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avi" ContentType="video/x-msvide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77" r:id="rId1"/>
    <p:sldMasterId id="2147483791" r:id="rId2"/>
    <p:sldMasterId id="2147483804" r:id="rId3"/>
    <p:sldMasterId id="2147483816" r:id="rId4"/>
    <p:sldMasterId id="2147483829" r:id="rId5"/>
    <p:sldMasterId id="2147483842" r:id="rId6"/>
  </p:sldMasterIdLst>
  <p:notesMasterIdLst>
    <p:notesMasterId r:id="rId63"/>
  </p:notesMasterIdLst>
  <p:sldIdLst>
    <p:sldId id="404" r:id="rId7"/>
    <p:sldId id="405" r:id="rId8"/>
    <p:sldId id="406" r:id="rId9"/>
    <p:sldId id="490" r:id="rId10"/>
    <p:sldId id="491" r:id="rId11"/>
    <p:sldId id="492" r:id="rId12"/>
    <p:sldId id="493" r:id="rId13"/>
    <p:sldId id="494" r:id="rId14"/>
    <p:sldId id="495" r:id="rId15"/>
    <p:sldId id="496" r:id="rId16"/>
    <p:sldId id="497" r:id="rId17"/>
    <p:sldId id="498" r:id="rId18"/>
    <p:sldId id="499" r:id="rId19"/>
    <p:sldId id="500" r:id="rId20"/>
    <p:sldId id="501" r:id="rId21"/>
    <p:sldId id="502" r:id="rId22"/>
    <p:sldId id="407" r:id="rId23"/>
    <p:sldId id="466" r:id="rId24"/>
    <p:sldId id="414" r:id="rId25"/>
    <p:sldId id="469" r:id="rId26"/>
    <p:sldId id="417" r:id="rId27"/>
    <p:sldId id="467" r:id="rId28"/>
    <p:sldId id="508" r:id="rId29"/>
    <p:sldId id="506" r:id="rId30"/>
    <p:sldId id="507" r:id="rId31"/>
    <p:sldId id="503" r:id="rId32"/>
    <p:sldId id="504" r:id="rId33"/>
    <p:sldId id="505" r:id="rId34"/>
    <p:sldId id="470" r:id="rId35"/>
    <p:sldId id="471" r:id="rId36"/>
    <p:sldId id="472" r:id="rId37"/>
    <p:sldId id="473" r:id="rId38"/>
    <p:sldId id="474" r:id="rId39"/>
    <p:sldId id="477" r:id="rId40"/>
    <p:sldId id="478" r:id="rId41"/>
    <p:sldId id="509" r:id="rId42"/>
    <p:sldId id="510" r:id="rId43"/>
    <p:sldId id="511" r:id="rId44"/>
    <p:sldId id="512" r:id="rId45"/>
    <p:sldId id="513" r:id="rId46"/>
    <p:sldId id="514" r:id="rId47"/>
    <p:sldId id="515" r:id="rId48"/>
    <p:sldId id="479" r:id="rId49"/>
    <p:sldId id="480" r:id="rId50"/>
    <p:sldId id="482" r:id="rId51"/>
    <p:sldId id="483" r:id="rId52"/>
    <p:sldId id="484" r:id="rId53"/>
    <p:sldId id="485" r:id="rId54"/>
    <p:sldId id="516" r:id="rId55"/>
    <p:sldId id="517" r:id="rId56"/>
    <p:sldId id="518" r:id="rId57"/>
    <p:sldId id="519" r:id="rId58"/>
    <p:sldId id="408" r:id="rId59"/>
    <p:sldId id="409" r:id="rId60"/>
    <p:sldId id="410" r:id="rId61"/>
    <p:sldId id="411" r:id="rId62"/>
  </p:sldIdLst>
  <p:sldSz cx="10287000" cy="6858000" type="35mm"/>
  <p:notesSz cx="7010400" cy="9296400"/>
  <p:embeddedFontLst>
    <p:embeddedFont>
      <p:font typeface="Helvetica" panose="020B0604020202020204" pitchFamily="3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Lst>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99"/>
    <a:srgbClr val="A7E8FF"/>
    <a:srgbClr val="3BCCFF"/>
    <a:srgbClr val="5B5BD7"/>
    <a:srgbClr val="009AD0"/>
    <a:srgbClr val="659A2A"/>
    <a:srgbClr val="00FFFF"/>
    <a:srgbClr val="72AF2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23" autoAdjust="0"/>
    <p:restoredTop sz="90182" autoAdjust="0"/>
  </p:normalViewPr>
  <p:slideViewPr>
    <p:cSldViewPr snapToGrid="0">
      <p:cViewPr varScale="1">
        <p:scale>
          <a:sx n="62" d="100"/>
          <a:sy n="62" d="100"/>
        </p:scale>
        <p:origin x="1452" y="44"/>
      </p:cViewPr>
      <p:guideLst/>
    </p:cSldViewPr>
  </p:slideViewPr>
  <p:notesTextViewPr>
    <p:cViewPr>
      <p:scale>
        <a:sx n="3" d="2"/>
        <a:sy n="3" d="2"/>
      </p:scale>
      <p:origin x="0" y="0"/>
    </p:cViewPr>
  </p:notesTextViewPr>
  <p:sorterViewPr>
    <p:cViewPr varScale="1">
      <p:scale>
        <a:sx n="1" d="1"/>
        <a:sy n="1" d="1"/>
      </p:scale>
      <p:origin x="0" y="-16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3.fntdata"/><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2.fntdata"/><Relationship Id="rId73"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33752220366391E-2"/>
          <c:y val="0.26160976557247234"/>
          <c:w val="0.94005143296481875"/>
          <c:h val="0.60782660231987118"/>
        </c:manualLayout>
      </c:layout>
      <c:barChart>
        <c:barDir val="col"/>
        <c:grouping val="clustered"/>
        <c:varyColors val="0"/>
        <c:ser>
          <c:idx val="0"/>
          <c:order val="0"/>
          <c:tx>
            <c:strRef>
              <c:f>Sheet1!$B$1</c:f>
              <c:strCache>
                <c:ptCount val="1"/>
                <c:pt idx="0">
                  <c:v>Redo-TAVR (n=1216)</c:v>
                </c:pt>
              </c:strCache>
            </c:strRef>
          </c:tx>
          <c:spPr>
            <a:solidFill>
              <a:srgbClr val="FF9933"/>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Conversion to open heart surgery</c:v>
                </c:pt>
                <c:pt idx="1">
                  <c:v>Annulus rupture</c:v>
                </c:pt>
                <c:pt idx="2">
                  <c:v>Need for cadiopulmonary bypass</c:v>
                </c:pt>
                <c:pt idx="3">
                  <c:v>Coronary obstruction or compression</c:v>
                </c:pt>
                <c:pt idx="4">
                  <c:v>Need for a 2nd valve</c:v>
                </c:pt>
                <c:pt idx="5">
                  <c:v>Aortic dissection</c:v>
                </c:pt>
              </c:strCache>
            </c:strRef>
          </c:cat>
          <c:val>
            <c:numRef>
              <c:f>Sheet1!$B$2:$B$7</c:f>
              <c:numCache>
                <c:formatCode>General</c:formatCode>
                <c:ptCount val="6"/>
                <c:pt idx="0">
                  <c:v>0.4</c:v>
                </c:pt>
                <c:pt idx="1">
                  <c:v>0.08</c:v>
                </c:pt>
                <c:pt idx="2">
                  <c:v>0.9</c:v>
                </c:pt>
                <c:pt idx="3">
                  <c:v>0.3</c:v>
                </c:pt>
                <c:pt idx="4">
                  <c:v>0.5</c:v>
                </c:pt>
                <c:pt idx="5">
                  <c:v>0.3</c:v>
                </c:pt>
              </c:numCache>
            </c:numRef>
          </c:val>
          <c:extLst>
            <c:ext xmlns:c16="http://schemas.microsoft.com/office/drawing/2014/chart" uri="{C3380CC4-5D6E-409C-BE32-E72D297353CC}">
              <c16:uniqueId val="{00000000-D940-4B25-98D3-088BFD661ED2}"/>
            </c:ext>
          </c:extLst>
        </c:ser>
        <c:ser>
          <c:idx val="1"/>
          <c:order val="1"/>
          <c:tx>
            <c:strRef>
              <c:f>Sheet1!$C$1</c:f>
              <c:strCache>
                <c:ptCount val="1"/>
                <c:pt idx="0">
                  <c:v>Native TAVR (n=1216)</c:v>
                </c:pt>
              </c:strCache>
            </c:strRef>
          </c:tx>
          <c:spPr>
            <a:solidFill>
              <a:schemeClr val="bg1"/>
            </a:solidFill>
            <a:ln>
              <a:noFill/>
            </a:ln>
            <a:effectLst/>
            <a:scene3d>
              <a:camera prst="orthographicFront"/>
              <a:lightRig rig="threePt" dir="t"/>
            </a:scene3d>
            <a:sp3d>
              <a:bevelT/>
            </a:sp3d>
          </c:spPr>
          <c:invertIfNegative val="0"/>
          <c:dLbls>
            <c:dLbl>
              <c:idx val="4"/>
              <c:layout>
                <c:manualLayout>
                  <c:x val="-9.876429116524601E-17"/>
                  <c:y val="-6.0721062618595827E-2"/>
                </c:manualLayout>
              </c:layout>
              <c:tx>
                <c:rich>
                  <a:bodyPr/>
                  <a:lstStyle/>
                  <a:p>
                    <a:r>
                      <a:rPr lang="en-US" smtClean="0"/>
                      <a:t>NA</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940-4B25-98D3-088BFD661ED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Conversion to open heart surgery</c:v>
                </c:pt>
                <c:pt idx="1">
                  <c:v>Annulus rupture</c:v>
                </c:pt>
                <c:pt idx="2">
                  <c:v>Need for cadiopulmonary bypass</c:v>
                </c:pt>
                <c:pt idx="3">
                  <c:v>Coronary obstruction or compression</c:v>
                </c:pt>
                <c:pt idx="4">
                  <c:v>Need for a 2nd valve</c:v>
                </c:pt>
                <c:pt idx="5">
                  <c:v>Aortic dissection</c:v>
                </c:pt>
              </c:strCache>
            </c:strRef>
          </c:cat>
          <c:val>
            <c:numRef>
              <c:f>Sheet1!$C$2:$C$7</c:f>
              <c:numCache>
                <c:formatCode>General</c:formatCode>
                <c:ptCount val="6"/>
                <c:pt idx="0">
                  <c:v>0.2</c:v>
                </c:pt>
                <c:pt idx="1">
                  <c:v>0.16</c:v>
                </c:pt>
                <c:pt idx="2">
                  <c:v>0.5</c:v>
                </c:pt>
                <c:pt idx="3">
                  <c:v>0</c:v>
                </c:pt>
                <c:pt idx="4">
                  <c:v>0</c:v>
                </c:pt>
                <c:pt idx="5">
                  <c:v>0.3</c:v>
                </c:pt>
              </c:numCache>
            </c:numRef>
          </c:val>
          <c:extLst>
            <c:ext xmlns:c16="http://schemas.microsoft.com/office/drawing/2014/chart" uri="{C3380CC4-5D6E-409C-BE32-E72D297353CC}">
              <c16:uniqueId val="{00000001-D940-4B25-98D3-088BFD661ED2}"/>
            </c:ext>
          </c:extLst>
        </c:ser>
        <c:dLbls>
          <c:showLegendKey val="0"/>
          <c:showVal val="0"/>
          <c:showCatName val="0"/>
          <c:showSerName val="0"/>
          <c:showPercent val="0"/>
          <c:showBubbleSize val="0"/>
        </c:dLbls>
        <c:gapWidth val="121"/>
        <c:overlap val="-15"/>
        <c:axId val="469789656"/>
        <c:axId val="469791296"/>
      </c:barChart>
      <c:catAx>
        <c:axId val="46978965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9791296"/>
        <c:crosses val="autoZero"/>
        <c:auto val="1"/>
        <c:lblAlgn val="ctr"/>
        <c:lblOffset val="10"/>
        <c:noMultiLvlLbl val="0"/>
      </c:catAx>
      <c:valAx>
        <c:axId val="469791296"/>
        <c:scaling>
          <c:orientation val="minMax"/>
        </c:scaling>
        <c:delete val="0"/>
        <c:axPos val="l"/>
        <c:numFmt formatCode="#,##0.0" sourceLinked="0"/>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9789656"/>
        <c:crosses val="autoZero"/>
        <c:crossBetween val="between"/>
        <c:majorUnit val="0.2"/>
      </c:valAx>
      <c:spPr>
        <a:noFill/>
        <a:ln>
          <a:noFill/>
        </a:ln>
        <a:effectLst/>
      </c:spPr>
    </c:plotArea>
    <c:legend>
      <c:legendPos val="t"/>
      <c:layout>
        <c:manualLayout>
          <c:xMode val="edge"/>
          <c:yMode val="edge"/>
          <c:x val="0.21172067127972641"/>
          <c:y val="4.8070841239721697E-2"/>
          <c:w val="0.77453845542034527"/>
          <c:h val="5.9952486963797458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Redo-TAVR (n=1216)</c:v>
                </c:pt>
              </c:strCache>
            </c:strRef>
          </c:tx>
          <c:spPr>
            <a:solidFill>
              <a:srgbClr val="FF9933"/>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Death or Stroke</c:v>
                </c:pt>
                <c:pt idx="1">
                  <c:v>Death</c:v>
                </c:pt>
                <c:pt idx="2">
                  <c:v>Stroke</c:v>
                </c:pt>
              </c:strCache>
            </c:strRef>
          </c:cat>
          <c:val>
            <c:numRef>
              <c:f>Sheet1!$B$2:$B$4</c:f>
              <c:numCache>
                <c:formatCode>General</c:formatCode>
                <c:ptCount val="3"/>
                <c:pt idx="0">
                  <c:v>4.7</c:v>
                </c:pt>
                <c:pt idx="1">
                  <c:v>3.4</c:v>
                </c:pt>
                <c:pt idx="2">
                  <c:v>1.7</c:v>
                </c:pt>
              </c:numCache>
            </c:numRef>
          </c:val>
          <c:extLst>
            <c:ext xmlns:c16="http://schemas.microsoft.com/office/drawing/2014/chart" uri="{C3380CC4-5D6E-409C-BE32-E72D297353CC}">
              <c16:uniqueId val="{00000000-067A-4631-889D-B789413BE49A}"/>
            </c:ext>
          </c:extLst>
        </c:ser>
        <c:ser>
          <c:idx val="1"/>
          <c:order val="1"/>
          <c:tx>
            <c:strRef>
              <c:f>Sheet1!$C$1</c:f>
              <c:strCache>
                <c:ptCount val="1"/>
                <c:pt idx="0">
                  <c:v>Native TAVR (n=1216)</c:v>
                </c:pt>
              </c:strCache>
            </c:strRef>
          </c:tx>
          <c:spPr>
            <a:solidFill>
              <a:schemeClr val="bg1"/>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Death or Stroke</c:v>
                </c:pt>
                <c:pt idx="1">
                  <c:v>Death</c:v>
                </c:pt>
                <c:pt idx="2">
                  <c:v>Stroke</c:v>
                </c:pt>
              </c:strCache>
            </c:strRef>
          </c:cat>
          <c:val>
            <c:numRef>
              <c:f>Sheet1!$C$2:$C$4</c:f>
              <c:numCache>
                <c:formatCode>General</c:formatCode>
                <c:ptCount val="3"/>
                <c:pt idx="0">
                  <c:v>3.9</c:v>
                </c:pt>
                <c:pt idx="1">
                  <c:v>2.2999999999999998</c:v>
                </c:pt>
                <c:pt idx="2">
                  <c:v>1.8</c:v>
                </c:pt>
              </c:numCache>
            </c:numRef>
          </c:val>
          <c:extLst>
            <c:ext xmlns:c16="http://schemas.microsoft.com/office/drawing/2014/chart" uri="{C3380CC4-5D6E-409C-BE32-E72D297353CC}">
              <c16:uniqueId val="{00000001-067A-4631-889D-B789413BE49A}"/>
            </c:ext>
          </c:extLst>
        </c:ser>
        <c:dLbls>
          <c:showLegendKey val="0"/>
          <c:showVal val="0"/>
          <c:showCatName val="0"/>
          <c:showSerName val="0"/>
          <c:showPercent val="0"/>
          <c:showBubbleSize val="0"/>
        </c:dLbls>
        <c:gapWidth val="120"/>
        <c:overlap val="-4"/>
        <c:axId val="444865888"/>
        <c:axId val="444862280"/>
      </c:barChart>
      <c:catAx>
        <c:axId val="444865888"/>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44862280"/>
        <c:crosses val="autoZero"/>
        <c:auto val="1"/>
        <c:lblAlgn val="ctr"/>
        <c:lblOffset val="10"/>
        <c:noMultiLvlLbl val="0"/>
      </c:catAx>
      <c:valAx>
        <c:axId val="444862280"/>
        <c:scaling>
          <c:orientation val="minMax"/>
          <c:max val="8"/>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44865888"/>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Redo-TAVR (n=1216)</c:v>
                </c:pt>
              </c:strCache>
            </c:strRef>
          </c:tx>
          <c:spPr>
            <a:solidFill>
              <a:srgbClr val="FF9933"/>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Death or Stroke</c:v>
                </c:pt>
                <c:pt idx="1">
                  <c:v>Death</c:v>
                </c:pt>
                <c:pt idx="2">
                  <c:v>Stroke</c:v>
                </c:pt>
              </c:strCache>
            </c:strRef>
          </c:cat>
          <c:val>
            <c:numRef>
              <c:f>Sheet1!$B$2:$B$4</c:f>
              <c:numCache>
                <c:formatCode>General</c:formatCode>
                <c:ptCount val="3"/>
                <c:pt idx="0">
                  <c:v>6.1</c:v>
                </c:pt>
                <c:pt idx="1">
                  <c:v>4.8</c:v>
                </c:pt>
                <c:pt idx="2">
                  <c:v>2</c:v>
                </c:pt>
              </c:numCache>
            </c:numRef>
          </c:val>
          <c:extLst>
            <c:ext xmlns:c16="http://schemas.microsoft.com/office/drawing/2014/chart" uri="{C3380CC4-5D6E-409C-BE32-E72D297353CC}">
              <c16:uniqueId val="{00000000-0147-4041-BBA0-02534BFA245B}"/>
            </c:ext>
          </c:extLst>
        </c:ser>
        <c:ser>
          <c:idx val="1"/>
          <c:order val="1"/>
          <c:tx>
            <c:strRef>
              <c:f>Sheet1!$C$1</c:f>
              <c:strCache>
                <c:ptCount val="1"/>
                <c:pt idx="0">
                  <c:v>Native TAVR (n=1216)</c:v>
                </c:pt>
              </c:strCache>
            </c:strRef>
          </c:tx>
          <c:spPr>
            <a:solidFill>
              <a:schemeClr val="bg1"/>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Death or Stroke</c:v>
                </c:pt>
                <c:pt idx="1">
                  <c:v>Death</c:v>
                </c:pt>
                <c:pt idx="2">
                  <c:v>Stroke</c:v>
                </c:pt>
              </c:strCache>
            </c:strRef>
          </c:cat>
          <c:val>
            <c:numRef>
              <c:f>Sheet1!$C$2:$C$4</c:f>
              <c:numCache>
                <c:formatCode>General</c:formatCode>
                <c:ptCount val="3"/>
                <c:pt idx="0">
                  <c:v>5.9</c:v>
                </c:pt>
                <c:pt idx="1">
                  <c:v>4.0999999999999996</c:v>
                </c:pt>
                <c:pt idx="2">
                  <c:v>2.1</c:v>
                </c:pt>
              </c:numCache>
            </c:numRef>
          </c:val>
          <c:extLst>
            <c:ext xmlns:c16="http://schemas.microsoft.com/office/drawing/2014/chart" uri="{C3380CC4-5D6E-409C-BE32-E72D297353CC}">
              <c16:uniqueId val="{00000001-0147-4041-BBA0-02534BFA245B}"/>
            </c:ext>
          </c:extLst>
        </c:ser>
        <c:dLbls>
          <c:showLegendKey val="0"/>
          <c:showVal val="0"/>
          <c:showCatName val="0"/>
          <c:showSerName val="0"/>
          <c:showPercent val="0"/>
          <c:showBubbleSize val="0"/>
        </c:dLbls>
        <c:gapWidth val="120"/>
        <c:overlap val="-4"/>
        <c:axId val="444865888"/>
        <c:axId val="444862280"/>
      </c:barChart>
      <c:catAx>
        <c:axId val="444865888"/>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44862280"/>
        <c:crosses val="autoZero"/>
        <c:auto val="1"/>
        <c:lblAlgn val="ctr"/>
        <c:lblOffset val="10"/>
        <c:noMultiLvlLbl val="0"/>
      </c:catAx>
      <c:valAx>
        <c:axId val="444862280"/>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44865888"/>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Redo-TAVR (n=1320)</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Death or stroke</c:v>
                </c:pt>
                <c:pt idx="1">
                  <c:v>Death </c:v>
                </c:pt>
                <c:pt idx="2">
                  <c:v>Stroke</c:v>
                </c:pt>
                <c:pt idx="3">
                  <c:v>AV reintvn</c:v>
                </c:pt>
                <c:pt idx="4">
                  <c:v>Life threatening bleeding</c:v>
                </c:pt>
                <c:pt idx="5">
                  <c:v>Major vasc compl</c:v>
                </c:pt>
                <c:pt idx="6">
                  <c:v>MI</c:v>
                </c:pt>
                <c:pt idx="7">
                  <c:v>New on-set a-fib</c:v>
                </c:pt>
                <c:pt idx="8">
                  <c:v>Any readmission</c:v>
                </c:pt>
              </c:strCache>
            </c:strRef>
          </c:cat>
          <c:val>
            <c:numRef>
              <c:f>Sheet1!$B$2:$B$10</c:f>
              <c:numCache>
                <c:formatCode>General</c:formatCode>
                <c:ptCount val="9"/>
                <c:pt idx="0">
                  <c:v>19</c:v>
                </c:pt>
                <c:pt idx="1">
                  <c:v>17.5</c:v>
                </c:pt>
                <c:pt idx="2">
                  <c:v>3.2</c:v>
                </c:pt>
                <c:pt idx="3">
                  <c:v>0.9</c:v>
                </c:pt>
                <c:pt idx="4">
                  <c:v>2.2000000000000002</c:v>
                </c:pt>
                <c:pt idx="5">
                  <c:v>1.2</c:v>
                </c:pt>
                <c:pt idx="6">
                  <c:v>1.8</c:v>
                </c:pt>
                <c:pt idx="7">
                  <c:v>2.6</c:v>
                </c:pt>
                <c:pt idx="8">
                  <c:v>31.9</c:v>
                </c:pt>
              </c:numCache>
            </c:numRef>
          </c:val>
          <c:extLst>
            <c:ext xmlns:c16="http://schemas.microsoft.com/office/drawing/2014/chart" uri="{C3380CC4-5D6E-409C-BE32-E72D297353CC}">
              <c16:uniqueId val="{00000000-9AAE-4D81-BF91-7567CE7FF99C}"/>
            </c:ext>
          </c:extLst>
        </c:ser>
        <c:ser>
          <c:idx val="1"/>
          <c:order val="1"/>
          <c:tx>
            <c:strRef>
              <c:f>Sheet1!$C$1</c:f>
              <c:strCache>
                <c:ptCount val="1"/>
                <c:pt idx="0">
                  <c:v>Native-TAVR (n=1320)</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Death or stroke</c:v>
                </c:pt>
                <c:pt idx="1">
                  <c:v>Death </c:v>
                </c:pt>
                <c:pt idx="2">
                  <c:v>Stroke</c:v>
                </c:pt>
                <c:pt idx="3">
                  <c:v>AV reintvn</c:v>
                </c:pt>
                <c:pt idx="4">
                  <c:v>Life threatening bleeding</c:v>
                </c:pt>
                <c:pt idx="5">
                  <c:v>Major vasc compl</c:v>
                </c:pt>
                <c:pt idx="6">
                  <c:v>MI</c:v>
                </c:pt>
                <c:pt idx="7">
                  <c:v>New on-set a-fib</c:v>
                </c:pt>
                <c:pt idx="8">
                  <c:v>Any readmission</c:v>
                </c:pt>
              </c:strCache>
            </c:strRef>
          </c:cat>
          <c:val>
            <c:numRef>
              <c:f>Sheet1!$C$2:$C$10</c:f>
              <c:numCache>
                <c:formatCode>General</c:formatCode>
                <c:ptCount val="9"/>
                <c:pt idx="0">
                  <c:v>21.1</c:v>
                </c:pt>
                <c:pt idx="1">
                  <c:v>19</c:v>
                </c:pt>
                <c:pt idx="2">
                  <c:v>3.5</c:v>
                </c:pt>
                <c:pt idx="3">
                  <c:v>0.3</c:v>
                </c:pt>
                <c:pt idx="4">
                  <c:v>1.3</c:v>
                </c:pt>
                <c:pt idx="5">
                  <c:v>1.2</c:v>
                </c:pt>
                <c:pt idx="6">
                  <c:v>2</c:v>
                </c:pt>
                <c:pt idx="7">
                  <c:v>2.9</c:v>
                </c:pt>
                <c:pt idx="8">
                  <c:v>34.200000000000003</c:v>
                </c:pt>
              </c:numCache>
            </c:numRef>
          </c:val>
          <c:extLst>
            <c:ext xmlns:c16="http://schemas.microsoft.com/office/drawing/2014/chart" uri="{C3380CC4-5D6E-409C-BE32-E72D297353CC}">
              <c16:uniqueId val="{00000001-9AAE-4D81-BF91-7567CE7FF99C}"/>
            </c:ext>
          </c:extLst>
        </c:ser>
        <c:dLbls>
          <c:showLegendKey val="0"/>
          <c:showVal val="0"/>
          <c:showCatName val="0"/>
          <c:showSerName val="0"/>
          <c:showPercent val="0"/>
          <c:showBubbleSize val="0"/>
        </c:dLbls>
        <c:gapWidth val="34"/>
        <c:overlap val="-9"/>
        <c:axId val="411487583"/>
        <c:axId val="517575727"/>
      </c:barChart>
      <c:catAx>
        <c:axId val="411487583"/>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3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17575727"/>
        <c:crosses val="autoZero"/>
        <c:auto val="1"/>
        <c:lblAlgn val="ctr"/>
        <c:lblOffset val="100"/>
        <c:noMultiLvlLbl val="0"/>
      </c:catAx>
      <c:valAx>
        <c:axId val="517575727"/>
        <c:scaling>
          <c:orientation val="minMax"/>
          <c:max val="5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1487583"/>
        <c:crosses val="autoZero"/>
        <c:crossBetween val="between"/>
        <c:majorUnit val="10"/>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Arial Narrow" panose="020B0606020202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767757123143118E-2"/>
          <c:y val="0.13878040244969378"/>
          <c:w val="0.8869916930486782"/>
          <c:h val="0.79431649168853891"/>
        </c:manualLayout>
      </c:layout>
      <c:lineChart>
        <c:grouping val="standard"/>
        <c:varyColors val="0"/>
        <c:ser>
          <c:idx val="0"/>
          <c:order val="0"/>
          <c:tx>
            <c:strRef>
              <c:f>Sheet1!$B$1</c:f>
              <c:strCache>
                <c:ptCount val="1"/>
                <c:pt idx="0">
                  <c:v>Redo-TAVR </c:v>
                </c:pt>
              </c:strCache>
            </c:strRef>
          </c:tx>
          <c:spPr>
            <a:ln w="28575" cap="rnd">
              <a:solidFill>
                <a:srgbClr val="FF9933"/>
              </a:solidFill>
              <a:round/>
            </a:ln>
            <a:effectLst/>
          </c:spPr>
          <c:marker>
            <c:symbol val="none"/>
          </c:marker>
          <c:dLbls>
            <c:dLbl>
              <c:idx val="0"/>
              <c:layout>
                <c:manualLayout>
                  <c:x val="-8.8467353951890038E-2"/>
                  <c:y val="2.527077865266839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D55-496E-B9FD-731869F8EC2F}"/>
                </c:ext>
              </c:extLst>
            </c:dLbl>
            <c:dLbl>
              <c:idx val="1"/>
              <c:layout>
                <c:manualLayout>
                  <c:x val="-4.4481099656357388E-2"/>
                  <c:y val="-5.25069991251093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D55-496E-B9FD-731869F8EC2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9933"/>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bg1"/>
                      </a:solidFill>
                      <a:round/>
                    </a:ln>
                    <a:effectLst/>
                  </c:spPr>
                </c15:leaderLines>
              </c:ext>
            </c:extLst>
          </c:dLbls>
          <c:cat>
            <c:strRef>
              <c:f>Sheet1!$A$2:$A$5</c:f>
              <c:strCache>
                <c:ptCount val="4"/>
                <c:pt idx="0">
                  <c:v>Baseline</c:v>
                </c:pt>
                <c:pt idx="1">
                  <c:v>Discharge</c:v>
                </c:pt>
                <c:pt idx="2">
                  <c:v>30 Days</c:v>
                </c:pt>
                <c:pt idx="3">
                  <c:v>1 Year</c:v>
                </c:pt>
              </c:strCache>
            </c:strRef>
          </c:cat>
          <c:val>
            <c:numRef>
              <c:f>Sheet1!$B$2:$B$5</c:f>
              <c:numCache>
                <c:formatCode>General</c:formatCode>
                <c:ptCount val="4"/>
                <c:pt idx="0">
                  <c:v>36.299999999999997</c:v>
                </c:pt>
                <c:pt idx="1">
                  <c:v>14.1</c:v>
                </c:pt>
                <c:pt idx="2">
                  <c:v>15</c:v>
                </c:pt>
                <c:pt idx="3">
                  <c:v>15</c:v>
                </c:pt>
              </c:numCache>
            </c:numRef>
          </c:val>
          <c:smooth val="0"/>
          <c:extLst>
            <c:ext xmlns:c16="http://schemas.microsoft.com/office/drawing/2014/chart" uri="{C3380CC4-5D6E-409C-BE32-E72D297353CC}">
              <c16:uniqueId val="{00000000-7D55-496E-B9FD-731869F8EC2F}"/>
            </c:ext>
          </c:extLst>
        </c:ser>
        <c:ser>
          <c:idx val="1"/>
          <c:order val="1"/>
          <c:tx>
            <c:strRef>
              <c:f>Sheet1!$C$1</c:f>
              <c:strCache>
                <c:ptCount val="1"/>
                <c:pt idx="0">
                  <c:v>Native TAVR</c:v>
                </c:pt>
              </c:strCache>
            </c:strRef>
          </c:tx>
          <c:spPr>
            <a:ln w="28575" cap="rnd">
              <a:solidFill>
                <a:schemeClr val="bg1"/>
              </a:solidFill>
              <a:round/>
            </a:ln>
            <a:effectLst/>
          </c:spPr>
          <c:marker>
            <c:symbol val="none"/>
          </c:marker>
          <c:dLbls>
            <c:dLbl>
              <c:idx val="0"/>
              <c:layout>
                <c:manualLayout>
                  <c:x val="-2.5141001704683821E-2"/>
                  <c:y val="-2.255555555555556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D55-496E-B9FD-731869F8EC2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c:v>
                </c:pt>
                <c:pt idx="1">
                  <c:v>Discharge</c:v>
                </c:pt>
                <c:pt idx="2">
                  <c:v>30 Days</c:v>
                </c:pt>
                <c:pt idx="3">
                  <c:v>1 Year</c:v>
                </c:pt>
              </c:strCache>
            </c:strRef>
          </c:cat>
          <c:val>
            <c:numRef>
              <c:f>Sheet1!$C$2:$C$5</c:f>
              <c:numCache>
                <c:formatCode>General</c:formatCode>
                <c:ptCount val="4"/>
                <c:pt idx="0">
                  <c:v>38</c:v>
                </c:pt>
                <c:pt idx="1">
                  <c:v>11</c:v>
                </c:pt>
                <c:pt idx="2">
                  <c:v>11.6</c:v>
                </c:pt>
                <c:pt idx="3">
                  <c:v>11.7</c:v>
                </c:pt>
              </c:numCache>
            </c:numRef>
          </c:val>
          <c:smooth val="0"/>
          <c:extLst>
            <c:ext xmlns:c16="http://schemas.microsoft.com/office/drawing/2014/chart" uri="{C3380CC4-5D6E-409C-BE32-E72D297353CC}">
              <c16:uniqueId val="{00000001-7D55-496E-B9FD-731869F8EC2F}"/>
            </c:ext>
          </c:extLst>
        </c:ser>
        <c:dLbls>
          <c:showLegendKey val="0"/>
          <c:showVal val="0"/>
          <c:showCatName val="0"/>
          <c:showSerName val="0"/>
          <c:showPercent val="0"/>
          <c:showBubbleSize val="0"/>
        </c:dLbls>
        <c:smooth val="0"/>
        <c:axId val="447846744"/>
        <c:axId val="447845760"/>
      </c:lineChart>
      <c:catAx>
        <c:axId val="44784674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47845760"/>
        <c:crosses val="autoZero"/>
        <c:auto val="1"/>
        <c:lblAlgn val="ctr"/>
        <c:lblOffset val="10"/>
        <c:noMultiLvlLbl val="0"/>
      </c:catAx>
      <c:valAx>
        <c:axId val="447845760"/>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47846744"/>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767757123143118E-2"/>
          <c:y val="0.13878040244969378"/>
          <c:w val="0.8869916930486782"/>
          <c:h val="0.79431649168853891"/>
        </c:manualLayout>
      </c:layout>
      <c:lineChart>
        <c:grouping val="standard"/>
        <c:varyColors val="0"/>
        <c:ser>
          <c:idx val="0"/>
          <c:order val="0"/>
          <c:tx>
            <c:strRef>
              <c:f>Sheet1!$B$1</c:f>
              <c:strCache>
                <c:ptCount val="1"/>
                <c:pt idx="0">
                  <c:v>Redo-TAVR </c:v>
                </c:pt>
              </c:strCache>
            </c:strRef>
          </c:tx>
          <c:spPr>
            <a:ln w="28575" cap="rnd">
              <a:solidFill>
                <a:srgbClr val="FF9933"/>
              </a:solidFill>
              <a:round/>
            </a:ln>
            <a:effectLst/>
          </c:spPr>
          <c:marker>
            <c:symbol val="none"/>
          </c:marker>
          <c:dLbls>
            <c:dLbl>
              <c:idx val="0"/>
              <c:layout>
                <c:manualLayout>
                  <c:x val="-8.8467318601303871E-2"/>
                  <c:y val="-2.2806001413284878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0981076962153921E-2"/>
                      <c:h val="5.3862305673329287E-2"/>
                    </c:manualLayout>
                  </c15:layout>
                </c:ext>
                <c:ext xmlns:c16="http://schemas.microsoft.com/office/drawing/2014/chart" uri="{C3380CC4-5D6E-409C-BE32-E72D297353CC}">
                  <c16:uniqueId val="{00000000-28D7-4FB7-9D8E-1A679BD4D133}"/>
                </c:ext>
              </c:extLst>
            </c:dLbl>
            <c:dLbl>
              <c:idx val="1"/>
              <c:layout>
                <c:manualLayout>
                  <c:x val="-1.7599483532300397E-2"/>
                  <c:y val="3.08262669089440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8D7-4FB7-9D8E-1A679BD4D13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9933"/>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Baseline</c:v>
                </c:pt>
                <c:pt idx="1">
                  <c:v>Discharge</c:v>
                </c:pt>
              </c:strCache>
            </c:strRef>
          </c:cat>
          <c:val>
            <c:numRef>
              <c:f>Sheet1!$B$2:$B$3</c:f>
              <c:numCache>
                <c:formatCode>General</c:formatCode>
                <c:ptCount val="2"/>
                <c:pt idx="0">
                  <c:v>0.95</c:v>
                </c:pt>
                <c:pt idx="1">
                  <c:v>1.65</c:v>
                </c:pt>
              </c:numCache>
            </c:numRef>
          </c:val>
          <c:smooth val="0"/>
          <c:extLst>
            <c:ext xmlns:c16="http://schemas.microsoft.com/office/drawing/2014/chart" uri="{C3380CC4-5D6E-409C-BE32-E72D297353CC}">
              <c16:uniqueId val="{00000002-28D7-4FB7-9D8E-1A679BD4D133}"/>
            </c:ext>
          </c:extLst>
        </c:ser>
        <c:ser>
          <c:idx val="1"/>
          <c:order val="1"/>
          <c:tx>
            <c:strRef>
              <c:f>Sheet1!$C$1</c:f>
              <c:strCache>
                <c:ptCount val="1"/>
                <c:pt idx="0">
                  <c:v>Native TAVR</c:v>
                </c:pt>
              </c:strCache>
            </c:strRef>
          </c:tx>
          <c:spPr>
            <a:ln w="28575" cap="rnd">
              <a:solidFill>
                <a:schemeClr val="bg1"/>
              </a:solidFill>
              <a:round/>
            </a:ln>
            <a:effectLst/>
          </c:spPr>
          <c:marker>
            <c:symbol val="none"/>
          </c:marker>
          <c:dLbls>
            <c:dLbl>
              <c:idx val="0"/>
              <c:layout>
                <c:manualLayout>
                  <c:x val="-2.7829142324951366E-2"/>
                  <c:y val="3.83419139915202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8D7-4FB7-9D8E-1A679BD4D133}"/>
                </c:ext>
              </c:extLst>
            </c:dLbl>
            <c:dLbl>
              <c:idx val="1"/>
              <c:layout>
                <c:manualLayout>
                  <c:x val="-6.4025696384726202E-2"/>
                  <c:y val="-2.9230769230769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8D7-4FB7-9D8E-1A679BD4D13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c:v>
                </c:pt>
                <c:pt idx="1">
                  <c:v>Discharge</c:v>
                </c:pt>
              </c:strCache>
            </c:strRef>
          </c:cat>
          <c:val>
            <c:numRef>
              <c:f>Sheet1!$C$2:$C$3</c:f>
              <c:numCache>
                <c:formatCode>General</c:formatCode>
                <c:ptCount val="2"/>
                <c:pt idx="0">
                  <c:v>0.76</c:v>
                </c:pt>
                <c:pt idx="1">
                  <c:v>1.76</c:v>
                </c:pt>
              </c:numCache>
            </c:numRef>
          </c:val>
          <c:smooth val="0"/>
          <c:extLst>
            <c:ext xmlns:c16="http://schemas.microsoft.com/office/drawing/2014/chart" uri="{C3380CC4-5D6E-409C-BE32-E72D297353CC}">
              <c16:uniqueId val="{00000004-28D7-4FB7-9D8E-1A679BD4D133}"/>
            </c:ext>
          </c:extLst>
        </c:ser>
        <c:dLbls>
          <c:showLegendKey val="0"/>
          <c:showVal val="0"/>
          <c:showCatName val="0"/>
          <c:showSerName val="0"/>
          <c:showPercent val="0"/>
          <c:showBubbleSize val="0"/>
        </c:dLbls>
        <c:smooth val="0"/>
        <c:axId val="447846744"/>
        <c:axId val="447845760"/>
      </c:lineChart>
      <c:catAx>
        <c:axId val="44784674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47845760"/>
        <c:crosses val="autoZero"/>
        <c:auto val="1"/>
        <c:lblAlgn val="ctr"/>
        <c:lblOffset val="10"/>
        <c:noMultiLvlLbl val="0"/>
      </c:catAx>
      <c:valAx>
        <c:axId val="447845760"/>
        <c:scaling>
          <c:orientation val="minMax"/>
        </c:scaling>
        <c:delete val="0"/>
        <c:axPos val="l"/>
        <c:numFmt formatCode="#,##0.0" sourceLinked="0"/>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47846744"/>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620038128950546E-2"/>
          <c:y val="0.1976001013057673"/>
          <c:w val="0.9408213196566535"/>
          <c:h val="0.67237554746597317"/>
        </c:manualLayout>
      </c:layout>
      <c:barChart>
        <c:barDir val="col"/>
        <c:grouping val="clustered"/>
        <c:varyColors val="0"/>
        <c:ser>
          <c:idx val="0"/>
          <c:order val="0"/>
          <c:tx>
            <c:strRef>
              <c:f>Sheet1!$B$1</c:f>
              <c:strCache>
                <c:ptCount val="1"/>
                <c:pt idx="0">
                  <c:v>BEV (n=46)</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Death, HF hosp or stroke</c:v>
                </c:pt>
                <c:pt idx="1">
                  <c:v>Death</c:v>
                </c:pt>
                <c:pt idx="2">
                  <c:v>HF hosp</c:v>
                </c:pt>
                <c:pt idx="3">
                  <c:v>Stroke</c:v>
                </c:pt>
                <c:pt idx="4">
                  <c:v>Major or life-threatening bleeding</c:v>
                </c:pt>
                <c:pt idx="5">
                  <c:v>PPM</c:v>
                </c:pt>
              </c:strCache>
            </c:strRef>
          </c:cat>
          <c:val>
            <c:numRef>
              <c:f>Sheet1!$B$2:$B$7</c:f>
              <c:numCache>
                <c:formatCode>General</c:formatCode>
                <c:ptCount val="6"/>
                <c:pt idx="0">
                  <c:v>10.9</c:v>
                </c:pt>
                <c:pt idx="1">
                  <c:v>6.5</c:v>
                </c:pt>
                <c:pt idx="2">
                  <c:v>6.5</c:v>
                </c:pt>
                <c:pt idx="3">
                  <c:v>0</c:v>
                </c:pt>
                <c:pt idx="4">
                  <c:v>13</c:v>
                </c:pt>
                <c:pt idx="5">
                  <c:v>2.2000000000000002</c:v>
                </c:pt>
              </c:numCache>
            </c:numRef>
          </c:val>
          <c:extLst>
            <c:ext xmlns:c16="http://schemas.microsoft.com/office/drawing/2014/chart" uri="{C3380CC4-5D6E-409C-BE32-E72D297353CC}">
              <c16:uniqueId val="{00000000-1802-4475-BEF5-EFEE78254507}"/>
            </c:ext>
          </c:extLst>
        </c:ser>
        <c:ser>
          <c:idx val="1"/>
          <c:order val="1"/>
          <c:tx>
            <c:strRef>
              <c:f>Sheet1!$C$1</c:f>
              <c:strCache>
                <c:ptCount val="1"/>
                <c:pt idx="0">
                  <c:v>SEV (n=52)</c:v>
                </c:pt>
              </c:strCache>
            </c:strRef>
          </c:tx>
          <c:spPr>
            <a:solidFill>
              <a:srgbClr val="FF66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Death, HF hosp or stroke</c:v>
                </c:pt>
                <c:pt idx="1">
                  <c:v>Death</c:v>
                </c:pt>
                <c:pt idx="2">
                  <c:v>HF hosp</c:v>
                </c:pt>
                <c:pt idx="3">
                  <c:v>Stroke</c:v>
                </c:pt>
                <c:pt idx="4">
                  <c:v>Major or life-threatening bleeding</c:v>
                </c:pt>
                <c:pt idx="5">
                  <c:v>PPM</c:v>
                </c:pt>
              </c:strCache>
            </c:strRef>
          </c:cat>
          <c:val>
            <c:numRef>
              <c:f>Sheet1!$C$2:$C$7</c:f>
              <c:numCache>
                <c:formatCode>General</c:formatCode>
                <c:ptCount val="6"/>
                <c:pt idx="0">
                  <c:v>7.7</c:v>
                </c:pt>
                <c:pt idx="1">
                  <c:v>3.8</c:v>
                </c:pt>
                <c:pt idx="2">
                  <c:v>1.9</c:v>
                </c:pt>
                <c:pt idx="3">
                  <c:v>1.9</c:v>
                </c:pt>
                <c:pt idx="4">
                  <c:v>5.8</c:v>
                </c:pt>
                <c:pt idx="5">
                  <c:v>1.9</c:v>
                </c:pt>
              </c:numCache>
            </c:numRef>
          </c:val>
          <c:extLst>
            <c:ext xmlns:c16="http://schemas.microsoft.com/office/drawing/2014/chart" uri="{C3380CC4-5D6E-409C-BE32-E72D297353CC}">
              <c16:uniqueId val="{00000001-1802-4475-BEF5-EFEE78254507}"/>
            </c:ext>
          </c:extLst>
        </c:ser>
        <c:dLbls>
          <c:showLegendKey val="0"/>
          <c:showVal val="0"/>
          <c:showCatName val="0"/>
          <c:showSerName val="0"/>
          <c:showPercent val="0"/>
          <c:showBubbleSize val="0"/>
        </c:dLbls>
        <c:gapWidth val="144"/>
        <c:overlap val="-7"/>
        <c:axId val="419447376"/>
        <c:axId val="419449672"/>
      </c:barChart>
      <c:catAx>
        <c:axId val="41944737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9449672"/>
        <c:crosses val="autoZero"/>
        <c:auto val="1"/>
        <c:lblAlgn val="ctr"/>
        <c:lblOffset val="10"/>
        <c:noMultiLvlLbl val="0"/>
      </c:catAx>
      <c:valAx>
        <c:axId val="419449672"/>
        <c:scaling>
          <c:orientation val="minMax"/>
          <c:max val="2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9447376"/>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80022126877538E-2"/>
          <c:y val="0.21776267013515677"/>
          <c:w val="0.94114827832616776"/>
          <c:h val="0.60000730343314224"/>
        </c:manualLayout>
      </c:layout>
      <c:barChart>
        <c:barDir val="col"/>
        <c:grouping val="clustered"/>
        <c:varyColors val="0"/>
        <c:ser>
          <c:idx val="0"/>
          <c:order val="0"/>
          <c:tx>
            <c:strRef>
              <c:f>Sheet1!$B$1</c:f>
              <c:strCache>
                <c:ptCount val="1"/>
                <c:pt idx="0">
                  <c:v>Stenosis (n=127)</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All-cause mortality or major stroke</c:v>
                </c:pt>
                <c:pt idx="1">
                  <c:v>All-cause mortality</c:v>
                </c:pt>
                <c:pt idx="2">
                  <c:v>Reintervention</c:v>
                </c:pt>
                <c:pt idx="3">
                  <c:v>Stroke</c:v>
                </c:pt>
                <c:pt idx="4">
                  <c:v>PPM</c:v>
                </c:pt>
                <c:pt idx="5">
                  <c:v>MI</c:v>
                </c:pt>
                <c:pt idx="6">
                  <c:v>Coronary artery obstruction</c:v>
                </c:pt>
              </c:strCache>
            </c:strRef>
          </c:cat>
          <c:val>
            <c:numRef>
              <c:f>Sheet1!$B$2:$B$8</c:f>
              <c:numCache>
                <c:formatCode>General</c:formatCode>
                <c:ptCount val="7"/>
                <c:pt idx="0">
                  <c:v>54.4</c:v>
                </c:pt>
                <c:pt idx="1">
                  <c:v>53.6</c:v>
                </c:pt>
                <c:pt idx="2">
                  <c:v>4</c:v>
                </c:pt>
                <c:pt idx="3">
                  <c:v>13.1</c:v>
                </c:pt>
                <c:pt idx="4">
                  <c:v>23.4</c:v>
                </c:pt>
                <c:pt idx="5">
                  <c:v>3.3</c:v>
                </c:pt>
                <c:pt idx="6">
                  <c:v>0.8</c:v>
                </c:pt>
              </c:numCache>
            </c:numRef>
          </c:val>
          <c:extLst>
            <c:ext xmlns:c16="http://schemas.microsoft.com/office/drawing/2014/chart" uri="{C3380CC4-5D6E-409C-BE32-E72D297353CC}">
              <c16:uniqueId val="{00000000-E826-4667-870B-F9866B94B593}"/>
            </c:ext>
          </c:extLst>
        </c:ser>
        <c:ser>
          <c:idx val="1"/>
          <c:order val="1"/>
          <c:tx>
            <c:strRef>
              <c:f>Sheet1!$C$1</c:f>
              <c:strCache>
                <c:ptCount val="1"/>
                <c:pt idx="0">
                  <c:v>Regurgitation (n=50)</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All-cause mortality or major stroke</c:v>
                </c:pt>
                <c:pt idx="1">
                  <c:v>All-cause mortality</c:v>
                </c:pt>
                <c:pt idx="2">
                  <c:v>Reintervention</c:v>
                </c:pt>
                <c:pt idx="3">
                  <c:v>Stroke</c:v>
                </c:pt>
                <c:pt idx="4">
                  <c:v>PPM</c:v>
                </c:pt>
                <c:pt idx="5">
                  <c:v>MI</c:v>
                </c:pt>
                <c:pt idx="6">
                  <c:v>Coronary artery obstruction</c:v>
                </c:pt>
              </c:strCache>
            </c:strRef>
          </c:cat>
          <c:val>
            <c:numRef>
              <c:f>Sheet1!$C$2:$C$8</c:f>
              <c:numCache>
                <c:formatCode>General</c:formatCode>
                <c:ptCount val="7"/>
                <c:pt idx="0">
                  <c:v>37.6</c:v>
                </c:pt>
                <c:pt idx="1">
                  <c:v>37.700000000000003</c:v>
                </c:pt>
                <c:pt idx="2">
                  <c:v>12.6</c:v>
                </c:pt>
                <c:pt idx="3">
                  <c:v>6.9</c:v>
                </c:pt>
                <c:pt idx="4">
                  <c:v>18.8</c:v>
                </c:pt>
                <c:pt idx="5">
                  <c:v>6.7</c:v>
                </c:pt>
                <c:pt idx="6">
                  <c:v>2</c:v>
                </c:pt>
              </c:numCache>
            </c:numRef>
          </c:val>
          <c:extLst>
            <c:ext xmlns:c16="http://schemas.microsoft.com/office/drawing/2014/chart" uri="{C3380CC4-5D6E-409C-BE32-E72D297353CC}">
              <c16:uniqueId val="{00000001-E826-4667-870B-F9866B94B593}"/>
            </c:ext>
          </c:extLst>
        </c:ser>
        <c:ser>
          <c:idx val="2"/>
          <c:order val="2"/>
          <c:tx>
            <c:strRef>
              <c:f>Sheet1!$D$1</c:f>
              <c:strCache>
                <c:ptCount val="1"/>
                <c:pt idx="0">
                  <c:v>Combined (n=49)</c:v>
                </c:pt>
              </c:strCache>
            </c:strRef>
          </c:tx>
          <c:spPr>
            <a:solidFill>
              <a:srgbClr val="00B05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All-cause mortality or major stroke</c:v>
                </c:pt>
                <c:pt idx="1">
                  <c:v>All-cause mortality</c:v>
                </c:pt>
                <c:pt idx="2">
                  <c:v>Reintervention</c:v>
                </c:pt>
                <c:pt idx="3">
                  <c:v>Stroke</c:v>
                </c:pt>
                <c:pt idx="4">
                  <c:v>PPM</c:v>
                </c:pt>
                <c:pt idx="5">
                  <c:v>MI</c:v>
                </c:pt>
                <c:pt idx="6">
                  <c:v>Coronary artery obstruction</c:v>
                </c:pt>
              </c:strCache>
            </c:strRef>
          </c:cat>
          <c:val>
            <c:numRef>
              <c:f>Sheet1!$D$2:$D$8</c:f>
              <c:numCache>
                <c:formatCode>General</c:formatCode>
                <c:ptCount val="7"/>
                <c:pt idx="0">
                  <c:v>38</c:v>
                </c:pt>
                <c:pt idx="1">
                  <c:v>38</c:v>
                </c:pt>
                <c:pt idx="2">
                  <c:v>3</c:v>
                </c:pt>
                <c:pt idx="3">
                  <c:v>4.9000000000000004</c:v>
                </c:pt>
                <c:pt idx="4">
                  <c:v>11.5</c:v>
                </c:pt>
                <c:pt idx="5">
                  <c:v>0</c:v>
                </c:pt>
                <c:pt idx="6">
                  <c:v>0</c:v>
                </c:pt>
              </c:numCache>
            </c:numRef>
          </c:val>
          <c:extLst>
            <c:ext xmlns:c16="http://schemas.microsoft.com/office/drawing/2014/chart" uri="{C3380CC4-5D6E-409C-BE32-E72D297353CC}">
              <c16:uniqueId val="{00000002-E826-4667-870B-F9866B94B593}"/>
            </c:ext>
          </c:extLst>
        </c:ser>
        <c:dLbls>
          <c:showLegendKey val="0"/>
          <c:showVal val="0"/>
          <c:showCatName val="0"/>
          <c:showSerName val="0"/>
          <c:showPercent val="0"/>
          <c:showBubbleSize val="0"/>
        </c:dLbls>
        <c:gapWidth val="63"/>
        <c:overlap val="-8"/>
        <c:axId val="155188280"/>
        <c:axId val="155190248"/>
      </c:barChart>
      <c:catAx>
        <c:axId val="155188280"/>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55190248"/>
        <c:crosses val="autoZero"/>
        <c:auto val="1"/>
        <c:lblAlgn val="ctr"/>
        <c:lblOffset val="10"/>
        <c:noMultiLvlLbl val="0"/>
      </c:catAx>
      <c:valAx>
        <c:axId val="155190248"/>
        <c:scaling>
          <c:orientation val="minMax"/>
          <c:max val="8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55188280"/>
        <c:crosses val="autoZero"/>
        <c:crossBetween val="between"/>
        <c:majorUnit val="20"/>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3/12/2024</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auto" latinLnBrk="0" hangingPunct="0">
              <a:lnSpc>
                <a:spcPct val="100000"/>
              </a:lnSpc>
              <a:spcBef>
                <a:spcPts val="0"/>
              </a:spcBef>
              <a:spcAft>
                <a:spcPts val="0"/>
              </a:spcAft>
              <a:buClrTx/>
              <a:buSzTx/>
              <a:buFontTx/>
              <a:buNone/>
              <a:tabLst/>
              <a:defRPr/>
            </a:pPr>
            <a:fld id="{277CA431-D06D-4545-9B64-F839F81A0B4D}"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Helvetica"/>
                <a:sym typeface="Calibri"/>
              </a:rPr>
              <a:pPr marL="0" marR="0" lvl="0" indent="0" algn="r" defTabSz="928688" rtl="0" eaLnBrk="0" fontAlgn="auto" latinLnBrk="0" hangingPunct="0">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Helvetica"/>
              <a:sym typeface="Calibri"/>
            </a:endParaRPr>
          </a:p>
        </p:txBody>
      </p:sp>
    </p:spTree>
    <p:extLst>
      <p:ext uri="{BB962C8B-B14F-4D97-AF65-F5344CB8AC3E}">
        <p14:creationId xmlns:p14="http://schemas.microsoft.com/office/powerpoint/2010/main" val="250846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6263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36227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80526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184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17029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94789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38961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18290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34153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48</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93235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auto" latinLnBrk="0" hangingPunct="0">
              <a:lnSpc>
                <a:spcPct val="100000"/>
              </a:lnSpc>
              <a:spcBef>
                <a:spcPts val="0"/>
              </a:spcBef>
              <a:spcAft>
                <a:spcPts val="0"/>
              </a:spcAft>
              <a:buClrTx/>
              <a:buSzTx/>
              <a:buFontTx/>
              <a:buNone/>
              <a:tabLst/>
              <a:defRPr/>
            </a:pPr>
            <a:fld id="{277CA431-D06D-4545-9B64-F839F81A0B4D}"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Helvetica"/>
                <a:sym typeface="Calibri"/>
              </a:rPr>
              <a:pPr marL="0" marR="0" lvl="0" indent="0" algn="r" defTabSz="928688" rtl="0" eaLnBrk="0" fontAlgn="auto" latinLnBrk="0" hangingPunct="0">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Helvetica"/>
              <a:sym typeface="Calibri"/>
            </a:endParaRPr>
          </a:p>
        </p:txBody>
      </p:sp>
    </p:spTree>
    <p:extLst>
      <p:ext uri="{BB962C8B-B14F-4D97-AF65-F5344CB8AC3E}">
        <p14:creationId xmlns:p14="http://schemas.microsoft.com/office/powerpoint/2010/main" val="4018042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66681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7448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892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6808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CDAE6749-EF86-4E7D-90E3-B87DCDA66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71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CDAE6749-EF86-4E7D-90E3-B87DCDA66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659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CDAE6749-EF86-4E7D-90E3-B87DCDA66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624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E6749-EF86-4E7D-90E3-B87DCDA66992}" type="slidenum">
              <a:rPr lang="en-US" smtClean="0"/>
              <a:t>17</a:t>
            </a:fld>
            <a:endParaRPr lang="en-US" dirty="0"/>
          </a:p>
        </p:txBody>
      </p:sp>
    </p:spTree>
    <p:extLst>
      <p:ext uri="{BB962C8B-B14F-4D97-AF65-F5344CB8AC3E}">
        <p14:creationId xmlns:p14="http://schemas.microsoft.com/office/powerpoint/2010/main" val="92705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3991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6098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5542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7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69983" indent="0" algn="ctr">
              <a:buNone/>
              <a:defRPr/>
            </a:lvl2pPr>
            <a:lvl3pPr marL="739982" indent="0" algn="ctr">
              <a:buNone/>
              <a:defRPr/>
            </a:lvl3pPr>
            <a:lvl4pPr marL="1109971" indent="0" algn="ctr">
              <a:buNone/>
              <a:defRPr/>
            </a:lvl4pPr>
            <a:lvl5pPr marL="1479966" indent="0" algn="ctr">
              <a:buNone/>
              <a:defRPr/>
            </a:lvl5pPr>
            <a:lvl6pPr marL="1849957" indent="0" algn="ctr">
              <a:buNone/>
              <a:defRPr/>
            </a:lvl6pPr>
            <a:lvl7pPr marL="2219946" indent="0" algn="ctr">
              <a:buNone/>
              <a:defRPr/>
            </a:lvl7pPr>
            <a:lvl8pPr marL="2589932" indent="0" algn="ctr">
              <a:buNone/>
              <a:defRPr/>
            </a:lvl8pPr>
            <a:lvl9pPr marL="2959919" indent="0" algn="ctr">
              <a:buNone/>
              <a:defRPr/>
            </a:lvl9pPr>
          </a:lstStyle>
          <a:p>
            <a:r>
              <a:rPr lang="en-US"/>
              <a:t>Click to edit Master subtitle style</a:t>
            </a:r>
          </a:p>
        </p:txBody>
      </p:sp>
    </p:spTree>
    <p:extLst>
      <p:ext uri="{BB962C8B-B14F-4D97-AF65-F5344CB8AC3E}">
        <p14:creationId xmlns:p14="http://schemas.microsoft.com/office/powerpoint/2010/main" val="2002412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0123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536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31911019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17844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942260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3269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28491942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3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95003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5"/>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5"/>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7014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5167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6090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732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065"/>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34300772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3"/>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62"/>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39838300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1986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1640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5403588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1555738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415753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2962182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3499959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69983" indent="0">
              <a:buNone/>
              <a:defRPr sz="1519"/>
            </a:lvl2pPr>
            <a:lvl3pPr marL="739982" indent="0">
              <a:buNone/>
              <a:defRPr sz="1350"/>
            </a:lvl3pPr>
            <a:lvl4pPr marL="1109971" indent="0">
              <a:buNone/>
              <a:defRPr sz="1181"/>
            </a:lvl4pPr>
            <a:lvl5pPr marL="1479966" indent="0">
              <a:buNone/>
              <a:defRPr sz="1181"/>
            </a:lvl5pPr>
            <a:lvl6pPr marL="1849957" indent="0">
              <a:buNone/>
              <a:defRPr sz="1181"/>
            </a:lvl6pPr>
            <a:lvl7pPr marL="2219946" indent="0">
              <a:buNone/>
              <a:defRPr sz="1181"/>
            </a:lvl7pPr>
            <a:lvl8pPr marL="2589932" indent="0">
              <a:buNone/>
              <a:defRPr sz="1181"/>
            </a:lvl8pPr>
            <a:lvl9pPr marL="2959919" indent="0">
              <a:buNone/>
              <a:defRPr sz="1181"/>
            </a:lvl9pPr>
          </a:lstStyle>
          <a:p>
            <a:pPr lvl="0"/>
            <a:r>
              <a:rPr lang="en-US"/>
              <a:t>Click to edit Master text styles</a:t>
            </a:r>
          </a:p>
        </p:txBody>
      </p:sp>
    </p:spTree>
    <p:extLst>
      <p:ext uri="{BB962C8B-B14F-4D97-AF65-F5344CB8AC3E}">
        <p14:creationId xmlns:p14="http://schemas.microsoft.com/office/powerpoint/2010/main" val="1348938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8" name="Footer Placeholder 7"/>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9" name="Slide Number Placeholder 8"/>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3275173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4" name="Footer Placeholder 3"/>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5" name="Slide Number Placeholder 4"/>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1890878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3" name="Footer Placeholder 2"/>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4" name="Slide Number Placeholder 3"/>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2616080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1497334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3836501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4264427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1576765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1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2848" indent="0" algn="ctr">
              <a:buNone/>
              <a:defRPr/>
            </a:lvl2pPr>
            <a:lvl3pPr marL="765689" indent="0" algn="ctr">
              <a:buNone/>
              <a:defRPr/>
            </a:lvl3pPr>
            <a:lvl4pPr marL="1148525" indent="0" algn="ctr">
              <a:buNone/>
              <a:defRPr/>
            </a:lvl4pPr>
            <a:lvl5pPr marL="1531368" indent="0" algn="ctr">
              <a:buNone/>
              <a:defRPr/>
            </a:lvl5pPr>
            <a:lvl6pPr marL="1914209" indent="0" algn="ctr">
              <a:buNone/>
              <a:defRPr/>
            </a:lvl6pPr>
            <a:lvl7pPr marL="2297050" indent="0" algn="ctr">
              <a:buNone/>
              <a:defRPr/>
            </a:lvl7pPr>
            <a:lvl8pPr marL="2679886" indent="0" algn="ctr">
              <a:buNone/>
              <a:defRPr/>
            </a:lvl8pPr>
            <a:lvl9pPr marL="3062730" indent="0" algn="ctr">
              <a:buNone/>
              <a:defRPr/>
            </a:lvl9pPr>
          </a:lstStyle>
          <a:p>
            <a:r>
              <a:rPr lang="en-US"/>
              <a:t>Click to edit Master subtitle style</a:t>
            </a:r>
          </a:p>
        </p:txBody>
      </p:sp>
    </p:spTree>
    <p:extLst>
      <p:ext uri="{BB962C8B-B14F-4D97-AF65-F5344CB8AC3E}">
        <p14:creationId xmlns:p14="http://schemas.microsoft.com/office/powerpoint/2010/main" val="96278464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9634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2848" indent="0">
              <a:buNone/>
              <a:defRPr sz="1519"/>
            </a:lvl2pPr>
            <a:lvl3pPr marL="765689" indent="0">
              <a:buNone/>
              <a:defRPr sz="1350"/>
            </a:lvl3pPr>
            <a:lvl4pPr marL="1148525" indent="0">
              <a:buNone/>
              <a:defRPr sz="1181"/>
            </a:lvl4pPr>
            <a:lvl5pPr marL="1531368" indent="0">
              <a:buNone/>
              <a:defRPr sz="1181"/>
            </a:lvl5pPr>
            <a:lvl6pPr marL="1914209" indent="0">
              <a:buNone/>
              <a:defRPr sz="1181"/>
            </a:lvl6pPr>
            <a:lvl7pPr marL="2297050" indent="0">
              <a:buNone/>
              <a:defRPr sz="1181"/>
            </a:lvl7pPr>
            <a:lvl8pPr marL="2679886" indent="0">
              <a:buNone/>
              <a:defRPr sz="1181"/>
            </a:lvl8pPr>
            <a:lvl9pPr marL="3062730" indent="0">
              <a:buNone/>
              <a:defRPr sz="1181"/>
            </a:lvl9pPr>
          </a:lstStyle>
          <a:p>
            <a:pPr lvl="0"/>
            <a:r>
              <a:rPr lang="en-US"/>
              <a:t>Click to edit Master text styles</a:t>
            </a:r>
          </a:p>
        </p:txBody>
      </p:sp>
    </p:spTree>
    <p:extLst>
      <p:ext uri="{BB962C8B-B14F-4D97-AF65-F5344CB8AC3E}">
        <p14:creationId xmlns:p14="http://schemas.microsoft.com/office/powerpoint/2010/main" val="108313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89576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3"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99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8497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51275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281593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95626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6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321"/>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67532182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2848" indent="0">
              <a:buNone/>
              <a:defRPr sz="2363"/>
            </a:lvl2pPr>
            <a:lvl3pPr marL="765689" indent="0">
              <a:buNone/>
              <a:defRPr sz="2025"/>
            </a:lvl3pPr>
            <a:lvl4pPr marL="1148525" indent="0">
              <a:buNone/>
              <a:defRPr sz="1688"/>
            </a:lvl4pPr>
            <a:lvl5pPr marL="1531368" indent="0">
              <a:buNone/>
              <a:defRPr sz="1688"/>
            </a:lvl5pPr>
            <a:lvl6pPr marL="1914209" indent="0">
              <a:buNone/>
              <a:defRPr sz="1688"/>
            </a:lvl6pPr>
            <a:lvl7pPr marL="2297050" indent="0">
              <a:buNone/>
              <a:defRPr sz="1688"/>
            </a:lvl7pPr>
            <a:lvl8pPr marL="2679886" indent="0">
              <a:buNone/>
              <a:defRPr sz="1688"/>
            </a:lvl8pPr>
            <a:lvl9pPr marL="3062730" indent="0">
              <a:buNone/>
              <a:defRPr sz="1688"/>
            </a:lvl9pPr>
          </a:lstStyle>
          <a:p>
            <a:pPr lvl="0"/>
            <a:endParaRPr lang="en-US" noProof="0"/>
          </a:p>
        </p:txBody>
      </p:sp>
      <p:sp>
        <p:nvSpPr>
          <p:cNvPr id="4" name="Text Placeholder 3"/>
          <p:cNvSpPr>
            <a:spLocks noGrp="1"/>
          </p:cNvSpPr>
          <p:nvPr>
            <p:ph type="body" sz="half" idx="2"/>
          </p:nvPr>
        </p:nvSpPr>
        <p:spPr>
          <a:xfrm>
            <a:off x="2016125" y="5367506"/>
            <a:ext cx="6172200" cy="8048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344337774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31603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63905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346083292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41"/>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2707" indent="0" algn="ctr">
              <a:buNone/>
              <a:defRPr/>
            </a:lvl2pPr>
            <a:lvl3pPr marL="905407" indent="0" algn="ctr">
              <a:buNone/>
              <a:defRPr/>
            </a:lvl3pPr>
            <a:lvl4pPr marL="1358101" indent="0" algn="ctr">
              <a:buNone/>
              <a:defRPr/>
            </a:lvl4pPr>
            <a:lvl5pPr marL="1810804" indent="0" algn="ctr">
              <a:buNone/>
              <a:defRPr/>
            </a:lvl5pPr>
            <a:lvl6pPr marL="2263505" indent="0" algn="ctr">
              <a:buNone/>
              <a:defRPr/>
            </a:lvl6pPr>
            <a:lvl7pPr marL="2716204" indent="0" algn="ctr">
              <a:buNone/>
              <a:defRPr/>
            </a:lvl7pPr>
            <a:lvl8pPr marL="3168898" indent="0" algn="ctr">
              <a:buNone/>
              <a:defRPr/>
            </a:lvl8pPr>
            <a:lvl9pPr marL="3621586" indent="0" algn="ctr">
              <a:buNone/>
              <a:defRPr/>
            </a:lvl9pPr>
          </a:lstStyle>
          <a:p>
            <a:r>
              <a:rPr lang="en-US"/>
              <a:t>Click to edit Master subtitle style</a:t>
            </a:r>
          </a:p>
        </p:txBody>
      </p:sp>
    </p:spTree>
    <p:extLst>
      <p:ext uri="{BB962C8B-B14F-4D97-AF65-F5344CB8AC3E}">
        <p14:creationId xmlns:p14="http://schemas.microsoft.com/office/powerpoint/2010/main" val="186837198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57495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17691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1"/>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707" indent="0">
              <a:buNone/>
              <a:defRPr sz="1800"/>
            </a:lvl2pPr>
            <a:lvl3pPr marL="905407" indent="0">
              <a:buNone/>
              <a:defRPr sz="1600"/>
            </a:lvl3pPr>
            <a:lvl4pPr marL="1358101" indent="0">
              <a:buNone/>
              <a:defRPr sz="1400"/>
            </a:lvl4pPr>
            <a:lvl5pPr marL="1810804" indent="0">
              <a:buNone/>
              <a:defRPr sz="1400"/>
            </a:lvl5pPr>
            <a:lvl6pPr marL="2263505" indent="0">
              <a:buNone/>
              <a:defRPr sz="1400"/>
            </a:lvl6pPr>
            <a:lvl7pPr marL="2716204" indent="0">
              <a:buNone/>
              <a:defRPr sz="1400"/>
            </a:lvl7pPr>
            <a:lvl8pPr marL="3168898" indent="0">
              <a:buNone/>
              <a:defRPr sz="1400"/>
            </a:lvl8pPr>
            <a:lvl9pPr marL="3621586" indent="0">
              <a:buNone/>
              <a:defRPr sz="1400"/>
            </a:lvl9pPr>
          </a:lstStyle>
          <a:p>
            <a:pPr lvl="0"/>
            <a:r>
              <a:rPr lang="en-US"/>
              <a:t>Click to edit Master text styles</a:t>
            </a:r>
          </a:p>
        </p:txBody>
      </p:sp>
    </p:spTree>
    <p:extLst>
      <p:ext uri="{BB962C8B-B14F-4D97-AF65-F5344CB8AC3E}">
        <p14:creationId xmlns:p14="http://schemas.microsoft.com/office/powerpoint/2010/main" val="69321893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0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6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68368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9319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067714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91202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338568450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707" indent="0">
              <a:buNone/>
              <a:defRPr sz="2800"/>
            </a:lvl2pPr>
            <a:lvl3pPr marL="905407" indent="0">
              <a:buNone/>
              <a:defRPr sz="2400"/>
            </a:lvl3pPr>
            <a:lvl4pPr marL="1358101" indent="0">
              <a:buNone/>
              <a:defRPr sz="2000"/>
            </a:lvl4pPr>
            <a:lvl5pPr marL="1810804" indent="0">
              <a:buNone/>
              <a:defRPr sz="2000"/>
            </a:lvl5pPr>
            <a:lvl6pPr marL="2263505" indent="0">
              <a:buNone/>
              <a:defRPr sz="2000"/>
            </a:lvl6pPr>
            <a:lvl7pPr marL="2716204" indent="0">
              <a:buNone/>
              <a:defRPr sz="2000"/>
            </a:lvl7pPr>
            <a:lvl8pPr marL="3168898" indent="0">
              <a:buNone/>
              <a:defRPr sz="2000"/>
            </a:lvl8pPr>
            <a:lvl9pPr marL="3621586" indent="0">
              <a:buNone/>
              <a:defRPr sz="2000"/>
            </a:lvl9pPr>
          </a:lstStyle>
          <a:p>
            <a:pPr lvl="0"/>
            <a:endParaRPr lang="en-US" noProof="0"/>
          </a:p>
        </p:txBody>
      </p:sp>
      <p:sp>
        <p:nvSpPr>
          <p:cNvPr id="4" name="Text Placeholder 3"/>
          <p:cNvSpPr>
            <a:spLocks noGrp="1"/>
          </p:cNvSpPr>
          <p:nvPr>
            <p:ph type="body" sz="half" idx="2"/>
          </p:nvPr>
        </p:nvSpPr>
        <p:spPr>
          <a:xfrm>
            <a:off x="2016125" y="5367386"/>
            <a:ext cx="6172200" cy="8048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32393523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65742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8877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300720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2495714268"/>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6364" indent="0" algn="ctr">
              <a:buNone/>
              <a:defRPr/>
            </a:lvl2pPr>
            <a:lvl3pPr marL="912725" indent="0" algn="ctr">
              <a:buNone/>
              <a:defRPr/>
            </a:lvl3pPr>
            <a:lvl4pPr marL="1369084" indent="0" algn="ctr">
              <a:buNone/>
              <a:defRPr/>
            </a:lvl4pPr>
            <a:lvl5pPr marL="1825438" indent="0" algn="ctr">
              <a:buNone/>
              <a:defRPr/>
            </a:lvl5pPr>
            <a:lvl6pPr marL="2281798" indent="0" algn="ctr">
              <a:buNone/>
              <a:defRPr/>
            </a:lvl6pPr>
            <a:lvl7pPr marL="2738156" indent="0" algn="ctr">
              <a:buNone/>
              <a:defRPr/>
            </a:lvl7pPr>
            <a:lvl8pPr marL="3194513" indent="0" algn="ctr">
              <a:buNone/>
              <a:defRPr/>
            </a:lvl8pPr>
            <a:lvl9pPr marL="365087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2849147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889211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3"/>
            <a:ext cx="874395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6364" indent="0">
              <a:buNone/>
              <a:defRPr sz="1800"/>
            </a:lvl2pPr>
            <a:lvl3pPr marL="912725" indent="0">
              <a:buNone/>
              <a:defRPr sz="1600"/>
            </a:lvl3pPr>
            <a:lvl4pPr marL="1369084" indent="0">
              <a:buNone/>
              <a:defRPr sz="1400"/>
            </a:lvl4pPr>
            <a:lvl5pPr marL="1825438" indent="0">
              <a:buNone/>
              <a:defRPr sz="1400"/>
            </a:lvl5pPr>
            <a:lvl6pPr marL="2281798" indent="0">
              <a:buNone/>
              <a:defRPr sz="1400"/>
            </a:lvl6pPr>
            <a:lvl7pPr marL="2738156" indent="0">
              <a:buNone/>
              <a:defRPr sz="1400"/>
            </a:lvl7pPr>
            <a:lvl8pPr marL="3194513" indent="0">
              <a:buNone/>
              <a:defRPr sz="1400"/>
            </a:lvl8pPr>
            <a:lvl9pPr marL="365087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406517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5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3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675264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287038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73865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7575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0"/>
            <a:ext cx="3384550"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63"/>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4" y="1435104"/>
            <a:ext cx="3384550" cy="46910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smtClean="0"/>
              <a:t>Click to edit Master text styles</a:t>
            </a:r>
          </a:p>
        </p:txBody>
      </p:sp>
    </p:spTree>
    <p:extLst>
      <p:ext uri="{BB962C8B-B14F-4D97-AF65-F5344CB8AC3E}">
        <p14:creationId xmlns:p14="http://schemas.microsoft.com/office/powerpoint/2010/main" val="208331245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6364" indent="0">
              <a:buNone/>
              <a:defRPr sz="2800"/>
            </a:lvl2pPr>
            <a:lvl3pPr marL="912725" indent="0">
              <a:buNone/>
              <a:defRPr sz="2400"/>
            </a:lvl3pPr>
            <a:lvl4pPr marL="1369084" indent="0">
              <a:buNone/>
              <a:defRPr sz="2000"/>
            </a:lvl4pPr>
            <a:lvl5pPr marL="1825438" indent="0">
              <a:buNone/>
              <a:defRPr sz="2000"/>
            </a:lvl5pPr>
            <a:lvl6pPr marL="2281798" indent="0">
              <a:buNone/>
              <a:defRPr sz="2000"/>
            </a:lvl6pPr>
            <a:lvl7pPr marL="2738156" indent="0">
              <a:buNone/>
              <a:defRPr sz="2000"/>
            </a:lvl7pPr>
            <a:lvl8pPr marL="3194513" indent="0">
              <a:buNone/>
              <a:defRPr sz="2000"/>
            </a:lvl8pPr>
            <a:lvl9pPr marL="3650876" indent="0">
              <a:buNone/>
              <a:defRPr sz="2000"/>
            </a:lvl9pPr>
          </a:lstStyle>
          <a:p>
            <a:endParaRPr lang="en-US"/>
          </a:p>
        </p:txBody>
      </p:sp>
      <p:sp>
        <p:nvSpPr>
          <p:cNvPr id="4" name="Text Placeholder 3"/>
          <p:cNvSpPr>
            <a:spLocks noGrp="1"/>
          </p:cNvSpPr>
          <p:nvPr>
            <p:ph type="body" sz="half" idx="2"/>
          </p:nvPr>
        </p:nvSpPr>
        <p:spPr>
          <a:xfrm>
            <a:off x="2016125" y="5367347"/>
            <a:ext cx="6172200" cy="8048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smtClean="0"/>
              <a:t>Click to edit Master text styles</a:t>
            </a:r>
          </a:p>
        </p:txBody>
      </p:sp>
    </p:spTree>
    <p:extLst>
      <p:ext uri="{BB962C8B-B14F-4D97-AF65-F5344CB8AC3E}">
        <p14:creationId xmlns:p14="http://schemas.microsoft.com/office/powerpoint/2010/main" val="37429242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9121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50680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930988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endParaRPr lang="en-US"/>
          </a:p>
        </p:txBody>
      </p:sp>
    </p:spTree>
    <p:extLst>
      <p:ext uri="{BB962C8B-B14F-4D97-AF65-F5344CB8AC3E}">
        <p14:creationId xmlns:p14="http://schemas.microsoft.com/office/powerpoint/2010/main" val="36892547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36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5308212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69983" indent="0">
              <a:buNone/>
              <a:defRPr sz="2363"/>
            </a:lvl2pPr>
            <a:lvl3pPr marL="739982" indent="0">
              <a:buNone/>
              <a:defRPr sz="2025"/>
            </a:lvl3pPr>
            <a:lvl4pPr marL="1109971" indent="0">
              <a:buNone/>
              <a:defRPr sz="1688"/>
            </a:lvl4pPr>
            <a:lvl5pPr marL="1479966" indent="0">
              <a:buNone/>
              <a:defRPr sz="1688"/>
            </a:lvl5pPr>
            <a:lvl6pPr marL="1849957" indent="0">
              <a:buNone/>
              <a:defRPr sz="1688"/>
            </a:lvl6pPr>
            <a:lvl7pPr marL="2219946" indent="0">
              <a:buNone/>
              <a:defRPr sz="1688"/>
            </a:lvl7pPr>
            <a:lvl8pPr marL="2589932" indent="0">
              <a:buNone/>
              <a:defRPr sz="1688"/>
            </a:lvl8pPr>
            <a:lvl9pPr marL="2959919" indent="0">
              <a:buNone/>
              <a:defRPr sz="1688"/>
            </a:lvl9pPr>
          </a:lstStyle>
          <a:p>
            <a:pPr lvl="0"/>
            <a:endParaRPr lang="en-US" noProof="0"/>
          </a:p>
        </p:txBody>
      </p:sp>
      <p:sp>
        <p:nvSpPr>
          <p:cNvPr id="4" name="Text Placeholder 3"/>
          <p:cNvSpPr>
            <a:spLocks noGrp="1"/>
          </p:cNvSpPr>
          <p:nvPr>
            <p:ph type="body" sz="half" idx="2"/>
          </p:nvPr>
        </p:nvSpPr>
        <p:spPr>
          <a:xfrm>
            <a:off x="2016125" y="5367417"/>
            <a:ext cx="6172200" cy="8048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292584041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562771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855" r:id="rId13"/>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69983" algn="ctr" rtl="0" eaLnBrk="0" fontAlgn="base" hangingPunct="0">
        <a:spcBef>
          <a:spcPct val="0"/>
        </a:spcBef>
        <a:spcAft>
          <a:spcPct val="0"/>
        </a:spcAft>
        <a:defRPr sz="3544" b="1">
          <a:solidFill>
            <a:srgbClr val="FFFF00"/>
          </a:solidFill>
          <a:latin typeface="Times New Roman" pitchFamily="18" charset="0"/>
        </a:defRPr>
      </a:lvl6pPr>
      <a:lvl7pPr marL="739982" algn="ctr" rtl="0" eaLnBrk="0" fontAlgn="base" hangingPunct="0">
        <a:spcBef>
          <a:spcPct val="0"/>
        </a:spcBef>
        <a:spcAft>
          <a:spcPct val="0"/>
        </a:spcAft>
        <a:defRPr sz="3544" b="1">
          <a:solidFill>
            <a:srgbClr val="FFFF00"/>
          </a:solidFill>
          <a:latin typeface="Times New Roman" pitchFamily="18" charset="0"/>
        </a:defRPr>
      </a:lvl7pPr>
      <a:lvl8pPr marL="1109971" algn="ctr" rtl="0" eaLnBrk="0" fontAlgn="base" hangingPunct="0">
        <a:spcBef>
          <a:spcPct val="0"/>
        </a:spcBef>
        <a:spcAft>
          <a:spcPct val="0"/>
        </a:spcAft>
        <a:defRPr sz="3544" b="1">
          <a:solidFill>
            <a:srgbClr val="FFFF00"/>
          </a:solidFill>
          <a:latin typeface="Times New Roman" pitchFamily="18" charset="0"/>
        </a:defRPr>
      </a:lvl8pPr>
      <a:lvl9pPr marL="1479966" algn="ctr" rtl="0" eaLnBrk="0" fontAlgn="base" hangingPunct="0">
        <a:spcBef>
          <a:spcPct val="0"/>
        </a:spcBef>
        <a:spcAft>
          <a:spcPct val="0"/>
        </a:spcAft>
        <a:defRPr sz="3544" b="1">
          <a:solidFill>
            <a:srgbClr val="FFFF00"/>
          </a:solidFill>
          <a:latin typeface="Times New Roman" pitchFamily="18" charset="0"/>
        </a:defRPr>
      </a:lvl9pPr>
    </p:titleStyle>
    <p:bodyStyle>
      <a:lvl1pPr marL="261194" indent="-261194" algn="l" rtl="0" eaLnBrk="0" fontAlgn="base" hangingPunct="0">
        <a:spcBef>
          <a:spcPct val="20000"/>
        </a:spcBef>
        <a:spcAft>
          <a:spcPct val="0"/>
        </a:spcAft>
        <a:buChar char="•"/>
        <a:defRPr sz="2700">
          <a:solidFill>
            <a:schemeClr val="bg1"/>
          </a:solidFill>
          <a:latin typeface="+mn-lt"/>
          <a:ea typeface="+mn-ea"/>
          <a:cs typeface="+mn-cs"/>
        </a:defRPr>
      </a:lvl1pPr>
      <a:lvl2pPr marL="588021" indent="-214313" algn="l" rtl="0" eaLnBrk="0" fontAlgn="base" hangingPunct="0">
        <a:spcBef>
          <a:spcPct val="20000"/>
        </a:spcBef>
        <a:spcAft>
          <a:spcPct val="0"/>
        </a:spcAft>
        <a:buChar char="–"/>
        <a:defRPr sz="2363">
          <a:solidFill>
            <a:schemeClr val="bg1"/>
          </a:solidFill>
          <a:latin typeface="+mn-lt"/>
        </a:defRPr>
      </a:lvl2pPr>
      <a:lvl3pPr marL="914847" indent="-166093" algn="l" rtl="0" eaLnBrk="0" fontAlgn="base" hangingPunct="0">
        <a:spcBef>
          <a:spcPct val="20000"/>
        </a:spcBef>
        <a:spcAft>
          <a:spcPct val="0"/>
        </a:spcAft>
        <a:buChar char="•"/>
        <a:defRPr sz="2025">
          <a:solidFill>
            <a:schemeClr val="bg1"/>
          </a:solidFill>
          <a:latin typeface="+mn-lt"/>
        </a:defRPr>
      </a:lvl3pPr>
      <a:lvl4pPr marL="1277838" indent="-166093" algn="l" rtl="0" eaLnBrk="0" fontAlgn="base" hangingPunct="0">
        <a:spcBef>
          <a:spcPct val="20000"/>
        </a:spcBef>
        <a:spcAft>
          <a:spcPct val="0"/>
        </a:spcAft>
        <a:buChar char="–"/>
        <a:defRPr sz="1688">
          <a:solidFill>
            <a:schemeClr val="bg1"/>
          </a:solidFill>
          <a:latin typeface="+mn-lt"/>
        </a:defRPr>
      </a:lvl4pPr>
      <a:lvl5pPr marL="1652885" indent="-167433" algn="l" rtl="0" eaLnBrk="0" fontAlgn="base" hangingPunct="0">
        <a:spcBef>
          <a:spcPct val="20000"/>
        </a:spcBef>
        <a:spcAft>
          <a:spcPct val="0"/>
        </a:spcAft>
        <a:buChar char="»"/>
        <a:defRPr sz="1688">
          <a:solidFill>
            <a:schemeClr val="bg1"/>
          </a:solidFill>
          <a:latin typeface="+mn-lt"/>
        </a:defRPr>
      </a:lvl5pPr>
      <a:lvl6pPr marL="2034951" indent="-186282" algn="l" rtl="0" eaLnBrk="0" fontAlgn="base" hangingPunct="0">
        <a:spcBef>
          <a:spcPct val="20000"/>
        </a:spcBef>
        <a:spcAft>
          <a:spcPct val="0"/>
        </a:spcAft>
        <a:buChar char="»"/>
        <a:defRPr sz="1688">
          <a:solidFill>
            <a:schemeClr val="bg1"/>
          </a:solidFill>
          <a:latin typeface="+mn-lt"/>
        </a:defRPr>
      </a:lvl6pPr>
      <a:lvl7pPr marL="2404938" indent="-186282" algn="l" rtl="0" eaLnBrk="0" fontAlgn="base" hangingPunct="0">
        <a:spcBef>
          <a:spcPct val="20000"/>
        </a:spcBef>
        <a:spcAft>
          <a:spcPct val="0"/>
        </a:spcAft>
        <a:buChar char="»"/>
        <a:defRPr sz="1688">
          <a:solidFill>
            <a:schemeClr val="bg1"/>
          </a:solidFill>
          <a:latin typeface="+mn-lt"/>
        </a:defRPr>
      </a:lvl7pPr>
      <a:lvl8pPr marL="2774934" indent="-186282" algn="l" rtl="0" eaLnBrk="0" fontAlgn="base" hangingPunct="0">
        <a:spcBef>
          <a:spcPct val="20000"/>
        </a:spcBef>
        <a:spcAft>
          <a:spcPct val="0"/>
        </a:spcAft>
        <a:buChar char="»"/>
        <a:defRPr sz="1688">
          <a:solidFill>
            <a:schemeClr val="bg1"/>
          </a:solidFill>
          <a:latin typeface="+mn-lt"/>
        </a:defRPr>
      </a:lvl8pPr>
      <a:lvl9pPr marL="3144916" indent="-186282"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39982" rtl="0" eaLnBrk="1" latinLnBrk="0" hangingPunct="1">
        <a:defRPr sz="1519" kern="1200">
          <a:solidFill>
            <a:schemeClr val="tx1"/>
          </a:solidFill>
          <a:latin typeface="+mn-lt"/>
          <a:ea typeface="+mn-ea"/>
          <a:cs typeface="+mn-cs"/>
        </a:defRPr>
      </a:lvl1pPr>
      <a:lvl2pPr marL="369983" algn="l" defTabSz="739982" rtl="0" eaLnBrk="1" latinLnBrk="0" hangingPunct="1">
        <a:defRPr sz="1519" kern="1200">
          <a:solidFill>
            <a:schemeClr val="tx1"/>
          </a:solidFill>
          <a:latin typeface="+mn-lt"/>
          <a:ea typeface="+mn-ea"/>
          <a:cs typeface="+mn-cs"/>
        </a:defRPr>
      </a:lvl2pPr>
      <a:lvl3pPr marL="739982" algn="l" defTabSz="739982" rtl="0" eaLnBrk="1" latinLnBrk="0" hangingPunct="1">
        <a:defRPr sz="1519" kern="1200">
          <a:solidFill>
            <a:schemeClr val="tx1"/>
          </a:solidFill>
          <a:latin typeface="+mn-lt"/>
          <a:ea typeface="+mn-ea"/>
          <a:cs typeface="+mn-cs"/>
        </a:defRPr>
      </a:lvl3pPr>
      <a:lvl4pPr marL="1109971" algn="l" defTabSz="739982" rtl="0" eaLnBrk="1" latinLnBrk="0" hangingPunct="1">
        <a:defRPr sz="1519" kern="1200">
          <a:solidFill>
            <a:schemeClr val="tx1"/>
          </a:solidFill>
          <a:latin typeface="+mn-lt"/>
          <a:ea typeface="+mn-ea"/>
          <a:cs typeface="+mn-cs"/>
        </a:defRPr>
      </a:lvl4pPr>
      <a:lvl5pPr marL="1479966" algn="l" defTabSz="739982" rtl="0" eaLnBrk="1" latinLnBrk="0" hangingPunct="1">
        <a:defRPr sz="1519" kern="1200">
          <a:solidFill>
            <a:schemeClr val="tx1"/>
          </a:solidFill>
          <a:latin typeface="+mn-lt"/>
          <a:ea typeface="+mn-ea"/>
          <a:cs typeface="+mn-cs"/>
        </a:defRPr>
      </a:lvl5pPr>
      <a:lvl6pPr marL="1849957" algn="l" defTabSz="739982" rtl="0" eaLnBrk="1" latinLnBrk="0" hangingPunct="1">
        <a:defRPr sz="1519" kern="1200">
          <a:solidFill>
            <a:schemeClr val="tx1"/>
          </a:solidFill>
          <a:latin typeface="+mn-lt"/>
          <a:ea typeface="+mn-ea"/>
          <a:cs typeface="+mn-cs"/>
        </a:defRPr>
      </a:lvl6pPr>
      <a:lvl7pPr marL="2219946" algn="l" defTabSz="739982" rtl="0" eaLnBrk="1" latinLnBrk="0" hangingPunct="1">
        <a:defRPr sz="1519" kern="1200">
          <a:solidFill>
            <a:schemeClr val="tx1"/>
          </a:solidFill>
          <a:latin typeface="+mn-lt"/>
          <a:ea typeface="+mn-ea"/>
          <a:cs typeface="+mn-cs"/>
        </a:defRPr>
      </a:lvl7pPr>
      <a:lvl8pPr marL="2589932" algn="l" defTabSz="739982" rtl="0" eaLnBrk="1" latinLnBrk="0" hangingPunct="1">
        <a:defRPr sz="1519" kern="1200">
          <a:solidFill>
            <a:schemeClr val="tx1"/>
          </a:solidFill>
          <a:latin typeface="+mn-lt"/>
          <a:ea typeface="+mn-ea"/>
          <a:cs typeface="+mn-cs"/>
        </a:defRPr>
      </a:lvl8pPr>
      <a:lvl9pPr marL="2959919" algn="l" defTabSz="739982" rtl="0" eaLnBrk="1" latinLnBrk="0" hangingPunct="1">
        <a:defRPr sz="15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16403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1" fontAlgn="base" hangingPunct="1">
        <a:spcBef>
          <a:spcPct val="20000"/>
        </a:spcBef>
        <a:spcAft>
          <a:spcPct val="0"/>
        </a:spcAft>
        <a:buChar char="•"/>
        <a:defRPr sz="2700">
          <a:solidFill>
            <a:schemeClr val="bg1"/>
          </a:solidFill>
          <a:latin typeface="+mn-lt"/>
          <a:ea typeface="+mn-ea"/>
          <a:cs typeface="+mn-cs"/>
        </a:defRPr>
      </a:lvl1pPr>
      <a:lvl2pPr marL="626865" indent="-241102" algn="l" rtl="0" eaLnBrk="1" fontAlgn="base" hangingPunct="1">
        <a:spcBef>
          <a:spcPct val="20000"/>
        </a:spcBef>
        <a:spcAft>
          <a:spcPct val="0"/>
        </a:spcAft>
        <a:buChar char="–"/>
        <a:defRPr sz="2363">
          <a:solidFill>
            <a:schemeClr val="bg1"/>
          </a:solidFill>
          <a:latin typeface="+mn-lt"/>
        </a:defRPr>
      </a:lvl2pPr>
      <a:lvl3pPr marL="964406" indent="-192881" algn="l" rtl="0" eaLnBrk="1" fontAlgn="base" hangingPunct="1">
        <a:spcBef>
          <a:spcPct val="20000"/>
        </a:spcBef>
        <a:spcAft>
          <a:spcPct val="0"/>
        </a:spcAft>
        <a:buChar char="•"/>
        <a:defRPr sz="2025">
          <a:solidFill>
            <a:schemeClr val="bg1"/>
          </a:solidFill>
          <a:latin typeface="+mn-lt"/>
        </a:defRPr>
      </a:lvl3pPr>
      <a:lvl4pPr marL="1350169" indent="-192881" algn="l" rtl="0" eaLnBrk="1" fontAlgn="base" hangingPunct="1">
        <a:spcBef>
          <a:spcPct val="20000"/>
        </a:spcBef>
        <a:spcAft>
          <a:spcPct val="0"/>
        </a:spcAft>
        <a:buChar char="–"/>
        <a:defRPr sz="1688">
          <a:solidFill>
            <a:schemeClr val="bg1"/>
          </a:solidFill>
          <a:latin typeface="+mn-lt"/>
        </a:defRPr>
      </a:lvl4pPr>
      <a:lvl5pPr marL="1735931" indent="-194221" algn="l" rtl="0" eaLnBrk="1" fontAlgn="base" hangingPunct="1">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3/12/2024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3602079"/>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4330707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2848" algn="ctr" rtl="0" eaLnBrk="0" fontAlgn="base" hangingPunct="0">
        <a:spcBef>
          <a:spcPct val="0"/>
        </a:spcBef>
        <a:spcAft>
          <a:spcPct val="0"/>
        </a:spcAft>
        <a:defRPr sz="3544" b="1">
          <a:solidFill>
            <a:srgbClr val="FFFF00"/>
          </a:solidFill>
          <a:latin typeface="Times New Roman" pitchFamily="18" charset="0"/>
        </a:defRPr>
      </a:lvl6pPr>
      <a:lvl7pPr marL="765689" algn="ctr" rtl="0" eaLnBrk="0" fontAlgn="base" hangingPunct="0">
        <a:spcBef>
          <a:spcPct val="0"/>
        </a:spcBef>
        <a:spcAft>
          <a:spcPct val="0"/>
        </a:spcAft>
        <a:defRPr sz="3544" b="1">
          <a:solidFill>
            <a:srgbClr val="FFFF00"/>
          </a:solidFill>
          <a:latin typeface="Times New Roman" pitchFamily="18" charset="0"/>
        </a:defRPr>
      </a:lvl7pPr>
      <a:lvl8pPr marL="1148525" algn="ctr" rtl="0" eaLnBrk="0" fontAlgn="base" hangingPunct="0">
        <a:spcBef>
          <a:spcPct val="0"/>
        </a:spcBef>
        <a:spcAft>
          <a:spcPct val="0"/>
        </a:spcAft>
        <a:defRPr sz="3544" b="1">
          <a:solidFill>
            <a:srgbClr val="FFFF00"/>
          </a:solidFill>
          <a:latin typeface="Times New Roman" pitchFamily="18" charset="0"/>
        </a:defRPr>
      </a:lvl8pPr>
      <a:lvl9pPr marL="1531368" algn="ctr" rtl="0" eaLnBrk="0" fontAlgn="base" hangingPunct="0">
        <a:spcBef>
          <a:spcPct val="0"/>
        </a:spcBef>
        <a:spcAft>
          <a:spcPct val="0"/>
        </a:spcAft>
        <a:defRPr sz="3544" b="1">
          <a:solidFill>
            <a:srgbClr val="FFFF00"/>
          </a:solidFill>
          <a:latin typeface="Times New Roman" pitchFamily="18" charset="0"/>
        </a:defRPr>
      </a:lvl9pPr>
    </p:titleStyle>
    <p:bodyStyle>
      <a:lvl1pPr marL="282625" indent="-282625" algn="l" rtl="0" eaLnBrk="0" fontAlgn="base" hangingPunct="0">
        <a:spcBef>
          <a:spcPct val="20000"/>
        </a:spcBef>
        <a:spcAft>
          <a:spcPct val="0"/>
        </a:spcAft>
        <a:buChar char="•"/>
        <a:defRPr sz="2700">
          <a:solidFill>
            <a:schemeClr val="bg1"/>
          </a:solidFill>
          <a:latin typeface="+mn-lt"/>
          <a:ea typeface="+mn-ea"/>
          <a:cs typeface="+mn-cs"/>
        </a:defRPr>
      </a:lvl1pPr>
      <a:lvl2pPr marL="618828" indent="-234405" algn="l" rtl="0" eaLnBrk="0" fontAlgn="base" hangingPunct="0">
        <a:spcBef>
          <a:spcPct val="20000"/>
        </a:spcBef>
        <a:spcAft>
          <a:spcPct val="0"/>
        </a:spcAft>
        <a:buChar char="–"/>
        <a:defRPr sz="2363">
          <a:solidFill>
            <a:schemeClr val="bg1"/>
          </a:solidFill>
          <a:latin typeface="+mn-lt"/>
        </a:defRPr>
      </a:lvl2pPr>
      <a:lvl3pPr marL="953691" indent="-186184" algn="l" rtl="0" eaLnBrk="0" fontAlgn="base" hangingPunct="0">
        <a:spcBef>
          <a:spcPct val="20000"/>
        </a:spcBef>
        <a:spcAft>
          <a:spcPct val="0"/>
        </a:spcAft>
        <a:buChar char="•"/>
        <a:defRPr sz="2025">
          <a:solidFill>
            <a:schemeClr val="bg1"/>
          </a:solidFill>
          <a:latin typeface="+mn-lt"/>
        </a:defRPr>
      </a:lvl3pPr>
      <a:lvl4pPr marL="1336775" indent="-186184" algn="l" rtl="0" eaLnBrk="0" fontAlgn="base" hangingPunct="0">
        <a:spcBef>
          <a:spcPct val="20000"/>
        </a:spcBef>
        <a:spcAft>
          <a:spcPct val="0"/>
        </a:spcAft>
        <a:buChar char="–"/>
        <a:defRPr sz="1688">
          <a:solidFill>
            <a:schemeClr val="bg1"/>
          </a:solidFill>
          <a:latin typeface="+mn-lt"/>
        </a:defRPr>
      </a:lvl4pPr>
      <a:lvl5pPr marL="1718519" indent="-187524" algn="l" rtl="0" eaLnBrk="0" fontAlgn="base" hangingPunct="0">
        <a:spcBef>
          <a:spcPct val="20000"/>
        </a:spcBef>
        <a:spcAft>
          <a:spcPct val="0"/>
        </a:spcAft>
        <a:buChar char="»"/>
        <a:defRPr sz="1688">
          <a:solidFill>
            <a:schemeClr val="bg1"/>
          </a:solidFill>
          <a:latin typeface="+mn-lt"/>
        </a:defRPr>
      </a:lvl5pPr>
      <a:lvl6pPr marL="2105637" indent="-192755" algn="l" rtl="0" eaLnBrk="0" fontAlgn="base" hangingPunct="0">
        <a:spcBef>
          <a:spcPct val="20000"/>
        </a:spcBef>
        <a:spcAft>
          <a:spcPct val="0"/>
        </a:spcAft>
        <a:buChar char="»"/>
        <a:defRPr sz="1688">
          <a:solidFill>
            <a:schemeClr val="bg1"/>
          </a:solidFill>
          <a:latin typeface="+mn-lt"/>
        </a:defRPr>
      </a:lvl6pPr>
      <a:lvl7pPr marL="2488480" indent="-192755" algn="l" rtl="0" eaLnBrk="0" fontAlgn="base" hangingPunct="0">
        <a:spcBef>
          <a:spcPct val="20000"/>
        </a:spcBef>
        <a:spcAft>
          <a:spcPct val="0"/>
        </a:spcAft>
        <a:buChar char="»"/>
        <a:defRPr sz="1688">
          <a:solidFill>
            <a:schemeClr val="bg1"/>
          </a:solidFill>
          <a:latin typeface="+mn-lt"/>
        </a:defRPr>
      </a:lvl7pPr>
      <a:lvl8pPr marL="2871315" indent="-192755" algn="l" rtl="0" eaLnBrk="0" fontAlgn="base" hangingPunct="0">
        <a:spcBef>
          <a:spcPct val="20000"/>
        </a:spcBef>
        <a:spcAft>
          <a:spcPct val="0"/>
        </a:spcAft>
        <a:buChar char="»"/>
        <a:defRPr sz="1688">
          <a:solidFill>
            <a:schemeClr val="bg1"/>
          </a:solidFill>
          <a:latin typeface="+mn-lt"/>
        </a:defRPr>
      </a:lvl8pPr>
      <a:lvl9pPr marL="3254155" indent="-192755"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65689" rtl="0" eaLnBrk="1" latinLnBrk="0" hangingPunct="1">
        <a:defRPr sz="1519" kern="1200">
          <a:solidFill>
            <a:schemeClr val="tx1"/>
          </a:solidFill>
          <a:latin typeface="+mn-lt"/>
          <a:ea typeface="+mn-ea"/>
          <a:cs typeface="+mn-cs"/>
        </a:defRPr>
      </a:lvl1pPr>
      <a:lvl2pPr marL="382848" algn="l" defTabSz="765689" rtl="0" eaLnBrk="1" latinLnBrk="0" hangingPunct="1">
        <a:defRPr sz="1519" kern="1200">
          <a:solidFill>
            <a:schemeClr val="tx1"/>
          </a:solidFill>
          <a:latin typeface="+mn-lt"/>
          <a:ea typeface="+mn-ea"/>
          <a:cs typeface="+mn-cs"/>
        </a:defRPr>
      </a:lvl2pPr>
      <a:lvl3pPr marL="765689" algn="l" defTabSz="765689" rtl="0" eaLnBrk="1" latinLnBrk="0" hangingPunct="1">
        <a:defRPr sz="1519" kern="1200">
          <a:solidFill>
            <a:schemeClr val="tx1"/>
          </a:solidFill>
          <a:latin typeface="+mn-lt"/>
          <a:ea typeface="+mn-ea"/>
          <a:cs typeface="+mn-cs"/>
        </a:defRPr>
      </a:lvl3pPr>
      <a:lvl4pPr marL="1148525" algn="l" defTabSz="765689" rtl="0" eaLnBrk="1" latinLnBrk="0" hangingPunct="1">
        <a:defRPr sz="1519" kern="1200">
          <a:solidFill>
            <a:schemeClr val="tx1"/>
          </a:solidFill>
          <a:latin typeface="+mn-lt"/>
          <a:ea typeface="+mn-ea"/>
          <a:cs typeface="+mn-cs"/>
        </a:defRPr>
      </a:lvl4pPr>
      <a:lvl5pPr marL="1531368" algn="l" defTabSz="765689" rtl="0" eaLnBrk="1" latinLnBrk="0" hangingPunct="1">
        <a:defRPr sz="1519" kern="1200">
          <a:solidFill>
            <a:schemeClr val="tx1"/>
          </a:solidFill>
          <a:latin typeface="+mn-lt"/>
          <a:ea typeface="+mn-ea"/>
          <a:cs typeface="+mn-cs"/>
        </a:defRPr>
      </a:lvl5pPr>
      <a:lvl6pPr marL="1914209" algn="l" defTabSz="765689" rtl="0" eaLnBrk="1" latinLnBrk="0" hangingPunct="1">
        <a:defRPr sz="1519" kern="1200">
          <a:solidFill>
            <a:schemeClr val="tx1"/>
          </a:solidFill>
          <a:latin typeface="+mn-lt"/>
          <a:ea typeface="+mn-ea"/>
          <a:cs typeface="+mn-cs"/>
        </a:defRPr>
      </a:lvl6pPr>
      <a:lvl7pPr marL="2297050" algn="l" defTabSz="765689" rtl="0" eaLnBrk="1" latinLnBrk="0" hangingPunct="1">
        <a:defRPr sz="1519" kern="1200">
          <a:solidFill>
            <a:schemeClr val="tx1"/>
          </a:solidFill>
          <a:latin typeface="+mn-lt"/>
          <a:ea typeface="+mn-ea"/>
          <a:cs typeface="+mn-cs"/>
        </a:defRPr>
      </a:lvl7pPr>
      <a:lvl8pPr marL="2679886" algn="l" defTabSz="765689" rtl="0" eaLnBrk="1" latinLnBrk="0" hangingPunct="1">
        <a:defRPr sz="1519" kern="1200">
          <a:solidFill>
            <a:schemeClr val="tx1"/>
          </a:solidFill>
          <a:latin typeface="+mn-lt"/>
          <a:ea typeface="+mn-ea"/>
          <a:cs typeface="+mn-cs"/>
        </a:defRPr>
      </a:lvl8pPr>
      <a:lvl9pPr marL="3062730" algn="l" defTabSz="765689"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97763825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2707" algn="ctr" rtl="0" eaLnBrk="0" fontAlgn="base" hangingPunct="0">
        <a:spcBef>
          <a:spcPct val="0"/>
        </a:spcBef>
        <a:spcAft>
          <a:spcPct val="0"/>
        </a:spcAft>
        <a:defRPr sz="4200" b="1">
          <a:solidFill>
            <a:srgbClr val="FFFF00"/>
          </a:solidFill>
          <a:latin typeface="Times New Roman" pitchFamily="18" charset="0"/>
        </a:defRPr>
      </a:lvl6pPr>
      <a:lvl7pPr marL="905407" algn="ctr" rtl="0" eaLnBrk="0" fontAlgn="base" hangingPunct="0">
        <a:spcBef>
          <a:spcPct val="0"/>
        </a:spcBef>
        <a:spcAft>
          <a:spcPct val="0"/>
        </a:spcAft>
        <a:defRPr sz="4200" b="1">
          <a:solidFill>
            <a:srgbClr val="FFFF00"/>
          </a:solidFill>
          <a:latin typeface="Times New Roman" pitchFamily="18" charset="0"/>
        </a:defRPr>
      </a:lvl7pPr>
      <a:lvl8pPr marL="1358101" algn="ctr" rtl="0" eaLnBrk="0" fontAlgn="base" hangingPunct="0">
        <a:spcBef>
          <a:spcPct val="0"/>
        </a:spcBef>
        <a:spcAft>
          <a:spcPct val="0"/>
        </a:spcAft>
        <a:defRPr sz="4200" b="1">
          <a:solidFill>
            <a:srgbClr val="FFFF00"/>
          </a:solidFill>
          <a:latin typeface="Times New Roman" pitchFamily="18" charset="0"/>
        </a:defRPr>
      </a:lvl8pPr>
      <a:lvl9pPr marL="1810804" algn="ctr" rtl="0" eaLnBrk="0" fontAlgn="base" hangingPunct="0">
        <a:spcBef>
          <a:spcPct val="0"/>
        </a:spcBef>
        <a:spcAft>
          <a:spcPct val="0"/>
        </a:spcAft>
        <a:defRPr sz="4200" b="1">
          <a:solidFill>
            <a:srgbClr val="FFFF00"/>
          </a:solidFill>
          <a:latin typeface="Times New Roman" pitchFamily="18" charset="0"/>
        </a:defRPr>
      </a:lvl9pPr>
    </p:titleStyle>
    <p:bodyStyle>
      <a:lvl1pPr marL="331788" indent="-331788" algn="l" rtl="0" eaLnBrk="0" fontAlgn="base" hangingPunct="0">
        <a:spcBef>
          <a:spcPct val="20000"/>
        </a:spcBef>
        <a:spcAft>
          <a:spcPct val="0"/>
        </a:spcAft>
        <a:buChar char="•"/>
        <a:defRPr sz="3200">
          <a:solidFill>
            <a:schemeClr val="bg1"/>
          </a:solidFill>
          <a:latin typeface="+mn-lt"/>
          <a:ea typeface="+mn-ea"/>
          <a:cs typeface="+mn-cs"/>
        </a:defRPr>
      </a:lvl1pPr>
      <a:lvl2pPr marL="730250" indent="-276225" algn="l" rtl="0" eaLnBrk="0" fontAlgn="base" hangingPunct="0">
        <a:spcBef>
          <a:spcPct val="20000"/>
        </a:spcBef>
        <a:spcAft>
          <a:spcPct val="0"/>
        </a:spcAft>
        <a:buChar char="–"/>
        <a:defRPr sz="2800">
          <a:solidFill>
            <a:schemeClr val="bg1"/>
          </a:solidFill>
          <a:latin typeface="+mn-lt"/>
        </a:defRPr>
      </a:lvl2pPr>
      <a:lvl3pPr marL="1127125" indent="-219075" algn="l" rtl="0" eaLnBrk="0" fontAlgn="base" hangingPunct="0">
        <a:spcBef>
          <a:spcPct val="20000"/>
        </a:spcBef>
        <a:spcAft>
          <a:spcPct val="0"/>
        </a:spcAft>
        <a:buChar char="•"/>
        <a:defRPr sz="2400">
          <a:solidFill>
            <a:schemeClr val="bg1"/>
          </a:solidFill>
          <a:latin typeface="+mn-lt"/>
        </a:defRPr>
      </a:lvl3pPr>
      <a:lvl4pPr marL="1579563" indent="-219075" algn="l" rtl="0" eaLnBrk="0" fontAlgn="base" hangingPunct="0">
        <a:spcBef>
          <a:spcPct val="20000"/>
        </a:spcBef>
        <a:spcAft>
          <a:spcPct val="0"/>
        </a:spcAft>
        <a:buChar char="–"/>
        <a:defRPr sz="2000">
          <a:solidFill>
            <a:schemeClr val="bg1"/>
          </a:solidFill>
          <a:latin typeface="+mn-lt"/>
        </a:defRPr>
      </a:lvl4pPr>
      <a:lvl5pPr marL="2032000" indent="-220663" algn="l" rtl="0" eaLnBrk="0" fontAlgn="base" hangingPunct="0">
        <a:spcBef>
          <a:spcPct val="20000"/>
        </a:spcBef>
        <a:spcAft>
          <a:spcPct val="0"/>
        </a:spcAft>
        <a:buChar char="»"/>
        <a:defRPr sz="2000">
          <a:solidFill>
            <a:schemeClr val="bg1"/>
          </a:solidFill>
          <a:latin typeface="+mn-lt"/>
        </a:defRPr>
      </a:lvl5pPr>
      <a:lvl6pPr marL="2489842" indent="-227932" algn="l" rtl="0" eaLnBrk="0" fontAlgn="base" hangingPunct="0">
        <a:spcBef>
          <a:spcPct val="20000"/>
        </a:spcBef>
        <a:spcAft>
          <a:spcPct val="0"/>
        </a:spcAft>
        <a:buChar char="»"/>
        <a:defRPr sz="2000">
          <a:solidFill>
            <a:schemeClr val="bg1"/>
          </a:solidFill>
          <a:latin typeface="+mn-lt"/>
        </a:defRPr>
      </a:lvl6pPr>
      <a:lvl7pPr marL="2942536" indent="-227932" algn="l" rtl="0" eaLnBrk="0" fontAlgn="base" hangingPunct="0">
        <a:spcBef>
          <a:spcPct val="20000"/>
        </a:spcBef>
        <a:spcAft>
          <a:spcPct val="0"/>
        </a:spcAft>
        <a:buChar char="»"/>
        <a:defRPr sz="2000">
          <a:solidFill>
            <a:schemeClr val="bg1"/>
          </a:solidFill>
          <a:latin typeface="+mn-lt"/>
        </a:defRPr>
      </a:lvl7pPr>
      <a:lvl8pPr marL="3395226" indent="-227932" algn="l" rtl="0" eaLnBrk="0" fontAlgn="base" hangingPunct="0">
        <a:spcBef>
          <a:spcPct val="20000"/>
        </a:spcBef>
        <a:spcAft>
          <a:spcPct val="0"/>
        </a:spcAft>
        <a:buChar char="»"/>
        <a:defRPr sz="2000">
          <a:solidFill>
            <a:schemeClr val="bg1"/>
          </a:solidFill>
          <a:latin typeface="+mn-lt"/>
        </a:defRPr>
      </a:lvl8pPr>
      <a:lvl9pPr marL="3847924" indent="-22793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05407" rtl="0" eaLnBrk="1" latinLnBrk="0" hangingPunct="1">
        <a:defRPr sz="1800" kern="1200">
          <a:solidFill>
            <a:schemeClr val="tx1"/>
          </a:solidFill>
          <a:latin typeface="+mn-lt"/>
          <a:ea typeface="+mn-ea"/>
          <a:cs typeface="+mn-cs"/>
        </a:defRPr>
      </a:lvl1pPr>
      <a:lvl2pPr marL="452707" algn="l" defTabSz="905407" rtl="0" eaLnBrk="1" latinLnBrk="0" hangingPunct="1">
        <a:defRPr sz="1800" kern="1200">
          <a:solidFill>
            <a:schemeClr val="tx1"/>
          </a:solidFill>
          <a:latin typeface="+mn-lt"/>
          <a:ea typeface="+mn-ea"/>
          <a:cs typeface="+mn-cs"/>
        </a:defRPr>
      </a:lvl2pPr>
      <a:lvl3pPr marL="905407" algn="l" defTabSz="905407" rtl="0" eaLnBrk="1" latinLnBrk="0" hangingPunct="1">
        <a:defRPr sz="1800" kern="1200">
          <a:solidFill>
            <a:schemeClr val="tx1"/>
          </a:solidFill>
          <a:latin typeface="+mn-lt"/>
          <a:ea typeface="+mn-ea"/>
          <a:cs typeface="+mn-cs"/>
        </a:defRPr>
      </a:lvl3pPr>
      <a:lvl4pPr marL="1358101" algn="l" defTabSz="905407" rtl="0" eaLnBrk="1" latinLnBrk="0" hangingPunct="1">
        <a:defRPr sz="1800" kern="1200">
          <a:solidFill>
            <a:schemeClr val="tx1"/>
          </a:solidFill>
          <a:latin typeface="+mn-lt"/>
          <a:ea typeface="+mn-ea"/>
          <a:cs typeface="+mn-cs"/>
        </a:defRPr>
      </a:lvl4pPr>
      <a:lvl5pPr marL="1810804" algn="l" defTabSz="905407" rtl="0" eaLnBrk="1" latinLnBrk="0" hangingPunct="1">
        <a:defRPr sz="1800" kern="1200">
          <a:solidFill>
            <a:schemeClr val="tx1"/>
          </a:solidFill>
          <a:latin typeface="+mn-lt"/>
          <a:ea typeface="+mn-ea"/>
          <a:cs typeface="+mn-cs"/>
        </a:defRPr>
      </a:lvl5pPr>
      <a:lvl6pPr marL="2263505" algn="l" defTabSz="905407" rtl="0" eaLnBrk="1" latinLnBrk="0" hangingPunct="1">
        <a:defRPr sz="1800" kern="1200">
          <a:solidFill>
            <a:schemeClr val="tx1"/>
          </a:solidFill>
          <a:latin typeface="+mn-lt"/>
          <a:ea typeface="+mn-ea"/>
          <a:cs typeface="+mn-cs"/>
        </a:defRPr>
      </a:lvl6pPr>
      <a:lvl7pPr marL="2716204" algn="l" defTabSz="905407" rtl="0" eaLnBrk="1" latinLnBrk="0" hangingPunct="1">
        <a:defRPr sz="1800" kern="1200">
          <a:solidFill>
            <a:schemeClr val="tx1"/>
          </a:solidFill>
          <a:latin typeface="+mn-lt"/>
          <a:ea typeface="+mn-ea"/>
          <a:cs typeface="+mn-cs"/>
        </a:defRPr>
      </a:lvl7pPr>
      <a:lvl8pPr marL="3168898" algn="l" defTabSz="905407" rtl="0" eaLnBrk="1" latinLnBrk="0" hangingPunct="1">
        <a:defRPr sz="1800" kern="1200">
          <a:solidFill>
            <a:schemeClr val="tx1"/>
          </a:solidFill>
          <a:latin typeface="+mn-lt"/>
          <a:ea typeface="+mn-ea"/>
          <a:cs typeface="+mn-cs"/>
        </a:defRPr>
      </a:lvl8pPr>
      <a:lvl9pPr marL="3621586" algn="l" defTabSz="9054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05247483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6364" algn="ctr" rtl="0" eaLnBrk="0" fontAlgn="base" hangingPunct="0">
        <a:spcBef>
          <a:spcPct val="0"/>
        </a:spcBef>
        <a:spcAft>
          <a:spcPct val="0"/>
        </a:spcAft>
        <a:defRPr sz="4200" b="1">
          <a:solidFill>
            <a:srgbClr val="FFFF00"/>
          </a:solidFill>
          <a:latin typeface="Times New Roman" pitchFamily="18" charset="0"/>
        </a:defRPr>
      </a:lvl6pPr>
      <a:lvl7pPr marL="912725" algn="ctr" rtl="0" eaLnBrk="0" fontAlgn="base" hangingPunct="0">
        <a:spcBef>
          <a:spcPct val="0"/>
        </a:spcBef>
        <a:spcAft>
          <a:spcPct val="0"/>
        </a:spcAft>
        <a:defRPr sz="4200" b="1">
          <a:solidFill>
            <a:srgbClr val="FFFF00"/>
          </a:solidFill>
          <a:latin typeface="Times New Roman" pitchFamily="18" charset="0"/>
        </a:defRPr>
      </a:lvl7pPr>
      <a:lvl8pPr marL="1369084" algn="ctr" rtl="0" eaLnBrk="0" fontAlgn="base" hangingPunct="0">
        <a:spcBef>
          <a:spcPct val="0"/>
        </a:spcBef>
        <a:spcAft>
          <a:spcPct val="0"/>
        </a:spcAft>
        <a:defRPr sz="4200" b="1">
          <a:solidFill>
            <a:srgbClr val="FFFF00"/>
          </a:solidFill>
          <a:latin typeface="Times New Roman" pitchFamily="18" charset="0"/>
        </a:defRPr>
      </a:lvl8pPr>
      <a:lvl9pPr marL="1825438" algn="ctr" rtl="0" eaLnBrk="0" fontAlgn="base" hangingPunct="0">
        <a:spcBef>
          <a:spcPct val="0"/>
        </a:spcBef>
        <a:spcAft>
          <a:spcPct val="0"/>
        </a:spcAft>
        <a:defRPr sz="4200" b="1">
          <a:solidFill>
            <a:srgbClr val="FFFF00"/>
          </a:solidFill>
          <a:latin typeface="Times New Roman" pitchFamily="18" charset="0"/>
        </a:defRPr>
      </a:lvl9pPr>
    </p:titleStyle>
    <p:bodyStyle>
      <a:lvl1pPr marL="342270" indent="-342270" algn="l" rtl="0" eaLnBrk="0" fontAlgn="base" hangingPunct="0">
        <a:spcBef>
          <a:spcPct val="20000"/>
        </a:spcBef>
        <a:spcAft>
          <a:spcPct val="0"/>
        </a:spcAft>
        <a:buChar char="•"/>
        <a:defRPr sz="3200">
          <a:solidFill>
            <a:schemeClr val="bg1"/>
          </a:solidFill>
          <a:latin typeface="+mn-lt"/>
          <a:ea typeface="+mn-ea"/>
          <a:cs typeface="+mn-cs"/>
        </a:defRPr>
      </a:lvl1pPr>
      <a:lvl2pPr marL="741583" indent="-285222" algn="l" rtl="0" eaLnBrk="0" fontAlgn="base" hangingPunct="0">
        <a:spcBef>
          <a:spcPct val="20000"/>
        </a:spcBef>
        <a:spcAft>
          <a:spcPct val="0"/>
        </a:spcAft>
        <a:buChar char="–"/>
        <a:defRPr sz="2800">
          <a:solidFill>
            <a:schemeClr val="bg1"/>
          </a:solidFill>
          <a:latin typeface="+mn-lt"/>
        </a:defRPr>
      </a:lvl2pPr>
      <a:lvl3pPr marL="1140899" indent="-228181" algn="l" rtl="0" eaLnBrk="0" fontAlgn="base" hangingPunct="0">
        <a:spcBef>
          <a:spcPct val="20000"/>
        </a:spcBef>
        <a:spcAft>
          <a:spcPct val="0"/>
        </a:spcAft>
        <a:buChar char="•"/>
        <a:defRPr sz="2400">
          <a:solidFill>
            <a:schemeClr val="bg1"/>
          </a:solidFill>
          <a:latin typeface="+mn-lt"/>
        </a:defRPr>
      </a:lvl3pPr>
      <a:lvl4pPr marL="1597258" indent="-228181" algn="l" rtl="0" eaLnBrk="0" fontAlgn="base" hangingPunct="0">
        <a:spcBef>
          <a:spcPct val="20000"/>
        </a:spcBef>
        <a:spcAft>
          <a:spcPct val="0"/>
        </a:spcAft>
        <a:buChar char="–"/>
        <a:defRPr sz="2000">
          <a:solidFill>
            <a:schemeClr val="bg1"/>
          </a:solidFill>
          <a:latin typeface="+mn-lt"/>
        </a:defRPr>
      </a:lvl4pPr>
      <a:lvl5pPr marL="2053624" indent="-229766" algn="l" rtl="0" eaLnBrk="0" fontAlgn="base" hangingPunct="0">
        <a:spcBef>
          <a:spcPct val="20000"/>
        </a:spcBef>
        <a:spcAft>
          <a:spcPct val="0"/>
        </a:spcAft>
        <a:buChar char="»"/>
        <a:defRPr sz="2000">
          <a:solidFill>
            <a:schemeClr val="bg1"/>
          </a:solidFill>
          <a:latin typeface="+mn-lt"/>
        </a:defRPr>
      </a:lvl5pPr>
      <a:lvl6pPr marL="2509978" indent="-229766" algn="l" rtl="0" eaLnBrk="0" fontAlgn="base" hangingPunct="0">
        <a:spcBef>
          <a:spcPct val="20000"/>
        </a:spcBef>
        <a:spcAft>
          <a:spcPct val="0"/>
        </a:spcAft>
        <a:buChar char="»"/>
        <a:defRPr sz="2000">
          <a:solidFill>
            <a:schemeClr val="bg1"/>
          </a:solidFill>
          <a:latin typeface="+mn-lt"/>
        </a:defRPr>
      </a:lvl6pPr>
      <a:lvl7pPr marL="2966335" indent="-229766" algn="l" rtl="0" eaLnBrk="0" fontAlgn="base" hangingPunct="0">
        <a:spcBef>
          <a:spcPct val="20000"/>
        </a:spcBef>
        <a:spcAft>
          <a:spcPct val="0"/>
        </a:spcAft>
        <a:buChar char="»"/>
        <a:defRPr sz="2000">
          <a:solidFill>
            <a:schemeClr val="bg1"/>
          </a:solidFill>
          <a:latin typeface="+mn-lt"/>
        </a:defRPr>
      </a:lvl7pPr>
      <a:lvl8pPr marL="3422696" indent="-229766" algn="l" rtl="0" eaLnBrk="0" fontAlgn="base" hangingPunct="0">
        <a:spcBef>
          <a:spcPct val="20000"/>
        </a:spcBef>
        <a:spcAft>
          <a:spcPct val="0"/>
        </a:spcAft>
        <a:buChar char="»"/>
        <a:defRPr sz="2000">
          <a:solidFill>
            <a:schemeClr val="bg1"/>
          </a:solidFill>
          <a:latin typeface="+mn-lt"/>
        </a:defRPr>
      </a:lvl8pPr>
      <a:lvl9pPr marL="3879050" indent="-229766"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2725" rtl="0" eaLnBrk="1" latinLnBrk="0" hangingPunct="1">
        <a:defRPr sz="1800" kern="1200">
          <a:solidFill>
            <a:schemeClr val="tx1"/>
          </a:solidFill>
          <a:latin typeface="+mn-lt"/>
          <a:ea typeface="+mn-ea"/>
          <a:cs typeface="+mn-cs"/>
        </a:defRPr>
      </a:lvl1pPr>
      <a:lvl2pPr marL="456364" algn="l" defTabSz="912725" rtl="0" eaLnBrk="1" latinLnBrk="0" hangingPunct="1">
        <a:defRPr sz="1800" kern="1200">
          <a:solidFill>
            <a:schemeClr val="tx1"/>
          </a:solidFill>
          <a:latin typeface="+mn-lt"/>
          <a:ea typeface="+mn-ea"/>
          <a:cs typeface="+mn-cs"/>
        </a:defRPr>
      </a:lvl2pPr>
      <a:lvl3pPr marL="912725" algn="l" defTabSz="912725" rtl="0" eaLnBrk="1" latinLnBrk="0" hangingPunct="1">
        <a:defRPr sz="1800" kern="1200">
          <a:solidFill>
            <a:schemeClr val="tx1"/>
          </a:solidFill>
          <a:latin typeface="+mn-lt"/>
          <a:ea typeface="+mn-ea"/>
          <a:cs typeface="+mn-cs"/>
        </a:defRPr>
      </a:lvl3pPr>
      <a:lvl4pPr marL="1369084" algn="l" defTabSz="912725" rtl="0" eaLnBrk="1" latinLnBrk="0" hangingPunct="1">
        <a:defRPr sz="1800" kern="1200">
          <a:solidFill>
            <a:schemeClr val="tx1"/>
          </a:solidFill>
          <a:latin typeface="+mn-lt"/>
          <a:ea typeface="+mn-ea"/>
          <a:cs typeface="+mn-cs"/>
        </a:defRPr>
      </a:lvl4pPr>
      <a:lvl5pPr marL="1825438" algn="l" defTabSz="912725" rtl="0" eaLnBrk="1" latinLnBrk="0" hangingPunct="1">
        <a:defRPr sz="1800" kern="1200">
          <a:solidFill>
            <a:schemeClr val="tx1"/>
          </a:solidFill>
          <a:latin typeface="+mn-lt"/>
          <a:ea typeface="+mn-ea"/>
          <a:cs typeface="+mn-cs"/>
        </a:defRPr>
      </a:lvl5pPr>
      <a:lvl6pPr marL="2281798" algn="l" defTabSz="912725" rtl="0" eaLnBrk="1" latinLnBrk="0" hangingPunct="1">
        <a:defRPr sz="1800" kern="1200">
          <a:solidFill>
            <a:schemeClr val="tx1"/>
          </a:solidFill>
          <a:latin typeface="+mn-lt"/>
          <a:ea typeface="+mn-ea"/>
          <a:cs typeface="+mn-cs"/>
        </a:defRPr>
      </a:lvl6pPr>
      <a:lvl7pPr marL="2738156" algn="l" defTabSz="912725" rtl="0" eaLnBrk="1" latinLnBrk="0" hangingPunct="1">
        <a:defRPr sz="1800" kern="1200">
          <a:solidFill>
            <a:schemeClr val="tx1"/>
          </a:solidFill>
          <a:latin typeface="+mn-lt"/>
          <a:ea typeface="+mn-ea"/>
          <a:cs typeface="+mn-cs"/>
        </a:defRPr>
      </a:lvl7pPr>
      <a:lvl8pPr marL="3194513" algn="l" defTabSz="912725" rtl="0" eaLnBrk="1" latinLnBrk="0" hangingPunct="1">
        <a:defRPr sz="1800" kern="1200">
          <a:solidFill>
            <a:schemeClr val="tx1"/>
          </a:solidFill>
          <a:latin typeface="+mn-lt"/>
          <a:ea typeface="+mn-ea"/>
          <a:cs typeface="+mn-cs"/>
        </a:defRPr>
      </a:lvl8pPr>
      <a:lvl9pPr marL="3650876" algn="l" defTabSz="9127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3.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3.jpeg"/><Relationship Id="rId1" Type="http://schemas.openxmlformats.org/officeDocument/2006/relationships/slideLayout" Target="../slideLayouts/slideLayout55.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3.jpeg"/><Relationship Id="rId1" Type="http://schemas.openxmlformats.org/officeDocument/2006/relationships/slideLayout" Target="../slideLayouts/slideLayout55.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55.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55.xml"/><Relationship Id="rId4" Type="http://schemas.openxmlformats.org/officeDocument/2006/relationships/chart" Target="../charts/chart8.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55.xml"/><Relationship Id="rId5" Type="http://schemas.openxmlformats.org/officeDocument/2006/relationships/image" Target="../media/image62.jpg"/><Relationship Id="rId4" Type="http://schemas.openxmlformats.org/officeDocument/2006/relationships/image" Target="../media/image61.jp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55.xml"/><Relationship Id="rId5" Type="http://schemas.openxmlformats.org/officeDocument/2006/relationships/image" Target="../media/image64.jpg"/><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55.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jpe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55.xml"/><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55.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idx="4294967295"/>
          </p:nvPr>
        </p:nvSpPr>
        <p:spPr>
          <a:xfrm>
            <a:off x="949252" y="13384"/>
            <a:ext cx="8530862" cy="964406"/>
          </a:xfrm>
        </p:spPr>
        <p:txBody>
          <a:bodyPr/>
          <a:lstStyle/>
          <a:p>
            <a:r>
              <a:rPr lang="en-US" altLang="en-US" sz="4400" dirty="0">
                <a:latin typeface="Arial" pitchFamily="34" charset="0"/>
                <a:cs typeface="Arial" pitchFamily="34" charset="0"/>
              </a:rPr>
              <a:t>Structural Heart Live Cases</a:t>
            </a:r>
          </a:p>
        </p:txBody>
      </p:sp>
      <p:sp>
        <p:nvSpPr>
          <p:cNvPr id="24579" name="Content Placeholder 2"/>
          <p:cNvSpPr>
            <a:spLocks noGrp="1" noChangeArrowheads="1"/>
          </p:cNvSpPr>
          <p:nvPr>
            <p:ph idx="4294967295"/>
          </p:nvPr>
        </p:nvSpPr>
        <p:spPr>
          <a:xfrm>
            <a:off x="489031" y="1469132"/>
            <a:ext cx="9492512" cy="3430531"/>
          </a:xfrm>
        </p:spPr>
        <p:txBody>
          <a:bodyPr/>
          <a:lstStyle/>
          <a:p>
            <a:pPr marL="0" indent="0">
              <a:buNone/>
            </a:pPr>
            <a:r>
              <a:rPr lang="en-US" altLang="en-US" sz="4400" b="1" dirty="0">
                <a:latin typeface="Arial" pitchFamily="34" charset="0"/>
                <a:cs typeface="Arial" pitchFamily="34" charset="0"/>
              </a:rPr>
              <a:t>Supported by:</a:t>
            </a:r>
            <a:endParaRPr lang="en-US" altLang="en-US" sz="5400" b="1" dirty="0">
              <a:latin typeface="Arial" pitchFamily="34" charset="0"/>
              <a:cs typeface="Arial" pitchFamily="34" charset="0"/>
            </a:endParaRPr>
          </a:p>
          <a:p>
            <a:pPr marL="0" indent="0"/>
            <a:r>
              <a:rPr lang="en-US" altLang="en-US" sz="4800" b="1" dirty="0">
                <a:latin typeface="Arial" pitchFamily="34" charset="0"/>
                <a:cs typeface="Arial" pitchFamily="34" charset="0"/>
              </a:rPr>
              <a:t> </a:t>
            </a:r>
            <a:r>
              <a:rPr lang="en-US" altLang="en-US" sz="4800" b="1" dirty="0" smtClean="0">
                <a:latin typeface="Arial" pitchFamily="34" charset="0"/>
                <a:cs typeface="Arial" pitchFamily="34" charset="0"/>
              </a:rPr>
              <a:t>Edward Lifesciences</a:t>
            </a:r>
            <a:endParaRPr lang="en-US" altLang="en-US" sz="3600" b="1" dirty="0" smtClean="0">
              <a:latin typeface="Arial" pitchFamily="34" charset="0"/>
              <a:cs typeface="Arial" pitchFamily="34" charset="0"/>
            </a:endParaRPr>
          </a:p>
          <a:p>
            <a:pPr marL="0" indent="0"/>
            <a:r>
              <a:rPr lang="en-US" altLang="en-US" sz="4000" b="1" dirty="0" smtClean="0">
                <a:latin typeface="Arial" pitchFamily="34" charset="0"/>
                <a:cs typeface="Arial" pitchFamily="34" charset="0"/>
              </a:rPr>
              <a:t> Cook Medical</a:t>
            </a:r>
          </a:p>
          <a:p>
            <a:pPr marL="0" indent="0"/>
            <a:r>
              <a:rPr lang="en-US" altLang="en-US" sz="4000" b="1" dirty="0" smtClean="0">
                <a:latin typeface="Arial" pitchFamily="34" charset="0"/>
                <a:cs typeface="Arial" pitchFamily="34" charset="0"/>
              </a:rPr>
              <a:t> Terumo Medical Corporation</a:t>
            </a:r>
          </a:p>
          <a:p>
            <a:pPr marL="0" indent="0"/>
            <a:r>
              <a:rPr lang="en-US" altLang="en-US" sz="4000" b="1" dirty="0">
                <a:latin typeface="Arial" pitchFamily="34" charset="0"/>
                <a:cs typeface="Arial" pitchFamily="34" charset="0"/>
              </a:rPr>
              <a:t> </a:t>
            </a:r>
            <a:r>
              <a:rPr lang="en-US" altLang="en-US" sz="4000" b="1" dirty="0" smtClean="0">
                <a:latin typeface="Arial" pitchFamily="34" charset="0"/>
                <a:cs typeface="Arial" pitchFamily="34" charset="0"/>
              </a:rPr>
              <a:t>B-Braun Medical </a:t>
            </a:r>
          </a:p>
          <a:p>
            <a:pPr marL="0" indent="0"/>
            <a:r>
              <a:rPr lang="en-US" altLang="en-US" sz="4000" b="1" dirty="0">
                <a:latin typeface="Arial" pitchFamily="34" charset="0"/>
                <a:cs typeface="Arial" pitchFamily="34" charset="0"/>
              </a:rPr>
              <a:t> </a:t>
            </a:r>
            <a:r>
              <a:rPr lang="en-US" altLang="en-US" sz="4000" b="1" dirty="0" smtClean="0">
                <a:latin typeface="Arial" pitchFamily="34" charset="0"/>
                <a:cs typeface="Arial" pitchFamily="34" charset="0"/>
              </a:rPr>
              <a:t>BD Medical</a:t>
            </a:r>
            <a:endParaRPr lang="en-US" altLang="en-US" sz="4400" b="1" dirty="0">
              <a:latin typeface="Arial" pitchFamily="34" charset="0"/>
              <a:cs typeface="Arial" pitchFamily="34" charset="0"/>
            </a:endParaRPr>
          </a:p>
        </p:txBody>
      </p:sp>
      <p:pic>
        <p:nvPicPr>
          <p:cNvPr id="6" name="Picture 14">
            <a:extLst>
              <a:ext uri="{FF2B5EF4-FFF2-40B4-BE49-F238E27FC236}">
                <a16:creationId xmlns:a16="http://schemas.microsoft.com/office/drawing/2014/main" id="{E22B7709-00AB-462B-BD53-EEDF093EB8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04745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5AC584-27F5-6C86-6590-08E04E647659}"/>
              </a:ext>
            </a:extLst>
          </p:cNvPr>
          <p:cNvPicPr>
            <a:picLocks noChangeAspect="1"/>
          </p:cNvPicPr>
          <p:nvPr/>
        </p:nvPicPr>
        <p:blipFill>
          <a:blip r:embed="rId2"/>
          <a:stretch>
            <a:fillRect/>
          </a:stretch>
        </p:blipFill>
        <p:spPr>
          <a:xfrm>
            <a:off x="8084795" y="952613"/>
            <a:ext cx="1784150" cy="1919205"/>
          </a:xfrm>
          <a:prstGeom prst="rect">
            <a:avLst/>
          </a:prstGeom>
        </p:spPr>
      </p:pic>
      <p:sp>
        <p:nvSpPr>
          <p:cNvPr id="15" name="TextBox 14">
            <a:extLst>
              <a:ext uri="{FF2B5EF4-FFF2-40B4-BE49-F238E27FC236}">
                <a16:creationId xmlns:a16="http://schemas.microsoft.com/office/drawing/2014/main" id="{865E1319-AB41-29D5-2099-58A4B6907218}"/>
              </a:ext>
            </a:extLst>
          </p:cNvPr>
          <p:cNvSpPr txBox="1"/>
          <p:nvPr/>
        </p:nvSpPr>
        <p:spPr>
          <a:xfrm>
            <a:off x="7697641" y="579754"/>
            <a:ext cx="2628027" cy="338554"/>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Bottom of RCA at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Node 5</a:t>
            </a:r>
          </a:p>
        </p:txBody>
      </p:sp>
      <p:pic>
        <p:nvPicPr>
          <p:cNvPr id="19" name="Picture 18">
            <a:extLst>
              <a:ext uri="{FF2B5EF4-FFF2-40B4-BE49-F238E27FC236}">
                <a16:creationId xmlns:a16="http://schemas.microsoft.com/office/drawing/2014/main" id="{4C00BFD8-A9FE-C832-A433-0D3498280CDC}"/>
              </a:ext>
            </a:extLst>
          </p:cNvPr>
          <p:cNvPicPr>
            <a:picLocks noChangeAspect="1"/>
          </p:cNvPicPr>
          <p:nvPr/>
        </p:nvPicPr>
        <p:blipFill rotWithShape="1">
          <a:blip r:embed="rId3"/>
          <a:srcRect b="5289"/>
          <a:stretch/>
        </p:blipFill>
        <p:spPr>
          <a:xfrm>
            <a:off x="8157124" y="3442114"/>
            <a:ext cx="1711821" cy="2009472"/>
          </a:xfrm>
          <a:prstGeom prst="rect">
            <a:avLst/>
          </a:prstGeom>
        </p:spPr>
      </p:pic>
      <p:sp>
        <p:nvSpPr>
          <p:cNvPr id="22" name="TextBox 21">
            <a:extLst>
              <a:ext uri="{FF2B5EF4-FFF2-40B4-BE49-F238E27FC236}">
                <a16:creationId xmlns:a16="http://schemas.microsoft.com/office/drawing/2014/main" id="{3B68C3FD-BD5F-8431-01A2-7FF2528ACDC6}"/>
              </a:ext>
            </a:extLst>
          </p:cNvPr>
          <p:cNvSpPr txBox="1"/>
          <p:nvPr/>
        </p:nvSpPr>
        <p:spPr>
          <a:xfrm>
            <a:off x="7704052" y="2997272"/>
            <a:ext cx="2605585" cy="338554"/>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Bottom of LCA at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Node 5</a:t>
            </a:r>
          </a:p>
        </p:txBody>
      </p:sp>
      <p:pic>
        <p:nvPicPr>
          <p:cNvPr id="24" name="Picture 23" descr="A screenshot of a phone&#10;&#10;Description automatically generated">
            <a:extLst>
              <a:ext uri="{FF2B5EF4-FFF2-40B4-BE49-F238E27FC236}">
                <a16:creationId xmlns:a16="http://schemas.microsoft.com/office/drawing/2014/main" id="{021BF000-3F39-2854-0538-1BFBB80ED129}"/>
              </a:ext>
            </a:extLst>
          </p:cNvPr>
          <p:cNvPicPr>
            <a:picLocks noChangeAspect="1"/>
          </p:cNvPicPr>
          <p:nvPr/>
        </p:nvPicPr>
        <p:blipFill>
          <a:blip r:embed="rId4"/>
          <a:stretch>
            <a:fillRect/>
          </a:stretch>
        </p:blipFill>
        <p:spPr>
          <a:xfrm>
            <a:off x="5221582" y="589278"/>
            <a:ext cx="2470111" cy="5345575"/>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F86AD631-F738-C20D-E1AC-AB2C0474978D}"/>
              </a:ext>
            </a:extLst>
          </p:cNvPr>
          <p:cNvPicPr>
            <a:picLocks noChangeAspect="1"/>
          </p:cNvPicPr>
          <p:nvPr/>
        </p:nvPicPr>
        <p:blipFill>
          <a:blip r:embed="rId5"/>
          <a:stretch>
            <a:fillRect/>
          </a:stretch>
        </p:blipFill>
        <p:spPr>
          <a:xfrm>
            <a:off x="73981" y="589279"/>
            <a:ext cx="2470111" cy="5345575"/>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1148675C-8392-098E-BCDD-73C187F233F7}"/>
              </a:ext>
            </a:extLst>
          </p:cNvPr>
          <p:cNvPicPr>
            <a:picLocks noChangeAspect="1"/>
          </p:cNvPicPr>
          <p:nvPr/>
        </p:nvPicPr>
        <p:blipFill>
          <a:blip r:embed="rId6"/>
          <a:stretch>
            <a:fillRect/>
          </a:stretch>
        </p:blipFill>
        <p:spPr>
          <a:xfrm>
            <a:off x="2665340" y="589278"/>
            <a:ext cx="2470111" cy="5345575"/>
          </a:xfrm>
          <a:prstGeom prst="rect">
            <a:avLst/>
          </a:prstGeom>
        </p:spPr>
      </p:pic>
      <p:sp>
        <p:nvSpPr>
          <p:cNvPr id="2" name="Rectangle 1">
            <a:extLst>
              <a:ext uri="{FF2B5EF4-FFF2-40B4-BE49-F238E27FC236}">
                <a16:creationId xmlns:a16="http://schemas.microsoft.com/office/drawing/2014/main" id="{462B722A-C3FE-4EA4-8AE6-927CA0C62DDF}"/>
              </a:ext>
            </a:extLst>
          </p:cNvPr>
          <p:cNvSpPr/>
          <p:nvPr/>
        </p:nvSpPr>
        <p:spPr bwMode="auto">
          <a:xfrm>
            <a:off x="5239627" y="3262065"/>
            <a:ext cx="2434019" cy="746053"/>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3" name="Rectangle 2">
            <a:extLst>
              <a:ext uri="{FF2B5EF4-FFF2-40B4-BE49-F238E27FC236}">
                <a16:creationId xmlns:a16="http://schemas.microsoft.com/office/drawing/2014/main" id="{3F3BEF42-2166-4DED-BCB0-1833FDFCA95D}"/>
              </a:ext>
            </a:extLst>
          </p:cNvPr>
          <p:cNvSpPr/>
          <p:nvPr/>
        </p:nvSpPr>
        <p:spPr bwMode="auto">
          <a:xfrm>
            <a:off x="1314450" y="3370131"/>
            <a:ext cx="1104899" cy="325569"/>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 name="Rectangle 10">
            <a:extLst>
              <a:ext uri="{FF2B5EF4-FFF2-40B4-BE49-F238E27FC236}">
                <a16:creationId xmlns:a16="http://schemas.microsoft.com/office/drawing/2014/main" id="{71C9661F-87AD-4EFC-AE74-C6EB5B0B67BD}"/>
              </a:ext>
            </a:extLst>
          </p:cNvPr>
          <p:cNvSpPr/>
          <p:nvPr/>
        </p:nvSpPr>
        <p:spPr bwMode="auto">
          <a:xfrm>
            <a:off x="2737669" y="3449920"/>
            <a:ext cx="1137707" cy="321979"/>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3">
            <a:extLst>
              <a:ext uri="{FF2B5EF4-FFF2-40B4-BE49-F238E27FC236}">
                <a16:creationId xmlns:a16="http://schemas.microsoft.com/office/drawing/2014/main" id="{F857EF23-3BCA-4131-8A9C-57DA93F96B47}"/>
              </a:ext>
            </a:extLst>
          </p:cNvPr>
          <p:cNvSpPr/>
          <p:nvPr/>
        </p:nvSpPr>
        <p:spPr bwMode="auto">
          <a:xfrm>
            <a:off x="1876425" y="1905000"/>
            <a:ext cx="542924" cy="171450"/>
          </a:xfrm>
          <a:prstGeom prst="rect">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C000"/>
              </a:solidFill>
              <a:effectLst/>
              <a:uLnTx/>
              <a:uFillTx/>
              <a:latin typeface="Times New Roman" pitchFamily="18" charset="0"/>
              <a:ea typeface="+mn-ea"/>
              <a:cs typeface="+mn-cs"/>
            </a:endParaRPr>
          </a:p>
        </p:txBody>
      </p:sp>
      <p:sp>
        <p:nvSpPr>
          <p:cNvPr id="5" name="Rectangle: Rounded Corners 4">
            <a:extLst>
              <a:ext uri="{FF2B5EF4-FFF2-40B4-BE49-F238E27FC236}">
                <a16:creationId xmlns:a16="http://schemas.microsoft.com/office/drawing/2014/main" id="{A9C7A2F6-095D-488B-95BD-D35CE72C4F15}"/>
              </a:ext>
            </a:extLst>
          </p:cNvPr>
          <p:cNvSpPr/>
          <p:nvPr/>
        </p:nvSpPr>
        <p:spPr bwMode="auto">
          <a:xfrm>
            <a:off x="1836869" y="1912215"/>
            <a:ext cx="582480" cy="171450"/>
          </a:xfrm>
          <a:prstGeom prst="roundRect">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4" name="Rectangle: Rounded Corners 13">
            <a:extLst>
              <a:ext uri="{FF2B5EF4-FFF2-40B4-BE49-F238E27FC236}">
                <a16:creationId xmlns:a16="http://schemas.microsoft.com/office/drawing/2014/main" id="{BA3BB9F3-88DC-41B6-959B-B4E8510626A9}"/>
              </a:ext>
            </a:extLst>
          </p:cNvPr>
          <p:cNvSpPr/>
          <p:nvPr/>
        </p:nvSpPr>
        <p:spPr bwMode="auto">
          <a:xfrm>
            <a:off x="1836869" y="2171700"/>
            <a:ext cx="582480" cy="171450"/>
          </a:xfrm>
          <a:prstGeom prst="roundRect">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1686655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343F076-C18A-1F52-517F-58A09F91E03A}"/>
              </a:ext>
            </a:extLst>
          </p:cNvPr>
          <p:cNvPicPr>
            <a:picLocks noChangeAspect="1"/>
          </p:cNvPicPr>
          <p:nvPr/>
        </p:nvPicPr>
        <p:blipFill>
          <a:blip r:embed="rId2"/>
          <a:stretch>
            <a:fillRect/>
          </a:stretch>
        </p:blipFill>
        <p:spPr>
          <a:xfrm>
            <a:off x="6776646" y="580579"/>
            <a:ext cx="2739485" cy="5928528"/>
          </a:xfrm>
          <a:prstGeom prst="rect">
            <a:avLst/>
          </a:prstGeom>
        </p:spPr>
      </p:pic>
      <p:pic>
        <p:nvPicPr>
          <p:cNvPr id="7" name="Picture 6" descr="A screenshot of a phone&#10;&#10;Description automatically generated">
            <a:extLst>
              <a:ext uri="{FF2B5EF4-FFF2-40B4-BE49-F238E27FC236}">
                <a16:creationId xmlns:a16="http://schemas.microsoft.com/office/drawing/2014/main" id="{8F5749AA-0319-3A86-CB79-BEE5343FAF7C}"/>
              </a:ext>
            </a:extLst>
          </p:cNvPr>
          <p:cNvPicPr>
            <a:picLocks noChangeAspect="1"/>
          </p:cNvPicPr>
          <p:nvPr/>
        </p:nvPicPr>
        <p:blipFill>
          <a:blip r:embed="rId3"/>
          <a:stretch>
            <a:fillRect/>
          </a:stretch>
        </p:blipFill>
        <p:spPr>
          <a:xfrm>
            <a:off x="480494" y="580577"/>
            <a:ext cx="2739486" cy="5928530"/>
          </a:xfrm>
          <a:prstGeom prst="rect">
            <a:avLst/>
          </a:prstGeom>
        </p:spPr>
      </p:pic>
      <p:pic>
        <p:nvPicPr>
          <p:cNvPr id="10" name="Picture 9" descr="Screens screenshot of a screen&#10;&#10;Description automatically generated">
            <a:extLst>
              <a:ext uri="{FF2B5EF4-FFF2-40B4-BE49-F238E27FC236}">
                <a16:creationId xmlns:a16="http://schemas.microsoft.com/office/drawing/2014/main" id="{BBD02696-7EC7-399A-0346-23983D06E816}"/>
              </a:ext>
            </a:extLst>
          </p:cNvPr>
          <p:cNvPicPr>
            <a:picLocks noChangeAspect="1"/>
          </p:cNvPicPr>
          <p:nvPr/>
        </p:nvPicPr>
        <p:blipFill>
          <a:blip r:embed="rId4"/>
          <a:stretch>
            <a:fillRect/>
          </a:stretch>
        </p:blipFill>
        <p:spPr>
          <a:xfrm>
            <a:off x="3628570" y="580579"/>
            <a:ext cx="2739486" cy="5928530"/>
          </a:xfrm>
          <a:prstGeom prst="rect">
            <a:avLst/>
          </a:prstGeom>
        </p:spPr>
      </p:pic>
      <p:sp>
        <p:nvSpPr>
          <p:cNvPr id="2" name="Rectangle 1">
            <a:extLst>
              <a:ext uri="{FF2B5EF4-FFF2-40B4-BE49-F238E27FC236}">
                <a16:creationId xmlns:a16="http://schemas.microsoft.com/office/drawing/2014/main" id="{ED5B62C6-21ED-4F6D-9282-E4A9C1F2999E}"/>
              </a:ext>
            </a:extLst>
          </p:cNvPr>
          <p:cNvSpPr/>
          <p:nvPr/>
        </p:nvSpPr>
        <p:spPr bwMode="auto">
          <a:xfrm>
            <a:off x="1850237" y="3771900"/>
            <a:ext cx="1283488" cy="666750"/>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3" name="Rectangle 2">
            <a:extLst>
              <a:ext uri="{FF2B5EF4-FFF2-40B4-BE49-F238E27FC236}">
                <a16:creationId xmlns:a16="http://schemas.microsoft.com/office/drawing/2014/main" id="{026784CF-D700-4AED-9C92-938A882375F9}"/>
              </a:ext>
            </a:extLst>
          </p:cNvPr>
          <p:cNvSpPr/>
          <p:nvPr/>
        </p:nvSpPr>
        <p:spPr bwMode="auto">
          <a:xfrm>
            <a:off x="3781425" y="3219450"/>
            <a:ext cx="2514600" cy="723900"/>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Oval 4">
            <a:extLst>
              <a:ext uri="{FF2B5EF4-FFF2-40B4-BE49-F238E27FC236}">
                <a16:creationId xmlns:a16="http://schemas.microsoft.com/office/drawing/2014/main" id="{59CA7C3E-CCD0-423C-9D13-E44BF7097942}"/>
              </a:ext>
            </a:extLst>
          </p:cNvPr>
          <p:cNvSpPr/>
          <p:nvPr/>
        </p:nvSpPr>
        <p:spPr bwMode="auto">
          <a:xfrm>
            <a:off x="7258050" y="3544842"/>
            <a:ext cx="495300" cy="247650"/>
          </a:xfrm>
          <a:prstGeom prst="ellipse">
            <a:avLst/>
          </a:prstGeom>
          <a:noFill/>
          <a:ln w="158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8" name="Oval 7">
            <a:extLst>
              <a:ext uri="{FF2B5EF4-FFF2-40B4-BE49-F238E27FC236}">
                <a16:creationId xmlns:a16="http://schemas.microsoft.com/office/drawing/2014/main" id="{CE954D64-A3D1-4534-A8D9-2F9E64BEC1C6}"/>
              </a:ext>
            </a:extLst>
          </p:cNvPr>
          <p:cNvSpPr/>
          <p:nvPr/>
        </p:nvSpPr>
        <p:spPr bwMode="auto">
          <a:xfrm>
            <a:off x="8234754" y="4817424"/>
            <a:ext cx="1042596" cy="247650"/>
          </a:xfrm>
          <a:prstGeom prst="ellipse">
            <a:avLst/>
          </a:prstGeom>
          <a:noFill/>
          <a:ln w="158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 name="Oval 8">
            <a:extLst>
              <a:ext uri="{FF2B5EF4-FFF2-40B4-BE49-F238E27FC236}">
                <a16:creationId xmlns:a16="http://schemas.microsoft.com/office/drawing/2014/main" id="{8302DEED-BB9F-4DAF-A1D1-62D3D80EBE22}"/>
              </a:ext>
            </a:extLst>
          </p:cNvPr>
          <p:cNvSpPr/>
          <p:nvPr/>
        </p:nvSpPr>
        <p:spPr bwMode="auto">
          <a:xfrm>
            <a:off x="7258050" y="4817424"/>
            <a:ext cx="495300" cy="247650"/>
          </a:xfrm>
          <a:prstGeom prst="ellipse">
            <a:avLst/>
          </a:prstGeom>
          <a:noFill/>
          <a:ln w="158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 name="Oval 10">
            <a:extLst>
              <a:ext uri="{FF2B5EF4-FFF2-40B4-BE49-F238E27FC236}">
                <a16:creationId xmlns:a16="http://schemas.microsoft.com/office/drawing/2014/main" id="{EC8C67FF-776A-46BD-8AA4-F562112EBEE4}"/>
              </a:ext>
            </a:extLst>
          </p:cNvPr>
          <p:cNvSpPr/>
          <p:nvPr/>
        </p:nvSpPr>
        <p:spPr bwMode="auto">
          <a:xfrm>
            <a:off x="8539554" y="3555909"/>
            <a:ext cx="495300" cy="247650"/>
          </a:xfrm>
          <a:prstGeom prst="ellipse">
            <a:avLst/>
          </a:prstGeom>
          <a:noFill/>
          <a:ln w="158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8151578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CF4821-A619-3418-E549-081CEC7AA7E5}"/>
              </a:ext>
            </a:extLst>
          </p:cNvPr>
          <p:cNvSpPr txBox="1"/>
          <p:nvPr/>
        </p:nvSpPr>
        <p:spPr>
          <a:xfrm>
            <a:off x="4425848" y="6068280"/>
            <a:ext cx="1696362" cy="372859"/>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23" b="1" i="0" u="none" strike="noStrike" kern="1200" cap="none" spc="0" normalizeH="0" baseline="0" noProof="0" dirty="0">
                <a:ln>
                  <a:noFill/>
                </a:ln>
                <a:solidFill>
                  <a:srgbClr val="FFFF00"/>
                </a:solidFill>
                <a:effectLst/>
                <a:uLnTx/>
                <a:uFillTx/>
                <a:latin typeface="Times New Roman"/>
                <a:ea typeface="+mn-ea"/>
                <a:cs typeface="+mn-cs"/>
              </a:rPr>
              <a:t>Redo TAV APP</a:t>
            </a:r>
          </a:p>
        </p:txBody>
      </p:sp>
      <p:pic>
        <p:nvPicPr>
          <p:cNvPr id="8" name="Picture 7" descr="Screens screenshot of a cell phone&#10;&#10;Description automatically generated">
            <a:extLst>
              <a:ext uri="{FF2B5EF4-FFF2-40B4-BE49-F238E27FC236}">
                <a16:creationId xmlns:a16="http://schemas.microsoft.com/office/drawing/2014/main" id="{C7B200AA-BAF5-1581-306F-F9AF1F5EB61C}"/>
              </a:ext>
            </a:extLst>
          </p:cNvPr>
          <p:cNvPicPr>
            <a:picLocks noChangeAspect="1"/>
          </p:cNvPicPr>
          <p:nvPr/>
        </p:nvPicPr>
        <p:blipFill>
          <a:blip r:embed="rId2"/>
          <a:stretch>
            <a:fillRect/>
          </a:stretch>
        </p:blipFill>
        <p:spPr>
          <a:xfrm>
            <a:off x="38832" y="603290"/>
            <a:ext cx="2420462" cy="5238130"/>
          </a:xfrm>
          <a:prstGeom prst="rect">
            <a:avLst/>
          </a:prstGeom>
        </p:spPr>
      </p:pic>
      <p:pic>
        <p:nvPicPr>
          <p:cNvPr id="3" name="Picture 2" descr="A screenshot of a phone&#10;&#10;Description automatically generated">
            <a:extLst>
              <a:ext uri="{FF2B5EF4-FFF2-40B4-BE49-F238E27FC236}">
                <a16:creationId xmlns:a16="http://schemas.microsoft.com/office/drawing/2014/main" id="{10FC48FF-664F-0247-DAD4-73AD8E096333}"/>
              </a:ext>
            </a:extLst>
          </p:cNvPr>
          <p:cNvPicPr>
            <a:picLocks noChangeAspect="1"/>
          </p:cNvPicPr>
          <p:nvPr/>
        </p:nvPicPr>
        <p:blipFill>
          <a:blip r:embed="rId3"/>
          <a:stretch>
            <a:fillRect/>
          </a:stretch>
        </p:blipFill>
        <p:spPr>
          <a:xfrm>
            <a:off x="7648987" y="603290"/>
            <a:ext cx="2420462" cy="5238130"/>
          </a:xfrm>
          <a:prstGeom prst="rect">
            <a:avLst/>
          </a:prstGeom>
        </p:spPr>
      </p:pic>
      <p:pic>
        <p:nvPicPr>
          <p:cNvPr id="7" name="Picture 6" descr="A screenshot of a device&#10;&#10;Description automatically generated">
            <a:extLst>
              <a:ext uri="{FF2B5EF4-FFF2-40B4-BE49-F238E27FC236}">
                <a16:creationId xmlns:a16="http://schemas.microsoft.com/office/drawing/2014/main" id="{5AEF0CBD-D94A-10A9-D7B6-4F6978EA4419}"/>
              </a:ext>
            </a:extLst>
          </p:cNvPr>
          <p:cNvPicPr>
            <a:picLocks noChangeAspect="1"/>
          </p:cNvPicPr>
          <p:nvPr/>
        </p:nvPicPr>
        <p:blipFill>
          <a:blip r:embed="rId4"/>
          <a:stretch>
            <a:fillRect/>
          </a:stretch>
        </p:blipFill>
        <p:spPr>
          <a:xfrm>
            <a:off x="2581823" y="603290"/>
            <a:ext cx="2420462" cy="5238130"/>
          </a:xfrm>
          <a:prstGeom prst="rect">
            <a:avLst/>
          </a:prstGeom>
        </p:spPr>
      </p:pic>
      <p:pic>
        <p:nvPicPr>
          <p:cNvPr id="11" name="Picture 10" descr="A screenshot of a device&#10;&#10;Description automatically generated">
            <a:extLst>
              <a:ext uri="{FF2B5EF4-FFF2-40B4-BE49-F238E27FC236}">
                <a16:creationId xmlns:a16="http://schemas.microsoft.com/office/drawing/2014/main" id="{EF63E95F-8066-9406-F9E9-4E3801D008D0}"/>
              </a:ext>
            </a:extLst>
          </p:cNvPr>
          <p:cNvPicPr>
            <a:picLocks noChangeAspect="1"/>
          </p:cNvPicPr>
          <p:nvPr/>
        </p:nvPicPr>
        <p:blipFill>
          <a:blip r:embed="rId5"/>
          <a:stretch>
            <a:fillRect/>
          </a:stretch>
        </p:blipFill>
        <p:spPr>
          <a:xfrm>
            <a:off x="5115405" y="603290"/>
            <a:ext cx="2420462" cy="5238130"/>
          </a:xfrm>
          <a:prstGeom prst="rect">
            <a:avLst/>
          </a:prstGeom>
        </p:spPr>
      </p:pic>
      <p:sp>
        <p:nvSpPr>
          <p:cNvPr id="2" name="Oval 1">
            <a:extLst>
              <a:ext uri="{FF2B5EF4-FFF2-40B4-BE49-F238E27FC236}">
                <a16:creationId xmlns:a16="http://schemas.microsoft.com/office/drawing/2014/main" id="{66DFBEF5-F542-491F-AFFB-D1A1BD618AED}"/>
              </a:ext>
            </a:extLst>
          </p:cNvPr>
          <p:cNvSpPr/>
          <p:nvPr/>
        </p:nvSpPr>
        <p:spPr bwMode="auto">
          <a:xfrm>
            <a:off x="277405" y="1905000"/>
            <a:ext cx="742950" cy="371475"/>
          </a:xfrm>
          <a:prstGeom prst="ellips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 name="Oval 8">
            <a:extLst>
              <a:ext uri="{FF2B5EF4-FFF2-40B4-BE49-F238E27FC236}">
                <a16:creationId xmlns:a16="http://schemas.microsoft.com/office/drawing/2014/main" id="{D06E196B-8DBC-4AB9-A5F8-12B4910F8B36}"/>
              </a:ext>
            </a:extLst>
          </p:cNvPr>
          <p:cNvSpPr/>
          <p:nvPr/>
        </p:nvSpPr>
        <p:spPr bwMode="auto">
          <a:xfrm>
            <a:off x="410755" y="3429001"/>
            <a:ext cx="1827620" cy="561974"/>
          </a:xfrm>
          <a:prstGeom prst="ellips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4">
            <a:extLst>
              <a:ext uri="{FF2B5EF4-FFF2-40B4-BE49-F238E27FC236}">
                <a16:creationId xmlns:a16="http://schemas.microsoft.com/office/drawing/2014/main" id="{A4ADD0BF-F5BC-4454-8B1A-F0CBAF93D4D2}"/>
              </a:ext>
            </a:extLst>
          </p:cNvPr>
          <p:cNvSpPr/>
          <p:nvPr/>
        </p:nvSpPr>
        <p:spPr bwMode="auto">
          <a:xfrm>
            <a:off x="8963025" y="1638300"/>
            <a:ext cx="1046570" cy="266700"/>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 name="Rectangle 9">
            <a:extLst>
              <a:ext uri="{FF2B5EF4-FFF2-40B4-BE49-F238E27FC236}">
                <a16:creationId xmlns:a16="http://schemas.microsoft.com/office/drawing/2014/main" id="{27F666BF-114C-49C5-86AF-43CD25271059}"/>
              </a:ext>
            </a:extLst>
          </p:cNvPr>
          <p:cNvSpPr/>
          <p:nvPr/>
        </p:nvSpPr>
        <p:spPr bwMode="auto">
          <a:xfrm>
            <a:off x="7658511" y="4467224"/>
            <a:ext cx="2351084" cy="561975"/>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a:extLst>
              <a:ext uri="{FF2B5EF4-FFF2-40B4-BE49-F238E27FC236}">
                <a16:creationId xmlns:a16="http://schemas.microsoft.com/office/drawing/2014/main" id="{72F6E3D3-50CB-4CFA-A7E6-AD8B1D68506D}"/>
              </a:ext>
            </a:extLst>
          </p:cNvPr>
          <p:cNvSpPr/>
          <p:nvPr/>
        </p:nvSpPr>
        <p:spPr bwMode="auto">
          <a:xfrm>
            <a:off x="6325636" y="1905000"/>
            <a:ext cx="1144592" cy="266700"/>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2596289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CF4821-A619-3418-E549-081CEC7AA7E5}"/>
              </a:ext>
            </a:extLst>
          </p:cNvPr>
          <p:cNvSpPr txBox="1"/>
          <p:nvPr/>
        </p:nvSpPr>
        <p:spPr>
          <a:xfrm>
            <a:off x="3921023" y="5866887"/>
            <a:ext cx="3382016" cy="646331"/>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Redo TAV APP</a:t>
            </a:r>
          </a:p>
        </p:txBody>
      </p:sp>
      <p:sp>
        <p:nvSpPr>
          <p:cNvPr id="2" name="Rectangle 15">
            <a:extLst>
              <a:ext uri="{FF2B5EF4-FFF2-40B4-BE49-F238E27FC236}">
                <a16:creationId xmlns:a16="http://schemas.microsoft.com/office/drawing/2014/main" id="{57B18243-01BC-FD45-C8AE-BC47F5EDC62D}"/>
              </a:ext>
            </a:extLst>
          </p:cNvPr>
          <p:cNvSpPr/>
          <p:nvPr/>
        </p:nvSpPr>
        <p:spPr>
          <a:xfrm>
            <a:off x="7315461" y="598907"/>
            <a:ext cx="2944614" cy="489779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823"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descr="A screenshot of a phone&#10;&#10;Description automatically generated">
            <a:extLst>
              <a:ext uri="{FF2B5EF4-FFF2-40B4-BE49-F238E27FC236}">
                <a16:creationId xmlns:a16="http://schemas.microsoft.com/office/drawing/2014/main" id="{D561374A-4992-EDDD-B1B4-5DC3FFC2EAB7}"/>
              </a:ext>
            </a:extLst>
          </p:cNvPr>
          <p:cNvPicPr>
            <a:picLocks noChangeAspect="1"/>
          </p:cNvPicPr>
          <p:nvPr/>
        </p:nvPicPr>
        <p:blipFill>
          <a:blip r:embed="rId2"/>
          <a:stretch>
            <a:fillRect/>
          </a:stretch>
        </p:blipFill>
        <p:spPr>
          <a:xfrm>
            <a:off x="7753471" y="701737"/>
            <a:ext cx="2087767" cy="4823276"/>
          </a:xfrm>
          <a:prstGeom prst="rect">
            <a:avLst/>
          </a:prstGeom>
        </p:spPr>
      </p:pic>
      <p:sp>
        <p:nvSpPr>
          <p:cNvPr id="7" name="TextBox 12">
            <a:extLst>
              <a:ext uri="{FF2B5EF4-FFF2-40B4-BE49-F238E27FC236}">
                <a16:creationId xmlns:a16="http://schemas.microsoft.com/office/drawing/2014/main" id="{6ECD43A1-63DF-4033-C23C-9715F30874D4}"/>
              </a:ext>
            </a:extLst>
          </p:cNvPr>
          <p:cNvSpPr txBox="1"/>
          <p:nvPr/>
        </p:nvSpPr>
        <p:spPr>
          <a:xfrm>
            <a:off x="7305873" y="645626"/>
            <a:ext cx="2944614" cy="653384"/>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82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Summary Report for NSP@ </a:t>
            </a:r>
            <a:r>
              <a:rPr kumimoji="0" lang="en-US" sz="182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Node 4</a:t>
            </a:r>
          </a:p>
        </p:txBody>
      </p:sp>
      <p:sp>
        <p:nvSpPr>
          <p:cNvPr id="9" name="Rectangle 15">
            <a:extLst>
              <a:ext uri="{FF2B5EF4-FFF2-40B4-BE49-F238E27FC236}">
                <a16:creationId xmlns:a16="http://schemas.microsoft.com/office/drawing/2014/main" id="{86F7B896-CEDD-7AF4-8C6A-722C0AD62F16}"/>
              </a:ext>
            </a:extLst>
          </p:cNvPr>
          <p:cNvSpPr/>
          <p:nvPr/>
        </p:nvSpPr>
        <p:spPr>
          <a:xfrm>
            <a:off x="3798942" y="600856"/>
            <a:ext cx="2944614" cy="489779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823"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4" descr="A screenshot of a phone&#10;&#10;Description automatically generated">
            <a:extLst>
              <a:ext uri="{FF2B5EF4-FFF2-40B4-BE49-F238E27FC236}">
                <a16:creationId xmlns:a16="http://schemas.microsoft.com/office/drawing/2014/main" id="{E2099CA7-1DE1-7EF3-4F27-5220635A0C0F}"/>
              </a:ext>
            </a:extLst>
          </p:cNvPr>
          <p:cNvPicPr>
            <a:picLocks noChangeAspect="1"/>
          </p:cNvPicPr>
          <p:nvPr/>
        </p:nvPicPr>
        <p:blipFill>
          <a:blip r:embed="rId3"/>
          <a:stretch>
            <a:fillRect/>
          </a:stretch>
        </p:blipFill>
        <p:spPr>
          <a:xfrm>
            <a:off x="4347733" y="768594"/>
            <a:ext cx="2026754" cy="4682320"/>
          </a:xfrm>
          <a:prstGeom prst="rect">
            <a:avLst/>
          </a:prstGeom>
        </p:spPr>
      </p:pic>
      <p:sp>
        <p:nvSpPr>
          <p:cNvPr id="11" name="TextBox 12">
            <a:extLst>
              <a:ext uri="{FF2B5EF4-FFF2-40B4-BE49-F238E27FC236}">
                <a16:creationId xmlns:a16="http://schemas.microsoft.com/office/drawing/2014/main" id="{72854262-ABC3-5B3B-24EB-7DE4FBB75B58}"/>
              </a:ext>
            </a:extLst>
          </p:cNvPr>
          <p:cNvSpPr txBox="1"/>
          <p:nvPr/>
        </p:nvSpPr>
        <p:spPr>
          <a:xfrm>
            <a:off x="3789354" y="647576"/>
            <a:ext cx="2944614" cy="653384"/>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82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Summary Report for NSP@ </a:t>
            </a:r>
            <a:r>
              <a:rPr kumimoji="0" lang="en-US" sz="182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Node 5</a:t>
            </a:r>
          </a:p>
        </p:txBody>
      </p:sp>
      <p:sp>
        <p:nvSpPr>
          <p:cNvPr id="12" name="Rectangle 15">
            <a:extLst>
              <a:ext uri="{FF2B5EF4-FFF2-40B4-BE49-F238E27FC236}">
                <a16:creationId xmlns:a16="http://schemas.microsoft.com/office/drawing/2014/main" id="{9A148A6F-9FC8-6691-24C0-B1649C067A31}"/>
              </a:ext>
            </a:extLst>
          </p:cNvPr>
          <p:cNvSpPr/>
          <p:nvPr/>
        </p:nvSpPr>
        <p:spPr>
          <a:xfrm>
            <a:off x="494846" y="627214"/>
            <a:ext cx="2944614" cy="489779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823"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3" name="Picture 6" descr="A screenshot of a phone&#10;&#10;Description automatically generated">
            <a:extLst>
              <a:ext uri="{FF2B5EF4-FFF2-40B4-BE49-F238E27FC236}">
                <a16:creationId xmlns:a16="http://schemas.microsoft.com/office/drawing/2014/main" id="{FE671969-7ABB-9FE8-BB0A-667687C78B2F}"/>
              </a:ext>
            </a:extLst>
          </p:cNvPr>
          <p:cNvPicPr>
            <a:picLocks noChangeAspect="1"/>
          </p:cNvPicPr>
          <p:nvPr/>
        </p:nvPicPr>
        <p:blipFill>
          <a:blip r:embed="rId4"/>
          <a:stretch>
            <a:fillRect/>
          </a:stretch>
        </p:blipFill>
        <p:spPr>
          <a:xfrm>
            <a:off x="1099895" y="809573"/>
            <a:ext cx="2018085" cy="4662295"/>
          </a:xfrm>
          <a:prstGeom prst="rect">
            <a:avLst/>
          </a:prstGeom>
        </p:spPr>
      </p:pic>
      <p:sp>
        <p:nvSpPr>
          <p:cNvPr id="14" name="TextBox 12">
            <a:extLst>
              <a:ext uri="{FF2B5EF4-FFF2-40B4-BE49-F238E27FC236}">
                <a16:creationId xmlns:a16="http://schemas.microsoft.com/office/drawing/2014/main" id="{D1A12D41-08E0-7051-8D8B-EEDF8F799956}"/>
              </a:ext>
            </a:extLst>
          </p:cNvPr>
          <p:cNvSpPr txBox="1"/>
          <p:nvPr/>
        </p:nvSpPr>
        <p:spPr>
          <a:xfrm>
            <a:off x="492273" y="673933"/>
            <a:ext cx="2944614" cy="653384"/>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82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Summary Report for NSP@ </a:t>
            </a:r>
            <a:r>
              <a:rPr kumimoji="0" lang="en-US" sz="182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Node 6</a:t>
            </a:r>
          </a:p>
        </p:txBody>
      </p:sp>
      <p:sp>
        <p:nvSpPr>
          <p:cNvPr id="15" name="TextBox 14">
            <a:extLst>
              <a:ext uri="{FF2B5EF4-FFF2-40B4-BE49-F238E27FC236}">
                <a16:creationId xmlns:a16="http://schemas.microsoft.com/office/drawing/2014/main" id="{4475EBB2-DA94-A124-964F-B57CD1479107}"/>
              </a:ext>
            </a:extLst>
          </p:cNvPr>
          <p:cNvSpPr txBox="1"/>
          <p:nvPr/>
        </p:nvSpPr>
        <p:spPr>
          <a:xfrm>
            <a:off x="1964579" y="4876071"/>
            <a:ext cx="6634509" cy="55983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3038" b="1" i="0" u="none" strike="noStrike" kern="1200" cap="none" spc="0" normalizeH="0" baseline="0" noProof="0" dirty="0">
                <a:ln>
                  <a:noFill/>
                </a:ln>
                <a:solidFill>
                  <a:srgbClr val="00CC99"/>
                </a:solidFill>
                <a:effectLst/>
                <a:uLnTx/>
                <a:uFillTx/>
                <a:latin typeface="Arial" panose="020B0604020202020204" pitchFamily="34" charset="0"/>
                <a:ea typeface="+mn-ea"/>
                <a:cs typeface="Arial" panose="020B0604020202020204" pitchFamily="34" charset="0"/>
              </a:rPr>
              <a:t>Low coronary risk at all NSP levels</a:t>
            </a:r>
          </a:p>
        </p:txBody>
      </p:sp>
    </p:spTree>
    <p:extLst>
      <p:ext uri="{BB962C8B-B14F-4D97-AF65-F5344CB8AC3E}">
        <p14:creationId xmlns:p14="http://schemas.microsoft.com/office/powerpoint/2010/main" val="101117952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CF4821-A619-3418-E549-081CEC7AA7E5}"/>
              </a:ext>
            </a:extLst>
          </p:cNvPr>
          <p:cNvSpPr txBox="1"/>
          <p:nvPr/>
        </p:nvSpPr>
        <p:spPr>
          <a:xfrm>
            <a:off x="4416323" y="5943087"/>
            <a:ext cx="2671565" cy="523220"/>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Redo TAV APP</a:t>
            </a:r>
          </a:p>
        </p:txBody>
      </p:sp>
      <p:graphicFrame>
        <p:nvGraphicFramePr>
          <p:cNvPr id="2" name="Table 1">
            <a:extLst>
              <a:ext uri="{FF2B5EF4-FFF2-40B4-BE49-F238E27FC236}">
                <a16:creationId xmlns:a16="http://schemas.microsoft.com/office/drawing/2014/main" id="{977D4A49-8A63-D293-E48E-8215A441647C}"/>
              </a:ext>
            </a:extLst>
          </p:cNvPr>
          <p:cNvGraphicFramePr>
            <a:graphicFrameLocks noGrp="1"/>
          </p:cNvGraphicFramePr>
          <p:nvPr>
            <p:extLst/>
          </p:nvPr>
        </p:nvGraphicFramePr>
        <p:xfrm>
          <a:off x="2798147" y="656555"/>
          <a:ext cx="7407024" cy="4438262"/>
        </p:xfrm>
        <a:graphic>
          <a:graphicData uri="http://schemas.openxmlformats.org/drawingml/2006/table">
            <a:tbl>
              <a:tblPr firstRow="1" bandRow="1">
                <a:tableStyleId>{F5AB1C69-6EDB-4FF4-983F-18BD219EF322}</a:tableStyleId>
              </a:tblPr>
              <a:tblGrid>
                <a:gridCol w="568508">
                  <a:extLst>
                    <a:ext uri="{9D8B030D-6E8A-4147-A177-3AD203B41FA5}">
                      <a16:colId xmlns:a16="http://schemas.microsoft.com/office/drawing/2014/main" val="2035275430"/>
                    </a:ext>
                  </a:extLst>
                </a:gridCol>
                <a:gridCol w="2230408">
                  <a:extLst>
                    <a:ext uri="{9D8B030D-6E8A-4147-A177-3AD203B41FA5}">
                      <a16:colId xmlns:a16="http://schemas.microsoft.com/office/drawing/2014/main" val="3459452378"/>
                    </a:ext>
                  </a:extLst>
                </a:gridCol>
                <a:gridCol w="2374724">
                  <a:extLst>
                    <a:ext uri="{9D8B030D-6E8A-4147-A177-3AD203B41FA5}">
                      <a16:colId xmlns:a16="http://schemas.microsoft.com/office/drawing/2014/main" val="2778094804"/>
                    </a:ext>
                  </a:extLst>
                </a:gridCol>
                <a:gridCol w="2233384">
                  <a:extLst>
                    <a:ext uri="{9D8B030D-6E8A-4147-A177-3AD203B41FA5}">
                      <a16:colId xmlns:a16="http://schemas.microsoft.com/office/drawing/2014/main" val="2431345328"/>
                    </a:ext>
                  </a:extLst>
                </a:gridCol>
              </a:tblGrid>
              <a:tr h="341390">
                <a:tc>
                  <a:txBody>
                    <a:bodyPr/>
                    <a:lstStyle/>
                    <a:p>
                      <a:endParaRPr lang="en-US" sz="1300" dirty="0"/>
                    </a:p>
                  </a:txBody>
                  <a:tcPr marL="77153" marR="77153" marT="38576" marB="38576"/>
                </a:tc>
                <a:tc>
                  <a:txBody>
                    <a:bodyPr/>
                    <a:lstStyle/>
                    <a:p>
                      <a:r>
                        <a:rPr lang="en-US" sz="1300" dirty="0"/>
                        <a:t>Node 6</a:t>
                      </a:r>
                    </a:p>
                  </a:txBody>
                  <a:tcPr marL="77153" marR="77153" marT="38576" marB="3857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Node 5</a:t>
                      </a:r>
                    </a:p>
                  </a:txBody>
                  <a:tcPr marL="77153" marR="77153" marT="38576" marB="3857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Node 4</a:t>
                      </a:r>
                    </a:p>
                  </a:txBody>
                  <a:tcPr marL="77153" marR="77153" marT="38576" marB="38576"/>
                </a:tc>
                <a:extLst>
                  <a:ext uri="{0D108BD9-81ED-4DB2-BD59-A6C34878D82A}">
                    <a16:rowId xmlns:a16="http://schemas.microsoft.com/office/drawing/2014/main" val="4071955073"/>
                  </a:ext>
                </a:extLst>
              </a:tr>
              <a:tr h="467844">
                <a:tc>
                  <a:txBody>
                    <a:bodyPr/>
                    <a:lstStyle/>
                    <a:p>
                      <a:r>
                        <a:rPr lang="en-US" sz="1300" b="1" dirty="0"/>
                        <a:t>S3 Size</a:t>
                      </a:r>
                    </a:p>
                  </a:txBody>
                  <a:tcPr marL="77153" marR="77153" marT="38576" marB="38576"/>
                </a:tc>
                <a:tc>
                  <a:txBody>
                    <a:bodyPr/>
                    <a:lstStyle/>
                    <a:p>
                      <a:r>
                        <a:rPr lang="en-US" sz="1300" b="1" dirty="0">
                          <a:solidFill>
                            <a:schemeClr val="accent1"/>
                          </a:solidFill>
                        </a:rPr>
                        <a:t>Not cover PVL portion enough</a:t>
                      </a:r>
                    </a:p>
                  </a:txBody>
                  <a:tcPr marL="77153" marR="77153" marT="38576" marB="38576"/>
                </a:tc>
                <a:tc>
                  <a:txBody>
                    <a:bodyPr/>
                    <a:lstStyle/>
                    <a:p>
                      <a:endParaRPr lang="en-US" sz="1300" dirty="0"/>
                    </a:p>
                  </a:txBody>
                  <a:tcPr marL="77153" marR="77153" marT="38576" marB="38576"/>
                </a:tc>
                <a:tc>
                  <a:txBody>
                    <a:bodyPr/>
                    <a:lstStyle/>
                    <a:p>
                      <a:endParaRPr lang="en-US" sz="1300" dirty="0"/>
                    </a:p>
                  </a:txBody>
                  <a:tcPr marL="77153" marR="77153" marT="38576" marB="38576"/>
                </a:tc>
                <a:extLst>
                  <a:ext uri="{0D108BD9-81ED-4DB2-BD59-A6C34878D82A}">
                    <a16:rowId xmlns:a16="http://schemas.microsoft.com/office/drawing/2014/main" val="260717400"/>
                  </a:ext>
                </a:extLst>
              </a:tr>
              <a:tr h="1811740">
                <a:tc>
                  <a:txBody>
                    <a:bodyPr/>
                    <a:lstStyle/>
                    <a:p>
                      <a:r>
                        <a:rPr lang="en-US" sz="1300" b="1" dirty="0"/>
                        <a:t>#23</a:t>
                      </a:r>
                    </a:p>
                  </a:txBody>
                  <a:tcPr marL="77153" marR="77153" marT="38576" marB="38576"/>
                </a:tc>
                <a:tc>
                  <a:txBody>
                    <a:bodyPr/>
                    <a:lstStyle/>
                    <a:p>
                      <a:endParaRPr lang="en-US" sz="1300" dirty="0"/>
                    </a:p>
                    <a:p>
                      <a:endParaRPr lang="en-US" sz="1300" dirty="0"/>
                    </a:p>
                    <a:p>
                      <a:endParaRPr lang="en-US" sz="1300" dirty="0"/>
                    </a:p>
                  </a:txBody>
                  <a:tcPr marL="77153" marR="77153" marT="38576" marB="38576"/>
                </a:tc>
                <a:tc>
                  <a:txBody>
                    <a:bodyPr/>
                    <a:lstStyle/>
                    <a:p>
                      <a:endParaRPr lang="en-US" sz="1300" dirty="0"/>
                    </a:p>
                    <a:p>
                      <a:endParaRPr lang="en-US" sz="1300" dirty="0"/>
                    </a:p>
                    <a:p>
                      <a:endParaRPr lang="en-US" sz="1300" dirty="0"/>
                    </a:p>
                  </a:txBody>
                  <a:tcPr marL="77153" marR="77153" marT="38576" marB="38576"/>
                </a:tc>
                <a:tc>
                  <a:txBody>
                    <a:bodyPr/>
                    <a:lstStyle/>
                    <a:p>
                      <a:endParaRPr lang="en-US" sz="1300" dirty="0"/>
                    </a:p>
                    <a:p>
                      <a:endParaRPr lang="en-US" sz="1300" dirty="0"/>
                    </a:p>
                    <a:p>
                      <a:endParaRPr lang="en-US" sz="1300" dirty="0"/>
                    </a:p>
                  </a:txBody>
                  <a:tcPr marL="77153" marR="77153" marT="38576" marB="38576"/>
                </a:tc>
                <a:extLst>
                  <a:ext uri="{0D108BD9-81ED-4DB2-BD59-A6C34878D82A}">
                    <a16:rowId xmlns:a16="http://schemas.microsoft.com/office/drawing/2014/main" val="1538173791"/>
                  </a:ext>
                </a:extLst>
              </a:tr>
              <a:tr h="1811740">
                <a:tc>
                  <a:txBody>
                    <a:bodyPr/>
                    <a:lstStyle/>
                    <a:p>
                      <a:r>
                        <a:rPr lang="en-US" sz="1300" b="1" dirty="0"/>
                        <a:t>#26</a:t>
                      </a:r>
                    </a:p>
                  </a:txBody>
                  <a:tcPr marL="77153" marR="77153" marT="38576" marB="38576"/>
                </a:tc>
                <a:tc>
                  <a:txBody>
                    <a:bodyPr/>
                    <a:lstStyle/>
                    <a:p>
                      <a:endParaRPr lang="en-US" sz="1300" dirty="0"/>
                    </a:p>
                    <a:p>
                      <a:r>
                        <a:rPr lang="en-US" sz="1300" dirty="0"/>
                        <a:t/>
                      </a:r>
                      <a:br>
                        <a:rPr lang="en-US" sz="1300" dirty="0"/>
                      </a:br>
                      <a:endParaRPr lang="en-US" sz="1300" dirty="0"/>
                    </a:p>
                  </a:txBody>
                  <a:tcPr marL="77153" marR="77153" marT="38576" marB="38576"/>
                </a:tc>
                <a:tc>
                  <a:txBody>
                    <a:bodyPr/>
                    <a:lstStyle/>
                    <a:p>
                      <a:endParaRPr lang="en-US" sz="1300" dirty="0"/>
                    </a:p>
                    <a:p>
                      <a:endParaRPr lang="en-US" sz="1300" dirty="0"/>
                    </a:p>
                    <a:p>
                      <a:endParaRPr lang="en-US" sz="1300" dirty="0"/>
                    </a:p>
                    <a:p>
                      <a:endParaRPr lang="en-US" sz="1300" dirty="0"/>
                    </a:p>
                  </a:txBody>
                  <a:tcPr marL="77153" marR="77153" marT="38576" marB="38576"/>
                </a:tc>
                <a:tc>
                  <a:txBody>
                    <a:bodyPr/>
                    <a:lstStyle/>
                    <a:p>
                      <a:endParaRPr lang="en-US" sz="1300" dirty="0"/>
                    </a:p>
                    <a:p>
                      <a:endParaRPr lang="en-US" sz="1300" dirty="0"/>
                    </a:p>
                    <a:p>
                      <a:endParaRPr lang="en-US" sz="1300" dirty="0"/>
                    </a:p>
                    <a:p>
                      <a:endParaRPr lang="en-US" sz="1300" dirty="0"/>
                    </a:p>
                  </a:txBody>
                  <a:tcPr marL="77153" marR="77153" marT="38576" marB="38576"/>
                </a:tc>
                <a:extLst>
                  <a:ext uri="{0D108BD9-81ED-4DB2-BD59-A6C34878D82A}">
                    <a16:rowId xmlns:a16="http://schemas.microsoft.com/office/drawing/2014/main" val="882954444"/>
                  </a:ext>
                </a:extLst>
              </a:tr>
            </a:tbl>
          </a:graphicData>
        </a:graphic>
      </p:graphicFrame>
      <p:pic>
        <p:nvPicPr>
          <p:cNvPr id="12" name="Picture 17" descr="A screenshot of a phone&#10;&#10;Description automatically generated">
            <a:extLst>
              <a:ext uri="{FF2B5EF4-FFF2-40B4-BE49-F238E27FC236}">
                <a16:creationId xmlns:a16="http://schemas.microsoft.com/office/drawing/2014/main" id="{462AC603-CD11-68F1-A970-5EE9C0AAED6C}"/>
              </a:ext>
            </a:extLst>
          </p:cNvPr>
          <p:cNvPicPr>
            <a:picLocks noChangeAspect="1"/>
          </p:cNvPicPr>
          <p:nvPr/>
        </p:nvPicPr>
        <p:blipFill rotWithShape="1">
          <a:blip r:embed="rId2"/>
          <a:srcRect l="10932" t="15439" r="17354" b="61288"/>
          <a:stretch/>
        </p:blipFill>
        <p:spPr>
          <a:xfrm>
            <a:off x="3425928" y="3519279"/>
            <a:ext cx="2137967" cy="1542003"/>
          </a:xfrm>
          <a:prstGeom prst="rect">
            <a:avLst/>
          </a:prstGeom>
        </p:spPr>
      </p:pic>
      <p:pic>
        <p:nvPicPr>
          <p:cNvPr id="13" name="Picture 1" descr="A screenshot of a cell phone&#10;&#10;Description automatically generated">
            <a:extLst>
              <a:ext uri="{FF2B5EF4-FFF2-40B4-BE49-F238E27FC236}">
                <a16:creationId xmlns:a16="http://schemas.microsoft.com/office/drawing/2014/main" id="{96420B91-88E3-B43C-B992-4930952D2D52}"/>
              </a:ext>
            </a:extLst>
          </p:cNvPr>
          <p:cNvPicPr>
            <a:picLocks noChangeAspect="1"/>
          </p:cNvPicPr>
          <p:nvPr/>
        </p:nvPicPr>
        <p:blipFill rotWithShape="1">
          <a:blip r:embed="rId3"/>
          <a:srcRect l="10183" t="16197" r="16960" b="61621"/>
          <a:stretch/>
        </p:blipFill>
        <p:spPr>
          <a:xfrm>
            <a:off x="7943560" y="1663944"/>
            <a:ext cx="2261611" cy="1530328"/>
          </a:xfrm>
          <a:prstGeom prst="rect">
            <a:avLst/>
          </a:prstGeom>
        </p:spPr>
      </p:pic>
      <p:pic>
        <p:nvPicPr>
          <p:cNvPr id="14" name="Picture 11" descr="A screenshot of a cell phone&#10;&#10;Description automatically generated">
            <a:extLst>
              <a:ext uri="{FF2B5EF4-FFF2-40B4-BE49-F238E27FC236}">
                <a16:creationId xmlns:a16="http://schemas.microsoft.com/office/drawing/2014/main" id="{8BCA475A-4E7E-0672-4617-95EA533C3F08}"/>
              </a:ext>
            </a:extLst>
          </p:cNvPr>
          <p:cNvPicPr>
            <a:picLocks noChangeAspect="1"/>
          </p:cNvPicPr>
          <p:nvPr/>
        </p:nvPicPr>
        <p:blipFill rotWithShape="1">
          <a:blip r:embed="rId4"/>
          <a:srcRect l="11201" t="16440" r="14277" b="61257"/>
          <a:stretch/>
        </p:blipFill>
        <p:spPr>
          <a:xfrm>
            <a:off x="5642796" y="1663944"/>
            <a:ext cx="2300765" cy="1530328"/>
          </a:xfrm>
          <a:prstGeom prst="rect">
            <a:avLst/>
          </a:prstGeom>
        </p:spPr>
      </p:pic>
      <p:pic>
        <p:nvPicPr>
          <p:cNvPr id="15" name="Picture 7" descr="A screenshot of a phone&#10;&#10;Description automatically generated">
            <a:extLst>
              <a:ext uri="{FF2B5EF4-FFF2-40B4-BE49-F238E27FC236}">
                <a16:creationId xmlns:a16="http://schemas.microsoft.com/office/drawing/2014/main" id="{91DD59A3-74F6-FD2A-DC1D-EF67CFE550A5}"/>
              </a:ext>
            </a:extLst>
          </p:cNvPr>
          <p:cNvPicPr>
            <a:picLocks noChangeAspect="1"/>
          </p:cNvPicPr>
          <p:nvPr/>
        </p:nvPicPr>
        <p:blipFill rotWithShape="1">
          <a:blip r:embed="rId5"/>
          <a:srcRect l="12419" t="16485" r="18115" b="61697"/>
          <a:stretch/>
        </p:blipFill>
        <p:spPr>
          <a:xfrm>
            <a:off x="3425928" y="1663945"/>
            <a:ext cx="2095036" cy="1530328"/>
          </a:xfrm>
          <a:prstGeom prst="rect">
            <a:avLst/>
          </a:prstGeom>
        </p:spPr>
      </p:pic>
      <p:pic>
        <p:nvPicPr>
          <p:cNvPr id="16" name="Picture 12">
            <a:extLst>
              <a:ext uri="{FF2B5EF4-FFF2-40B4-BE49-F238E27FC236}">
                <a16:creationId xmlns:a16="http://schemas.microsoft.com/office/drawing/2014/main" id="{26940257-BAAE-A07E-CF19-7CD726FBFEF1}"/>
              </a:ext>
            </a:extLst>
          </p:cNvPr>
          <p:cNvPicPr>
            <a:picLocks noChangeAspect="1"/>
          </p:cNvPicPr>
          <p:nvPr/>
        </p:nvPicPr>
        <p:blipFill rotWithShape="1">
          <a:blip r:embed="rId6"/>
          <a:srcRect l="13303" t="16150" r="18645" b="61636"/>
          <a:stretch/>
        </p:blipFill>
        <p:spPr>
          <a:xfrm>
            <a:off x="5749639" y="3519279"/>
            <a:ext cx="2132326" cy="1624364"/>
          </a:xfrm>
          <a:prstGeom prst="rect">
            <a:avLst/>
          </a:prstGeom>
        </p:spPr>
      </p:pic>
      <p:pic>
        <p:nvPicPr>
          <p:cNvPr id="17" name="Picture 16">
            <a:extLst>
              <a:ext uri="{FF2B5EF4-FFF2-40B4-BE49-F238E27FC236}">
                <a16:creationId xmlns:a16="http://schemas.microsoft.com/office/drawing/2014/main" id="{723FA227-52E1-52B7-83B6-0383B9E81796}"/>
              </a:ext>
            </a:extLst>
          </p:cNvPr>
          <p:cNvPicPr>
            <a:picLocks noChangeAspect="1"/>
          </p:cNvPicPr>
          <p:nvPr/>
        </p:nvPicPr>
        <p:blipFill rotWithShape="1">
          <a:blip r:embed="rId7"/>
          <a:srcRect l="12907" t="16149" r="19504" b="61818"/>
          <a:stretch/>
        </p:blipFill>
        <p:spPr>
          <a:xfrm>
            <a:off x="8002819" y="3519279"/>
            <a:ext cx="2209599" cy="1637804"/>
          </a:xfrm>
          <a:prstGeom prst="rect">
            <a:avLst/>
          </a:prstGeom>
        </p:spPr>
      </p:pic>
      <p:grpSp>
        <p:nvGrpSpPr>
          <p:cNvPr id="27" name="Group 26">
            <a:extLst>
              <a:ext uri="{FF2B5EF4-FFF2-40B4-BE49-F238E27FC236}">
                <a16:creationId xmlns:a16="http://schemas.microsoft.com/office/drawing/2014/main" id="{2882A7C5-D35E-84AE-9227-2849CAEAFCF7}"/>
              </a:ext>
            </a:extLst>
          </p:cNvPr>
          <p:cNvGrpSpPr/>
          <p:nvPr/>
        </p:nvGrpSpPr>
        <p:grpSpPr>
          <a:xfrm>
            <a:off x="536536" y="656555"/>
            <a:ext cx="2070503" cy="2696630"/>
            <a:chOff x="261718" y="1231333"/>
            <a:chExt cx="2614591" cy="3473671"/>
          </a:xfrm>
        </p:grpSpPr>
        <p:pic>
          <p:nvPicPr>
            <p:cNvPr id="22" name="Picture 21">
              <a:extLst>
                <a:ext uri="{FF2B5EF4-FFF2-40B4-BE49-F238E27FC236}">
                  <a16:creationId xmlns:a16="http://schemas.microsoft.com/office/drawing/2014/main" id="{45BC1D22-8965-FFFF-97DB-6F7268DAD89D}"/>
                </a:ext>
              </a:extLst>
            </p:cNvPr>
            <p:cNvPicPr>
              <a:picLocks noChangeAspect="1"/>
            </p:cNvPicPr>
            <p:nvPr/>
          </p:nvPicPr>
          <p:blipFill>
            <a:blip r:embed="rId8"/>
            <a:stretch>
              <a:fillRect/>
            </a:stretch>
          </p:blipFill>
          <p:spPr>
            <a:xfrm>
              <a:off x="261718" y="1231333"/>
              <a:ext cx="2614591" cy="3473671"/>
            </a:xfrm>
            <a:prstGeom prst="rect">
              <a:avLst/>
            </a:prstGeom>
          </p:spPr>
        </p:pic>
        <p:cxnSp>
          <p:nvCxnSpPr>
            <p:cNvPr id="24" name="Straight Connector 23">
              <a:extLst>
                <a:ext uri="{FF2B5EF4-FFF2-40B4-BE49-F238E27FC236}">
                  <a16:creationId xmlns:a16="http://schemas.microsoft.com/office/drawing/2014/main" id="{0BD8B67A-81CA-58EF-C46D-579151CAF672}"/>
                </a:ext>
              </a:extLst>
            </p:cNvPr>
            <p:cNvCxnSpPr>
              <a:cxnSpLocks/>
            </p:cNvCxnSpPr>
            <p:nvPr/>
          </p:nvCxnSpPr>
          <p:spPr>
            <a:xfrm>
              <a:off x="340239" y="3674225"/>
              <a:ext cx="2437171" cy="507077"/>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9FC1ED3-CF50-023B-5A71-F7B69395F9A5}"/>
              </a:ext>
            </a:extLst>
          </p:cNvPr>
          <p:cNvSpPr txBox="1"/>
          <p:nvPr/>
        </p:nvSpPr>
        <p:spPr>
          <a:xfrm>
            <a:off x="61032" y="2222979"/>
            <a:ext cx="1103285" cy="830997"/>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Native annulus</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level</a:t>
            </a:r>
          </a:p>
        </p:txBody>
      </p:sp>
      <p:sp>
        <p:nvSpPr>
          <p:cNvPr id="34" name="Rectangle: Rounded Corners 33">
            <a:extLst>
              <a:ext uri="{FF2B5EF4-FFF2-40B4-BE49-F238E27FC236}">
                <a16:creationId xmlns:a16="http://schemas.microsoft.com/office/drawing/2014/main" id="{DDCDC70E-0271-236D-4A4C-21601B19B23A}"/>
              </a:ext>
            </a:extLst>
          </p:cNvPr>
          <p:cNvSpPr/>
          <p:nvPr/>
        </p:nvSpPr>
        <p:spPr>
          <a:xfrm>
            <a:off x="5635781" y="3533307"/>
            <a:ext cx="2300765" cy="159648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823" b="0" i="0" u="none" strike="noStrike" kern="1200" cap="none" spc="0" normalizeH="0" baseline="0" noProof="0">
              <a:ln>
                <a:noFill/>
              </a:ln>
              <a:solidFill>
                <a:srgbClr val="FFFFFF"/>
              </a:solidFill>
              <a:effectLst/>
              <a:uLnTx/>
              <a:uFillTx/>
              <a:latin typeface="Times New Roman"/>
              <a:ea typeface="+mn-ea"/>
              <a:cs typeface="+mn-cs"/>
            </a:endParaRPr>
          </a:p>
        </p:txBody>
      </p:sp>
      <p:sp>
        <p:nvSpPr>
          <p:cNvPr id="35" name="Rectangle: Rounded Corners 34">
            <a:extLst>
              <a:ext uri="{FF2B5EF4-FFF2-40B4-BE49-F238E27FC236}">
                <a16:creationId xmlns:a16="http://schemas.microsoft.com/office/drawing/2014/main" id="{AB73B5F9-69FF-ADFC-DA68-715BF2776524}"/>
              </a:ext>
            </a:extLst>
          </p:cNvPr>
          <p:cNvSpPr/>
          <p:nvPr/>
        </p:nvSpPr>
        <p:spPr>
          <a:xfrm>
            <a:off x="7943560" y="1663945"/>
            <a:ext cx="2300765" cy="159648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823" b="0" i="0" u="none" strike="noStrike" kern="1200" cap="none" spc="0" normalizeH="0" baseline="0" noProof="0">
              <a:ln>
                <a:noFill/>
              </a:ln>
              <a:solidFill>
                <a:srgbClr val="FFFFFF"/>
              </a:solidFill>
              <a:effectLst/>
              <a:uLnTx/>
              <a:uFillTx/>
              <a:latin typeface="Times New Roman"/>
              <a:ea typeface="+mn-ea"/>
              <a:cs typeface="+mn-cs"/>
            </a:endParaRPr>
          </a:p>
        </p:txBody>
      </p:sp>
      <p:sp>
        <p:nvSpPr>
          <p:cNvPr id="36" name="TextBox 35">
            <a:extLst>
              <a:ext uri="{FF2B5EF4-FFF2-40B4-BE49-F238E27FC236}">
                <a16:creationId xmlns:a16="http://schemas.microsoft.com/office/drawing/2014/main" id="{E398EA75-FDBC-E7B7-7D8D-9B1895961B7E}"/>
              </a:ext>
            </a:extLst>
          </p:cNvPr>
          <p:cNvSpPr txBox="1"/>
          <p:nvPr/>
        </p:nvSpPr>
        <p:spPr>
          <a:xfrm>
            <a:off x="5722349" y="1192621"/>
            <a:ext cx="2186906" cy="507831"/>
          </a:xfrm>
          <a:prstGeom prst="rect">
            <a:avLst/>
          </a:prstGeom>
          <a:solidFill>
            <a:schemeClr val="bg1"/>
          </a:solidFill>
          <a:ln>
            <a:solidFill>
              <a:schemeClr val="tx2"/>
            </a:solidFill>
          </a:ln>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CC99"/>
                </a:solidFill>
                <a:effectLst/>
                <a:uLnTx/>
                <a:uFillTx/>
                <a:latin typeface="Times New Roman"/>
                <a:ea typeface="+mn-ea"/>
                <a:cs typeface="+mn-cs"/>
              </a:rPr>
              <a:t>Still enough coverage of PVL portion?</a:t>
            </a:r>
          </a:p>
        </p:txBody>
      </p:sp>
      <p:sp>
        <p:nvSpPr>
          <p:cNvPr id="37" name="TextBox 36">
            <a:extLst>
              <a:ext uri="{FF2B5EF4-FFF2-40B4-BE49-F238E27FC236}">
                <a16:creationId xmlns:a16="http://schemas.microsoft.com/office/drawing/2014/main" id="{990F8EC0-3CC4-2404-37F0-A331EA0576B3}"/>
              </a:ext>
            </a:extLst>
          </p:cNvPr>
          <p:cNvSpPr txBox="1"/>
          <p:nvPr/>
        </p:nvSpPr>
        <p:spPr>
          <a:xfrm>
            <a:off x="8045556" y="5129669"/>
            <a:ext cx="2186906" cy="300082"/>
          </a:xfrm>
          <a:prstGeom prst="rect">
            <a:avLst/>
          </a:prstGeom>
          <a:solidFill>
            <a:schemeClr val="bg1"/>
          </a:solidFill>
          <a:ln>
            <a:solidFill>
              <a:schemeClr val="tx2"/>
            </a:solidFill>
          </a:ln>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CC99"/>
                </a:solidFill>
                <a:effectLst/>
                <a:uLnTx/>
                <a:uFillTx/>
                <a:latin typeface="Times New Roman"/>
                <a:ea typeface="+mn-ea"/>
                <a:cs typeface="+mn-cs"/>
              </a:rPr>
              <a:t>Quite deep implantation</a:t>
            </a:r>
          </a:p>
        </p:txBody>
      </p:sp>
      <p:pic>
        <p:nvPicPr>
          <p:cNvPr id="5" name="Picture 4">
            <a:extLst>
              <a:ext uri="{FF2B5EF4-FFF2-40B4-BE49-F238E27FC236}">
                <a16:creationId xmlns:a16="http://schemas.microsoft.com/office/drawing/2014/main" id="{89F68B85-8BF4-ABF1-21D4-7D0F4E5E3AAE}"/>
              </a:ext>
            </a:extLst>
          </p:cNvPr>
          <p:cNvPicPr>
            <a:picLocks noChangeAspect="1"/>
          </p:cNvPicPr>
          <p:nvPr/>
        </p:nvPicPr>
        <p:blipFill>
          <a:blip r:embed="rId9"/>
          <a:stretch>
            <a:fillRect/>
          </a:stretch>
        </p:blipFill>
        <p:spPr>
          <a:xfrm>
            <a:off x="248524" y="3528709"/>
            <a:ext cx="2261611" cy="1929665"/>
          </a:xfrm>
          <a:prstGeom prst="rect">
            <a:avLst/>
          </a:prstGeom>
        </p:spPr>
      </p:pic>
      <p:sp>
        <p:nvSpPr>
          <p:cNvPr id="6" name="Arrow: Down 5">
            <a:extLst>
              <a:ext uri="{FF2B5EF4-FFF2-40B4-BE49-F238E27FC236}">
                <a16:creationId xmlns:a16="http://schemas.microsoft.com/office/drawing/2014/main" id="{116D5DF2-EE99-A135-975C-7430268CC1DD}"/>
              </a:ext>
            </a:extLst>
          </p:cNvPr>
          <p:cNvSpPr/>
          <p:nvPr/>
        </p:nvSpPr>
        <p:spPr>
          <a:xfrm rot="5400000">
            <a:off x="1938370" y="4314855"/>
            <a:ext cx="217096" cy="357373"/>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823"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8D4AEC4B-7D82-A7C8-590F-3D8FC4FE6ABB}"/>
              </a:ext>
            </a:extLst>
          </p:cNvPr>
          <p:cNvSpPr txBox="1"/>
          <p:nvPr/>
        </p:nvSpPr>
        <p:spPr>
          <a:xfrm>
            <a:off x="1920572" y="4087645"/>
            <a:ext cx="664647" cy="372859"/>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823" b="1" i="0" u="none" strike="noStrike" kern="1200" cap="none" spc="0" normalizeH="0" baseline="0" noProof="0" dirty="0">
                <a:ln>
                  <a:noFill/>
                </a:ln>
                <a:solidFill>
                  <a:srgbClr val="FFFFFF"/>
                </a:solidFill>
                <a:effectLst/>
                <a:uLnTx/>
                <a:uFillTx/>
                <a:latin typeface="Times New Roman"/>
                <a:ea typeface="+mn-ea"/>
                <a:cs typeface="+mn-cs"/>
              </a:rPr>
              <a:t>PVL</a:t>
            </a:r>
          </a:p>
        </p:txBody>
      </p:sp>
    </p:spTree>
    <p:extLst>
      <p:ext uri="{BB962C8B-B14F-4D97-AF65-F5344CB8AC3E}">
        <p14:creationId xmlns:p14="http://schemas.microsoft.com/office/powerpoint/2010/main" val="316786107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373B-256D-4623-8668-093B022DCF69}"/>
              </a:ext>
            </a:extLst>
          </p:cNvPr>
          <p:cNvSpPr txBox="1">
            <a:spLocks/>
          </p:cNvSpPr>
          <p:nvPr/>
        </p:nvSpPr>
        <p:spPr>
          <a:xfrm>
            <a:off x="93487" y="-11490"/>
            <a:ext cx="10287000" cy="717548"/>
          </a:xfrm>
          <a:prstGeom prst="rect">
            <a:avLst/>
          </a:prstGeom>
        </p:spPr>
        <p:txBody>
          <a:bodyPr/>
          <a:lstStyle>
            <a:lvl1pPr algn="ctr" rtl="0" eaLnBrk="1" fontAlgn="base" hangingPunct="1">
              <a:spcBef>
                <a:spcPct val="0"/>
              </a:spcBef>
              <a:spcAft>
                <a:spcPct val="0"/>
              </a:spcAft>
              <a:defRPr sz="3200" b="1">
                <a:solidFill>
                  <a:srgbClr val="FFFF00"/>
                </a:solidFill>
                <a:latin typeface="Arial"/>
                <a:ea typeface="Arial"/>
                <a:cs typeface="Arial"/>
                <a:sym typeface="Arial"/>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cs typeface="Arial"/>
                <a:sym typeface="Arial"/>
              </a:rPr>
              <a:t> CT TAVR: Great Vessels </a:t>
            </a:r>
          </a:p>
        </p:txBody>
      </p:sp>
      <p:pic>
        <p:nvPicPr>
          <p:cNvPr id="3" name="Picture 2">
            <a:extLst>
              <a:ext uri="{FF2B5EF4-FFF2-40B4-BE49-F238E27FC236}">
                <a16:creationId xmlns:a16="http://schemas.microsoft.com/office/drawing/2014/main" id="{13579D95-44E2-4586-864F-68EE45397717}"/>
              </a:ext>
            </a:extLst>
          </p:cNvPr>
          <p:cNvPicPr>
            <a:picLocks noChangeAspect="1"/>
          </p:cNvPicPr>
          <p:nvPr/>
        </p:nvPicPr>
        <p:blipFill>
          <a:blip r:embed="rId2"/>
          <a:stretch>
            <a:fillRect/>
          </a:stretch>
        </p:blipFill>
        <p:spPr>
          <a:xfrm>
            <a:off x="272758" y="1095102"/>
            <a:ext cx="9741484" cy="4667795"/>
          </a:xfrm>
          <a:prstGeom prst="rect">
            <a:avLst/>
          </a:prstGeom>
        </p:spPr>
      </p:pic>
      <p:sp>
        <p:nvSpPr>
          <p:cNvPr id="4" name="TextBox 3">
            <a:extLst>
              <a:ext uri="{FF2B5EF4-FFF2-40B4-BE49-F238E27FC236}">
                <a16:creationId xmlns:a16="http://schemas.microsoft.com/office/drawing/2014/main" id="{62070C7A-0912-4E1B-B74E-A75E3ACC7EE9}"/>
              </a:ext>
            </a:extLst>
          </p:cNvPr>
          <p:cNvSpPr txBox="1"/>
          <p:nvPr/>
        </p:nvSpPr>
        <p:spPr>
          <a:xfrm>
            <a:off x="2325189" y="6096000"/>
            <a:ext cx="7145382" cy="584775"/>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Severe Brachiocephalic Tortuosity </a:t>
            </a:r>
          </a:p>
        </p:txBody>
      </p:sp>
      <p:cxnSp>
        <p:nvCxnSpPr>
          <p:cNvPr id="6" name="Straight Arrow Connector 5">
            <a:extLst>
              <a:ext uri="{FF2B5EF4-FFF2-40B4-BE49-F238E27FC236}">
                <a16:creationId xmlns:a16="http://schemas.microsoft.com/office/drawing/2014/main" id="{8F7A447C-61F6-4618-BDB9-81954D11D861}"/>
              </a:ext>
            </a:extLst>
          </p:cNvPr>
          <p:cNvCxnSpPr/>
          <p:nvPr/>
        </p:nvCxnSpPr>
        <p:spPr bwMode="auto">
          <a:xfrm flipV="1">
            <a:off x="1789610" y="2207623"/>
            <a:ext cx="705395" cy="287383"/>
          </a:xfrm>
          <a:prstGeom prst="straightConnector1">
            <a:avLst/>
          </a:prstGeom>
          <a:noFill/>
          <a:ln w="158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Straight Arrow Connector 7">
            <a:extLst>
              <a:ext uri="{FF2B5EF4-FFF2-40B4-BE49-F238E27FC236}">
                <a16:creationId xmlns:a16="http://schemas.microsoft.com/office/drawing/2014/main" id="{C7BF6445-D830-4282-B662-C65D1C908EFB}"/>
              </a:ext>
            </a:extLst>
          </p:cNvPr>
          <p:cNvCxnSpPr/>
          <p:nvPr/>
        </p:nvCxnSpPr>
        <p:spPr bwMode="auto">
          <a:xfrm flipV="1">
            <a:off x="7067005" y="2168434"/>
            <a:ext cx="313509" cy="274320"/>
          </a:xfrm>
          <a:prstGeom prst="straightConnector1">
            <a:avLst/>
          </a:prstGeom>
          <a:noFill/>
          <a:ln w="158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7" name="Picture 6">
            <a:extLst>
              <a:ext uri="{FF2B5EF4-FFF2-40B4-BE49-F238E27FC236}">
                <a16:creationId xmlns:a16="http://schemas.microsoft.com/office/drawing/2014/main" id="{54237847-8A4C-43E0-95F6-BC1F18872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401" y="1"/>
            <a:ext cx="463598" cy="467373"/>
          </a:xfrm>
          <a:prstGeom prst="rect">
            <a:avLst/>
          </a:prstGeom>
        </p:spPr>
      </p:pic>
    </p:spTree>
    <p:extLst>
      <p:ext uri="{BB962C8B-B14F-4D97-AF65-F5344CB8AC3E}">
        <p14:creationId xmlns:p14="http://schemas.microsoft.com/office/powerpoint/2010/main" val="276050232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hape 117"/>
          <p:cNvSpPr>
            <a:spLocks noChangeArrowheads="1"/>
          </p:cNvSpPr>
          <p:nvPr/>
        </p:nvSpPr>
        <p:spPr bwMode="auto">
          <a:xfrm>
            <a:off x="143692" y="713003"/>
            <a:ext cx="9986552" cy="610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Arial" pitchFamily="34" charset="0"/>
              </a:rPr>
              <a:t>Presentation: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rPr>
              <a:t>84 </a:t>
            </a:r>
            <a:r>
              <a:rPr kumimoji="0" lang="en-US" altLang="en-US" sz="28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Arial" pitchFamily="34" charset="0"/>
              </a:rPr>
              <a:t>yo</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rPr>
              <a:t> male with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dyspnea on exertion, NYHA Class III and frequent pre-syncopal episodes. Pt had two TAVR valves in 11/23 due to embolization   </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Arial" pitchFamily="34" charset="0"/>
              </a:rPr>
              <a:t>TEE: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rPr>
              <a:t>Preserved LV systolic dysfunction with moderate-to severe PVL</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SAVR risk: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High risk for SAVR/TAVR explant; STS 4.8%/</a:t>
            </a:r>
            <a:r>
              <a:rPr kumimoji="0" lang="en-US" altLang="en-US" sz="16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expl</a:t>
            </a:r>
            <a:r>
              <a:rPr kumimoji="0" lang="en-US" alt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a:t>
            </a: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Course: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Heart team recommended TAV-in-TAV</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563"/>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Plan: </a:t>
            </a:r>
            <a:r>
              <a:rPr kumimoji="0" lang="en-US" altLang="en-US" sz="28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Redo </a:t>
            </a: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TAVR via percutaneous right femoral artery access using a </a:t>
            </a:r>
            <a:r>
              <a:rPr kumimoji="0" lang="nl-NL" sz="2800" b="1" i="0" u="none" strike="noStrike" kern="1200" cap="none" spc="0" normalizeH="0" baseline="0" noProof="0" dirty="0">
                <a:ln>
                  <a:noFill/>
                </a:ln>
                <a:solidFill>
                  <a:srgbClr val="FFFFFF"/>
                </a:solidFill>
                <a:effectLst/>
                <a:uLnTx/>
                <a:uFillTx/>
                <a:latin typeface="Arial" pitchFamily="34" charset="0"/>
                <a:ea typeface="+mn-ea"/>
                <a:cs typeface="+mn-cs"/>
              </a:rPr>
              <a:t>26mm Sapien-3 Ultra Resilia valve under conscious sedation</a:t>
            </a: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p:txBody>
      </p:sp>
      <p:sp>
        <p:nvSpPr>
          <p:cNvPr id="37892" name="Rectangle 1"/>
          <p:cNvSpPr>
            <a:spLocks noChangeArrowheads="1"/>
          </p:cNvSpPr>
          <p:nvPr/>
        </p:nvSpPr>
        <p:spPr bwMode="auto">
          <a:xfrm>
            <a:off x="-268942" y="0"/>
            <a:ext cx="10287000" cy="71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86" tIns="50884" rIns="101786" bIns="5088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Summary of Case</a:t>
            </a:r>
          </a:p>
        </p:txBody>
      </p:sp>
      <p:pic>
        <p:nvPicPr>
          <p:cNvPr id="5" name="Picture 4">
            <a:extLst>
              <a:ext uri="{FF2B5EF4-FFF2-40B4-BE49-F238E27FC236}">
                <a16:creationId xmlns:a16="http://schemas.microsoft.com/office/drawing/2014/main" id="{782D6699-0040-4AAA-9534-D30A39137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3401" y="1"/>
            <a:ext cx="463598" cy="467373"/>
          </a:xfrm>
          <a:prstGeom prst="rect">
            <a:avLst/>
          </a:prstGeom>
        </p:spPr>
      </p:pic>
    </p:spTree>
    <p:extLst>
      <p:ext uri="{BB962C8B-B14F-4D97-AF65-F5344CB8AC3E}">
        <p14:creationId xmlns:p14="http://schemas.microsoft.com/office/powerpoint/2010/main" val="222882629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6256" y="336760"/>
            <a:ext cx="10287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25" b="1" i="0" u="sng" strike="noStrike" kern="0" cap="none" spc="0" normalizeH="0" baseline="0" noProof="0" dirty="0">
                <a:ln>
                  <a:noFill/>
                </a:ln>
                <a:solidFill>
                  <a:srgbClr val="FFFF00"/>
                </a:solidFill>
                <a:effectLst/>
                <a:uLnTx/>
                <a:uFillTx/>
                <a:latin typeface="Arial" pitchFamily="34" charset="0"/>
                <a:ea typeface="+mj-ea"/>
                <a:cs typeface="+mj-cs"/>
                <a:sym typeface="Calibri"/>
              </a:rPr>
              <a:t>Latest Issues in Transcatheter Structural Heart Interventions </a:t>
            </a:r>
            <a:endParaRPr kumimoji="0" lang="en-US" altLang="en-US" sz="3825" b="1" i="1" u="sng" strike="noStrike" kern="0" cap="none" spc="0" normalizeH="0" baseline="0" noProof="0" dirty="0">
              <a:ln>
                <a:noFill/>
              </a:ln>
              <a:solidFill>
                <a:srgbClr val="FFFF00"/>
              </a:solidFill>
              <a:effectLst/>
              <a:uLnTx/>
              <a:uFillTx/>
              <a:latin typeface="Arial" pitchFamily="34" charset="0"/>
              <a:ea typeface="+mj-ea"/>
              <a:cs typeface="+mj-cs"/>
              <a:sym typeface="Calibri"/>
            </a:endParaRPr>
          </a:p>
        </p:txBody>
      </p:sp>
      <p:sp>
        <p:nvSpPr>
          <p:cNvPr id="5" name="Rectangle 3"/>
          <p:cNvSpPr>
            <a:spLocks noChangeArrowheads="1"/>
          </p:cNvSpPr>
          <p:nvPr/>
        </p:nvSpPr>
        <p:spPr bwMode="auto">
          <a:xfrm>
            <a:off x="-15510" y="1602833"/>
            <a:ext cx="10412958" cy="465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44" tIns="40842" rIns="81744" bIns="4084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1028700" rtl="0" eaLnBrk="0" fontAlgn="base" latinLnBrk="0" hangingPunct="0">
              <a:lnSpc>
                <a:spcPct val="150000"/>
              </a:lnSpc>
              <a:spcBef>
                <a:spcPct val="0"/>
              </a:spcBef>
              <a:spcAft>
                <a:spcPct val="0"/>
              </a:spcAft>
              <a:buClrTx/>
              <a:buSzTx/>
              <a:buFontTx/>
              <a:buChar char="•"/>
              <a:tabLst/>
              <a:defRPr/>
            </a:pPr>
            <a:r>
              <a:rPr kumimoji="0" lang="en-US" altLang="en-US" sz="3300" b="1" i="0" u="none" strike="noStrike" kern="1200" cap="none" spc="0" normalizeH="0" baseline="0" noProof="0" dirty="0">
                <a:ln>
                  <a:noFill/>
                </a:ln>
                <a:solidFill>
                  <a:srgbClr val="FFFFFF"/>
                </a:solidFill>
                <a:effectLst/>
                <a:uLnTx/>
                <a:uFillTx/>
                <a:latin typeface="Arial" pitchFamily="34" charset="0"/>
                <a:sym typeface="Calibri"/>
              </a:rPr>
              <a:t> </a:t>
            </a:r>
            <a:r>
              <a:rPr kumimoji="0" lang="en-US" altLang="en-US" sz="3300" b="1" i="0" u="none" strike="noStrike" kern="1200" cap="none" spc="0" normalizeH="0" baseline="0" noProof="0" dirty="0" smtClean="0">
                <a:ln>
                  <a:noFill/>
                </a:ln>
                <a:solidFill>
                  <a:srgbClr val="FFFFFF"/>
                </a:solidFill>
                <a:effectLst/>
                <a:uLnTx/>
                <a:uFillTx/>
                <a:latin typeface="Arial" pitchFamily="34" charset="0"/>
                <a:sym typeface="Calibri"/>
              </a:rPr>
              <a:t>Recent publications in the TAVR Field:</a:t>
            </a:r>
            <a:endParaRPr kumimoji="0" lang="en-US" altLang="en-US" sz="3300" b="1" i="0" u="none" strike="noStrike" kern="1200" cap="none" spc="0" normalizeH="0" baseline="0" noProof="0" dirty="0">
              <a:ln>
                <a:noFill/>
              </a:ln>
              <a:solidFill>
                <a:srgbClr val="FFFFFF"/>
              </a:solidFill>
              <a:effectLst/>
              <a:uLnTx/>
              <a:uFillTx/>
              <a:latin typeface="Arial" pitchFamily="34" charset="0"/>
              <a:sym typeface="Calibri"/>
            </a:endParaRPr>
          </a:p>
          <a:p>
            <a:pPr marL="0" marR="0" lvl="0" indent="0" algn="l" defTabSz="1028700" rtl="0" eaLnBrk="0" fontAlgn="base" latinLnBrk="0" hangingPunct="0">
              <a:lnSpc>
                <a:spcPct val="150000"/>
              </a:lnSpc>
              <a:spcBef>
                <a:spcPct val="0"/>
              </a:spcBef>
              <a:spcAft>
                <a:spcPct val="0"/>
              </a:spcAft>
              <a:buClrTx/>
              <a:buSzTx/>
              <a:buFontTx/>
              <a:buNone/>
              <a:tabLst/>
              <a:defRPr/>
            </a:pPr>
            <a:r>
              <a:rPr kumimoji="0" lang="en-US" altLang="en-US" sz="3300" b="1" i="0" u="none" strike="noStrike" kern="1200" cap="none" spc="0" normalizeH="0" baseline="0" noProof="0" dirty="0" smtClean="0">
                <a:ln>
                  <a:noFill/>
                </a:ln>
                <a:solidFill>
                  <a:srgbClr val="FFFFFF"/>
                </a:solidFill>
                <a:effectLst/>
                <a:uLnTx/>
                <a:uFillTx/>
                <a:latin typeface="Arial" pitchFamily="34" charset="0"/>
                <a:sym typeface="Calibri"/>
              </a:rPr>
              <a:t>  - Redo TAVR</a:t>
            </a:r>
            <a:r>
              <a:rPr kumimoji="0" lang="en-US" altLang="en-US" sz="3300" b="1" i="0" u="none" strike="noStrike" kern="1200" cap="none" spc="0" normalizeH="0" noProof="0" dirty="0" smtClean="0">
                <a:ln>
                  <a:noFill/>
                </a:ln>
                <a:solidFill>
                  <a:srgbClr val="FFFFFF"/>
                </a:solidFill>
                <a:effectLst/>
                <a:uLnTx/>
                <a:uFillTx/>
                <a:latin typeface="Arial" pitchFamily="34" charset="0"/>
                <a:sym typeface="Calibri"/>
              </a:rPr>
              <a:t> vs Native TAVR; 1Yr outcomes</a:t>
            </a:r>
            <a:endParaRPr kumimoji="0" lang="en-US" altLang="en-US" sz="3300" b="1" i="0" u="none" strike="noStrike" kern="1200" cap="none" spc="0" normalizeH="0" baseline="0" noProof="0" dirty="0" smtClean="0">
              <a:ln>
                <a:noFill/>
              </a:ln>
              <a:solidFill>
                <a:srgbClr val="FFFFFF"/>
              </a:solidFill>
              <a:effectLst/>
              <a:uLnTx/>
              <a:uFillTx/>
              <a:latin typeface="Arial" pitchFamily="34" charset="0"/>
              <a:sym typeface="Calibri"/>
            </a:endParaRPr>
          </a:p>
          <a:p>
            <a:pPr marL="0" marR="0" lvl="0" indent="0" algn="l" defTabSz="1028700" rtl="0" eaLnBrk="0" fontAlgn="base" latinLnBrk="0" hangingPunct="0">
              <a:lnSpc>
                <a:spcPct val="150000"/>
              </a:lnSpc>
              <a:spcBef>
                <a:spcPct val="0"/>
              </a:spcBef>
              <a:spcAft>
                <a:spcPct val="0"/>
              </a:spcAft>
              <a:buClrTx/>
              <a:buSzTx/>
              <a:buFontTx/>
              <a:buNone/>
              <a:tabLst/>
              <a:defRPr/>
            </a:pPr>
            <a:r>
              <a:rPr kumimoji="0" lang="en-US" altLang="en-US" sz="3300" b="1" i="0" u="none" strike="noStrike" kern="1200" cap="none" spc="0" normalizeH="0" baseline="0" noProof="0" dirty="0">
                <a:ln>
                  <a:noFill/>
                </a:ln>
                <a:solidFill>
                  <a:srgbClr val="FFFFFF"/>
                </a:solidFill>
                <a:effectLst/>
                <a:uLnTx/>
                <a:uFillTx/>
                <a:latin typeface="Arial" pitchFamily="34" charset="0"/>
                <a:sym typeface="Calibri"/>
              </a:rPr>
              <a:t> </a:t>
            </a:r>
            <a:r>
              <a:rPr kumimoji="0" lang="en-US" altLang="en-US" sz="3300" b="1" i="0" u="none" strike="noStrike" kern="1200" cap="none" spc="0" normalizeH="0" baseline="0" noProof="0" dirty="0" smtClean="0">
                <a:ln>
                  <a:noFill/>
                </a:ln>
                <a:solidFill>
                  <a:srgbClr val="FFFFFF"/>
                </a:solidFill>
                <a:effectLst/>
                <a:uLnTx/>
                <a:uFillTx/>
                <a:latin typeface="Arial" pitchFamily="34" charset="0"/>
                <a:sym typeface="Calibri"/>
              </a:rPr>
              <a:t> - </a:t>
            </a:r>
            <a:r>
              <a:rPr lang="en-US" altLang="en-US" sz="3300" b="1" dirty="0" smtClean="0">
                <a:solidFill>
                  <a:srgbClr val="FFFFFF"/>
                </a:solidFill>
                <a:latin typeface="Arial" pitchFamily="34" charset="0"/>
                <a:sym typeface="Calibri"/>
              </a:rPr>
              <a:t>LYTEN Trial of BEV vs SEV in </a:t>
            </a:r>
            <a:r>
              <a:rPr lang="en-US" altLang="en-US" sz="3300" b="1" dirty="0" smtClean="0">
                <a:solidFill>
                  <a:srgbClr val="FFFFFF"/>
                </a:solidFill>
                <a:latin typeface="Arial" pitchFamily="34" charset="0"/>
                <a:sym typeface="Calibri"/>
              </a:rPr>
              <a:t>Small SAV; 1Yr</a:t>
            </a:r>
            <a:endParaRPr kumimoji="0" lang="en-US" altLang="en-US" sz="3300" b="1" i="0" u="none" strike="noStrike" kern="1200" cap="none" spc="0" normalizeH="0" baseline="0" noProof="0" dirty="0" smtClean="0">
              <a:ln>
                <a:noFill/>
              </a:ln>
              <a:solidFill>
                <a:srgbClr val="FFFFFF"/>
              </a:solidFill>
              <a:effectLst/>
              <a:uLnTx/>
              <a:uFillTx/>
              <a:latin typeface="Arial" pitchFamily="34" charset="0"/>
              <a:sym typeface="Calibri"/>
            </a:endParaRPr>
          </a:p>
          <a:p>
            <a:pPr marL="0" marR="0" lvl="0" indent="0" algn="l" defTabSz="1028700" rtl="0" eaLnBrk="0" fontAlgn="base" latinLnBrk="0" hangingPunct="0">
              <a:lnSpc>
                <a:spcPct val="150000"/>
              </a:lnSpc>
              <a:spcBef>
                <a:spcPct val="0"/>
              </a:spcBef>
              <a:spcAft>
                <a:spcPct val="0"/>
              </a:spcAft>
              <a:buClrTx/>
              <a:buSzTx/>
              <a:buFontTx/>
              <a:buNone/>
              <a:tabLst/>
              <a:defRPr/>
            </a:pPr>
            <a:r>
              <a:rPr lang="en-US" altLang="en-US" sz="3300" b="1" dirty="0">
                <a:solidFill>
                  <a:srgbClr val="FFFFFF"/>
                </a:solidFill>
                <a:latin typeface="Arial" pitchFamily="34" charset="0"/>
                <a:sym typeface="Calibri"/>
              </a:rPr>
              <a:t> </a:t>
            </a:r>
            <a:r>
              <a:rPr lang="en-US" altLang="en-US" sz="3300" b="1" dirty="0" smtClean="0">
                <a:solidFill>
                  <a:srgbClr val="FFFFFF"/>
                </a:solidFill>
                <a:latin typeface="Arial" pitchFamily="34" charset="0"/>
                <a:sym typeface="Calibri"/>
              </a:rPr>
              <a:t> - </a:t>
            </a:r>
            <a:r>
              <a:rPr lang="en-US" altLang="en-US" sz="3300" b="1" dirty="0" smtClean="0">
                <a:solidFill>
                  <a:srgbClr val="FFFFFF"/>
                </a:solidFill>
                <a:latin typeface="Arial" pitchFamily="34" charset="0"/>
                <a:sym typeface="Calibri"/>
              </a:rPr>
              <a:t>5</a:t>
            </a:r>
            <a:r>
              <a:rPr lang="en-US" altLang="en-US" sz="3300" b="1" baseline="30000" dirty="0" smtClean="0">
                <a:solidFill>
                  <a:srgbClr val="FFFFFF"/>
                </a:solidFill>
                <a:latin typeface="Arial" pitchFamily="34" charset="0"/>
                <a:sym typeface="Calibri"/>
              </a:rPr>
              <a:t>th</a:t>
            </a:r>
            <a:r>
              <a:rPr lang="en-US" altLang="en-US" sz="3300" b="1" dirty="0" smtClean="0">
                <a:solidFill>
                  <a:srgbClr val="FFFFFF"/>
                </a:solidFill>
                <a:latin typeface="Arial" pitchFamily="34" charset="0"/>
                <a:sym typeface="Calibri"/>
              </a:rPr>
              <a:t> Gen BEV TAVR in USA; Sapien-3 Ultra </a:t>
            </a:r>
            <a:r>
              <a:rPr lang="en-US" altLang="en-US" sz="3300" b="1" dirty="0" err="1">
                <a:solidFill>
                  <a:srgbClr val="FFFFFF"/>
                </a:solidFill>
                <a:latin typeface="Arial" pitchFamily="34" charset="0"/>
                <a:sym typeface="Calibri"/>
              </a:rPr>
              <a:t>R</a:t>
            </a:r>
            <a:r>
              <a:rPr lang="en-US" altLang="en-US" sz="3300" b="1" dirty="0" err="1" smtClean="0">
                <a:solidFill>
                  <a:srgbClr val="FFFFFF"/>
                </a:solidFill>
                <a:latin typeface="Arial" pitchFamily="34" charset="0"/>
                <a:sym typeface="Calibri"/>
              </a:rPr>
              <a:t>esilia</a:t>
            </a:r>
            <a:endParaRPr lang="en-US" altLang="en-US" sz="3300" b="1" dirty="0" smtClean="0">
              <a:solidFill>
                <a:srgbClr val="FFFFFF"/>
              </a:solidFill>
              <a:latin typeface="Arial" pitchFamily="34" charset="0"/>
              <a:sym typeface="Calibri"/>
            </a:endParaRPr>
          </a:p>
          <a:p>
            <a:pPr marL="0" marR="0" lvl="0" indent="0" algn="l" defTabSz="1028700" rtl="0" eaLnBrk="0" fontAlgn="base" latinLnBrk="0" hangingPunct="0">
              <a:lnSpc>
                <a:spcPct val="150000"/>
              </a:lnSpc>
              <a:spcBef>
                <a:spcPct val="0"/>
              </a:spcBef>
              <a:spcAft>
                <a:spcPct val="0"/>
              </a:spcAft>
              <a:buClrTx/>
              <a:buSzTx/>
              <a:buFontTx/>
              <a:buNone/>
              <a:tabLst/>
              <a:defRPr/>
            </a:pPr>
            <a:r>
              <a:rPr kumimoji="0" lang="en-US" altLang="en-US" sz="3300" b="1" i="0" u="none" strike="noStrike" kern="1200" cap="none" spc="0" normalizeH="0" baseline="0" noProof="0" dirty="0">
                <a:ln>
                  <a:noFill/>
                </a:ln>
                <a:solidFill>
                  <a:srgbClr val="FFFFFF"/>
                </a:solidFill>
                <a:effectLst/>
                <a:uLnTx/>
                <a:uFillTx/>
                <a:latin typeface="Arial" pitchFamily="34" charset="0"/>
                <a:sym typeface="Calibri"/>
              </a:rPr>
              <a:t> </a:t>
            </a:r>
            <a:r>
              <a:rPr kumimoji="0" lang="en-US" altLang="en-US" sz="3300" b="1" i="0" u="none" strike="noStrike" kern="1200" cap="none" spc="0" normalizeH="0" baseline="0" noProof="0" dirty="0" smtClean="0">
                <a:ln>
                  <a:noFill/>
                </a:ln>
                <a:solidFill>
                  <a:srgbClr val="FFFFFF"/>
                </a:solidFill>
                <a:effectLst/>
                <a:uLnTx/>
                <a:uFillTx/>
                <a:latin typeface="Arial" pitchFamily="34" charset="0"/>
                <a:sym typeface="Calibri"/>
              </a:rPr>
              <a:t> - </a:t>
            </a:r>
            <a:r>
              <a:rPr kumimoji="0" lang="en-US" altLang="en-US" sz="3300" b="1" i="0" u="none" strike="noStrike" kern="1200" cap="none" spc="0" normalizeH="0" baseline="0" noProof="0" dirty="0" err="1" smtClean="0">
                <a:ln>
                  <a:noFill/>
                </a:ln>
                <a:solidFill>
                  <a:srgbClr val="FFFFFF"/>
                </a:solidFill>
                <a:effectLst/>
                <a:uLnTx/>
                <a:uFillTx/>
                <a:latin typeface="Arial" pitchFamily="34" charset="0"/>
                <a:sym typeface="Calibri"/>
              </a:rPr>
              <a:t>CoreValve</a:t>
            </a:r>
            <a:r>
              <a:rPr kumimoji="0" lang="en-US" altLang="en-US" sz="3300" b="1" i="0" u="none" strike="noStrike" kern="1200" cap="none" spc="0" normalizeH="0" baseline="0" noProof="0" dirty="0" smtClean="0">
                <a:ln>
                  <a:noFill/>
                </a:ln>
                <a:solidFill>
                  <a:srgbClr val="FFFFFF"/>
                </a:solidFill>
                <a:effectLst/>
                <a:uLnTx/>
                <a:uFillTx/>
                <a:latin typeface="Arial" pitchFamily="34" charset="0"/>
                <a:sym typeface="Calibri"/>
              </a:rPr>
              <a:t> Expanded Use TAV-in-SAV;</a:t>
            </a:r>
            <a:r>
              <a:rPr kumimoji="0" lang="en-US" altLang="en-US" sz="3300" b="1" i="0" u="none" strike="noStrike" kern="1200" cap="none" spc="0" normalizeH="0" noProof="0" dirty="0" smtClean="0">
                <a:ln>
                  <a:noFill/>
                </a:ln>
                <a:solidFill>
                  <a:srgbClr val="FFFFFF"/>
                </a:solidFill>
                <a:effectLst/>
                <a:uLnTx/>
                <a:uFillTx/>
                <a:latin typeface="Arial" pitchFamily="34" charset="0"/>
                <a:sym typeface="Calibri"/>
              </a:rPr>
              <a:t> 5Yrs F/u</a:t>
            </a:r>
            <a:endParaRPr kumimoji="0" lang="en-US" altLang="en-US" sz="3300" b="1" i="0" u="none" strike="noStrike" kern="1200" cap="none" spc="0" normalizeH="0" noProof="0" dirty="0" smtClean="0">
              <a:ln>
                <a:noFill/>
              </a:ln>
              <a:solidFill>
                <a:srgbClr val="FFFFFF"/>
              </a:solidFill>
              <a:effectLst/>
              <a:uLnTx/>
              <a:uFillTx/>
              <a:latin typeface="Arial" pitchFamily="34" charset="0"/>
              <a:sym typeface="Calibri"/>
            </a:endParaRPr>
          </a:p>
          <a:p>
            <a:pPr marL="0" marR="0" lvl="0" indent="0" algn="l" defTabSz="1028700" rtl="0" eaLnBrk="0" fontAlgn="base" latinLnBrk="0" hangingPunct="0">
              <a:lnSpc>
                <a:spcPct val="150000"/>
              </a:lnSpc>
              <a:spcBef>
                <a:spcPct val="0"/>
              </a:spcBef>
              <a:spcAft>
                <a:spcPct val="0"/>
              </a:spcAft>
              <a:buClrTx/>
              <a:buSzTx/>
              <a:buFontTx/>
              <a:buNone/>
              <a:tabLst/>
              <a:defRPr/>
            </a:pPr>
            <a:r>
              <a:rPr lang="en-US" altLang="en-US" sz="3300" b="1" baseline="0" dirty="0">
                <a:solidFill>
                  <a:srgbClr val="FFFFFF"/>
                </a:solidFill>
                <a:latin typeface="Arial" pitchFamily="34" charset="0"/>
                <a:sym typeface="Calibri"/>
              </a:rPr>
              <a:t> </a:t>
            </a:r>
            <a:r>
              <a:rPr lang="en-US" altLang="en-US" sz="3300" b="1" baseline="0" dirty="0" smtClean="0">
                <a:solidFill>
                  <a:srgbClr val="FFFFFF"/>
                </a:solidFill>
                <a:latin typeface="Arial" pitchFamily="34" charset="0"/>
                <a:sym typeface="Calibri"/>
              </a:rPr>
              <a:t> - </a:t>
            </a:r>
            <a:r>
              <a:rPr lang="en-US" altLang="en-US" sz="3300" b="1" dirty="0" smtClean="0">
                <a:solidFill>
                  <a:srgbClr val="FFFFFF"/>
                </a:solidFill>
                <a:latin typeface="Arial" pitchFamily="34" charset="0"/>
                <a:sym typeface="Calibri"/>
              </a:rPr>
              <a:t>T</a:t>
            </a:r>
            <a:r>
              <a:rPr lang="en-US" altLang="en-US" sz="3300" b="1" baseline="0" dirty="0" smtClean="0">
                <a:solidFill>
                  <a:srgbClr val="FFFFFF"/>
                </a:solidFill>
                <a:latin typeface="Arial" pitchFamily="34" charset="0"/>
                <a:sym typeface="Calibri"/>
              </a:rPr>
              <a:t>reatment of Severe AS with Ultrasound</a:t>
            </a:r>
            <a:r>
              <a:rPr lang="en-US" altLang="en-US" sz="3300" b="1" dirty="0" smtClean="0">
                <a:solidFill>
                  <a:srgbClr val="FFFFFF"/>
                </a:solidFill>
                <a:latin typeface="Arial" pitchFamily="34" charset="0"/>
                <a:sym typeface="Calibri"/>
              </a:rPr>
              <a:t> Therapy</a:t>
            </a:r>
            <a:r>
              <a:rPr lang="en-US" altLang="en-US" sz="3300" b="1" baseline="0" dirty="0" smtClean="0">
                <a:solidFill>
                  <a:srgbClr val="FFFFFF"/>
                </a:solidFill>
                <a:latin typeface="Arial" pitchFamily="34" charset="0"/>
                <a:sym typeface="Calibri"/>
              </a:rPr>
              <a:t> </a:t>
            </a:r>
            <a:endParaRPr kumimoji="0" lang="en-US" altLang="en-US" sz="3300" b="1" i="0" u="none" strike="noStrike" kern="1200" cap="none" spc="0" normalizeH="0" baseline="0" noProof="0" dirty="0" smtClean="0">
              <a:ln>
                <a:noFill/>
              </a:ln>
              <a:solidFill>
                <a:srgbClr val="FFFFFF"/>
              </a:solidFill>
              <a:effectLst/>
              <a:uLnTx/>
              <a:uFillTx/>
              <a:latin typeface="Arial" pitchFamily="34" charset="0"/>
              <a:sym typeface="Calibri"/>
            </a:endParaRPr>
          </a:p>
        </p:txBody>
      </p:sp>
      <p:pic>
        <p:nvPicPr>
          <p:cNvPr id="7" name="Picture 14">
            <a:extLst>
              <a:ext uri="{FF2B5EF4-FFF2-40B4-BE49-F238E27FC236}">
                <a16:creationId xmlns:a16="http://schemas.microsoft.com/office/drawing/2014/main" id="{E22B7709-00AB-462B-BD53-EEDF093EB8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37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pic>
        <p:nvPicPr>
          <p:cNvPr id="4" name="Picture 3" descr="A close-up of a text">
            <a:extLst>
              <a:ext uri="{FF2B5EF4-FFF2-40B4-BE49-F238E27FC236}">
                <a16:creationId xmlns:a16="http://schemas.microsoft.com/office/drawing/2014/main" id="{A744A3DB-E72D-8B8D-9062-346FC36E6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39701"/>
            <a:ext cx="10287000" cy="4157331"/>
          </a:xfrm>
          <a:prstGeom prst="rect">
            <a:avLst/>
          </a:prstGeom>
        </p:spPr>
      </p:pic>
      <p:sp>
        <p:nvSpPr>
          <p:cNvPr id="2" name="TextBox 1"/>
          <p:cNvSpPr txBox="1"/>
          <p:nvPr/>
        </p:nvSpPr>
        <p:spPr>
          <a:xfrm>
            <a:off x="6893858" y="4267200"/>
            <a:ext cx="2667001" cy="400110"/>
          </a:xfrm>
          <a:prstGeom prst="rect">
            <a:avLst/>
          </a:prstGeom>
          <a:no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itchFamily="34" charset="0"/>
              </a:rPr>
              <a:t>Redo-TAVR Registry </a:t>
            </a:r>
          </a:p>
        </p:txBody>
      </p:sp>
    </p:spTree>
    <p:extLst>
      <p:ext uri="{BB962C8B-B14F-4D97-AF65-F5344CB8AC3E}">
        <p14:creationId xmlns:p14="http://schemas.microsoft.com/office/powerpoint/2010/main" val="2170249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p:cNvSpPr txBox="1">
            <a:spLocks/>
          </p:cNvSpPr>
          <p:nvPr/>
        </p:nvSpPr>
        <p:spPr>
          <a:xfrm>
            <a:off x="8965" y="66059"/>
            <a:ext cx="10287000" cy="1071447"/>
          </a:xfrm>
          <a:prstGeom prst="rect">
            <a:avLst/>
          </a:prstGeom>
        </p:spPr>
        <p:txBody>
          <a:bodyPr vert="horz" wrap="square" lIns="0" tIns="12065" rIns="0" bIns="0" rtlCol="0">
            <a:spAutoFit/>
          </a:bodyPr>
          <a:lstStyle>
            <a:lvl1pPr>
              <a:defRPr sz="3200" b="0" i="0">
                <a:solidFill>
                  <a:schemeClr val="bg1"/>
                </a:solidFill>
                <a:latin typeface="Arial"/>
                <a:ea typeface="+mj-ea"/>
                <a:cs typeface="Arial"/>
              </a:defRPr>
            </a:lvl1p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b="1" i="0" u="none" strike="noStrike" kern="0" cap="none" spc="0" normalizeH="0" baseline="0" noProof="0" dirty="0" smtClean="0">
                <a:ln>
                  <a:noFill/>
                </a:ln>
                <a:solidFill>
                  <a:srgbClr val="FFFF00"/>
                </a:solidFill>
                <a:effectLst/>
                <a:uLnTx/>
                <a:uFillTx/>
                <a:latin typeface="Arial"/>
                <a:ea typeface="+mj-ea"/>
                <a:cs typeface="Arial"/>
              </a:rPr>
              <a:t>Redo-TAVR with Balloon Expandable Valves: </a:t>
            </a:r>
          </a:p>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Arial"/>
                <a:ea typeface="+mj-ea"/>
                <a:cs typeface="Arial"/>
              </a:rPr>
              <a:t>Propensity Score Matching</a:t>
            </a:r>
            <a:endParaRPr kumimoji="0" lang="en-US" sz="3600" b="1" i="0" u="none" strike="noStrike" kern="0" cap="none" spc="-10" normalizeH="0" baseline="0" noProof="0" dirty="0">
              <a:ln>
                <a:noFill/>
              </a:ln>
              <a:solidFill>
                <a:srgbClr val="FFFF00"/>
              </a:solidFill>
              <a:effectLst/>
              <a:uLnTx/>
              <a:uFillTx/>
              <a:latin typeface="Arial"/>
              <a:ea typeface="+mj-ea"/>
              <a:cs typeface="Arial"/>
            </a:endParaRPr>
          </a:p>
        </p:txBody>
      </p:sp>
      <p:sp>
        <p:nvSpPr>
          <p:cNvPr id="4" name="TextBox 3"/>
          <p:cNvSpPr txBox="1"/>
          <p:nvPr/>
        </p:nvSpPr>
        <p:spPr>
          <a:xfrm>
            <a:off x="7315200" y="6498518"/>
            <a:ext cx="2971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Makkar R, EuroPCR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object 23"/>
          <p:cNvSpPr txBox="1"/>
          <p:nvPr/>
        </p:nvSpPr>
        <p:spPr>
          <a:xfrm>
            <a:off x="609601" y="1138706"/>
            <a:ext cx="9072282" cy="774571"/>
          </a:xfrm>
          <a:prstGeom prst="rect">
            <a:avLst/>
          </a:prstGeom>
          <a:noFill/>
          <a:ln w="9525">
            <a:noFill/>
          </a:ln>
        </p:spPr>
        <p:txBody>
          <a:bodyPr vert="horz" wrap="square" lIns="0" tIns="35560" rIns="0" bIns="0" rtlCol="0">
            <a:spAutoFit/>
          </a:bodyPr>
          <a:lstStyle/>
          <a:p>
            <a:pPr marL="90805" marR="86360" lvl="0" indent="0" algn="ctr" defTabSz="914400" rtl="0" eaLnBrk="1" fontAlgn="auto" latinLnBrk="0" hangingPunct="1">
              <a:lnSpc>
                <a:spcPct val="100000"/>
              </a:lnSpc>
              <a:spcBef>
                <a:spcPts val="28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Arial"/>
                <a:ea typeface="+mn-ea"/>
                <a:cs typeface="Arial"/>
              </a:rPr>
              <a:t>Comparisons</a:t>
            </a:r>
            <a:r>
              <a:rPr kumimoji="0" sz="2400" b="1" i="0" u="none" strike="noStrike" kern="0" cap="none" spc="-4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between</a:t>
            </a:r>
            <a:r>
              <a:rPr kumimoji="0" sz="2400" b="1" i="0" u="none" strike="noStrike" kern="0" cap="none" spc="-1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redo-</a:t>
            </a:r>
            <a:r>
              <a:rPr kumimoji="0" sz="2400" b="1" i="0" u="none" strike="noStrike" kern="0" cap="none" spc="-85" normalizeH="0" baseline="0" noProof="0" dirty="0">
                <a:ln>
                  <a:noFill/>
                </a:ln>
                <a:solidFill>
                  <a:srgbClr val="FFFFFF"/>
                </a:solidFill>
                <a:effectLst/>
                <a:uLnTx/>
                <a:uFillTx/>
                <a:latin typeface="Arial"/>
                <a:ea typeface="+mn-ea"/>
                <a:cs typeface="Arial"/>
              </a:rPr>
              <a:t>TAVR</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and</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native</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80" normalizeH="0" baseline="0" noProof="0" dirty="0">
                <a:ln>
                  <a:noFill/>
                </a:ln>
                <a:solidFill>
                  <a:srgbClr val="FFFFFF"/>
                </a:solidFill>
                <a:effectLst/>
                <a:uLnTx/>
                <a:uFillTx/>
                <a:latin typeface="Arial"/>
                <a:ea typeface="+mn-ea"/>
                <a:cs typeface="Arial"/>
              </a:rPr>
              <a:t>TAVR</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patients</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C000"/>
                </a:solidFill>
                <a:effectLst/>
                <a:uLnTx/>
                <a:uFillTx/>
                <a:latin typeface="Arial"/>
                <a:ea typeface="+mn-ea"/>
                <a:cs typeface="Arial"/>
              </a:rPr>
              <a:t>were</a:t>
            </a:r>
            <a:r>
              <a:rPr kumimoji="0" sz="2400" b="1" i="0" u="none" strike="noStrike" kern="0" cap="none" spc="-85" normalizeH="0" baseline="0" noProof="0" dirty="0">
                <a:ln>
                  <a:noFill/>
                </a:ln>
                <a:solidFill>
                  <a:srgbClr val="FFC000"/>
                </a:solidFill>
                <a:effectLst/>
                <a:uLnTx/>
                <a:uFillTx/>
                <a:latin typeface="Arial"/>
                <a:ea typeface="+mn-ea"/>
                <a:cs typeface="Arial"/>
              </a:rPr>
              <a:t> </a:t>
            </a:r>
            <a:r>
              <a:rPr kumimoji="0" sz="2400" b="1" i="0" u="none" strike="noStrike" kern="0" cap="none" spc="-10" normalizeH="0" baseline="0" noProof="0" dirty="0">
                <a:ln>
                  <a:noFill/>
                </a:ln>
                <a:solidFill>
                  <a:srgbClr val="FFC000"/>
                </a:solidFill>
                <a:effectLst/>
                <a:uLnTx/>
                <a:uFillTx/>
                <a:latin typeface="Arial"/>
                <a:ea typeface="+mn-ea"/>
                <a:cs typeface="Arial"/>
              </a:rPr>
              <a:t>based </a:t>
            </a:r>
            <a:r>
              <a:rPr kumimoji="0" sz="2400" b="1" i="0" u="none" strike="noStrike" kern="0" cap="none" spc="0" normalizeH="0" baseline="0" noProof="0" dirty="0">
                <a:ln>
                  <a:noFill/>
                </a:ln>
                <a:solidFill>
                  <a:srgbClr val="FFC000"/>
                </a:solidFill>
                <a:effectLst/>
                <a:uLnTx/>
                <a:uFillTx/>
                <a:latin typeface="Arial"/>
                <a:ea typeface="+mn-ea"/>
                <a:cs typeface="Arial"/>
              </a:rPr>
              <a:t>on</a:t>
            </a:r>
            <a:r>
              <a:rPr kumimoji="0" sz="2400" b="1" i="0" u="none" strike="noStrike" kern="0" cap="none" spc="-45" normalizeH="0" baseline="0" noProof="0" dirty="0">
                <a:ln>
                  <a:noFill/>
                </a:ln>
                <a:solidFill>
                  <a:srgbClr val="FFC000"/>
                </a:solidFill>
                <a:effectLst/>
                <a:uLnTx/>
                <a:uFillTx/>
                <a:latin typeface="Arial"/>
                <a:ea typeface="+mn-ea"/>
                <a:cs typeface="Arial"/>
              </a:rPr>
              <a:t> </a:t>
            </a:r>
            <a:r>
              <a:rPr kumimoji="0" sz="2400" b="1" i="0" u="none" strike="noStrike" kern="0" cap="none" spc="0" normalizeH="0" baseline="0" noProof="0" dirty="0">
                <a:ln>
                  <a:noFill/>
                </a:ln>
                <a:solidFill>
                  <a:srgbClr val="FFC000"/>
                </a:solidFill>
                <a:effectLst/>
                <a:uLnTx/>
                <a:uFillTx/>
                <a:latin typeface="Arial"/>
                <a:ea typeface="+mn-ea"/>
                <a:cs typeface="Arial"/>
              </a:rPr>
              <a:t>propensity</a:t>
            </a:r>
            <a:r>
              <a:rPr kumimoji="0" sz="2400" b="1" i="0" u="none" strike="noStrike" kern="0" cap="none" spc="-20" normalizeH="0" baseline="0" noProof="0" dirty="0">
                <a:ln>
                  <a:noFill/>
                </a:ln>
                <a:solidFill>
                  <a:srgbClr val="FFC000"/>
                </a:solidFill>
                <a:effectLst/>
                <a:uLnTx/>
                <a:uFillTx/>
                <a:latin typeface="Arial"/>
                <a:ea typeface="+mn-ea"/>
                <a:cs typeface="Arial"/>
              </a:rPr>
              <a:t> </a:t>
            </a:r>
            <a:r>
              <a:rPr kumimoji="0" sz="2400" b="1" i="0" u="none" strike="noStrike" kern="0" cap="none" spc="0" normalizeH="0" baseline="0" noProof="0" dirty="0">
                <a:ln>
                  <a:noFill/>
                </a:ln>
                <a:solidFill>
                  <a:srgbClr val="FFC000"/>
                </a:solidFill>
                <a:effectLst/>
                <a:uLnTx/>
                <a:uFillTx/>
                <a:latin typeface="Arial"/>
                <a:ea typeface="+mn-ea"/>
                <a:cs typeface="Arial"/>
              </a:rPr>
              <a:t>score</a:t>
            </a:r>
            <a:r>
              <a:rPr kumimoji="0" sz="2400" b="1" i="0" u="none" strike="noStrike" kern="0" cap="none" spc="-20" normalizeH="0" baseline="0" noProof="0" dirty="0">
                <a:ln>
                  <a:noFill/>
                </a:ln>
                <a:solidFill>
                  <a:srgbClr val="FFC000"/>
                </a:solidFill>
                <a:effectLst/>
                <a:uLnTx/>
                <a:uFillTx/>
                <a:latin typeface="Arial"/>
                <a:ea typeface="+mn-ea"/>
                <a:cs typeface="Arial"/>
              </a:rPr>
              <a:t> </a:t>
            </a:r>
            <a:r>
              <a:rPr kumimoji="0" sz="2400" b="1" i="0" u="none" strike="noStrike" kern="0" cap="none" spc="0" normalizeH="0" baseline="0" noProof="0" dirty="0">
                <a:ln>
                  <a:noFill/>
                </a:ln>
                <a:solidFill>
                  <a:srgbClr val="FFC000"/>
                </a:solidFill>
                <a:effectLst/>
                <a:uLnTx/>
                <a:uFillTx/>
                <a:latin typeface="Arial"/>
                <a:ea typeface="+mn-ea"/>
                <a:cs typeface="Arial"/>
              </a:rPr>
              <a:t>matching</a:t>
            </a:r>
            <a:r>
              <a:rPr kumimoji="0" sz="2400" b="1" i="0" u="none" strike="noStrike" kern="0" cap="none" spc="-30" normalizeH="0" baseline="0" noProof="0" dirty="0">
                <a:ln>
                  <a:noFill/>
                </a:ln>
                <a:solidFill>
                  <a:srgbClr val="FFC000"/>
                </a:solidFill>
                <a:effectLst/>
                <a:uLnTx/>
                <a:uFillTx/>
                <a:latin typeface="Arial"/>
                <a:ea typeface="+mn-ea"/>
                <a:cs typeface="Arial"/>
              </a:rPr>
              <a:t> </a:t>
            </a:r>
            <a:r>
              <a:rPr kumimoji="0" sz="2400" b="1" i="0" u="none" strike="noStrike" kern="0" cap="none" spc="-10" normalizeH="0" baseline="0" noProof="0" dirty="0">
                <a:ln>
                  <a:noFill/>
                </a:ln>
                <a:solidFill>
                  <a:srgbClr val="FFC000"/>
                </a:solidFill>
                <a:effectLst/>
                <a:uLnTx/>
                <a:uFillTx/>
                <a:latin typeface="Arial"/>
                <a:ea typeface="+mn-ea"/>
                <a:cs typeface="Arial"/>
              </a:rPr>
              <a:t>analyses</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7" name="object 17"/>
          <p:cNvSpPr txBox="1"/>
          <p:nvPr/>
        </p:nvSpPr>
        <p:spPr>
          <a:xfrm>
            <a:off x="4944289" y="2995312"/>
            <a:ext cx="5351676" cy="3335528"/>
          </a:xfrm>
          <a:prstGeom prst="rect">
            <a:avLst/>
          </a:prstGeom>
        </p:spPr>
        <p:txBody>
          <a:bodyPr vert="horz" wrap="square" lIns="0" tIns="1143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908685" algn="l"/>
                <a:tab pos="4021454" algn="l"/>
              </a:tabLst>
              <a:defRPr/>
            </a:pPr>
            <a:r>
              <a:rPr kumimoji="0" lang="en-US" sz="1800" b="1" i="0" u="none" strike="noStrike" kern="0" cap="none" spc="0" normalizeH="0" baseline="0" noProof="0" dirty="0" smtClean="0">
                <a:ln>
                  <a:noFill/>
                </a:ln>
                <a:solidFill>
                  <a:srgbClr val="FFFFFF"/>
                </a:solidFill>
                <a:effectLst/>
                <a:uLnTx/>
                <a:uFillTx/>
                <a:latin typeface="Arial"/>
                <a:ea typeface="+mn-ea"/>
                <a:cs typeface="Arial"/>
              </a:rPr>
              <a:t>A</a:t>
            </a:r>
            <a:r>
              <a:rPr kumimoji="0" sz="1800" b="1" i="0" u="none" strike="noStrike" kern="0" cap="none" spc="0" normalizeH="0" baseline="0" noProof="0" dirty="0" smtClean="0">
                <a:ln>
                  <a:noFill/>
                </a:ln>
                <a:solidFill>
                  <a:srgbClr val="FFFFFF"/>
                </a:solidFill>
                <a:effectLst/>
                <a:uLnTx/>
                <a:uFillTx/>
                <a:latin typeface="Arial"/>
                <a:ea typeface="+mn-ea"/>
                <a:cs typeface="Arial"/>
              </a:rPr>
              <a:t>ge</a:t>
            </a:r>
            <a:r>
              <a:rPr kumimoji="0" sz="1800" b="1" i="0" u="none" strike="noStrike" kern="0" cap="none" spc="0" normalizeH="0" baseline="0" noProof="0" dirty="0">
                <a:ln>
                  <a:noFill/>
                </a:ln>
                <a:solidFill>
                  <a:srgbClr val="FFFFFF"/>
                </a:solidFill>
                <a:effectLst/>
                <a:uLnTx/>
                <a:uFillTx/>
                <a:latin typeface="Arial"/>
                <a:ea typeface="+mn-ea"/>
                <a:cs typeface="Arial"/>
              </a:rPr>
              <a:t>,</a:t>
            </a:r>
            <a:r>
              <a:rPr kumimoji="0" sz="1800" b="1" i="0" u="none" strike="noStrike" kern="0" cap="none" spc="80" normalizeH="0" baseline="0" noProof="0" dirty="0">
                <a:ln>
                  <a:noFill/>
                </a:ln>
                <a:solidFill>
                  <a:srgbClr val="FFFFFF"/>
                </a:solidFill>
                <a:effectLst/>
                <a:uLnTx/>
                <a:uFillTx/>
                <a:latin typeface="Arial"/>
                <a:ea typeface="+mn-ea"/>
                <a:cs typeface="Arial"/>
              </a:rPr>
              <a:t>  </a:t>
            </a:r>
            <a:r>
              <a:rPr kumimoji="0" sz="1800" b="1" i="0" u="none" strike="noStrike" kern="0" cap="none" spc="-25" normalizeH="0" baseline="0" noProof="0" dirty="0" smtClean="0">
                <a:ln>
                  <a:noFill/>
                </a:ln>
                <a:solidFill>
                  <a:srgbClr val="FFFFFF"/>
                </a:solidFill>
                <a:effectLst/>
                <a:uLnTx/>
                <a:uFillTx/>
                <a:latin typeface="Arial"/>
                <a:ea typeface="+mn-ea"/>
                <a:cs typeface="Arial"/>
              </a:rPr>
              <a:t>sex</a:t>
            </a:r>
            <a:r>
              <a:rPr lang="en-US" sz="1800" b="1" kern="0" dirty="0">
                <a:solidFill>
                  <a:srgbClr val="FFFFFF"/>
                </a:solidFill>
                <a:latin typeface="Arial"/>
                <a:cs typeface="Arial"/>
              </a:rPr>
              <a:t> </a:t>
            </a:r>
            <a:r>
              <a:rPr kumimoji="0" sz="1800" b="1" i="0" u="none" strike="noStrike" kern="0" cap="none" spc="0" normalizeH="0" baseline="0" noProof="0" dirty="0" smtClean="0">
                <a:ln>
                  <a:noFill/>
                </a:ln>
                <a:solidFill>
                  <a:srgbClr val="FFFFFF"/>
                </a:solidFill>
                <a:effectLst/>
                <a:uLnTx/>
                <a:uFillTx/>
                <a:latin typeface="Arial"/>
                <a:ea typeface="+mn-ea"/>
                <a:cs typeface="Arial"/>
              </a:rPr>
              <a:t>(male</a:t>
            </a:r>
            <a:r>
              <a:rPr kumimoji="0" sz="1800" b="1" i="0" u="none" strike="noStrike" kern="0" cap="none" spc="0" normalizeH="0" baseline="0" noProof="0" dirty="0">
                <a:ln>
                  <a:noFill/>
                </a:ln>
                <a:solidFill>
                  <a:srgbClr val="FFFFFF"/>
                </a:solidFill>
                <a:effectLst/>
                <a:uLnTx/>
                <a:uFillTx/>
                <a:latin typeface="Arial"/>
                <a:ea typeface="+mn-ea"/>
                <a:cs typeface="Arial"/>
              </a:rPr>
              <a:t>),</a:t>
            </a:r>
            <a:r>
              <a:rPr kumimoji="0" sz="1800" b="1" i="0" u="none" strike="noStrike" kern="0" cap="none" spc="9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smtClean="0">
                <a:ln>
                  <a:noFill/>
                </a:ln>
                <a:solidFill>
                  <a:srgbClr val="FFFFFF"/>
                </a:solidFill>
                <a:effectLst/>
                <a:uLnTx/>
                <a:uFillTx/>
                <a:latin typeface="Arial"/>
                <a:ea typeface="+mn-ea"/>
                <a:cs typeface="Arial"/>
              </a:rPr>
              <a:t>BMI</a:t>
            </a:r>
            <a:r>
              <a:rPr kumimoji="0" sz="1800" b="1" i="0" u="none" strike="noStrike" kern="0" cap="none" spc="0" normalizeH="0" baseline="0" noProof="0" dirty="0" smtClean="0">
                <a:ln>
                  <a:noFill/>
                </a:ln>
                <a:solidFill>
                  <a:srgbClr val="FFFFFF"/>
                </a:solidFill>
                <a:effectLst/>
                <a:uLnTx/>
                <a:uFillTx/>
                <a:latin typeface="Arial"/>
                <a:ea typeface="+mn-ea"/>
                <a:cs typeface="Arial"/>
              </a:rPr>
              <a:t>,</a:t>
            </a:r>
            <a:r>
              <a:rPr kumimoji="0" sz="1800" b="1" i="0" u="none" strike="noStrike" kern="0" cap="none" spc="90" normalizeH="0" baseline="0" noProof="0" dirty="0" smtClean="0">
                <a:ln>
                  <a:noFill/>
                </a:ln>
                <a:solidFill>
                  <a:srgbClr val="FFFFFF"/>
                </a:solidFill>
                <a:effectLst/>
                <a:uLnTx/>
                <a:uFillTx/>
                <a:latin typeface="Arial"/>
                <a:ea typeface="+mn-ea"/>
                <a:cs typeface="Arial"/>
              </a:rPr>
              <a:t>  </a:t>
            </a:r>
            <a:r>
              <a:rPr kumimoji="0" sz="1800" b="1" i="0" u="none" strike="noStrike" kern="0" cap="none" spc="-10" normalizeH="0" baseline="0" noProof="0" dirty="0" smtClean="0">
                <a:ln>
                  <a:noFill/>
                </a:ln>
                <a:solidFill>
                  <a:srgbClr val="FFFFFF"/>
                </a:solidFill>
                <a:effectLst/>
                <a:uLnTx/>
                <a:uFillTx/>
                <a:latin typeface="Arial"/>
                <a:ea typeface="+mn-ea"/>
                <a:cs typeface="Arial"/>
              </a:rPr>
              <a:t>access</a:t>
            </a:r>
            <a:r>
              <a:rPr kumimoji="0" lang="en-US" sz="1800" b="1" i="0" u="none" strike="noStrike" kern="0" cap="none" spc="-10" normalizeH="0" baseline="0" noProof="0" dirty="0" smtClean="0">
                <a:ln>
                  <a:noFill/>
                </a:ln>
                <a:solidFill>
                  <a:srgbClr val="FFFFFF"/>
                </a:solidFill>
                <a:effectLst/>
                <a:uLnTx/>
                <a:uFillTx/>
                <a:latin typeface="Arial"/>
                <a:ea typeface="+mn-ea"/>
                <a:cs typeface="Arial"/>
              </a:rPr>
              <a:t> </a:t>
            </a:r>
            <a:r>
              <a:rPr kumimoji="0" sz="1800" b="1" i="0" u="none" strike="noStrike" kern="0" cap="none" spc="0" normalizeH="0" baseline="0" noProof="0" dirty="0" smtClean="0">
                <a:ln>
                  <a:noFill/>
                </a:ln>
                <a:solidFill>
                  <a:srgbClr val="FFFFFF"/>
                </a:solidFill>
                <a:effectLst/>
                <a:uLnTx/>
                <a:uFillTx/>
                <a:latin typeface="Arial"/>
                <a:ea typeface="+mn-ea"/>
                <a:cs typeface="Arial"/>
              </a:rPr>
              <a:t>site</a:t>
            </a:r>
            <a:r>
              <a:rPr kumimoji="0" sz="1800" b="1" i="0" u="none" strike="noStrike" kern="0" cap="none" spc="0" normalizeH="0" baseline="0" noProof="0" dirty="0">
                <a:ln>
                  <a:noFill/>
                </a:ln>
                <a:solidFill>
                  <a:srgbClr val="FFFFFF"/>
                </a:solidFill>
                <a:effectLst/>
                <a:uLnTx/>
                <a:uFillTx/>
                <a:latin typeface="Arial"/>
                <a:ea typeface="+mn-ea"/>
                <a:cs typeface="Arial"/>
              </a:rPr>
              <a:t>,</a:t>
            </a:r>
            <a:r>
              <a:rPr kumimoji="0" sz="1800" b="1" i="0" u="none" strike="noStrike" kern="0" cap="none" spc="80" normalizeH="0" baseline="0" noProof="0" dirty="0">
                <a:ln>
                  <a:noFill/>
                </a:ln>
                <a:solidFill>
                  <a:srgbClr val="FFFFFF"/>
                </a:solidFill>
                <a:effectLst/>
                <a:uLnTx/>
                <a:uFillTx/>
                <a:latin typeface="Arial"/>
                <a:ea typeface="+mn-ea"/>
                <a:cs typeface="Arial"/>
              </a:rPr>
              <a:t>  </a:t>
            </a:r>
            <a:r>
              <a:rPr kumimoji="0" sz="1800" b="1" i="0" u="none" strike="noStrike" kern="0" cap="none" spc="-10" normalizeH="0" baseline="0" noProof="0" dirty="0" smtClean="0">
                <a:ln>
                  <a:noFill/>
                </a:ln>
                <a:solidFill>
                  <a:srgbClr val="FFFFFF"/>
                </a:solidFill>
                <a:effectLst/>
                <a:uLnTx/>
                <a:uFillTx/>
                <a:latin typeface="Arial"/>
                <a:ea typeface="+mn-ea"/>
                <a:cs typeface="Arial"/>
              </a:rPr>
              <a:t>prior</a:t>
            </a:r>
            <a:r>
              <a:rPr kumimoji="0" lang="en-US" sz="1800" b="1" i="0" u="none" strike="noStrike" kern="0" cap="none" spc="-10" normalizeH="0" baseline="0" noProof="0" dirty="0" smtClean="0">
                <a:ln>
                  <a:noFill/>
                </a:ln>
                <a:solidFill>
                  <a:srgbClr val="FFFFFF"/>
                </a:solidFill>
                <a:effectLst/>
                <a:uLnTx/>
                <a:uFillTx/>
                <a:latin typeface="Arial"/>
                <a:ea typeface="+mn-ea"/>
                <a:cs typeface="Arial"/>
              </a:rPr>
              <a:t> PCI</a:t>
            </a:r>
            <a:r>
              <a:rPr kumimoji="0" sz="1800" b="1" i="0" u="none" strike="noStrike" kern="0" cap="none" spc="0" normalizeH="0" baseline="0" noProof="0" dirty="0" smtClean="0">
                <a:ln>
                  <a:noFill/>
                </a:ln>
                <a:solidFill>
                  <a:srgbClr val="FFFFFF"/>
                </a:solidFill>
                <a:effectLst/>
                <a:uLnTx/>
                <a:uFillTx/>
                <a:latin typeface="Arial"/>
                <a:ea typeface="+mn-ea"/>
                <a:cs typeface="Arial"/>
              </a:rPr>
              <a:t>,</a:t>
            </a:r>
            <a:r>
              <a:rPr kumimoji="0" sz="1800" b="1" i="0" u="none" strike="noStrike" kern="0" cap="none" spc="254" normalizeH="0" baseline="0" noProof="0" dirty="0" smtClean="0">
                <a:ln>
                  <a:noFill/>
                </a:ln>
                <a:solidFill>
                  <a:srgbClr val="FFFFFF"/>
                </a:solidFill>
                <a:effectLst/>
                <a:uLnTx/>
                <a:uFillTx/>
                <a:latin typeface="Arial"/>
                <a:ea typeface="+mn-ea"/>
                <a:cs typeface="Arial"/>
              </a:rPr>
              <a:t> </a:t>
            </a:r>
            <a:r>
              <a:rPr kumimoji="0" sz="1800" b="1" i="0" u="none" strike="noStrike" kern="0" cap="none" spc="0" normalizeH="0" baseline="0" noProof="0" dirty="0" smtClean="0">
                <a:ln>
                  <a:noFill/>
                </a:ln>
                <a:solidFill>
                  <a:srgbClr val="FFFFFF"/>
                </a:solidFill>
                <a:effectLst/>
                <a:uLnTx/>
                <a:uFillTx/>
                <a:latin typeface="Arial"/>
                <a:ea typeface="+mn-ea"/>
                <a:cs typeface="Arial"/>
              </a:rPr>
              <a:t>prior</a:t>
            </a:r>
            <a:r>
              <a:rPr kumimoji="0" lang="en-US" sz="1800" b="1" i="0" u="none" strike="noStrike" kern="0" cap="none" spc="0" normalizeH="0" baseline="0" noProof="0" dirty="0" smtClean="0">
                <a:ln>
                  <a:noFill/>
                </a:ln>
                <a:solidFill>
                  <a:srgbClr val="FFFFFF"/>
                </a:solidFill>
                <a:effectLst/>
                <a:uLnTx/>
                <a:uFillTx/>
                <a:latin typeface="Arial"/>
                <a:ea typeface="+mn-ea"/>
                <a:cs typeface="Arial"/>
              </a:rPr>
              <a:t> CABG, prior stroke, carotid stenosis, PAD,</a:t>
            </a:r>
            <a:r>
              <a:rPr kumimoji="0" lang="en-US" sz="1800" b="1" i="0" u="none" strike="noStrike" kern="0" cap="none" spc="65" normalizeH="0" baseline="0" noProof="0" dirty="0" smtClean="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hypertension,</a:t>
            </a:r>
            <a:r>
              <a:rPr kumimoji="0" lang="en-US" sz="1800" b="1" i="0" u="none" strike="noStrike" kern="0" cap="none" spc="7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diabetes,</a:t>
            </a:r>
            <a:r>
              <a:rPr kumimoji="0" lang="en-US" sz="1800" b="1" i="0" u="none" strike="noStrike" kern="0" cap="none" spc="70" normalizeH="0" baseline="0" noProof="0" dirty="0">
                <a:ln>
                  <a:noFill/>
                </a:ln>
                <a:solidFill>
                  <a:srgbClr val="FFFFFF"/>
                </a:solidFill>
                <a:effectLst/>
                <a:uLnTx/>
                <a:uFillTx/>
                <a:latin typeface="Arial"/>
                <a:ea typeface="+mn-ea"/>
                <a:cs typeface="Arial"/>
              </a:rPr>
              <a:t> </a:t>
            </a:r>
            <a:r>
              <a:rPr kumimoji="0" lang="en-US" sz="1800" b="1" i="0" u="none" strike="noStrike" kern="0" cap="none" spc="-10" normalizeH="0" baseline="0" noProof="0" dirty="0">
                <a:ln>
                  <a:noFill/>
                </a:ln>
                <a:solidFill>
                  <a:srgbClr val="FFFFFF"/>
                </a:solidFill>
                <a:effectLst/>
                <a:uLnTx/>
                <a:uFillTx/>
                <a:latin typeface="Arial"/>
                <a:ea typeface="+mn-ea"/>
                <a:cs typeface="Arial"/>
              </a:rPr>
              <a:t>chronic </a:t>
            </a:r>
            <a:r>
              <a:rPr kumimoji="0" lang="en-US" sz="1800" b="1" i="0" u="none" strike="noStrike" kern="0" cap="none" spc="0" normalizeH="0" baseline="0" noProof="0" dirty="0">
                <a:ln>
                  <a:noFill/>
                </a:ln>
                <a:solidFill>
                  <a:srgbClr val="FFFFFF"/>
                </a:solidFill>
                <a:effectLst/>
                <a:uLnTx/>
                <a:uFillTx/>
                <a:latin typeface="Arial"/>
                <a:ea typeface="+mn-ea"/>
                <a:cs typeface="Arial"/>
              </a:rPr>
              <a:t>lung</a:t>
            </a:r>
            <a:r>
              <a:rPr kumimoji="0" lang="en-US" sz="1800" b="1" i="0" u="none" strike="noStrike" kern="0" cap="none" spc="30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disease,</a:t>
            </a:r>
            <a:r>
              <a:rPr kumimoji="0" lang="en-US" sz="1800" b="1" i="0" u="none" strike="noStrike" kern="0" cap="none" spc="30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err="1">
                <a:ln>
                  <a:noFill/>
                </a:ln>
                <a:solidFill>
                  <a:srgbClr val="FFFFFF"/>
                </a:solidFill>
                <a:effectLst/>
                <a:uLnTx/>
                <a:uFillTx/>
                <a:latin typeface="Arial"/>
                <a:ea typeface="+mn-ea"/>
                <a:cs typeface="Arial"/>
              </a:rPr>
              <a:t>immunocompromise</a:t>
            </a:r>
            <a:r>
              <a:rPr kumimoji="0" lang="en-US" sz="1800" b="1" i="0" u="none" strike="noStrike" kern="0" cap="none" spc="0" normalizeH="0" baseline="0" noProof="0" dirty="0">
                <a:ln>
                  <a:noFill/>
                </a:ln>
                <a:solidFill>
                  <a:srgbClr val="FFFFFF"/>
                </a:solidFill>
                <a:effectLst/>
                <a:uLnTx/>
                <a:uFillTx/>
                <a:latin typeface="Arial"/>
                <a:ea typeface="+mn-ea"/>
                <a:cs typeface="Arial"/>
              </a:rPr>
              <a:t>,</a:t>
            </a:r>
            <a:r>
              <a:rPr kumimoji="0" lang="en-US" sz="1800" b="1" i="0" u="none" strike="noStrike" kern="0" cap="none" spc="33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porcelain</a:t>
            </a:r>
            <a:r>
              <a:rPr kumimoji="0" lang="en-US" sz="1800" b="1" i="0" u="none" strike="noStrike" kern="0" cap="none" spc="31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aorta,</a:t>
            </a:r>
            <a:r>
              <a:rPr kumimoji="0" lang="en-US" sz="1800" b="1" i="0" u="none" strike="noStrike" kern="0" cap="none" spc="290" normalizeH="0" baseline="0" noProof="0" dirty="0">
                <a:ln>
                  <a:noFill/>
                </a:ln>
                <a:solidFill>
                  <a:srgbClr val="FFFFFF"/>
                </a:solidFill>
                <a:effectLst/>
                <a:uLnTx/>
                <a:uFillTx/>
                <a:latin typeface="Arial"/>
                <a:ea typeface="+mn-ea"/>
                <a:cs typeface="Arial"/>
              </a:rPr>
              <a:t> </a:t>
            </a:r>
            <a:r>
              <a:rPr kumimoji="0" lang="en-US" sz="1800" b="1" i="0" u="none" strike="noStrike" kern="0" cap="none" spc="-10" normalizeH="0" baseline="0" noProof="0" dirty="0" smtClean="0">
                <a:ln>
                  <a:noFill/>
                </a:ln>
                <a:solidFill>
                  <a:srgbClr val="FFFFFF"/>
                </a:solidFill>
                <a:effectLst/>
                <a:uLnTx/>
                <a:uFillTx/>
                <a:latin typeface="Arial"/>
                <a:ea typeface="+mn-ea"/>
                <a:cs typeface="Arial"/>
              </a:rPr>
              <a:t>atrial fibrillation, creatinine, hemoglobin level, GFR, </a:t>
            </a:r>
            <a:r>
              <a:rPr kumimoji="0" lang="en-US" sz="1800" b="1" i="0" u="none" strike="noStrike" kern="0" cap="none" spc="0" normalizeH="0" baseline="0" noProof="0" dirty="0" smtClean="0">
                <a:ln>
                  <a:noFill/>
                </a:ln>
                <a:solidFill>
                  <a:srgbClr val="FFFFFF"/>
                </a:solidFill>
                <a:effectLst/>
                <a:uLnTx/>
                <a:uFillTx/>
                <a:latin typeface="Arial"/>
                <a:ea typeface="+mn-ea"/>
                <a:cs typeface="Arial"/>
              </a:rPr>
              <a:t>aortic</a:t>
            </a:r>
            <a:r>
              <a:rPr kumimoji="0" lang="en-US" sz="1800" b="1" i="0" u="none" strike="noStrike" kern="0" cap="none" spc="254" normalizeH="0" baseline="0" noProof="0" dirty="0" smtClean="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valve</a:t>
            </a:r>
            <a:r>
              <a:rPr kumimoji="0" lang="en-US" sz="1800" b="1" i="0" u="none" strike="noStrike" kern="0" cap="none" spc="26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mean</a:t>
            </a:r>
            <a:r>
              <a:rPr kumimoji="0" lang="en-US" sz="1800" b="1" i="0" u="none" strike="noStrike" kern="0" cap="none" spc="23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gradient,</a:t>
            </a:r>
            <a:r>
              <a:rPr kumimoji="0" lang="en-US" sz="1800" b="1" i="0" u="none" strike="noStrike" kern="0" cap="none" spc="265" normalizeH="0" baseline="0" noProof="0" dirty="0">
                <a:ln>
                  <a:noFill/>
                </a:ln>
                <a:solidFill>
                  <a:srgbClr val="FFFFFF"/>
                </a:solidFill>
                <a:effectLst/>
                <a:uLnTx/>
                <a:uFillTx/>
                <a:latin typeface="Arial"/>
                <a:ea typeface="+mn-ea"/>
                <a:cs typeface="Arial"/>
              </a:rPr>
              <a:t> </a:t>
            </a:r>
            <a:r>
              <a:rPr kumimoji="0" lang="en-US" sz="1800" b="1" i="0" u="none" strike="noStrike" kern="0" cap="none" spc="265" normalizeH="0" baseline="0" noProof="0" dirty="0" smtClean="0">
                <a:ln>
                  <a:noFill/>
                </a:ln>
                <a:solidFill>
                  <a:srgbClr val="FFFFFF"/>
                </a:solidFill>
                <a:effectLst/>
                <a:uLnTx/>
                <a:uFillTx/>
                <a:latin typeface="Arial"/>
                <a:ea typeface="+mn-ea"/>
                <a:cs typeface="Arial"/>
              </a:rPr>
              <a:t>LVEF, MR, TR,</a:t>
            </a:r>
            <a:r>
              <a:rPr kumimoji="0" lang="en-US" sz="1800" b="1" i="0" u="none" strike="noStrike" kern="0" cap="none" spc="0" normalizeH="0" baseline="0" noProof="0" dirty="0" smtClean="0">
                <a:ln>
                  <a:noFill/>
                </a:ln>
                <a:solidFill>
                  <a:srgbClr val="FFFFFF"/>
                </a:solidFill>
                <a:effectLst/>
                <a:uLnTx/>
                <a:uFillTx/>
                <a:latin typeface="Arial"/>
                <a:ea typeface="+mn-ea"/>
                <a:cs typeface="Arial"/>
              </a:rPr>
              <a:t>NYHA</a:t>
            </a:r>
            <a:r>
              <a:rPr kumimoji="0" lang="en-US" sz="1800" b="1" i="0" u="none" strike="noStrike" kern="0" cap="none" spc="300" normalizeH="0" baseline="0" noProof="0" dirty="0" smtClean="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functional</a:t>
            </a:r>
            <a:r>
              <a:rPr kumimoji="0" lang="en-US" sz="1800" b="1" i="0" u="none" strike="noStrike" kern="0" cap="none" spc="35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class</a:t>
            </a:r>
            <a:r>
              <a:rPr kumimoji="0" lang="en-US" sz="1800" b="1" i="0" u="none" strike="noStrike" kern="0" cap="none" spc="38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III/IV,</a:t>
            </a:r>
            <a:r>
              <a:rPr kumimoji="0" lang="en-US" sz="1800" b="1" i="0" u="none" strike="noStrike" kern="0" cap="none" spc="36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5-meter</a:t>
            </a:r>
            <a:r>
              <a:rPr kumimoji="0" lang="en-US" sz="1800" b="1" i="0" u="none" strike="noStrike" kern="0" cap="none" spc="355" normalizeH="0" baseline="0" noProof="0" dirty="0">
                <a:ln>
                  <a:noFill/>
                </a:ln>
                <a:solidFill>
                  <a:srgbClr val="FFFFFF"/>
                </a:solidFill>
                <a:effectLst/>
                <a:uLnTx/>
                <a:uFillTx/>
                <a:latin typeface="Arial"/>
                <a:ea typeface="+mn-ea"/>
                <a:cs typeface="Arial"/>
              </a:rPr>
              <a:t> </a:t>
            </a:r>
            <a:r>
              <a:rPr kumimoji="0" lang="en-US" sz="1800" b="1" i="0" u="none" strike="noStrike" kern="0" cap="none" spc="-20" normalizeH="0" baseline="0" noProof="0" dirty="0">
                <a:ln>
                  <a:noFill/>
                </a:ln>
                <a:solidFill>
                  <a:srgbClr val="FFFFFF"/>
                </a:solidFill>
                <a:effectLst/>
                <a:uLnTx/>
                <a:uFillTx/>
                <a:latin typeface="Arial"/>
                <a:ea typeface="+mn-ea"/>
                <a:cs typeface="Arial"/>
              </a:rPr>
              <a:t>walk </a:t>
            </a:r>
            <a:r>
              <a:rPr kumimoji="0" lang="en-US" sz="1800" b="1" i="0" u="none" strike="noStrike" kern="0" cap="none" spc="0" normalizeH="0" baseline="0" noProof="0" dirty="0">
                <a:ln>
                  <a:noFill/>
                </a:ln>
                <a:solidFill>
                  <a:srgbClr val="FFFFFF"/>
                </a:solidFill>
                <a:effectLst/>
                <a:uLnTx/>
                <a:uFillTx/>
                <a:latin typeface="Arial"/>
                <a:ea typeface="+mn-ea"/>
                <a:cs typeface="Arial"/>
              </a:rPr>
              <a:t>test,</a:t>
            </a:r>
            <a:r>
              <a:rPr kumimoji="0" lang="en-US" sz="1800" b="1" i="0" u="none" strike="noStrike" kern="0" cap="none" spc="430" normalizeH="0" baseline="0" noProof="0" dirty="0">
                <a:ln>
                  <a:noFill/>
                </a:ln>
                <a:solidFill>
                  <a:srgbClr val="FFFFFF"/>
                </a:solidFill>
                <a:effectLst/>
                <a:uLnTx/>
                <a:uFillTx/>
                <a:latin typeface="Arial"/>
                <a:ea typeface="+mn-ea"/>
                <a:cs typeface="Arial"/>
              </a:rPr>
              <a:t> </a:t>
            </a:r>
            <a:r>
              <a:rPr kumimoji="0" lang="en-US" sz="1800" b="1" i="0" u="none" strike="noStrike" kern="0" cap="none" spc="-20" normalizeH="0" baseline="0" noProof="0" dirty="0">
                <a:ln>
                  <a:noFill/>
                </a:ln>
                <a:solidFill>
                  <a:srgbClr val="FFFFFF"/>
                </a:solidFill>
                <a:effectLst/>
                <a:uLnTx/>
                <a:uFillTx/>
                <a:latin typeface="Arial"/>
                <a:ea typeface="+mn-ea"/>
                <a:cs typeface="Arial"/>
              </a:rPr>
              <a:t>KCCQ-</a:t>
            </a:r>
            <a:r>
              <a:rPr kumimoji="0" lang="en-US" sz="1800" b="1" i="0" u="none" strike="noStrike" kern="0" cap="none" spc="0" normalizeH="0" baseline="0" noProof="0" dirty="0">
                <a:ln>
                  <a:noFill/>
                </a:ln>
                <a:solidFill>
                  <a:srgbClr val="FFFFFF"/>
                </a:solidFill>
                <a:effectLst/>
                <a:uLnTx/>
                <a:uFillTx/>
                <a:latin typeface="Arial"/>
                <a:ea typeface="+mn-ea"/>
                <a:cs typeface="Arial"/>
              </a:rPr>
              <a:t>OS,</a:t>
            </a:r>
            <a:r>
              <a:rPr kumimoji="0" lang="en-US" sz="1800" b="1" i="0" u="none" strike="noStrike" kern="0" cap="none" spc="43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valve</a:t>
            </a:r>
            <a:r>
              <a:rPr kumimoji="0" lang="en-US" sz="1800" b="1" i="0" u="none" strike="noStrike" kern="0" cap="none" spc="40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size,</a:t>
            </a:r>
            <a:r>
              <a:rPr kumimoji="0" lang="en-US" sz="1800" b="1" i="0" u="none" strike="noStrike" kern="0" cap="none" spc="43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currently</a:t>
            </a:r>
            <a:r>
              <a:rPr kumimoji="0" lang="en-US" sz="1800" b="1" i="0" u="none" strike="noStrike" kern="0" cap="none" spc="42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on</a:t>
            </a:r>
            <a:r>
              <a:rPr kumimoji="0" lang="en-US" sz="1800" b="1" i="0" u="none" strike="noStrike" kern="0" cap="none" spc="41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dialysis,</a:t>
            </a:r>
            <a:r>
              <a:rPr kumimoji="0" lang="en-US" sz="1800" b="1" i="0" u="none" strike="noStrike" kern="0" cap="none" spc="430" normalizeH="0" baseline="0" noProof="0" dirty="0">
                <a:ln>
                  <a:noFill/>
                </a:ln>
                <a:solidFill>
                  <a:srgbClr val="FFFFFF"/>
                </a:solidFill>
                <a:effectLst/>
                <a:uLnTx/>
                <a:uFillTx/>
                <a:latin typeface="Arial"/>
                <a:ea typeface="+mn-ea"/>
                <a:cs typeface="Arial"/>
              </a:rPr>
              <a:t> </a:t>
            </a:r>
            <a:r>
              <a:rPr kumimoji="0" lang="en-US" sz="1800" b="1" i="0" u="none" strike="noStrike" kern="0" cap="none" spc="-20" normalizeH="0" baseline="0" noProof="0" dirty="0">
                <a:ln>
                  <a:noFill/>
                </a:ln>
                <a:solidFill>
                  <a:srgbClr val="FFFFFF"/>
                </a:solidFill>
                <a:effectLst/>
                <a:uLnTx/>
                <a:uFillTx/>
                <a:latin typeface="Arial"/>
                <a:ea typeface="+mn-ea"/>
                <a:cs typeface="Arial"/>
              </a:rPr>
              <a:t>home </a:t>
            </a:r>
            <a:r>
              <a:rPr kumimoji="0" lang="en-US" sz="1800" b="1" i="0" u="none" strike="noStrike" kern="0" cap="none" spc="0" normalizeH="0" baseline="0" noProof="0" dirty="0">
                <a:ln>
                  <a:noFill/>
                </a:ln>
                <a:solidFill>
                  <a:srgbClr val="FFFFFF"/>
                </a:solidFill>
                <a:effectLst/>
                <a:uLnTx/>
                <a:uFillTx/>
                <a:latin typeface="Arial"/>
                <a:ea typeface="+mn-ea"/>
                <a:cs typeface="Arial"/>
              </a:rPr>
              <a:t>oxygen,</a:t>
            </a:r>
            <a:r>
              <a:rPr kumimoji="0" lang="en-US" sz="1800" b="1" i="0" u="none" strike="noStrike" kern="0" cap="none" spc="17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pacemaker,</a:t>
            </a:r>
            <a:r>
              <a:rPr kumimoji="0" lang="en-US" sz="1800" b="1" i="0" u="none" strike="noStrike" kern="0" cap="none" spc="18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prior</a:t>
            </a:r>
            <a:r>
              <a:rPr kumimoji="0" lang="en-US" sz="1800" b="1" i="0" u="none" strike="noStrike" kern="0" cap="none" spc="19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ICD,</a:t>
            </a:r>
            <a:r>
              <a:rPr kumimoji="0" lang="en-US" sz="1800" b="1" i="0" u="none" strike="noStrike" kern="0" cap="none" spc="17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cardiogenic</a:t>
            </a:r>
            <a:r>
              <a:rPr kumimoji="0" lang="en-US" sz="1800" b="1" i="0" u="none" strike="noStrike" kern="0" cap="none" spc="16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shock</a:t>
            </a:r>
            <a:r>
              <a:rPr kumimoji="0" lang="en-US" sz="1800" b="1" i="0" u="none" strike="noStrike" kern="0" cap="none" spc="19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w/in</a:t>
            </a:r>
            <a:r>
              <a:rPr kumimoji="0" lang="en-US" sz="1800" b="1" i="0" u="none" strike="noStrike" kern="0" cap="none" spc="175" normalizeH="0" baseline="0" noProof="0" dirty="0">
                <a:ln>
                  <a:noFill/>
                </a:ln>
                <a:solidFill>
                  <a:srgbClr val="FFFFFF"/>
                </a:solidFill>
                <a:effectLst/>
                <a:uLnTx/>
                <a:uFillTx/>
                <a:latin typeface="Arial"/>
                <a:ea typeface="+mn-ea"/>
                <a:cs typeface="Arial"/>
              </a:rPr>
              <a:t> </a:t>
            </a:r>
            <a:r>
              <a:rPr kumimoji="0" lang="en-US" sz="1800" b="1" i="0" u="none" strike="noStrike" kern="0" cap="none" spc="-25" normalizeH="0" baseline="0" noProof="0" dirty="0">
                <a:ln>
                  <a:noFill/>
                </a:ln>
                <a:solidFill>
                  <a:srgbClr val="FFFFFF"/>
                </a:solidFill>
                <a:effectLst/>
                <a:uLnTx/>
                <a:uFillTx/>
                <a:latin typeface="Arial"/>
                <a:ea typeface="+mn-ea"/>
                <a:cs typeface="Arial"/>
              </a:rPr>
              <a:t>24 </a:t>
            </a:r>
            <a:r>
              <a:rPr kumimoji="0" lang="en-US" sz="1800" b="1" i="0" u="none" strike="noStrike" kern="0" cap="none" spc="0" normalizeH="0" baseline="0" noProof="0" dirty="0">
                <a:ln>
                  <a:noFill/>
                </a:ln>
                <a:solidFill>
                  <a:srgbClr val="FFFFFF"/>
                </a:solidFill>
                <a:effectLst/>
                <a:uLnTx/>
                <a:uFillTx/>
                <a:latin typeface="Arial"/>
                <a:ea typeface="+mn-ea"/>
                <a:cs typeface="Arial"/>
              </a:rPr>
              <a:t>hr,</a:t>
            </a:r>
            <a:r>
              <a:rPr kumimoji="0" lang="en-US" sz="1800" b="1" i="0" u="none" strike="noStrike" kern="0" cap="none" spc="8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aortic</a:t>
            </a:r>
            <a:r>
              <a:rPr kumimoji="0" lang="en-US" sz="1800" b="1" i="0" u="none" strike="noStrike" kern="0" cap="none" spc="8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regurgitation,</a:t>
            </a:r>
            <a:r>
              <a:rPr kumimoji="0" lang="en-US" sz="1800" b="1" i="0" u="none" strike="noStrike" kern="0" cap="none" spc="10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prior</a:t>
            </a:r>
            <a:r>
              <a:rPr kumimoji="0" lang="en-US" sz="1800" b="1" i="0" u="none" strike="noStrike" kern="0" cap="none" spc="8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TIA,</a:t>
            </a:r>
            <a:r>
              <a:rPr kumimoji="0" lang="en-US" sz="1800" b="1" i="0" u="none" strike="noStrike" kern="0" cap="none" spc="8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STS</a:t>
            </a:r>
            <a:r>
              <a:rPr kumimoji="0" lang="en-US" sz="1800" b="1" i="0" u="none" strike="noStrike" kern="0" cap="none" spc="8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score,</a:t>
            </a:r>
            <a:r>
              <a:rPr kumimoji="0" lang="en-US" sz="1800" b="1" i="0" u="none" strike="noStrike" kern="0" cap="none" spc="85"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prior</a:t>
            </a:r>
            <a:r>
              <a:rPr kumimoji="0" lang="en-US" sz="1800" b="1" i="0" u="none" strike="noStrike" kern="0" cap="none" spc="85" normalizeH="0" baseline="0" noProof="0" dirty="0">
                <a:ln>
                  <a:noFill/>
                </a:ln>
                <a:solidFill>
                  <a:srgbClr val="FFFFFF"/>
                </a:solidFill>
                <a:effectLst/>
                <a:uLnTx/>
                <a:uFillTx/>
                <a:latin typeface="Arial"/>
                <a:ea typeface="+mn-ea"/>
                <a:cs typeface="Arial"/>
              </a:rPr>
              <a:t> </a:t>
            </a:r>
            <a:r>
              <a:rPr kumimoji="0" lang="en-US" sz="1800" b="1" i="0" u="none" strike="noStrike" kern="0" cap="none" spc="-10" normalizeH="0" baseline="0" noProof="0" dirty="0">
                <a:ln>
                  <a:noFill/>
                </a:ln>
                <a:solidFill>
                  <a:srgbClr val="FFFFFF"/>
                </a:solidFill>
                <a:effectLst/>
                <a:uLnTx/>
                <a:uFillTx/>
                <a:latin typeface="Arial"/>
                <a:ea typeface="+mn-ea"/>
                <a:cs typeface="Arial"/>
              </a:rPr>
              <a:t>surgical </a:t>
            </a:r>
            <a:r>
              <a:rPr kumimoji="0" lang="en-US" sz="1800" b="1" i="0" u="none" strike="noStrike" kern="0" cap="none" spc="0" normalizeH="0" baseline="0" noProof="0" dirty="0">
                <a:ln>
                  <a:noFill/>
                </a:ln>
                <a:solidFill>
                  <a:srgbClr val="FFFFFF"/>
                </a:solidFill>
                <a:effectLst/>
                <a:uLnTx/>
                <a:uFillTx/>
                <a:latin typeface="Arial"/>
                <a:ea typeface="+mn-ea"/>
                <a:cs typeface="Arial"/>
              </a:rPr>
              <a:t>repair,</a:t>
            </a:r>
            <a:r>
              <a:rPr kumimoji="0" lang="en-US" sz="1800" b="1" i="0" u="none" strike="noStrike" kern="0" cap="none" spc="-20" normalizeH="0" baseline="0" noProof="0" dirty="0">
                <a:ln>
                  <a:noFill/>
                </a:ln>
                <a:solidFill>
                  <a:srgbClr val="FFFFFF"/>
                </a:solidFill>
                <a:effectLst/>
                <a:uLnTx/>
                <a:uFillTx/>
                <a:latin typeface="Arial"/>
                <a:ea typeface="+mn-ea"/>
                <a:cs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Arial"/>
              </a:rPr>
              <a:t>and</a:t>
            </a:r>
            <a:r>
              <a:rPr kumimoji="0" lang="en-US" sz="1800" b="1" i="0" u="none" strike="noStrike" kern="0" cap="none" spc="-60" normalizeH="0" baseline="0" noProof="0" dirty="0">
                <a:ln>
                  <a:noFill/>
                </a:ln>
                <a:solidFill>
                  <a:srgbClr val="FFFFFF"/>
                </a:solidFill>
                <a:effectLst/>
                <a:uLnTx/>
                <a:uFillTx/>
                <a:latin typeface="Arial"/>
                <a:ea typeface="+mn-ea"/>
                <a:cs typeface="Arial"/>
              </a:rPr>
              <a:t> </a:t>
            </a:r>
            <a:r>
              <a:rPr kumimoji="0" lang="en-US" sz="1800" b="1" i="0" u="none" strike="noStrike" kern="0" cap="none" spc="-10" normalizeH="0" baseline="0" noProof="0" dirty="0" smtClean="0">
                <a:ln>
                  <a:noFill/>
                </a:ln>
                <a:solidFill>
                  <a:srgbClr val="FFFFFF"/>
                </a:solidFill>
                <a:effectLst/>
                <a:uLnTx/>
                <a:uFillTx/>
                <a:latin typeface="Arial"/>
                <a:ea typeface="+mn-ea"/>
                <a:cs typeface="Arial"/>
              </a:rPr>
              <a:t>endocarditis</a:t>
            </a:r>
            <a:endParaRPr kumimoji="0" lang="en-US" sz="1800" b="1"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90117" name="Group 90116"/>
          <p:cNvGrpSpPr/>
          <p:nvPr/>
        </p:nvGrpSpPr>
        <p:grpSpPr>
          <a:xfrm>
            <a:off x="458094" y="2958713"/>
            <a:ext cx="3928537" cy="2725744"/>
            <a:chOff x="458094" y="2680806"/>
            <a:chExt cx="3928537" cy="2725744"/>
          </a:xfrm>
        </p:grpSpPr>
        <p:grpSp>
          <p:nvGrpSpPr>
            <p:cNvPr id="17" name="Group 16"/>
            <p:cNvGrpSpPr/>
            <p:nvPr/>
          </p:nvGrpSpPr>
          <p:grpSpPr>
            <a:xfrm>
              <a:off x="458094" y="2680806"/>
              <a:ext cx="3928537" cy="2725744"/>
              <a:chOff x="1076659" y="3066288"/>
              <a:chExt cx="3928537" cy="2725744"/>
            </a:xfrm>
          </p:grpSpPr>
          <p:sp>
            <p:nvSpPr>
              <p:cNvPr id="18" name="object 5"/>
              <p:cNvSpPr txBox="1"/>
              <p:nvPr/>
            </p:nvSpPr>
            <p:spPr>
              <a:xfrm>
                <a:off x="3154679" y="3066288"/>
                <a:ext cx="1637030" cy="596317"/>
              </a:xfrm>
              <a:prstGeom prst="rect">
                <a:avLst/>
              </a:prstGeom>
              <a:ln w="19050">
                <a:solidFill>
                  <a:srgbClr val="FFFFFF"/>
                </a:solidFill>
              </a:ln>
            </p:spPr>
            <p:txBody>
              <a:bodyPr vert="horz" wrap="square" lIns="0" tIns="41910" rIns="0" bIns="0" rtlCol="0">
                <a:spAutoFit/>
              </a:bodyPr>
              <a:lstStyle/>
              <a:p>
                <a:pPr marL="220345" marR="0" lvl="0" indent="0" algn="l" defTabSz="914400" rtl="0" eaLnBrk="1" fontAlgn="auto" latinLnBrk="0" hangingPunct="1">
                  <a:lnSpc>
                    <a:spcPct val="100000"/>
                  </a:lnSpc>
                  <a:spcBef>
                    <a:spcPts val="330"/>
                  </a:spcBef>
                  <a:spcAft>
                    <a:spcPts val="0"/>
                  </a:spcAft>
                  <a:buClrTx/>
                  <a:buSzTx/>
                  <a:buFontTx/>
                  <a:buNone/>
                  <a:tabLst/>
                  <a:defRPr/>
                </a:pP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Native</a:t>
                </a:r>
                <a:r>
                  <a:rPr kumimoji="0" sz="1800" b="1" i="0" u="none" strike="noStrike" kern="0" cap="none" spc="-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TAVR</a:t>
                </a:r>
                <a:r>
                  <a:rPr kumimoji="0" sz="1800" b="1" i="0" u="none" strike="noStrike" kern="0" cap="none" spc="-30" normalizeH="0" baseline="26455"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sz="1800" b="1" i="0" u="none" strike="noStrike" kern="0" cap="none" spc="0" normalizeH="0" baseline="26455"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78130" marR="0" lvl="0" indent="0" algn="l" defTabSz="914400" rtl="0" eaLnBrk="1" fontAlgn="auto" latinLnBrk="0" hangingPunct="1">
                  <a:lnSpc>
                    <a:spcPct val="100000"/>
                  </a:lnSpc>
                  <a:spcBef>
                    <a:spcPts val="5"/>
                  </a:spcBef>
                  <a:spcAft>
                    <a:spcPts val="0"/>
                  </a:spcAft>
                  <a:buClrTx/>
                  <a:buSzTx/>
                  <a:buFontTx/>
                  <a:buNone/>
                  <a:tabLst/>
                  <a:defRPr/>
                </a:pPr>
                <a:r>
                  <a:rPr kumimoji="0" sz="18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 =</a:t>
                </a:r>
                <a:r>
                  <a:rPr kumimoji="0" sz="1800" b="1" i="1"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1"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333,264</a:t>
                </a:r>
                <a:endParaRPr kumimoji="0" sz="1800" b="1" i="0" u="none" strike="noStrike" kern="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9" name="object 6"/>
              <p:cNvSpPr txBox="1"/>
              <p:nvPr/>
            </p:nvSpPr>
            <p:spPr>
              <a:xfrm>
                <a:off x="1173480" y="3066288"/>
                <a:ext cx="1771014" cy="596317"/>
              </a:xfrm>
              <a:prstGeom prst="rect">
                <a:avLst/>
              </a:prstGeom>
              <a:ln w="19050">
                <a:solidFill>
                  <a:srgbClr val="FFFFFF"/>
                </a:solidFill>
              </a:ln>
            </p:spPr>
            <p:txBody>
              <a:bodyPr vert="horz" wrap="square" lIns="0" tIns="41910" rIns="0" bIns="0" rtlCol="0">
                <a:spAutoFit/>
              </a:bodyPr>
              <a:lstStyle/>
              <a:p>
                <a:pPr marL="2540" marR="0" lvl="0" indent="0" algn="ctr" defTabSz="914400" rtl="0" eaLnBrk="1" fontAlgn="auto" latinLnBrk="0" hangingPunct="1">
                  <a:lnSpc>
                    <a:spcPct val="100000"/>
                  </a:lnSpc>
                  <a:spcBef>
                    <a:spcPts val="330"/>
                  </a:spcBef>
                  <a:spcAft>
                    <a:spcPts val="0"/>
                  </a:spcAft>
                  <a:buClrTx/>
                  <a:buSzTx/>
                  <a:buFontTx/>
                  <a:buNone/>
                  <a:tabLst/>
                  <a:defRPr/>
                </a:pPr>
                <a:r>
                  <a:rPr kumimoji="0" sz="18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Redo-TAVR</a:t>
                </a:r>
                <a:endParaRPr kumimoji="0" sz="1800" b="1" i="0" u="none" strike="noStrike" kern="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905" marR="0" lvl="0" indent="0" algn="ctr" defTabSz="914400" rtl="0" eaLnBrk="1" fontAlgn="auto" latinLnBrk="0" hangingPunct="1">
                  <a:lnSpc>
                    <a:spcPct val="100000"/>
                  </a:lnSpc>
                  <a:spcBef>
                    <a:spcPts val="5"/>
                  </a:spcBef>
                  <a:spcAft>
                    <a:spcPts val="0"/>
                  </a:spcAft>
                  <a:buClrTx/>
                  <a:buSzTx/>
                  <a:buFontTx/>
                  <a:buNone/>
                  <a:tabLst/>
                  <a:defRPr/>
                </a:pPr>
                <a:r>
                  <a:rPr kumimoji="0" sz="18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 =</a:t>
                </a:r>
                <a:r>
                  <a:rPr kumimoji="0" sz="1800" b="1" i="1"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1"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1216</a:t>
                </a:r>
                <a:endParaRPr kumimoji="0" sz="1800" b="1" i="0" u="none" strike="noStrike" kern="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nvGrpSpPr>
              <p:cNvPr id="20" name="object 7"/>
              <p:cNvGrpSpPr/>
              <p:nvPr/>
            </p:nvGrpSpPr>
            <p:grpSpPr>
              <a:xfrm>
                <a:off x="1917192" y="3809682"/>
                <a:ext cx="2307590" cy="1320165"/>
                <a:chOff x="1917192" y="3809682"/>
                <a:chExt cx="2307590" cy="1320165"/>
              </a:xfrm>
            </p:grpSpPr>
            <p:sp>
              <p:nvSpPr>
                <p:cNvPr id="24" name="object 8"/>
                <p:cNvSpPr/>
                <p:nvPr/>
              </p:nvSpPr>
              <p:spPr>
                <a:xfrm>
                  <a:off x="1961388" y="3817620"/>
                  <a:ext cx="2239010" cy="1039494"/>
                </a:xfrm>
                <a:custGeom>
                  <a:avLst/>
                  <a:gdLst/>
                  <a:ahLst/>
                  <a:cxnLst/>
                  <a:rect l="l" t="t" r="r" b="b"/>
                  <a:pathLst>
                    <a:path w="2239010" h="1039495">
                      <a:moveTo>
                        <a:pt x="167639" y="204596"/>
                      </a:moveTo>
                      <a:lnTo>
                        <a:pt x="167639" y="0"/>
                      </a:lnTo>
                    </a:path>
                    <a:path w="2239010" h="1039495">
                      <a:moveTo>
                        <a:pt x="2014727" y="204596"/>
                      </a:moveTo>
                      <a:lnTo>
                        <a:pt x="2014727" y="0"/>
                      </a:lnTo>
                    </a:path>
                    <a:path w="2239010" h="1039495">
                      <a:moveTo>
                        <a:pt x="0" y="1039367"/>
                      </a:moveTo>
                      <a:lnTo>
                        <a:pt x="2239010" y="1039367"/>
                      </a:lnTo>
                    </a:path>
                  </a:pathLst>
                </a:custGeom>
                <a:ln w="158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1"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5" name="object 9"/>
                <p:cNvSpPr/>
                <p:nvPr/>
              </p:nvSpPr>
              <p:spPr>
                <a:xfrm>
                  <a:off x="1917192" y="4856987"/>
                  <a:ext cx="2307590" cy="273050"/>
                </a:xfrm>
                <a:custGeom>
                  <a:avLst/>
                  <a:gdLst/>
                  <a:ahLst/>
                  <a:cxnLst/>
                  <a:rect l="l" t="t" r="r" b="b"/>
                  <a:pathLst>
                    <a:path w="2307590" h="273050">
                      <a:moveTo>
                        <a:pt x="76200" y="196596"/>
                      </a:moveTo>
                      <a:lnTo>
                        <a:pt x="46088" y="196596"/>
                      </a:lnTo>
                      <a:lnTo>
                        <a:pt x="45974" y="0"/>
                      </a:lnTo>
                      <a:lnTo>
                        <a:pt x="30099" y="0"/>
                      </a:lnTo>
                      <a:lnTo>
                        <a:pt x="30213" y="196596"/>
                      </a:lnTo>
                      <a:lnTo>
                        <a:pt x="0" y="196596"/>
                      </a:lnTo>
                      <a:lnTo>
                        <a:pt x="38100" y="272796"/>
                      </a:lnTo>
                      <a:lnTo>
                        <a:pt x="69850" y="209296"/>
                      </a:lnTo>
                      <a:lnTo>
                        <a:pt x="76200" y="196596"/>
                      </a:lnTo>
                      <a:close/>
                    </a:path>
                    <a:path w="2307590" h="273050">
                      <a:moveTo>
                        <a:pt x="2307336" y="196596"/>
                      </a:moveTo>
                      <a:lnTo>
                        <a:pt x="2277110" y="196596"/>
                      </a:lnTo>
                      <a:lnTo>
                        <a:pt x="2277110" y="0"/>
                      </a:lnTo>
                      <a:lnTo>
                        <a:pt x="2261235" y="0"/>
                      </a:lnTo>
                      <a:lnTo>
                        <a:pt x="2261235" y="196596"/>
                      </a:lnTo>
                      <a:lnTo>
                        <a:pt x="2231136" y="196596"/>
                      </a:lnTo>
                      <a:lnTo>
                        <a:pt x="2269236" y="272796"/>
                      </a:lnTo>
                      <a:lnTo>
                        <a:pt x="2300986" y="209296"/>
                      </a:lnTo>
                      <a:lnTo>
                        <a:pt x="2307336" y="19659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1"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21" name="object 10"/>
              <p:cNvSpPr txBox="1"/>
              <p:nvPr/>
            </p:nvSpPr>
            <p:spPr>
              <a:xfrm>
                <a:off x="1112519" y="5193791"/>
                <a:ext cx="1694814" cy="598241"/>
              </a:xfrm>
              <a:prstGeom prst="rect">
                <a:avLst/>
              </a:prstGeom>
              <a:solidFill>
                <a:srgbClr val="000000"/>
              </a:solidFill>
              <a:ln w="19050">
                <a:solidFill>
                  <a:srgbClr val="FFFFFF"/>
                </a:solidFill>
              </a:ln>
            </p:spPr>
            <p:txBody>
              <a:bodyPr vert="horz" wrap="square" lIns="0" tIns="43815" rIns="0" bIns="0" rtlCol="0">
                <a:spAutoFit/>
              </a:bodyPr>
              <a:lstStyle/>
              <a:p>
                <a:pPr marL="1905" marR="0" lvl="0" indent="0" algn="ctr" defTabSz="914400" rtl="0" eaLnBrk="1" fontAlgn="auto" latinLnBrk="0" hangingPunct="1">
                  <a:lnSpc>
                    <a:spcPct val="100000"/>
                  </a:lnSpc>
                  <a:spcBef>
                    <a:spcPts val="345"/>
                  </a:spcBef>
                  <a:spcAft>
                    <a:spcPts val="0"/>
                  </a:spcAft>
                  <a:buClrTx/>
                  <a:buSzTx/>
                  <a:buFontTx/>
                  <a:buNone/>
                  <a:tabLst/>
                  <a:defRPr/>
                </a:pPr>
                <a:r>
                  <a:rPr kumimoji="0" sz="1800" b="1" i="0" u="none" strike="noStrike" kern="0" cap="none" spc="-1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Redo-</a:t>
                </a:r>
                <a:r>
                  <a:rPr kumimoji="0" sz="1800" b="1" i="0" u="none" strike="noStrike" kern="0" cap="none" spc="-2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TAVR</a:t>
                </a:r>
                <a:endParaRPr kumimoji="0" sz="1800" b="1"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270" marR="0" lvl="0" indent="0" algn="ctr" defTabSz="914400" rtl="0" eaLnBrk="1" fontAlgn="auto" latinLnBrk="0" hangingPunct="1">
                  <a:lnSpc>
                    <a:spcPct val="100000"/>
                  </a:lnSpc>
                  <a:spcBef>
                    <a:spcPts val="5"/>
                  </a:spcBef>
                  <a:spcAft>
                    <a:spcPts val="0"/>
                  </a:spcAft>
                  <a:buClrTx/>
                  <a:buSzTx/>
                  <a:buFontTx/>
                  <a:buNone/>
                  <a:tabLst/>
                  <a:defRPr/>
                </a:pPr>
                <a:r>
                  <a:rPr kumimoji="0" sz="1800" b="1" i="1" u="none" strike="noStrike" kern="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n</a:t>
                </a:r>
                <a:r>
                  <a:rPr kumimoji="0" sz="1800" b="1" i="1" u="none" strike="noStrike" kern="0" cap="none" spc="-2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r>
                  <a:rPr kumimoji="0" sz="1800" b="1" i="1" u="none" strike="noStrike" kern="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a:t>
                </a:r>
                <a:r>
                  <a:rPr kumimoji="0" sz="1800" b="1" i="1" u="none" strike="noStrike" kern="0" cap="none" spc="5"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r>
                  <a:rPr kumimoji="0" sz="1800" b="1" i="1" u="none" strike="noStrike" kern="0" cap="none" spc="-2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1216</a:t>
                </a:r>
                <a:endParaRPr kumimoji="0" sz="1800" b="1"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2" name="object 11"/>
              <p:cNvSpPr txBox="1"/>
              <p:nvPr/>
            </p:nvSpPr>
            <p:spPr>
              <a:xfrm>
                <a:off x="3364991" y="5193791"/>
                <a:ext cx="1640205" cy="598241"/>
              </a:xfrm>
              <a:prstGeom prst="rect">
                <a:avLst/>
              </a:prstGeom>
              <a:solidFill>
                <a:srgbClr val="000000"/>
              </a:solidFill>
              <a:ln w="19050">
                <a:solidFill>
                  <a:srgbClr val="FFFFFF"/>
                </a:solidFill>
              </a:ln>
            </p:spPr>
            <p:txBody>
              <a:bodyPr vert="horz" wrap="square" lIns="0" tIns="43815" rIns="0" bIns="0" rtlCol="0">
                <a:spAutoFit/>
              </a:bodyPr>
              <a:lstStyle/>
              <a:p>
                <a:pPr marL="1270" marR="0" lvl="0" indent="0" algn="ctr" defTabSz="914400" rtl="0" eaLnBrk="1" fontAlgn="auto" latinLnBrk="0" hangingPunct="1">
                  <a:lnSpc>
                    <a:spcPct val="100000"/>
                  </a:lnSpc>
                  <a:spcBef>
                    <a:spcPts val="345"/>
                  </a:spcBef>
                  <a:spcAft>
                    <a:spcPts val="0"/>
                  </a:spcAft>
                  <a:buClrTx/>
                  <a:buSzTx/>
                  <a:buFontTx/>
                  <a:buNone/>
                  <a:tabLst/>
                  <a:defRPr/>
                </a:pPr>
                <a:r>
                  <a:rPr kumimoji="0" sz="1800" b="1" i="0" u="none" strike="noStrike" kern="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Native</a:t>
                </a:r>
                <a:r>
                  <a:rPr kumimoji="0" sz="1800" b="1" i="0" u="none" strike="noStrike" kern="0" cap="none" spc="-5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2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TAVR</a:t>
                </a:r>
                <a:endParaRPr kumimoji="0" sz="1800" b="1"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445" marR="0" lvl="0" indent="0" algn="ctr" defTabSz="914400" rtl="0" eaLnBrk="1" fontAlgn="auto" latinLnBrk="0" hangingPunct="1">
                  <a:lnSpc>
                    <a:spcPct val="100000"/>
                  </a:lnSpc>
                  <a:spcBef>
                    <a:spcPts val="5"/>
                  </a:spcBef>
                  <a:spcAft>
                    <a:spcPts val="0"/>
                  </a:spcAft>
                  <a:buClrTx/>
                  <a:buSzTx/>
                  <a:buFontTx/>
                  <a:buNone/>
                  <a:tabLst/>
                  <a:defRPr/>
                </a:pPr>
                <a:r>
                  <a:rPr kumimoji="0" sz="1800" b="1" i="1" u="none" strike="noStrike" kern="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n</a:t>
                </a:r>
                <a:r>
                  <a:rPr kumimoji="0" sz="1800" b="1" i="1" u="none" strike="noStrike" kern="0" cap="none" spc="-5"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r>
                  <a:rPr kumimoji="0" sz="1800" b="1" i="1" u="none" strike="noStrike" kern="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a:t>
                </a:r>
                <a:r>
                  <a:rPr kumimoji="0" sz="1800" b="1" i="1" u="none" strike="noStrike" kern="0" cap="none" spc="1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r>
                  <a:rPr kumimoji="0" sz="1800" b="1" i="1" u="none" strike="noStrike" kern="0" cap="none" spc="-2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1216</a:t>
                </a:r>
                <a:endParaRPr kumimoji="0" sz="1800" b="1"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3" name="object 12"/>
              <p:cNvSpPr txBox="1"/>
              <p:nvPr/>
            </p:nvSpPr>
            <p:spPr>
              <a:xfrm>
                <a:off x="1076659" y="4265266"/>
                <a:ext cx="3892677" cy="25968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1:1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Propensity-</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score</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matching</a:t>
                </a:r>
                <a:endParaRPr kumimoji="0" sz="1600" b="1" i="0" u="none" strike="noStrike" kern="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cxnSp>
          <p:nvCxnSpPr>
            <p:cNvPr id="30" name="Straight Connector 29"/>
            <p:cNvCxnSpPr/>
            <p:nvPr/>
          </p:nvCxnSpPr>
          <p:spPr bwMode="auto">
            <a:xfrm>
              <a:off x="1524000" y="3639671"/>
              <a:ext cx="1830629" cy="0"/>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90112" name="Straight Connector 90111"/>
            <p:cNvCxnSpPr>
              <a:endCxn id="23" idx="0"/>
            </p:cNvCxnSpPr>
            <p:nvPr/>
          </p:nvCxnSpPr>
          <p:spPr bwMode="auto">
            <a:xfrm>
              <a:off x="2402541" y="3639671"/>
              <a:ext cx="1892" cy="240113"/>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90116" name="Straight Connector 90115"/>
            <p:cNvCxnSpPr/>
            <p:nvPr/>
          </p:nvCxnSpPr>
          <p:spPr bwMode="auto">
            <a:xfrm>
              <a:off x="2402541" y="4213412"/>
              <a:ext cx="0" cy="258093"/>
            </a:xfrm>
            <a:prstGeom prst="line">
              <a:avLst/>
            </a:prstGeom>
            <a:solidFill>
              <a:srgbClr val="FFCC99"/>
            </a:solidFill>
            <a:ln w="19050" cap="flat" cmpd="sng" algn="ctr">
              <a:solidFill>
                <a:schemeClr val="bg1"/>
              </a:solidFill>
              <a:prstDash val="solid"/>
              <a:round/>
              <a:headEnd type="none" w="med" len="med"/>
              <a:tailEnd type="none" w="med" len="med"/>
            </a:ln>
            <a:effectLst/>
          </p:spPr>
        </p:cxnSp>
      </p:grpSp>
      <p:sp>
        <p:nvSpPr>
          <p:cNvPr id="38" name="object 16"/>
          <p:cNvSpPr txBox="1"/>
          <p:nvPr/>
        </p:nvSpPr>
        <p:spPr>
          <a:xfrm>
            <a:off x="4944289" y="2176065"/>
            <a:ext cx="4837430" cy="628377"/>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rgbClr val="FFC000"/>
                </a:solidFill>
                <a:effectLst/>
                <a:uLnTx/>
                <a:uFillTx/>
                <a:latin typeface="Arial"/>
                <a:ea typeface="+mn-ea"/>
                <a:cs typeface="Arial"/>
              </a:rPr>
              <a:t>36</a:t>
            </a:r>
            <a:r>
              <a:rPr kumimoji="0" sz="2000" b="1" i="0" u="none" strike="noStrike" kern="0" cap="none" spc="-25" normalizeH="0" baseline="0" noProof="0" dirty="0">
                <a:ln>
                  <a:noFill/>
                </a:ln>
                <a:solidFill>
                  <a:srgbClr val="FFC000"/>
                </a:solidFill>
                <a:effectLst/>
                <a:uLnTx/>
                <a:uFillTx/>
                <a:latin typeface="Arial"/>
                <a:ea typeface="+mn-ea"/>
                <a:cs typeface="Arial"/>
              </a:rPr>
              <a:t> </a:t>
            </a:r>
            <a:r>
              <a:rPr kumimoji="0" sz="2000" b="1" i="0" u="none" strike="noStrike" kern="0" cap="none" spc="0" normalizeH="0" baseline="0" noProof="0" dirty="0">
                <a:ln>
                  <a:noFill/>
                </a:ln>
                <a:solidFill>
                  <a:srgbClr val="FFC000"/>
                </a:solidFill>
                <a:effectLst/>
                <a:uLnTx/>
                <a:uFillTx/>
                <a:latin typeface="Arial"/>
                <a:ea typeface="+mn-ea"/>
                <a:cs typeface="Arial"/>
              </a:rPr>
              <a:t>Covariates</a:t>
            </a:r>
            <a:r>
              <a:rPr kumimoji="0" sz="2000" b="1" i="0" u="none" strike="noStrike" kern="0" cap="none" spc="-30" normalizeH="0" baseline="0" noProof="0" dirty="0">
                <a:ln>
                  <a:noFill/>
                </a:ln>
                <a:solidFill>
                  <a:srgbClr val="FFC000"/>
                </a:solidFill>
                <a:effectLst/>
                <a:uLnTx/>
                <a:uFillTx/>
                <a:latin typeface="Arial"/>
                <a:ea typeface="+mn-ea"/>
                <a:cs typeface="Arial"/>
              </a:rPr>
              <a:t> </a:t>
            </a:r>
            <a:r>
              <a:rPr kumimoji="0" sz="2000" b="1" i="0" u="none" strike="noStrike" kern="0" cap="none" spc="0" normalizeH="0" baseline="0" noProof="0" dirty="0">
                <a:ln>
                  <a:noFill/>
                </a:ln>
                <a:solidFill>
                  <a:srgbClr val="FFC000"/>
                </a:solidFill>
                <a:effectLst/>
                <a:uLnTx/>
                <a:uFillTx/>
                <a:latin typeface="Arial"/>
                <a:ea typeface="+mn-ea"/>
                <a:cs typeface="Arial"/>
              </a:rPr>
              <a:t>Used</a:t>
            </a:r>
            <a:r>
              <a:rPr kumimoji="0" sz="2000" b="1" i="0" u="none" strike="noStrike" kern="0" cap="none" spc="-5" normalizeH="0" baseline="0" noProof="0" dirty="0">
                <a:ln>
                  <a:noFill/>
                </a:ln>
                <a:solidFill>
                  <a:srgbClr val="FFC000"/>
                </a:solidFill>
                <a:effectLst/>
                <a:uLnTx/>
                <a:uFillTx/>
                <a:latin typeface="Arial"/>
                <a:ea typeface="+mn-ea"/>
                <a:cs typeface="Arial"/>
              </a:rPr>
              <a:t> </a:t>
            </a:r>
            <a:r>
              <a:rPr kumimoji="0" sz="2000" b="1" i="0" u="none" strike="noStrike" kern="0" cap="none" spc="0" normalizeH="0" baseline="0" noProof="0" dirty="0">
                <a:ln>
                  <a:noFill/>
                </a:ln>
                <a:solidFill>
                  <a:srgbClr val="FFC000"/>
                </a:solidFill>
                <a:effectLst/>
                <a:uLnTx/>
                <a:uFillTx/>
                <a:latin typeface="Arial"/>
                <a:ea typeface="+mn-ea"/>
                <a:cs typeface="Arial"/>
              </a:rPr>
              <a:t>for</a:t>
            </a:r>
            <a:r>
              <a:rPr kumimoji="0" sz="2000" b="1" i="0" u="none" strike="noStrike" kern="0" cap="none" spc="-30" normalizeH="0" baseline="0" noProof="0" dirty="0">
                <a:ln>
                  <a:noFill/>
                </a:ln>
                <a:solidFill>
                  <a:srgbClr val="FFC000"/>
                </a:solidFill>
                <a:effectLst/>
                <a:uLnTx/>
                <a:uFillTx/>
                <a:latin typeface="Arial"/>
                <a:ea typeface="+mn-ea"/>
                <a:cs typeface="Arial"/>
              </a:rPr>
              <a:t> </a:t>
            </a:r>
            <a:r>
              <a:rPr kumimoji="0" sz="2000" b="1" i="0" u="none" strike="noStrike" kern="0" cap="none" spc="0" normalizeH="0" baseline="0" noProof="0" dirty="0">
                <a:ln>
                  <a:noFill/>
                </a:ln>
                <a:solidFill>
                  <a:srgbClr val="FFC000"/>
                </a:solidFill>
                <a:effectLst/>
                <a:uLnTx/>
                <a:uFillTx/>
                <a:latin typeface="Arial"/>
                <a:ea typeface="+mn-ea"/>
                <a:cs typeface="Arial"/>
              </a:rPr>
              <a:t>1:1</a:t>
            </a:r>
            <a:r>
              <a:rPr kumimoji="0" sz="2000" b="1" i="0" u="none" strike="noStrike" kern="0" cap="none" spc="20" normalizeH="0" baseline="0" noProof="0" dirty="0">
                <a:ln>
                  <a:noFill/>
                </a:ln>
                <a:solidFill>
                  <a:srgbClr val="FFC000"/>
                </a:solidFill>
                <a:effectLst/>
                <a:uLnTx/>
                <a:uFillTx/>
                <a:latin typeface="Arial"/>
                <a:ea typeface="+mn-ea"/>
                <a:cs typeface="Arial"/>
              </a:rPr>
              <a:t> </a:t>
            </a:r>
            <a:r>
              <a:rPr kumimoji="0" sz="2000" b="1" i="0" u="none" strike="noStrike" kern="0" cap="none" spc="0" normalizeH="0" baseline="0" noProof="0" dirty="0">
                <a:ln>
                  <a:noFill/>
                </a:ln>
                <a:solidFill>
                  <a:srgbClr val="FFC000"/>
                </a:solidFill>
                <a:effectLst/>
                <a:uLnTx/>
                <a:uFillTx/>
                <a:latin typeface="Arial"/>
                <a:ea typeface="+mn-ea"/>
                <a:cs typeface="Arial"/>
              </a:rPr>
              <a:t>Propensity</a:t>
            </a:r>
            <a:r>
              <a:rPr kumimoji="0" sz="2000" b="1" i="0" u="none" strike="noStrike" kern="0" cap="none" spc="-45" normalizeH="0" baseline="0" noProof="0" dirty="0">
                <a:ln>
                  <a:noFill/>
                </a:ln>
                <a:solidFill>
                  <a:srgbClr val="FFC000"/>
                </a:solidFill>
                <a:effectLst/>
                <a:uLnTx/>
                <a:uFillTx/>
                <a:latin typeface="Arial"/>
                <a:ea typeface="+mn-ea"/>
                <a:cs typeface="Arial"/>
              </a:rPr>
              <a:t> </a:t>
            </a:r>
            <a:r>
              <a:rPr kumimoji="0" sz="2000" b="1" i="0" u="none" strike="noStrike" kern="0" cap="none" spc="-10" normalizeH="0" baseline="0" noProof="0" dirty="0">
                <a:ln>
                  <a:noFill/>
                </a:ln>
                <a:solidFill>
                  <a:srgbClr val="FFC000"/>
                </a:solidFill>
                <a:effectLst/>
                <a:uLnTx/>
                <a:uFillTx/>
                <a:latin typeface="Arial"/>
                <a:ea typeface="+mn-ea"/>
                <a:cs typeface="Arial"/>
              </a:rPr>
              <a:t>Score Matching</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39" name="object 4"/>
          <p:cNvSpPr txBox="1"/>
          <p:nvPr/>
        </p:nvSpPr>
        <p:spPr>
          <a:xfrm>
            <a:off x="721210" y="2224579"/>
            <a:ext cx="3451934" cy="320601"/>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0" cap="none" spc="-10" normalizeH="0" baseline="0" noProof="0" dirty="0">
                <a:ln>
                  <a:noFill/>
                </a:ln>
                <a:solidFill>
                  <a:srgbClr val="FFC000"/>
                </a:solidFill>
                <a:effectLst/>
                <a:uLnTx/>
                <a:uFillTx/>
                <a:latin typeface="Arial"/>
                <a:ea typeface="+mn-ea"/>
                <a:cs typeface="Arial"/>
              </a:rPr>
              <a:t>Redo-</a:t>
            </a:r>
            <a:r>
              <a:rPr kumimoji="0" sz="2000" b="1" i="0" u="none" strike="noStrike" kern="0" cap="none" spc="-70" normalizeH="0" baseline="0" noProof="0" dirty="0">
                <a:ln>
                  <a:noFill/>
                </a:ln>
                <a:solidFill>
                  <a:srgbClr val="FFC000"/>
                </a:solidFill>
                <a:effectLst/>
                <a:uLnTx/>
                <a:uFillTx/>
                <a:latin typeface="Arial"/>
                <a:ea typeface="+mn-ea"/>
                <a:cs typeface="Arial"/>
              </a:rPr>
              <a:t>TAVR</a:t>
            </a:r>
            <a:r>
              <a:rPr kumimoji="0" sz="2000" b="1" i="0" u="none" strike="noStrike" kern="0" cap="none" spc="-10" normalizeH="0" baseline="0" noProof="0" dirty="0">
                <a:ln>
                  <a:noFill/>
                </a:ln>
                <a:solidFill>
                  <a:srgbClr val="FFC000"/>
                </a:solidFill>
                <a:effectLst/>
                <a:uLnTx/>
                <a:uFillTx/>
                <a:latin typeface="Arial"/>
                <a:ea typeface="+mn-ea"/>
                <a:cs typeface="Arial"/>
              </a:rPr>
              <a:t> </a:t>
            </a:r>
            <a:r>
              <a:rPr kumimoji="0" sz="2000" b="1" i="0" u="none" strike="noStrike" kern="0" cap="none" spc="0" normalizeH="0" baseline="0" noProof="0" dirty="0">
                <a:ln>
                  <a:noFill/>
                </a:ln>
                <a:solidFill>
                  <a:srgbClr val="FFC000"/>
                </a:solidFill>
                <a:effectLst/>
                <a:uLnTx/>
                <a:uFillTx/>
                <a:latin typeface="Arial"/>
                <a:ea typeface="+mn-ea"/>
                <a:cs typeface="Arial"/>
              </a:rPr>
              <a:t>vs Native</a:t>
            </a:r>
            <a:r>
              <a:rPr kumimoji="0" sz="2000" b="1" i="0" u="none" strike="noStrike" kern="0" cap="none" spc="-50" normalizeH="0" baseline="0" noProof="0" dirty="0">
                <a:ln>
                  <a:noFill/>
                </a:ln>
                <a:solidFill>
                  <a:srgbClr val="FFC000"/>
                </a:solidFill>
                <a:effectLst/>
                <a:uLnTx/>
                <a:uFillTx/>
                <a:latin typeface="Arial"/>
                <a:ea typeface="+mn-ea"/>
                <a:cs typeface="Arial"/>
              </a:rPr>
              <a:t> </a:t>
            </a:r>
            <a:r>
              <a:rPr kumimoji="0" sz="2000" b="1" i="0" u="none" strike="noStrike" kern="0" cap="none" spc="-20" normalizeH="0" baseline="0" noProof="0" dirty="0">
                <a:ln>
                  <a:noFill/>
                </a:ln>
                <a:solidFill>
                  <a:srgbClr val="FFC000"/>
                </a:solidFill>
                <a:effectLst/>
                <a:uLnTx/>
                <a:uFillTx/>
                <a:latin typeface="Arial"/>
                <a:ea typeface="+mn-ea"/>
                <a:cs typeface="Arial"/>
              </a:rPr>
              <a:t>TAVR</a:t>
            </a:r>
            <a:r>
              <a:rPr kumimoji="0" sz="2000" b="1" i="0" u="none" strike="noStrike" kern="0" cap="none" spc="-30" normalizeH="0" baseline="25462" noProof="0" dirty="0">
                <a:ln>
                  <a:noFill/>
                </a:ln>
                <a:solidFill>
                  <a:srgbClr val="FFC000"/>
                </a:solidFill>
                <a:effectLst/>
                <a:uLnTx/>
                <a:uFillTx/>
                <a:latin typeface="Arial"/>
                <a:ea typeface="+mn-ea"/>
                <a:cs typeface="Arial"/>
              </a:rPr>
              <a:t>*</a:t>
            </a:r>
            <a:endParaRPr kumimoji="0" sz="2000" b="0" i="0" u="none" strike="noStrike" kern="0" cap="none" spc="0" normalizeH="0" baseline="25462" noProof="0" dirty="0">
              <a:ln>
                <a:noFill/>
              </a:ln>
              <a:solidFill>
                <a:sysClr val="windowText" lastClr="000000"/>
              </a:solidFill>
              <a:effectLst/>
              <a:uLnTx/>
              <a:uFillTx/>
              <a:latin typeface="Arial"/>
              <a:ea typeface="+mn-ea"/>
              <a:cs typeface="Arial"/>
            </a:endParaRPr>
          </a:p>
        </p:txBody>
      </p:sp>
      <p:sp>
        <p:nvSpPr>
          <p:cNvPr id="40" name="object 22"/>
          <p:cNvSpPr txBox="1"/>
          <p:nvPr/>
        </p:nvSpPr>
        <p:spPr>
          <a:xfrm>
            <a:off x="202592" y="6042797"/>
            <a:ext cx="4399897" cy="382797"/>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200" b="1" i="1" u="none" strike="noStrike" kern="0" cap="none" spc="0" normalizeH="0" baseline="0" noProof="0" dirty="0">
                <a:ln>
                  <a:noFill/>
                </a:ln>
                <a:solidFill>
                  <a:srgbClr val="FFFFFF"/>
                </a:solidFill>
                <a:effectLst/>
                <a:uLnTx/>
                <a:uFillTx/>
                <a:latin typeface="Arial"/>
                <a:ea typeface="+mn-ea"/>
                <a:cs typeface="Arial"/>
              </a:rPr>
              <a:t>*</a:t>
            </a:r>
            <a:r>
              <a:rPr kumimoji="0" sz="1200" b="1" i="1" u="none" strike="noStrike" kern="0" cap="none" spc="-5"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1681</a:t>
            </a:r>
            <a:r>
              <a:rPr kumimoji="0" sz="1200" b="1" i="1" u="none" strike="noStrike" kern="0" cap="none" spc="-15" normalizeH="0" baseline="0" noProof="0" dirty="0">
                <a:ln>
                  <a:noFill/>
                </a:ln>
                <a:solidFill>
                  <a:srgbClr val="FFFFFF"/>
                </a:solidFill>
                <a:effectLst/>
                <a:uLnTx/>
                <a:uFillTx/>
                <a:latin typeface="Arial"/>
                <a:ea typeface="+mn-ea"/>
                <a:cs typeface="Arial"/>
              </a:rPr>
              <a:t> </a:t>
            </a:r>
            <a:r>
              <a:rPr kumimoji="0" sz="1200" b="1" i="1" u="none" strike="noStrike" kern="0" cap="none" spc="-10" normalizeH="0" baseline="0" noProof="0" dirty="0">
                <a:ln>
                  <a:noFill/>
                </a:ln>
                <a:solidFill>
                  <a:srgbClr val="FFFFFF"/>
                </a:solidFill>
                <a:effectLst/>
                <a:uLnTx/>
                <a:uFillTx/>
                <a:latin typeface="Arial"/>
                <a:ea typeface="+mn-ea"/>
                <a:cs typeface="Arial"/>
              </a:rPr>
              <a:t>patients</a:t>
            </a:r>
            <a:r>
              <a:rPr kumimoji="0" sz="1200" b="1" i="1" u="none" strike="noStrike" kern="0" cap="none" spc="-55"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that</a:t>
            </a:r>
            <a:r>
              <a:rPr kumimoji="0" sz="1200" b="1" i="1" u="none" strike="noStrike" kern="0" cap="none" spc="-30"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required</a:t>
            </a:r>
            <a:r>
              <a:rPr kumimoji="0" sz="1200" b="1" i="1" u="none" strike="noStrike" kern="0" cap="none" spc="-15"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a</a:t>
            </a:r>
            <a:r>
              <a:rPr kumimoji="0" sz="1200" b="1" i="1" u="none" strike="noStrike" kern="0" cap="none" spc="-15"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2nd</a:t>
            </a:r>
            <a:r>
              <a:rPr kumimoji="0" sz="1200" b="1" i="1" u="none" strike="noStrike" kern="0" cap="none" spc="-15"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valve</a:t>
            </a:r>
            <a:r>
              <a:rPr kumimoji="0" sz="1200" b="1" i="1" u="none" strike="noStrike" kern="0" cap="none" spc="-70"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were</a:t>
            </a:r>
            <a:r>
              <a:rPr kumimoji="0" sz="1200" b="1" i="1" u="none" strike="noStrike" kern="0" cap="none" spc="10" normalizeH="0" baseline="0" noProof="0" dirty="0">
                <a:ln>
                  <a:noFill/>
                </a:ln>
                <a:solidFill>
                  <a:srgbClr val="FFFFFF"/>
                </a:solidFill>
                <a:effectLst/>
                <a:uLnTx/>
                <a:uFillTx/>
                <a:latin typeface="Arial"/>
                <a:ea typeface="+mn-ea"/>
                <a:cs typeface="Arial"/>
              </a:rPr>
              <a:t> </a:t>
            </a:r>
            <a:r>
              <a:rPr kumimoji="0" sz="1200" b="1" i="1" u="none" strike="noStrike" kern="0" cap="none" spc="-10" normalizeH="0" baseline="0" noProof="0" dirty="0">
                <a:ln>
                  <a:noFill/>
                </a:ln>
                <a:solidFill>
                  <a:srgbClr val="FFFFFF"/>
                </a:solidFill>
                <a:effectLst/>
                <a:uLnTx/>
                <a:uFillTx/>
                <a:latin typeface="Arial"/>
                <a:ea typeface="+mn-ea"/>
                <a:cs typeface="Arial"/>
              </a:rPr>
              <a:t>excluded</a:t>
            </a:r>
            <a:r>
              <a:rPr kumimoji="0" sz="1200" b="1" i="1" u="none" strike="noStrike" kern="0" cap="none" spc="-70"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from</a:t>
            </a:r>
            <a:r>
              <a:rPr kumimoji="0" sz="1200" b="1" i="1" u="none" strike="noStrike" kern="0" cap="none" spc="-30"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the</a:t>
            </a:r>
            <a:r>
              <a:rPr kumimoji="0" sz="1200" b="1" i="1" u="none" strike="noStrike" kern="0" cap="none" spc="-15"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Native</a:t>
            </a:r>
            <a:r>
              <a:rPr kumimoji="0" sz="1200" b="1" i="1" u="none" strike="noStrike" kern="0" cap="none" spc="-90" normalizeH="0" baseline="0" noProof="0" dirty="0">
                <a:ln>
                  <a:noFill/>
                </a:ln>
                <a:solidFill>
                  <a:srgbClr val="FFFFFF"/>
                </a:solidFill>
                <a:effectLst/>
                <a:uLnTx/>
                <a:uFillTx/>
                <a:latin typeface="Arial"/>
                <a:ea typeface="+mn-ea"/>
                <a:cs typeface="Arial"/>
              </a:rPr>
              <a:t> </a:t>
            </a:r>
            <a:r>
              <a:rPr kumimoji="0" sz="1200" b="1" i="1" u="none" strike="noStrike" kern="0" cap="none" spc="0" normalizeH="0" baseline="0" noProof="0" dirty="0">
                <a:ln>
                  <a:noFill/>
                </a:ln>
                <a:solidFill>
                  <a:srgbClr val="FFFFFF"/>
                </a:solidFill>
                <a:effectLst/>
                <a:uLnTx/>
                <a:uFillTx/>
                <a:latin typeface="Arial"/>
                <a:ea typeface="+mn-ea"/>
                <a:cs typeface="Arial"/>
              </a:rPr>
              <a:t>TAVR</a:t>
            </a:r>
            <a:r>
              <a:rPr kumimoji="0" sz="1200" b="1" i="1" u="none" strike="noStrike" kern="0" cap="none" spc="-40" normalizeH="0" baseline="0" noProof="0" dirty="0">
                <a:ln>
                  <a:noFill/>
                </a:ln>
                <a:solidFill>
                  <a:srgbClr val="FFFFFF"/>
                </a:solidFill>
                <a:effectLst/>
                <a:uLnTx/>
                <a:uFillTx/>
                <a:latin typeface="Arial"/>
                <a:ea typeface="+mn-ea"/>
                <a:cs typeface="Arial"/>
              </a:rPr>
              <a:t> </a:t>
            </a:r>
            <a:r>
              <a:rPr kumimoji="0" sz="1200" b="1" i="1" u="none" strike="noStrike" kern="0" cap="none" spc="-10" normalizeH="0" baseline="0" noProof="0" dirty="0" smtClean="0">
                <a:ln>
                  <a:noFill/>
                </a:ln>
                <a:solidFill>
                  <a:srgbClr val="FFFFFF"/>
                </a:solidFill>
                <a:effectLst/>
                <a:uLnTx/>
                <a:uFillTx/>
                <a:latin typeface="Arial"/>
                <a:ea typeface="+mn-ea"/>
                <a:cs typeface="Arial"/>
              </a:rPr>
              <a:t>population</a:t>
            </a:r>
            <a:endParaRPr kumimoji="0" sz="1200" b="1" i="1" u="none" strike="noStrike" kern="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331687181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noChangeArrowheads="1"/>
          </p:cNvSpPr>
          <p:nvPr>
            <p:ph type="title" idx="4294967295"/>
          </p:nvPr>
        </p:nvSpPr>
        <p:spPr>
          <a:xfrm>
            <a:off x="386461" y="54973"/>
            <a:ext cx="9073959" cy="665477"/>
          </a:xfrm>
        </p:spPr>
        <p:txBody>
          <a:bodyPr/>
          <a:lstStyle/>
          <a:p>
            <a:r>
              <a:rPr lang="en-US" altLang="en-US" sz="4000" dirty="0">
                <a:latin typeface="Arial" pitchFamily="34" charset="0"/>
                <a:cs typeface="Arial" pitchFamily="34" charset="0"/>
              </a:rPr>
              <a:t>Faculty Involved and Disclosures</a:t>
            </a:r>
          </a:p>
        </p:txBody>
      </p:sp>
      <p:sp>
        <p:nvSpPr>
          <p:cNvPr id="27650" name="Content Placeholder 2"/>
          <p:cNvSpPr>
            <a:spLocks noGrp="1" noChangeArrowheads="1"/>
          </p:cNvSpPr>
          <p:nvPr>
            <p:ph idx="4294967295"/>
          </p:nvPr>
        </p:nvSpPr>
        <p:spPr>
          <a:xfrm>
            <a:off x="106492" y="944882"/>
            <a:ext cx="10114685" cy="4766346"/>
          </a:xfrm>
        </p:spPr>
        <p:txBody>
          <a:bodyPr/>
          <a:lstStyle/>
          <a:p>
            <a:pPr marL="0" indent="0">
              <a:spcBef>
                <a:spcPts val="600"/>
              </a:spcBef>
              <a:buNone/>
            </a:pPr>
            <a:r>
              <a:rPr lang="en-US" altLang="en-US" sz="2400" b="1" dirty="0">
                <a:latin typeface="Arial" pitchFamily="34" charset="0"/>
                <a:cs typeface="Arial" pitchFamily="34" charset="0"/>
              </a:rPr>
              <a:t>Samin K. Sharma, MD, FACC, MSCAI</a:t>
            </a:r>
            <a:endParaRPr lang="en-US" altLang="en-US" sz="2400" b="1" dirty="0">
              <a:solidFill>
                <a:srgbClr val="FF0000"/>
              </a:solidFill>
              <a:latin typeface="Arial" pitchFamily="34" charset="0"/>
              <a:cs typeface="Arial" pitchFamily="34" charset="0"/>
            </a:endParaRPr>
          </a:p>
          <a:p>
            <a:pPr marL="0" indent="0">
              <a:spcBef>
                <a:spcPts val="600"/>
              </a:spcBef>
              <a:buNone/>
            </a:pPr>
            <a:r>
              <a:rPr lang="en-US" altLang="en-US" sz="2400" b="1" dirty="0">
                <a:latin typeface="Arial" pitchFamily="34" charset="0"/>
                <a:cs typeface="Arial" pitchFamily="34" charset="0"/>
              </a:rPr>
              <a:t>	</a:t>
            </a:r>
            <a:r>
              <a:rPr lang="en-US" altLang="en-US" sz="2400" b="1" i="1" dirty="0">
                <a:latin typeface="Arial" pitchFamily="34" charset="0"/>
                <a:cs typeface="Arial" pitchFamily="34" charset="0"/>
              </a:rPr>
              <a:t>Nothing to disclose</a:t>
            </a:r>
          </a:p>
          <a:p>
            <a:pPr marL="0" indent="0">
              <a:spcBef>
                <a:spcPts val="600"/>
              </a:spcBef>
              <a:buNone/>
            </a:pPr>
            <a:r>
              <a:rPr lang="en-US" altLang="en-US" sz="2400" b="1" dirty="0" err="1">
                <a:latin typeface="Arial" pitchFamily="34" charset="0"/>
                <a:cs typeface="Arial" pitchFamily="34" charset="0"/>
              </a:rPr>
              <a:t>Annapoorna</a:t>
            </a:r>
            <a:r>
              <a:rPr lang="en-US" altLang="en-US" sz="2400" b="1" dirty="0">
                <a:latin typeface="Arial" pitchFamily="34" charset="0"/>
                <a:cs typeface="Arial" pitchFamily="34" charset="0"/>
              </a:rPr>
              <a:t> S. Kini, MD, MRCP, FACC</a:t>
            </a:r>
          </a:p>
          <a:p>
            <a:pPr marL="0" indent="0">
              <a:spcBef>
                <a:spcPts val="600"/>
              </a:spcBef>
              <a:buNone/>
            </a:pPr>
            <a:r>
              <a:rPr lang="en-US" altLang="en-US" sz="2400" b="1" dirty="0">
                <a:latin typeface="Arial" pitchFamily="34" charset="0"/>
                <a:cs typeface="Arial" pitchFamily="34" charset="0"/>
              </a:rPr>
              <a:t>	</a:t>
            </a:r>
            <a:r>
              <a:rPr lang="en-US" altLang="en-US" sz="2400" b="1" i="1" dirty="0">
                <a:latin typeface="Arial" pitchFamily="34" charset="0"/>
                <a:cs typeface="Arial" pitchFamily="34" charset="0"/>
              </a:rPr>
              <a:t>Nothing to disclose </a:t>
            </a:r>
          </a:p>
          <a:p>
            <a:pPr marL="0" indent="0">
              <a:spcBef>
                <a:spcPts val="600"/>
              </a:spcBef>
              <a:buNone/>
            </a:pPr>
            <a:r>
              <a:rPr lang="en-US" altLang="en-US" sz="2400" b="1" dirty="0" err="1" smtClean="0">
                <a:latin typeface="Arial" pitchFamily="34" charset="0"/>
                <a:cs typeface="Arial" pitchFamily="34" charset="0"/>
              </a:rPr>
              <a:t>Sahil</a:t>
            </a:r>
            <a:r>
              <a:rPr lang="en-US" altLang="en-US" sz="2400" b="1" dirty="0" smtClean="0">
                <a:latin typeface="Arial" pitchFamily="34" charset="0"/>
                <a:cs typeface="Arial" pitchFamily="34" charset="0"/>
              </a:rPr>
              <a:t> </a:t>
            </a:r>
            <a:r>
              <a:rPr lang="en-US" altLang="en-US" sz="2400" b="1" dirty="0" err="1" smtClean="0">
                <a:latin typeface="Arial" pitchFamily="34" charset="0"/>
                <a:cs typeface="Arial" pitchFamily="34" charset="0"/>
              </a:rPr>
              <a:t>Khera</a:t>
            </a:r>
            <a:r>
              <a:rPr lang="en-US" altLang="en-US" sz="2400" b="1" dirty="0" smtClean="0">
                <a:latin typeface="Arial" pitchFamily="34" charset="0"/>
                <a:cs typeface="Arial" pitchFamily="34" charset="0"/>
              </a:rPr>
              <a:t>, </a:t>
            </a:r>
            <a:r>
              <a:rPr lang="en-US" altLang="en-US" sz="2400" b="1" dirty="0">
                <a:latin typeface="Arial" pitchFamily="34" charset="0"/>
                <a:cs typeface="Arial" pitchFamily="34" charset="0"/>
              </a:rPr>
              <a:t>MD, </a:t>
            </a:r>
            <a:r>
              <a:rPr lang="en-US" altLang="en-US" sz="2400" b="1" dirty="0" smtClean="0">
                <a:latin typeface="Arial" pitchFamily="34" charset="0"/>
                <a:cs typeface="Arial" pitchFamily="34" charset="0"/>
              </a:rPr>
              <a:t>FACC</a:t>
            </a:r>
          </a:p>
          <a:p>
            <a:pPr marL="0" indent="0">
              <a:spcBef>
                <a:spcPts val="600"/>
              </a:spcBef>
              <a:buNone/>
            </a:pPr>
            <a:r>
              <a:rPr lang="en-US" altLang="en-US" sz="2400" b="1" i="1" dirty="0" smtClean="0">
                <a:latin typeface="Arial" pitchFamily="34" charset="0"/>
                <a:cs typeface="Arial" pitchFamily="34" charset="0"/>
              </a:rPr>
              <a:t>        </a:t>
            </a:r>
            <a:r>
              <a:rPr lang="en-US" altLang="en-US" sz="2400" b="1" i="1" dirty="0" smtClean="0">
                <a:latin typeface="Arial" pitchFamily="34" charset="0"/>
                <a:cs typeface="Arial" pitchFamily="34" charset="0"/>
              </a:rPr>
              <a:t>  Nothing </a:t>
            </a:r>
            <a:r>
              <a:rPr lang="en-US" altLang="en-US" sz="2400" b="1" i="1" dirty="0">
                <a:latin typeface="Arial" pitchFamily="34" charset="0"/>
                <a:cs typeface="Arial" pitchFamily="34" charset="0"/>
              </a:rPr>
              <a:t>to disclose</a:t>
            </a:r>
          </a:p>
          <a:p>
            <a:pPr marL="0" indent="0">
              <a:spcBef>
                <a:spcPts val="600"/>
              </a:spcBef>
              <a:buNone/>
            </a:pPr>
            <a:r>
              <a:rPr lang="en-US" altLang="en-US" sz="2400" b="1" dirty="0" smtClean="0">
                <a:latin typeface="Arial" pitchFamily="34" charset="0"/>
                <a:cs typeface="Arial" pitchFamily="34" charset="0"/>
              </a:rPr>
              <a:t>Gilbert Tang, </a:t>
            </a:r>
            <a:r>
              <a:rPr lang="en-US" altLang="en-US" sz="2400" b="1" dirty="0">
                <a:latin typeface="Arial" pitchFamily="34" charset="0"/>
                <a:cs typeface="Arial" pitchFamily="34" charset="0"/>
              </a:rPr>
              <a:t>MD, FACC</a:t>
            </a:r>
          </a:p>
          <a:p>
            <a:pPr marL="0" indent="0">
              <a:spcBef>
                <a:spcPts val="600"/>
              </a:spcBef>
              <a:buNone/>
            </a:pPr>
            <a:r>
              <a:rPr lang="en-US" altLang="en-US" sz="2400" b="1" i="1" dirty="0">
                <a:latin typeface="Arial" pitchFamily="34" charset="0"/>
                <a:cs typeface="Arial" pitchFamily="34" charset="0"/>
              </a:rPr>
              <a:t>	</a:t>
            </a:r>
            <a:r>
              <a:rPr lang="en-US" altLang="en-US" sz="2400" b="1" i="1" dirty="0" smtClean="0">
                <a:latin typeface="Arial" pitchFamily="34" charset="0"/>
                <a:cs typeface="Arial" pitchFamily="34" charset="0"/>
              </a:rPr>
              <a:t>Proctor for Medtronic </a:t>
            </a:r>
            <a:r>
              <a:rPr lang="en-US" altLang="en-US" sz="2400" b="1" i="1" dirty="0" err="1" smtClean="0">
                <a:latin typeface="Arial" pitchFamily="34" charset="0"/>
                <a:cs typeface="Arial" pitchFamily="34" charset="0"/>
              </a:rPr>
              <a:t>Inc</a:t>
            </a:r>
            <a:endParaRPr lang="en-US" altLang="en-US" sz="2400" b="1" i="1" dirty="0">
              <a:latin typeface="Arial" pitchFamily="34" charset="0"/>
              <a:cs typeface="Arial" pitchFamily="34" charset="0"/>
            </a:endParaRPr>
          </a:p>
          <a:p>
            <a:pPr marL="0" indent="0">
              <a:spcBef>
                <a:spcPts val="600"/>
              </a:spcBef>
              <a:buNone/>
            </a:pPr>
            <a:r>
              <a:rPr lang="en-US" altLang="en-US" sz="2400" b="1" dirty="0" err="1">
                <a:latin typeface="Arial" pitchFamily="34" charset="0"/>
                <a:cs typeface="Arial" pitchFamily="34" charset="0"/>
              </a:rPr>
              <a:t>Stamatios</a:t>
            </a:r>
            <a:r>
              <a:rPr lang="en-US" altLang="en-US" sz="2400" b="1" dirty="0">
                <a:latin typeface="Arial" pitchFamily="34" charset="0"/>
                <a:cs typeface="Arial" pitchFamily="34" charset="0"/>
              </a:rPr>
              <a:t> </a:t>
            </a:r>
            <a:r>
              <a:rPr lang="en-US" altLang="en-US" sz="2400" b="1" dirty="0" err="1">
                <a:latin typeface="Arial" pitchFamily="34" charset="0"/>
                <a:cs typeface="Arial" pitchFamily="34" charset="0"/>
              </a:rPr>
              <a:t>Lerakis</a:t>
            </a:r>
            <a:r>
              <a:rPr lang="en-US" altLang="en-US" sz="2400" b="1" dirty="0">
                <a:latin typeface="Arial" pitchFamily="34" charset="0"/>
                <a:cs typeface="Arial" pitchFamily="34" charset="0"/>
              </a:rPr>
              <a:t>, MD, PhD, FACC, FAHA</a:t>
            </a:r>
          </a:p>
          <a:p>
            <a:pPr marL="0" indent="0">
              <a:spcBef>
                <a:spcPts val="600"/>
              </a:spcBef>
              <a:buNone/>
            </a:pPr>
            <a:r>
              <a:rPr lang="en-US" altLang="en-US" sz="2400" b="1" i="1" dirty="0">
                <a:latin typeface="Arial" pitchFamily="34" charset="0"/>
                <a:cs typeface="Arial" pitchFamily="34" charset="0"/>
              </a:rPr>
              <a:t>	Nothing to disclose</a:t>
            </a:r>
          </a:p>
          <a:p>
            <a:pPr marL="0" indent="0">
              <a:spcBef>
                <a:spcPts val="600"/>
              </a:spcBef>
              <a:buNone/>
            </a:pPr>
            <a:endParaRPr lang="en-US" altLang="en-US" sz="2400" b="1" i="1" dirty="0">
              <a:latin typeface="Arial" pitchFamily="34" charset="0"/>
              <a:cs typeface="Arial" pitchFamily="34" charset="0"/>
            </a:endParaRPr>
          </a:p>
          <a:p>
            <a:pPr marL="0" indent="0">
              <a:spcBef>
                <a:spcPts val="600"/>
              </a:spcBef>
              <a:buNone/>
            </a:pPr>
            <a:r>
              <a:rPr lang="en-US" altLang="en-US" sz="2400" b="1" dirty="0">
                <a:latin typeface="Arial" pitchFamily="34" charset="0"/>
                <a:cs typeface="Arial" pitchFamily="34" charset="0"/>
              </a:rPr>
              <a:t>Pedro Moreno, MD, FACC </a:t>
            </a:r>
            <a:r>
              <a:rPr lang="en-US" altLang="en-US" sz="2400" b="1" dirty="0">
                <a:solidFill>
                  <a:srgbClr val="FF0000"/>
                </a:solidFill>
                <a:latin typeface="Arial" pitchFamily="34" charset="0"/>
                <a:cs typeface="Arial" pitchFamily="34" charset="0"/>
              </a:rPr>
              <a:t>[Moderator]         </a:t>
            </a:r>
          </a:p>
          <a:p>
            <a:pPr marL="0" indent="0">
              <a:spcBef>
                <a:spcPts val="600"/>
              </a:spcBef>
              <a:buNone/>
            </a:pPr>
            <a:r>
              <a:rPr lang="en-US" altLang="en-US" sz="2400" b="1" i="1" dirty="0">
                <a:latin typeface="Arial" pitchFamily="34" charset="0"/>
                <a:cs typeface="Arial" pitchFamily="34" charset="0"/>
              </a:rPr>
              <a:t>          Nothing to disclose</a:t>
            </a:r>
          </a:p>
          <a:p>
            <a:pPr marL="0" indent="0">
              <a:spcBef>
                <a:spcPts val="600"/>
              </a:spcBef>
              <a:buNone/>
            </a:pPr>
            <a:endParaRPr lang="en-US" altLang="en-US" sz="2400" b="1" i="1" dirty="0">
              <a:latin typeface="Arial" pitchFamily="34" charset="0"/>
              <a:cs typeface="Arial" pitchFamily="34" charset="0"/>
            </a:endParaRPr>
          </a:p>
        </p:txBody>
      </p:sp>
      <p:sp>
        <p:nvSpPr>
          <p:cNvPr id="2" name="TextBox 1"/>
          <p:cNvSpPr txBox="1"/>
          <p:nvPr/>
        </p:nvSpPr>
        <p:spPr>
          <a:xfrm>
            <a:off x="6105776" y="3548391"/>
            <a:ext cx="3942105" cy="840230"/>
          </a:xfrm>
          <a:prstGeom prst="rect">
            <a:avLst/>
          </a:prstGeom>
          <a:noFill/>
        </p:spPr>
        <p:txBody>
          <a:bodyPr wrap="none" rtlCol="0">
            <a:spAutoFit/>
          </a:bodyPr>
          <a:lstStyle/>
          <a:p>
            <a:pPr marL="0" marR="0" lvl="0" indent="0" algn="l" defTabSz="548640" rtl="0" eaLnBrk="1" fontAlgn="auto" latinLnBrk="0" hangingPunct="0">
              <a:lnSpc>
                <a:spcPct val="100000"/>
              </a:lnSpc>
              <a:spcBef>
                <a:spcPts val="0"/>
              </a:spcBef>
              <a:spcAft>
                <a:spcPts val="0"/>
              </a:spcAft>
              <a:buClrTx/>
              <a:buSzTx/>
              <a:buFontTx/>
              <a:buNone/>
              <a:tabLst/>
              <a:defRPr/>
            </a:pPr>
            <a:r>
              <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Cardiac Anesthesiologist</a:t>
            </a:r>
          </a:p>
          <a:p>
            <a:pPr marL="0" marR="0" lvl="0" indent="0" algn="l" defTabSz="548640" rtl="0" eaLnBrk="1" fontAlgn="auto" latinLnBrk="0" hangingPunct="0">
              <a:lnSpc>
                <a:spcPct val="100000"/>
              </a:lnSpc>
              <a:spcBef>
                <a:spcPts val="0"/>
              </a:spcBef>
              <a:spcAft>
                <a:spcPts val="0"/>
              </a:spcAft>
              <a:buClrTx/>
              <a:buSzTx/>
              <a:buFontTx/>
              <a:buNone/>
              <a:tabLst/>
              <a:defRPr/>
            </a:pPr>
            <a:r>
              <a:rPr kumimoji="0" lang="en-US" sz="243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    </a:t>
            </a:r>
            <a:r>
              <a:rPr lang="en-US" sz="2430" b="1" kern="0" dirty="0" smtClean="0">
                <a:solidFill>
                  <a:srgbClr val="FFFFFF"/>
                </a:solidFill>
                <a:latin typeface="Arial" panose="020B0604020202020204" pitchFamily="34" charset="0"/>
                <a:cs typeface="Arial" panose="020B0604020202020204" pitchFamily="34" charset="0"/>
                <a:sym typeface="Calibri"/>
              </a:rPr>
              <a:t>Joseph </a:t>
            </a:r>
            <a:r>
              <a:rPr lang="en-US" sz="2430" b="1" kern="0" dirty="0" err="1" smtClean="0">
                <a:solidFill>
                  <a:srgbClr val="FFFFFF"/>
                </a:solidFill>
                <a:latin typeface="Arial" panose="020B0604020202020204" pitchFamily="34" charset="0"/>
                <a:cs typeface="Arial" panose="020B0604020202020204" pitchFamily="34" charset="0"/>
                <a:sym typeface="Calibri"/>
              </a:rPr>
              <a:t>Larese</a:t>
            </a:r>
            <a:r>
              <a:rPr kumimoji="0" lang="en-US" sz="243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 </a:t>
            </a:r>
            <a:r>
              <a:rPr kumimoji="0" lang="en-US" sz="243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MD   </a:t>
            </a:r>
            <a:endPar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endParaRPr>
          </a:p>
        </p:txBody>
      </p:sp>
      <p:pic>
        <p:nvPicPr>
          <p:cNvPr id="7" name="Picture 14">
            <a:extLst>
              <a:ext uri="{FF2B5EF4-FFF2-40B4-BE49-F238E27FC236}">
                <a16:creationId xmlns:a16="http://schemas.microsoft.com/office/drawing/2014/main" id="{E22B7709-00AB-462B-BD53-EEDF093EB8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36262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p:cNvSpPr txBox="1">
            <a:spLocks/>
          </p:cNvSpPr>
          <p:nvPr/>
        </p:nvSpPr>
        <p:spPr>
          <a:xfrm>
            <a:off x="8965" y="66059"/>
            <a:ext cx="10287000" cy="1071447"/>
          </a:xfrm>
          <a:prstGeom prst="rect">
            <a:avLst/>
          </a:prstGeom>
        </p:spPr>
        <p:txBody>
          <a:bodyPr vert="horz" wrap="square" lIns="0" tIns="12065" rIns="0" bIns="0" rtlCol="0">
            <a:spAutoFit/>
          </a:bodyPr>
          <a:lstStyle>
            <a:lvl1pPr>
              <a:defRPr sz="3200" b="0" i="0">
                <a:solidFill>
                  <a:schemeClr val="bg1"/>
                </a:solidFill>
                <a:latin typeface="Arial"/>
                <a:ea typeface="+mj-ea"/>
                <a:cs typeface="Arial"/>
              </a:defRPr>
            </a:lvl1p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b="1" i="0" u="none" strike="noStrike" kern="0" cap="none" spc="0" normalizeH="0" baseline="0" noProof="0" dirty="0" smtClean="0">
                <a:ln>
                  <a:noFill/>
                </a:ln>
                <a:solidFill>
                  <a:srgbClr val="FFFF00"/>
                </a:solidFill>
                <a:effectLst/>
                <a:uLnTx/>
                <a:uFillTx/>
                <a:latin typeface="Arial"/>
                <a:ea typeface="+mj-ea"/>
                <a:cs typeface="Arial"/>
              </a:rPr>
              <a:t>Redo-TAVR with Balloon Expandable Valves: </a:t>
            </a:r>
          </a:p>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Arial"/>
                <a:ea typeface="+mj-ea"/>
                <a:cs typeface="Arial"/>
              </a:rPr>
              <a:t>Procedural Complications</a:t>
            </a:r>
            <a:endParaRPr kumimoji="0" lang="en-US" sz="3600" b="1" i="0" u="none" strike="noStrike" kern="0" cap="none" spc="-10" normalizeH="0" baseline="0" noProof="0" dirty="0">
              <a:ln>
                <a:noFill/>
              </a:ln>
              <a:solidFill>
                <a:srgbClr val="FFFF00"/>
              </a:solidFill>
              <a:effectLst/>
              <a:uLnTx/>
              <a:uFillTx/>
              <a:latin typeface="Arial"/>
              <a:ea typeface="+mj-ea"/>
              <a:cs typeface="Arial"/>
            </a:endParaRPr>
          </a:p>
        </p:txBody>
      </p:sp>
      <p:sp>
        <p:nvSpPr>
          <p:cNvPr id="8" name="TextBox 7"/>
          <p:cNvSpPr txBox="1"/>
          <p:nvPr/>
        </p:nvSpPr>
        <p:spPr>
          <a:xfrm>
            <a:off x="1247775" y="3571875"/>
            <a:ext cx="914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grpSp>
        <p:nvGrpSpPr>
          <p:cNvPr id="5" name="Group 4"/>
          <p:cNvGrpSpPr/>
          <p:nvPr/>
        </p:nvGrpSpPr>
        <p:grpSpPr>
          <a:xfrm>
            <a:off x="190294" y="1214642"/>
            <a:ext cx="9791906" cy="5175884"/>
            <a:chOff x="190294" y="1277397"/>
            <a:chExt cx="9791906" cy="5019675"/>
          </a:xfrm>
        </p:grpSpPr>
        <p:graphicFrame>
          <p:nvGraphicFramePr>
            <p:cNvPr id="6" name="Chart 5"/>
            <p:cNvGraphicFramePr/>
            <p:nvPr>
              <p:extLst>
                <p:ext uri="{D42A27DB-BD31-4B8C-83A1-F6EECF244321}">
                  <p14:modId xmlns:p14="http://schemas.microsoft.com/office/powerpoint/2010/main" val="2927743043"/>
                </p:ext>
              </p:extLst>
            </p:nvPr>
          </p:nvGraphicFramePr>
          <p:xfrm>
            <a:off x="552450" y="1277397"/>
            <a:ext cx="9429750" cy="50196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90294" y="3767697"/>
              <a:ext cx="35242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1247775" y="3459995"/>
              <a:ext cx="109201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0.45</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8633012" y="3694768"/>
              <a:ext cx="9950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p=1.0</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7101728" y="3174065"/>
              <a:ext cx="109201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NA</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5526181" y="3731550"/>
              <a:ext cx="109201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0.12</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175312" y="2077558"/>
              <a:ext cx="109201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0.23</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583517" y="4204062"/>
              <a:ext cx="109201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0.14</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3D2D558F-B15C-9B67-602C-0207F0A6D2C0}"/>
              </a:ext>
            </a:extLst>
          </p:cNvPr>
          <p:cNvSpPr txBox="1"/>
          <p:nvPr/>
        </p:nvSpPr>
        <p:spPr>
          <a:xfrm>
            <a:off x="6156254" y="6472042"/>
            <a:ext cx="4104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Makkar et al., Lancet 2023;402:1529</a:t>
            </a:r>
          </a:p>
        </p:txBody>
      </p:sp>
    </p:spTree>
    <p:extLst>
      <p:ext uri="{BB962C8B-B14F-4D97-AF65-F5344CB8AC3E}">
        <p14:creationId xmlns:p14="http://schemas.microsoft.com/office/powerpoint/2010/main" val="21884715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p:cNvSpPr txBox="1">
            <a:spLocks/>
          </p:cNvSpPr>
          <p:nvPr/>
        </p:nvSpPr>
        <p:spPr>
          <a:xfrm>
            <a:off x="8965" y="66059"/>
            <a:ext cx="10287000" cy="1071447"/>
          </a:xfrm>
          <a:prstGeom prst="rect">
            <a:avLst/>
          </a:prstGeom>
        </p:spPr>
        <p:txBody>
          <a:bodyPr vert="horz" wrap="square" lIns="0" tIns="12065" rIns="0" bIns="0" rtlCol="0">
            <a:spAutoFit/>
          </a:bodyPr>
          <a:lstStyle>
            <a:lvl1pPr>
              <a:defRPr sz="3200" b="0" i="0">
                <a:solidFill>
                  <a:schemeClr val="bg1"/>
                </a:solidFill>
                <a:latin typeface="Arial"/>
                <a:ea typeface="+mj-ea"/>
                <a:cs typeface="Arial"/>
              </a:defRPr>
            </a:lvl1p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b="1" i="0" u="none" strike="noStrike" kern="0" cap="none" spc="0" normalizeH="0" baseline="0" noProof="0" dirty="0" smtClean="0">
                <a:ln>
                  <a:noFill/>
                </a:ln>
                <a:solidFill>
                  <a:srgbClr val="FFFF00"/>
                </a:solidFill>
                <a:effectLst/>
                <a:uLnTx/>
                <a:uFillTx/>
                <a:latin typeface="Arial"/>
                <a:ea typeface="+mj-ea"/>
                <a:cs typeface="Arial"/>
              </a:rPr>
              <a:t>Redo-TAVR with Balloon Expandable Valves: </a:t>
            </a:r>
          </a:p>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Arial"/>
                <a:ea typeface="+mj-ea"/>
                <a:cs typeface="Arial"/>
              </a:rPr>
              <a:t>In-Hospital and 30-Day Primary Endpoint</a:t>
            </a:r>
            <a:endParaRPr kumimoji="0" lang="en-US" sz="3600" b="1" i="0" u="none" strike="noStrike" kern="0" cap="none" spc="-10" normalizeH="0" baseline="0" noProof="0" dirty="0">
              <a:ln>
                <a:noFill/>
              </a:ln>
              <a:solidFill>
                <a:srgbClr val="FFFF00"/>
              </a:solidFill>
              <a:effectLst/>
              <a:uLnTx/>
              <a:uFillTx/>
              <a:latin typeface="Arial"/>
              <a:ea typeface="+mj-ea"/>
              <a:cs typeface="Arial"/>
            </a:endParaRPr>
          </a:p>
        </p:txBody>
      </p:sp>
      <p:grpSp>
        <p:nvGrpSpPr>
          <p:cNvPr id="12" name="Group 11"/>
          <p:cNvGrpSpPr/>
          <p:nvPr/>
        </p:nvGrpSpPr>
        <p:grpSpPr>
          <a:xfrm>
            <a:off x="82924" y="2257425"/>
            <a:ext cx="4991100" cy="3825118"/>
            <a:chOff x="82924" y="2049628"/>
            <a:chExt cx="4991100" cy="4448890"/>
          </a:xfrm>
        </p:grpSpPr>
        <p:graphicFrame>
          <p:nvGraphicFramePr>
            <p:cNvPr id="6" name="Chart 5"/>
            <p:cNvGraphicFramePr/>
            <p:nvPr/>
          </p:nvGraphicFramePr>
          <p:xfrm>
            <a:off x="361950" y="2049628"/>
            <a:ext cx="4712074" cy="444889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2924" y="4001604"/>
              <a:ext cx="3429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981075" y="2955727"/>
              <a:ext cx="10287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=0.32</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381250" y="3613889"/>
              <a:ext cx="10287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=0.11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695700" y="4573503"/>
              <a:ext cx="10287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=0.88</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p:cNvSpPr txBox="1"/>
          <p:nvPr/>
        </p:nvSpPr>
        <p:spPr>
          <a:xfrm>
            <a:off x="485775" y="1762623"/>
            <a:ext cx="434340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In-Hospital</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5591175" y="1737871"/>
            <a:ext cx="434340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30-Day</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5197849" y="2257425"/>
            <a:ext cx="4953000" cy="3825118"/>
            <a:chOff x="121024" y="2049628"/>
            <a:chExt cx="4953000" cy="4448890"/>
          </a:xfrm>
        </p:grpSpPr>
        <p:graphicFrame>
          <p:nvGraphicFramePr>
            <p:cNvPr id="16" name="Chart 15"/>
            <p:cNvGraphicFramePr/>
            <p:nvPr/>
          </p:nvGraphicFramePr>
          <p:xfrm>
            <a:off x="361950" y="2049628"/>
            <a:ext cx="4712074" cy="444889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121024" y="4016761"/>
              <a:ext cx="342900" cy="349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914400" y="2301564"/>
              <a:ext cx="10287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=0.77</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2381250" y="2996889"/>
              <a:ext cx="10287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=0.36</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3695700" y="4357012"/>
              <a:ext cx="10287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=0.93</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2" name="Group 21"/>
          <p:cNvGrpSpPr/>
          <p:nvPr/>
        </p:nvGrpSpPr>
        <p:grpSpPr>
          <a:xfrm>
            <a:off x="2895600" y="6154397"/>
            <a:ext cx="5048250" cy="357604"/>
            <a:chOff x="2686050" y="1876425"/>
            <a:chExt cx="5048250" cy="357604"/>
          </a:xfrm>
        </p:grpSpPr>
        <p:sp>
          <p:nvSpPr>
            <p:cNvPr id="13" name="Rectangle 12"/>
            <p:cNvSpPr/>
            <p:nvPr/>
          </p:nvSpPr>
          <p:spPr bwMode="auto">
            <a:xfrm>
              <a:off x="2686050" y="2022430"/>
              <a:ext cx="152400" cy="139745"/>
            </a:xfrm>
            <a:prstGeom prst="rect">
              <a:avLst/>
            </a:prstGeom>
            <a:solidFill>
              <a:srgbClr val="FF9933"/>
            </a:solidFill>
            <a:ln w="1905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21" name="TextBox 20"/>
            <p:cNvSpPr txBox="1"/>
            <p:nvPr/>
          </p:nvSpPr>
          <p:spPr>
            <a:xfrm>
              <a:off x="2828925" y="1895475"/>
              <a:ext cx="240982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Redo-TAVR (n=1216)</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bwMode="auto">
            <a:xfrm>
              <a:off x="5181600" y="2003380"/>
              <a:ext cx="152400" cy="139745"/>
            </a:xfrm>
            <a:prstGeom prst="rect">
              <a:avLst/>
            </a:prstGeom>
            <a:solidFill>
              <a:schemeClr val="bg1"/>
            </a:solidFill>
            <a:ln w="1905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27" name="TextBox 26"/>
            <p:cNvSpPr txBox="1"/>
            <p:nvPr/>
          </p:nvSpPr>
          <p:spPr>
            <a:xfrm>
              <a:off x="5324475" y="1876425"/>
              <a:ext cx="240982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Native TAVR (n=1216)</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9" name="object 32"/>
          <p:cNvSpPr txBox="1"/>
          <p:nvPr/>
        </p:nvSpPr>
        <p:spPr>
          <a:xfrm>
            <a:off x="1495425" y="1168654"/>
            <a:ext cx="7296150" cy="380873"/>
          </a:xfrm>
          <a:prstGeom prst="rect">
            <a:avLst/>
          </a:prstGeom>
        </p:spPr>
        <p:txBody>
          <a:bodyPr vert="horz" wrap="square" lIns="0" tIns="11430" rIns="0" bIns="0" rtlCol="0">
            <a:spAutoFit/>
          </a:bodyPr>
          <a:lstStyle/>
          <a:p>
            <a:pPr marL="12700" marR="0" lvl="0" indent="0" algn="ctr" defTabSz="914400" rtl="0" eaLnBrk="1" fontAlgn="auto" latinLnBrk="0" hangingPunct="1">
              <a:lnSpc>
                <a:spcPct val="100000"/>
              </a:lnSpc>
              <a:spcBef>
                <a:spcPts val="90"/>
              </a:spcBef>
              <a:spcAft>
                <a:spcPts val="0"/>
              </a:spcAft>
              <a:buClrTx/>
              <a:buSzTx/>
              <a:buFontTx/>
              <a:buNone/>
              <a:tabLst/>
              <a:defRPr/>
            </a:pPr>
            <a:r>
              <a:rPr kumimoji="0" sz="2400" b="1" i="1" u="none" strike="noStrike" kern="0" cap="none" spc="-20" normalizeH="0" baseline="0" noProof="0" dirty="0">
                <a:ln>
                  <a:noFill/>
                </a:ln>
                <a:solidFill>
                  <a:srgbClr val="FFC000"/>
                </a:solidFill>
                <a:effectLst/>
                <a:uLnTx/>
                <a:uFillTx/>
                <a:latin typeface="Arial"/>
                <a:ea typeface="+mn-ea"/>
                <a:cs typeface="Arial"/>
              </a:rPr>
              <a:t>Redo-</a:t>
            </a:r>
            <a:r>
              <a:rPr kumimoji="0" sz="2400" b="1" i="1" u="none" strike="noStrike" kern="0" cap="none" spc="-50" normalizeH="0" baseline="0" noProof="0" dirty="0">
                <a:ln>
                  <a:noFill/>
                </a:ln>
                <a:solidFill>
                  <a:srgbClr val="FFC000"/>
                </a:solidFill>
                <a:effectLst/>
                <a:uLnTx/>
                <a:uFillTx/>
                <a:latin typeface="Arial"/>
                <a:ea typeface="+mn-ea"/>
                <a:cs typeface="Arial"/>
              </a:rPr>
              <a:t>TAVR</a:t>
            </a:r>
            <a:r>
              <a:rPr kumimoji="0" sz="2400" b="1" i="1" u="none" strike="noStrike" kern="0" cap="none" spc="-15" normalizeH="0" baseline="0" noProof="0" dirty="0">
                <a:ln>
                  <a:noFill/>
                </a:ln>
                <a:solidFill>
                  <a:srgbClr val="FFC000"/>
                </a:solidFill>
                <a:effectLst/>
                <a:uLnTx/>
                <a:uFillTx/>
                <a:latin typeface="Arial"/>
                <a:ea typeface="+mn-ea"/>
                <a:cs typeface="Arial"/>
              </a:rPr>
              <a:t> </a:t>
            </a:r>
            <a:r>
              <a:rPr kumimoji="0" sz="2400" b="1" i="1" u="none" strike="noStrike" kern="0" cap="none" spc="0" normalizeH="0" baseline="0" noProof="0" dirty="0">
                <a:ln>
                  <a:noFill/>
                </a:ln>
                <a:solidFill>
                  <a:srgbClr val="FFC000"/>
                </a:solidFill>
                <a:effectLst/>
                <a:uLnTx/>
                <a:uFillTx/>
                <a:latin typeface="Arial"/>
                <a:ea typeface="+mn-ea"/>
                <a:cs typeface="Arial"/>
              </a:rPr>
              <a:t>vs</a:t>
            </a:r>
            <a:r>
              <a:rPr kumimoji="0" sz="2400" b="1" i="1" u="none" strike="noStrike" kern="0" cap="none" spc="-85" normalizeH="0" baseline="0" noProof="0" dirty="0">
                <a:ln>
                  <a:noFill/>
                </a:ln>
                <a:solidFill>
                  <a:srgbClr val="FFC000"/>
                </a:solidFill>
                <a:effectLst/>
                <a:uLnTx/>
                <a:uFillTx/>
                <a:latin typeface="Arial"/>
                <a:ea typeface="+mn-ea"/>
                <a:cs typeface="Arial"/>
              </a:rPr>
              <a:t> </a:t>
            </a:r>
            <a:r>
              <a:rPr kumimoji="0" sz="2400" b="1" i="1" u="none" strike="noStrike" kern="0" cap="none" spc="0" normalizeH="0" baseline="0" noProof="0" dirty="0">
                <a:ln>
                  <a:noFill/>
                </a:ln>
                <a:solidFill>
                  <a:srgbClr val="FFC000"/>
                </a:solidFill>
                <a:effectLst/>
                <a:uLnTx/>
                <a:uFillTx/>
                <a:latin typeface="Arial"/>
                <a:ea typeface="+mn-ea"/>
                <a:cs typeface="Arial"/>
              </a:rPr>
              <a:t>Native</a:t>
            </a:r>
            <a:r>
              <a:rPr kumimoji="0" sz="2400" b="1" i="1" u="none" strike="noStrike" kern="0" cap="none" spc="-35" normalizeH="0" baseline="0" noProof="0" dirty="0">
                <a:ln>
                  <a:noFill/>
                </a:ln>
                <a:solidFill>
                  <a:srgbClr val="FFC000"/>
                </a:solidFill>
                <a:effectLst/>
                <a:uLnTx/>
                <a:uFillTx/>
                <a:latin typeface="Arial"/>
                <a:ea typeface="+mn-ea"/>
                <a:cs typeface="Arial"/>
              </a:rPr>
              <a:t> </a:t>
            </a:r>
            <a:r>
              <a:rPr kumimoji="0" sz="2400" b="1" i="1" u="none" strike="noStrike" kern="0" cap="none" spc="-50" normalizeH="0" baseline="0" noProof="0" dirty="0">
                <a:ln>
                  <a:noFill/>
                </a:ln>
                <a:solidFill>
                  <a:srgbClr val="FFC000"/>
                </a:solidFill>
                <a:effectLst/>
                <a:uLnTx/>
                <a:uFillTx/>
                <a:latin typeface="Arial"/>
                <a:ea typeface="+mn-ea"/>
                <a:cs typeface="Arial"/>
              </a:rPr>
              <a:t>TAVR</a:t>
            </a:r>
            <a:r>
              <a:rPr kumimoji="0" sz="2400" b="1" i="1" u="none" strike="noStrike" kern="0" cap="none" spc="-15" normalizeH="0" baseline="0" noProof="0" dirty="0">
                <a:ln>
                  <a:noFill/>
                </a:ln>
                <a:solidFill>
                  <a:srgbClr val="FFC000"/>
                </a:solidFill>
                <a:effectLst/>
                <a:uLnTx/>
                <a:uFillTx/>
                <a:latin typeface="Arial"/>
                <a:ea typeface="+mn-ea"/>
                <a:cs typeface="Arial"/>
              </a:rPr>
              <a:t> </a:t>
            </a:r>
            <a:r>
              <a:rPr kumimoji="0" sz="2400" b="1" i="1" u="none" strike="noStrike" kern="0" cap="none" spc="0" normalizeH="0" baseline="0" noProof="0" dirty="0">
                <a:ln>
                  <a:noFill/>
                </a:ln>
                <a:solidFill>
                  <a:srgbClr val="FFC000"/>
                </a:solidFill>
                <a:effectLst/>
                <a:uLnTx/>
                <a:uFillTx/>
                <a:latin typeface="Arial"/>
                <a:ea typeface="+mn-ea"/>
                <a:cs typeface="Arial"/>
              </a:rPr>
              <a:t>–</a:t>
            </a:r>
            <a:r>
              <a:rPr kumimoji="0" sz="2400" b="1" i="1" u="none" strike="noStrike" kern="0" cap="none" spc="-135" normalizeH="0" baseline="0" noProof="0" dirty="0">
                <a:ln>
                  <a:noFill/>
                </a:ln>
                <a:solidFill>
                  <a:srgbClr val="FFC000"/>
                </a:solidFill>
                <a:effectLst/>
                <a:uLnTx/>
                <a:uFillTx/>
                <a:latin typeface="Arial"/>
                <a:ea typeface="+mn-ea"/>
                <a:cs typeface="Arial"/>
              </a:rPr>
              <a:t> </a:t>
            </a:r>
            <a:r>
              <a:rPr kumimoji="0" sz="2400" b="1" i="1" u="none" strike="noStrike" kern="0" cap="none" spc="0" normalizeH="0" baseline="0" noProof="0" dirty="0">
                <a:ln>
                  <a:noFill/>
                </a:ln>
                <a:solidFill>
                  <a:srgbClr val="FFC000"/>
                </a:solidFill>
                <a:effectLst/>
                <a:uLnTx/>
                <a:uFillTx/>
                <a:latin typeface="Arial"/>
                <a:ea typeface="+mn-ea"/>
                <a:cs typeface="Arial"/>
              </a:rPr>
              <a:t>Adjusted</a:t>
            </a:r>
            <a:r>
              <a:rPr kumimoji="0" sz="2400" b="1" i="1" u="none" strike="noStrike" kern="0" cap="none" spc="-40" normalizeH="0" baseline="0" noProof="0" dirty="0">
                <a:ln>
                  <a:noFill/>
                </a:ln>
                <a:solidFill>
                  <a:srgbClr val="FFC000"/>
                </a:solidFill>
                <a:effectLst/>
                <a:uLnTx/>
                <a:uFillTx/>
                <a:latin typeface="Arial"/>
                <a:ea typeface="+mn-ea"/>
                <a:cs typeface="Arial"/>
              </a:rPr>
              <a:t> </a:t>
            </a:r>
            <a:r>
              <a:rPr kumimoji="0" sz="2400" b="1" i="1" u="none" strike="noStrike" kern="0" cap="none" spc="-10" normalizeH="0" baseline="0" noProof="0" dirty="0">
                <a:ln>
                  <a:noFill/>
                </a:ln>
                <a:solidFill>
                  <a:srgbClr val="FFC000"/>
                </a:solidFill>
                <a:effectLst/>
                <a:uLnTx/>
                <a:uFillTx/>
                <a:latin typeface="Arial"/>
                <a:ea typeface="+mn-ea"/>
                <a:cs typeface="Arial"/>
              </a:rPr>
              <a:t>Cohort</a:t>
            </a:r>
            <a:endParaRPr kumimoji="0" sz="2400" b="1" i="1" u="none" strike="noStrike" kern="0" cap="none" spc="0" normalizeH="0" baseline="0" noProof="0" dirty="0">
              <a:ln>
                <a:noFill/>
              </a:ln>
              <a:solidFill>
                <a:srgbClr val="FFC000"/>
              </a:solidFill>
              <a:effectLst/>
              <a:uLnTx/>
              <a:uFillTx/>
              <a:latin typeface="Arial"/>
              <a:ea typeface="+mn-ea"/>
              <a:cs typeface="Arial"/>
            </a:endParaRPr>
          </a:p>
        </p:txBody>
      </p:sp>
      <p:sp>
        <p:nvSpPr>
          <p:cNvPr id="25" name="TextBox 24">
            <a:extLst>
              <a:ext uri="{FF2B5EF4-FFF2-40B4-BE49-F238E27FC236}">
                <a16:creationId xmlns:a16="http://schemas.microsoft.com/office/drawing/2014/main" id="{3D2D558F-B15C-9B67-602C-0207F0A6D2C0}"/>
              </a:ext>
            </a:extLst>
          </p:cNvPr>
          <p:cNvSpPr txBox="1"/>
          <p:nvPr/>
        </p:nvSpPr>
        <p:spPr>
          <a:xfrm>
            <a:off x="6156254" y="6472042"/>
            <a:ext cx="4104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Makkar et al., Lancet 2023;402:1529</a:t>
            </a:r>
          </a:p>
        </p:txBody>
      </p:sp>
    </p:spTree>
    <p:extLst>
      <p:ext uri="{BB962C8B-B14F-4D97-AF65-F5344CB8AC3E}">
        <p14:creationId xmlns:p14="http://schemas.microsoft.com/office/powerpoint/2010/main" val="288611559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FD20ED2F-C289-C219-5298-8915C3B328B1}"/>
              </a:ext>
            </a:extLst>
          </p:cNvPr>
          <p:cNvSpPr txBox="1"/>
          <p:nvPr/>
        </p:nvSpPr>
        <p:spPr>
          <a:xfrm>
            <a:off x="0" y="22929"/>
            <a:ext cx="1028700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Redo-TAVR Study: 1-Year  Outcomes in Propensity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Score-Matched Pts Who Underwent Redo-TAVR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 Native </a:t>
            </a: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TAVR: TVT Registry Analysis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3D2D558F-B15C-9B67-602C-0207F0A6D2C0}"/>
              </a:ext>
            </a:extLst>
          </p:cNvPr>
          <p:cNvSpPr txBox="1"/>
          <p:nvPr/>
        </p:nvSpPr>
        <p:spPr>
          <a:xfrm>
            <a:off x="6156254" y="6472042"/>
            <a:ext cx="4104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Makkar et al., Lancet 2023;402:1529</a:t>
            </a:r>
          </a:p>
        </p:txBody>
      </p:sp>
      <p:graphicFrame>
        <p:nvGraphicFramePr>
          <p:cNvPr id="7" name="Chart 6">
            <a:extLst>
              <a:ext uri="{FF2B5EF4-FFF2-40B4-BE49-F238E27FC236}">
                <a16:creationId xmlns:a16="http://schemas.microsoft.com/office/drawing/2014/main" id="{FA5786DF-A533-FDC6-6B48-62B79BE4C7FE}"/>
              </a:ext>
            </a:extLst>
          </p:cNvPr>
          <p:cNvGraphicFramePr/>
          <p:nvPr/>
        </p:nvGraphicFramePr>
        <p:xfrm>
          <a:off x="285396" y="1542447"/>
          <a:ext cx="9779296" cy="477329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2CDC6FB-ED37-16F1-460B-E4C761C9C31C}"/>
              </a:ext>
            </a:extLst>
          </p:cNvPr>
          <p:cNvSpPr txBox="1"/>
          <p:nvPr/>
        </p:nvSpPr>
        <p:spPr>
          <a:xfrm>
            <a:off x="116955" y="3689493"/>
            <a:ext cx="37213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9" name="TextBox 8">
            <a:extLst>
              <a:ext uri="{FF2B5EF4-FFF2-40B4-BE49-F238E27FC236}">
                <a16:creationId xmlns:a16="http://schemas.microsoft.com/office/drawing/2014/main" id="{D88C8C01-8C57-FD3D-0F95-2137DF30EFC7}"/>
              </a:ext>
            </a:extLst>
          </p:cNvPr>
          <p:cNvSpPr txBox="1"/>
          <p:nvPr/>
        </p:nvSpPr>
        <p:spPr>
          <a:xfrm>
            <a:off x="1851843" y="3625695"/>
            <a:ext cx="797442"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=0.57</a:t>
            </a:r>
            <a:endPar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4E5EAE54-2FD5-F966-7F95-17AFA36102BB}"/>
              </a:ext>
            </a:extLst>
          </p:cNvPr>
          <p:cNvSpPr txBox="1"/>
          <p:nvPr/>
        </p:nvSpPr>
        <p:spPr>
          <a:xfrm>
            <a:off x="8949246" y="2407742"/>
            <a:ext cx="875234"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=0.14</a:t>
            </a:r>
            <a:endPar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4192B2D9-A237-7A2B-DD23-5578DC83FF49}"/>
              </a:ext>
            </a:extLst>
          </p:cNvPr>
          <p:cNvSpPr txBox="1"/>
          <p:nvPr/>
        </p:nvSpPr>
        <p:spPr>
          <a:xfrm>
            <a:off x="7924801" y="4412582"/>
            <a:ext cx="797442"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=0.58</a:t>
            </a:r>
            <a:endPar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0C50EE3A-80CB-F377-CDB6-381DFC803FD7}"/>
              </a:ext>
            </a:extLst>
          </p:cNvPr>
          <p:cNvSpPr txBox="1"/>
          <p:nvPr/>
        </p:nvSpPr>
        <p:spPr>
          <a:xfrm>
            <a:off x="6957239" y="4575532"/>
            <a:ext cx="797442"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=0.77</a:t>
            </a:r>
            <a:endPar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F343CB0A-B0ED-7445-6FEE-BD3DDF6DB04C}"/>
              </a:ext>
            </a:extLst>
          </p:cNvPr>
          <p:cNvSpPr txBox="1"/>
          <p:nvPr/>
        </p:nvSpPr>
        <p:spPr>
          <a:xfrm>
            <a:off x="5947145" y="4745077"/>
            <a:ext cx="797442"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=0.73</a:t>
            </a:r>
            <a:endPar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6144351A-FFCE-48D7-F21B-0F833C2297E1}"/>
              </a:ext>
            </a:extLst>
          </p:cNvPr>
          <p:cNvSpPr txBox="1"/>
          <p:nvPr/>
        </p:nvSpPr>
        <p:spPr>
          <a:xfrm>
            <a:off x="4937051" y="4630266"/>
            <a:ext cx="797442"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=0.07</a:t>
            </a:r>
            <a:endPar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2CA75DAB-6631-E0CE-D3F2-2CE8564C5303}"/>
              </a:ext>
            </a:extLst>
          </p:cNvPr>
          <p:cNvSpPr txBox="1"/>
          <p:nvPr/>
        </p:nvSpPr>
        <p:spPr>
          <a:xfrm>
            <a:off x="3941135" y="4723805"/>
            <a:ext cx="797442"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=0.06</a:t>
            </a:r>
            <a:endPar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E54A2416-E190-0542-BA99-DA7721611C59}"/>
              </a:ext>
            </a:extLst>
          </p:cNvPr>
          <p:cNvSpPr txBox="1"/>
          <p:nvPr/>
        </p:nvSpPr>
        <p:spPr>
          <a:xfrm>
            <a:off x="2892856" y="4623070"/>
            <a:ext cx="797442"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=0.80</a:t>
            </a:r>
            <a:endPar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FCA046DD-ADC6-AAB6-F322-34249A9C601E}"/>
              </a:ext>
            </a:extLst>
          </p:cNvPr>
          <p:cNvSpPr txBox="1"/>
          <p:nvPr/>
        </p:nvSpPr>
        <p:spPr>
          <a:xfrm>
            <a:off x="864782" y="3397665"/>
            <a:ext cx="797442"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=0.40</a:t>
            </a:r>
            <a:endParaRPr kumimoji="0" lang="en-US" sz="15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3886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p:cNvSpPr txBox="1">
            <a:spLocks/>
          </p:cNvSpPr>
          <p:nvPr/>
        </p:nvSpPr>
        <p:spPr>
          <a:xfrm>
            <a:off x="8965" y="104159"/>
            <a:ext cx="10287000" cy="1071447"/>
          </a:xfrm>
          <a:prstGeom prst="rect">
            <a:avLst/>
          </a:prstGeom>
        </p:spPr>
        <p:txBody>
          <a:bodyPr vert="horz" wrap="square" lIns="0" tIns="12065" rIns="0" bIns="0" rtlCol="0">
            <a:spAutoFit/>
          </a:bodyPr>
          <a:lstStyle>
            <a:lvl1pPr>
              <a:defRPr sz="3200" b="0" i="0">
                <a:solidFill>
                  <a:schemeClr val="bg1"/>
                </a:solidFill>
                <a:latin typeface="Arial"/>
                <a:ea typeface="+mj-ea"/>
                <a:cs typeface="Arial"/>
              </a:defRPr>
            </a:lvl1p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b="1" i="0" u="none" strike="noStrike" kern="0" cap="none" spc="0" normalizeH="0" baseline="0" noProof="0" dirty="0" smtClean="0">
                <a:ln>
                  <a:noFill/>
                </a:ln>
                <a:solidFill>
                  <a:srgbClr val="FFFF00"/>
                </a:solidFill>
                <a:effectLst/>
                <a:uLnTx/>
                <a:uFillTx/>
                <a:latin typeface="Arial"/>
                <a:ea typeface="+mj-ea"/>
                <a:cs typeface="Arial"/>
              </a:rPr>
              <a:t>Redo-TAVR vs Native TAVR with BAV: </a:t>
            </a:r>
          </a:p>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Arial"/>
                <a:ea typeface="+mj-ea"/>
                <a:cs typeface="Arial"/>
              </a:rPr>
              <a:t>Echo Improvements at 30 Days and 1 Year</a:t>
            </a:r>
            <a:endParaRPr kumimoji="0" lang="en-US" sz="3600" b="1" i="0" u="none" strike="noStrike" kern="0" cap="none" spc="-10" normalizeH="0" baseline="0" noProof="0" dirty="0">
              <a:ln>
                <a:noFill/>
              </a:ln>
              <a:solidFill>
                <a:srgbClr val="FFFF00"/>
              </a:solidFill>
              <a:effectLst/>
              <a:uLnTx/>
              <a:uFillTx/>
              <a:latin typeface="Arial"/>
              <a:ea typeface="+mj-ea"/>
              <a:cs typeface="Arial"/>
            </a:endParaRPr>
          </a:p>
        </p:txBody>
      </p:sp>
      <p:sp>
        <p:nvSpPr>
          <p:cNvPr id="7" name="TextBox 6"/>
          <p:cNvSpPr txBox="1"/>
          <p:nvPr/>
        </p:nvSpPr>
        <p:spPr>
          <a:xfrm>
            <a:off x="635379" y="6189692"/>
            <a:ext cx="440086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9933"/>
                </a:solidFill>
                <a:effectLst/>
                <a:uLnTx/>
                <a:uFillTx/>
                <a:latin typeface="Arial" panose="020B0604020202020204" pitchFamily="34" charset="0"/>
                <a:ea typeface="+mn-ea"/>
                <a:cs typeface="Arial" panose="020B0604020202020204" pitchFamily="34" charset="0"/>
              </a:rPr>
              <a:t>*Redo-TAVR vs Native TAVR is statistically significant, p&lt;0.05</a:t>
            </a:r>
            <a:endParaRPr kumimoji="0" lang="en-US" sz="1600" b="1" i="1" u="none" strike="noStrike" kern="1200" cap="none" spc="0" normalizeH="0" baseline="0" noProof="0" dirty="0">
              <a:ln>
                <a:noFill/>
              </a:ln>
              <a:solidFill>
                <a:srgbClr val="FF9933"/>
              </a:solidFill>
              <a:effectLst/>
              <a:uLnTx/>
              <a:uFillTx/>
              <a:latin typeface="Arial" panose="020B0604020202020204" pitchFamily="34" charset="0"/>
              <a:ea typeface="+mn-ea"/>
              <a:cs typeface="Arial" panose="020B0604020202020204" pitchFamily="34" charset="0"/>
            </a:endParaRPr>
          </a:p>
        </p:txBody>
      </p:sp>
      <p:grpSp>
        <p:nvGrpSpPr>
          <p:cNvPr id="19" name="Group 18"/>
          <p:cNvGrpSpPr/>
          <p:nvPr/>
        </p:nvGrpSpPr>
        <p:grpSpPr>
          <a:xfrm>
            <a:off x="181766" y="1409700"/>
            <a:ext cx="4999835" cy="4370576"/>
            <a:chOff x="181766" y="1619250"/>
            <a:chExt cx="4999835" cy="4370576"/>
          </a:xfrm>
        </p:grpSpPr>
        <p:graphicFrame>
          <p:nvGraphicFramePr>
            <p:cNvPr id="6" name="Chart 5"/>
            <p:cNvGraphicFramePr/>
            <p:nvPr>
              <p:extLst/>
            </p:nvPr>
          </p:nvGraphicFramePr>
          <p:xfrm>
            <a:off x="457201" y="1619250"/>
            <a:ext cx="47244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8" name="object 52"/>
            <p:cNvSpPr txBox="1"/>
            <p:nvPr/>
          </p:nvSpPr>
          <p:spPr>
            <a:xfrm>
              <a:off x="1431035" y="1939671"/>
              <a:ext cx="89535" cy="29972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5" normalizeH="0" baseline="0" noProof="0" dirty="0">
                  <a:ln>
                    <a:noFill/>
                  </a:ln>
                  <a:solidFill>
                    <a:srgbClr val="FFFFFF"/>
                  </a:solidFill>
                  <a:effectLst/>
                  <a:uLnTx/>
                  <a:uFillTx/>
                  <a:latin typeface="Arial"/>
                  <a:ea typeface="+mn-ea"/>
                  <a:cs typeface="Arial"/>
                </a:rPr>
                <a:t>*</a:t>
              </a:r>
              <a:endParaRPr kumimoji="0"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9" name="object 53"/>
            <p:cNvSpPr txBox="1"/>
            <p:nvPr/>
          </p:nvSpPr>
          <p:spPr>
            <a:xfrm>
              <a:off x="2442083" y="3675888"/>
              <a:ext cx="1149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5" normalizeH="0" baseline="0" noProof="0" dirty="0">
                  <a:ln>
                    <a:noFill/>
                  </a:ln>
                  <a:solidFill>
                    <a:srgbClr val="FFFFFF"/>
                  </a:solidFill>
                  <a:effectLst/>
                  <a:uLnTx/>
                  <a:uFillTx/>
                  <a:latin typeface="Arial"/>
                  <a:ea typeface="+mn-ea"/>
                  <a:cs typeface="Arial"/>
                </a:rPr>
                <a:t>*</a:t>
              </a:r>
              <a:endParaRPr kumimoji="0"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0" name="object 54"/>
            <p:cNvSpPr txBox="1"/>
            <p:nvPr/>
          </p:nvSpPr>
          <p:spPr>
            <a:xfrm>
              <a:off x="3389376" y="3609213"/>
              <a:ext cx="89535" cy="29972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5" normalizeH="0" baseline="0" noProof="0" dirty="0">
                  <a:ln>
                    <a:noFill/>
                  </a:ln>
                  <a:solidFill>
                    <a:srgbClr val="FFFFFF"/>
                  </a:solidFill>
                  <a:effectLst/>
                  <a:uLnTx/>
                  <a:uFillTx/>
                  <a:latin typeface="Arial"/>
                  <a:ea typeface="+mn-ea"/>
                  <a:cs typeface="Arial"/>
                </a:rPr>
                <a:t>*</a:t>
              </a:r>
              <a:endParaRPr kumimoji="0"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1" name="object 55"/>
            <p:cNvSpPr txBox="1"/>
            <p:nvPr/>
          </p:nvSpPr>
          <p:spPr>
            <a:xfrm>
              <a:off x="4380865" y="3647313"/>
              <a:ext cx="1149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5" normalizeH="0" baseline="0" noProof="0" dirty="0">
                  <a:ln>
                    <a:noFill/>
                  </a:ln>
                  <a:solidFill>
                    <a:srgbClr val="FFFFFF"/>
                  </a:solidFill>
                  <a:effectLst/>
                  <a:uLnTx/>
                  <a:uFillTx/>
                  <a:latin typeface="Arial"/>
                  <a:ea typeface="+mn-ea"/>
                  <a:cs typeface="Arial"/>
                </a:rPr>
                <a:t>*</a:t>
              </a:r>
              <a:endParaRPr kumimoji="0"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7" name="TextBox 16"/>
            <p:cNvSpPr txBox="1"/>
            <p:nvPr/>
          </p:nvSpPr>
          <p:spPr>
            <a:xfrm>
              <a:off x="742950" y="5543550"/>
              <a:ext cx="4438651" cy="4462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Redo, n=771      Redo, n=1089     Redo, n=781     Redo, n=312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Native, n=1201  Native, n=1087   Native, n=835   Native, n=429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181766" y="2143126"/>
              <a:ext cx="369332" cy="3117652"/>
            </a:xfrm>
            <a:prstGeom prst="rect">
              <a:avLst/>
            </a:prstGeom>
            <a:noFill/>
          </p:spPr>
          <p:txBody>
            <a:bodyPr vert="vert270"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Mean Gradient (mmHg)</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0" name="TextBox 19"/>
          <p:cNvSpPr txBox="1"/>
          <p:nvPr/>
        </p:nvSpPr>
        <p:spPr>
          <a:xfrm>
            <a:off x="642938" y="1243867"/>
            <a:ext cx="43529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30 Days</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5296130" y="1478476"/>
            <a:ext cx="5066510" cy="4295067"/>
            <a:chOff x="181766" y="1619249"/>
            <a:chExt cx="5066510" cy="4295067"/>
          </a:xfrm>
        </p:grpSpPr>
        <p:graphicFrame>
          <p:nvGraphicFramePr>
            <p:cNvPr id="23" name="Chart 22"/>
            <p:cNvGraphicFramePr/>
            <p:nvPr>
              <p:extLst/>
            </p:nvPr>
          </p:nvGraphicFramePr>
          <p:xfrm>
            <a:off x="457201" y="1619249"/>
            <a:ext cx="4724400" cy="3893623"/>
          </p:xfrm>
          <a:graphic>
            <a:graphicData uri="http://schemas.openxmlformats.org/drawingml/2006/chart">
              <c:chart xmlns:c="http://schemas.openxmlformats.org/drawingml/2006/chart" xmlns:r="http://schemas.openxmlformats.org/officeDocument/2006/relationships" r:id="rId4"/>
            </a:graphicData>
          </a:graphic>
        </p:graphicFrame>
        <p:sp>
          <p:nvSpPr>
            <p:cNvPr id="24" name="object 52"/>
            <p:cNvSpPr txBox="1"/>
            <p:nvPr/>
          </p:nvSpPr>
          <p:spPr>
            <a:xfrm>
              <a:off x="1926335" y="3235071"/>
              <a:ext cx="89535" cy="29972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5" normalizeH="0" baseline="0" noProof="0" dirty="0">
                  <a:ln>
                    <a:noFill/>
                  </a:ln>
                  <a:solidFill>
                    <a:srgbClr val="FFFFFF"/>
                  </a:solidFill>
                  <a:effectLst/>
                  <a:uLnTx/>
                  <a:uFillTx/>
                  <a:latin typeface="Arial"/>
                  <a:ea typeface="+mn-ea"/>
                  <a:cs typeface="Arial"/>
                </a:rPr>
                <a:t>*</a:t>
              </a:r>
              <a:endParaRPr kumimoji="0"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27" name="object 55"/>
            <p:cNvSpPr txBox="1"/>
            <p:nvPr/>
          </p:nvSpPr>
          <p:spPr>
            <a:xfrm>
              <a:off x="3980815" y="2085213"/>
              <a:ext cx="1149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5" normalizeH="0" baseline="0" noProof="0" dirty="0">
                  <a:ln>
                    <a:noFill/>
                  </a:ln>
                  <a:solidFill>
                    <a:srgbClr val="FFFFFF"/>
                  </a:solidFill>
                  <a:effectLst/>
                  <a:uLnTx/>
                  <a:uFillTx/>
                  <a:latin typeface="Arial"/>
                  <a:ea typeface="+mn-ea"/>
                  <a:cs typeface="Arial"/>
                </a:rPr>
                <a:t>*</a:t>
              </a:r>
              <a:endParaRPr kumimoji="0"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28" name="TextBox 27"/>
            <p:cNvSpPr txBox="1"/>
            <p:nvPr/>
          </p:nvSpPr>
          <p:spPr>
            <a:xfrm>
              <a:off x="809625" y="5468040"/>
              <a:ext cx="4438651" cy="4462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Redo, n=695                                Redo, n=873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Native, n=1181                            Native, n=920</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181766" y="2143126"/>
              <a:ext cx="369332" cy="3117652"/>
            </a:xfrm>
            <a:prstGeom prst="rect">
              <a:avLst/>
            </a:prstGeom>
            <a:noFill/>
          </p:spPr>
          <p:txBody>
            <a:bodyPr vert="vert270"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Mean Gradient (mmHg)</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6057900" y="1270378"/>
            <a:ext cx="415234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 Year</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31" name="Group 30"/>
          <p:cNvGrpSpPr/>
          <p:nvPr/>
        </p:nvGrpSpPr>
        <p:grpSpPr>
          <a:xfrm>
            <a:off x="3037673" y="5849061"/>
            <a:ext cx="4092561" cy="348079"/>
            <a:chOff x="3109111" y="1885950"/>
            <a:chExt cx="4092561" cy="348079"/>
          </a:xfrm>
        </p:grpSpPr>
        <p:sp>
          <p:nvSpPr>
            <p:cNvPr id="32" name="Rectangle 31"/>
            <p:cNvSpPr/>
            <p:nvPr/>
          </p:nvSpPr>
          <p:spPr bwMode="auto">
            <a:xfrm>
              <a:off x="3109111" y="1946477"/>
              <a:ext cx="214487" cy="215444"/>
            </a:xfrm>
            <a:prstGeom prst="rect">
              <a:avLst/>
            </a:prstGeom>
            <a:solidFill>
              <a:srgbClr val="FF9933"/>
            </a:solidFill>
            <a:ln w="1905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8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33" name="TextBox 32"/>
            <p:cNvSpPr txBox="1"/>
            <p:nvPr/>
          </p:nvSpPr>
          <p:spPr>
            <a:xfrm>
              <a:off x="3251987" y="1895475"/>
              <a:ext cx="1648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Redo-TAVR</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Rectangle 33"/>
            <p:cNvSpPr/>
            <p:nvPr/>
          </p:nvSpPr>
          <p:spPr bwMode="auto">
            <a:xfrm>
              <a:off x="5149270" y="1936952"/>
              <a:ext cx="184730" cy="215444"/>
            </a:xfrm>
            <a:prstGeom prst="rect">
              <a:avLst/>
            </a:prstGeom>
            <a:solidFill>
              <a:schemeClr val="bg1"/>
            </a:solidFill>
            <a:ln w="1905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8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35" name="TextBox 34"/>
            <p:cNvSpPr txBox="1"/>
            <p:nvPr/>
          </p:nvSpPr>
          <p:spPr>
            <a:xfrm>
              <a:off x="5324476" y="1885950"/>
              <a:ext cx="187719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Native TAVR </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6" name="TextBox 35">
            <a:extLst>
              <a:ext uri="{FF2B5EF4-FFF2-40B4-BE49-F238E27FC236}">
                <a16:creationId xmlns:a16="http://schemas.microsoft.com/office/drawing/2014/main" id="{3D2D558F-B15C-9B67-602C-0207F0A6D2C0}"/>
              </a:ext>
            </a:extLst>
          </p:cNvPr>
          <p:cNvSpPr txBox="1"/>
          <p:nvPr/>
        </p:nvSpPr>
        <p:spPr>
          <a:xfrm>
            <a:off x="6156254" y="6472042"/>
            <a:ext cx="4104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Makkar et al., Lancet 2023;402:1529</a:t>
            </a:r>
          </a:p>
        </p:txBody>
      </p:sp>
    </p:spTree>
    <p:extLst>
      <p:ext uri="{BB962C8B-B14F-4D97-AF65-F5344CB8AC3E}">
        <p14:creationId xmlns:p14="http://schemas.microsoft.com/office/powerpoint/2010/main" val="155716526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621"/>
            <a:ext cx="10287000" cy="6053050"/>
          </a:xfrm>
          <a:prstGeom prst="rect">
            <a:avLst/>
          </a:prstGeom>
        </p:spPr>
      </p:pic>
      <p:sp>
        <p:nvSpPr>
          <p:cNvPr id="3" name="TextBox 2"/>
          <p:cNvSpPr txBox="1"/>
          <p:nvPr/>
        </p:nvSpPr>
        <p:spPr>
          <a:xfrm>
            <a:off x="8953500" y="3714690"/>
            <a:ext cx="105048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iral"/>
                <a:ea typeface="+mn-ea"/>
                <a:cs typeface="Arial" pitchFamily="34" charset="0"/>
              </a:rPr>
              <a:t>(SAVR)</a:t>
            </a:r>
          </a:p>
        </p:txBody>
      </p:sp>
      <p:sp>
        <p:nvSpPr>
          <p:cNvPr id="5" name="TextBox 4"/>
          <p:cNvSpPr txBox="1"/>
          <p:nvPr/>
        </p:nvSpPr>
        <p:spPr>
          <a:xfrm>
            <a:off x="6134100" y="4648200"/>
            <a:ext cx="213930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iral"/>
                <a:ea typeface="+mn-ea"/>
                <a:cs typeface="Arial" pitchFamily="34" charset="0"/>
              </a:rPr>
              <a:t>(TAVR vs SAVR)</a:t>
            </a:r>
          </a:p>
        </p:txBody>
      </p:sp>
    </p:spTree>
    <p:extLst>
      <p:ext uri="{BB962C8B-B14F-4D97-AF65-F5344CB8AC3E}">
        <p14:creationId xmlns:p14="http://schemas.microsoft.com/office/powerpoint/2010/main" val="161736510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8961"/>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Redo of SAVR After Prior TAVR or SAVR: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Short-Term Outcomes for All Pts with Prior SAVR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and/or Prior TAVR</a:t>
            </a:r>
          </a:p>
        </p:txBody>
      </p:sp>
      <p:sp>
        <p:nvSpPr>
          <p:cNvPr id="4" name="TextBox 3"/>
          <p:cNvSpPr txBox="1"/>
          <p:nvPr/>
        </p:nvSpPr>
        <p:spPr>
          <a:xfrm>
            <a:off x="4731121" y="6489552"/>
            <a:ext cx="55558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Hawkins et al., J Am Coll Cardiol Intv 2023;16:942</a:t>
            </a:r>
          </a:p>
        </p:txBody>
      </p:sp>
      <p:graphicFrame>
        <p:nvGraphicFramePr>
          <p:cNvPr id="5" name="Table 4"/>
          <p:cNvGraphicFramePr>
            <a:graphicFrameLocks noGrp="1"/>
          </p:cNvGraphicFramePr>
          <p:nvPr/>
        </p:nvGraphicFramePr>
        <p:xfrm>
          <a:off x="178379" y="1376582"/>
          <a:ext cx="9933343" cy="5121038"/>
        </p:xfrm>
        <a:graphic>
          <a:graphicData uri="http://schemas.openxmlformats.org/drawingml/2006/table">
            <a:tbl>
              <a:tblPr firstRow="1" bandRow="1">
                <a:tableStyleId>{5C22544A-7EE6-4342-B048-85BDC9FD1C3A}</a:tableStyleId>
              </a:tblPr>
              <a:tblGrid>
                <a:gridCol w="2252383">
                  <a:extLst>
                    <a:ext uri="{9D8B030D-6E8A-4147-A177-3AD203B41FA5}">
                      <a16:colId xmlns:a16="http://schemas.microsoft.com/office/drawing/2014/main" val="250856621"/>
                    </a:ext>
                  </a:extLst>
                </a:gridCol>
                <a:gridCol w="1920240">
                  <a:extLst>
                    <a:ext uri="{9D8B030D-6E8A-4147-A177-3AD203B41FA5}">
                      <a16:colId xmlns:a16="http://schemas.microsoft.com/office/drawing/2014/main" val="3162449395"/>
                    </a:ext>
                  </a:extLst>
                </a:gridCol>
                <a:gridCol w="1920240">
                  <a:extLst>
                    <a:ext uri="{9D8B030D-6E8A-4147-A177-3AD203B41FA5}">
                      <a16:colId xmlns:a16="http://schemas.microsoft.com/office/drawing/2014/main" val="974003233"/>
                    </a:ext>
                  </a:extLst>
                </a:gridCol>
                <a:gridCol w="1920240">
                  <a:extLst>
                    <a:ext uri="{9D8B030D-6E8A-4147-A177-3AD203B41FA5}">
                      <a16:colId xmlns:a16="http://schemas.microsoft.com/office/drawing/2014/main" val="3376827756"/>
                    </a:ext>
                  </a:extLst>
                </a:gridCol>
                <a:gridCol w="1920240">
                  <a:extLst>
                    <a:ext uri="{9D8B030D-6E8A-4147-A177-3AD203B41FA5}">
                      <a16:colId xmlns:a16="http://schemas.microsoft.com/office/drawing/2014/main" val="1948445468"/>
                    </a:ext>
                  </a:extLst>
                </a:gridCol>
              </a:tblGrid>
              <a:tr h="500791">
                <a:tc>
                  <a:txBody>
                    <a:bodyPr/>
                    <a:lstStyle/>
                    <a:p>
                      <a:endParaRPr lang="en-US" sz="1400"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TAVR-SAVR</a:t>
                      </a:r>
                    </a:p>
                    <a:p>
                      <a:pPr algn="ctr"/>
                      <a:r>
                        <a:rPr lang="en-US" sz="1400" b="1" dirty="0">
                          <a:solidFill>
                            <a:schemeClr val="tx1"/>
                          </a:solidFill>
                          <a:latin typeface="Arial" panose="020B0604020202020204" pitchFamily="34" charset="0"/>
                          <a:cs typeface="Arial" panose="020B0604020202020204" pitchFamily="34" charset="0"/>
                        </a:rPr>
                        <a:t>(n=1,126)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SAVR-TAVR-SAVR</a:t>
                      </a:r>
                    </a:p>
                    <a:p>
                      <a:pPr algn="ctr"/>
                      <a:r>
                        <a:rPr lang="en-US" sz="1400" b="1" dirty="0">
                          <a:solidFill>
                            <a:schemeClr val="tx1"/>
                          </a:solidFill>
                          <a:latin typeface="Arial" panose="020B0604020202020204" pitchFamily="34" charset="0"/>
                          <a:cs typeface="Arial" panose="020B0604020202020204" pitchFamily="34" charset="0"/>
                        </a:rPr>
                        <a:t>(n=674)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SAVR-SAVR</a:t>
                      </a:r>
                    </a:p>
                    <a:p>
                      <a:pPr algn="ctr"/>
                      <a:r>
                        <a:rPr lang="en-US" sz="1400" b="1" dirty="0">
                          <a:solidFill>
                            <a:schemeClr val="tx1"/>
                          </a:solidFill>
                          <a:latin typeface="Arial" panose="020B0604020202020204" pitchFamily="34" charset="0"/>
                          <a:cs typeface="Arial" panose="020B0604020202020204" pitchFamily="34" charset="0"/>
                        </a:rPr>
                        <a:t>(n=29,306)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i="1" dirty="0">
                          <a:solidFill>
                            <a:schemeClr val="tx1"/>
                          </a:solidFill>
                          <a:latin typeface="Arial" panose="020B0604020202020204" pitchFamily="34" charset="0"/>
                          <a:cs typeface="Arial" panose="020B0604020202020204" pitchFamily="34" charset="0"/>
                        </a:rPr>
                        <a:t>P </a:t>
                      </a:r>
                      <a:r>
                        <a:rPr lang="en-US" sz="1400" b="1" i="0" dirty="0">
                          <a:solidFill>
                            <a:schemeClr val="tx1"/>
                          </a:solidFill>
                          <a:latin typeface="Arial" panose="020B0604020202020204" pitchFamily="34" charset="0"/>
                          <a:cs typeface="Arial" panose="020B0604020202020204" pitchFamily="34" charset="0"/>
                        </a:rPr>
                        <a:t>value</a:t>
                      </a:r>
                      <a:endParaRPr lang="en-US" sz="1400" b="1" i="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8105909"/>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Operative mortality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&lt;0.001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683329083"/>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Major morbidity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4536413"/>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Stroke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4182009970"/>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Acute renal failure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&lt;0.001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9113780"/>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New Dialysis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5.7%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&lt;0.001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3067786268"/>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Reoperation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0.083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2464794"/>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Prolonged ventilation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1448705816"/>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Transfusion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30595224"/>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Hours intubated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13 (5-42)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12 (5-37)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10 (5-23)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1857084977"/>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ICU LOS, 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95 (48-169)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77 (45-159)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69 (39-125)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5818357"/>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Preoperative LOS, 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 (0-8)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2 (0-8)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0 (0-5)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2941267079"/>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Postoperative LOS, 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 (7-15)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 (6-14)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 (6-12)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938386"/>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Discharge to home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51%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63%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73%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2902540863"/>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Readmission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&lt;0.001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5103966"/>
                  </a:ext>
                </a:extLst>
              </a:tr>
            </a:tbl>
          </a:graphicData>
        </a:graphic>
      </p:graphicFrame>
      <p:sp>
        <p:nvSpPr>
          <p:cNvPr id="2" name="Oval 1"/>
          <p:cNvSpPr/>
          <p:nvPr/>
        </p:nvSpPr>
        <p:spPr bwMode="auto">
          <a:xfrm>
            <a:off x="3106755" y="1817784"/>
            <a:ext cx="605929" cy="44067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7" name="Oval 6"/>
          <p:cNvSpPr/>
          <p:nvPr/>
        </p:nvSpPr>
        <p:spPr bwMode="auto">
          <a:xfrm>
            <a:off x="6894728" y="1837980"/>
            <a:ext cx="605929" cy="44067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416711382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636" y="0"/>
            <a:ext cx="9072282" cy="6858000"/>
          </a:xfrm>
          <a:prstGeom prst="rect">
            <a:avLst/>
          </a:prstGeom>
        </p:spPr>
      </p:pic>
    </p:spTree>
    <p:extLst>
      <p:ext uri="{BB962C8B-B14F-4D97-AF65-F5344CB8AC3E}">
        <p14:creationId xmlns:p14="http://schemas.microsoft.com/office/powerpoint/2010/main" val="221362807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5857"/>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EXPLANTORREDO-TAVR Registry: Study Population</a:t>
            </a:r>
          </a:p>
        </p:txBody>
      </p:sp>
      <p:sp>
        <p:nvSpPr>
          <p:cNvPr id="4" name="TextBox 3"/>
          <p:cNvSpPr txBox="1"/>
          <p:nvPr/>
        </p:nvSpPr>
        <p:spPr>
          <a:xfrm>
            <a:off x="5029200" y="6489073"/>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2023;16:927</a:t>
            </a:r>
          </a:p>
        </p:txBody>
      </p:sp>
      <p:grpSp>
        <p:nvGrpSpPr>
          <p:cNvPr id="90121" name="Group 90120"/>
          <p:cNvGrpSpPr/>
          <p:nvPr/>
        </p:nvGrpSpPr>
        <p:grpSpPr>
          <a:xfrm>
            <a:off x="656661" y="1386230"/>
            <a:ext cx="8979932" cy="4991979"/>
            <a:chOff x="1095930" y="1431055"/>
            <a:chExt cx="8979932" cy="4991979"/>
          </a:xfrm>
        </p:grpSpPr>
        <p:sp>
          <p:nvSpPr>
            <p:cNvPr id="3" name="Rounded Rectangle 2"/>
            <p:cNvSpPr/>
            <p:nvPr/>
          </p:nvSpPr>
          <p:spPr bwMode="auto">
            <a:xfrm>
              <a:off x="1095933" y="1431055"/>
              <a:ext cx="5567082" cy="1396127"/>
            </a:xfrm>
            <a:prstGeom prst="roundRect">
              <a:avLst/>
            </a:prstGeom>
            <a:solidFill>
              <a:srgbClr val="59769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533 Patients from 29 Sites undergoing TAVR Reintervention for THV failure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during separate admissions as initial TAVR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5/2009 – 2/2022</a:t>
              </a:r>
            </a:p>
          </p:txBody>
        </p:sp>
        <p:sp>
          <p:nvSpPr>
            <p:cNvPr id="5" name="Rounded Rectangle 4"/>
            <p:cNvSpPr/>
            <p:nvPr/>
          </p:nvSpPr>
          <p:spPr bwMode="auto">
            <a:xfrm>
              <a:off x="1095930" y="3583903"/>
              <a:ext cx="5567082" cy="749141"/>
            </a:xfrm>
            <a:prstGeom prst="roundRect">
              <a:avLst/>
            </a:prstGeom>
            <a:solidFill>
              <a:srgbClr val="59769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Primary Cohort for Analysis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(N=396)</a:t>
              </a:r>
            </a:p>
          </p:txBody>
        </p:sp>
        <p:sp>
          <p:nvSpPr>
            <p:cNvPr id="6" name="Rounded Rectangle 5"/>
            <p:cNvSpPr/>
            <p:nvPr/>
          </p:nvSpPr>
          <p:spPr bwMode="auto">
            <a:xfrm>
              <a:off x="1095930" y="5110339"/>
              <a:ext cx="2660277" cy="749141"/>
            </a:xfrm>
            <a:prstGeom prst="roundRect">
              <a:avLst/>
            </a:prstGeom>
            <a:solidFill>
              <a:srgbClr val="59769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Redo-TAVR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(n=215)</a:t>
              </a:r>
            </a:p>
          </p:txBody>
        </p:sp>
        <p:sp>
          <p:nvSpPr>
            <p:cNvPr id="7" name="Rounded Rectangle 6"/>
            <p:cNvSpPr/>
            <p:nvPr/>
          </p:nvSpPr>
          <p:spPr bwMode="auto">
            <a:xfrm>
              <a:off x="3918692" y="5130505"/>
              <a:ext cx="2744320" cy="749141"/>
            </a:xfrm>
            <a:prstGeom prst="roundRect">
              <a:avLst/>
            </a:prstGeom>
            <a:solidFill>
              <a:srgbClr val="59769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TAVR Explant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(n=181)</a:t>
              </a:r>
            </a:p>
          </p:txBody>
        </p:sp>
        <p:sp>
          <p:nvSpPr>
            <p:cNvPr id="8" name="TextBox 7"/>
            <p:cNvSpPr txBox="1"/>
            <p:nvPr/>
          </p:nvSpPr>
          <p:spPr>
            <a:xfrm>
              <a:off x="1095930" y="5899814"/>
              <a:ext cx="2731997"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Follow-up: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13.6 months (IQR: 2.4-35.9)</a:t>
              </a:r>
            </a:p>
          </p:txBody>
        </p:sp>
        <p:sp>
          <p:nvSpPr>
            <p:cNvPr id="10" name="TextBox 9"/>
            <p:cNvSpPr txBox="1"/>
            <p:nvPr/>
          </p:nvSpPr>
          <p:spPr>
            <a:xfrm>
              <a:off x="4045319" y="5899810"/>
              <a:ext cx="2731997"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Follow-up: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6.7 months (IQR: 1.3-15.9)</a:t>
              </a:r>
            </a:p>
          </p:txBody>
        </p:sp>
        <p:sp>
          <p:nvSpPr>
            <p:cNvPr id="9" name="TextBox 8"/>
            <p:cNvSpPr txBox="1"/>
            <p:nvPr/>
          </p:nvSpPr>
          <p:spPr>
            <a:xfrm>
              <a:off x="6902357" y="2860180"/>
              <a:ext cx="3173505" cy="64633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157 TAVR-Explant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Performed for Endocarditis</a:t>
              </a:r>
            </a:p>
          </p:txBody>
        </p:sp>
        <p:cxnSp>
          <p:nvCxnSpPr>
            <p:cNvPr id="12" name="Straight Arrow Connector 11"/>
            <p:cNvCxnSpPr>
              <a:stCxn id="3" idx="2"/>
              <a:endCxn id="5" idx="0"/>
            </p:cNvCxnSpPr>
            <p:nvPr/>
          </p:nvCxnSpPr>
          <p:spPr bwMode="auto">
            <a:xfrm flipH="1">
              <a:off x="3879471" y="2827182"/>
              <a:ext cx="3" cy="756721"/>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cxnSp>
          <p:nvCxnSpPr>
            <p:cNvPr id="14" name="Straight Connector 13"/>
            <p:cNvCxnSpPr/>
            <p:nvPr/>
          </p:nvCxnSpPr>
          <p:spPr bwMode="auto">
            <a:xfrm flipH="1">
              <a:off x="2426069" y="4724399"/>
              <a:ext cx="2863107" cy="0"/>
            </a:xfrm>
            <a:prstGeom prst="line">
              <a:avLst/>
            </a:prstGeom>
            <a:solidFill>
              <a:srgbClr val="FFCC99"/>
            </a:solidFill>
            <a:ln w="28575" cap="flat" cmpd="sng" algn="ctr">
              <a:solidFill>
                <a:schemeClr val="bg1"/>
              </a:solidFill>
              <a:prstDash val="solid"/>
              <a:round/>
              <a:headEnd type="none" w="med" len="med"/>
              <a:tailEnd type="none" w="med" len="med"/>
            </a:ln>
            <a:effectLst/>
          </p:spPr>
        </p:cxnSp>
        <p:cxnSp>
          <p:nvCxnSpPr>
            <p:cNvPr id="18" name="Straight Connector 17"/>
            <p:cNvCxnSpPr>
              <a:stCxn id="5" idx="2"/>
            </p:cNvCxnSpPr>
            <p:nvPr/>
          </p:nvCxnSpPr>
          <p:spPr bwMode="auto">
            <a:xfrm>
              <a:off x="3879471" y="4333044"/>
              <a:ext cx="0" cy="391355"/>
            </a:xfrm>
            <a:prstGeom prst="line">
              <a:avLst/>
            </a:prstGeom>
            <a:solidFill>
              <a:srgbClr val="FFCC99"/>
            </a:solidFill>
            <a:ln w="28575" cap="flat" cmpd="sng" algn="ctr">
              <a:solidFill>
                <a:schemeClr val="bg1"/>
              </a:solidFill>
              <a:prstDash val="solid"/>
              <a:round/>
              <a:headEnd type="none" w="med" len="med"/>
              <a:tailEnd type="none" w="med" len="med"/>
            </a:ln>
            <a:effectLst/>
          </p:spPr>
        </p:cxnSp>
        <p:cxnSp>
          <p:nvCxnSpPr>
            <p:cNvPr id="22" name="Straight Arrow Connector 21"/>
            <p:cNvCxnSpPr>
              <a:endCxn id="6" idx="0"/>
            </p:cNvCxnSpPr>
            <p:nvPr/>
          </p:nvCxnSpPr>
          <p:spPr bwMode="auto">
            <a:xfrm flipH="1">
              <a:off x="2426069" y="4724399"/>
              <a:ext cx="3366" cy="385940"/>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cxnSp>
          <p:nvCxnSpPr>
            <p:cNvPr id="26" name="Straight Arrow Connector 25"/>
            <p:cNvCxnSpPr>
              <a:endCxn id="7" idx="0"/>
            </p:cNvCxnSpPr>
            <p:nvPr/>
          </p:nvCxnSpPr>
          <p:spPr bwMode="auto">
            <a:xfrm>
              <a:off x="5289176" y="4734482"/>
              <a:ext cx="1676" cy="396023"/>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cxnSp>
          <p:nvCxnSpPr>
            <p:cNvPr id="90118" name="Straight Arrow Connector 90117"/>
            <p:cNvCxnSpPr>
              <a:endCxn id="9" idx="1"/>
            </p:cNvCxnSpPr>
            <p:nvPr/>
          </p:nvCxnSpPr>
          <p:spPr bwMode="auto">
            <a:xfrm>
              <a:off x="3879471" y="3183346"/>
              <a:ext cx="3022886" cy="0"/>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22449464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7282"/>
            <a:ext cx="10287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Summary of the EXPLANTORREDO-TAVR International Registry</a:t>
            </a:r>
          </a:p>
        </p:txBody>
      </p:sp>
      <p:sp>
        <p:nvSpPr>
          <p:cNvPr id="4" name="TextBox 3"/>
          <p:cNvSpPr txBox="1"/>
          <p:nvPr/>
        </p:nvSpPr>
        <p:spPr>
          <a:xfrm>
            <a:off x="5029200" y="6489073"/>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2023;16:927</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095" y="478472"/>
            <a:ext cx="7964905" cy="600609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496915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2706"/>
            <a:ext cx="10287000" cy="6104965"/>
          </a:xfrm>
          <a:prstGeom prst="rect">
            <a:avLst/>
          </a:prstGeom>
        </p:spPr>
      </p:pic>
      <p:sp>
        <p:nvSpPr>
          <p:cNvPr id="4" name="TextBox 3"/>
          <p:cNvSpPr txBox="1"/>
          <p:nvPr/>
        </p:nvSpPr>
        <p:spPr>
          <a:xfrm>
            <a:off x="5074026" y="4374780"/>
            <a:ext cx="5109882" cy="954107"/>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Comparison of the Balloon-Expandable Edwards Valve and Self-Expandable CoreValve Evolut R or Evolut PRO System for the Treatment of Small, Severely Dysfunctional Surgical Aortic Bioprostheses (Canada, USA and Europe)</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25913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305214" y="2975425"/>
            <a:ext cx="9507302" cy="553778"/>
          </a:xfrm>
        </p:spPr>
        <p:txBody>
          <a:bodyPr/>
          <a:lstStyle/>
          <a:p>
            <a:pPr>
              <a:defRPr/>
            </a:pPr>
            <a:r>
              <a:rPr lang="en-US" sz="5600" dirty="0" smtClean="0">
                <a:latin typeface="Arial" panose="020B0604020202020204" pitchFamily="34" charset="0"/>
                <a:cs typeface="Arial" panose="020B0604020202020204" pitchFamily="34" charset="0"/>
              </a:rPr>
              <a:t>Redo TAVR  with 26mm Sapien-3 U </a:t>
            </a:r>
            <a:r>
              <a:rPr lang="en-US" sz="5600" dirty="0" err="1" smtClean="0">
                <a:latin typeface="Arial" panose="020B0604020202020204" pitchFamily="34" charset="0"/>
                <a:cs typeface="Arial" panose="020B0604020202020204" pitchFamily="34" charset="0"/>
              </a:rPr>
              <a:t>Resilia</a:t>
            </a:r>
            <a:r>
              <a:rPr lang="en-US" sz="5600" dirty="0" smtClean="0">
                <a:latin typeface="Arial" panose="020B0604020202020204" pitchFamily="34" charset="0"/>
                <a:cs typeface="Arial" panose="020B0604020202020204" pitchFamily="34" charset="0"/>
              </a:rPr>
              <a:t> Valve in a failed </a:t>
            </a:r>
            <a:r>
              <a:rPr lang="en-US" sz="5600" dirty="0" err="1" smtClean="0">
                <a:latin typeface="Arial" panose="020B0604020202020204" pitchFamily="34" charset="0"/>
                <a:cs typeface="Arial" panose="020B0604020202020204" pitchFamily="34" charset="0"/>
              </a:rPr>
              <a:t>Embolized</a:t>
            </a:r>
            <a:r>
              <a:rPr lang="en-US" sz="5600" dirty="0" smtClean="0">
                <a:latin typeface="Arial" panose="020B0604020202020204" pitchFamily="34" charset="0"/>
                <a:cs typeface="Arial" panose="020B0604020202020204" pitchFamily="34" charset="0"/>
              </a:rPr>
              <a:t> </a:t>
            </a:r>
            <a:br>
              <a:rPr lang="en-US" sz="5600" dirty="0" smtClean="0">
                <a:latin typeface="Arial" panose="020B0604020202020204" pitchFamily="34" charset="0"/>
                <a:cs typeface="Arial" panose="020B0604020202020204" pitchFamily="34" charset="0"/>
              </a:rPr>
            </a:br>
            <a:r>
              <a:rPr lang="en-US" sz="5600" dirty="0" err="1" smtClean="0">
                <a:latin typeface="Arial" panose="020B0604020202020204" pitchFamily="34" charset="0"/>
                <a:cs typeface="Arial" panose="020B0604020202020204" pitchFamily="34" charset="0"/>
              </a:rPr>
              <a:t>Evolut</a:t>
            </a:r>
            <a:r>
              <a:rPr lang="en-US" sz="5600" dirty="0" smtClean="0">
                <a:latin typeface="Arial" panose="020B0604020202020204" pitchFamily="34" charset="0"/>
                <a:cs typeface="Arial" panose="020B0604020202020204" pitchFamily="34" charset="0"/>
              </a:rPr>
              <a:t> FX Valve with </a:t>
            </a:r>
            <a:r>
              <a:rPr lang="en-US" sz="5600" dirty="0" smtClean="0">
                <a:latin typeface="Arial" panose="020B0604020202020204" pitchFamily="34" charset="0"/>
                <a:cs typeface="Arial" panose="020B0604020202020204" pitchFamily="34" charset="0"/>
              </a:rPr>
              <a:t>Severe </a:t>
            </a:r>
            <a:r>
              <a:rPr lang="en-US" sz="5600" dirty="0" smtClean="0">
                <a:latin typeface="Arial" panose="020B0604020202020204" pitchFamily="34" charset="0"/>
                <a:cs typeface="Arial" panose="020B0604020202020204" pitchFamily="34" charset="0"/>
              </a:rPr>
              <a:t>PVL </a:t>
            </a:r>
            <a:endParaRPr lang="en-US" sz="5600" dirty="0">
              <a:latin typeface="Arial" panose="020B0604020202020204" pitchFamily="34" charset="0"/>
              <a:cs typeface="Arial" panose="020B0604020202020204" pitchFamily="34" charset="0"/>
            </a:endParaRPr>
          </a:p>
        </p:txBody>
      </p:sp>
      <p:pic>
        <p:nvPicPr>
          <p:cNvPr id="5" name="Picture 14">
            <a:extLst>
              <a:ext uri="{FF2B5EF4-FFF2-40B4-BE49-F238E27FC236}">
                <a16:creationId xmlns:a16="http://schemas.microsoft.com/office/drawing/2014/main" id="{E22B7709-00AB-462B-BD53-EEDF093EB8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43502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17925"/>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LYTEN Trial: Flowchart of the Study Population</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814046" y="6490449"/>
            <a:ext cx="54729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Nuche</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2023;16:2999</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44" name="Group 43"/>
          <p:cNvGrpSpPr/>
          <p:nvPr/>
        </p:nvGrpSpPr>
        <p:grpSpPr>
          <a:xfrm>
            <a:off x="62751" y="734071"/>
            <a:ext cx="10179423" cy="5677770"/>
            <a:chOff x="62751" y="787861"/>
            <a:chExt cx="10179423" cy="5677770"/>
          </a:xfrm>
        </p:grpSpPr>
        <p:cxnSp>
          <p:nvCxnSpPr>
            <p:cNvPr id="28" name="Straight Connector 27"/>
            <p:cNvCxnSpPr/>
            <p:nvPr/>
          </p:nvCxnSpPr>
          <p:spPr bwMode="auto">
            <a:xfrm>
              <a:off x="7147111" y="2481865"/>
              <a:ext cx="4482" cy="3228653"/>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26" name="Straight Connector 25"/>
            <p:cNvCxnSpPr>
              <a:stCxn id="7" idx="2"/>
            </p:cNvCxnSpPr>
            <p:nvPr/>
          </p:nvCxnSpPr>
          <p:spPr bwMode="auto">
            <a:xfrm>
              <a:off x="3227294" y="2481865"/>
              <a:ext cx="0" cy="3152769"/>
            </a:xfrm>
            <a:prstGeom prst="line">
              <a:avLst/>
            </a:prstGeom>
            <a:solidFill>
              <a:srgbClr val="FFCC99"/>
            </a:solidFill>
            <a:ln w="19050" cap="flat" cmpd="sng" algn="ctr">
              <a:solidFill>
                <a:schemeClr val="bg1"/>
              </a:solidFill>
              <a:prstDash val="solid"/>
              <a:round/>
              <a:headEnd type="none" w="med" len="med"/>
              <a:tailEnd type="none" w="med" len="med"/>
            </a:ln>
            <a:effectLst/>
          </p:spPr>
        </p:cxnSp>
        <p:sp>
          <p:nvSpPr>
            <p:cNvPr id="5" name="Rectangle 4"/>
            <p:cNvSpPr/>
            <p:nvPr/>
          </p:nvSpPr>
          <p:spPr bwMode="auto">
            <a:xfrm>
              <a:off x="1524000" y="787861"/>
              <a:ext cx="7252447" cy="584775"/>
            </a:xfrm>
            <a:prstGeom prst="rect">
              <a:avLst/>
            </a:prstGeom>
            <a:solidFill>
              <a:schemeClr val="bg1">
                <a:lumMod val="50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ViV-TAVR patients randomized to BEV or SEV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N=102 patients</a:t>
              </a:r>
            </a:p>
          </p:txBody>
        </p:sp>
        <p:sp>
          <p:nvSpPr>
            <p:cNvPr id="7" name="Rectangle 6"/>
            <p:cNvSpPr/>
            <p:nvPr/>
          </p:nvSpPr>
          <p:spPr bwMode="auto">
            <a:xfrm>
              <a:off x="1524000" y="1650868"/>
              <a:ext cx="3406588" cy="830997"/>
            </a:xfrm>
            <a:prstGeom prst="rect">
              <a:avLst/>
            </a:prstGeom>
            <a:solidFill>
              <a:srgbClr val="0070C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randomized to BEV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(SAPIEN3/ULTRA THV)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N=49 patients</a:t>
              </a:r>
            </a:p>
          </p:txBody>
        </p:sp>
        <p:sp>
          <p:nvSpPr>
            <p:cNvPr id="8" name="Rectangle 7"/>
            <p:cNvSpPr/>
            <p:nvPr/>
          </p:nvSpPr>
          <p:spPr bwMode="auto">
            <a:xfrm>
              <a:off x="5378824" y="1650868"/>
              <a:ext cx="3397623" cy="830997"/>
            </a:xfrm>
            <a:prstGeom prst="rect">
              <a:avLst/>
            </a:prstGeom>
            <a:solidFill>
              <a:srgbClr val="FF66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randomized to SEV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(Evolut R/PRO/PRO+ THV)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N=53 patients</a:t>
              </a:r>
            </a:p>
          </p:txBody>
        </p:sp>
        <p:sp>
          <p:nvSpPr>
            <p:cNvPr id="9" name="Rectangle 8"/>
            <p:cNvSpPr/>
            <p:nvPr/>
          </p:nvSpPr>
          <p:spPr bwMode="auto">
            <a:xfrm>
              <a:off x="5378824" y="3205941"/>
              <a:ext cx="3397623" cy="584775"/>
            </a:xfrm>
            <a:prstGeom prst="rect">
              <a:avLst/>
            </a:prstGeom>
            <a:solidFill>
              <a:srgbClr val="FF66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undergoing TAVR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N=52</a:t>
              </a:r>
            </a:p>
          </p:txBody>
        </p:sp>
        <p:sp>
          <p:nvSpPr>
            <p:cNvPr id="10" name="Rectangle 9"/>
            <p:cNvSpPr/>
            <p:nvPr/>
          </p:nvSpPr>
          <p:spPr bwMode="auto">
            <a:xfrm>
              <a:off x="5378824" y="4340652"/>
              <a:ext cx="3397623" cy="584775"/>
            </a:xfrm>
            <a:prstGeom prst="rect">
              <a:avLst/>
            </a:prstGeom>
            <a:solidFill>
              <a:srgbClr val="FF66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completing 1-yr FU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N=52</a:t>
              </a:r>
            </a:p>
          </p:txBody>
        </p:sp>
        <p:sp>
          <p:nvSpPr>
            <p:cNvPr id="11" name="Rectangle 10"/>
            <p:cNvSpPr/>
            <p:nvPr/>
          </p:nvSpPr>
          <p:spPr bwMode="auto">
            <a:xfrm>
              <a:off x="5378823" y="5634634"/>
              <a:ext cx="3397624" cy="830997"/>
            </a:xfrm>
            <a:prstGeom prst="rect">
              <a:avLst/>
            </a:prstGeom>
            <a:solidFill>
              <a:srgbClr val="FF66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with 1-year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echo-</a:t>
              </a:r>
              <a:r>
                <a:rPr kumimoji="0" 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corelab</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analysis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N=38</a:t>
              </a:r>
            </a:p>
          </p:txBody>
        </p:sp>
        <p:sp>
          <p:nvSpPr>
            <p:cNvPr id="12" name="Rectangle 11"/>
            <p:cNvSpPr/>
            <p:nvPr/>
          </p:nvSpPr>
          <p:spPr bwMode="auto">
            <a:xfrm>
              <a:off x="7413810" y="5013448"/>
              <a:ext cx="2828364" cy="523220"/>
            </a:xfrm>
            <a:prstGeom prst="rect">
              <a:avLst/>
            </a:prstGeom>
            <a:solidFill>
              <a:srgbClr val="FFD2B3"/>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 patients dying before 1-yr FU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12 patients missing 1-yr echo</a:t>
              </a:r>
            </a:p>
          </p:txBody>
        </p:sp>
        <p:sp>
          <p:nvSpPr>
            <p:cNvPr id="13" name="Rectangle 12"/>
            <p:cNvSpPr/>
            <p:nvPr/>
          </p:nvSpPr>
          <p:spPr bwMode="auto">
            <a:xfrm>
              <a:off x="7413810" y="2694946"/>
              <a:ext cx="2828364" cy="307777"/>
            </a:xfrm>
            <a:prstGeom prst="rect">
              <a:avLst/>
            </a:prstGeom>
            <a:solidFill>
              <a:srgbClr val="FFD2B3"/>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 patient dying before TAVR</a:t>
              </a:r>
            </a:p>
          </p:txBody>
        </p:sp>
        <p:sp>
          <p:nvSpPr>
            <p:cNvPr id="14" name="Rectangle 13"/>
            <p:cNvSpPr/>
            <p:nvPr/>
          </p:nvSpPr>
          <p:spPr bwMode="auto">
            <a:xfrm>
              <a:off x="1532964" y="3205942"/>
              <a:ext cx="3379697" cy="584775"/>
            </a:xfrm>
            <a:prstGeom prst="rect">
              <a:avLst/>
            </a:prstGeom>
            <a:solidFill>
              <a:srgbClr val="0070C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undergoing TAVR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N=46</a:t>
              </a:r>
            </a:p>
          </p:txBody>
        </p:sp>
        <p:sp>
          <p:nvSpPr>
            <p:cNvPr id="15" name="Rectangle 14"/>
            <p:cNvSpPr/>
            <p:nvPr/>
          </p:nvSpPr>
          <p:spPr bwMode="auto">
            <a:xfrm>
              <a:off x="1515039" y="4340652"/>
              <a:ext cx="3397623" cy="584775"/>
            </a:xfrm>
            <a:prstGeom prst="rect">
              <a:avLst/>
            </a:prstGeom>
            <a:solidFill>
              <a:srgbClr val="0070C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completing 1-yr FU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N=44</a:t>
              </a:r>
            </a:p>
          </p:txBody>
        </p:sp>
        <p:sp>
          <p:nvSpPr>
            <p:cNvPr id="16" name="Rectangle 15"/>
            <p:cNvSpPr/>
            <p:nvPr/>
          </p:nvSpPr>
          <p:spPr bwMode="auto">
            <a:xfrm>
              <a:off x="1524000" y="5634634"/>
              <a:ext cx="3397623" cy="830997"/>
            </a:xfrm>
            <a:prstGeom prst="rect">
              <a:avLst/>
            </a:prstGeom>
            <a:solidFill>
              <a:srgbClr val="0070C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with 1-year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echo-</a:t>
              </a:r>
              <a:r>
                <a:rPr kumimoji="0" 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corelab</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analysis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N=33</a:t>
              </a:r>
            </a:p>
          </p:txBody>
        </p:sp>
        <p:sp>
          <p:nvSpPr>
            <p:cNvPr id="17" name="Rectangle 16"/>
            <p:cNvSpPr/>
            <p:nvPr/>
          </p:nvSpPr>
          <p:spPr bwMode="auto">
            <a:xfrm>
              <a:off x="62751" y="5013444"/>
              <a:ext cx="2828364" cy="523220"/>
            </a:xfrm>
            <a:prstGeom prst="rect">
              <a:avLst/>
            </a:prstGeom>
            <a:solidFill>
              <a:srgbClr val="AFDD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3 patients dying before 1-yr FU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8 patients missing 1-yr echo</a:t>
              </a:r>
            </a:p>
          </p:txBody>
        </p:sp>
        <p:sp>
          <p:nvSpPr>
            <p:cNvPr id="19" name="Rectangle 18"/>
            <p:cNvSpPr/>
            <p:nvPr/>
          </p:nvSpPr>
          <p:spPr bwMode="auto">
            <a:xfrm>
              <a:off x="62751" y="3914144"/>
              <a:ext cx="2828364" cy="307777"/>
            </a:xfrm>
            <a:prstGeom prst="rect">
              <a:avLst/>
            </a:prstGeom>
            <a:solidFill>
              <a:srgbClr val="AFDD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 patients withdrawing consent</a:t>
              </a:r>
            </a:p>
          </p:txBody>
        </p:sp>
        <p:sp>
          <p:nvSpPr>
            <p:cNvPr id="20" name="Rectangle 19"/>
            <p:cNvSpPr/>
            <p:nvPr/>
          </p:nvSpPr>
          <p:spPr bwMode="auto">
            <a:xfrm>
              <a:off x="62751" y="2589120"/>
              <a:ext cx="2828364" cy="523220"/>
            </a:xfrm>
            <a:prstGeom prst="rect">
              <a:avLst/>
            </a:prstGeom>
            <a:solidFill>
              <a:srgbClr val="AFDD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 patient dying before TAVR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 patients treated medically</a:t>
              </a:r>
            </a:p>
          </p:txBody>
        </p:sp>
        <p:cxnSp>
          <p:nvCxnSpPr>
            <p:cNvPr id="22" name="Straight Connector 21"/>
            <p:cNvCxnSpPr>
              <a:stCxn id="7" idx="3"/>
              <a:endCxn id="8" idx="1"/>
            </p:cNvCxnSpPr>
            <p:nvPr/>
          </p:nvCxnSpPr>
          <p:spPr bwMode="auto">
            <a:xfrm>
              <a:off x="4930588" y="2066367"/>
              <a:ext cx="448236" cy="0"/>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24" name="Straight Connector 23"/>
            <p:cNvCxnSpPr>
              <a:stCxn id="5" idx="2"/>
            </p:cNvCxnSpPr>
            <p:nvPr/>
          </p:nvCxnSpPr>
          <p:spPr bwMode="auto">
            <a:xfrm flipH="1">
              <a:off x="5150223" y="1372636"/>
              <a:ext cx="1" cy="693730"/>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30" name="Straight Connector 29"/>
            <p:cNvCxnSpPr>
              <a:stCxn id="20" idx="3"/>
            </p:cNvCxnSpPr>
            <p:nvPr/>
          </p:nvCxnSpPr>
          <p:spPr bwMode="auto">
            <a:xfrm flipV="1">
              <a:off x="2891115" y="2848834"/>
              <a:ext cx="331696" cy="1896"/>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32" name="Straight Connector 31"/>
            <p:cNvCxnSpPr>
              <a:stCxn id="19" idx="3"/>
            </p:cNvCxnSpPr>
            <p:nvPr/>
          </p:nvCxnSpPr>
          <p:spPr bwMode="auto">
            <a:xfrm flipV="1">
              <a:off x="2891115" y="4068032"/>
              <a:ext cx="322735" cy="1"/>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34" name="Straight Connector 33"/>
            <p:cNvCxnSpPr>
              <a:stCxn id="17" idx="3"/>
            </p:cNvCxnSpPr>
            <p:nvPr/>
          </p:nvCxnSpPr>
          <p:spPr bwMode="auto">
            <a:xfrm flipV="1">
              <a:off x="2891115" y="5274664"/>
              <a:ext cx="340663" cy="390"/>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38" name="Straight Connector 37"/>
            <p:cNvCxnSpPr>
              <a:stCxn id="13" idx="1"/>
            </p:cNvCxnSpPr>
            <p:nvPr/>
          </p:nvCxnSpPr>
          <p:spPr bwMode="auto">
            <a:xfrm flipH="1" flipV="1">
              <a:off x="7147111" y="2848834"/>
              <a:ext cx="266699" cy="1"/>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42" name="Straight Connector 41"/>
            <p:cNvCxnSpPr>
              <a:stCxn id="12" idx="1"/>
            </p:cNvCxnSpPr>
            <p:nvPr/>
          </p:nvCxnSpPr>
          <p:spPr bwMode="auto">
            <a:xfrm flipH="1">
              <a:off x="7147111" y="5275058"/>
              <a:ext cx="266699" cy="0"/>
            </a:xfrm>
            <a:prstGeom prst="line">
              <a:avLst/>
            </a:prstGeom>
            <a:solidFill>
              <a:srgbClr val="FFCC99"/>
            </a:solidFill>
            <a:ln w="19050"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405870645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896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LYTEN Trial: Valve Hemodynamic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a:t>
            </a: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 1-Yr FU Evaluated by Doppler Echo</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814046" y="6490449"/>
            <a:ext cx="54729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Nuche</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2023;16:2999</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197" y="1246094"/>
            <a:ext cx="4415910" cy="497541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607862" y="1310297"/>
            <a:ext cx="5607422" cy="493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N=71 BEV: 33  SEV: 38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with a SEV fulfilled more often the criteria for an intended performance of the valve (BEV 30%, </a:t>
            </a:r>
          </a:p>
          <a:p>
            <a:pPr marL="0" marR="0" lvl="0" indent="0" algn="l" defTabSz="457200" rtl="0" eaLnBrk="1" fontAlgn="auto" latinLnBrk="0" hangingPunct="1">
              <a:lnSpc>
                <a:spcPct val="100000"/>
              </a:lnSpc>
              <a:spcBef>
                <a:spcPts val="0"/>
              </a:spcBef>
              <a:spcAft>
                <a:spcPts val="0"/>
              </a:spcAft>
              <a:buClr>
                <a:srgbClr val="FFC000"/>
              </a:buClr>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SEV 76%; </a:t>
            </a: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&lt;0.001)</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receiving a BEV presented with a higher peak  (BEV: 42 ± 15 mmHg, SEV: 27 ± 14 mmHg; </a:t>
            </a: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&lt;0.001) and mean (BEV: 22 ± 8 mmHg, SEV: 14 ± 7 mmHg; </a:t>
            </a: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&lt;0.001)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aortic gradients </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when compared with those receiving a SEV.</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Proportion of patients with a mean gradient ≥20 mmHg at 1-yr FU was significantly higher in the BEV grp (BEV 61% vs SEV 17%; </a:t>
            </a: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&lt;0.001</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 receiving a BEV had a smaller indexed EOA (BEV: 0.68 ± 0.27 cm</a:t>
            </a:r>
            <a:r>
              <a:rPr kumimoji="0" lang="en-US" sz="1400" b="1" i="0" u="none" strike="noStrike" kern="1200" cap="none" spc="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t>
            </a:r>
            <a:r>
              <a:rPr kumimoji="0" lang="en-US" sz="1400" b="1" i="0" u="none" strike="noStrike" kern="1200" cap="none" spc="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SEV: 0.92 ± 0.31 cm</a:t>
            </a:r>
            <a:r>
              <a:rPr kumimoji="0" lang="en-US" sz="1400" b="1" i="0" u="none" strike="noStrike" kern="1200" cap="none" spc="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t>
            </a:r>
            <a:r>
              <a:rPr kumimoji="0" lang="en-US" sz="1400" b="1" i="0" u="none" strike="noStrike" kern="1200" cap="none" spc="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=0.001) and presented more often an indexed EOA ≤0.65 cm</a:t>
            </a:r>
            <a:r>
              <a:rPr kumimoji="0" lang="en-US" sz="1400" b="1" i="0" u="none" strike="noStrike" kern="1200" cap="none" spc="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t>
            </a:r>
            <a:r>
              <a:rPr kumimoji="0" lang="en-US" sz="1400" b="1" i="0" u="none" strike="noStrike" kern="1200" cap="none" spc="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(BEV 56%, SEV 26%; </a:t>
            </a: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=0.011</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 patient had a greater than mild AR after 1 year of follow-up</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 patient presented a significant valve deterioration between 30-day to the 1-yr doppler echo assessment.</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 cases of confirmed valve thrombosis were observed</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68345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179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LYTEN Trial: Valve Hemodynamic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a:t>
            </a: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 1-Yr FU Evaluated by Doppler Echo</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814046" y="6490449"/>
            <a:ext cx="54729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Nuche</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2023;16:2999</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93" y="1165404"/>
            <a:ext cx="4906531" cy="247426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2904" y="1165404"/>
            <a:ext cx="4906531" cy="247426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35092" y="3696864"/>
            <a:ext cx="4906531" cy="1708160"/>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There were no significant differences in the distribution of the NYHA functional class between the BEV and SEV </a:t>
            </a:r>
            <a:r>
              <a:rPr kumimoji="0" lang="en-US" sz="1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grps</a:t>
            </a:r>
            <a:endPar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Proportion of patients of patients with NYHA functional class &gt;</a:t>
            </a:r>
            <a:r>
              <a:rPr kumimoji="0" lang="en-US" sz="1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ll</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30-day (BEV 8.7% vs SEV 3.9%; </a:t>
            </a: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=0.33 and 1-year (BEV 7.3% vs SEV 4.1%; </a:t>
            </a: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=0.51) follow-up were similar between both </a:t>
            </a:r>
            <a:r>
              <a:rPr kumimoji="0" lang="en-US" sz="1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grps</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5190565" y="3696865"/>
            <a:ext cx="5199529" cy="2677656"/>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KCCQ overall summary score improved from baseline to the 30-day follow-up in both </a:t>
            </a:r>
            <a:r>
              <a:rPr kumimoji="0" lang="en-US" sz="1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grps</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and remained stable between the 30-day and 1-year follow-up</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Absolute change in the KCCQ overall summary score from baseline to 30 days and 1 year was similar in both BEV and SEV </a:t>
            </a:r>
            <a:r>
              <a:rPr kumimoji="0" lang="en-US" sz="1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grps</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and there were no differences in the KCCQ overall summary score between the </a:t>
            </a:r>
            <a:r>
              <a:rPr kumimoji="0" lang="en-US" sz="1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grps</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in any of the time points.</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Only 9.2% presented a decline of &gt;10 points of the KCCQ overall summary score after 1 year, with no differences between </a:t>
            </a:r>
            <a:r>
              <a:rPr kumimoji="0" lang="en-US" sz="1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grps</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(BEV 12.5%, SEV 6.8%; </a:t>
            </a: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=0.40</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344197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17925"/>
            <a:ext cx="10287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LYTEN Trial: Clinical Outcomes at 1-Year Follow-Up</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814046" y="6490449"/>
            <a:ext cx="54729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Nuche</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2023;16:2999</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180449" y="899373"/>
            <a:ext cx="9904555" cy="5496232"/>
            <a:chOff x="101792" y="899373"/>
            <a:chExt cx="9904555" cy="5496232"/>
          </a:xfrm>
        </p:grpSpPr>
        <p:graphicFrame>
          <p:nvGraphicFramePr>
            <p:cNvPr id="7" name="Chart 6"/>
            <p:cNvGraphicFramePr/>
            <p:nvPr>
              <p:extLst/>
            </p:nvPr>
          </p:nvGraphicFramePr>
          <p:xfrm>
            <a:off x="324465" y="899373"/>
            <a:ext cx="9681882" cy="549623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01792" y="3630974"/>
              <a:ext cx="37362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1179871" y="2644879"/>
              <a:ext cx="9144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=0.51</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8809702" y="4411899"/>
              <a:ext cx="89473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=0.90</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7285703" y="2306325"/>
              <a:ext cx="9340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=0.28</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5761702" y="4411899"/>
              <a:ext cx="89473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=0.37</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4178710" y="3630974"/>
              <a:ext cx="101272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=0.21</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589353" y="3516136"/>
              <a:ext cx="94389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=0.50</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15755359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17925"/>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LYTEN Trial: Balloon-Expandable vs Self-Expanding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TAVs for Failed Small Surgical Aortic Bioprostheses</a:t>
            </a:r>
            <a:endParaRPr kumimoji="0" lang="en-US"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814046" y="6490449"/>
            <a:ext cx="54729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Nuche</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2023;16:2999</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06" y="1126803"/>
            <a:ext cx="4222377" cy="5453293"/>
          </a:xfrm>
          <a:prstGeom prst="rect">
            <a:avLst/>
          </a:prstGeom>
        </p:spPr>
      </p:pic>
      <p:sp>
        <p:nvSpPr>
          <p:cNvPr id="6" name="TextBox 5"/>
          <p:cNvSpPr txBox="1"/>
          <p:nvPr/>
        </p:nvSpPr>
        <p:spPr>
          <a:xfrm>
            <a:off x="4416073" y="1292069"/>
            <a:ext cx="5786718" cy="4832092"/>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Lyten</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trial, first randomized clinical trial comparing BEV and SEV systems for treatment of failed small surgical bioprostheses (ViV-TAVR)</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Main 1-year outcome results summary:</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33363" algn="l" defTabSz="4572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Rate of intended valve performance was higher in pts receiving a SEV, with persistent lower transvalvular gradients and larger EOA after 1 year</a:t>
            </a:r>
          </a:p>
          <a:p>
            <a:pPr marL="690563" marR="0" lvl="1" indent="-233363" algn="l" defTabSz="457200" rtl="0" eaLnBrk="1" fontAlgn="auto" latinLnBrk="0" hangingPunct="1">
              <a:lnSpc>
                <a:spcPct val="100000"/>
              </a:lnSpc>
              <a:spcBef>
                <a:spcPts val="0"/>
              </a:spcBef>
              <a:spcAft>
                <a:spcPts val="0"/>
              </a:spcAft>
              <a:buClr>
                <a:srgbClr val="FFC000"/>
              </a:buClr>
              <a:buSzTx/>
              <a:buFont typeface="+mj-lt"/>
              <a:buAutoNum type="arabicPeriod"/>
              <a:tabLst/>
              <a:defRPr/>
            </a:pPr>
            <a:endParaRPr kumimoji="0" lang="en-US" sz="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33363" algn="l" defTabSz="4572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 cases of valve hemodynamic deterioration were described after 1 year</a:t>
            </a:r>
          </a:p>
          <a:p>
            <a:pPr marL="690563" marR="0" lvl="1" indent="-233363" algn="l" defTabSz="457200" rtl="0" eaLnBrk="1" fontAlgn="auto" latinLnBrk="0" hangingPunct="1">
              <a:lnSpc>
                <a:spcPct val="100000"/>
              </a:lnSpc>
              <a:spcBef>
                <a:spcPts val="0"/>
              </a:spcBef>
              <a:spcAft>
                <a:spcPts val="0"/>
              </a:spcAft>
              <a:buClr>
                <a:srgbClr val="FFC000"/>
              </a:buClr>
              <a:buSzTx/>
              <a:buFont typeface="+mj-lt"/>
              <a:buAutoNum type="arabicPeriod"/>
              <a:tabLst/>
              <a:defRPr/>
            </a:pPr>
            <a:endParaRPr kumimoji="0" lang="en-US" sz="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33363" algn="l" defTabSz="4572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Patient-reported functional status and quality of life (NYHA functional class and KCCQ overall summary score) significantly improved from baseline to 30 days and 1 year, with no significant differences between BEV and SEV</a:t>
            </a:r>
          </a:p>
          <a:p>
            <a:pPr marL="690563" marR="0" lvl="1" indent="-233363" algn="l" defTabSz="457200" rtl="0" eaLnBrk="1" fontAlgn="auto" latinLnBrk="0" hangingPunct="1">
              <a:lnSpc>
                <a:spcPct val="100000"/>
              </a:lnSpc>
              <a:spcBef>
                <a:spcPts val="0"/>
              </a:spcBef>
              <a:spcAft>
                <a:spcPts val="0"/>
              </a:spcAft>
              <a:buClr>
                <a:srgbClr val="FFC000"/>
              </a:buClr>
              <a:buSzTx/>
              <a:buFont typeface="+mj-lt"/>
              <a:buAutoNum type="arabicPeriod"/>
              <a:tabLst/>
              <a:defRPr/>
            </a:pPr>
            <a:endParaRPr kumimoji="0" lang="en-US" sz="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33363" algn="l" defTabSz="4572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 differences between the groups were found in terms of mortality, heart failure hospitalization, or stroke at 1 year follow-up</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187532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05"/>
          <a:stretch/>
        </p:blipFill>
        <p:spPr>
          <a:xfrm>
            <a:off x="0" y="645459"/>
            <a:ext cx="10286999" cy="6113930"/>
          </a:xfrm>
          <a:prstGeom prst="rect">
            <a:avLst/>
          </a:prstGeom>
        </p:spPr>
      </p:pic>
    </p:spTree>
    <p:extLst>
      <p:ext uri="{BB962C8B-B14F-4D97-AF65-F5344CB8AC3E}">
        <p14:creationId xmlns:p14="http://schemas.microsoft.com/office/powerpoint/2010/main" val="32872585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grpSp>
        <p:nvGrpSpPr>
          <p:cNvPr id="6" name="Group 5">
            <a:extLst>
              <a:ext uri="{FF2B5EF4-FFF2-40B4-BE49-F238E27FC236}">
                <a16:creationId xmlns:a16="http://schemas.microsoft.com/office/drawing/2014/main" id="{6E9F304D-0DAF-8D20-A5B8-65D3D18691D0}"/>
              </a:ext>
            </a:extLst>
          </p:cNvPr>
          <p:cNvGrpSpPr/>
          <p:nvPr/>
        </p:nvGrpSpPr>
        <p:grpSpPr>
          <a:xfrm>
            <a:off x="0" y="595423"/>
            <a:ext cx="10286999" cy="6145620"/>
            <a:chOff x="0" y="595423"/>
            <a:chExt cx="10286999" cy="6145620"/>
          </a:xfrm>
        </p:grpSpPr>
        <p:pic>
          <p:nvPicPr>
            <p:cNvPr id="4" name="Picture 3" descr="A close-up of a research page">
              <a:extLst>
                <a:ext uri="{FF2B5EF4-FFF2-40B4-BE49-F238E27FC236}">
                  <a16:creationId xmlns:a16="http://schemas.microsoft.com/office/drawing/2014/main" id="{AFBC8F4A-866A-FFA7-E6D7-D4A8625FAF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423"/>
              <a:ext cx="10286999" cy="6145620"/>
            </a:xfrm>
            <a:prstGeom prst="rect">
              <a:avLst/>
            </a:prstGeom>
          </p:spPr>
        </p:pic>
        <p:sp>
          <p:nvSpPr>
            <p:cNvPr id="5" name="TextBox 4">
              <a:extLst>
                <a:ext uri="{FF2B5EF4-FFF2-40B4-BE49-F238E27FC236}">
                  <a16:creationId xmlns:a16="http://schemas.microsoft.com/office/drawing/2014/main" id="{6ABB1902-1F17-92C5-00AC-60DCA5C3CA24}"/>
                </a:ext>
              </a:extLst>
            </p:cNvPr>
            <p:cNvSpPr txBox="1"/>
            <p:nvPr/>
          </p:nvSpPr>
          <p:spPr>
            <a:xfrm>
              <a:off x="3211033" y="4827180"/>
              <a:ext cx="6631352" cy="707886"/>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Fifth-generation SAPIEN 3 Ultra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Resilia</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Valve (S3UR) vs SAPIEN 3 (S3) and SAPIEN 3 Ultra (S3U)  USA</a:t>
              </a:r>
            </a:p>
          </p:txBody>
        </p:sp>
      </p:grpSp>
    </p:spTree>
    <p:extLst>
      <p:ext uri="{BB962C8B-B14F-4D97-AF65-F5344CB8AC3E}">
        <p14:creationId xmlns:p14="http://schemas.microsoft.com/office/powerpoint/2010/main" val="18370424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95D57DE0-44DC-B9D7-5D9A-0B79C4F5E3DF}"/>
              </a:ext>
            </a:extLst>
          </p:cNvPr>
          <p:cNvSpPr txBox="1"/>
          <p:nvPr/>
        </p:nvSpPr>
        <p:spPr>
          <a:xfrm>
            <a:off x="0" y="21256"/>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Fifth-Gen S3UR vs S3/S3U Study: Designs Characteristics of the S3UR, S3U and S3 Heart Valves</a:t>
            </a:r>
          </a:p>
        </p:txBody>
      </p:sp>
      <p:sp>
        <p:nvSpPr>
          <p:cNvPr id="4" name="TextBox 3">
            <a:extLst>
              <a:ext uri="{FF2B5EF4-FFF2-40B4-BE49-F238E27FC236}">
                <a16:creationId xmlns:a16="http://schemas.microsoft.com/office/drawing/2014/main" id="{13163042-95CB-8C69-4865-D212DA02E2AE}"/>
              </a:ext>
            </a:extLst>
          </p:cNvPr>
          <p:cNvSpPr txBox="1"/>
          <p:nvPr/>
        </p:nvSpPr>
        <p:spPr>
          <a:xfrm>
            <a:off x="2860158" y="6453962"/>
            <a:ext cx="7426842" cy="3827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Stinis</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Mar 8, 2024 Epub ahead of print</a:t>
            </a:r>
          </a:p>
        </p:txBody>
      </p:sp>
      <p:pic>
        <p:nvPicPr>
          <p:cNvPr id="6" name="Picture 5" descr="Several different types of metal objects">
            <a:extLst>
              <a:ext uri="{FF2B5EF4-FFF2-40B4-BE49-F238E27FC236}">
                <a16:creationId xmlns:a16="http://schemas.microsoft.com/office/drawing/2014/main" id="{E0EB6BBB-6865-6509-FE36-F7A7BC3D7D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571" y="1261470"/>
            <a:ext cx="5323173" cy="499047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C1A1E1F3-303C-80D4-440C-79ABC97A3F78}"/>
              </a:ext>
            </a:extLst>
          </p:cNvPr>
          <p:cNvSpPr txBox="1"/>
          <p:nvPr/>
        </p:nvSpPr>
        <p:spPr>
          <a:xfrm>
            <a:off x="5699051" y="1509823"/>
            <a:ext cx="4389378" cy="4401205"/>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SAPIEN 3 Ultra (S3U) THV – incorporates an improved sealing skirt to the 20 mm, 23 mm and 26 mm valve sizes, which has been shown to reduce PVL compared to its predecessor the SAPIEN 3 (S3) THV</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SAPIEN 3 Ultra </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Resilia</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(S3UR ) THV – fifth-gen device and represents the latest iteration of balloon-expandable THV technology; utilizes bovine pericardial leaflet tissue designed to reduce structural valve deterioration (SVD) via calcification, as well as  the addition of an improved outer sealing skirt to the 29 mm valve size; 20 mm and 23 mm valve sizes were designed to optimize hemodynamic performance</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Refined design of S3UR THV offer potential clinical advantages, especially as TAVR shifts toward treatment of younger and lower-risk pts.</a:t>
            </a:r>
          </a:p>
        </p:txBody>
      </p:sp>
    </p:spTree>
    <p:extLst>
      <p:ext uri="{BB962C8B-B14F-4D97-AF65-F5344CB8AC3E}">
        <p14:creationId xmlns:p14="http://schemas.microsoft.com/office/powerpoint/2010/main" val="1702441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a:extLst>
              <a:ext uri="{FF2B5EF4-FFF2-40B4-BE49-F238E27FC236}">
                <a16:creationId xmlns:a16="http://schemas.microsoft.com/office/drawing/2014/main" id="{9837D5DA-A191-ACC8-0F1C-089CF14A7423}"/>
              </a:ext>
            </a:extLst>
          </p:cNvPr>
          <p:cNvCxnSpPr>
            <a:endCxn id="9" idx="0"/>
          </p:cNvCxnSpPr>
          <p:nvPr/>
        </p:nvCxnSpPr>
        <p:spPr bwMode="auto">
          <a:xfrm>
            <a:off x="2515033" y="2775097"/>
            <a:ext cx="0" cy="2739657"/>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Straight Arrow Connector 27">
            <a:extLst>
              <a:ext uri="{FF2B5EF4-FFF2-40B4-BE49-F238E27FC236}">
                <a16:creationId xmlns:a16="http://schemas.microsoft.com/office/drawing/2014/main" id="{AEFAAB9E-52BB-8FD6-4457-5A2CDDDBFF8B}"/>
              </a:ext>
            </a:extLst>
          </p:cNvPr>
          <p:cNvCxnSpPr/>
          <p:nvPr/>
        </p:nvCxnSpPr>
        <p:spPr bwMode="auto">
          <a:xfrm>
            <a:off x="7230140" y="2776876"/>
            <a:ext cx="0" cy="2723709"/>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6B948A9C-4878-0FAF-52B6-288A08298B23}"/>
              </a:ext>
            </a:extLst>
          </p:cNvPr>
          <p:cNvSpPr txBox="1"/>
          <p:nvPr/>
        </p:nvSpPr>
        <p:spPr>
          <a:xfrm>
            <a:off x="0" y="21256"/>
            <a:ext cx="10287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Fifth-Gen S3UR vs S3/S3U Study: Study Flow Chart</a:t>
            </a:r>
          </a:p>
        </p:txBody>
      </p:sp>
      <p:sp>
        <p:nvSpPr>
          <p:cNvPr id="4" name="TextBox 3">
            <a:extLst>
              <a:ext uri="{FF2B5EF4-FFF2-40B4-BE49-F238E27FC236}">
                <a16:creationId xmlns:a16="http://schemas.microsoft.com/office/drawing/2014/main" id="{C4E0F9DC-6F91-5034-CEE8-210322F429B5}"/>
              </a:ext>
            </a:extLst>
          </p:cNvPr>
          <p:cNvSpPr txBox="1"/>
          <p:nvPr/>
        </p:nvSpPr>
        <p:spPr>
          <a:xfrm>
            <a:off x="2860158" y="6453962"/>
            <a:ext cx="7426842" cy="3827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Stinis</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Mar 8, 2024 Epub ahead of print</a:t>
            </a:r>
          </a:p>
        </p:txBody>
      </p:sp>
      <p:sp>
        <p:nvSpPr>
          <p:cNvPr id="5" name="Rectangle 4">
            <a:extLst>
              <a:ext uri="{FF2B5EF4-FFF2-40B4-BE49-F238E27FC236}">
                <a16:creationId xmlns:a16="http://schemas.microsoft.com/office/drawing/2014/main" id="{19241446-6329-09D0-4D71-4CF5F4A91F1E}"/>
              </a:ext>
            </a:extLst>
          </p:cNvPr>
          <p:cNvSpPr/>
          <p:nvPr/>
        </p:nvSpPr>
        <p:spPr bwMode="auto">
          <a:xfrm>
            <a:off x="1687909" y="712379"/>
            <a:ext cx="6443330" cy="956930"/>
          </a:xfrm>
          <a:prstGeom prst="rect">
            <a:avLst/>
          </a:prstGeom>
          <a:solidFill>
            <a:schemeClr val="tx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350,634 SAPIEN3, SAPIEN3 Ultra, SAPIEN 3 Ultra RESILIA</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Native TAVR Procedure in TVT Registry</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June 2015 – June 2023 at 805 sites</a:t>
            </a:r>
          </a:p>
        </p:txBody>
      </p:sp>
      <p:sp>
        <p:nvSpPr>
          <p:cNvPr id="6" name="Rectangle 5">
            <a:extLst>
              <a:ext uri="{FF2B5EF4-FFF2-40B4-BE49-F238E27FC236}">
                <a16:creationId xmlns:a16="http://schemas.microsoft.com/office/drawing/2014/main" id="{26CEB9C3-031F-0226-2AF7-82C7F418C835}"/>
              </a:ext>
            </a:extLst>
          </p:cNvPr>
          <p:cNvSpPr/>
          <p:nvPr/>
        </p:nvSpPr>
        <p:spPr bwMode="auto">
          <a:xfrm>
            <a:off x="532505" y="3214577"/>
            <a:ext cx="3965057" cy="698204"/>
          </a:xfrm>
          <a:prstGeom prst="rect">
            <a:avLst/>
          </a:prstGeom>
          <a:solidFill>
            <a:srgbClr val="FF6600"/>
          </a:solid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150, 539 S3/S3U</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Native TAVR Patients</a:t>
            </a:r>
          </a:p>
        </p:txBody>
      </p:sp>
      <p:sp>
        <p:nvSpPr>
          <p:cNvPr id="7" name="Rectangle 6">
            <a:extLst>
              <a:ext uri="{FF2B5EF4-FFF2-40B4-BE49-F238E27FC236}">
                <a16:creationId xmlns:a16="http://schemas.microsoft.com/office/drawing/2014/main" id="{8CE6BBCC-2D2D-0C52-B264-24D88F4FEC23}"/>
              </a:ext>
            </a:extLst>
          </p:cNvPr>
          <p:cNvSpPr/>
          <p:nvPr/>
        </p:nvSpPr>
        <p:spPr bwMode="auto">
          <a:xfrm>
            <a:off x="5278172" y="3214577"/>
            <a:ext cx="3965057" cy="698204"/>
          </a:xfrm>
          <a:prstGeom prst="rect">
            <a:avLst/>
          </a:prstGeom>
          <a:solidFill>
            <a:srgbClr val="0070C0"/>
          </a:solidFill>
          <a:ln w="28575" cap="flat" cmpd="sng" algn="ctr">
            <a:solidFill>
              <a:srgbClr val="0070C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10,314 S3 Ultra RESILIA</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Native TAVR Patients</a:t>
            </a:r>
          </a:p>
        </p:txBody>
      </p:sp>
      <p:sp>
        <p:nvSpPr>
          <p:cNvPr id="8" name="Rectangle 7">
            <a:extLst>
              <a:ext uri="{FF2B5EF4-FFF2-40B4-BE49-F238E27FC236}">
                <a16:creationId xmlns:a16="http://schemas.microsoft.com/office/drawing/2014/main" id="{C0154730-3260-C67A-BE89-F06DCCBA941D}"/>
              </a:ext>
            </a:extLst>
          </p:cNvPr>
          <p:cNvSpPr/>
          <p:nvPr/>
        </p:nvSpPr>
        <p:spPr bwMode="auto">
          <a:xfrm>
            <a:off x="5278172" y="5514754"/>
            <a:ext cx="3965057" cy="698204"/>
          </a:xfrm>
          <a:prstGeom prst="rect">
            <a:avLst/>
          </a:prstGeom>
          <a:solidFill>
            <a:srgbClr val="0070C0"/>
          </a:solidFill>
          <a:ln w="28575" cap="flat" cmpd="sng" algn="ctr">
            <a:solidFill>
              <a:srgbClr val="0070C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10,312 S3 Ultra RESILIA</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Native TAVR Patients</a:t>
            </a:r>
          </a:p>
        </p:txBody>
      </p:sp>
      <p:sp>
        <p:nvSpPr>
          <p:cNvPr id="9" name="Rectangle 8">
            <a:extLst>
              <a:ext uri="{FF2B5EF4-FFF2-40B4-BE49-F238E27FC236}">
                <a16:creationId xmlns:a16="http://schemas.microsoft.com/office/drawing/2014/main" id="{BE5511DF-6B77-7A82-8AA9-89CB63FC6434}"/>
              </a:ext>
            </a:extLst>
          </p:cNvPr>
          <p:cNvSpPr/>
          <p:nvPr/>
        </p:nvSpPr>
        <p:spPr bwMode="auto">
          <a:xfrm>
            <a:off x="532504" y="5514754"/>
            <a:ext cx="3965057" cy="698204"/>
          </a:xfrm>
          <a:prstGeom prst="rect">
            <a:avLst/>
          </a:prstGeom>
          <a:solidFill>
            <a:srgbClr val="FF6600"/>
          </a:solid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10,312 S3/S3U</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Native TAVR Patients</a:t>
            </a:r>
          </a:p>
        </p:txBody>
      </p:sp>
      <p:sp>
        <p:nvSpPr>
          <p:cNvPr id="10" name="Rectangle 9">
            <a:extLst>
              <a:ext uri="{FF2B5EF4-FFF2-40B4-BE49-F238E27FC236}">
                <a16:creationId xmlns:a16="http://schemas.microsoft.com/office/drawing/2014/main" id="{4F29A355-F9A0-9ABB-222B-C32B85CBEECB}"/>
              </a:ext>
            </a:extLst>
          </p:cNvPr>
          <p:cNvSpPr/>
          <p:nvPr/>
        </p:nvSpPr>
        <p:spPr bwMode="auto">
          <a:xfrm>
            <a:off x="532504" y="4416061"/>
            <a:ext cx="8710725" cy="559978"/>
          </a:xfrm>
          <a:prstGeom prst="rect">
            <a:avLst/>
          </a:prstGeom>
          <a:solidFill>
            <a:schemeClr val="tx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 Propensity Score Matching</a:t>
            </a:r>
          </a:p>
        </p:txBody>
      </p:sp>
      <p:sp>
        <p:nvSpPr>
          <p:cNvPr id="11" name="Rectangle 10">
            <a:extLst>
              <a:ext uri="{FF2B5EF4-FFF2-40B4-BE49-F238E27FC236}">
                <a16:creationId xmlns:a16="http://schemas.microsoft.com/office/drawing/2014/main" id="{24B13F57-BCBF-C8FC-745C-1C44C04BC83D}"/>
              </a:ext>
            </a:extLst>
          </p:cNvPr>
          <p:cNvSpPr/>
          <p:nvPr/>
        </p:nvSpPr>
        <p:spPr bwMode="auto">
          <a:xfrm>
            <a:off x="5603358" y="1850062"/>
            <a:ext cx="4518837" cy="698204"/>
          </a:xfrm>
          <a:prstGeom prst="rect">
            <a:avLst/>
          </a:prstGeom>
          <a:solidFill>
            <a:schemeClr val="bg2">
              <a:lumMod val="40000"/>
              <a:lumOff val="60000"/>
            </a:schemeClr>
          </a:solidFill>
          <a:ln w="28575" cap="flat" cmpd="sng" algn="ctr">
            <a:solidFill>
              <a:schemeClr val="bg2">
                <a:lumMod val="60000"/>
                <a:lumOff val="4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233363" marR="0" lvl="0" indent="-233363" algn="l" defTabSz="914400" rtl="0" eaLnBrk="0" fontAlgn="base" latinLnBrk="0" hangingPunct="0">
              <a:lnSpc>
                <a:spcPct val="100000"/>
              </a:lnSpc>
              <a:spcBef>
                <a:spcPct val="20000"/>
              </a:spcBef>
              <a:spcAft>
                <a:spcPct val="0"/>
              </a:spcAft>
              <a:buClrTx/>
              <a:buSzTx/>
              <a:buFontTx/>
              <a:buAutoNum type="arabicParenR"/>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49 S3UR procedures before Sept. 12, 2022</a:t>
            </a:r>
          </a:p>
          <a:p>
            <a:pPr marL="233363" marR="0" lvl="0" indent="-233363" algn="l" defTabSz="914400" rtl="0" eaLnBrk="0" fontAlgn="base" latinLnBrk="0" hangingPunct="0">
              <a:lnSpc>
                <a:spcPct val="100000"/>
              </a:lnSpc>
              <a:spcBef>
                <a:spcPct val="20000"/>
              </a:spcBef>
              <a:spcAft>
                <a:spcPct val="0"/>
              </a:spcAft>
              <a:buClrTx/>
              <a:buSzTx/>
              <a:buFontTx/>
              <a:buAutoNum type="arabicParenR"/>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189,732 S3/S3U procedures before Jan. 01, 2021</a:t>
            </a:r>
          </a:p>
        </p:txBody>
      </p:sp>
      <p:cxnSp>
        <p:nvCxnSpPr>
          <p:cNvPr id="15" name="Straight Connector 14">
            <a:extLst>
              <a:ext uri="{FF2B5EF4-FFF2-40B4-BE49-F238E27FC236}">
                <a16:creationId xmlns:a16="http://schemas.microsoft.com/office/drawing/2014/main" id="{FD4B8334-E082-92CF-9560-0FC5C991184B}"/>
              </a:ext>
            </a:extLst>
          </p:cNvPr>
          <p:cNvCxnSpPr/>
          <p:nvPr/>
        </p:nvCxnSpPr>
        <p:spPr bwMode="auto">
          <a:xfrm>
            <a:off x="2515033" y="2791045"/>
            <a:ext cx="4715106" cy="0"/>
          </a:xfrm>
          <a:prstGeom prst="lin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Connector 18">
            <a:extLst>
              <a:ext uri="{FF2B5EF4-FFF2-40B4-BE49-F238E27FC236}">
                <a16:creationId xmlns:a16="http://schemas.microsoft.com/office/drawing/2014/main" id="{FAE7594B-01E5-6CC0-6905-8E96937B23F1}"/>
              </a:ext>
            </a:extLst>
          </p:cNvPr>
          <p:cNvCxnSpPr>
            <a:stCxn id="5" idx="2"/>
          </p:cNvCxnSpPr>
          <p:nvPr/>
        </p:nvCxnSpPr>
        <p:spPr bwMode="auto">
          <a:xfrm>
            <a:off x="4909574" y="1669309"/>
            <a:ext cx="0" cy="1105788"/>
          </a:xfrm>
          <a:prstGeom prst="lin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Arrow Connector 21">
            <a:extLst>
              <a:ext uri="{FF2B5EF4-FFF2-40B4-BE49-F238E27FC236}">
                <a16:creationId xmlns:a16="http://schemas.microsoft.com/office/drawing/2014/main" id="{D9CACE17-CC22-28A7-234A-E291B5A94BCC}"/>
              </a:ext>
            </a:extLst>
          </p:cNvPr>
          <p:cNvCxnSpPr>
            <a:endCxn id="11" idx="1"/>
          </p:cNvCxnSpPr>
          <p:nvPr/>
        </p:nvCxnSpPr>
        <p:spPr bwMode="auto">
          <a:xfrm>
            <a:off x="4909574" y="2199164"/>
            <a:ext cx="693784" cy="0"/>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8544451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73CCA414-F78D-5584-5A83-B99289F2D408}"/>
              </a:ext>
            </a:extLst>
          </p:cNvPr>
          <p:cNvSpPr txBox="1"/>
          <p:nvPr/>
        </p:nvSpPr>
        <p:spPr>
          <a:xfrm>
            <a:off x="0" y="21256"/>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Fifth-Gen S3UR vs S3/S3U Study: Discharge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30-Day Echo Outcomes for Matched Cohort</a:t>
            </a:r>
          </a:p>
        </p:txBody>
      </p:sp>
      <p:sp>
        <p:nvSpPr>
          <p:cNvPr id="4" name="TextBox 3">
            <a:extLst>
              <a:ext uri="{FF2B5EF4-FFF2-40B4-BE49-F238E27FC236}">
                <a16:creationId xmlns:a16="http://schemas.microsoft.com/office/drawing/2014/main" id="{12CC0275-61A7-9A35-0E65-61798B85C6D0}"/>
              </a:ext>
            </a:extLst>
          </p:cNvPr>
          <p:cNvSpPr txBox="1"/>
          <p:nvPr/>
        </p:nvSpPr>
        <p:spPr>
          <a:xfrm>
            <a:off x="2860158" y="6453962"/>
            <a:ext cx="7426842" cy="3827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Stinis</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Mar 8, 2024 Epub ahead of print</a:t>
            </a:r>
          </a:p>
        </p:txBody>
      </p:sp>
      <p:pic>
        <p:nvPicPr>
          <p:cNvPr id="6" name="Picture 5" descr="A table with numbers and letters">
            <a:extLst>
              <a:ext uri="{FF2B5EF4-FFF2-40B4-BE49-F238E27FC236}">
                <a16:creationId xmlns:a16="http://schemas.microsoft.com/office/drawing/2014/main" id="{B5EAA514-0B95-AA9C-3BD9-3A380D176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07" y="2041451"/>
            <a:ext cx="9842385" cy="4072270"/>
          </a:xfrm>
          <a:prstGeom prst="rect">
            <a:avLst/>
          </a:prstGeom>
          <a:ln w="38100" cap="sq">
            <a:solidFill>
              <a:srgbClr val="C7DBDA"/>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192F6EB8-D237-EE56-F815-199235784408}"/>
              </a:ext>
            </a:extLst>
          </p:cNvPr>
          <p:cNvSpPr txBox="1"/>
          <p:nvPr/>
        </p:nvSpPr>
        <p:spPr>
          <a:xfrm>
            <a:off x="648593" y="1085649"/>
            <a:ext cx="898451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Hemodynamic outcomes for the propensity-matched cohorts were assessed via echo before hospital discharge and at 30-days</a:t>
            </a:r>
          </a:p>
        </p:txBody>
      </p:sp>
    </p:spTree>
    <p:extLst>
      <p:ext uri="{BB962C8B-B14F-4D97-AF65-F5344CB8AC3E}">
        <p14:creationId xmlns:p14="http://schemas.microsoft.com/office/powerpoint/2010/main" val="3260694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1"/>
          <p:cNvSpPr txBox="1">
            <a:spLocks noChangeArrowheads="1"/>
          </p:cNvSpPr>
          <p:nvPr/>
        </p:nvSpPr>
        <p:spPr bwMode="auto">
          <a:xfrm>
            <a:off x="135632" y="769171"/>
            <a:ext cx="10055706" cy="59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92" tIns="38042" rIns="76092" bIns="3804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Presentation: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Worsening Dyspnea on exertion, NYHA Class III and  frequent pre-syncopal episodes </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PMH: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HTN, DM2, CAD s/p CABGx4 (1994), AS s/p TAVR 29mm </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Evolut</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FX x2 (November 2023 @OSH) complicated by valve embolization, aortic root dissection, and CHB (s/p PPM), PVD s/p stents &amp; right fem-popliteal bypass, Anemia, Right carotid stenosis (80-99%)</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Medications: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Aspirin 81mg OD, Clopidogrel 75mg OD, Atorvastatin 40mg OD, Metformin 1,000mg BID, Torsemide 20mg OD</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sk-SK"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Labs:</a:t>
            </a: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Hgb 8.2, </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Plt</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174, </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Creat</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1.2, INR 1.1</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EKG: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V-paced 85 bpm</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Cardiac Cath: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All 4 patent grafts</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TEE: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LVEF 56%, mod-severe PVL (multiple jets), mean AV gradient 6mmHg, overlapping </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Evolut</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FX valves, moderate MR, mild TR</a:t>
            </a:r>
          </a:p>
        </p:txBody>
      </p:sp>
      <p:sp>
        <p:nvSpPr>
          <p:cNvPr id="7" name="Title 3">
            <a:extLst>
              <a:ext uri="{FF2B5EF4-FFF2-40B4-BE49-F238E27FC236}">
                <a16:creationId xmlns:a16="http://schemas.microsoft.com/office/drawing/2014/main" id="{6D1799A7-7CF3-4E91-8754-D82538EE15EB}"/>
              </a:ext>
            </a:extLst>
          </p:cNvPr>
          <p:cNvSpPr>
            <a:spLocks noGrp="1"/>
          </p:cNvSpPr>
          <p:nvPr>
            <p:ph type="title"/>
          </p:nvPr>
        </p:nvSpPr>
        <p:spPr>
          <a:xfrm>
            <a:off x="0" y="65581"/>
            <a:ext cx="10269716" cy="553778"/>
          </a:xfrm>
        </p:spPr>
        <p:txBody>
          <a:bodyPr/>
          <a:lstStyle/>
          <a:p>
            <a:pPr>
              <a:defRPr/>
            </a:pPr>
            <a:r>
              <a:rPr lang="en-US" sz="3400" dirty="0">
                <a:latin typeface="Arial" panose="020B0604020202020204" pitchFamily="34" charset="0"/>
                <a:cs typeface="Arial" panose="020B0604020202020204" pitchFamily="34" charset="0"/>
              </a:rPr>
              <a:t>Structural Heart Live Case #58: FM, 84 y/o M</a:t>
            </a:r>
          </a:p>
        </p:txBody>
      </p:sp>
      <p:pic>
        <p:nvPicPr>
          <p:cNvPr id="5" name="Picture 4">
            <a:extLst>
              <a:ext uri="{FF2B5EF4-FFF2-40B4-BE49-F238E27FC236}">
                <a16:creationId xmlns:a16="http://schemas.microsoft.com/office/drawing/2014/main" id="{C39F3735-3826-4621-B1A1-685208D36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401" y="1"/>
            <a:ext cx="463598" cy="467373"/>
          </a:xfrm>
          <a:prstGeom prst="rect">
            <a:avLst/>
          </a:prstGeom>
        </p:spPr>
      </p:pic>
    </p:spTree>
    <p:extLst>
      <p:ext uri="{BB962C8B-B14F-4D97-AF65-F5344CB8AC3E}">
        <p14:creationId xmlns:p14="http://schemas.microsoft.com/office/powerpoint/2010/main" val="390230401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6F10072B-8DC0-09A2-A8A8-D3C233E3921E}"/>
              </a:ext>
            </a:extLst>
          </p:cNvPr>
          <p:cNvSpPr txBox="1"/>
          <p:nvPr/>
        </p:nvSpPr>
        <p:spPr>
          <a:xfrm>
            <a:off x="0" y="21256"/>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Fifth-Gen S3UR vs S3/S3U Study: Echo-Based Gradients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 EOA</a:t>
            </a:r>
          </a:p>
        </p:txBody>
      </p:sp>
      <p:sp>
        <p:nvSpPr>
          <p:cNvPr id="4" name="TextBox 3">
            <a:extLst>
              <a:ext uri="{FF2B5EF4-FFF2-40B4-BE49-F238E27FC236}">
                <a16:creationId xmlns:a16="http://schemas.microsoft.com/office/drawing/2014/main" id="{6DEAC754-0048-FF07-1DD7-C84E42A273ED}"/>
              </a:ext>
            </a:extLst>
          </p:cNvPr>
          <p:cNvSpPr txBox="1"/>
          <p:nvPr/>
        </p:nvSpPr>
        <p:spPr>
          <a:xfrm>
            <a:off x="2860158" y="6453962"/>
            <a:ext cx="7426842" cy="3827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Stinis</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Mar 8, 2024 Epub ahead of print</a:t>
            </a:r>
          </a:p>
        </p:txBody>
      </p:sp>
      <p:sp>
        <p:nvSpPr>
          <p:cNvPr id="5" name="TextBox 4">
            <a:extLst>
              <a:ext uri="{FF2B5EF4-FFF2-40B4-BE49-F238E27FC236}">
                <a16:creationId xmlns:a16="http://schemas.microsoft.com/office/drawing/2014/main" id="{FD391652-4404-6B7E-D4A9-834A357E4057}"/>
              </a:ext>
            </a:extLst>
          </p:cNvPr>
          <p:cNvSpPr txBox="1"/>
          <p:nvPr/>
        </p:nvSpPr>
        <p:spPr>
          <a:xfrm>
            <a:off x="582131" y="831543"/>
            <a:ext cx="912273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Baseline Through Discharge or 30 Days by Valve Type</a:t>
            </a:r>
          </a:p>
        </p:txBody>
      </p:sp>
      <p:pic>
        <p:nvPicPr>
          <p:cNvPr id="7" name="Picture 6" descr="A comparison of a graph">
            <a:extLst>
              <a:ext uri="{FF2B5EF4-FFF2-40B4-BE49-F238E27FC236}">
                <a16:creationId xmlns:a16="http://schemas.microsoft.com/office/drawing/2014/main" id="{4C6EAE7F-C760-36DE-3C54-EDC797FAC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12" y="1350335"/>
            <a:ext cx="8814390" cy="280366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827E067-F4EA-EDEB-AD93-22E92C6A47DB}"/>
              </a:ext>
            </a:extLst>
          </p:cNvPr>
          <p:cNvSpPr txBox="1"/>
          <p:nvPr/>
        </p:nvSpPr>
        <p:spPr>
          <a:xfrm>
            <a:off x="148856" y="4185899"/>
            <a:ext cx="10015869" cy="2323713"/>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30 days, pts treated with S3UR exhibit lower mean gradients (10.1 ± 4.5 mmHg vs 12.7 ± 5.6 mmHg;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&lt;0.0001); larger proportion of pts exhibiting no PVL (87.9% vs 86.4%;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=0.006) and fewer pts exhibiting mild PVL (11.4% vs 12.9%;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=0.005). Rate of moderate (0.7% vs 0.7%;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=0.86) and severe (0.0% vs 0.0%;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=0.12) PVL remained low and did not differ significantly between groups.</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Pts treated with S3UR exhibited a significantly larger AVA (2.1 ± 0.7 cm</a:t>
            </a:r>
            <a:r>
              <a:rPr kumimoji="0" lang="en-US" sz="14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&lt;0.0001) and lower mean gradients (9.2 ± 4.6 mmHg vs 12.0 ± 5,7 mmHg;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&lt;0.0001) than patients treated with S3/S3U at the time of hospital discharge. Rates of PVL were also significantly lower for pts treated with S3UR vs to S3/S3U, with a larger proportion of pts exhibiting no PVL (94.2% vs 92.6%;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&lt;0.0001), fewer pts with mild PVL (5.6% vs 7.2%;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&lt;0.0001); rates of moderate (0.2 vs 0.3;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=0.77) and severe PVL (0.0% vs 0.0%: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 remained low and did not differ among the groups at time of hospital discharge</a:t>
            </a:r>
          </a:p>
        </p:txBody>
      </p:sp>
    </p:spTree>
    <p:extLst>
      <p:ext uri="{BB962C8B-B14F-4D97-AF65-F5344CB8AC3E}">
        <p14:creationId xmlns:p14="http://schemas.microsoft.com/office/powerpoint/2010/main" val="50379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689D869C-163A-5863-D1F2-0DD307F07ED1}"/>
              </a:ext>
            </a:extLst>
          </p:cNvPr>
          <p:cNvSpPr txBox="1"/>
          <p:nvPr/>
        </p:nvSpPr>
        <p:spPr>
          <a:xfrm>
            <a:off x="0" y="21256"/>
            <a:ext cx="10287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Fifth-Gen S3UR vs S3/S3U Study: Outcomes of SAPIEN 3 Ultra </a:t>
            </a:r>
            <a:r>
              <a:rPr kumimoji="0" lang="en-US" sz="27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Resilia</a:t>
            </a: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vs Predecessor Platforms</a:t>
            </a:r>
          </a:p>
        </p:txBody>
      </p:sp>
      <p:sp>
        <p:nvSpPr>
          <p:cNvPr id="4" name="TextBox 3">
            <a:extLst>
              <a:ext uri="{FF2B5EF4-FFF2-40B4-BE49-F238E27FC236}">
                <a16:creationId xmlns:a16="http://schemas.microsoft.com/office/drawing/2014/main" id="{2D2AF120-DA17-B0E8-5DCE-C401940A3DCC}"/>
              </a:ext>
            </a:extLst>
          </p:cNvPr>
          <p:cNvSpPr txBox="1"/>
          <p:nvPr/>
        </p:nvSpPr>
        <p:spPr>
          <a:xfrm>
            <a:off x="2860158" y="6496494"/>
            <a:ext cx="7426842" cy="3827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Stinis</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Mar 8, 2024 Epub ahead of print</a:t>
            </a:r>
          </a:p>
        </p:txBody>
      </p:sp>
      <p:pic>
        <p:nvPicPr>
          <p:cNvPr id="6" name="Picture 5" descr="A screenshot of a graph">
            <a:extLst>
              <a:ext uri="{FF2B5EF4-FFF2-40B4-BE49-F238E27FC236}">
                <a16:creationId xmlns:a16="http://schemas.microsoft.com/office/drawing/2014/main" id="{3E67A74B-C4A1-337F-1AB6-A64DD45B7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5" y="965842"/>
            <a:ext cx="5433237" cy="548812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42925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pic>
        <p:nvPicPr>
          <p:cNvPr id="4" name="Picture 3" descr="A close-up of a news article">
            <a:extLst>
              <a:ext uri="{FF2B5EF4-FFF2-40B4-BE49-F238E27FC236}">
                <a16:creationId xmlns:a16="http://schemas.microsoft.com/office/drawing/2014/main" id="{0635E20E-F1D4-0B35-E8AA-9DBE98A02D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790"/>
            <a:ext cx="10286999" cy="6134987"/>
          </a:xfrm>
          <a:prstGeom prst="rect">
            <a:avLst/>
          </a:prstGeom>
        </p:spPr>
      </p:pic>
    </p:spTree>
    <p:extLst>
      <p:ext uri="{BB962C8B-B14F-4D97-AF65-F5344CB8AC3E}">
        <p14:creationId xmlns:p14="http://schemas.microsoft.com/office/powerpoint/2010/main" val="2805928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5035" y="0"/>
            <a:ext cx="7243483" cy="6858000"/>
          </a:xfrm>
          <a:prstGeom prst="rect">
            <a:avLst/>
          </a:prstGeom>
        </p:spPr>
      </p:pic>
      <p:sp>
        <p:nvSpPr>
          <p:cNvPr id="4" name="Rectangle 3"/>
          <p:cNvSpPr/>
          <p:nvPr/>
        </p:nvSpPr>
        <p:spPr>
          <a:xfrm>
            <a:off x="4185397" y="39584"/>
            <a:ext cx="3640791" cy="900246"/>
          </a:xfrm>
          <a:prstGeom prst="rect">
            <a:avLst/>
          </a:prstGeom>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Safety &amp; Efficacy Study of the Medtronic CoreValve® System-Treatment of Symptomatic Severe Aortic Stenosis With Significant Comorbidities in Extreme Risk Subjects Who Need Aortic Valve </a:t>
            </a:r>
            <a:r>
              <a:rPr kumimoji="0" lang="en-US" sz="105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Replacement (US Nationwide)</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074783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206195" y="53781"/>
            <a:ext cx="10287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CoreValve Expanded Use TAV-in-SAV Study: Patient Flow Diagram</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6078071" y="6499412"/>
            <a:ext cx="42089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Bajwa et al., Am J Cardiol 2024;214:1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32" name="Group 31"/>
          <p:cNvGrpSpPr/>
          <p:nvPr/>
        </p:nvGrpSpPr>
        <p:grpSpPr>
          <a:xfrm>
            <a:off x="2867294" y="659219"/>
            <a:ext cx="4573414" cy="5849157"/>
            <a:chOff x="2194939" y="533712"/>
            <a:chExt cx="4573414" cy="5849157"/>
          </a:xfrm>
        </p:grpSpPr>
        <p:cxnSp>
          <p:nvCxnSpPr>
            <p:cNvPr id="22" name="Straight Arrow Connector 21"/>
            <p:cNvCxnSpPr>
              <a:stCxn id="6" idx="2"/>
            </p:cNvCxnSpPr>
            <p:nvPr/>
          </p:nvCxnSpPr>
          <p:spPr bwMode="auto">
            <a:xfrm>
              <a:off x="3168317" y="1112594"/>
              <a:ext cx="0" cy="4691393"/>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sp>
          <p:nvSpPr>
            <p:cNvPr id="6" name="Rounded Rectangle 5"/>
            <p:cNvSpPr/>
            <p:nvPr/>
          </p:nvSpPr>
          <p:spPr bwMode="auto">
            <a:xfrm>
              <a:off x="2194939" y="533712"/>
              <a:ext cx="1946756" cy="578882"/>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Attempted Implant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N=226</a:t>
              </a:r>
            </a:p>
          </p:txBody>
        </p:sp>
        <p:sp>
          <p:nvSpPr>
            <p:cNvPr id="13" name="Rounded Rectangle 12"/>
            <p:cNvSpPr/>
            <p:nvPr/>
          </p:nvSpPr>
          <p:spPr bwMode="auto">
            <a:xfrm>
              <a:off x="2194939" y="1385354"/>
              <a:ext cx="1946756" cy="578882"/>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30 Days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98.2% (215/219)</a:t>
              </a:r>
            </a:p>
          </p:txBody>
        </p:sp>
        <p:sp>
          <p:nvSpPr>
            <p:cNvPr id="14" name="Rounded Rectangle 13"/>
            <p:cNvSpPr/>
            <p:nvPr/>
          </p:nvSpPr>
          <p:spPr bwMode="auto">
            <a:xfrm>
              <a:off x="2194939" y="2237001"/>
              <a:ext cx="1946756" cy="578882"/>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 Year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96.8% (183/189)</a:t>
              </a:r>
            </a:p>
          </p:txBody>
        </p:sp>
        <p:sp>
          <p:nvSpPr>
            <p:cNvPr id="15" name="Rounded Rectangle 14"/>
            <p:cNvSpPr/>
            <p:nvPr/>
          </p:nvSpPr>
          <p:spPr bwMode="auto">
            <a:xfrm>
              <a:off x="2194939" y="3097608"/>
              <a:ext cx="1946756" cy="578882"/>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97.2% (173/178)</a:t>
              </a:r>
            </a:p>
          </p:txBody>
        </p:sp>
        <p:sp>
          <p:nvSpPr>
            <p:cNvPr id="16" name="Rounded Rectangle 15"/>
            <p:cNvSpPr/>
            <p:nvPr/>
          </p:nvSpPr>
          <p:spPr bwMode="auto">
            <a:xfrm>
              <a:off x="2194939" y="3994078"/>
              <a:ext cx="1946756" cy="578882"/>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3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93.4% (142/152)</a:t>
              </a:r>
            </a:p>
          </p:txBody>
        </p:sp>
        <p:sp>
          <p:nvSpPr>
            <p:cNvPr id="17" name="Rounded Rectangle 16"/>
            <p:cNvSpPr/>
            <p:nvPr/>
          </p:nvSpPr>
          <p:spPr bwMode="auto">
            <a:xfrm>
              <a:off x="2194939" y="4877408"/>
              <a:ext cx="1946756" cy="578882"/>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4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95.2% (123/129)</a:t>
              </a:r>
            </a:p>
          </p:txBody>
        </p:sp>
        <p:sp>
          <p:nvSpPr>
            <p:cNvPr id="18" name="Rounded Rectangle 17"/>
            <p:cNvSpPr/>
            <p:nvPr/>
          </p:nvSpPr>
          <p:spPr bwMode="auto">
            <a:xfrm>
              <a:off x="2194939" y="5803987"/>
              <a:ext cx="1946756" cy="578882"/>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5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95.2% (99/104)</a:t>
              </a:r>
            </a:p>
          </p:txBody>
        </p:sp>
        <p:sp>
          <p:nvSpPr>
            <p:cNvPr id="19" name="Rounded Rectangle 18"/>
            <p:cNvSpPr/>
            <p:nvPr/>
          </p:nvSpPr>
          <p:spPr bwMode="auto">
            <a:xfrm>
              <a:off x="4821597" y="770778"/>
              <a:ext cx="1946756" cy="822960"/>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Implanted: 224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Not Implanted: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Died: 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Other: 1</a:t>
              </a:r>
            </a:p>
          </p:txBody>
        </p:sp>
        <p:sp>
          <p:nvSpPr>
            <p:cNvPr id="20" name="Rounded Rectangle 19"/>
            <p:cNvSpPr/>
            <p:nvPr/>
          </p:nvSpPr>
          <p:spPr bwMode="auto">
            <a:xfrm>
              <a:off x="4821597" y="1764765"/>
              <a:ext cx="1946756" cy="640080"/>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Died: 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Withdraw: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Other: 2</a:t>
              </a:r>
            </a:p>
          </p:txBody>
        </p:sp>
        <p:cxnSp>
          <p:nvCxnSpPr>
            <p:cNvPr id="24" name="Straight Arrow Connector 23"/>
            <p:cNvCxnSpPr/>
            <p:nvPr/>
          </p:nvCxnSpPr>
          <p:spPr bwMode="auto">
            <a:xfrm>
              <a:off x="3168317" y="1228165"/>
              <a:ext cx="1653280" cy="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26" name="Straight Arrow Connector 25"/>
            <p:cNvCxnSpPr/>
            <p:nvPr/>
          </p:nvCxnSpPr>
          <p:spPr bwMode="auto">
            <a:xfrm>
              <a:off x="3168317" y="2094058"/>
              <a:ext cx="1653280" cy="1"/>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sp>
          <p:nvSpPr>
            <p:cNvPr id="27" name="Rounded Rectangle 26"/>
            <p:cNvSpPr/>
            <p:nvPr/>
          </p:nvSpPr>
          <p:spPr bwMode="auto">
            <a:xfrm>
              <a:off x="4821597" y="2706934"/>
              <a:ext cx="1946756" cy="457200"/>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Died: 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Withdraw: 2</a:t>
              </a:r>
            </a:p>
          </p:txBody>
        </p:sp>
        <p:sp>
          <p:nvSpPr>
            <p:cNvPr id="21" name="Rounded Rectangle 20"/>
            <p:cNvSpPr/>
            <p:nvPr/>
          </p:nvSpPr>
          <p:spPr bwMode="auto">
            <a:xfrm>
              <a:off x="4821597" y="3538590"/>
              <a:ext cx="1946756" cy="544830"/>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Died: 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Withdraw: 2</a:t>
              </a:r>
            </a:p>
          </p:txBody>
        </p:sp>
        <p:cxnSp>
          <p:nvCxnSpPr>
            <p:cNvPr id="7" name="Straight Arrow Connector 6"/>
            <p:cNvCxnSpPr/>
            <p:nvPr/>
          </p:nvCxnSpPr>
          <p:spPr bwMode="auto">
            <a:xfrm>
              <a:off x="3168317" y="2942930"/>
              <a:ext cx="1653280" cy="157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25" name="Straight Arrow Connector 24"/>
            <p:cNvCxnSpPr/>
            <p:nvPr/>
          </p:nvCxnSpPr>
          <p:spPr bwMode="auto">
            <a:xfrm>
              <a:off x="3168317" y="3819970"/>
              <a:ext cx="1653280" cy="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sp>
          <p:nvSpPr>
            <p:cNvPr id="28" name="Rounded Rectangle 27"/>
            <p:cNvSpPr/>
            <p:nvPr/>
          </p:nvSpPr>
          <p:spPr bwMode="auto">
            <a:xfrm>
              <a:off x="4821597" y="4375833"/>
              <a:ext cx="1946756" cy="640080"/>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Died: 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Withdraw: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Other: 2</a:t>
              </a:r>
            </a:p>
          </p:txBody>
        </p:sp>
        <p:sp>
          <p:nvSpPr>
            <p:cNvPr id="29" name="Rounded Rectangle 28"/>
            <p:cNvSpPr/>
            <p:nvPr/>
          </p:nvSpPr>
          <p:spPr bwMode="auto">
            <a:xfrm>
              <a:off x="4821597" y="5252359"/>
              <a:ext cx="1946756" cy="640080"/>
            </a:xfrm>
            <a:prstGeom prst="roundRect">
              <a:avLst/>
            </a:prstGeom>
            <a:solidFill>
              <a:srgbClr val="FFCC99"/>
            </a:solidFill>
            <a:ln w="1905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Died: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Withdraw: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LTF: 3</a:t>
              </a:r>
            </a:p>
          </p:txBody>
        </p:sp>
        <p:cxnSp>
          <p:nvCxnSpPr>
            <p:cNvPr id="30" name="Straight Arrow Connector 29"/>
            <p:cNvCxnSpPr/>
            <p:nvPr/>
          </p:nvCxnSpPr>
          <p:spPr bwMode="auto">
            <a:xfrm>
              <a:off x="3168317" y="5577052"/>
              <a:ext cx="1653280" cy="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31" name="Straight Arrow Connector 30"/>
            <p:cNvCxnSpPr/>
            <p:nvPr/>
          </p:nvCxnSpPr>
          <p:spPr bwMode="auto">
            <a:xfrm>
              <a:off x="3171615" y="4706131"/>
              <a:ext cx="1653280" cy="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97344961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8971" y="-9"/>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CoreValve Expanded Use TAV-in-SAV Study: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Five-Year Patient Outcomes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6078070" y="6499412"/>
            <a:ext cx="42089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Bajwa et al., Am J Cardiol 2024;214:1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17" name="Group 16"/>
          <p:cNvGrpSpPr/>
          <p:nvPr/>
        </p:nvGrpSpPr>
        <p:grpSpPr>
          <a:xfrm>
            <a:off x="137926" y="1417425"/>
            <a:ext cx="9926171" cy="4947516"/>
            <a:chOff x="137926" y="1202272"/>
            <a:chExt cx="9926171" cy="4162426"/>
          </a:xfrm>
        </p:grpSpPr>
        <p:graphicFrame>
          <p:nvGraphicFramePr>
            <p:cNvPr id="7" name="Chart 6"/>
            <p:cNvGraphicFramePr/>
            <p:nvPr>
              <p:extLst/>
            </p:nvPr>
          </p:nvGraphicFramePr>
          <p:xfrm>
            <a:off x="328426" y="1202272"/>
            <a:ext cx="9735671" cy="416242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799620" y="3523141"/>
              <a:ext cx="103822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=0.33</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8721890" y="3830918"/>
              <a:ext cx="1066799"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=0.56</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7427307" y="3677029"/>
              <a:ext cx="101917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=0.23</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6078070" y="3121611"/>
              <a:ext cx="103822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=0.42</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895350" y="2271493"/>
              <a:ext cx="103822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=0.05</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3490913" y="3496389"/>
              <a:ext cx="103822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=0.04</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294684" y="2301461"/>
              <a:ext cx="103822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=0.06</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137926" y="3121611"/>
              <a:ext cx="1905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3649410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8971" y="-9"/>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CoreValve Expanded Use TAV-in-SAV Study: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Clinical Outcomes at 5 Years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6078070" y="6499412"/>
            <a:ext cx="42089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Bajwa et al., Am J Cardiol 2024;214:1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114300" y="1428750"/>
            <a:ext cx="486727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All-Cause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
            </a: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ortality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Major Stroke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276850" y="1428750"/>
            <a:ext cx="490364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All-Cause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
            </a: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ortality by 30-D Prosthesis-Patient Mismatch</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2164327"/>
            <a:ext cx="4894116" cy="316967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16034" y="5511252"/>
            <a:ext cx="4894116" cy="52322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5-year all-cause mortality or major stroke by surgical valve failure  (stenosis, regurgitation, or combined)</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75" y="2164327"/>
            <a:ext cx="4894116" cy="316967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5288109" y="5511252"/>
            <a:ext cx="4894116" cy="52322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All-cause mortality based on the severity of PPM at 30 days after procedure or discharge</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922731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8971" y="-9"/>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CoreValve Expanded Use TAV-in-SAV Study: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Multivariable Predictors of 5-Yr All-Cause Mortality Following TAV-in-SAV</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6078070" y="6499412"/>
            <a:ext cx="42089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Bajwa et al., Am J Cardiol 2024;214:1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2" name="Table 1"/>
          <p:cNvGraphicFramePr>
            <a:graphicFrameLocks noGrp="1"/>
          </p:cNvGraphicFramePr>
          <p:nvPr>
            <p:extLst/>
          </p:nvPr>
        </p:nvGraphicFramePr>
        <p:xfrm>
          <a:off x="628650" y="1685924"/>
          <a:ext cx="9058275" cy="4467225"/>
        </p:xfrm>
        <a:graphic>
          <a:graphicData uri="http://schemas.openxmlformats.org/drawingml/2006/table">
            <a:tbl>
              <a:tblPr firstRow="1" bandRow="1">
                <a:tableStyleId>{7DF18680-E054-41AD-8BC1-D1AEF772440D}</a:tableStyleId>
              </a:tblPr>
              <a:tblGrid>
                <a:gridCol w="3019425">
                  <a:extLst>
                    <a:ext uri="{9D8B030D-6E8A-4147-A177-3AD203B41FA5}">
                      <a16:colId xmlns:a16="http://schemas.microsoft.com/office/drawing/2014/main" val="4233797513"/>
                    </a:ext>
                  </a:extLst>
                </a:gridCol>
                <a:gridCol w="3019425">
                  <a:extLst>
                    <a:ext uri="{9D8B030D-6E8A-4147-A177-3AD203B41FA5}">
                      <a16:colId xmlns:a16="http://schemas.microsoft.com/office/drawing/2014/main" val="2765852592"/>
                    </a:ext>
                  </a:extLst>
                </a:gridCol>
                <a:gridCol w="3019425">
                  <a:extLst>
                    <a:ext uri="{9D8B030D-6E8A-4147-A177-3AD203B41FA5}">
                      <a16:colId xmlns:a16="http://schemas.microsoft.com/office/drawing/2014/main" val="1685331778"/>
                    </a:ext>
                  </a:extLst>
                </a:gridCol>
              </a:tblGrid>
              <a:tr h="893445">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accent5">
                          <a:lumMod val="50000"/>
                        </a:schemeClr>
                      </a:solidFill>
                      <a:prstDash val="solid"/>
                      <a:round/>
                      <a:headEnd type="none" w="med" len="med"/>
                      <a:tailEnd type="none" w="med" len="med"/>
                    </a:lnL>
                    <a:lnT w="28575" cap="flat" cmpd="sng" algn="ctr">
                      <a:solidFill>
                        <a:schemeClr val="accent5">
                          <a:lumMod val="50000"/>
                        </a:schemeClr>
                      </a:solidFill>
                      <a:prstDash val="solid"/>
                      <a:round/>
                      <a:headEnd type="none" w="med" len="med"/>
                      <a:tailEnd type="none" w="med" len="med"/>
                    </a:lnT>
                  </a:tcP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Hazard Ratio</a:t>
                      </a:r>
                    </a:p>
                    <a:p>
                      <a:pPr algn="ctr"/>
                      <a:r>
                        <a:rPr lang="en-US" sz="2000" b="1" dirty="0" smtClean="0">
                          <a:solidFill>
                            <a:schemeClr val="tx1"/>
                          </a:solidFill>
                          <a:latin typeface="Arial" panose="020B0604020202020204" pitchFamily="34" charset="0"/>
                          <a:cs typeface="Arial" panose="020B0604020202020204" pitchFamily="34" charset="0"/>
                        </a:rPr>
                        <a:t>(95% CI)</a:t>
                      </a:r>
                      <a:endParaRPr lang="en-US" sz="2000" b="1" dirty="0">
                        <a:solidFill>
                          <a:schemeClr val="tx1"/>
                        </a:solidFill>
                        <a:latin typeface="Arial" panose="020B0604020202020204" pitchFamily="34" charset="0"/>
                        <a:cs typeface="Arial" panose="020B0604020202020204" pitchFamily="34" charset="0"/>
                      </a:endParaRPr>
                    </a:p>
                  </a:txBody>
                  <a:tcPr anchor="ctr">
                    <a:lnT w="28575" cap="flat" cmpd="sng" algn="ctr">
                      <a:solidFill>
                        <a:schemeClr val="accent5">
                          <a:lumMod val="50000"/>
                        </a:schemeClr>
                      </a:solidFill>
                      <a:prstDash val="solid"/>
                      <a:round/>
                      <a:headEnd type="none" w="med" len="med"/>
                      <a:tailEnd type="none" w="med" len="med"/>
                    </a:lnT>
                  </a:tcP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P Value</a:t>
                      </a:r>
                      <a:endParaRPr lang="en-US" sz="2000" b="1" dirty="0">
                        <a:solidFill>
                          <a:schemeClr val="tx1"/>
                        </a:solidFill>
                        <a:latin typeface="Arial" panose="020B0604020202020204" pitchFamily="34" charset="0"/>
                        <a:cs typeface="Arial" panose="020B0604020202020204" pitchFamily="34" charset="0"/>
                      </a:endParaRPr>
                    </a:p>
                  </a:txBody>
                  <a:tcPr anchor="ctr">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tcPr>
                </a:tc>
                <a:extLst>
                  <a:ext uri="{0D108BD9-81ED-4DB2-BD59-A6C34878D82A}">
                    <a16:rowId xmlns:a16="http://schemas.microsoft.com/office/drawing/2014/main" val="150363047"/>
                  </a:ext>
                </a:extLst>
              </a:tr>
              <a:tr h="893445">
                <a:tc>
                  <a:txBody>
                    <a:bodyPr/>
                    <a:lstStyle/>
                    <a:p>
                      <a:r>
                        <a:rPr lang="en-US" sz="2000" b="1" dirty="0" smtClean="0">
                          <a:solidFill>
                            <a:schemeClr val="tx1"/>
                          </a:solidFill>
                          <a:latin typeface="Arial" panose="020B0604020202020204" pitchFamily="34" charset="0"/>
                          <a:cs typeface="Arial" panose="020B0604020202020204" pitchFamily="34" charset="0"/>
                        </a:rPr>
                        <a:t>6-Minute</a:t>
                      </a:r>
                      <a:r>
                        <a:rPr lang="en-US" sz="2000" b="1" baseline="0" dirty="0" smtClean="0">
                          <a:solidFill>
                            <a:schemeClr val="tx1"/>
                          </a:solidFill>
                          <a:latin typeface="Arial" panose="020B0604020202020204" pitchFamily="34" charset="0"/>
                          <a:cs typeface="Arial" panose="020B0604020202020204" pitchFamily="34" charset="0"/>
                        </a:rPr>
                        <a:t> hall walk (m)</a:t>
                      </a:r>
                      <a:endParaRPr lang="en-US" sz="20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accent5">
                          <a:lumMod val="50000"/>
                        </a:schemeClr>
                      </a:solidFill>
                      <a:prstDash val="solid"/>
                      <a:round/>
                      <a:headEnd type="none" w="med" len="med"/>
                      <a:tailEnd type="none" w="med" len="med"/>
                    </a:lnL>
                  </a:tcP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0.997 (0.994, &lt;1.000)</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0.037</a:t>
                      </a:r>
                      <a:endParaRPr lang="en-US" sz="2000" b="1" dirty="0">
                        <a:solidFill>
                          <a:schemeClr val="tx1"/>
                        </a:solidFill>
                        <a:latin typeface="Arial" panose="020B0604020202020204" pitchFamily="34" charset="0"/>
                        <a:cs typeface="Arial" panose="020B0604020202020204" pitchFamily="34" charset="0"/>
                      </a:endParaRPr>
                    </a:p>
                  </a:txBody>
                  <a:tcPr anchor="ctr">
                    <a:lnR w="28575" cap="flat" cmpd="sng" algn="ctr">
                      <a:solidFill>
                        <a:schemeClr val="accent5">
                          <a:lumMod val="50000"/>
                        </a:schemeClr>
                      </a:solidFill>
                      <a:prstDash val="solid"/>
                      <a:round/>
                      <a:headEnd type="none" w="med" len="med"/>
                      <a:tailEnd type="none" w="med" len="med"/>
                    </a:lnR>
                  </a:tcPr>
                </a:tc>
                <a:extLst>
                  <a:ext uri="{0D108BD9-81ED-4DB2-BD59-A6C34878D82A}">
                    <a16:rowId xmlns:a16="http://schemas.microsoft.com/office/drawing/2014/main" val="4088081352"/>
                  </a:ext>
                </a:extLst>
              </a:tr>
              <a:tr h="893445">
                <a:tc>
                  <a:txBody>
                    <a:bodyPr/>
                    <a:lstStyle/>
                    <a:p>
                      <a:r>
                        <a:rPr lang="en-US" sz="2000" b="1" dirty="0" smtClean="0">
                          <a:solidFill>
                            <a:schemeClr val="tx1"/>
                          </a:solidFill>
                          <a:latin typeface="Arial" panose="020B0604020202020204" pitchFamily="34" charset="0"/>
                          <a:cs typeface="Arial" panose="020B0604020202020204" pitchFamily="34" charset="0"/>
                        </a:rPr>
                        <a:t>Prior TIA</a:t>
                      </a:r>
                      <a:endParaRPr lang="en-US" sz="20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accent5">
                          <a:lumMod val="50000"/>
                        </a:schemeClr>
                      </a:solidFill>
                      <a:prstDash val="solid"/>
                      <a:round/>
                      <a:headEnd type="none" w="med" len="med"/>
                      <a:tailEnd type="none" w="med" len="med"/>
                    </a:lnL>
                  </a:tcP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2.571 (1.231, 5.369)</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0.012</a:t>
                      </a:r>
                      <a:endParaRPr lang="en-US" sz="2000" b="1" dirty="0">
                        <a:solidFill>
                          <a:schemeClr val="tx1"/>
                        </a:solidFill>
                        <a:latin typeface="Arial" panose="020B0604020202020204" pitchFamily="34" charset="0"/>
                        <a:cs typeface="Arial" panose="020B0604020202020204" pitchFamily="34" charset="0"/>
                      </a:endParaRPr>
                    </a:p>
                  </a:txBody>
                  <a:tcPr anchor="ctr">
                    <a:lnR w="28575" cap="flat" cmpd="sng" algn="ctr">
                      <a:solidFill>
                        <a:schemeClr val="accent5">
                          <a:lumMod val="50000"/>
                        </a:schemeClr>
                      </a:solidFill>
                      <a:prstDash val="solid"/>
                      <a:round/>
                      <a:headEnd type="none" w="med" len="med"/>
                      <a:tailEnd type="none" w="med" len="med"/>
                    </a:lnR>
                  </a:tcPr>
                </a:tc>
                <a:extLst>
                  <a:ext uri="{0D108BD9-81ED-4DB2-BD59-A6C34878D82A}">
                    <a16:rowId xmlns:a16="http://schemas.microsoft.com/office/drawing/2014/main" val="2485122542"/>
                  </a:ext>
                </a:extLst>
              </a:tr>
              <a:tr h="893445">
                <a:tc>
                  <a:txBody>
                    <a:bodyPr/>
                    <a:lstStyle/>
                    <a:p>
                      <a:r>
                        <a:rPr lang="en-US" sz="2000" b="1" dirty="0" smtClean="0">
                          <a:solidFill>
                            <a:schemeClr val="tx1"/>
                          </a:solidFill>
                          <a:latin typeface="Arial" panose="020B0604020202020204" pitchFamily="34" charset="0"/>
                          <a:cs typeface="Arial" panose="020B0604020202020204" pitchFamily="34" charset="0"/>
                        </a:rPr>
                        <a:t>Diabetes mellitus</a:t>
                      </a:r>
                      <a:endParaRPr lang="en-US" sz="20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accent5">
                          <a:lumMod val="50000"/>
                        </a:schemeClr>
                      </a:solidFill>
                      <a:prstDash val="solid"/>
                      <a:round/>
                      <a:headEnd type="none" w="med" len="med"/>
                      <a:tailEnd type="none" w="med" len="med"/>
                    </a:lnL>
                  </a:tcP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2.525 (1.312, 4.859)</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0.006</a:t>
                      </a:r>
                      <a:endParaRPr lang="en-US" sz="2000" b="1" dirty="0">
                        <a:solidFill>
                          <a:schemeClr val="tx1"/>
                        </a:solidFill>
                        <a:latin typeface="Arial" panose="020B0604020202020204" pitchFamily="34" charset="0"/>
                        <a:cs typeface="Arial" panose="020B0604020202020204" pitchFamily="34" charset="0"/>
                      </a:endParaRPr>
                    </a:p>
                  </a:txBody>
                  <a:tcPr anchor="ctr">
                    <a:lnR w="28575" cap="flat" cmpd="sng" algn="ctr">
                      <a:solidFill>
                        <a:schemeClr val="accent5">
                          <a:lumMod val="50000"/>
                        </a:schemeClr>
                      </a:solidFill>
                      <a:prstDash val="solid"/>
                      <a:round/>
                      <a:headEnd type="none" w="med" len="med"/>
                      <a:tailEnd type="none" w="med" len="med"/>
                    </a:lnR>
                  </a:tcPr>
                </a:tc>
                <a:extLst>
                  <a:ext uri="{0D108BD9-81ED-4DB2-BD59-A6C34878D82A}">
                    <a16:rowId xmlns:a16="http://schemas.microsoft.com/office/drawing/2014/main" val="1790700290"/>
                  </a:ext>
                </a:extLst>
              </a:tr>
              <a:tr h="893445">
                <a:tc>
                  <a:txBody>
                    <a:bodyPr/>
                    <a:lstStyle/>
                    <a:p>
                      <a:r>
                        <a:rPr lang="en-US" sz="2000" b="1" dirty="0" smtClean="0">
                          <a:solidFill>
                            <a:schemeClr val="tx1"/>
                          </a:solidFill>
                          <a:latin typeface="Arial" panose="020B0604020202020204" pitchFamily="34" charset="0"/>
                          <a:cs typeface="Arial" panose="020B0604020202020204" pitchFamily="34" charset="0"/>
                        </a:rPr>
                        <a:t>LVEF &lt;30%</a:t>
                      </a:r>
                      <a:endParaRPr lang="en-US" sz="20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accent5">
                          <a:lumMod val="50000"/>
                        </a:schemeClr>
                      </a:solidFill>
                      <a:prstDash val="solid"/>
                      <a:round/>
                      <a:headEnd type="none" w="med" len="med"/>
                      <a:tailEnd type="none" w="med" len="med"/>
                    </a:lnL>
                    <a:lnB w="28575" cap="flat" cmpd="sng" algn="ctr">
                      <a:solidFill>
                        <a:schemeClr val="accent5">
                          <a:lumMod val="50000"/>
                        </a:schemeClr>
                      </a:solidFill>
                      <a:prstDash val="solid"/>
                      <a:round/>
                      <a:headEnd type="none" w="med" len="med"/>
                      <a:tailEnd type="none" w="med" len="med"/>
                    </a:lnB>
                  </a:tcP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4.357 (1.852, 10.248)</a:t>
                      </a:r>
                      <a:endParaRPr lang="en-US" sz="2000" b="1" dirty="0">
                        <a:solidFill>
                          <a:schemeClr val="tx1"/>
                        </a:solidFill>
                        <a:latin typeface="Arial" panose="020B0604020202020204" pitchFamily="34" charset="0"/>
                        <a:cs typeface="Arial" panose="020B0604020202020204" pitchFamily="34" charset="0"/>
                      </a:endParaRPr>
                    </a:p>
                  </a:txBody>
                  <a:tcPr anchor="ctr">
                    <a:lnB w="28575" cap="flat" cmpd="sng" algn="ctr">
                      <a:solidFill>
                        <a:schemeClr val="accent5">
                          <a:lumMod val="50000"/>
                        </a:schemeClr>
                      </a:solidFill>
                      <a:prstDash val="solid"/>
                      <a:round/>
                      <a:headEnd type="none" w="med" len="med"/>
                      <a:tailEnd type="none" w="med" len="med"/>
                    </a:lnB>
                  </a:tcPr>
                </a:tc>
                <a:tc>
                  <a:txBody>
                    <a:bodyPr/>
                    <a:lstStyle/>
                    <a:p>
                      <a:pPr algn="ctr"/>
                      <a:r>
                        <a:rPr lang="en-US" sz="2000" b="1" dirty="0" smtClean="0">
                          <a:solidFill>
                            <a:schemeClr val="tx1"/>
                          </a:solidFill>
                          <a:latin typeface="Arial" panose="020B0604020202020204" pitchFamily="34" charset="0"/>
                          <a:cs typeface="Arial" panose="020B0604020202020204" pitchFamily="34" charset="0"/>
                        </a:rPr>
                        <a:t>&lt;0.001</a:t>
                      </a:r>
                      <a:endParaRPr lang="en-US" sz="2000" b="1" dirty="0">
                        <a:solidFill>
                          <a:schemeClr val="tx1"/>
                        </a:solidFill>
                        <a:latin typeface="Arial" panose="020B0604020202020204" pitchFamily="34" charset="0"/>
                        <a:cs typeface="Arial" panose="020B0604020202020204" pitchFamily="34" charset="0"/>
                      </a:endParaRPr>
                    </a:p>
                  </a:txBody>
                  <a:tcPr anchor="ctr">
                    <a:lnR w="28575" cap="flat" cmpd="sng" algn="ctr">
                      <a:solidFill>
                        <a:schemeClr val="accent5">
                          <a:lumMod val="50000"/>
                        </a:schemeClr>
                      </a:solidFill>
                      <a:prstDash val="solid"/>
                      <a:round/>
                      <a:headEnd type="none" w="med" len="med"/>
                      <a:tailEnd type="none" w="med" len="med"/>
                    </a:lnR>
                    <a:lnB w="28575"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98969580"/>
                  </a:ext>
                </a:extLst>
              </a:tr>
            </a:tbl>
          </a:graphicData>
        </a:graphic>
      </p:graphicFrame>
    </p:spTree>
    <p:extLst>
      <p:ext uri="{BB962C8B-B14F-4D97-AF65-F5344CB8AC3E}">
        <p14:creationId xmlns:p14="http://schemas.microsoft.com/office/powerpoint/2010/main" val="151945067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4" name="TextBox 3"/>
          <p:cNvSpPr txBox="1"/>
          <p:nvPr/>
        </p:nvSpPr>
        <p:spPr>
          <a:xfrm>
            <a:off x="-8971" y="-9"/>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CoreValve Expanded Use TAV-in-SAV Study: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Echocardiographic Outcomes</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6078070" y="6499412"/>
            <a:ext cx="42089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Bajwa et al., Am J Cardiol 2024;214:1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190500" y="1219200"/>
            <a:ext cx="477202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Aortic Valve Effective Orifice Area and Mean Gradient</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364085" y="1494044"/>
            <a:ext cx="47720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Paravalvular  Regurgitation</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4" y="1876425"/>
            <a:ext cx="4772025" cy="275093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5" y="1884564"/>
            <a:ext cx="4781551" cy="275093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0" y="4667250"/>
            <a:ext cx="10287000" cy="1815882"/>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Paired analysis conducted in pts alive at 5 years who had hemodynamic data at each follow-up</a:t>
            </a:r>
          </a:p>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There were 57 pts with mean gradient and 36 pts with EOA at each follow-up</a:t>
            </a:r>
          </a:p>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Mean gradient similar at 30 days (15.3 ± 9.9 mmHg) and at 5 years (14.2 ±9.2 mmHg)</a:t>
            </a:r>
          </a:p>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EOA was also similar at 30 days (1.68 ± 0.80) and 5 years (1.66 ± 0.75)</a:t>
            </a:r>
          </a:p>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Severe paravalvular aortic regurg in 54 pts after procedure at 1-, 3- and 5 years</a:t>
            </a:r>
          </a:p>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 the regurg failure mode grp, 23.5% of pts had moderate paravalvular aortic Regurg</a:t>
            </a:r>
          </a:p>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 moderate paravalvular aortic regurg was present in the stenosis and combined failure modes</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862676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962526"/>
            <a:ext cx="10286999" cy="4764506"/>
          </a:xfrm>
          <a:prstGeom prst="rect">
            <a:avLst/>
          </a:prstGeom>
        </p:spPr>
      </p:pic>
      <p:sp>
        <p:nvSpPr>
          <p:cNvPr id="4" name="TextBox 3"/>
          <p:cNvSpPr txBox="1"/>
          <p:nvPr/>
        </p:nvSpPr>
        <p:spPr>
          <a:xfrm>
            <a:off x="231006" y="4196616"/>
            <a:ext cx="8999621" cy="830997"/>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Prospective Controlled, Single-Arm Clinical Investigation for the Treatment of Subject with Severe Symptomatic Aortic Valve Stenosis Using </a:t>
            </a:r>
            <a:r>
              <a:rPr kumimoji="0" lang="en-US" sz="1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Valvosoft</a:t>
            </a:r>
            <a:r>
              <a:rPr kumimoji="0" lang="en-US" sz="1600" b="1" i="0" u="none" strike="noStrike" kern="1200" cap="none" spc="0" normalizeH="0" baseline="3000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Pulsed </a:t>
            </a:r>
            <a:r>
              <a:rPr kumimoji="0" lang="en-US" sz="1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Cavitational</a:t>
            </a:r>
            <a:r>
              <a:rPr kumimoji="0" lang="en-US" sz="1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Ultrasound Therapy (P-CUT) France</a:t>
            </a:r>
            <a:endPar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520318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itle 1"/>
          <p:cNvSpPr txBox="1">
            <a:spLocks noGrp="1"/>
          </p:cNvSpPr>
          <p:nvPr>
            <p:ph type="title"/>
          </p:nvPr>
        </p:nvSpPr>
        <p:spPr>
          <a:xfrm>
            <a:off x="-316113" y="22218"/>
            <a:ext cx="10287000" cy="717548"/>
          </a:xfrm>
          <a:prstGeom prst="rect">
            <a:avLst/>
          </a:prstGeom>
        </p:spPr>
        <p:txBody>
          <a:bodyPr/>
          <a:lstStyle>
            <a:lvl1pPr>
              <a:defRPr sz="3200">
                <a:latin typeface="Arial"/>
                <a:ea typeface="Arial"/>
                <a:cs typeface="Arial"/>
                <a:sym typeface="Arial"/>
              </a:defRPr>
            </a:lvl1pPr>
          </a:lstStyle>
          <a:p>
            <a:r>
              <a:rPr sz="4000" dirty="0"/>
              <a:t> </a:t>
            </a:r>
            <a:r>
              <a:rPr lang="en-US" sz="4000" dirty="0"/>
              <a:t>Echocardiogram </a:t>
            </a:r>
            <a:endParaRPr sz="4000" dirty="0"/>
          </a:p>
        </p:txBody>
      </p:sp>
      <p:pic>
        <p:nvPicPr>
          <p:cNvPr id="7" name="LV fx 4c TTE">
            <a:hlinkClick r:id="" action="ppaction://media"/>
            <a:extLst>
              <a:ext uri="{FF2B5EF4-FFF2-40B4-BE49-F238E27FC236}">
                <a16:creationId xmlns:a16="http://schemas.microsoft.com/office/drawing/2014/main" id="{2FF9BA2D-4E37-4491-A006-B42AD9FFEA0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357" t="8762" r="1042" b="2247"/>
          <a:stretch/>
        </p:blipFill>
        <p:spPr>
          <a:xfrm>
            <a:off x="1515289" y="687932"/>
            <a:ext cx="7458893" cy="5556114"/>
          </a:xfrm>
          <a:prstGeom prst="rect">
            <a:avLst/>
          </a:prstGeom>
        </p:spPr>
      </p:pic>
      <p:pic>
        <p:nvPicPr>
          <p:cNvPr id="5" name="Picture 4">
            <a:extLst>
              <a:ext uri="{FF2B5EF4-FFF2-40B4-BE49-F238E27FC236}">
                <a16:creationId xmlns:a16="http://schemas.microsoft.com/office/drawing/2014/main" id="{5DFDD1F4-8F3E-46CD-8A6C-23EF70D28C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3401" y="1"/>
            <a:ext cx="463598" cy="467373"/>
          </a:xfrm>
          <a:prstGeom prst="rect">
            <a:avLst/>
          </a:prstGeom>
        </p:spPr>
      </p:pic>
    </p:spTree>
    <p:extLst>
      <p:ext uri="{BB962C8B-B14F-4D97-AF65-F5344CB8AC3E}">
        <p14:creationId xmlns:p14="http://schemas.microsoft.com/office/powerpoint/2010/main" val="3846583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0" y="43942"/>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Functionality of the </a:t>
            </a:r>
            <a:r>
              <a:rPr kumimoji="0" lang="en-US" sz="31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Valvosoft</a:t>
            </a:r>
            <a:r>
              <a:rPr kumimoji="0" lang="en-US" sz="3100" b="1" i="0" u="none" strike="noStrike" kern="1200" cap="none" spc="0" normalizeH="0" baseline="30000" noProof="0" dirty="0" smtClean="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Device and Primary Outcomes</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6102418" y="6479043"/>
            <a:ext cx="41845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Messas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Lancet 2023;402:2317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0053" y="1165101"/>
            <a:ext cx="7506894" cy="509740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85369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sp>
        <p:nvSpPr>
          <p:cNvPr id="3" name="TextBox 2"/>
          <p:cNvSpPr txBox="1"/>
          <p:nvPr/>
        </p:nvSpPr>
        <p:spPr>
          <a:xfrm>
            <a:off x="125128" y="274948"/>
            <a:ext cx="499551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Survival Up to 6 Months (180 Days)</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6102418" y="6479043"/>
            <a:ext cx="41845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Messas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Lancet 2023;402:2317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4969451" y="274948"/>
            <a:ext cx="499551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NYHA Classification at Baseline and Follow-Up</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0898" y="1504001"/>
            <a:ext cx="4687502" cy="3496949"/>
          </a:xfrm>
          <a:prstGeom prst="rect">
            <a:avLst/>
          </a:prstGeom>
        </p:spPr>
      </p:pic>
      <p:sp>
        <p:nvSpPr>
          <p:cNvPr id="7" name="TextBox 6"/>
          <p:cNvSpPr txBox="1"/>
          <p:nvPr/>
        </p:nvSpPr>
        <p:spPr>
          <a:xfrm>
            <a:off x="5370898" y="5058701"/>
            <a:ext cx="4687502"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baseline, 75% of pts were in NYHA Class III or IV, at 6-month follow-up, it was 20% </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9" y="1504001"/>
            <a:ext cx="4687502" cy="3496949"/>
          </a:xfrm>
          <a:prstGeom prst="rect">
            <a:avLst/>
          </a:prstGeom>
        </p:spPr>
      </p:pic>
      <p:sp>
        <p:nvSpPr>
          <p:cNvPr id="9" name="TextBox 8"/>
          <p:cNvSpPr txBox="1"/>
          <p:nvPr/>
        </p:nvSpPr>
        <p:spPr>
          <a:xfrm>
            <a:off x="214574" y="5072514"/>
            <a:ext cx="4954194"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Survival at 6 months was 72.5% (95% CI 56,0-83.7); one additional patient died day 188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902779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1011"/>
            <a:ext cx="10287000" cy="5872668"/>
          </a:xfrm>
          <a:prstGeom prst="rect">
            <a:avLst/>
          </a:prstGeom>
        </p:spPr>
      </p:pic>
    </p:spTree>
    <p:extLst>
      <p:ext uri="{BB962C8B-B14F-4D97-AF65-F5344CB8AC3E}">
        <p14:creationId xmlns:p14="http://schemas.microsoft.com/office/powerpoint/2010/main" val="394740399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2324" y="4656"/>
            <a:ext cx="10284676" cy="1200329"/>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Take Home Messages</a:t>
            </a:r>
          </a:p>
          <a:p>
            <a:pPr marL="0" marR="0" lvl="0" indent="0" algn="ctr" defTabSz="1028700" rtl="0" eaLnBrk="1" fontAlgn="auto" latinLnBrk="0" hangingPunct="1">
              <a:lnSpc>
                <a:spcPct val="100000"/>
              </a:lnSpc>
              <a:spcBef>
                <a:spcPts val="0"/>
              </a:spcBef>
              <a:spcAft>
                <a:spcPts val="0"/>
              </a:spcAft>
              <a:buClrTx/>
              <a:buSzTx/>
              <a:buFontTx/>
              <a:buNone/>
              <a:tabLst/>
              <a:defRPr/>
            </a:pPr>
            <a:r>
              <a:rPr lang="en-US" sz="3600" b="1" dirty="0" smtClean="0">
                <a:solidFill>
                  <a:srgbClr val="FFFF00"/>
                </a:solidFill>
                <a:latin typeface="Arial" pitchFamily="34" charset="0"/>
                <a:cs typeface="Arial" pitchFamily="34" charset="0"/>
                <a:sym typeface="Calibri"/>
              </a:rPr>
              <a:t>Recent </a:t>
            </a:r>
            <a:r>
              <a:rPr kumimoji="0" lang="en-US" sz="36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Publications in TAVR Field</a:t>
            </a:r>
            <a:endPar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p:txBody>
      </p:sp>
      <p:sp>
        <p:nvSpPr>
          <p:cNvPr id="6" name="TextBox 5"/>
          <p:cNvSpPr txBox="1"/>
          <p:nvPr/>
        </p:nvSpPr>
        <p:spPr>
          <a:xfrm>
            <a:off x="30507" y="1142090"/>
            <a:ext cx="10157201" cy="1785104"/>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200" b="1" dirty="0" smtClean="0">
                <a:solidFill>
                  <a:srgbClr val="FFFFFF"/>
                </a:solidFill>
                <a:latin typeface="Arial" pitchFamily="34" charset="0"/>
                <a:cs typeface="Arial" pitchFamily="34" charset="0"/>
                <a:sym typeface="Calibri"/>
              </a:rPr>
              <a:t>In selected matched AS pts </a:t>
            </a:r>
            <a:r>
              <a:rPr lang="en-US" sz="2200" b="1" dirty="0" smtClean="0">
                <a:solidFill>
                  <a:srgbClr val="FFFFFF"/>
                </a:solidFill>
                <a:latin typeface="Arial" pitchFamily="34" charset="0"/>
                <a:cs typeface="Arial" pitchFamily="34" charset="0"/>
                <a:sym typeface="Calibri"/>
              </a:rPr>
              <a:t>in-hospital</a:t>
            </a:r>
            <a:r>
              <a:rPr lang="en-US" sz="2200" b="1" dirty="0" smtClean="0">
                <a:solidFill>
                  <a:srgbClr val="FFFFFF"/>
                </a:solidFill>
                <a:latin typeface="Arial" pitchFamily="34" charset="0"/>
                <a:cs typeface="Arial" pitchFamily="34" charset="0"/>
                <a:sym typeface="Calibri"/>
              </a:rPr>
              <a:t> </a:t>
            </a:r>
            <a:r>
              <a:rPr lang="en-US" sz="2200" b="1" dirty="0" smtClean="0">
                <a:solidFill>
                  <a:srgbClr val="FFFFFF"/>
                </a:solidFill>
                <a:latin typeface="Arial" pitchFamily="34" charset="0"/>
                <a:cs typeface="Arial" pitchFamily="34" charset="0"/>
                <a:sym typeface="Calibri"/>
              </a:rPr>
              <a:t>and </a:t>
            </a:r>
            <a:r>
              <a:rPr lang="en-US" sz="2200" b="1" dirty="0" smtClean="0">
                <a:solidFill>
                  <a:srgbClr val="FFFFFF"/>
                </a:solidFill>
                <a:latin typeface="Arial" pitchFamily="34" charset="0"/>
                <a:cs typeface="Arial" pitchFamily="34" charset="0"/>
                <a:sym typeface="Calibri"/>
              </a:rPr>
              <a:t>1-Yr clinical outcomes of 1</a:t>
            </a:r>
            <a:r>
              <a:rPr lang="en-US" sz="2200" b="1" baseline="30000" dirty="0" smtClean="0">
                <a:solidFill>
                  <a:srgbClr val="FFFFFF"/>
                </a:solidFill>
                <a:latin typeface="Arial" pitchFamily="34" charset="0"/>
                <a:cs typeface="Arial" pitchFamily="34" charset="0"/>
                <a:sym typeface="Calibri"/>
              </a:rPr>
              <a:t>st</a:t>
            </a:r>
            <a:r>
              <a:rPr lang="en-US" sz="2200" b="1" dirty="0" smtClean="0">
                <a:solidFill>
                  <a:srgbClr val="FFFFFF"/>
                </a:solidFill>
                <a:latin typeface="Arial" pitchFamily="34" charset="0"/>
                <a:cs typeface="Arial" pitchFamily="34" charset="0"/>
                <a:sym typeface="Calibri"/>
              </a:rPr>
              <a:t> time TAVR are similar to redo TAVR in terms of hard endpoints of death, MI and other major complications. Long-term data @ </a:t>
            </a:r>
            <a:r>
              <a:rPr lang="en-US" sz="2200" b="1" dirty="0" smtClean="0">
                <a:solidFill>
                  <a:srgbClr val="FFFFFF"/>
                </a:solidFill>
                <a:latin typeface="Arial" pitchFamily="34" charset="0"/>
                <a:cs typeface="Arial" pitchFamily="34" charset="0"/>
                <a:sym typeface="Calibri"/>
              </a:rPr>
              <a:t>5-10 years are awaited. </a:t>
            </a:r>
            <a:r>
              <a:rPr lang="en-US" sz="2200" b="1" dirty="0" smtClean="0">
                <a:solidFill>
                  <a:srgbClr val="FFFFFF"/>
                </a:solidFill>
                <a:latin typeface="Arial" pitchFamily="34" charset="0"/>
                <a:cs typeface="Arial" pitchFamily="34" charset="0"/>
                <a:sym typeface="Calibri"/>
              </a:rPr>
              <a:t>TAVR explant continue to be troublesome in form of higher surgical mortality vs redo TAVR.</a:t>
            </a:r>
            <a:endParaRPr kumimoji="0" lang="en-US" sz="22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sp>
        <p:nvSpPr>
          <p:cNvPr id="11" name="TextBox 10"/>
          <p:cNvSpPr txBox="1"/>
          <p:nvPr/>
        </p:nvSpPr>
        <p:spPr>
          <a:xfrm>
            <a:off x="-34140" y="3888618"/>
            <a:ext cx="10388104" cy="1107996"/>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200" b="1" dirty="0" smtClean="0">
                <a:solidFill>
                  <a:srgbClr val="FFFFFF"/>
                </a:solidFill>
                <a:latin typeface="Arial" pitchFamily="34" charset="0"/>
                <a:cs typeface="Arial" pitchFamily="34" charset="0"/>
                <a:sym typeface="Calibri"/>
              </a:rPr>
              <a:t> Newer advances in the BEV have resulted in improved valve performance and possibly </a:t>
            </a:r>
            <a:r>
              <a:rPr lang="en-US" sz="2200" b="1" dirty="0" smtClean="0">
                <a:solidFill>
                  <a:srgbClr val="FFFFFF"/>
                </a:solidFill>
                <a:latin typeface="Arial" pitchFamily="34" charset="0"/>
                <a:cs typeface="Arial" pitchFamily="34" charset="0"/>
                <a:sym typeface="Calibri"/>
              </a:rPr>
              <a:t>better long-term durability and hence S3UR valve should the balloon expandable valve choice currently; especially in younger pts.</a:t>
            </a:r>
            <a:endParaRPr kumimoji="0" lang="en-US" sz="22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sp>
        <p:nvSpPr>
          <p:cNvPr id="12" name="TextBox 11"/>
          <p:cNvSpPr txBox="1"/>
          <p:nvPr/>
        </p:nvSpPr>
        <p:spPr>
          <a:xfrm>
            <a:off x="-30557" y="4977480"/>
            <a:ext cx="10374247" cy="769441"/>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200" b="1" dirty="0" smtClean="0">
                <a:solidFill>
                  <a:srgbClr val="FFFFFF"/>
                </a:solidFill>
                <a:latin typeface="Arial" pitchFamily="34" charset="0"/>
                <a:cs typeface="Arial" pitchFamily="34" charset="0"/>
                <a:sym typeface="Calibri"/>
              </a:rPr>
              <a:t>TAVR in failed surgical aortic valve in high risk pts have shown significant immediate improvement which is sustained at 5yrs F/U.</a:t>
            </a:r>
            <a:endParaRPr kumimoji="0" lang="en-US" sz="22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pic>
        <p:nvPicPr>
          <p:cNvPr id="8" name="Picture 14">
            <a:extLst>
              <a:ext uri="{FF2B5EF4-FFF2-40B4-BE49-F238E27FC236}">
                <a16:creationId xmlns:a16="http://schemas.microsoft.com/office/drawing/2014/main" id="{E22B7709-00AB-462B-BD53-EEDF093EB8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654" y="2867228"/>
            <a:ext cx="10157201" cy="1107996"/>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200" b="1" noProof="0" dirty="0" smtClean="0">
                <a:solidFill>
                  <a:srgbClr val="FFFFFF"/>
                </a:solidFill>
                <a:latin typeface="Arial" pitchFamily="34" charset="0"/>
                <a:cs typeface="Arial" pitchFamily="34" charset="0"/>
                <a:sym typeface="Calibri"/>
              </a:rPr>
              <a:t>A small RCT comparing SEV vs BEV in small aortic surgical prosthetic valve although showed better hemodynamics </a:t>
            </a:r>
            <a:r>
              <a:rPr lang="en-US" sz="2200" b="1" dirty="0" smtClean="0">
                <a:solidFill>
                  <a:srgbClr val="FFFFFF"/>
                </a:solidFill>
                <a:latin typeface="Arial" pitchFamily="34" charset="0"/>
                <a:cs typeface="Arial" pitchFamily="34" charset="0"/>
                <a:sym typeface="Calibri"/>
              </a:rPr>
              <a:t>with SEV vs BEV, but there were no difference in clinical outcomes between 2 valves at 1Yr.</a:t>
            </a:r>
            <a:endParaRPr kumimoji="0" lang="en-US" sz="22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sp>
        <p:nvSpPr>
          <p:cNvPr id="10" name="TextBox 9"/>
          <p:cNvSpPr txBox="1"/>
          <p:nvPr/>
        </p:nvSpPr>
        <p:spPr>
          <a:xfrm>
            <a:off x="-10384" y="5747935"/>
            <a:ext cx="10374247" cy="1107996"/>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kumimoji="0" lang="en-US" sz="2200" b="1" i="0" u="none" strike="noStrike" kern="1200" cap="none" spc="0" normalizeH="0" noProof="0" dirty="0" smtClean="0">
                <a:ln>
                  <a:noFill/>
                </a:ln>
                <a:solidFill>
                  <a:srgbClr val="FFFFFF"/>
                </a:solidFill>
                <a:effectLst/>
                <a:uLnTx/>
                <a:uFillTx/>
                <a:latin typeface="Arial" pitchFamily="34" charset="0"/>
                <a:ea typeface="+mn-ea"/>
                <a:cs typeface="Arial" pitchFamily="34" charset="0"/>
                <a:sym typeface="Calibri"/>
              </a:rPr>
              <a:t>Newer disruptive noninvasive ultrasound therapy (NIUT) has shown promising results up to 6M in a small series of inoperable severe AS pts but long-term benefits are awaited.</a:t>
            </a:r>
            <a:endParaRPr kumimoji="0" 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p:txBody>
      </p:sp>
    </p:spTree>
    <p:extLst>
      <p:ext uri="{BB962C8B-B14F-4D97-AF65-F5344CB8AC3E}">
        <p14:creationId xmlns:p14="http://schemas.microsoft.com/office/powerpoint/2010/main" val="40611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0735" y="1892012"/>
            <a:ext cx="10126265"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Following statements </a:t>
            </a:r>
            <a:r>
              <a:rPr lang="en-US" altLang="en-US" sz="2400" b="1" dirty="0" smtClean="0">
                <a:solidFill>
                  <a:srgbClr val="FFFFFF"/>
                </a:solidFill>
                <a:latin typeface="Arial" charset="0"/>
                <a:cs typeface="Arial" charset="0"/>
                <a:sym typeface="Calibri"/>
              </a:rPr>
              <a:t>is not</a:t>
            </a:r>
            <a:r>
              <a:rPr kumimoji="0" lang="en-US" altLang="en-US" sz="240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 </a:t>
            </a:r>
            <a:r>
              <a:rPr kumimoji="0" lang="en-US" altLang="en-US" sz="240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true regarding</a:t>
            </a:r>
            <a:r>
              <a:rPr kumimoji="0" lang="en-US" altLang="en-US" sz="2400" b="1" i="0" u="none" strike="noStrike" kern="1200" cap="none" spc="0" normalizeH="0" noProof="0" dirty="0" smtClean="0">
                <a:ln>
                  <a:noFill/>
                </a:ln>
                <a:solidFill>
                  <a:srgbClr val="FFFFFF"/>
                </a:solidFill>
                <a:effectLst/>
                <a:uLnTx/>
                <a:uFillTx/>
                <a:latin typeface="Arial" charset="0"/>
                <a:ea typeface="+mn-ea"/>
                <a:cs typeface="Arial" charset="0"/>
                <a:sym typeface="Calibri"/>
              </a:rPr>
              <a:t> the</a:t>
            </a:r>
            <a:r>
              <a:rPr kumimoji="0" lang="en-US" altLang="en-US" sz="240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 outcomes of matched </a:t>
            </a:r>
            <a:r>
              <a:rPr kumimoji="0" lang="en-US" altLang="en-US" sz="240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redo TAVR </a:t>
            </a:r>
            <a:r>
              <a:rPr kumimoji="0" lang="en-US" altLang="en-US" sz="240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vs native TAVR </a:t>
            </a:r>
            <a:r>
              <a:rPr kumimoji="0" lang="en-US" altLang="en-US" sz="240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up to </a:t>
            </a:r>
            <a:r>
              <a:rPr lang="en-US" altLang="en-US" sz="2400" b="1" dirty="0" smtClean="0">
                <a:solidFill>
                  <a:srgbClr val="FFFFFF"/>
                </a:solidFill>
                <a:latin typeface="Arial" charset="0"/>
                <a:cs typeface="Arial" charset="0"/>
                <a:sym typeface="Calibri"/>
              </a:rPr>
              <a:t>1-Yr</a:t>
            </a:r>
            <a:r>
              <a:rPr kumimoji="0" lang="en-US" altLang="en-US" sz="240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  </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0" marR="0" lvl="0" indent="0" algn="l" defTabSz="771525" rtl="0" eaLnBrk="0" fontAlgn="base" latinLnBrk="0" hangingPunct="0">
              <a:lnSpc>
                <a:spcPct val="110000"/>
              </a:lnSpc>
              <a:spcBef>
                <a:spcPct val="0"/>
              </a:spcBef>
              <a:spcAft>
                <a:spcPct val="0"/>
              </a:spcAft>
              <a:buClrTx/>
              <a:buSzTx/>
              <a:buFontTx/>
              <a:buAutoNum type="arabi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r>
              <a:rPr kumimoji="0" lang="en-US" altLang="en-US" sz="240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Similar mortality rate</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r>
              <a:rPr kumimoji="0" lang="en-US" altLang="en-US" sz="240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Similar</a:t>
            </a:r>
            <a:r>
              <a:rPr kumimoji="0" lang="en-US" altLang="en-US" sz="2400" b="1" i="0" u="none" strike="noStrike" kern="1200" cap="none" spc="0" normalizeH="0" noProof="0" dirty="0" smtClean="0">
                <a:ln>
                  <a:noFill/>
                </a:ln>
                <a:solidFill>
                  <a:srgbClr val="FFFFFF"/>
                </a:solidFill>
                <a:effectLst/>
                <a:uLnTx/>
                <a:uFillTx/>
                <a:latin typeface="Arial" charset="0"/>
                <a:ea typeface="+mn-ea"/>
                <a:cs typeface="Arial" charset="0"/>
                <a:sym typeface="Calibri"/>
              </a:rPr>
              <a:t> stroke rate</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lang="en-US" altLang="en-US" sz="2400" b="1" dirty="0">
                <a:solidFill>
                  <a:srgbClr val="FFFFFF"/>
                </a:solidFill>
                <a:latin typeface="Arial" charset="0"/>
                <a:cs typeface="Arial" charset="0"/>
                <a:sym typeface="Calibri"/>
              </a:rPr>
              <a:t> </a:t>
            </a:r>
            <a:r>
              <a:rPr lang="en-US" altLang="en-US" sz="2400" b="1" dirty="0" smtClean="0">
                <a:solidFill>
                  <a:srgbClr val="FFFFFF"/>
                </a:solidFill>
                <a:latin typeface="Arial" charset="0"/>
                <a:cs typeface="Arial" charset="0"/>
                <a:sym typeface="Calibri"/>
              </a:rPr>
              <a:t>Similar major bleeding rates</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r>
              <a:rPr lang="en-US" altLang="en-US" sz="2400" b="1" noProof="0" dirty="0" smtClean="0">
                <a:solidFill>
                  <a:srgbClr val="FFFFFF"/>
                </a:solidFill>
                <a:latin typeface="Arial" charset="0"/>
                <a:cs typeface="Arial" charset="0"/>
                <a:sym typeface="Calibri"/>
              </a:rPr>
              <a:t>Similar</a:t>
            </a:r>
            <a:r>
              <a:rPr lang="en-US" altLang="en-US" sz="2400" b="1" dirty="0" smtClean="0">
                <a:solidFill>
                  <a:srgbClr val="FFFFFF"/>
                </a:solidFill>
                <a:latin typeface="Arial" charset="0"/>
                <a:cs typeface="Arial" charset="0"/>
                <a:sym typeface="Calibri"/>
              </a:rPr>
              <a:t> </a:t>
            </a:r>
            <a:r>
              <a:rPr kumimoji="0" lang="en-US" altLang="en-US" sz="2400" b="1" i="0" u="none" strike="noStrike" kern="1200" cap="none" spc="0" normalizeH="0" noProof="0" dirty="0" smtClean="0">
                <a:ln>
                  <a:noFill/>
                </a:ln>
                <a:solidFill>
                  <a:srgbClr val="FFFFFF"/>
                </a:solidFill>
                <a:effectLst/>
                <a:uLnTx/>
                <a:uFillTx/>
                <a:latin typeface="Arial" charset="0"/>
                <a:ea typeface="+mn-ea"/>
                <a:cs typeface="Arial" charset="0"/>
                <a:sym typeface="Calibri"/>
              </a:rPr>
              <a:t>residual MG post procedure</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p:txBody>
      </p:sp>
      <p:sp>
        <p:nvSpPr>
          <p:cNvPr id="37891" name="Rectangle 3"/>
          <p:cNvSpPr>
            <a:spLocks noGrp="1" noChangeArrowheads="1"/>
          </p:cNvSpPr>
          <p:nvPr>
            <p:ph type="title" idx="4294967295"/>
          </p:nvPr>
        </p:nvSpPr>
        <p:spPr>
          <a:xfrm>
            <a:off x="924135" y="37370"/>
            <a:ext cx="8499320" cy="900113"/>
          </a:xfrm>
        </p:spPr>
        <p:txBody>
          <a:bodyPr/>
          <a:lstStyle/>
          <a:p>
            <a:pPr>
              <a:lnSpc>
                <a:spcPct val="80000"/>
              </a:lnSpc>
            </a:pPr>
            <a:r>
              <a:rPr lang="en-US" altLang="en-US" sz="3200" dirty="0">
                <a:latin typeface="Arial" charset="0"/>
                <a:cs typeface="Arial" charset="0"/>
              </a:rPr>
              <a:t>Question # 1</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75" b="1" i="1" u="none" strike="noStrike" kern="1200" cap="none" spc="0" normalizeH="0" baseline="0" noProof="0">
              <a:ln>
                <a:noFill/>
              </a:ln>
              <a:solidFill>
                <a:srgbClr val="FFFF00"/>
              </a:solidFill>
              <a:effectLst/>
              <a:uLnTx/>
              <a:uFillTx/>
              <a:latin typeface="Arial" charset="0"/>
              <a:ea typeface="+mn-ea"/>
              <a:cs typeface="Arial" charset="0"/>
              <a:sym typeface="Calibri"/>
            </a:endParaRPr>
          </a:p>
        </p:txBody>
      </p:sp>
      <p:sp>
        <p:nvSpPr>
          <p:cNvPr id="6" name="TextBox 1"/>
          <p:cNvSpPr txBox="1">
            <a:spLocks noChangeArrowheads="1"/>
          </p:cNvSpPr>
          <p:nvPr/>
        </p:nvSpPr>
        <p:spPr bwMode="auto">
          <a:xfrm>
            <a:off x="2742443" y="5747010"/>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Arial" charset="0"/>
                <a:ea typeface="+mn-ea"/>
                <a:cs typeface="Arial" charset="0"/>
                <a:sym typeface="Calibri"/>
              </a:rPr>
              <a:t>Correct answer: D</a:t>
            </a:r>
          </a:p>
        </p:txBody>
      </p:sp>
      <p:pic>
        <p:nvPicPr>
          <p:cNvPr id="7" name="Picture 14">
            <a:extLst>
              <a:ext uri="{FF2B5EF4-FFF2-40B4-BE49-F238E27FC236}">
                <a16:creationId xmlns:a16="http://schemas.microsoft.com/office/drawing/2014/main" id="{E22B7709-00AB-462B-BD53-EEDF093EB8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91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1513745"/>
            <a:ext cx="1026166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Following </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are the </a:t>
            </a:r>
            <a:r>
              <a:rPr lang="en-US" altLang="en-US" sz="2250" b="1" noProof="0" dirty="0" smtClean="0">
                <a:solidFill>
                  <a:srgbClr val="FFFFFF"/>
                </a:solidFill>
                <a:latin typeface="Arial" charset="0"/>
                <a:cs typeface="Arial" charset="0"/>
                <a:sym typeface="Calibri"/>
              </a:rPr>
              <a:t>true </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outcomes at 1year of the LYTEN trial comparing BEV vs SEV in failed small surgical prosthesis except: </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0" marR="0" lvl="0" indent="0" algn="l" defTabSz="771525" rtl="0" eaLnBrk="0" fontAlgn="base" latinLnBrk="0" hangingPunct="0">
              <a:lnSpc>
                <a:spcPct val="11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lang="en-US" altLang="en-US" sz="2250" b="1" dirty="0">
                <a:solidFill>
                  <a:srgbClr val="FFFFFF"/>
                </a:solidFill>
                <a:latin typeface="Arial" charset="0"/>
                <a:cs typeface="Arial" charset="0"/>
                <a:sym typeface="Calibri"/>
              </a:rPr>
              <a:t> </a:t>
            </a:r>
            <a:r>
              <a:rPr lang="en-US" altLang="en-US" sz="2250" b="1" dirty="0" smtClean="0">
                <a:solidFill>
                  <a:srgbClr val="FFFFFF"/>
                </a:solidFill>
                <a:latin typeface="Arial" charset="0"/>
                <a:cs typeface="Arial" charset="0"/>
                <a:sym typeface="Calibri"/>
              </a:rPr>
              <a:t>Similar mortality</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r>
              <a:rPr lang="en-US" altLang="en-US" sz="2250" b="1" noProof="0" dirty="0" smtClean="0">
                <a:solidFill>
                  <a:srgbClr val="FFFFFF"/>
                </a:solidFill>
                <a:latin typeface="Arial" charset="0"/>
                <a:cs typeface="Arial" charset="0"/>
                <a:sym typeface="Calibri"/>
              </a:rPr>
              <a:t>Similar stroke rates</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r>
              <a:rPr lang="en-US" altLang="en-US" sz="2250" b="1" dirty="0" smtClean="0">
                <a:solidFill>
                  <a:srgbClr val="FFFFFF"/>
                </a:solidFill>
                <a:latin typeface="Arial" charset="0"/>
                <a:cs typeface="Arial" charset="0"/>
                <a:sym typeface="Calibri"/>
              </a:rPr>
              <a:t>Similar hemodynamics at 30 days</a:t>
            </a:r>
            <a:endPar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 </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Similar KCCQ score</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p:txBody>
      </p:sp>
      <p:sp>
        <p:nvSpPr>
          <p:cNvPr id="37891" name="Rectangle 3"/>
          <p:cNvSpPr>
            <a:spLocks noGrp="1" noChangeArrowheads="1"/>
          </p:cNvSpPr>
          <p:nvPr>
            <p:ph type="title" idx="4294967295"/>
          </p:nvPr>
        </p:nvSpPr>
        <p:spPr>
          <a:xfrm>
            <a:off x="1205490" y="47421"/>
            <a:ext cx="8499320" cy="900113"/>
          </a:xfrm>
        </p:spPr>
        <p:txBody>
          <a:bodyPr/>
          <a:lstStyle/>
          <a:p>
            <a:pPr>
              <a:lnSpc>
                <a:spcPct val="80000"/>
              </a:lnSpc>
            </a:pPr>
            <a:r>
              <a:rPr lang="en-US" altLang="en-US" sz="3200" dirty="0">
                <a:latin typeface="Arial" charset="0"/>
                <a:cs typeface="Arial" charset="0"/>
              </a:rPr>
              <a:t>Question # 2</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75" b="1" i="1" u="none" strike="noStrike" kern="1200" cap="none" spc="0" normalizeH="0" baseline="0" noProof="0">
              <a:ln>
                <a:noFill/>
              </a:ln>
              <a:solidFill>
                <a:srgbClr val="FFFF00"/>
              </a:solidFill>
              <a:effectLst/>
              <a:uLnTx/>
              <a:uFillTx/>
              <a:latin typeface="Arial" charset="0"/>
              <a:ea typeface="+mn-ea"/>
              <a:cs typeface="Arial" charset="0"/>
              <a:sym typeface="Calibri"/>
            </a:endParaRPr>
          </a:p>
        </p:txBody>
      </p:sp>
      <p:sp>
        <p:nvSpPr>
          <p:cNvPr id="6" name="TextBox 1"/>
          <p:cNvSpPr txBox="1">
            <a:spLocks noChangeArrowheads="1"/>
          </p:cNvSpPr>
          <p:nvPr/>
        </p:nvSpPr>
        <p:spPr bwMode="auto">
          <a:xfrm>
            <a:off x="3448122"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Arial" charset="0"/>
                <a:ea typeface="+mn-ea"/>
                <a:cs typeface="Arial" charset="0"/>
                <a:sym typeface="Calibri"/>
              </a:rPr>
              <a:t>Correct answer: C</a:t>
            </a:r>
          </a:p>
        </p:txBody>
      </p:sp>
      <p:pic>
        <p:nvPicPr>
          <p:cNvPr id="7" name="Picture 14">
            <a:extLst>
              <a:ext uri="{FF2B5EF4-FFF2-40B4-BE49-F238E27FC236}">
                <a16:creationId xmlns:a16="http://schemas.microsoft.com/office/drawing/2014/main" id="{E22B7709-00AB-462B-BD53-EEDF093EB8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07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06909" y="1223176"/>
            <a:ext cx="989609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Following results are true about the </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5</a:t>
            </a:r>
            <a:r>
              <a:rPr kumimoji="0" lang="en-US" altLang="en-US" sz="2250" b="1" i="0" u="none" strike="noStrike" kern="1200" cap="none" spc="0" normalizeH="0" baseline="30000" noProof="0" dirty="0" smtClean="0">
                <a:ln>
                  <a:noFill/>
                </a:ln>
                <a:solidFill>
                  <a:srgbClr val="FFFFFF"/>
                </a:solidFill>
                <a:effectLst/>
                <a:uLnTx/>
                <a:uFillTx/>
                <a:latin typeface="Arial" charset="0"/>
                <a:ea typeface="+mn-ea"/>
                <a:cs typeface="Arial" charset="0"/>
                <a:sym typeface="Calibri"/>
              </a:rPr>
              <a:t>th</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 generation </a:t>
            </a:r>
            <a:r>
              <a:rPr kumimoji="0" lang="en-US" altLang="en-US" sz="2250" b="1" i="0" u="none" strike="noStrike" kern="1200" cap="none" spc="0" normalizeH="0" baseline="0" noProof="0" dirty="0" err="1" smtClean="0">
                <a:ln>
                  <a:noFill/>
                </a:ln>
                <a:solidFill>
                  <a:srgbClr val="FFFFFF"/>
                </a:solidFill>
                <a:effectLst/>
                <a:uLnTx/>
                <a:uFillTx/>
                <a:latin typeface="Arial" charset="0"/>
                <a:ea typeface="+mn-ea"/>
                <a:cs typeface="Arial" charset="0"/>
                <a:sym typeface="Calibri"/>
              </a:rPr>
              <a:t>Sapien</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 3 Ultra </a:t>
            </a:r>
            <a:r>
              <a:rPr kumimoji="0" lang="en-US" altLang="en-US" sz="2250" b="1" i="0" u="none" strike="noStrike" kern="1200" cap="none" spc="0" normalizeH="0" baseline="0" noProof="0" dirty="0" err="1" smtClean="0">
                <a:ln>
                  <a:noFill/>
                </a:ln>
                <a:solidFill>
                  <a:srgbClr val="FFFFFF"/>
                </a:solidFill>
                <a:effectLst/>
                <a:uLnTx/>
                <a:uFillTx/>
                <a:latin typeface="Arial" charset="0"/>
                <a:ea typeface="+mn-ea"/>
                <a:cs typeface="Arial" charset="0"/>
                <a:sym typeface="Calibri"/>
              </a:rPr>
              <a:t>Resilia</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 (S3UR) TAVR compared to </a:t>
            </a:r>
            <a:r>
              <a:rPr kumimoji="0" lang="en-US" altLang="en-US" sz="2250" b="1" i="0" u="none" strike="noStrike" kern="1200" cap="none" spc="0" normalizeH="0" baseline="0" noProof="0" dirty="0" err="1" smtClean="0">
                <a:ln>
                  <a:noFill/>
                </a:ln>
                <a:solidFill>
                  <a:srgbClr val="FFFFFF"/>
                </a:solidFill>
                <a:effectLst/>
                <a:uLnTx/>
                <a:uFillTx/>
                <a:latin typeface="Arial" charset="0"/>
                <a:ea typeface="+mn-ea"/>
                <a:cs typeface="Arial" charset="0"/>
                <a:sym typeface="Calibri"/>
              </a:rPr>
              <a:t>Sapien</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 3/Ultra (S3/S3U) TAVR</a:t>
            </a:r>
            <a:r>
              <a:rPr kumimoji="0" lang="en-US" altLang="en-US" sz="2250" b="1" i="0" u="none" strike="noStrike" kern="1200" cap="none" spc="0" normalizeH="0" noProof="0" dirty="0" smtClean="0">
                <a:ln>
                  <a:noFill/>
                </a:ln>
                <a:solidFill>
                  <a:srgbClr val="FFFFFF"/>
                </a:solidFill>
                <a:effectLst/>
                <a:uLnTx/>
                <a:uFillTx/>
                <a:latin typeface="Arial" charset="0"/>
                <a:ea typeface="+mn-ea"/>
                <a:cs typeface="Arial" charset="0"/>
                <a:sym typeface="Calibri"/>
              </a:rPr>
              <a:t> </a:t>
            </a:r>
            <a:r>
              <a:rPr lang="en-US" altLang="en-US" sz="2250" b="1" dirty="0" smtClean="0">
                <a:solidFill>
                  <a:srgbClr val="FFFFFF"/>
                </a:solidFill>
                <a:latin typeface="Arial" charset="0"/>
                <a:cs typeface="Arial" charset="0"/>
                <a:sym typeface="Calibri"/>
              </a:rPr>
              <a:t>except</a:t>
            </a:r>
            <a:r>
              <a:rPr lang="en-US" altLang="en-US" sz="2250" b="1" dirty="0">
                <a:solidFill>
                  <a:srgbClr val="FFFFFF"/>
                </a:solidFill>
                <a:latin typeface="Arial" charset="0"/>
                <a:cs typeface="Arial" charset="0"/>
                <a:sym typeface="Calibri"/>
              </a:rPr>
              <a:t>:</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A. </a:t>
            </a:r>
            <a:r>
              <a:rPr lang="en-US" altLang="en-US" sz="2250" b="1" dirty="0" smtClean="0">
                <a:solidFill>
                  <a:srgbClr val="FFFFFF"/>
                </a:solidFill>
                <a:latin typeface="Arial" charset="0"/>
                <a:cs typeface="Arial" charset="0"/>
                <a:sym typeface="Calibri"/>
              </a:rPr>
              <a:t>Lower MG with S3UR vs S3/S3U TAVR group</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B. </a:t>
            </a:r>
            <a:r>
              <a:rPr lang="en-US" altLang="en-US" sz="2250" b="1" dirty="0" smtClean="0">
                <a:solidFill>
                  <a:srgbClr val="FFFFFF"/>
                </a:solidFill>
                <a:latin typeface="Arial" charset="0"/>
                <a:cs typeface="Arial" charset="0"/>
                <a:sym typeface="Calibri"/>
              </a:rPr>
              <a:t>Higher EOA with S3UR vs S3/S3U TAVR group at discharge</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C. </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Better long-term outcomes with S3UR</a:t>
            </a:r>
            <a:r>
              <a:rPr kumimoji="0" lang="en-US" altLang="en-US" sz="2250" b="1" i="0" u="none" strike="noStrike" kern="1200" cap="none" spc="0" normalizeH="0" noProof="0" dirty="0" smtClean="0">
                <a:ln>
                  <a:noFill/>
                </a:ln>
                <a:solidFill>
                  <a:srgbClr val="FFFFFF"/>
                </a:solidFill>
                <a:effectLst/>
                <a:uLnTx/>
                <a:uFillTx/>
                <a:latin typeface="Arial" charset="0"/>
                <a:ea typeface="+mn-ea"/>
                <a:cs typeface="Arial" charset="0"/>
                <a:sym typeface="Calibri"/>
              </a:rPr>
              <a:t> vs S3/S3U </a:t>
            </a:r>
            <a:r>
              <a:rPr lang="en-US" altLang="en-US" sz="2250" b="1" dirty="0" smtClean="0">
                <a:solidFill>
                  <a:srgbClr val="FFFFFF"/>
                </a:solidFill>
                <a:latin typeface="Arial" charset="0"/>
                <a:cs typeface="Arial" charset="0"/>
                <a:sym typeface="Calibri"/>
              </a:rPr>
              <a:t>TAVR group</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D</a:t>
            </a:r>
            <a:r>
              <a:rPr kumimoji="0" lang="en-US" altLang="en-US" sz="2250" b="1" i="0" u="none" strike="noStrike" kern="1200" cap="none" spc="0" normalizeH="0" baseline="0" noProof="0" dirty="0" smtClean="0">
                <a:ln>
                  <a:noFill/>
                </a:ln>
                <a:solidFill>
                  <a:srgbClr val="FFFFFF"/>
                </a:solidFill>
                <a:effectLst/>
                <a:uLnTx/>
                <a:uFillTx/>
                <a:latin typeface="Arial" charset="0"/>
                <a:ea typeface="+mn-ea"/>
                <a:cs typeface="Arial" charset="0"/>
                <a:sym typeface="Calibri"/>
              </a:rPr>
              <a:t>.</a:t>
            </a:r>
            <a:r>
              <a:rPr kumimoji="0" lang="en-US" altLang="en-US" sz="2250" b="1" i="0" u="none" strike="noStrike" kern="1200" cap="none" spc="0" normalizeH="0" noProof="0" dirty="0" smtClean="0">
                <a:ln>
                  <a:noFill/>
                </a:ln>
                <a:solidFill>
                  <a:srgbClr val="FFFFFF"/>
                </a:solidFill>
                <a:effectLst/>
                <a:uLnTx/>
                <a:uFillTx/>
                <a:latin typeface="Arial" charset="0"/>
                <a:ea typeface="+mn-ea"/>
                <a:cs typeface="Arial" charset="0"/>
                <a:sym typeface="Calibri"/>
              </a:rPr>
              <a:t> Lower </a:t>
            </a:r>
            <a:r>
              <a:rPr kumimoji="0" lang="en-US" altLang="en-US" sz="2250" b="1" i="0" u="none" strike="noStrike" kern="1200" cap="none" spc="0" normalizeH="0" noProof="0" dirty="0" smtClean="0">
                <a:ln>
                  <a:noFill/>
                </a:ln>
                <a:solidFill>
                  <a:srgbClr val="FFFFFF"/>
                </a:solidFill>
                <a:effectLst/>
                <a:uLnTx/>
                <a:uFillTx/>
                <a:latin typeface="Arial" charset="0"/>
                <a:ea typeface="+mn-ea"/>
                <a:cs typeface="Arial" charset="0"/>
                <a:sym typeface="Calibri"/>
              </a:rPr>
              <a:t>PVL rates with SEUR vs S3/S3U TAVR group</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p:txBody>
      </p:sp>
      <p:sp>
        <p:nvSpPr>
          <p:cNvPr id="39939" name="Rectangle 3"/>
          <p:cNvSpPr>
            <a:spLocks noGrp="1" noChangeArrowheads="1"/>
          </p:cNvSpPr>
          <p:nvPr>
            <p:ph type="title" idx="4294967295"/>
          </p:nvPr>
        </p:nvSpPr>
        <p:spPr>
          <a:xfrm>
            <a:off x="1253792" y="65010"/>
            <a:ext cx="7715250" cy="900113"/>
          </a:xfrm>
        </p:spPr>
        <p:txBody>
          <a:bodyPr/>
          <a:lstStyle/>
          <a:p>
            <a:pPr>
              <a:lnSpc>
                <a:spcPct val="80000"/>
              </a:lnSpc>
            </a:pPr>
            <a:r>
              <a:rPr lang="en-US" altLang="en-US" sz="3200" dirty="0">
                <a:latin typeface="Arial" charset="0"/>
                <a:cs typeface="Arial" charset="0"/>
              </a:rPr>
              <a:t>Question # 3</a:t>
            </a:r>
          </a:p>
        </p:txBody>
      </p:sp>
      <p:sp>
        <p:nvSpPr>
          <p:cNvPr id="39940" name="Text Box 4"/>
          <p:cNvSpPr txBox="1">
            <a:spLocks noChangeArrowheads="1"/>
          </p:cNvSpPr>
          <p:nvPr/>
        </p:nvSpPr>
        <p:spPr bwMode="auto">
          <a:xfrm>
            <a:off x="4889961" y="6011721"/>
            <a:ext cx="4079081"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charset="0"/>
              <a:ea typeface="+mn-ea"/>
              <a:cs typeface="Arial" charset="0"/>
              <a:sym typeface="Calibri"/>
            </a:endParaRPr>
          </a:p>
        </p:txBody>
      </p:sp>
      <p:sp>
        <p:nvSpPr>
          <p:cNvPr id="6" name="TextBox 1"/>
          <p:cNvSpPr txBox="1">
            <a:spLocks noChangeArrowheads="1"/>
          </p:cNvSpPr>
          <p:nvPr/>
        </p:nvSpPr>
        <p:spPr bwMode="auto">
          <a:xfrm>
            <a:off x="3448123" y="5683719"/>
            <a:ext cx="3877456" cy="59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375" b="1" i="0" u="none" strike="noStrike" kern="1200" cap="none" spc="0" normalizeH="0" baseline="0" noProof="0" dirty="0">
                <a:ln>
                  <a:noFill/>
                </a:ln>
                <a:solidFill>
                  <a:srgbClr val="FF0000"/>
                </a:solidFill>
                <a:effectLst/>
                <a:uLnTx/>
                <a:uFillTx/>
                <a:latin typeface="Arial" charset="0"/>
                <a:ea typeface="+mn-ea"/>
                <a:cs typeface="Arial" charset="0"/>
                <a:sym typeface="Calibri"/>
              </a:rPr>
              <a:t>Correct answer: </a:t>
            </a:r>
            <a:r>
              <a:rPr kumimoji="0" lang="en-US" altLang="en-US" sz="3375" b="1" i="0" u="none" strike="noStrike" kern="1200" cap="none" spc="0" normalizeH="0" baseline="0" noProof="0" dirty="0" smtClean="0">
                <a:ln>
                  <a:noFill/>
                </a:ln>
                <a:solidFill>
                  <a:srgbClr val="FF0000"/>
                </a:solidFill>
                <a:effectLst/>
                <a:uLnTx/>
                <a:uFillTx/>
                <a:latin typeface="Arial" charset="0"/>
                <a:ea typeface="+mn-ea"/>
                <a:cs typeface="Arial" charset="0"/>
                <a:sym typeface="Calibri"/>
              </a:rPr>
              <a:t>C</a:t>
            </a:r>
            <a:endParaRPr kumimoji="0" lang="en-US" altLang="en-US" sz="3375" b="1" i="0" u="none" strike="noStrike" kern="1200" cap="none" spc="0" normalizeH="0" baseline="0" noProof="0" dirty="0">
              <a:ln>
                <a:noFill/>
              </a:ln>
              <a:solidFill>
                <a:srgbClr val="FF0000"/>
              </a:solidFill>
              <a:effectLst/>
              <a:uLnTx/>
              <a:uFillTx/>
              <a:latin typeface="Arial" charset="0"/>
              <a:ea typeface="+mn-ea"/>
              <a:cs typeface="Arial" charset="0"/>
              <a:sym typeface="Calibri"/>
            </a:endParaRPr>
          </a:p>
        </p:txBody>
      </p:sp>
      <p:pic>
        <p:nvPicPr>
          <p:cNvPr id="7" name="Picture 14">
            <a:extLst>
              <a:ext uri="{FF2B5EF4-FFF2-40B4-BE49-F238E27FC236}">
                <a16:creationId xmlns:a16="http://schemas.microsoft.com/office/drawing/2014/main" id="{E22B7709-00AB-462B-BD53-EEDF093EB8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25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itle 1"/>
          <p:cNvSpPr txBox="1">
            <a:spLocks noGrp="1"/>
          </p:cNvSpPr>
          <p:nvPr>
            <p:ph type="title"/>
          </p:nvPr>
        </p:nvSpPr>
        <p:spPr>
          <a:xfrm>
            <a:off x="-316113" y="22218"/>
            <a:ext cx="10287000" cy="717548"/>
          </a:xfrm>
          <a:prstGeom prst="rect">
            <a:avLst/>
          </a:prstGeom>
        </p:spPr>
        <p:txBody>
          <a:bodyPr/>
          <a:lstStyle>
            <a:lvl1pPr>
              <a:defRPr sz="3200">
                <a:latin typeface="Arial"/>
                <a:ea typeface="Arial"/>
                <a:cs typeface="Arial"/>
                <a:sym typeface="Arial"/>
              </a:defRPr>
            </a:lvl1pPr>
          </a:lstStyle>
          <a:p>
            <a:r>
              <a:rPr sz="4000" dirty="0"/>
              <a:t> </a:t>
            </a:r>
            <a:r>
              <a:rPr lang="en-US" sz="4000" dirty="0"/>
              <a:t>Echocardiogram - PVL</a:t>
            </a:r>
            <a:endParaRPr sz="4000" dirty="0"/>
          </a:p>
        </p:txBody>
      </p:sp>
      <p:pic>
        <p:nvPicPr>
          <p:cNvPr id="8" name="Bipplane AV TEE">
            <a:hlinkClick r:id="" action="ppaction://media"/>
            <a:extLst>
              <a:ext uri="{FF2B5EF4-FFF2-40B4-BE49-F238E27FC236}">
                <a16:creationId xmlns:a16="http://schemas.microsoft.com/office/drawing/2014/main" id="{075C17DB-38D3-4C44-B83C-FEF41479A5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393" t="7977" r="507" b="-1904"/>
          <a:stretch/>
        </p:blipFill>
        <p:spPr>
          <a:xfrm>
            <a:off x="519561" y="761984"/>
            <a:ext cx="9550057" cy="5538667"/>
          </a:xfrm>
          <a:prstGeom prst="rect">
            <a:avLst/>
          </a:prstGeom>
        </p:spPr>
      </p:pic>
      <p:pic>
        <p:nvPicPr>
          <p:cNvPr id="5" name="Picture 4">
            <a:extLst>
              <a:ext uri="{FF2B5EF4-FFF2-40B4-BE49-F238E27FC236}">
                <a16:creationId xmlns:a16="http://schemas.microsoft.com/office/drawing/2014/main" id="{F2740EF1-1005-48EF-918C-7F4E1C9083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3401" y="1"/>
            <a:ext cx="463598" cy="467373"/>
          </a:xfrm>
          <a:prstGeom prst="rect">
            <a:avLst/>
          </a:prstGeom>
        </p:spPr>
      </p:pic>
    </p:spTree>
    <p:extLst>
      <p:ext uri="{BB962C8B-B14F-4D97-AF65-F5344CB8AC3E}">
        <p14:creationId xmlns:p14="http://schemas.microsoft.com/office/powerpoint/2010/main" val="3881105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FFA81D-FA11-487E-B7CC-A5FA0952AE88}"/>
              </a:ext>
            </a:extLst>
          </p:cNvPr>
          <p:cNvSpPr txBox="1">
            <a:spLocks noGrp="1"/>
          </p:cNvSpPr>
          <p:nvPr>
            <p:ph type="title"/>
          </p:nvPr>
        </p:nvSpPr>
        <p:spPr>
          <a:xfrm>
            <a:off x="-300071" y="0"/>
            <a:ext cx="10287000" cy="717548"/>
          </a:xfrm>
          <a:prstGeom prst="rect">
            <a:avLst/>
          </a:prstGeom>
        </p:spPr>
        <p:txBody>
          <a:bodyPr/>
          <a:lstStyle>
            <a:lvl1pPr>
              <a:defRPr sz="3200">
                <a:latin typeface="Arial"/>
                <a:ea typeface="Arial"/>
                <a:cs typeface="Arial"/>
                <a:sym typeface="Arial"/>
              </a:defRPr>
            </a:lvl1pPr>
          </a:lstStyle>
          <a:p>
            <a:r>
              <a:rPr sz="4000" dirty="0"/>
              <a:t> </a:t>
            </a:r>
            <a:r>
              <a:rPr lang="en-US" sz="4000" dirty="0"/>
              <a:t>CT TAVR</a:t>
            </a:r>
            <a:endParaRPr sz="4000" dirty="0"/>
          </a:p>
        </p:txBody>
      </p:sp>
      <p:pic>
        <p:nvPicPr>
          <p:cNvPr id="5" name="Picture 4">
            <a:extLst>
              <a:ext uri="{FF2B5EF4-FFF2-40B4-BE49-F238E27FC236}">
                <a16:creationId xmlns:a16="http://schemas.microsoft.com/office/drawing/2014/main" id="{C2B1AAAC-F671-48E2-B9B6-F426BF1D5C86}"/>
              </a:ext>
            </a:extLst>
          </p:cNvPr>
          <p:cNvPicPr>
            <a:picLocks noChangeAspect="1"/>
          </p:cNvPicPr>
          <p:nvPr/>
        </p:nvPicPr>
        <p:blipFill rotWithShape="1">
          <a:blip r:embed="rId2"/>
          <a:srcRect l="11799" t="-1" r="9738" b="35590"/>
          <a:stretch/>
        </p:blipFill>
        <p:spPr>
          <a:xfrm>
            <a:off x="6599572" y="691637"/>
            <a:ext cx="2744478" cy="2894613"/>
          </a:xfrm>
          <a:prstGeom prst="rect">
            <a:avLst/>
          </a:prstGeom>
        </p:spPr>
      </p:pic>
      <p:pic>
        <p:nvPicPr>
          <p:cNvPr id="6" name="Picture 5">
            <a:extLst>
              <a:ext uri="{FF2B5EF4-FFF2-40B4-BE49-F238E27FC236}">
                <a16:creationId xmlns:a16="http://schemas.microsoft.com/office/drawing/2014/main" id="{E4DCC7CF-5EC7-498B-A8A1-075CA4163CA5}"/>
              </a:ext>
            </a:extLst>
          </p:cNvPr>
          <p:cNvPicPr>
            <a:picLocks noChangeAspect="1"/>
          </p:cNvPicPr>
          <p:nvPr/>
        </p:nvPicPr>
        <p:blipFill rotWithShape="1">
          <a:blip r:embed="rId3"/>
          <a:srcRect l="53514" r="4934" b="4593"/>
          <a:stretch/>
        </p:blipFill>
        <p:spPr>
          <a:xfrm>
            <a:off x="3626104" y="3633219"/>
            <a:ext cx="2973467" cy="3153215"/>
          </a:xfrm>
          <a:prstGeom prst="rect">
            <a:avLst/>
          </a:prstGeom>
        </p:spPr>
      </p:pic>
      <p:pic>
        <p:nvPicPr>
          <p:cNvPr id="2" name="Picture 1">
            <a:extLst>
              <a:ext uri="{FF2B5EF4-FFF2-40B4-BE49-F238E27FC236}">
                <a16:creationId xmlns:a16="http://schemas.microsoft.com/office/drawing/2014/main" id="{EEB903CA-45F2-459E-961B-06C473589A8F}"/>
              </a:ext>
            </a:extLst>
          </p:cNvPr>
          <p:cNvPicPr>
            <a:picLocks noChangeAspect="1"/>
          </p:cNvPicPr>
          <p:nvPr/>
        </p:nvPicPr>
        <p:blipFill rotWithShape="1">
          <a:blip r:embed="rId4"/>
          <a:srcRect l="3507" r="9900" b="2610"/>
          <a:stretch/>
        </p:blipFill>
        <p:spPr>
          <a:xfrm>
            <a:off x="484351" y="683773"/>
            <a:ext cx="2746037" cy="2894614"/>
          </a:xfrm>
          <a:prstGeom prst="rect">
            <a:avLst/>
          </a:prstGeom>
        </p:spPr>
      </p:pic>
      <p:pic>
        <p:nvPicPr>
          <p:cNvPr id="9" name="Picture 8">
            <a:extLst>
              <a:ext uri="{FF2B5EF4-FFF2-40B4-BE49-F238E27FC236}">
                <a16:creationId xmlns:a16="http://schemas.microsoft.com/office/drawing/2014/main" id="{D38033A4-ADDB-44CA-941B-F5990B4A9ED5}"/>
              </a:ext>
            </a:extLst>
          </p:cNvPr>
          <p:cNvPicPr>
            <a:picLocks noChangeAspect="1"/>
          </p:cNvPicPr>
          <p:nvPr/>
        </p:nvPicPr>
        <p:blipFill rotWithShape="1">
          <a:blip r:embed="rId5"/>
          <a:srcRect l="7633" r="8198" b="4154"/>
          <a:stretch/>
        </p:blipFill>
        <p:spPr>
          <a:xfrm>
            <a:off x="3631554" y="691636"/>
            <a:ext cx="2746037" cy="2894614"/>
          </a:xfrm>
          <a:prstGeom prst="rect">
            <a:avLst/>
          </a:prstGeom>
        </p:spPr>
      </p:pic>
      <p:pic>
        <p:nvPicPr>
          <p:cNvPr id="10" name="Picture 9">
            <a:extLst>
              <a:ext uri="{FF2B5EF4-FFF2-40B4-BE49-F238E27FC236}">
                <a16:creationId xmlns:a16="http://schemas.microsoft.com/office/drawing/2014/main" id="{3BBBE4E0-8F6D-41C5-9F90-0EC9B9B4B154}"/>
              </a:ext>
            </a:extLst>
          </p:cNvPr>
          <p:cNvPicPr>
            <a:picLocks noChangeAspect="1"/>
          </p:cNvPicPr>
          <p:nvPr/>
        </p:nvPicPr>
        <p:blipFill>
          <a:blip r:embed="rId6"/>
          <a:stretch>
            <a:fillRect/>
          </a:stretch>
        </p:blipFill>
        <p:spPr>
          <a:xfrm>
            <a:off x="486039" y="3633220"/>
            <a:ext cx="2744349" cy="3153215"/>
          </a:xfrm>
          <a:prstGeom prst="rect">
            <a:avLst/>
          </a:prstGeom>
        </p:spPr>
      </p:pic>
      <p:pic>
        <p:nvPicPr>
          <p:cNvPr id="8" name="Picture 7">
            <a:extLst>
              <a:ext uri="{FF2B5EF4-FFF2-40B4-BE49-F238E27FC236}">
                <a16:creationId xmlns:a16="http://schemas.microsoft.com/office/drawing/2014/main" id="{CFD3AE38-730E-4C67-86FE-06CDC3744F81}"/>
              </a:ext>
            </a:extLst>
          </p:cNvPr>
          <p:cNvPicPr>
            <a:picLocks noChangeAspect="1"/>
          </p:cNvPicPr>
          <p:nvPr/>
        </p:nvPicPr>
        <p:blipFill rotWithShape="1">
          <a:blip r:embed="rId7"/>
          <a:srcRect l="9889" r="10343" b="5628"/>
          <a:stretch/>
        </p:blipFill>
        <p:spPr>
          <a:xfrm>
            <a:off x="6592564" y="3633219"/>
            <a:ext cx="2751486" cy="3153215"/>
          </a:xfrm>
          <a:prstGeom prst="rect">
            <a:avLst/>
          </a:prstGeom>
        </p:spPr>
      </p:pic>
      <p:sp>
        <p:nvSpPr>
          <p:cNvPr id="13" name="TextBox 12">
            <a:extLst>
              <a:ext uri="{FF2B5EF4-FFF2-40B4-BE49-F238E27FC236}">
                <a16:creationId xmlns:a16="http://schemas.microsoft.com/office/drawing/2014/main" id="{3B2688F6-AC11-4B3F-9D2E-614C3743D7F9}"/>
              </a:ext>
            </a:extLst>
          </p:cNvPr>
          <p:cNvSpPr txBox="1"/>
          <p:nvPr/>
        </p:nvSpPr>
        <p:spPr>
          <a:xfrm>
            <a:off x="6556231" y="6125517"/>
            <a:ext cx="3151456" cy="707886"/>
          </a:xfrm>
          <a:prstGeom prst="rect">
            <a:avLst/>
          </a:prstGeom>
          <a:noFill/>
          <a:ln>
            <a:noFill/>
          </a:ln>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Area – 392.6 mm </a:t>
            </a:r>
            <a:r>
              <a:rPr kumimoji="0" lang="en-US" sz="2000" b="1" i="0" u="none" strike="noStrike" kern="1200" cap="none" spc="0" normalizeH="0" baseline="30000" noProof="0" dirty="0">
                <a:ln>
                  <a:noFill/>
                </a:ln>
                <a:solidFill>
                  <a:srgbClr val="FFC000"/>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Perimeter – 70.5 mm</a:t>
            </a:r>
          </a:p>
        </p:txBody>
      </p:sp>
      <p:sp>
        <p:nvSpPr>
          <p:cNvPr id="14" name="TextBox 13">
            <a:extLst>
              <a:ext uri="{FF2B5EF4-FFF2-40B4-BE49-F238E27FC236}">
                <a16:creationId xmlns:a16="http://schemas.microsoft.com/office/drawing/2014/main" id="{D0EBCCC2-5B75-453D-9948-FB25758AA2FA}"/>
              </a:ext>
            </a:extLst>
          </p:cNvPr>
          <p:cNvSpPr txBox="1"/>
          <p:nvPr/>
        </p:nvSpPr>
        <p:spPr>
          <a:xfrm>
            <a:off x="3688397" y="6154711"/>
            <a:ext cx="2898687" cy="1040285"/>
          </a:xfrm>
          <a:prstGeom prst="rect">
            <a:avLst/>
          </a:prstGeom>
          <a:noFill/>
          <a:ln>
            <a:noFill/>
          </a:ln>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Area – 390.5 mm </a:t>
            </a:r>
            <a:r>
              <a:rPr kumimoji="0" lang="en-US" sz="2000" b="1" i="0" u="none" strike="noStrike" kern="1200" cap="none" spc="0" normalizeH="0" baseline="30000" noProof="0" dirty="0">
                <a:ln>
                  <a:noFill/>
                </a:ln>
                <a:solidFill>
                  <a:srgbClr val="FFC000"/>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Perimeter – 70.3mm</a:t>
            </a:r>
          </a:p>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CFF35C2-4B72-4E83-AF97-FD80435F6D1E}"/>
              </a:ext>
            </a:extLst>
          </p:cNvPr>
          <p:cNvSpPr txBox="1"/>
          <p:nvPr/>
        </p:nvSpPr>
        <p:spPr>
          <a:xfrm>
            <a:off x="579313" y="6125517"/>
            <a:ext cx="2860569" cy="1040285"/>
          </a:xfrm>
          <a:prstGeom prst="rect">
            <a:avLst/>
          </a:prstGeom>
          <a:noFill/>
          <a:ln>
            <a:noFill/>
          </a:ln>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Area – 400.1 mm </a:t>
            </a:r>
            <a:r>
              <a:rPr kumimoji="0" lang="en-US" sz="2000" b="1" i="0" u="none" strike="noStrike" kern="1200" cap="none" spc="0" normalizeH="0" baseline="30000" noProof="0" dirty="0">
                <a:ln>
                  <a:noFill/>
                </a:ln>
                <a:solidFill>
                  <a:srgbClr val="FFC000"/>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Perimeter – 71.4 mm</a:t>
            </a:r>
          </a:p>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50C0A17-ACED-4681-A66D-0C350DA5750E}"/>
              </a:ext>
            </a:extLst>
          </p:cNvPr>
          <p:cNvSpPr txBox="1"/>
          <p:nvPr/>
        </p:nvSpPr>
        <p:spPr>
          <a:xfrm>
            <a:off x="6605051" y="2939655"/>
            <a:ext cx="2873868" cy="1040285"/>
          </a:xfrm>
          <a:prstGeom prst="rect">
            <a:avLst/>
          </a:prstGeom>
          <a:noFill/>
          <a:ln>
            <a:noFill/>
          </a:ln>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Area – 407.5 mm </a:t>
            </a:r>
            <a:r>
              <a:rPr kumimoji="0" lang="en-US" sz="2000" b="1" i="0" u="none" strike="noStrike" kern="1200" cap="none" spc="0" normalizeH="0" baseline="30000" noProof="0" dirty="0">
                <a:ln>
                  <a:noFill/>
                </a:ln>
                <a:solidFill>
                  <a:srgbClr val="FFC000"/>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Perimeter – 72.1 mm</a:t>
            </a:r>
          </a:p>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535C4845-5A9F-49B4-9D95-8AD459C310D1}"/>
              </a:ext>
            </a:extLst>
          </p:cNvPr>
          <p:cNvSpPr txBox="1"/>
          <p:nvPr/>
        </p:nvSpPr>
        <p:spPr>
          <a:xfrm>
            <a:off x="3696618" y="2939655"/>
            <a:ext cx="2815841" cy="1040285"/>
          </a:xfrm>
          <a:prstGeom prst="rect">
            <a:avLst/>
          </a:prstGeom>
          <a:noFill/>
          <a:ln>
            <a:noFill/>
          </a:ln>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Area – 432.0 mm </a:t>
            </a:r>
            <a:r>
              <a:rPr kumimoji="0" lang="en-US" sz="2000" b="1" i="0" u="none" strike="noStrike" kern="1200" cap="none" spc="0" normalizeH="0" baseline="30000" noProof="0" dirty="0">
                <a:ln>
                  <a:noFill/>
                </a:ln>
                <a:solidFill>
                  <a:srgbClr val="FFC000"/>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Perimeter – 74.3 mm</a:t>
            </a:r>
          </a:p>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EFCFEE2-8413-4D86-ABBA-3284248ECB04}"/>
              </a:ext>
            </a:extLst>
          </p:cNvPr>
          <p:cNvSpPr txBox="1"/>
          <p:nvPr/>
        </p:nvSpPr>
        <p:spPr>
          <a:xfrm>
            <a:off x="579313" y="2908857"/>
            <a:ext cx="2815841" cy="1040285"/>
          </a:xfrm>
          <a:prstGeom prst="rect">
            <a:avLst/>
          </a:prstGeom>
          <a:noFill/>
          <a:ln>
            <a:noFill/>
          </a:ln>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Area – 474.2 mm </a:t>
            </a:r>
            <a:r>
              <a:rPr kumimoji="0" lang="en-US" sz="2000" b="1" i="0" u="none" strike="noStrike" kern="1200" cap="none" spc="0" normalizeH="0" baseline="30000" noProof="0" dirty="0">
                <a:ln>
                  <a:noFill/>
                </a:ln>
                <a:solidFill>
                  <a:srgbClr val="FFC000"/>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Perimeter – 77.5 mm</a:t>
            </a:r>
          </a:p>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5EA711B-B029-4F4E-9EE8-46C96CE31EC6}"/>
              </a:ext>
            </a:extLst>
          </p:cNvPr>
          <p:cNvSpPr txBox="1"/>
          <p:nvPr/>
        </p:nvSpPr>
        <p:spPr>
          <a:xfrm>
            <a:off x="484351" y="683773"/>
            <a:ext cx="2746037" cy="400110"/>
          </a:xfrm>
          <a:prstGeom prst="rect">
            <a:avLst/>
          </a:prstGeom>
          <a:solidFill>
            <a:schemeClr val="bg2">
              <a:lumMod val="60000"/>
              <a:lumOff val="40000"/>
            </a:schemeClr>
          </a:solid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Node 1</a:t>
            </a:r>
          </a:p>
        </p:txBody>
      </p:sp>
      <p:sp>
        <p:nvSpPr>
          <p:cNvPr id="17" name="TextBox 16">
            <a:extLst>
              <a:ext uri="{FF2B5EF4-FFF2-40B4-BE49-F238E27FC236}">
                <a16:creationId xmlns:a16="http://schemas.microsoft.com/office/drawing/2014/main" id="{839031E5-20C8-447A-B618-8709F5A8CC09}"/>
              </a:ext>
            </a:extLst>
          </p:cNvPr>
          <p:cNvSpPr txBox="1"/>
          <p:nvPr/>
        </p:nvSpPr>
        <p:spPr>
          <a:xfrm>
            <a:off x="484351" y="3633219"/>
            <a:ext cx="2746037" cy="400110"/>
          </a:xfrm>
          <a:prstGeom prst="rect">
            <a:avLst/>
          </a:prstGeom>
          <a:solidFill>
            <a:schemeClr val="bg2">
              <a:lumMod val="60000"/>
              <a:lumOff val="40000"/>
            </a:schemeClr>
          </a:solid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Node 4</a:t>
            </a:r>
          </a:p>
        </p:txBody>
      </p:sp>
      <p:sp>
        <p:nvSpPr>
          <p:cNvPr id="18" name="TextBox 17">
            <a:extLst>
              <a:ext uri="{FF2B5EF4-FFF2-40B4-BE49-F238E27FC236}">
                <a16:creationId xmlns:a16="http://schemas.microsoft.com/office/drawing/2014/main" id="{7B53E0F7-B16A-4BDC-BDFE-041DFE7000A2}"/>
              </a:ext>
            </a:extLst>
          </p:cNvPr>
          <p:cNvSpPr txBox="1"/>
          <p:nvPr/>
        </p:nvSpPr>
        <p:spPr>
          <a:xfrm>
            <a:off x="3628829" y="3633219"/>
            <a:ext cx="2754241" cy="400110"/>
          </a:xfrm>
          <a:prstGeom prst="rect">
            <a:avLst/>
          </a:prstGeom>
          <a:solidFill>
            <a:schemeClr val="bg2">
              <a:lumMod val="60000"/>
              <a:lumOff val="40000"/>
            </a:schemeClr>
          </a:solid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Node 5</a:t>
            </a:r>
          </a:p>
        </p:txBody>
      </p:sp>
      <p:sp>
        <p:nvSpPr>
          <p:cNvPr id="19" name="TextBox 18">
            <a:extLst>
              <a:ext uri="{FF2B5EF4-FFF2-40B4-BE49-F238E27FC236}">
                <a16:creationId xmlns:a16="http://schemas.microsoft.com/office/drawing/2014/main" id="{BC838DB3-0EA8-4D58-B54C-2D3B74AB682F}"/>
              </a:ext>
            </a:extLst>
          </p:cNvPr>
          <p:cNvSpPr txBox="1"/>
          <p:nvPr/>
        </p:nvSpPr>
        <p:spPr>
          <a:xfrm>
            <a:off x="6592565" y="683773"/>
            <a:ext cx="2751486" cy="400110"/>
          </a:xfrm>
          <a:prstGeom prst="rect">
            <a:avLst/>
          </a:prstGeom>
          <a:solidFill>
            <a:schemeClr val="bg2">
              <a:lumMod val="60000"/>
              <a:lumOff val="40000"/>
            </a:schemeClr>
          </a:solid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Node 3</a:t>
            </a:r>
          </a:p>
        </p:txBody>
      </p:sp>
      <p:sp>
        <p:nvSpPr>
          <p:cNvPr id="20" name="TextBox 19">
            <a:extLst>
              <a:ext uri="{FF2B5EF4-FFF2-40B4-BE49-F238E27FC236}">
                <a16:creationId xmlns:a16="http://schemas.microsoft.com/office/drawing/2014/main" id="{68C14FAE-A02F-419F-9B43-0FB3A4572C44}"/>
              </a:ext>
            </a:extLst>
          </p:cNvPr>
          <p:cNvSpPr txBox="1"/>
          <p:nvPr/>
        </p:nvSpPr>
        <p:spPr>
          <a:xfrm>
            <a:off x="6592564" y="3633219"/>
            <a:ext cx="2751486" cy="400110"/>
          </a:xfrm>
          <a:prstGeom prst="rect">
            <a:avLst/>
          </a:prstGeom>
          <a:solidFill>
            <a:schemeClr val="bg2">
              <a:lumMod val="60000"/>
              <a:lumOff val="40000"/>
            </a:schemeClr>
          </a:solid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a:ea typeface="+mn-ea"/>
                <a:cs typeface="+mn-cs"/>
              </a:rPr>
              <a:t>Node 6</a:t>
            </a:r>
          </a:p>
        </p:txBody>
      </p:sp>
      <p:sp>
        <p:nvSpPr>
          <p:cNvPr id="21" name="TextBox 20">
            <a:extLst>
              <a:ext uri="{FF2B5EF4-FFF2-40B4-BE49-F238E27FC236}">
                <a16:creationId xmlns:a16="http://schemas.microsoft.com/office/drawing/2014/main" id="{80062112-FE95-48D0-A569-77D8D06F3C04}"/>
              </a:ext>
            </a:extLst>
          </p:cNvPr>
          <p:cNvSpPr txBox="1"/>
          <p:nvPr/>
        </p:nvSpPr>
        <p:spPr>
          <a:xfrm>
            <a:off x="3620623" y="680059"/>
            <a:ext cx="2762447" cy="400110"/>
          </a:xfrm>
          <a:prstGeom prst="rect">
            <a:avLst/>
          </a:prstGeom>
          <a:solidFill>
            <a:schemeClr val="bg2">
              <a:lumMod val="60000"/>
              <a:lumOff val="40000"/>
            </a:schemeClr>
          </a:solid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Node 2</a:t>
            </a:r>
          </a:p>
        </p:txBody>
      </p:sp>
      <p:pic>
        <p:nvPicPr>
          <p:cNvPr id="22" name="Picture 21">
            <a:extLst>
              <a:ext uri="{FF2B5EF4-FFF2-40B4-BE49-F238E27FC236}">
                <a16:creationId xmlns:a16="http://schemas.microsoft.com/office/drawing/2014/main" id="{E04AB978-5B7F-4F70-A22C-11F3D4F9DC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3401" y="1"/>
            <a:ext cx="463598" cy="467373"/>
          </a:xfrm>
          <a:prstGeom prst="rect">
            <a:avLst/>
          </a:prstGeom>
        </p:spPr>
      </p:pic>
    </p:spTree>
    <p:extLst>
      <p:ext uri="{BB962C8B-B14F-4D97-AF65-F5344CB8AC3E}">
        <p14:creationId xmlns:p14="http://schemas.microsoft.com/office/powerpoint/2010/main" val="327056475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657E22-F306-4D59-800F-2630377291B8}"/>
              </a:ext>
            </a:extLst>
          </p:cNvPr>
          <p:cNvSpPr txBox="1">
            <a:spLocks/>
          </p:cNvSpPr>
          <p:nvPr/>
        </p:nvSpPr>
        <p:spPr>
          <a:xfrm>
            <a:off x="93487" y="-11490"/>
            <a:ext cx="10287000" cy="717548"/>
          </a:xfrm>
          <a:prstGeom prst="rect">
            <a:avLst/>
          </a:prstGeom>
        </p:spPr>
        <p:txBody>
          <a:bodyPr/>
          <a:lstStyle>
            <a:lvl1pPr algn="ctr" rtl="0" eaLnBrk="1" fontAlgn="base" hangingPunct="1">
              <a:spcBef>
                <a:spcPct val="0"/>
              </a:spcBef>
              <a:spcAft>
                <a:spcPct val="0"/>
              </a:spcAft>
              <a:defRPr sz="3200" b="1">
                <a:solidFill>
                  <a:srgbClr val="FFFF00"/>
                </a:solidFill>
                <a:latin typeface="Arial"/>
                <a:ea typeface="Arial"/>
                <a:cs typeface="Arial"/>
                <a:sym typeface="Arial"/>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cs typeface="Arial"/>
                <a:sym typeface="Arial"/>
              </a:rPr>
              <a:t> CT TAVR</a:t>
            </a:r>
          </a:p>
        </p:txBody>
      </p:sp>
      <p:sp>
        <p:nvSpPr>
          <p:cNvPr id="9" name="TextBox 8">
            <a:extLst>
              <a:ext uri="{FF2B5EF4-FFF2-40B4-BE49-F238E27FC236}">
                <a16:creationId xmlns:a16="http://schemas.microsoft.com/office/drawing/2014/main" id="{686D79FF-B56D-4E56-B00A-63B6EB1535CE}"/>
              </a:ext>
            </a:extLst>
          </p:cNvPr>
          <p:cNvSpPr txBox="1"/>
          <p:nvPr/>
        </p:nvSpPr>
        <p:spPr>
          <a:xfrm>
            <a:off x="7054245" y="4726682"/>
            <a:ext cx="3070122" cy="2026965"/>
          </a:xfrm>
          <a:prstGeom prst="rect">
            <a:avLst/>
          </a:prstGeom>
          <a:noFill/>
          <a:ln>
            <a:solidFill>
              <a:schemeClr val="bg1"/>
            </a:solidFill>
          </a:ln>
        </p:spPr>
        <p:txBody>
          <a:bodyPr wrap="square" rtlCol="0">
            <a:spAutoFit/>
          </a:bodyPr>
          <a:lstStyle/>
          <a:p>
            <a:pPr marL="0" marR="0" lvl="0" indent="0" algn="ctr" defTabSz="548640" rtl="0" eaLnBrk="1" fontAlgn="auto" latinLnBrk="0" hangingPunct="1">
              <a:lnSpc>
                <a:spcPct val="15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Left coronary height </a:t>
            </a:r>
            <a:r>
              <a:rPr kumimoji="0" lang="en-US" sz="216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19.0 mm</a:t>
            </a:r>
          </a:p>
          <a:p>
            <a:pPr marL="0" marR="0" lvl="0" indent="0" algn="ctr" defTabSz="548640" rtl="0" eaLnBrk="1" fontAlgn="auto" latinLnBrk="0" hangingPunct="1">
              <a:lnSpc>
                <a:spcPct val="15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Right coronary height </a:t>
            </a:r>
            <a:r>
              <a:rPr kumimoji="0" lang="en-US" sz="216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12.5 mm</a:t>
            </a:r>
          </a:p>
        </p:txBody>
      </p:sp>
      <p:pic>
        <p:nvPicPr>
          <p:cNvPr id="2" name="Picture 1">
            <a:extLst>
              <a:ext uri="{FF2B5EF4-FFF2-40B4-BE49-F238E27FC236}">
                <a16:creationId xmlns:a16="http://schemas.microsoft.com/office/drawing/2014/main" id="{6A8087A4-879F-4E88-BA5B-4B7858C508CA}"/>
              </a:ext>
            </a:extLst>
          </p:cNvPr>
          <p:cNvPicPr>
            <a:picLocks noChangeAspect="1"/>
          </p:cNvPicPr>
          <p:nvPr/>
        </p:nvPicPr>
        <p:blipFill>
          <a:blip r:embed="rId3"/>
          <a:stretch>
            <a:fillRect/>
          </a:stretch>
        </p:blipFill>
        <p:spPr>
          <a:xfrm>
            <a:off x="9756" y="1309188"/>
            <a:ext cx="3515216" cy="3229426"/>
          </a:xfrm>
          <a:prstGeom prst="rect">
            <a:avLst/>
          </a:prstGeom>
        </p:spPr>
      </p:pic>
      <p:pic>
        <p:nvPicPr>
          <p:cNvPr id="10" name="Picture 9">
            <a:extLst>
              <a:ext uri="{FF2B5EF4-FFF2-40B4-BE49-F238E27FC236}">
                <a16:creationId xmlns:a16="http://schemas.microsoft.com/office/drawing/2014/main" id="{993E8B06-C064-46DC-BAF2-2E482D661144}"/>
              </a:ext>
            </a:extLst>
          </p:cNvPr>
          <p:cNvPicPr>
            <a:picLocks noChangeAspect="1"/>
          </p:cNvPicPr>
          <p:nvPr/>
        </p:nvPicPr>
        <p:blipFill rotWithShape="1">
          <a:blip r:embed="rId4"/>
          <a:srcRect l="711" r="1205"/>
          <a:stretch/>
        </p:blipFill>
        <p:spPr>
          <a:xfrm>
            <a:off x="3599210" y="623826"/>
            <a:ext cx="3256569" cy="2450367"/>
          </a:xfrm>
          <a:prstGeom prst="rect">
            <a:avLst/>
          </a:prstGeom>
        </p:spPr>
      </p:pic>
      <p:pic>
        <p:nvPicPr>
          <p:cNvPr id="11" name="Picture 10">
            <a:extLst>
              <a:ext uri="{FF2B5EF4-FFF2-40B4-BE49-F238E27FC236}">
                <a16:creationId xmlns:a16="http://schemas.microsoft.com/office/drawing/2014/main" id="{F6A5F9E3-F794-4436-B653-BC752DEECF9B}"/>
              </a:ext>
            </a:extLst>
          </p:cNvPr>
          <p:cNvPicPr>
            <a:picLocks noChangeAspect="1"/>
          </p:cNvPicPr>
          <p:nvPr/>
        </p:nvPicPr>
        <p:blipFill rotWithShape="1">
          <a:blip r:embed="rId5"/>
          <a:srcRect l="2784" r="2782" b="7141"/>
          <a:stretch/>
        </p:blipFill>
        <p:spPr>
          <a:xfrm>
            <a:off x="3599209" y="3189100"/>
            <a:ext cx="3256570" cy="2450367"/>
          </a:xfrm>
          <a:prstGeom prst="rect">
            <a:avLst/>
          </a:prstGeom>
        </p:spPr>
      </p:pic>
      <p:pic>
        <p:nvPicPr>
          <p:cNvPr id="12" name="Picture 11">
            <a:extLst>
              <a:ext uri="{FF2B5EF4-FFF2-40B4-BE49-F238E27FC236}">
                <a16:creationId xmlns:a16="http://schemas.microsoft.com/office/drawing/2014/main" id="{70512A07-EAC4-4805-9C05-B40CBF0039D6}"/>
              </a:ext>
            </a:extLst>
          </p:cNvPr>
          <p:cNvPicPr>
            <a:picLocks noChangeAspect="1"/>
          </p:cNvPicPr>
          <p:nvPr/>
        </p:nvPicPr>
        <p:blipFill rotWithShape="1">
          <a:blip r:embed="rId6"/>
          <a:srcRect l="5609" r="3205" b="4651"/>
          <a:stretch/>
        </p:blipFill>
        <p:spPr>
          <a:xfrm>
            <a:off x="6930017" y="1384309"/>
            <a:ext cx="3256569" cy="3229425"/>
          </a:xfrm>
          <a:prstGeom prst="rect">
            <a:avLst/>
          </a:prstGeom>
        </p:spPr>
      </p:pic>
      <p:sp>
        <p:nvSpPr>
          <p:cNvPr id="13" name="TextBox 12">
            <a:extLst>
              <a:ext uri="{FF2B5EF4-FFF2-40B4-BE49-F238E27FC236}">
                <a16:creationId xmlns:a16="http://schemas.microsoft.com/office/drawing/2014/main" id="{4DF75B9F-2ABC-4499-981D-7229C42D2036}"/>
              </a:ext>
            </a:extLst>
          </p:cNvPr>
          <p:cNvSpPr txBox="1"/>
          <p:nvPr/>
        </p:nvSpPr>
        <p:spPr>
          <a:xfrm>
            <a:off x="232303" y="4613734"/>
            <a:ext cx="3070122" cy="2026965"/>
          </a:xfrm>
          <a:prstGeom prst="rect">
            <a:avLst/>
          </a:prstGeom>
          <a:noFill/>
          <a:ln>
            <a:solidFill>
              <a:schemeClr val="bg1"/>
            </a:solidFill>
          </a:ln>
        </p:spPr>
        <p:txBody>
          <a:bodyPr wrap="square" rtlCol="0">
            <a:spAutoFit/>
          </a:bodyPr>
          <a:lstStyle/>
          <a:p>
            <a:pPr marL="0" marR="0" lvl="0" indent="0" algn="ctr" defTabSz="548640" rtl="0" eaLnBrk="1" fontAlgn="auto" latinLnBrk="0" hangingPunct="1">
              <a:lnSpc>
                <a:spcPct val="15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Sinus of Valsalva</a:t>
            </a:r>
          </a:p>
          <a:p>
            <a:pPr marL="0" marR="0" lvl="0" indent="0" algn="ctr" defTabSz="548640" rtl="0" eaLnBrk="1" fontAlgn="auto" latinLnBrk="0" hangingPunct="1">
              <a:lnSpc>
                <a:spcPct val="15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Right – 34.5 mm</a:t>
            </a:r>
          </a:p>
          <a:p>
            <a:pPr marL="0" marR="0" lvl="0" indent="0" algn="ctr" defTabSz="548640" rtl="0" eaLnBrk="1" fontAlgn="auto" latinLnBrk="0" hangingPunct="1">
              <a:lnSpc>
                <a:spcPct val="15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Left- 35.4 mm</a:t>
            </a:r>
          </a:p>
          <a:p>
            <a:pPr marL="0" marR="0" lvl="0" indent="0" algn="ctr" defTabSz="548640" rtl="0" eaLnBrk="1" fontAlgn="auto" latinLnBrk="0" hangingPunct="1">
              <a:lnSpc>
                <a:spcPct val="15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Non – 35.8 mm</a:t>
            </a:r>
          </a:p>
        </p:txBody>
      </p:sp>
      <p:sp>
        <p:nvSpPr>
          <p:cNvPr id="14" name="TextBox 13">
            <a:extLst>
              <a:ext uri="{FF2B5EF4-FFF2-40B4-BE49-F238E27FC236}">
                <a16:creationId xmlns:a16="http://schemas.microsoft.com/office/drawing/2014/main" id="{42F1E88D-B0B3-48E4-821F-F8CE7CA6F148}"/>
              </a:ext>
            </a:extLst>
          </p:cNvPr>
          <p:cNvSpPr txBox="1"/>
          <p:nvPr/>
        </p:nvSpPr>
        <p:spPr>
          <a:xfrm>
            <a:off x="3701926" y="5689409"/>
            <a:ext cx="3070122" cy="1089529"/>
          </a:xfrm>
          <a:prstGeom prst="rect">
            <a:avLst/>
          </a:prstGeom>
          <a:noFill/>
          <a:ln>
            <a:solidFill>
              <a:schemeClr val="bg1"/>
            </a:solidFill>
          </a:ln>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Coronary risk plain to</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RCA</a:t>
            </a:r>
            <a:r>
              <a:rPr kumimoji="0" lang="en-US" sz="216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7.0 mm</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LM</a:t>
            </a:r>
            <a:r>
              <a:rPr kumimoji="0" lang="en-US" sz="216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6.6 mm</a:t>
            </a:r>
          </a:p>
        </p:txBody>
      </p:sp>
      <p:pic>
        <p:nvPicPr>
          <p:cNvPr id="15" name="Picture 14">
            <a:extLst>
              <a:ext uri="{FF2B5EF4-FFF2-40B4-BE49-F238E27FC236}">
                <a16:creationId xmlns:a16="http://schemas.microsoft.com/office/drawing/2014/main" id="{3B7CC73B-9060-44D1-8DF9-E5C249760C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3401" y="1"/>
            <a:ext cx="463598" cy="467373"/>
          </a:xfrm>
          <a:prstGeom prst="rect">
            <a:avLst/>
          </a:prstGeom>
        </p:spPr>
      </p:pic>
    </p:spTree>
    <p:extLst>
      <p:ext uri="{BB962C8B-B14F-4D97-AF65-F5344CB8AC3E}">
        <p14:creationId xmlns:p14="http://schemas.microsoft.com/office/powerpoint/2010/main" val="341029642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CF4821-A619-3418-E549-081CEC7AA7E5}"/>
              </a:ext>
            </a:extLst>
          </p:cNvPr>
          <p:cNvSpPr txBox="1"/>
          <p:nvPr/>
        </p:nvSpPr>
        <p:spPr>
          <a:xfrm>
            <a:off x="4416323" y="5943087"/>
            <a:ext cx="1630896" cy="372859"/>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23" b="0" i="0" u="none" strike="noStrike" kern="1200" cap="none" spc="0" normalizeH="0" baseline="0" noProof="0" dirty="0">
                <a:ln>
                  <a:noFill/>
                </a:ln>
                <a:solidFill>
                  <a:srgbClr val="000000"/>
                </a:solidFill>
                <a:effectLst/>
                <a:uLnTx/>
                <a:uFillTx/>
                <a:latin typeface="Times New Roman"/>
                <a:ea typeface="+mn-ea"/>
                <a:cs typeface="+mn-cs"/>
              </a:rPr>
              <a:t>Redo TAV APP</a:t>
            </a:r>
          </a:p>
        </p:txBody>
      </p:sp>
      <p:pic>
        <p:nvPicPr>
          <p:cNvPr id="10" name="Content Placeholder 4" descr="A screenshot of a phone&#10;&#10;Description automatically generated">
            <a:extLst>
              <a:ext uri="{FF2B5EF4-FFF2-40B4-BE49-F238E27FC236}">
                <a16:creationId xmlns:a16="http://schemas.microsoft.com/office/drawing/2014/main" id="{6B892274-67D5-FEBE-160E-E78D252F66E7}"/>
              </a:ext>
            </a:extLst>
          </p:cNvPr>
          <p:cNvPicPr>
            <a:picLocks noChangeAspect="1"/>
          </p:cNvPicPr>
          <p:nvPr/>
        </p:nvPicPr>
        <p:blipFill rotWithShape="1">
          <a:blip r:embed="rId2">
            <a:extLst>
              <a:ext uri="{28A0092B-C50C-407E-A947-70E740481C1C}">
                <a14:useLocalDpi xmlns:a14="http://schemas.microsoft.com/office/drawing/2010/main" val="0"/>
              </a:ext>
            </a:extLst>
          </a:blip>
          <a:srcRect t="24926" r="14906" b="35585"/>
          <a:stretch/>
        </p:blipFill>
        <p:spPr>
          <a:xfrm>
            <a:off x="4832421" y="768334"/>
            <a:ext cx="4404430" cy="4647997"/>
          </a:xfrm>
          <a:prstGeom prst="rect">
            <a:avLst/>
          </a:prstGeom>
        </p:spPr>
      </p:pic>
      <p:pic>
        <p:nvPicPr>
          <p:cNvPr id="11" name="Picture 10">
            <a:extLst>
              <a:ext uri="{FF2B5EF4-FFF2-40B4-BE49-F238E27FC236}">
                <a16:creationId xmlns:a16="http://schemas.microsoft.com/office/drawing/2014/main" id="{6FD96FF5-1901-FEB8-DA1E-DB381E9A1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252" y="1414631"/>
            <a:ext cx="3208586" cy="3208586"/>
          </a:xfrm>
          <a:prstGeom prst="rect">
            <a:avLst/>
          </a:prstGeom>
        </p:spPr>
      </p:pic>
      <p:sp>
        <p:nvSpPr>
          <p:cNvPr id="12" name="TextBox 11">
            <a:extLst>
              <a:ext uri="{FF2B5EF4-FFF2-40B4-BE49-F238E27FC236}">
                <a16:creationId xmlns:a16="http://schemas.microsoft.com/office/drawing/2014/main" id="{3855EF0E-9791-5275-CA5F-4DC2C4297A4A}"/>
              </a:ext>
            </a:extLst>
          </p:cNvPr>
          <p:cNvSpPr txBox="1"/>
          <p:nvPr/>
        </p:nvSpPr>
        <p:spPr>
          <a:xfrm>
            <a:off x="1050148" y="785792"/>
            <a:ext cx="3134063" cy="611706"/>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33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Redo TAV App</a:t>
            </a:r>
          </a:p>
        </p:txBody>
      </p:sp>
    </p:spTree>
    <p:extLst>
      <p:ext uri="{BB962C8B-B14F-4D97-AF65-F5344CB8AC3E}">
        <p14:creationId xmlns:p14="http://schemas.microsoft.com/office/powerpoint/2010/main" val="277442851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8006</TotalTime>
  <Words>3429</Words>
  <Application>Microsoft Office PowerPoint</Application>
  <PresentationFormat>35mm Slides</PresentationFormat>
  <Paragraphs>579</Paragraphs>
  <Slides>56</Slides>
  <Notes>23</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56</vt:i4>
      </vt:variant>
    </vt:vector>
  </HeadingPairs>
  <TitlesOfParts>
    <vt:vector size="68" baseType="lpstr">
      <vt:lpstr>Helvetica</vt:lpstr>
      <vt:lpstr>Arial</vt:lpstr>
      <vt:lpstr>Airal</vt:lpstr>
      <vt:lpstr>Calibri</vt:lpstr>
      <vt:lpstr>Calibri Light</vt:lpstr>
      <vt:lpstr>Times New Roman</vt:lpstr>
      <vt:lpstr>6_Default Design</vt:lpstr>
      <vt:lpstr>2_BASIC SHARMA BLUE</vt:lpstr>
      <vt:lpstr>4_Office Theme</vt:lpstr>
      <vt:lpstr>2_Default Design</vt:lpstr>
      <vt:lpstr>Default Design</vt:lpstr>
      <vt:lpstr>1_Default Design</vt:lpstr>
      <vt:lpstr>Structural Heart Live Cases</vt:lpstr>
      <vt:lpstr>Faculty Involved and Disclosures</vt:lpstr>
      <vt:lpstr>Redo TAVR  with 26mm Sapien-3 U Resilia Valve in a failed Embolized  Evolut FX Valve with Severe PVL </vt:lpstr>
      <vt:lpstr>Structural Heart Live Case #58: FM, 84 y/o M</vt:lpstr>
      <vt:lpstr> Echocardiogram </vt:lpstr>
      <vt:lpstr> Echocardiogram - PVL</vt:lpstr>
      <vt:lpstr> CT TAVR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 1</vt:lpstr>
      <vt:lpstr>Question # 2</vt:lpstr>
      <vt:lpstr>Question #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Samin Sharma</cp:lastModifiedBy>
  <cp:revision>590</cp:revision>
  <cp:lastPrinted>2021-04-11T19:31:10Z</cp:lastPrinted>
  <dcterms:created xsi:type="dcterms:W3CDTF">2019-05-13T14:16:18Z</dcterms:created>
  <dcterms:modified xsi:type="dcterms:W3CDTF">2024-03-12T13:01:00Z</dcterms:modified>
</cp:coreProperties>
</file>