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4123" r:id="rId3"/>
    <p:sldMasterId id="2147484880" r:id="rId4"/>
    <p:sldMasterId id="2147484974" r:id="rId5"/>
    <p:sldMasterId id="2147485096" r:id="rId6"/>
    <p:sldMasterId id="2147485109" r:id="rId7"/>
    <p:sldMasterId id="2147485122" r:id="rId8"/>
  </p:sldMasterIdLst>
  <p:notesMasterIdLst>
    <p:notesMasterId r:id="rId77"/>
  </p:notesMasterIdLst>
  <p:sldIdLst>
    <p:sldId id="413" r:id="rId9"/>
    <p:sldId id="414" r:id="rId10"/>
    <p:sldId id="1897" r:id="rId11"/>
    <p:sldId id="2323" r:id="rId12"/>
    <p:sldId id="2324" r:id="rId13"/>
    <p:sldId id="2325" r:id="rId14"/>
    <p:sldId id="2326" r:id="rId15"/>
    <p:sldId id="2322" r:id="rId16"/>
    <p:sldId id="2205" r:id="rId17"/>
    <p:sldId id="1395" r:id="rId18"/>
    <p:sldId id="2321" r:id="rId19"/>
    <p:sldId id="2271" r:id="rId20"/>
    <p:sldId id="2272" r:id="rId21"/>
    <p:sldId id="2329" r:id="rId22"/>
    <p:sldId id="2273" r:id="rId23"/>
    <p:sldId id="2274" r:id="rId24"/>
    <p:sldId id="2332" r:id="rId25"/>
    <p:sldId id="2276" r:id="rId26"/>
    <p:sldId id="2275" r:id="rId27"/>
    <p:sldId id="2277" r:id="rId28"/>
    <p:sldId id="2278" r:id="rId29"/>
    <p:sldId id="2279" r:id="rId30"/>
    <p:sldId id="2331" r:id="rId31"/>
    <p:sldId id="2280" r:id="rId32"/>
    <p:sldId id="2281" r:id="rId33"/>
    <p:sldId id="2282" r:id="rId34"/>
    <p:sldId id="2283" r:id="rId35"/>
    <p:sldId id="2284" r:id="rId36"/>
    <p:sldId id="2285" r:id="rId37"/>
    <p:sldId id="2286" r:id="rId38"/>
    <p:sldId id="2287" r:id="rId39"/>
    <p:sldId id="2288" r:id="rId40"/>
    <p:sldId id="2289" r:id="rId41"/>
    <p:sldId id="2290" r:id="rId42"/>
    <p:sldId id="2292" r:id="rId43"/>
    <p:sldId id="2293" r:id="rId44"/>
    <p:sldId id="2294" r:id="rId45"/>
    <p:sldId id="2295" r:id="rId46"/>
    <p:sldId id="2296" r:id="rId47"/>
    <p:sldId id="2320" r:id="rId48"/>
    <p:sldId id="2297" r:id="rId49"/>
    <p:sldId id="2270" r:id="rId50"/>
    <p:sldId id="2298" r:id="rId51"/>
    <p:sldId id="2299" r:id="rId52"/>
    <p:sldId id="2300" r:id="rId53"/>
    <p:sldId id="2301" r:id="rId54"/>
    <p:sldId id="2302" r:id="rId55"/>
    <p:sldId id="2303" r:id="rId56"/>
    <p:sldId id="2305" r:id="rId57"/>
    <p:sldId id="2306" r:id="rId58"/>
    <p:sldId id="2307" r:id="rId59"/>
    <p:sldId id="2308" r:id="rId60"/>
    <p:sldId id="2309" r:id="rId61"/>
    <p:sldId id="2310" r:id="rId62"/>
    <p:sldId id="435" r:id="rId63"/>
    <p:sldId id="436" r:id="rId64"/>
    <p:sldId id="437" r:id="rId65"/>
    <p:sldId id="2000" r:id="rId66"/>
    <p:sldId id="2311" r:id="rId67"/>
    <p:sldId id="2312" r:id="rId68"/>
    <p:sldId id="2313" r:id="rId69"/>
    <p:sldId id="2314" r:id="rId70"/>
    <p:sldId id="2315" r:id="rId71"/>
    <p:sldId id="2316" r:id="rId72"/>
    <p:sldId id="2317" r:id="rId73"/>
    <p:sldId id="2318" r:id="rId74"/>
    <p:sldId id="2319" r:id="rId75"/>
    <p:sldId id="1579" r:id="rId76"/>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00"/>
    <a:srgbClr val="CC6600"/>
    <a:srgbClr val="993300"/>
    <a:srgbClr val="CC3300"/>
    <a:srgbClr val="BC5908"/>
    <a:srgbClr val="D16309"/>
    <a:srgbClr val="E46C0A"/>
    <a:srgbClr val="00B0F0"/>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5" autoAdjust="0"/>
    <p:restoredTop sz="93103" autoAdjust="0"/>
  </p:normalViewPr>
  <p:slideViewPr>
    <p:cSldViewPr snapToGrid="0">
      <p:cViewPr varScale="1">
        <p:scale>
          <a:sx n="82" d="100"/>
          <a:sy n="82" d="100"/>
        </p:scale>
        <p:origin x="1638"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43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inbox SBI" userId="dd5109c2a4cd4bf2" providerId="LiveId" clId="{C1CADEAD-72A5-42AA-8281-F5E58ECB8FA5}"/>
    <pc:docChg chg="modSld">
      <pc:chgData name="Medinbox SBI" userId="dd5109c2a4cd4bf2" providerId="LiveId" clId="{C1CADEAD-72A5-42AA-8281-F5E58ECB8FA5}" dt="2024-01-15T07:28:27.782" v="5" actId="20577"/>
      <pc:docMkLst>
        <pc:docMk/>
      </pc:docMkLst>
      <pc:sldChg chg="modSp mod">
        <pc:chgData name="Medinbox SBI" userId="dd5109c2a4cd4bf2" providerId="LiveId" clId="{C1CADEAD-72A5-42AA-8281-F5E58ECB8FA5}" dt="2024-01-15T07:28:27.782" v="5" actId="20577"/>
        <pc:sldMkLst>
          <pc:docMk/>
          <pc:sldMk cId="1339203743" sldId="2000"/>
        </pc:sldMkLst>
        <pc:spChg chg="mod">
          <ac:chgData name="Medinbox SBI" userId="dd5109c2a4cd4bf2" providerId="LiveId" clId="{C1CADEAD-72A5-42AA-8281-F5E58ECB8FA5}" dt="2024-01-15T07:28:27.782" v="5" actId="20577"/>
          <ac:spMkLst>
            <pc:docMk/>
            <pc:sldMk cId="1339203743" sldId="2000"/>
            <ac:spMk id="191490"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Intervention (n=115)</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MACCE</c:v>
                </c:pt>
                <c:pt idx="1">
                  <c:v>Death</c:v>
                </c:pt>
                <c:pt idx="2">
                  <c:v>MI</c:v>
                </c:pt>
                <c:pt idx="3">
                  <c:v>Stroke</c:v>
                </c:pt>
                <c:pt idx="4">
                  <c:v>Hosp with angina</c:v>
                </c:pt>
                <c:pt idx="5">
                  <c:v>Unplanned hosp for chest pain</c:v>
                </c:pt>
              </c:strCache>
            </c:strRef>
          </c:cat>
          <c:val>
            <c:numRef>
              <c:f>Sheet1!$B$2:$B$7</c:f>
              <c:numCache>
                <c:formatCode>General</c:formatCode>
                <c:ptCount val="6"/>
                <c:pt idx="0">
                  <c:v>13.9</c:v>
                </c:pt>
                <c:pt idx="1">
                  <c:v>1.7</c:v>
                </c:pt>
                <c:pt idx="2">
                  <c:v>1.7</c:v>
                </c:pt>
                <c:pt idx="3">
                  <c:v>0</c:v>
                </c:pt>
                <c:pt idx="4">
                  <c:v>13</c:v>
                </c:pt>
                <c:pt idx="5">
                  <c:v>23.5</c:v>
                </c:pt>
              </c:numCache>
            </c:numRef>
          </c:val>
          <c:extLst>
            <c:ext xmlns:c16="http://schemas.microsoft.com/office/drawing/2014/chart" uri="{C3380CC4-5D6E-409C-BE32-E72D297353CC}">
              <c16:uniqueId val="{00000000-D61F-4C3C-8A00-6E09B0A56635}"/>
            </c:ext>
          </c:extLst>
        </c:ser>
        <c:ser>
          <c:idx val="1"/>
          <c:order val="1"/>
          <c:tx>
            <c:strRef>
              <c:f>Sheet1!$C$1</c:f>
              <c:strCache>
                <c:ptCount val="1"/>
                <c:pt idx="0">
                  <c:v>Control (n=116)</c:v>
                </c:pt>
              </c:strCache>
            </c:strRef>
          </c:tx>
          <c:spPr>
            <a:solidFill>
              <a:srgbClr val="92D05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MACCE</c:v>
                </c:pt>
                <c:pt idx="1">
                  <c:v>Death</c:v>
                </c:pt>
                <c:pt idx="2">
                  <c:v>MI</c:v>
                </c:pt>
                <c:pt idx="3">
                  <c:v>Stroke</c:v>
                </c:pt>
                <c:pt idx="4">
                  <c:v>Hosp with angina</c:v>
                </c:pt>
                <c:pt idx="5">
                  <c:v>Unplanned hosp for chest pain</c:v>
                </c:pt>
              </c:strCache>
            </c:strRef>
          </c:cat>
          <c:val>
            <c:numRef>
              <c:f>Sheet1!$C$2:$C$7</c:f>
              <c:numCache>
                <c:formatCode>General</c:formatCode>
                <c:ptCount val="6"/>
                <c:pt idx="0">
                  <c:v>9.5</c:v>
                </c:pt>
                <c:pt idx="1">
                  <c:v>0.9</c:v>
                </c:pt>
                <c:pt idx="2">
                  <c:v>1.7</c:v>
                </c:pt>
                <c:pt idx="3">
                  <c:v>0</c:v>
                </c:pt>
                <c:pt idx="4">
                  <c:v>7.8</c:v>
                </c:pt>
                <c:pt idx="5">
                  <c:v>19.8</c:v>
                </c:pt>
              </c:numCache>
            </c:numRef>
          </c:val>
          <c:extLst>
            <c:ext xmlns:c16="http://schemas.microsoft.com/office/drawing/2014/chart" uri="{C3380CC4-5D6E-409C-BE32-E72D297353CC}">
              <c16:uniqueId val="{00000001-D61F-4C3C-8A00-6E09B0A56635}"/>
            </c:ext>
          </c:extLst>
        </c:ser>
        <c:dLbls>
          <c:showLegendKey val="0"/>
          <c:showVal val="0"/>
          <c:showCatName val="0"/>
          <c:showSerName val="0"/>
          <c:showPercent val="0"/>
          <c:showBubbleSize val="0"/>
        </c:dLbls>
        <c:gapWidth val="94"/>
        <c:overlap val="-7"/>
        <c:axId val="605477104"/>
        <c:axId val="605470544"/>
      </c:barChart>
      <c:catAx>
        <c:axId val="60547710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05470544"/>
        <c:crosses val="autoZero"/>
        <c:auto val="1"/>
        <c:lblAlgn val="ctr"/>
        <c:lblOffset val="10"/>
        <c:noMultiLvlLbl val="0"/>
      </c:catAx>
      <c:valAx>
        <c:axId val="605470544"/>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05477104"/>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20429550593353E-2"/>
          <c:y val="0.16221925771675236"/>
          <c:w val="0.9553330518158496"/>
          <c:h val="0.76728487451465266"/>
        </c:manualLayout>
      </c:layout>
      <c:barChart>
        <c:barDir val="col"/>
        <c:grouping val="clustered"/>
        <c:varyColors val="0"/>
        <c:ser>
          <c:idx val="0"/>
          <c:order val="0"/>
          <c:tx>
            <c:strRef>
              <c:f>Sheet1!$B$1</c:f>
              <c:strCache>
                <c:ptCount val="1"/>
                <c:pt idx="0">
                  <c:v>Cohort 1 (n=1,116)</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MACCEs</c:v>
                </c:pt>
                <c:pt idx="1">
                  <c:v>All-cause </c:v>
                </c:pt>
                <c:pt idx="2">
                  <c:v>Recurrent </c:v>
                </c:pt>
                <c:pt idx="3">
                  <c:v>TV-MI</c:v>
                </c:pt>
                <c:pt idx="4">
                  <c:v>Stroke</c:v>
                </c:pt>
                <c:pt idx="5">
                  <c:v>Definite ST</c:v>
                </c:pt>
                <c:pt idx="6">
                  <c:v>Bleeding </c:v>
                </c:pt>
              </c:strCache>
            </c:strRef>
          </c:cat>
          <c:val>
            <c:numRef>
              <c:f>Sheet1!$B$2:$B$8</c:f>
              <c:numCache>
                <c:formatCode>General</c:formatCode>
                <c:ptCount val="7"/>
                <c:pt idx="0">
                  <c:v>10.1</c:v>
                </c:pt>
                <c:pt idx="1">
                  <c:v>8.5</c:v>
                </c:pt>
                <c:pt idx="2">
                  <c:v>1</c:v>
                </c:pt>
                <c:pt idx="3">
                  <c:v>0.8</c:v>
                </c:pt>
                <c:pt idx="4">
                  <c:v>1.4</c:v>
                </c:pt>
                <c:pt idx="5">
                  <c:v>0.8</c:v>
                </c:pt>
                <c:pt idx="6">
                  <c:v>3.6</c:v>
                </c:pt>
              </c:numCache>
            </c:numRef>
          </c:val>
          <c:extLst>
            <c:ext xmlns:c16="http://schemas.microsoft.com/office/drawing/2014/chart" uri="{C3380CC4-5D6E-409C-BE32-E72D297353CC}">
              <c16:uniqueId val="{00000000-160D-4040-A312-4E623379911B}"/>
            </c:ext>
          </c:extLst>
        </c:ser>
        <c:ser>
          <c:idx val="1"/>
          <c:order val="1"/>
          <c:tx>
            <c:strRef>
              <c:f>Sheet1!$C$1</c:f>
              <c:strCache>
                <c:ptCount val="1"/>
                <c:pt idx="0">
                  <c:v>Cohort 2 (n=847)</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MACCEs</c:v>
                </c:pt>
                <c:pt idx="1">
                  <c:v>All-cause </c:v>
                </c:pt>
                <c:pt idx="2">
                  <c:v>Recurrent </c:v>
                </c:pt>
                <c:pt idx="3">
                  <c:v>TV-MI</c:v>
                </c:pt>
                <c:pt idx="4">
                  <c:v>Stroke</c:v>
                </c:pt>
                <c:pt idx="5">
                  <c:v>Definite ST</c:v>
                </c:pt>
                <c:pt idx="6">
                  <c:v>Bleeding </c:v>
                </c:pt>
              </c:strCache>
            </c:strRef>
          </c:cat>
          <c:val>
            <c:numRef>
              <c:f>Sheet1!$C$2:$C$8</c:f>
              <c:numCache>
                <c:formatCode>General</c:formatCode>
                <c:ptCount val="7"/>
                <c:pt idx="0">
                  <c:v>8.1</c:v>
                </c:pt>
                <c:pt idx="1">
                  <c:v>6.3</c:v>
                </c:pt>
                <c:pt idx="2">
                  <c:v>0.9</c:v>
                </c:pt>
                <c:pt idx="3">
                  <c:v>0.9</c:v>
                </c:pt>
                <c:pt idx="4">
                  <c:v>1.3</c:v>
                </c:pt>
                <c:pt idx="5">
                  <c:v>0.8</c:v>
                </c:pt>
                <c:pt idx="6">
                  <c:v>3.3</c:v>
                </c:pt>
              </c:numCache>
            </c:numRef>
          </c:val>
          <c:extLst>
            <c:ext xmlns:c16="http://schemas.microsoft.com/office/drawing/2014/chart" uri="{C3380CC4-5D6E-409C-BE32-E72D297353CC}">
              <c16:uniqueId val="{00000001-160D-4040-A312-4E623379911B}"/>
            </c:ext>
          </c:extLst>
        </c:ser>
        <c:dLbls>
          <c:showLegendKey val="0"/>
          <c:showVal val="0"/>
          <c:showCatName val="0"/>
          <c:showSerName val="0"/>
          <c:showPercent val="0"/>
          <c:showBubbleSize val="0"/>
        </c:dLbls>
        <c:gapWidth val="119"/>
        <c:overlap val="-8"/>
        <c:axId val="219759984"/>
        <c:axId val="219757360"/>
      </c:barChart>
      <c:catAx>
        <c:axId val="21975998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9757360"/>
        <c:crosses val="autoZero"/>
        <c:auto val="1"/>
        <c:lblAlgn val="ctr"/>
        <c:lblOffset val="10"/>
        <c:noMultiLvlLbl val="0"/>
      </c:catAx>
      <c:valAx>
        <c:axId val="21975736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9759984"/>
        <c:crosses val="autoZero"/>
        <c:crossBetween val="between"/>
        <c:majorUnit val="3"/>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20429550593353E-2"/>
          <c:y val="0.16221925771675236"/>
          <c:w val="0.9553330518158496"/>
          <c:h val="0.76728487451465266"/>
        </c:manualLayout>
      </c:layout>
      <c:barChart>
        <c:barDir val="col"/>
        <c:grouping val="clustered"/>
        <c:varyColors val="0"/>
        <c:ser>
          <c:idx val="0"/>
          <c:order val="0"/>
          <c:tx>
            <c:strRef>
              <c:f>Sheet1!$B$1</c:f>
              <c:strCache>
                <c:ptCount val="1"/>
                <c:pt idx="0">
                  <c:v>Pretreatment (n=708)</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MACCEs</c:v>
                </c:pt>
                <c:pt idx="1">
                  <c:v>All-cause </c:v>
                </c:pt>
                <c:pt idx="2">
                  <c:v>Recurrent</c:v>
                </c:pt>
                <c:pt idx="3">
                  <c:v>TV-MI</c:v>
                </c:pt>
                <c:pt idx="4">
                  <c:v>Stroke</c:v>
                </c:pt>
                <c:pt idx="5">
                  <c:v>Definite ST</c:v>
                </c:pt>
                <c:pt idx="6">
                  <c:v>Bleeding </c:v>
                </c:pt>
              </c:strCache>
            </c:strRef>
          </c:cat>
          <c:val>
            <c:numRef>
              <c:f>Sheet1!$B$2:$B$8</c:f>
              <c:numCache>
                <c:formatCode>General</c:formatCode>
                <c:ptCount val="7"/>
                <c:pt idx="0">
                  <c:v>7.1</c:v>
                </c:pt>
                <c:pt idx="1">
                  <c:v>5.4</c:v>
                </c:pt>
                <c:pt idx="2">
                  <c:v>1</c:v>
                </c:pt>
                <c:pt idx="3">
                  <c:v>0.7</c:v>
                </c:pt>
                <c:pt idx="4">
                  <c:v>0.8</c:v>
                </c:pt>
                <c:pt idx="5">
                  <c:v>0.7</c:v>
                </c:pt>
                <c:pt idx="6">
                  <c:v>3</c:v>
                </c:pt>
              </c:numCache>
            </c:numRef>
          </c:val>
          <c:extLst>
            <c:ext xmlns:c16="http://schemas.microsoft.com/office/drawing/2014/chart" uri="{C3380CC4-5D6E-409C-BE32-E72D297353CC}">
              <c16:uniqueId val="{00000000-252B-4628-A503-0F8D2DFDB6F2}"/>
            </c:ext>
          </c:extLst>
        </c:ser>
        <c:ser>
          <c:idx val="1"/>
          <c:order val="1"/>
          <c:tx>
            <c:strRef>
              <c:f>Sheet1!$C$1</c:f>
              <c:strCache>
                <c:ptCount val="1"/>
                <c:pt idx="0">
                  <c:v>No Pretreatment (n=798)</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MACCEs</c:v>
                </c:pt>
                <c:pt idx="1">
                  <c:v>All-cause </c:v>
                </c:pt>
                <c:pt idx="2">
                  <c:v>Recurrent</c:v>
                </c:pt>
                <c:pt idx="3">
                  <c:v>TV-MI</c:v>
                </c:pt>
                <c:pt idx="4">
                  <c:v>Stroke</c:v>
                </c:pt>
                <c:pt idx="5">
                  <c:v>Definite ST</c:v>
                </c:pt>
                <c:pt idx="6">
                  <c:v>Bleeding </c:v>
                </c:pt>
              </c:strCache>
            </c:strRef>
          </c:cat>
          <c:val>
            <c:numRef>
              <c:f>Sheet1!$C$2:$C$8</c:f>
              <c:numCache>
                <c:formatCode>General</c:formatCode>
                <c:ptCount val="7"/>
                <c:pt idx="0">
                  <c:v>8.4</c:v>
                </c:pt>
                <c:pt idx="1">
                  <c:v>6.5</c:v>
                </c:pt>
                <c:pt idx="2">
                  <c:v>1</c:v>
                </c:pt>
                <c:pt idx="3">
                  <c:v>1</c:v>
                </c:pt>
                <c:pt idx="4">
                  <c:v>1.3</c:v>
                </c:pt>
                <c:pt idx="5">
                  <c:v>0.9</c:v>
                </c:pt>
                <c:pt idx="6">
                  <c:v>3.3</c:v>
                </c:pt>
              </c:numCache>
            </c:numRef>
          </c:val>
          <c:extLst>
            <c:ext xmlns:c16="http://schemas.microsoft.com/office/drawing/2014/chart" uri="{C3380CC4-5D6E-409C-BE32-E72D297353CC}">
              <c16:uniqueId val="{00000001-252B-4628-A503-0F8D2DFDB6F2}"/>
            </c:ext>
          </c:extLst>
        </c:ser>
        <c:dLbls>
          <c:showLegendKey val="0"/>
          <c:showVal val="0"/>
          <c:showCatName val="0"/>
          <c:showSerName val="0"/>
          <c:showPercent val="0"/>
          <c:showBubbleSize val="0"/>
        </c:dLbls>
        <c:gapWidth val="119"/>
        <c:overlap val="-8"/>
        <c:axId val="219759984"/>
        <c:axId val="219757360"/>
      </c:barChart>
      <c:catAx>
        <c:axId val="21975998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9757360"/>
        <c:crosses val="autoZero"/>
        <c:auto val="1"/>
        <c:lblAlgn val="ctr"/>
        <c:lblOffset val="10"/>
        <c:noMultiLvlLbl val="0"/>
      </c:catAx>
      <c:valAx>
        <c:axId val="21975736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9759984"/>
        <c:crosses val="autoZero"/>
        <c:crossBetween val="between"/>
        <c:majorUnit val="4"/>
      </c:valAx>
      <c:spPr>
        <a:noFill/>
        <a:ln>
          <a:noFill/>
        </a:ln>
        <a:effectLst/>
      </c:spPr>
    </c:plotArea>
    <c:legend>
      <c:legendPos val="t"/>
      <c:layout>
        <c:manualLayout>
          <c:xMode val="edge"/>
          <c:yMode val="edge"/>
          <c:x val="0.20366219468995897"/>
          <c:y val="8.3751955723572385E-2"/>
          <c:w val="0.59267561062008212"/>
          <c:h val="6.201890024449635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0.88004</cdr:x>
      <cdr:y>0.94656</cdr:y>
    </cdr:from>
    <cdr:to>
      <cdr:x>1</cdr:x>
      <cdr:y>1</cdr:y>
    </cdr:to>
    <cdr:sp macro="" textlink="">
      <cdr:nvSpPr>
        <cdr:cNvPr id="2" name="TextBox 1"/>
        <cdr:cNvSpPr txBox="1"/>
      </cdr:nvSpPr>
      <cdr:spPr>
        <a:xfrm xmlns:a="http://schemas.openxmlformats.org/drawingml/2006/main">
          <a:off x="8536251" y="4838380"/>
          <a:ext cx="1163561" cy="273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0.88004</cdr:x>
      <cdr:y>0.94656</cdr:y>
    </cdr:from>
    <cdr:to>
      <cdr:x>1</cdr:x>
      <cdr:y>1</cdr:y>
    </cdr:to>
    <cdr:sp macro="" textlink="">
      <cdr:nvSpPr>
        <cdr:cNvPr id="2" name="TextBox 1"/>
        <cdr:cNvSpPr txBox="1"/>
      </cdr:nvSpPr>
      <cdr:spPr>
        <a:xfrm xmlns:a="http://schemas.openxmlformats.org/drawingml/2006/main">
          <a:off x="8536251" y="4838380"/>
          <a:ext cx="1163561" cy="273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1/15/2024</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9578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88488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552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75235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6580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76256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6888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04231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30889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2672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4338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3932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4229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20686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483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89389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450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5722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18748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33616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4274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4689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1733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2586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25916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145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523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020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2249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93421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42</a:t>
            </a:fld>
            <a:endParaRPr lang="en-US" dirty="0"/>
          </a:p>
        </p:txBody>
      </p:sp>
    </p:spTree>
    <p:extLst>
      <p:ext uri="{BB962C8B-B14F-4D97-AF65-F5344CB8AC3E}">
        <p14:creationId xmlns:p14="http://schemas.microsoft.com/office/powerpoint/2010/main" val="1376131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5853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728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51546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93700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45676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8762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7582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5068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846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11078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74524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57946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922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48709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in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05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34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1162050"/>
            <a:ext cx="470535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3B543-3844-48FE-8DFC-DBC308D77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976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1162050"/>
            <a:ext cx="470535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3B543-3844-48FE-8DFC-DBC308D77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97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273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8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67939EA-7933-47A6-959A-CB21B42F156A}" type="slidenum">
              <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752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10</a:t>
            </a:fld>
            <a:endParaRPr lang="en-US" dirty="0"/>
          </a:p>
        </p:txBody>
      </p:sp>
    </p:spTree>
    <p:extLst>
      <p:ext uri="{BB962C8B-B14F-4D97-AF65-F5344CB8AC3E}">
        <p14:creationId xmlns:p14="http://schemas.microsoft.com/office/powerpoint/2010/main" val="267999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11</a:t>
            </a:fld>
            <a:endParaRPr lang="en-US" dirty="0"/>
          </a:p>
        </p:txBody>
      </p:sp>
    </p:spTree>
    <p:extLst>
      <p:ext uri="{BB962C8B-B14F-4D97-AF65-F5344CB8AC3E}">
        <p14:creationId xmlns:p14="http://schemas.microsoft.com/office/powerpoint/2010/main" val="4051727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dirty="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dirty="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42567848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0762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31003206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2422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37850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18103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493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208607523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dirty="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95428440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577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1095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36664724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3611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31724988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6820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93279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05689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6245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8368272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dirty="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473859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75262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2723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dirty="0"/>
          </a:p>
        </p:txBody>
      </p:sp>
    </p:spTree>
    <p:extLst>
      <p:ext uri="{BB962C8B-B14F-4D97-AF65-F5344CB8AC3E}">
        <p14:creationId xmlns:p14="http://schemas.microsoft.com/office/powerpoint/2010/main" val="107578749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4477" indent="0" algn="ctr">
              <a:buNone/>
              <a:defRPr/>
            </a:lvl2pPr>
            <a:lvl3pPr marL="768949" indent="0" algn="ctr">
              <a:buNone/>
              <a:defRPr/>
            </a:lvl3pPr>
            <a:lvl4pPr marL="1153423" indent="0" algn="ctr">
              <a:buNone/>
              <a:defRPr/>
            </a:lvl4pPr>
            <a:lvl5pPr marL="1537849" indent="0" algn="ctr">
              <a:buNone/>
              <a:defRPr/>
            </a:lvl5pPr>
            <a:lvl6pPr marL="1922306" indent="0" algn="ctr">
              <a:buNone/>
              <a:defRPr/>
            </a:lvl6pPr>
            <a:lvl7pPr marL="2306768" indent="0" algn="ctr">
              <a:buNone/>
              <a:defRPr/>
            </a:lvl7pPr>
            <a:lvl8pPr marL="2691219" indent="0" algn="ctr">
              <a:buNone/>
              <a:defRPr/>
            </a:lvl8pPr>
            <a:lvl9pPr marL="3075680" indent="0" algn="ctr">
              <a:buNone/>
              <a:defRPr/>
            </a:lvl9pPr>
          </a:lstStyle>
          <a:p>
            <a:r>
              <a:rPr lang="en-US"/>
              <a:t>Click to edit Master subtitle style</a:t>
            </a:r>
          </a:p>
        </p:txBody>
      </p:sp>
    </p:spTree>
    <p:extLst>
      <p:ext uri="{BB962C8B-B14F-4D97-AF65-F5344CB8AC3E}">
        <p14:creationId xmlns:p14="http://schemas.microsoft.com/office/powerpoint/2010/main" val="11422573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4756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51"/>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4477" indent="0">
              <a:buNone/>
              <a:defRPr sz="1519"/>
            </a:lvl2pPr>
            <a:lvl3pPr marL="768949" indent="0">
              <a:buNone/>
              <a:defRPr sz="1350"/>
            </a:lvl3pPr>
            <a:lvl4pPr marL="1153423" indent="0">
              <a:buNone/>
              <a:defRPr sz="1181"/>
            </a:lvl4pPr>
            <a:lvl5pPr marL="1537849" indent="0">
              <a:buNone/>
              <a:defRPr sz="1181"/>
            </a:lvl5pPr>
            <a:lvl6pPr marL="1922306" indent="0">
              <a:buNone/>
              <a:defRPr sz="1181"/>
            </a:lvl6pPr>
            <a:lvl7pPr marL="2306768" indent="0">
              <a:buNone/>
              <a:defRPr sz="1181"/>
            </a:lvl7pPr>
            <a:lvl8pPr marL="2691219" indent="0">
              <a:buNone/>
              <a:defRPr sz="1181"/>
            </a:lvl8pPr>
            <a:lvl9pPr marL="3075680" indent="0">
              <a:buNone/>
              <a:defRPr sz="1181"/>
            </a:lvl9pPr>
          </a:lstStyle>
          <a:p>
            <a:pPr lvl="0"/>
            <a:r>
              <a:rPr lang="en-US"/>
              <a:t>Click to edit Master text styles</a:t>
            </a:r>
          </a:p>
        </p:txBody>
      </p:sp>
    </p:spTree>
    <p:extLst>
      <p:ext uri="{BB962C8B-B14F-4D97-AF65-F5344CB8AC3E}">
        <p14:creationId xmlns:p14="http://schemas.microsoft.com/office/powerpoint/2010/main" val="16998375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79"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12"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94510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4477" indent="0">
              <a:buNone/>
              <a:defRPr sz="1688" b="1"/>
            </a:lvl2pPr>
            <a:lvl3pPr marL="768949" indent="0">
              <a:buNone/>
              <a:defRPr sz="1519" b="1"/>
            </a:lvl3pPr>
            <a:lvl4pPr marL="1153423" indent="0">
              <a:buNone/>
              <a:defRPr sz="1350" b="1"/>
            </a:lvl4pPr>
            <a:lvl5pPr marL="1537849" indent="0">
              <a:buNone/>
              <a:defRPr sz="1350" b="1"/>
            </a:lvl5pPr>
            <a:lvl6pPr marL="1922306" indent="0">
              <a:buNone/>
              <a:defRPr sz="1350" b="1"/>
            </a:lvl6pPr>
            <a:lvl7pPr marL="2306768" indent="0">
              <a:buNone/>
              <a:defRPr sz="1350" b="1"/>
            </a:lvl7pPr>
            <a:lvl8pPr marL="2691219" indent="0">
              <a:buNone/>
              <a:defRPr sz="1350" b="1"/>
            </a:lvl8pPr>
            <a:lvl9pPr marL="307568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4477" indent="0">
              <a:buNone/>
              <a:defRPr sz="1688" b="1"/>
            </a:lvl2pPr>
            <a:lvl3pPr marL="768949" indent="0">
              <a:buNone/>
              <a:defRPr sz="1519" b="1"/>
            </a:lvl3pPr>
            <a:lvl4pPr marL="1153423" indent="0">
              <a:buNone/>
              <a:defRPr sz="1350" b="1"/>
            </a:lvl4pPr>
            <a:lvl5pPr marL="1537849" indent="0">
              <a:buNone/>
              <a:defRPr sz="1350" b="1"/>
            </a:lvl5pPr>
            <a:lvl6pPr marL="1922306" indent="0">
              <a:buNone/>
              <a:defRPr sz="1350" b="1"/>
            </a:lvl6pPr>
            <a:lvl7pPr marL="2306768" indent="0">
              <a:buNone/>
              <a:defRPr sz="1350" b="1"/>
            </a:lvl7pPr>
            <a:lvl8pPr marL="2691219" indent="0">
              <a:buNone/>
              <a:defRPr sz="1350" b="1"/>
            </a:lvl8pPr>
            <a:lvl9pPr marL="307568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0648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762308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50100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3"/>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10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4477" indent="0">
              <a:buNone/>
              <a:defRPr sz="1013"/>
            </a:lvl2pPr>
            <a:lvl3pPr marL="768949" indent="0">
              <a:buNone/>
              <a:defRPr sz="844"/>
            </a:lvl3pPr>
            <a:lvl4pPr marL="1153423" indent="0">
              <a:buNone/>
              <a:defRPr sz="675"/>
            </a:lvl4pPr>
            <a:lvl5pPr marL="1537849" indent="0">
              <a:buNone/>
              <a:defRPr sz="675"/>
            </a:lvl5pPr>
            <a:lvl6pPr marL="1922306" indent="0">
              <a:buNone/>
              <a:defRPr sz="675"/>
            </a:lvl6pPr>
            <a:lvl7pPr marL="2306768" indent="0">
              <a:buNone/>
              <a:defRPr sz="675"/>
            </a:lvl7pPr>
            <a:lvl8pPr marL="2691219" indent="0">
              <a:buNone/>
              <a:defRPr sz="675"/>
            </a:lvl8pPr>
            <a:lvl9pPr marL="3075680" indent="0">
              <a:buNone/>
              <a:defRPr sz="675"/>
            </a:lvl9pPr>
          </a:lstStyle>
          <a:p>
            <a:pPr lvl="0"/>
            <a:r>
              <a:rPr lang="en-US"/>
              <a:t>Click to edit Master text styles</a:t>
            </a:r>
          </a:p>
        </p:txBody>
      </p:sp>
    </p:spTree>
    <p:extLst>
      <p:ext uri="{BB962C8B-B14F-4D97-AF65-F5344CB8AC3E}">
        <p14:creationId xmlns:p14="http://schemas.microsoft.com/office/powerpoint/2010/main" val="94281424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4477" indent="0">
              <a:buNone/>
              <a:defRPr sz="2363"/>
            </a:lvl2pPr>
            <a:lvl3pPr marL="768949" indent="0">
              <a:buNone/>
              <a:defRPr sz="2025"/>
            </a:lvl3pPr>
            <a:lvl4pPr marL="1153423" indent="0">
              <a:buNone/>
              <a:defRPr sz="1688"/>
            </a:lvl4pPr>
            <a:lvl5pPr marL="1537849" indent="0">
              <a:buNone/>
              <a:defRPr sz="1688"/>
            </a:lvl5pPr>
            <a:lvl6pPr marL="1922306" indent="0">
              <a:buNone/>
              <a:defRPr sz="1688"/>
            </a:lvl6pPr>
            <a:lvl7pPr marL="2306768" indent="0">
              <a:buNone/>
              <a:defRPr sz="1688"/>
            </a:lvl7pPr>
            <a:lvl8pPr marL="2691219" indent="0">
              <a:buNone/>
              <a:defRPr sz="1688"/>
            </a:lvl8pPr>
            <a:lvl9pPr marL="3075680" indent="0">
              <a:buNone/>
              <a:defRPr sz="1688"/>
            </a:lvl9pPr>
          </a:lstStyle>
          <a:p>
            <a:pPr lvl="0"/>
            <a:r>
              <a:rPr lang="en-US" noProof="0" dirty="0"/>
              <a:t>Click icon to add picture</a:t>
            </a:r>
          </a:p>
        </p:txBody>
      </p:sp>
      <p:sp>
        <p:nvSpPr>
          <p:cNvPr id="4" name="Text Placeholder 3"/>
          <p:cNvSpPr>
            <a:spLocks noGrp="1"/>
          </p:cNvSpPr>
          <p:nvPr>
            <p:ph type="body" sz="half" idx="2"/>
          </p:nvPr>
        </p:nvSpPr>
        <p:spPr>
          <a:xfrm>
            <a:off x="2016125" y="5367439"/>
            <a:ext cx="6172200" cy="804863"/>
          </a:xfrm>
        </p:spPr>
        <p:txBody>
          <a:bodyPr/>
          <a:lstStyle>
            <a:lvl1pPr marL="0" indent="0">
              <a:buNone/>
              <a:defRPr sz="1181"/>
            </a:lvl1pPr>
            <a:lvl2pPr marL="384477" indent="0">
              <a:buNone/>
              <a:defRPr sz="1013"/>
            </a:lvl2pPr>
            <a:lvl3pPr marL="768949" indent="0">
              <a:buNone/>
              <a:defRPr sz="844"/>
            </a:lvl3pPr>
            <a:lvl4pPr marL="1153423" indent="0">
              <a:buNone/>
              <a:defRPr sz="675"/>
            </a:lvl4pPr>
            <a:lvl5pPr marL="1537849" indent="0">
              <a:buNone/>
              <a:defRPr sz="675"/>
            </a:lvl5pPr>
            <a:lvl6pPr marL="1922306" indent="0">
              <a:buNone/>
              <a:defRPr sz="675"/>
            </a:lvl6pPr>
            <a:lvl7pPr marL="2306768" indent="0">
              <a:buNone/>
              <a:defRPr sz="675"/>
            </a:lvl7pPr>
            <a:lvl8pPr marL="2691219" indent="0">
              <a:buNone/>
              <a:defRPr sz="675"/>
            </a:lvl8pPr>
            <a:lvl9pPr marL="3075680" indent="0">
              <a:buNone/>
              <a:defRPr sz="675"/>
            </a:lvl9pPr>
          </a:lstStyle>
          <a:p>
            <a:pPr lvl="0"/>
            <a:r>
              <a:rPr lang="en-US"/>
              <a:t>Click to edit Master text styles</a:t>
            </a:r>
          </a:p>
        </p:txBody>
      </p:sp>
    </p:spTree>
    <p:extLst>
      <p:ext uri="{BB962C8B-B14F-4D97-AF65-F5344CB8AC3E}">
        <p14:creationId xmlns:p14="http://schemas.microsoft.com/office/powerpoint/2010/main" val="241340164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37796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0784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375161722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364" indent="0" algn="ctr">
              <a:buNone/>
              <a:defRPr/>
            </a:lvl2pPr>
            <a:lvl3pPr marL="912725" indent="0" algn="ctr">
              <a:buNone/>
              <a:defRPr/>
            </a:lvl3pPr>
            <a:lvl4pPr marL="1369084" indent="0" algn="ctr">
              <a:buNone/>
              <a:defRPr/>
            </a:lvl4pPr>
            <a:lvl5pPr marL="1825438" indent="0" algn="ctr">
              <a:buNone/>
              <a:defRPr/>
            </a:lvl5pPr>
            <a:lvl6pPr marL="2281798" indent="0" algn="ctr">
              <a:buNone/>
              <a:defRPr/>
            </a:lvl6pPr>
            <a:lvl7pPr marL="2738156" indent="0" algn="ctr">
              <a:buNone/>
              <a:defRPr/>
            </a:lvl7pPr>
            <a:lvl8pPr marL="3194513" indent="0" algn="ctr">
              <a:buNone/>
              <a:defRPr/>
            </a:lvl8pPr>
            <a:lvl9pPr marL="3650876" indent="0" algn="ctr">
              <a:buNone/>
              <a:defRPr/>
            </a:lvl9pPr>
          </a:lstStyle>
          <a:p>
            <a:r>
              <a:rPr lang="en-US"/>
              <a:t>Click to edit Master subtitle style</a:t>
            </a:r>
          </a:p>
        </p:txBody>
      </p:sp>
    </p:spTree>
    <p:extLst>
      <p:ext uri="{BB962C8B-B14F-4D97-AF65-F5344CB8AC3E}">
        <p14:creationId xmlns:p14="http://schemas.microsoft.com/office/powerpoint/2010/main" val="25789044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7056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3"/>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364" indent="0">
              <a:buNone/>
              <a:defRPr sz="1800"/>
            </a:lvl2pPr>
            <a:lvl3pPr marL="912725" indent="0">
              <a:buNone/>
              <a:defRPr sz="1600"/>
            </a:lvl3pPr>
            <a:lvl4pPr marL="1369084" indent="0">
              <a:buNone/>
              <a:defRPr sz="1400"/>
            </a:lvl4pPr>
            <a:lvl5pPr marL="1825438" indent="0">
              <a:buNone/>
              <a:defRPr sz="1400"/>
            </a:lvl5pPr>
            <a:lvl6pPr marL="2281798" indent="0">
              <a:buNone/>
              <a:defRPr sz="1400"/>
            </a:lvl6pPr>
            <a:lvl7pPr marL="2738156" indent="0">
              <a:buNone/>
              <a:defRPr sz="1400"/>
            </a:lvl7pPr>
            <a:lvl8pPr marL="3194513" indent="0">
              <a:buNone/>
              <a:defRPr sz="1400"/>
            </a:lvl8pPr>
            <a:lvl9pPr marL="3650876" indent="0">
              <a:buNone/>
              <a:defRPr sz="1400"/>
            </a:lvl9pPr>
          </a:lstStyle>
          <a:p>
            <a:pPr lvl="0"/>
            <a:r>
              <a:rPr lang="en-US"/>
              <a:t>Click to edit Master text styles</a:t>
            </a:r>
          </a:p>
        </p:txBody>
      </p:sp>
    </p:spTree>
    <p:extLst>
      <p:ext uri="{BB962C8B-B14F-4D97-AF65-F5344CB8AC3E}">
        <p14:creationId xmlns:p14="http://schemas.microsoft.com/office/powerpoint/2010/main" val="159348645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185792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1031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601675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6413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6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4" y="1435104"/>
            <a:ext cx="3384550" cy="46910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379060696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364" indent="0">
              <a:buNone/>
              <a:defRPr sz="2800"/>
            </a:lvl2pPr>
            <a:lvl3pPr marL="912725" indent="0">
              <a:buNone/>
              <a:defRPr sz="2400"/>
            </a:lvl3pPr>
            <a:lvl4pPr marL="1369084" indent="0">
              <a:buNone/>
              <a:defRPr sz="2000"/>
            </a:lvl4pPr>
            <a:lvl5pPr marL="1825438" indent="0">
              <a:buNone/>
              <a:defRPr sz="2000"/>
            </a:lvl5pPr>
            <a:lvl6pPr marL="2281798" indent="0">
              <a:buNone/>
              <a:defRPr sz="2000"/>
            </a:lvl6pPr>
            <a:lvl7pPr marL="2738156" indent="0">
              <a:buNone/>
              <a:defRPr sz="2000"/>
            </a:lvl7pPr>
            <a:lvl8pPr marL="3194513" indent="0">
              <a:buNone/>
              <a:defRPr sz="2000"/>
            </a:lvl8pPr>
            <a:lvl9pPr marL="3650876" indent="0">
              <a:buNone/>
              <a:defRPr sz="2000"/>
            </a:lvl9pPr>
          </a:lstStyle>
          <a:p>
            <a:endParaRPr lang="en-US"/>
          </a:p>
        </p:txBody>
      </p:sp>
      <p:sp>
        <p:nvSpPr>
          <p:cNvPr id="4" name="Text Placeholder 3"/>
          <p:cNvSpPr>
            <a:spLocks noGrp="1"/>
          </p:cNvSpPr>
          <p:nvPr>
            <p:ph type="body" sz="half" idx="2"/>
          </p:nvPr>
        </p:nvSpPr>
        <p:spPr>
          <a:xfrm>
            <a:off x="2016125" y="5367347"/>
            <a:ext cx="6172200" cy="8048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18284050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7911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38141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endParaRPr lang="en-US"/>
          </a:p>
        </p:txBody>
      </p:sp>
    </p:spTree>
    <p:extLst>
      <p:ext uri="{BB962C8B-B14F-4D97-AF65-F5344CB8AC3E}">
        <p14:creationId xmlns:p14="http://schemas.microsoft.com/office/powerpoint/2010/main" val="315372901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81650022"/>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715375"/>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785072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93033"/>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833517"/>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6794699"/>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9000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6"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633796"/>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8393040"/>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33382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9" y="609600"/>
            <a:ext cx="218598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27780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1464818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51476846"/>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ctr" anchorCtr="0" compatLnSpc="1">
            <a:prstTxWarp prst="textNoShape">
              <a:avLst/>
            </a:prstTxWarp>
          </a:bodyPr>
          <a:lstStyle/>
          <a:p>
            <a:pPr lvl="0"/>
            <a:endParaRPr lang="en-US" altLang="en-US"/>
          </a:p>
        </p:txBody>
      </p:sp>
      <p:sp>
        <p:nvSpPr>
          <p:cNvPr id="9219"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06057053"/>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4477" algn="ctr" rtl="0" eaLnBrk="1" fontAlgn="base" hangingPunct="1">
        <a:spcBef>
          <a:spcPct val="0"/>
        </a:spcBef>
        <a:spcAft>
          <a:spcPct val="0"/>
        </a:spcAft>
        <a:defRPr sz="3544" b="1">
          <a:solidFill>
            <a:srgbClr val="FFFF00"/>
          </a:solidFill>
          <a:latin typeface="Times New Roman" pitchFamily="18" charset="0"/>
        </a:defRPr>
      </a:lvl6pPr>
      <a:lvl7pPr marL="768949" algn="ctr" rtl="0" eaLnBrk="1" fontAlgn="base" hangingPunct="1">
        <a:spcBef>
          <a:spcPct val="0"/>
        </a:spcBef>
        <a:spcAft>
          <a:spcPct val="0"/>
        </a:spcAft>
        <a:defRPr sz="3544" b="1">
          <a:solidFill>
            <a:srgbClr val="FFFF00"/>
          </a:solidFill>
          <a:latin typeface="Times New Roman" pitchFamily="18" charset="0"/>
        </a:defRPr>
      </a:lvl7pPr>
      <a:lvl8pPr marL="1153423" algn="ctr" rtl="0" eaLnBrk="1" fontAlgn="base" hangingPunct="1">
        <a:spcBef>
          <a:spcPct val="0"/>
        </a:spcBef>
        <a:spcAft>
          <a:spcPct val="0"/>
        </a:spcAft>
        <a:defRPr sz="3544" b="1">
          <a:solidFill>
            <a:srgbClr val="FFFF00"/>
          </a:solidFill>
          <a:latin typeface="Times New Roman" pitchFamily="18" charset="0"/>
        </a:defRPr>
      </a:lvl8pPr>
      <a:lvl9pPr marL="1537849" algn="ctr" rtl="0" eaLnBrk="1" fontAlgn="base" hangingPunct="1">
        <a:spcBef>
          <a:spcPct val="0"/>
        </a:spcBef>
        <a:spcAft>
          <a:spcPct val="0"/>
        </a:spcAft>
        <a:defRPr sz="3544" b="1">
          <a:solidFill>
            <a:srgbClr val="FFFF00"/>
          </a:solidFill>
          <a:latin typeface="Times New Roman" pitchFamily="18" charset="0"/>
        </a:defRPr>
      </a:lvl9pPr>
    </p:titleStyle>
    <p:bodyStyle>
      <a:lvl1pPr marL="274589" indent="-274589" algn="l" rtl="0" eaLnBrk="0" fontAlgn="base" hangingPunct="0">
        <a:spcBef>
          <a:spcPct val="20000"/>
        </a:spcBef>
        <a:spcAft>
          <a:spcPct val="0"/>
        </a:spcAft>
        <a:buChar char="•"/>
        <a:defRPr sz="2700">
          <a:solidFill>
            <a:schemeClr val="bg1"/>
          </a:solidFill>
          <a:latin typeface="+mn-lt"/>
          <a:ea typeface="+mn-ea"/>
          <a:cs typeface="+mn-cs"/>
        </a:defRPr>
      </a:lvl1pPr>
      <a:lvl2pPr marL="612131" indent="-226368" algn="l" rtl="0" eaLnBrk="0" fontAlgn="base" hangingPunct="0">
        <a:spcBef>
          <a:spcPct val="20000"/>
        </a:spcBef>
        <a:spcAft>
          <a:spcPct val="0"/>
        </a:spcAft>
        <a:buChar char="–"/>
        <a:defRPr sz="2363">
          <a:solidFill>
            <a:schemeClr val="bg1"/>
          </a:solidFill>
          <a:latin typeface="+mn-lt"/>
        </a:defRPr>
      </a:lvl2pPr>
      <a:lvl3pPr marL="949673" indent="-178148" algn="l" rtl="0" eaLnBrk="0" fontAlgn="base" hangingPunct="0">
        <a:spcBef>
          <a:spcPct val="20000"/>
        </a:spcBef>
        <a:spcAft>
          <a:spcPct val="0"/>
        </a:spcAft>
        <a:buChar char="•"/>
        <a:defRPr sz="2025">
          <a:solidFill>
            <a:schemeClr val="bg1"/>
          </a:solidFill>
          <a:latin typeface="+mn-lt"/>
        </a:defRPr>
      </a:lvl3pPr>
      <a:lvl4pPr marL="1335436" indent="-178148" algn="l" rtl="0" eaLnBrk="0" fontAlgn="base" hangingPunct="0">
        <a:spcBef>
          <a:spcPct val="20000"/>
        </a:spcBef>
        <a:spcAft>
          <a:spcPct val="0"/>
        </a:spcAft>
        <a:buChar char="–"/>
        <a:defRPr sz="1688">
          <a:solidFill>
            <a:schemeClr val="bg1"/>
          </a:solidFill>
          <a:latin typeface="+mn-lt"/>
        </a:defRPr>
      </a:lvl4pPr>
      <a:lvl5pPr marL="1719858" indent="-179487" algn="l" rtl="0" eaLnBrk="0" fontAlgn="base" hangingPunct="0">
        <a:spcBef>
          <a:spcPct val="20000"/>
        </a:spcBef>
        <a:spcAft>
          <a:spcPct val="0"/>
        </a:spcAft>
        <a:buChar char="»"/>
        <a:defRPr sz="1688">
          <a:solidFill>
            <a:schemeClr val="bg1"/>
          </a:solidFill>
          <a:latin typeface="+mn-lt"/>
        </a:defRPr>
      </a:lvl5pPr>
      <a:lvl6pPr marL="2114529" indent="-193579" algn="l" rtl="0" eaLnBrk="1" fontAlgn="base" hangingPunct="1">
        <a:spcBef>
          <a:spcPct val="20000"/>
        </a:spcBef>
        <a:spcAft>
          <a:spcPct val="0"/>
        </a:spcAft>
        <a:buChar char="»"/>
        <a:defRPr sz="1688">
          <a:solidFill>
            <a:schemeClr val="bg1"/>
          </a:solidFill>
          <a:latin typeface="+mn-lt"/>
        </a:defRPr>
      </a:lvl6pPr>
      <a:lvl7pPr marL="2498992" indent="-193579" algn="l" rtl="0" eaLnBrk="1" fontAlgn="base" hangingPunct="1">
        <a:spcBef>
          <a:spcPct val="20000"/>
        </a:spcBef>
        <a:spcAft>
          <a:spcPct val="0"/>
        </a:spcAft>
        <a:buChar char="»"/>
        <a:defRPr sz="1688">
          <a:solidFill>
            <a:schemeClr val="bg1"/>
          </a:solidFill>
          <a:latin typeface="+mn-lt"/>
        </a:defRPr>
      </a:lvl7pPr>
      <a:lvl8pPr marL="2883434" indent="-193579" algn="l" rtl="0" eaLnBrk="1" fontAlgn="base" hangingPunct="1">
        <a:spcBef>
          <a:spcPct val="20000"/>
        </a:spcBef>
        <a:spcAft>
          <a:spcPct val="0"/>
        </a:spcAft>
        <a:buChar char="»"/>
        <a:defRPr sz="1688">
          <a:solidFill>
            <a:schemeClr val="bg1"/>
          </a:solidFill>
          <a:latin typeface="+mn-lt"/>
        </a:defRPr>
      </a:lvl8pPr>
      <a:lvl9pPr marL="3267883" indent="-193579"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68949" rtl="0" eaLnBrk="1" latinLnBrk="0" hangingPunct="1">
        <a:defRPr sz="1519" kern="1200">
          <a:solidFill>
            <a:schemeClr val="tx1"/>
          </a:solidFill>
          <a:latin typeface="+mn-lt"/>
          <a:ea typeface="+mn-ea"/>
          <a:cs typeface="+mn-cs"/>
        </a:defRPr>
      </a:lvl1pPr>
      <a:lvl2pPr marL="384477" algn="l" defTabSz="768949" rtl="0" eaLnBrk="1" latinLnBrk="0" hangingPunct="1">
        <a:defRPr sz="1519" kern="1200">
          <a:solidFill>
            <a:schemeClr val="tx1"/>
          </a:solidFill>
          <a:latin typeface="+mn-lt"/>
          <a:ea typeface="+mn-ea"/>
          <a:cs typeface="+mn-cs"/>
        </a:defRPr>
      </a:lvl2pPr>
      <a:lvl3pPr marL="768949" algn="l" defTabSz="768949" rtl="0" eaLnBrk="1" latinLnBrk="0" hangingPunct="1">
        <a:defRPr sz="1519" kern="1200">
          <a:solidFill>
            <a:schemeClr val="tx1"/>
          </a:solidFill>
          <a:latin typeface="+mn-lt"/>
          <a:ea typeface="+mn-ea"/>
          <a:cs typeface="+mn-cs"/>
        </a:defRPr>
      </a:lvl3pPr>
      <a:lvl4pPr marL="1153423" algn="l" defTabSz="768949" rtl="0" eaLnBrk="1" latinLnBrk="0" hangingPunct="1">
        <a:defRPr sz="1519" kern="1200">
          <a:solidFill>
            <a:schemeClr val="tx1"/>
          </a:solidFill>
          <a:latin typeface="+mn-lt"/>
          <a:ea typeface="+mn-ea"/>
          <a:cs typeface="+mn-cs"/>
        </a:defRPr>
      </a:lvl4pPr>
      <a:lvl5pPr marL="1537849" algn="l" defTabSz="768949" rtl="0" eaLnBrk="1" latinLnBrk="0" hangingPunct="1">
        <a:defRPr sz="1519" kern="1200">
          <a:solidFill>
            <a:schemeClr val="tx1"/>
          </a:solidFill>
          <a:latin typeface="+mn-lt"/>
          <a:ea typeface="+mn-ea"/>
          <a:cs typeface="+mn-cs"/>
        </a:defRPr>
      </a:lvl5pPr>
      <a:lvl6pPr marL="1922306" algn="l" defTabSz="768949" rtl="0" eaLnBrk="1" latinLnBrk="0" hangingPunct="1">
        <a:defRPr sz="1519" kern="1200">
          <a:solidFill>
            <a:schemeClr val="tx1"/>
          </a:solidFill>
          <a:latin typeface="+mn-lt"/>
          <a:ea typeface="+mn-ea"/>
          <a:cs typeface="+mn-cs"/>
        </a:defRPr>
      </a:lvl6pPr>
      <a:lvl7pPr marL="2306768" algn="l" defTabSz="768949" rtl="0" eaLnBrk="1" latinLnBrk="0" hangingPunct="1">
        <a:defRPr sz="1519" kern="1200">
          <a:solidFill>
            <a:schemeClr val="tx1"/>
          </a:solidFill>
          <a:latin typeface="+mn-lt"/>
          <a:ea typeface="+mn-ea"/>
          <a:cs typeface="+mn-cs"/>
        </a:defRPr>
      </a:lvl7pPr>
      <a:lvl8pPr marL="2691219" algn="l" defTabSz="768949" rtl="0" eaLnBrk="1" latinLnBrk="0" hangingPunct="1">
        <a:defRPr sz="1519" kern="1200">
          <a:solidFill>
            <a:schemeClr val="tx1"/>
          </a:solidFill>
          <a:latin typeface="+mn-lt"/>
          <a:ea typeface="+mn-ea"/>
          <a:cs typeface="+mn-cs"/>
        </a:defRPr>
      </a:lvl8pPr>
      <a:lvl9pPr marL="3075680" algn="l" defTabSz="768949" rtl="0" eaLnBrk="1" latinLnBrk="0" hangingPunct="1">
        <a:defRPr sz="15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4241537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6364" algn="ctr" rtl="0" eaLnBrk="0" fontAlgn="base" hangingPunct="0">
        <a:spcBef>
          <a:spcPct val="0"/>
        </a:spcBef>
        <a:spcAft>
          <a:spcPct val="0"/>
        </a:spcAft>
        <a:defRPr sz="4200" b="1">
          <a:solidFill>
            <a:srgbClr val="FFFF00"/>
          </a:solidFill>
          <a:latin typeface="Times New Roman" pitchFamily="18" charset="0"/>
        </a:defRPr>
      </a:lvl6pPr>
      <a:lvl7pPr marL="912725" algn="ctr" rtl="0" eaLnBrk="0" fontAlgn="base" hangingPunct="0">
        <a:spcBef>
          <a:spcPct val="0"/>
        </a:spcBef>
        <a:spcAft>
          <a:spcPct val="0"/>
        </a:spcAft>
        <a:defRPr sz="4200" b="1">
          <a:solidFill>
            <a:srgbClr val="FFFF00"/>
          </a:solidFill>
          <a:latin typeface="Times New Roman" pitchFamily="18" charset="0"/>
        </a:defRPr>
      </a:lvl7pPr>
      <a:lvl8pPr marL="1369084" algn="ctr" rtl="0" eaLnBrk="0" fontAlgn="base" hangingPunct="0">
        <a:spcBef>
          <a:spcPct val="0"/>
        </a:spcBef>
        <a:spcAft>
          <a:spcPct val="0"/>
        </a:spcAft>
        <a:defRPr sz="4200" b="1">
          <a:solidFill>
            <a:srgbClr val="FFFF00"/>
          </a:solidFill>
          <a:latin typeface="Times New Roman" pitchFamily="18" charset="0"/>
        </a:defRPr>
      </a:lvl8pPr>
      <a:lvl9pPr marL="1825438" algn="ctr" rtl="0" eaLnBrk="0" fontAlgn="base" hangingPunct="0">
        <a:spcBef>
          <a:spcPct val="0"/>
        </a:spcBef>
        <a:spcAft>
          <a:spcPct val="0"/>
        </a:spcAft>
        <a:defRPr sz="4200" b="1">
          <a:solidFill>
            <a:srgbClr val="FFFF00"/>
          </a:solidFill>
          <a:latin typeface="Times New Roman" pitchFamily="18" charset="0"/>
        </a:defRPr>
      </a:lvl9pPr>
    </p:titleStyle>
    <p:bodyStyle>
      <a:lvl1pPr marL="342270" indent="-342270" algn="l" rtl="0" eaLnBrk="0" fontAlgn="base" hangingPunct="0">
        <a:spcBef>
          <a:spcPct val="20000"/>
        </a:spcBef>
        <a:spcAft>
          <a:spcPct val="0"/>
        </a:spcAft>
        <a:buChar char="•"/>
        <a:defRPr sz="3200">
          <a:solidFill>
            <a:schemeClr val="bg1"/>
          </a:solidFill>
          <a:latin typeface="+mn-lt"/>
          <a:ea typeface="+mn-ea"/>
          <a:cs typeface="+mn-cs"/>
        </a:defRPr>
      </a:lvl1pPr>
      <a:lvl2pPr marL="741583" indent="-285222" algn="l" rtl="0" eaLnBrk="0" fontAlgn="base" hangingPunct="0">
        <a:spcBef>
          <a:spcPct val="20000"/>
        </a:spcBef>
        <a:spcAft>
          <a:spcPct val="0"/>
        </a:spcAft>
        <a:buChar char="–"/>
        <a:defRPr sz="2800">
          <a:solidFill>
            <a:schemeClr val="bg1"/>
          </a:solidFill>
          <a:latin typeface="+mn-lt"/>
        </a:defRPr>
      </a:lvl2pPr>
      <a:lvl3pPr marL="1140899" indent="-228181" algn="l" rtl="0" eaLnBrk="0" fontAlgn="base" hangingPunct="0">
        <a:spcBef>
          <a:spcPct val="20000"/>
        </a:spcBef>
        <a:spcAft>
          <a:spcPct val="0"/>
        </a:spcAft>
        <a:buChar char="•"/>
        <a:defRPr sz="2400">
          <a:solidFill>
            <a:schemeClr val="bg1"/>
          </a:solidFill>
          <a:latin typeface="+mn-lt"/>
        </a:defRPr>
      </a:lvl3pPr>
      <a:lvl4pPr marL="1597258" indent="-228181" algn="l" rtl="0" eaLnBrk="0" fontAlgn="base" hangingPunct="0">
        <a:spcBef>
          <a:spcPct val="20000"/>
        </a:spcBef>
        <a:spcAft>
          <a:spcPct val="0"/>
        </a:spcAft>
        <a:buChar char="–"/>
        <a:defRPr sz="2000">
          <a:solidFill>
            <a:schemeClr val="bg1"/>
          </a:solidFill>
          <a:latin typeface="+mn-lt"/>
        </a:defRPr>
      </a:lvl4pPr>
      <a:lvl5pPr marL="2053624" indent="-229766" algn="l" rtl="0" eaLnBrk="0" fontAlgn="base" hangingPunct="0">
        <a:spcBef>
          <a:spcPct val="20000"/>
        </a:spcBef>
        <a:spcAft>
          <a:spcPct val="0"/>
        </a:spcAft>
        <a:buChar char="»"/>
        <a:defRPr sz="2000">
          <a:solidFill>
            <a:schemeClr val="bg1"/>
          </a:solidFill>
          <a:latin typeface="+mn-lt"/>
        </a:defRPr>
      </a:lvl5pPr>
      <a:lvl6pPr marL="2509978" indent="-229766" algn="l" rtl="0" eaLnBrk="0" fontAlgn="base" hangingPunct="0">
        <a:spcBef>
          <a:spcPct val="20000"/>
        </a:spcBef>
        <a:spcAft>
          <a:spcPct val="0"/>
        </a:spcAft>
        <a:buChar char="»"/>
        <a:defRPr sz="2000">
          <a:solidFill>
            <a:schemeClr val="bg1"/>
          </a:solidFill>
          <a:latin typeface="+mn-lt"/>
        </a:defRPr>
      </a:lvl6pPr>
      <a:lvl7pPr marL="2966335" indent="-229766" algn="l" rtl="0" eaLnBrk="0" fontAlgn="base" hangingPunct="0">
        <a:spcBef>
          <a:spcPct val="20000"/>
        </a:spcBef>
        <a:spcAft>
          <a:spcPct val="0"/>
        </a:spcAft>
        <a:buChar char="»"/>
        <a:defRPr sz="2000">
          <a:solidFill>
            <a:schemeClr val="bg1"/>
          </a:solidFill>
          <a:latin typeface="+mn-lt"/>
        </a:defRPr>
      </a:lvl7pPr>
      <a:lvl8pPr marL="3422696" indent="-229766" algn="l" rtl="0" eaLnBrk="0" fontAlgn="base" hangingPunct="0">
        <a:spcBef>
          <a:spcPct val="20000"/>
        </a:spcBef>
        <a:spcAft>
          <a:spcPct val="0"/>
        </a:spcAft>
        <a:buChar char="»"/>
        <a:defRPr sz="2000">
          <a:solidFill>
            <a:schemeClr val="bg1"/>
          </a:solidFill>
          <a:latin typeface="+mn-lt"/>
        </a:defRPr>
      </a:lvl8pPr>
      <a:lvl9pPr marL="3879050" indent="-229766"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725" rtl="0" eaLnBrk="1" latinLnBrk="0" hangingPunct="1">
        <a:defRPr sz="1800" kern="1200">
          <a:solidFill>
            <a:schemeClr val="tx1"/>
          </a:solidFill>
          <a:latin typeface="+mn-lt"/>
          <a:ea typeface="+mn-ea"/>
          <a:cs typeface="+mn-cs"/>
        </a:defRPr>
      </a:lvl1pPr>
      <a:lvl2pPr marL="456364" algn="l" defTabSz="912725" rtl="0" eaLnBrk="1" latinLnBrk="0" hangingPunct="1">
        <a:defRPr sz="1800" kern="1200">
          <a:solidFill>
            <a:schemeClr val="tx1"/>
          </a:solidFill>
          <a:latin typeface="+mn-lt"/>
          <a:ea typeface="+mn-ea"/>
          <a:cs typeface="+mn-cs"/>
        </a:defRPr>
      </a:lvl2pPr>
      <a:lvl3pPr marL="912725" algn="l" defTabSz="912725" rtl="0" eaLnBrk="1" latinLnBrk="0" hangingPunct="1">
        <a:defRPr sz="1800" kern="1200">
          <a:solidFill>
            <a:schemeClr val="tx1"/>
          </a:solidFill>
          <a:latin typeface="+mn-lt"/>
          <a:ea typeface="+mn-ea"/>
          <a:cs typeface="+mn-cs"/>
        </a:defRPr>
      </a:lvl3pPr>
      <a:lvl4pPr marL="1369084" algn="l" defTabSz="912725" rtl="0" eaLnBrk="1" latinLnBrk="0" hangingPunct="1">
        <a:defRPr sz="1800" kern="1200">
          <a:solidFill>
            <a:schemeClr val="tx1"/>
          </a:solidFill>
          <a:latin typeface="+mn-lt"/>
          <a:ea typeface="+mn-ea"/>
          <a:cs typeface="+mn-cs"/>
        </a:defRPr>
      </a:lvl4pPr>
      <a:lvl5pPr marL="1825438" algn="l" defTabSz="912725" rtl="0" eaLnBrk="1" latinLnBrk="0" hangingPunct="1">
        <a:defRPr sz="1800" kern="1200">
          <a:solidFill>
            <a:schemeClr val="tx1"/>
          </a:solidFill>
          <a:latin typeface="+mn-lt"/>
          <a:ea typeface="+mn-ea"/>
          <a:cs typeface="+mn-cs"/>
        </a:defRPr>
      </a:lvl5pPr>
      <a:lvl6pPr marL="2281798" algn="l" defTabSz="912725" rtl="0" eaLnBrk="1" latinLnBrk="0" hangingPunct="1">
        <a:defRPr sz="1800" kern="1200">
          <a:solidFill>
            <a:schemeClr val="tx1"/>
          </a:solidFill>
          <a:latin typeface="+mn-lt"/>
          <a:ea typeface="+mn-ea"/>
          <a:cs typeface="+mn-cs"/>
        </a:defRPr>
      </a:lvl6pPr>
      <a:lvl7pPr marL="2738156" algn="l" defTabSz="912725" rtl="0" eaLnBrk="1" latinLnBrk="0" hangingPunct="1">
        <a:defRPr sz="1800" kern="1200">
          <a:solidFill>
            <a:schemeClr val="tx1"/>
          </a:solidFill>
          <a:latin typeface="+mn-lt"/>
          <a:ea typeface="+mn-ea"/>
          <a:cs typeface="+mn-cs"/>
        </a:defRPr>
      </a:lvl7pPr>
      <a:lvl8pPr marL="3194513" algn="l" defTabSz="912725" rtl="0" eaLnBrk="1" latinLnBrk="0" hangingPunct="1">
        <a:defRPr sz="1800" kern="1200">
          <a:solidFill>
            <a:schemeClr val="tx1"/>
          </a:solidFill>
          <a:latin typeface="+mn-lt"/>
          <a:ea typeface="+mn-ea"/>
          <a:cs typeface="+mn-cs"/>
        </a:defRPr>
      </a:lvl8pPr>
      <a:lvl9pPr marL="3650876" algn="l" defTabSz="91272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304865"/>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Lst>
  <p:transition spd="slow"/>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Times New Roman" pitchFamily="18" charset="0"/>
        </a:defRPr>
      </a:lvl2pPr>
      <a:lvl3pPr algn="ctr" rtl="0" eaLnBrk="0" fontAlgn="base" hangingPunct="0">
        <a:spcBef>
          <a:spcPct val="0"/>
        </a:spcBef>
        <a:spcAft>
          <a:spcPct val="0"/>
        </a:spcAft>
        <a:defRPr sz="4400" b="1">
          <a:solidFill>
            <a:srgbClr val="FFFF00"/>
          </a:solidFill>
          <a:latin typeface="Times New Roman" pitchFamily="18" charset="0"/>
        </a:defRPr>
      </a:lvl3pPr>
      <a:lvl4pPr algn="ctr" rtl="0" eaLnBrk="0" fontAlgn="base" hangingPunct="0">
        <a:spcBef>
          <a:spcPct val="0"/>
        </a:spcBef>
        <a:spcAft>
          <a:spcPct val="0"/>
        </a:spcAft>
        <a:defRPr sz="4400" b="1">
          <a:solidFill>
            <a:srgbClr val="FFFF00"/>
          </a:solidFill>
          <a:latin typeface="Times New Roman" pitchFamily="18" charset="0"/>
        </a:defRPr>
      </a:lvl4pPr>
      <a:lvl5pPr algn="ctr" rtl="0" eaLnBrk="0" fontAlgn="base" hangingPunct="0">
        <a:spcBef>
          <a:spcPct val="0"/>
        </a:spcBef>
        <a:spcAft>
          <a:spcPct val="0"/>
        </a:spcAft>
        <a:defRPr sz="4400" b="1">
          <a:solidFill>
            <a:srgbClr val="FFFF00"/>
          </a:solidFill>
          <a:latin typeface="Times New Roman" pitchFamily="18" charset="0"/>
        </a:defRPr>
      </a:lvl5pPr>
      <a:lvl6pPr marL="457200" algn="ctr" rtl="0" eaLnBrk="0" fontAlgn="base" hangingPunct="0">
        <a:spcBef>
          <a:spcPct val="0"/>
        </a:spcBef>
        <a:spcAft>
          <a:spcPct val="0"/>
        </a:spcAft>
        <a:defRPr sz="4400" b="1">
          <a:solidFill>
            <a:srgbClr val="FFFF00"/>
          </a:solidFill>
          <a:latin typeface="Times New Roman" pitchFamily="18" charset="0"/>
        </a:defRPr>
      </a:lvl6pPr>
      <a:lvl7pPr marL="914400" algn="ctr" rtl="0" eaLnBrk="0" fontAlgn="base" hangingPunct="0">
        <a:spcBef>
          <a:spcPct val="0"/>
        </a:spcBef>
        <a:spcAft>
          <a:spcPct val="0"/>
        </a:spcAft>
        <a:defRPr sz="4400" b="1">
          <a:solidFill>
            <a:srgbClr val="FFFF00"/>
          </a:solidFill>
          <a:latin typeface="Times New Roman" pitchFamily="18" charset="0"/>
        </a:defRPr>
      </a:lvl7pPr>
      <a:lvl8pPr marL="1371600" algn="ctr" rtl="0" eaLnBrk="0" fontAlgn="base" hangingPunct="0">
        <a:spcBef>
          <a:spcPct val="0"/>
        </a:spcBef>
        <a:spcAft>
          <a:spcPct val="0"/>
        </a:spcAft>
        <a:defRPr sz="4400" b="1">
          <a:solidFill>
            <a:srgbClr val="FFFF00"/>
          </a:solidFill>
          <a:latin typeface="Times New Roman" pitchFamily="18" charset="0"/>
        </a:defRPr>
      </a:lvl8pPr>
      <a:lvl9pPr marL="1828800" algn="ctr" rtl="0" eaLnBrk="0" fontAlgn="base" hangingPunct="0">
        <a:spcBef>
          <a:spcPct val="0"/>
        </a:spcBef>
        <a:spcAft>
          <a:spcPct val="0"/>
        </a:spcAft>
        <a:defRPr sz="4400" b="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30188" algn="l" rtl="0" eaLnBrk="0" fontAlgn="base" hangingPunct="0">
        <a:spcBef>
          <a:spcPct val="20000"/>
        </a:spcBef>
        <a:spcAft>
          <a:spcPct val="0"/>
        </a:spcAft>
        <a:buChar char="»"/>
        <a:defRPr sz="2000">
          <a:solidFill>
            <a:schemeClr val="tx1"/>
          </a:solidFill>
          <a:latin typeface="+mn-lt"/>
        </a:defRPr>
      </a:lvl5pPr>
      <a:lvl6pPr marL="2514600" indent="-230188" algn="l" rtl="0" eaLnBrk="0" fontAlgn="base" hangingPunct="0">
        <a:spcBef>
          <a:spcPct val="20000"/>
        </a:spcBef>
        <a:spcAft>
          <a:spcPct val="0"/>
        </a:spcAft>
        <a:buChar char="»"/>
        <a:defRPr sz="2000">
          <a:solidFill>
            <a:schemeClr val="tx1"/>
          </a:solidFill>
          <a:latin typeface="+mn-lt"/>
        </a:defRPr>
      </a:lvl6pPr>
      <a:lvl7pPr marL="2971800" indent="-230188" algn="l" rtl="0" eaLnBrk="0" fontAlgn="base" hangingPunct="0">
        <a:spcBef>
          <a:spcPct val="20000"/>
        </a:spcBef>
        <a:spcAft>
          <a:spcPct val="0"/>
        </a:spcAft>
        <a:buChar char="»"/>
        <a:defRPr sz="2000">
          <a:solidFill>
            <a:schemeClr val="tx1"/>
          </a:solidFill>
          <a:latin typeface="+mn-lt"/>
        </a:defRPr>
      </a:lvl7pPr>
      <a:lvl8pPr marL="3429000" indent="-230188" algn="l" rtl="0" eaLnBrk="0" fontAlgn="base" hangingPunct="0">
        <a:spcBef>
          <a:spcPct val="20000"/>
        </a:spcBef>
        <a:spcAft>
          <a:spcPct val="0"/>
        </a:spcAft>
        <a:buChar char="»"/>
        <a:defRPr sz="2000">
          <a:solidFill>
            <a:schemeClr val="tx1"/>
          </a:solidFill>
          <a:latin typeface="+mn-lt"/>
        </a:defRPr>
      </a:lvl8pPr>
      <a:lvl9pPr marL="3886200" indent="-23018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2.xml"/><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4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42.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2.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4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42.xml"/><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42.xml"/><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4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47.jpg"/><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48.jp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42.xml"/><Relationship Id="rId4" Type="http://schemas.openxmlformats.org/officeDocument/2006/relationships/image" Target="../media/image50.jp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84.xml"/><Relationship Id="rId7" Type="http://schemas.openxmlformats.org/officeDocument/2006/relationships/image" Target="../media/image57.png"/><Relationship Id="rId2" Type="http://schemas.microsoft.com/office/2007/relationships/media" Target="../media/media5.avi"/><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4.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84.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84.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84.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Layout" Target="../slideLayouts/slideLayout8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4.xml"/><Relationship Id="rId5" Type="http://schemas.openxmlformats.org/officeDocument/2006/relationships/image" Target="../media/image56.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video" Target="NULL" TargetMode="External"/><Relationship Id="rId7" Type="http://schemas.openxmlformats.org/officeDocument/2006/relationships/image" Target="../media/image56.png"/><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notesSlide" Target="../notesSlides/notesSlide54.xml"/><Relationship Id="rId5" Type="http://schemas.openxmlformats.org/officeDocument/2006/relationships/slideLayout" Target="../slideLayouts/slideLayout84.xml"/><Relationship Id="rId10" Type="http://schemas.openxmlformats.org/officeDocument/2006/relationships/image" Target="../media/image76.png"/><Relationship Id="rId4" Type="http://schemas.microsoft.com/office/2007/relationships/media" Target="../media/media7.avi"/><Relationship Id="rId9"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2.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623593" y="1020917"/>
            <a:ext cx="9265371"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indent="0" defTabSz="1028700">
              <a:defRPr/>
            </a:pPr>
            <a:r>
              <a:rPr kumimoji="0" lang="en-US" altLang="en-US" sz="42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4200" b="1" kern="0" dirty="0">
                <a:solidFill>
                  <a:prstClr val="white"/>
                </a:solidFill>
                <a:latin typeface="Arial" pitchFamily="34" charset="0"/>
                <a:cs typeface="Arial" pitchFamily="34" charset="0"/>
              </a:rPr>
              <a:t>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Abbott-CSI Inc.</a:t>
            </a:r>
          </a:p>
          <a:p>
            <a:pPr marL="0" indent="0" defTabSz="1028700">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3800" b="1" kern="0" dirty="0">
                <a:solidFill>
                  <a:prstClr val="white"/>
                </a:solidFill>
                <a:latin typeface="Arial" pitchFamily="34" charset="0"/>
                <a:cs typeface="Arial" pitchFamily="34" charset="0"/>
              </a:rPr>
              <a:t>Shockwave 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600" b="1" i="0" u="none" strike="noStrike" kern="0" cap="none" spc="0" normalizeH="0" baseline="0" noProof="0" dirty="0">
                <a:ln>
                  <a:noFill/>
                </a:ln>
                <a:solidFill>
                  <a:prstClr val="white"/>
                </a:solidFill>
                <a:effectLst/>
                <a:uLnTx/>
                <a:uFillTx/>
                <a:latin typeface="Arial" pitchFamily="34" charset="0"/>
                <a:cs typeface="Arial" pitchFamily="34" charset="0"/>
              </a:rPr>
              <a:t>Terumo Vascular Corp.</a:t>
            </a:r>
          </a:p>
          <a:p>
            <a:pPr marL="0" indent="0" defTabSz="1028700">
              <a:defRPr/>
            </a:pPr>
            <a:r>
              <a:rPr lang="en-US" altLang="en-US" sz="4000" b="1" kern="0" dirty="0">
                <a:solidFill>
                  <a:prstClr val="white"/>
                </a:solidFill>
                <a:latin typeface="Arial" pitchFamily="34" charset="0"/>
                <a:cs typeface="Arial" pitchFamily="34" charset="0"/>
              </a:rPr>
              <a:t> </a:t>
            </a:r>
            <a:r>
              <a:rPr lang="en-US" altLang="en-US" b="1" kern="0" dirty="0">
                <a:solidFill>
                  <a:prstClr val="white"/>
                </a:solidFill>
                <a:latin typeface="Arial" pitchFamily="34" charset="0"/>
                <a:cs typeface="Arial" pitchFamily="34" charset="0"/>
              </a:rPr>
              <a:t>Johnson &amp; Johnson</a:t>
            </a:r>
            <a:r>
              <a:rPr kumimoji="0" lang="en-US" altLang="en-US" b="1" i="0" u="none" strike="noStrike" kern="0" cap="none" spc="0" normalizeH="0" baseline="0" noProof="0" dirty="0">
                <a:ln>
                  <a:noFill/>
                </a:ln>
                <a:solidFill>
                  <a:prstClr val="white"/>
                </a:solidFill>
                <a:effectLst/>
                <a:uLnTx/>
                <a:uFillTx/>
                <a:latin typeface="Arial" pitchFamily="34" charset="0"/>
                <a:cs typeface="Arial" pitchFamily="34" charset="0"/>
              </a:rPr>
              <a:t>-Abiomed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000" b="1" i="0" u="none" strike="noStrike" kern="0" cap="none" spc="0" normalizeH="0" baseline="0" noProof="0" dirty="0">
                <a:ln>
                  <a:noFill/>
                </a:ln>
                <a:solidFill>
                  <a:prstClr val="white"/>
                </a:solidFill>
                <a:effectLst/>
                <a:uLnTx/>
                <a:uFillTx/>
                <a:latin typeface="Arial" pitchFamily="34" charset="0"/>
                <a:cs typeface="Arial" pitchFamily="34" charset="0"/>
              </a:rPr>
              <a:t>Chiesi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b="1" kern="0" dirty="0">
                <a:solidFill>
                  <a:prstClr val="white"/>
                </a:solidFill>
                <a:latin typeface="Arial" pitchFamily="34" charset="0"/>
                <a:cs typeface="Arial" pitchFamily="34" charset="0"/>
              </a:rPr>
              <a:t> </a:t>
            </a:r>
            <a:r>
              <a:rPr lang="en-US" altLang="en-US" sz="2800" b="1" kern="0" dirty="0">
                <a:solidFill>
                  <a:prstClr val="white"/>
                </a:solidFill>
                <a:latin typeface="Arial" pitchFamily="34" charset="0"/>
                <a:cs typeface="Arial" pitchFamily="34" charset="0"/>
              </a:rPr>
              <a:t>Haemonetics-Cardiva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2600" b="1" i="0" u="none" strike="noStrike" kern="0" cap="none" spc="0" normalizeH="0" baseline="0" noProof="0" dirty="0">
                <a:ln>
                  <a:noFill/>
                </a:ln>
                <a:solidFill>
                  <a:prstClr val="white"/>
                </a:solidFill>
                <a:effectLst/>
                <a:uLnTx/>
                <a:uFillTx/>
                <a:latin typeface="Arial" pitchFamily="34" charset="0"/>
                <a:cs typeface="Arial" pitchFamily="34" charset="0"/>
              </a:rPr>
              <a:t>Acist Medical System.</a:t>
            </a:r>
          </a:p>
        </p:txBody>
      </p:sp>
    </p:spTree>
    <p:extLst>
      <p:ext uri="{BB962C8B-B14F-4D97-AF65-F5344CB8AC3E}">
        <p14:creationId xmlns:p14="http://schemas.microsoft.com/office/powerpoint/2010/main" val="224534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16786" y="1539819"/>
            <a:ext cx="10303786" cy="435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sz="2900" b="1" dirty="0">
                <a:latin typeface="Arial" pitchFamily="34" charset="0"/>
              </a:rPr>
              <a:t> </a:t>
            </a:r>
            <a:r>
              <a:rPr lang="en-US" altLang="en-US" sz="2800" b="1" dirty="0">
                <a:latin typeface="Arial" pitchFamily="34" charset="0"/>
              </a:rPr>
              <a:t>Recent Interventional Trials and Publications:</a:t>
            </a:r>
          </a:p>
          <a:p>
            <a:pPr lvl="0" defTabSz="771525" fontAlgn="base">
              <a:spcBef>
                <a:spcPct val="0"/>
              </a:spcBef>
              <a:spcAft>
                <a:spcPct val="0"/>
              </a:spcAft>
              <a:buNone/>
              <a:defRPr/>
            </a:pPr>
            <a:r>
              <a:rPr lang="en-US" altLang="en-US" sz="4000" b="1" dirty="0">
                <a:latin typeface="Arial" pitchFamily="34" charset="0"/>
              </a:rPr>
              <a:t>    </a:t>
            </a:r>
            <a:r>
              <a:rPr lang="en-US" altLang="en-US" b="1" dirty="0" err="1">
                <a:latin typeface="Arial" pitchFamily="34" charset="0"/>
              </a:rPr>
              <a:t>CorCTA</a:t>
            </a:r>
            <a:r>
              <a:rPr lang="en-US" altLang="en-US" b="1" dirty="0">
                <a:latin typeface="Arial" pitchFamily="34" charset="0"/>
              </a:rPr>
              <a:t> Trial, ARCHITECT Study, OCT-FFR Trial,</a:t>
            </a:r>
          </a:p>
          <a:p>
            <a:pPr lvl="0" defTabSz="771525" fontAlgn="base">
              <a:spcBef>
                <a:spcPct val="0"/>
              </a:spcBef>
              <a:spcAft>
                <a:spcPct val="0"/>
              </a:spcAft>
              <a:buNone/>
              <a:defRPr/>
            </a:pPr>
            <a:r>
              <a:rPr lang="en-US" altLang="en-US" b="1" dirty="0">
                <a:latin typeface="Arial" pitchFamily="34" charset="0"/>
              </a:rPr>
              <a:t>      Pretreatment with P2Y12i in STEMI</a:t>
            </a:r>
          </a:p>
          <a:p>
            <a:pPr lvl="0" defTabSz="771525" fontAlgn="base">
              <a:spcBef>
                <a:spcPct val="0"/>
              </a:spcBef>
              <a:spcAft>
                <a:spcPct val="0"/>
              </a:spcAft>
              <a:buNone/>
              <a:defRPr/>
            </a:pPr>
            <a:endParaRPr lang="en-US" altLang="en-US" b="1" dirty="0">
              <a:latin typeface="Arial" pitchFamily="34" charset="0"/>
            </a:endParaRPr>
          </a:p>
          <a:p>
            <a:pPr lvl="0" defTabSz="771525" fontAlgn="base">
              <a:spcBef>
                <a:spcPct val="0"/>
              </a:spcBef>
              <a:spcAft>
                <a:spcPct val="0"/>
              </a:spcAft>
              <a:buNone/>
              <a:defRPr/>
            </a:pPr>
            <a:r>
              <a:rPr kumimoji="0" lang="en-US" altLang="en-US" sz="2800" b="1" i="0" u="none" strike="noStrike" kern="1200" cap="none" spc="0" normalizeH="0" noProof="0" dirty="0">
                <a:ln>
                  <a:noFill/>
                </a:ln>
                <a:effectLst/>
                <a:uLnTx/>
                <a:uFillTx/>
                <a:latin typeface="Arial" pitchFamily="34" charset="0"/>
              </a:rPr>
              <a:t>     </a:t>
            </a:r>
            <a:r>
              <a:rPr kumimoji="0" lang="en-US" altLang="en-US" sz="2800" b="1" i="1" u="none" strike="noStrike" kern="1200" cap="none" spc="0" normalizeH="0" baseline="0" noProof="0" dirty="0">
                <a:ln>
                  <a:noFill/>
                </a:ln>
                <a:effectLst/>
                <a:uLnTx/>
                <a:uFillTx/>
                <a:latin typeface="Arial" pitchFamily="34" charset="0"/>
              </a:rPr>
              <a:t>        </a:t>
            </a:r>
            <a:endParaRPr kumimoji="0" lang="en-US" altLang="en-US" sz="28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latin typeface="Arial" pitchFamily="34" charset="0"/>
              </a:rPr>
              <a:t> Impact of TLR on long-term mortality after LM PCI</a:t>
            </a:r>
            <a:r>
              <a:rPr kumimoji="0" lang="en-US" altLang="en-US" sz="3400" b="1" i="0" u="none" strike="noStrike" kern="1200" cap="none" spc="0" normalizeH="0" baseline="0" noProof="0" dirty="0">
                <a:ln>
                  <a:noFill/>
                </a:ln>
                <a:effectLst/>
                <a:uLnTx/>
                <a:uFillTx/>
                <a:latin typeface="Arial" pitchFamily="34" charset="0"/>
              </a:rPr>
              <a:t>:</a:t>
            </a:r>
            <a:endParaRPr kumimoji="0" lang="en-US" altLang="en-US" sz="3400" b="1" i="0" u="none" strike="noStrike" kern="1200" cap="none" spc="0" normalizeH="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sz="2800" b="1" baseline="0" dirty="0">
                <a:latin typeface="Arial" pitchFamily="34" charset="0"/>
              </a:rPr>
              <a:t>      Impact of Target Lesion Revascularization on Long-</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2800" b="1" dirty="0">
                <a:latin typeface="Arial" pitchFamily="34" charset="0"/>
              </a:rPr>
              <a:t>      </a:t>
            </a:r>
            <a:r>
              <a:rPr lang="en-US" altLang="en-US" sz="2800" b="1" baseline="0" dirty="0">
                <a:latin typeface="Arial" pitchFamily="34" charset="0"/>
              </a:rPr>
              <a:t>term Mortality after PCI for Left Main Disease</a:t>
            </a:r>
            <a:endParaRPr kumimoji="0" lang="en-US" altLang="en-US" sz="3000"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2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16786" y="1539819"/>
            <a:ext cx="10303786" cy="435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sz="2900" b="1" dirty="0">
                <a:latin typeface="Arial" pitchFamily="34" charset="0"/>
              </a:rPr>
              <a:t> </a:t>
            </a:r>
            <a:r>
              <a:rPr lang="en-US" altLang="en-US" sz="2800" b="1" dirty="0">
                <a:latin typeface="Arial" pitchFamily="34" charset="0"/>
              </a:rPr>
              <a:t>Recent Interventional Trials and Publications:</a:t>
            </a:r>
          </a:p>
          <a:p>
            <a:pPr lvl="0" defTabSz="771525" fontAlgn="base">
              <a:spcBef>
                <a:spcPct val="0"/>
              </a:spcBef>
              <a:spcAft>
                <a:spcPct val="0"/>
              </a:spcAft>
              <a:buNone/>
              <a:defRPr/>
            </a:pPr>
            <a:r>
              <a:rPr lang="en-US" altLang="en-US" sz="4000" b="1" dirty="0">
                <a:latin typeface="Arial" pitchFamily="34" charset="0"/>
              </a:rPr>
              <a:t>    </a:t>
            </a:r>
            <a:r>
              <a:rPr lang="en-US" altLang="en-US" b="1" dirty="0" err="1">
                <a:latin typeface="Arial" pitchFamily="34" charset="0"/>
              </a:rPr>
              <a:t>CorCTA</a:t>
            </a:r>
            <a:r>
              <a:rPr lang="en-US" altLang="en-US" b="1" dirty="0">
                <a:latin typeface="Arial" pitchFamily="34" charset="0"/>
              </a:rPr>
              <a:t> Trial, ARCHITECT Study, OCT-FFR Trial,</a:t>
            </a:r>
          </a:p>
          <a:p>
            <a:pPr lvl="0" defTabSz="771525" fontAlgn="base">
              <a:spcBef>
                <a:spcPct val="0"/>
              </a:spcBef>
              <a:spcAft>
                <a:spcPct val="0"/>
              </a:spcAft>
              <a:buNone/>
              <a:defRPr/>
            </a:pPr>
            <a:r>
              <a:rPr lang="en-US" altLang="en-US" b="1" dirty="0">
                <a:latin typeface="Arial" pitchFamily="34" charset="0"/>
              </a:rPr>
              <a:t>      Pretreatment with P2Y12i in STEMI</a:t>
            </a:r>
          </a:p>
          <a:p>
            <a:pPr lvl="0" defTabSz="771525" fontAlgn="base">
              <a:spcBef>
                <a:spcPct val="0"/>
              </a:spcBef>
              <a:spcAft>
                <a:spcPct val="0"/>
              </a:spcAft>
              <a:buNone/>
              <a:defRPr/>
            </a:pPr>
            <a:endParaRPr lang="en-US" altLang="en-US" b="1" dirty="0">
              <a:latin typeface="Arial" pitchFamily="34" charset="0"/>
            </a:endParaRPr>
          </a:p>
          <a:p>
            <a:pPr lvl="0" defTabSz="771525" fontAlgn="base">
              <a:spcBef>
                <a:spcPct val="0"/>
              </a:spcBef>
              <a:spcAft>
                <a:spcPct val="0"/>
              </a:spcAft>
              <a:buNone/>
              <a:defRPr/>
            </a:pPr>
            <a:r>
              <a:rPr kumimoji="0" lang="en-US" altLang="en-US" sz="2800" b="1" i="0" u="none" strike="noStrike" kern="1200" cap="none" spc="0" normalizeH="0" noProof="0" dirty="0">
                <a:ln>
                  <a:noFill/>
                </a:ln>
                <a:solidFill>
                  <a:schemeClr val="bg2"/>
                </a:solidFill>
                <a:effectLst/>
                <a:uLnTx/>
                <a:uFillTx/>
                <a:latin typeface="Arial" pitchFamily="34" charset="0"/>
              </a:rPr>
              <a:t>     </a:t>
            </a:r>
            <a:r>
              <a:rPr kumimoji="0" lang="en-US" altLang="en-US" sz="2800" b="1" i="1" u="none" strike="noStrike" kern="1200" cap="none" spc="0" normalizeH="0" baseline="0" noProof="0" dirty="0">
                <a:ln>
                  <a:noFill/>
                </a:ln>
                <a:solidFill>
                  <a:schemeClr val="bg2"/>
                </a:solidFill>
                <a:effectLst/>
                <a:uLnTx/>
                <a:uFillTx/>
                <a:latin typeface="Arial" pitchFamily="34" charset="0"/>
              </a:rPr>
              <a:t>        </a:t>
            </a:r>
            <a:endParaRPr kumimoji="0" lang="en-US" altLang="en-US" sz="2800"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chemeClr val="bg2"/>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solidFill>
                  <a:schemeClr val="bg2"/>
                </a:solidFill>
                <a:latin typeface="Arial" pitchFamily="34" charset="0"/>
              </a:rPr>
              <a:t> Impact of TLR on long-term mortality after LM PCI</a:t>
            </a:r>
            <a:r>
              <a:rPr kumimoji="0" lang="en-US" altLang="en-US" sz="3400" b="1" i="0" u="none" strike="noStrike" kern="1200" cap="none" spc="0" normalizeH="0" baseline="0" noProof="0" dirty="0">
                <a:ln>
                  <a:noFill/>
                </a:ln>
                <a:solidFill>
                  <a:schemeClr val="bg2"/>
                </a:solidFill>
                <a:effectLst/>
                <a:uLnTx/>
                <a:uFillTx/>
                <a:latin typeface="Arial" pitchFamily="34" charset="0"/>
              </a:rPr>
              <a:t>:</a:t>
            </a:r>
            <a:endParaRPr kumimoji="0" lang="en-US" altLang="en-US" sz="3400" b="1" i="0" u="none" strike="noStrike" kern="1200" cap="none" spc="0" normalizeH="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sz="2800" b="1" baseline="0" dirty="0">
                <a:solidFill>
                  <a:schemeClr val="bg2"/>
                </a:solidFill>
                <a:latin typeface="Arial" pitchFamily="34" charset="0"/>
              </a:rPr>
              <a:t>      Impact of Target Lesion Revascularization on Long-</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2800" b="1" dirty="0">
                <a:solidFill>
                  <a:schemeClr val="bg2"/>
                </a:solidFill>
                <a:latin typeface="Arial" pitchFamily="34" charset="0"/>
              </a:rPr>
              <a:t>      </a:t>
            </a:r>
            <a:r>
              <a:rPr lang="en-US" altLang="en-US" sz="2800" b="1" baseline="0" dirty="0">
                <a:solidFill>
                  <a:schemeClr val="bg2"/>
                </a:solidFill>
                <a:latin typeface="Arial" pitchFamily="34" charset="0"/>
              </a:rPr>
              <a:t>term Mortality after PCI for Left Main Disease</a:t>
            </a:r>
            <a:endParaRPr kumimoji="0" lang="en-US" altLang="en-US" sz="3000"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236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grpSp>
        <p:nvGrpSpPr>
          <p:cNvPr id="5" name="Group 4"/>
          <p:cNvGrpSpPr/>
          <p:nvPr/>
        </p:nvGrpSpPr>
        <p:grpSpPr>
          <a:xfrm>
            <a:off x="-1" y="609600"/>
            <a:ext cx="10286999" cy="5970494"/>
            <a:chOff x="-1" y="609600"/>
            <a:chExt cx="10286999" cy="597049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9600"/>
              <a:ext cx="10286999" cy="5970494"/>
            </a:xfrm>
            <a:prstGeom prst="rect">
              <a:avLst/>
            </a:prstGeom>
          </p:spPr>
        </p:pic>
        <p:sp>
          <p:nvSpPr>
            <p:cNvPr id="4" name="TextBox 3"/>
            <p:cNvSpPr txBox="1"/>
            <p:nvPr/>
          </p:nvSpPr>
          <p:spPr>
            <a:xfrm>
              <a:off x="80679" y="4419602"/>
              <a:ext cx="988807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(Coronary Microvascular Functional and CT Angiography) U.K.</a:t>
              </a:r>
            </a:p>
          </p:txBody>
        </p:sp>
      </p:grpSp>
      <p:sp>
        <p:nvSpPr>
          <p:cNvPr id="6" name="TextBox 5"/>
          <p:cNvSpPr txBox="1"/>
          <p:nvPr/>
        </p:nvSpPr>
        <p:spPr>
          <a:xfrm>
            <a:off x="6535271" y="3905349"/>
            <a:ext cx="2348754" cy="52322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CorCTA Trial</a:t>
            </a:r>
          </a:p>
        </p:txBody>
      </p:sp>
    </p:spTree>
    <p:extLst>
      <p:ext uri="{BB962C8B-B14F-4D97-AF65-F5344CB8AC3E}">
        <p14:creationId xmlns:p14="http://schemas.microsoft.com/office/powerpoint/2010/main" val="40876754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25510" y="5541"/>
            <a:ext cx="1028699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Types and Definitions of Endotypes</a:t>
            </a: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sp>
        <p:nvSpPr>
          <p:cNvPr id="5" name="TextBox 4"/>
          <p:cNvSpPr txBox="1"/>
          <p:nvPr/>
        </p:nvSpPr>
        <p:spPr>
          <a:xfrm>
            <a:off x="268943" y="726138"/>
            <a:ext cx="10018055" cy="5632311"/>
          </a:xfrm>
          <a:prstGeom prst="rect">
            <a:avLst/>
          </a:prstGeom>
          <a:noFill/>
        </p:spPr>
        <p:txBody>
          <a:bodyPr wrap="square" rtlCol="0">
            <a:spAutoFit/>
          </a:bodyPr>
          <a:lstStyle/>
          <a:p>
            <a:pPr marL="2232025" marR="0" lvl="0" indent="-2232025"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Vasospastic angina: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required that 3 conditions occur during acetylcholine testing:</a:t>
            </a:r>
          </a:p>
          <a:p>
            <a:pPr marL="2573338" marR="0" lvl="5" indent="-287338"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Clinical significant epicardial vasoconstriction (≥90%);</a:t>
            </a:r>
          </a:p>
          <a:p>
            <a:pPr marL="2573338" marR="0" lvl="5" indent="-287338"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Reproduction of the usual chest pain;</a:t>
            </a:r>
          </a:p>
          <a:p>
            <a:pPr marL="2573338" marR="0" lvl="5" indent="-287338"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Ischemic changes on the ECG</a:t>
            </a:r>
          </a:p>
          <a:p>
            <a:pPr marL="2286000" marR="0" lvl="5"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232025" marR="0" lvl="0" indent="-2232025"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Microvascular angina:</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symptoms of myocardial ischemia, unobstructed coronary arteries, and evidence of microvascular dysfunction (any of abnormal coronary flow reserve, index of microcirculatory resistance or microvascular spasm to acetylcholine). </a:t>
            </a:r>
          </a:p>
          <a:p>
            <a:pPr marL="2571750" marR="0" lvl="5" indent="-1158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1698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Definitive microvascular angina diagnosed if all criteria are +,</a:t>
            </a:r>
          </a:p>
          <a:p>
            <a:pPr marL="3086100" marR="0" lvl="6" indent="-342900" algn="l" defTabSz="457200" rtl="0" eaLnBrk="1" fontAlgn="auto" latinLnBrk="0" hangingPunct="1">
              <a:lnSpc>
                <a:spcPct val="100000"/>
              </a:lnSpc>
              <a:spcBef>
                <a:spcPts val="0"/>
              </a:spcBef>
              <a:spcAft>
                <a:spcPts val="0"/>
              </a:spcAft>
              <a:buClr>
                <a:srgbClr val="FFFFFF"/>
              </a:buClr>
              <a:buSzTx/>
              <a:buFont typeface="+mj-lt"/>
              <a:buAutoNum type="alphaLcParenR"/>
              <a:tabLst>
                <a:tab pos="1698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symptoms of ischemia are present</a:t>
            </a:r>
          </a:p>
          <a:p>
            <a:pPr marL="3086100" marR="0" lvl="6" indent="-342900" algn="l" defTabSz="457200" rtl="0" eaLnBrk="1" fontAlgn="auto" latinLnBrk="0" hangingPunct="1">
              <a:lnSpc>
                <a:spcPct val="100000"/>
              </a:lnSpc>
              <a:spcBef>
                <a:spcPts val="0"/>
              </a:spcBef>
              <a:spcAft>
                <a:spcPts val="0"/>
              </a:spcAft>
              <a:buClr>
                <a:srgbClr val="FFFFFF"/>
              </a:buClr>
              <a:buSzTx/>
              <a:buFont typeface="+mj-lt"/>
              <a:buAutoNum type="alphaLcParenR"/>
              <a:tabLst>
                <a:tab pos="1698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obstructive coronary artery disease</a:t>
            </a:r>
          </a:p>
          <a:p>
            <a:pPr marL="3086100" marR="0" lvl="6" indent="-342900" algn="l" defTabSz="457200" rtl="0" eaLnBrk="1" fontAlgn="auto" latinLnBrk="0" hangingPunct="1">
              <a:lnSpc>
                <a:spcPct val="100000"/>
              </a:lnSpc>
              <a:spcBef>
                <a:spcPts val="0"/>
              </a:spcBef>
              <a:spcAft>
                <a:spcPts val="0"/>
              </a:spcAft>
              <a:buClr>
                <a:srgbClr val="FFFFFF"/>
              </a:buClr>
              <a:buSzTx/>
              <a:buFont typeface="+mj-lt"/>
              <a:buAutoNum type="alphaLcParenR"/>
              <a:tabLst>
                <a:tab pos="1698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only objective of myocardial ischemia</a:t>
            </a:r>
          </a:p>
          <a:p>
            <a:pPr marL="3086100" marR="0" lvl="6" indent="-342900" algn="l" defTabSz="457200" rtl="0" eaLnBrk="1" fontAlgn="auto" latinLnBrk="0" hangingPunct="1">
              <a:lnSpc>
                <a:spcPct val="100000"/>
              </a:lnSpc>
              <a:spcBef>
                <a:spcPts val="0"/>
              </a:spcBef>
              <a:spcAft>
                <a:spcPts val="0"/>
              </a:spcAft>
              <a:buClr>
                <a:srgbClr val="FFFFFF"/>
              </a:buClr>
              <a:buSzTx/>
              <a:buFont typeface="+mj-lt"/>
              <a:buAutoNum type="alphaLcParenR"/>
              <a:tabLst>
                <a:tab pos="1698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evidence of impaired coronary microvascular function alone</a:t>
            </a:r>
          </a:p>
          <a:p>
            <a:pPr marL="3086100" marR="0" lvl="6" indent="-342900" algn="l" defTabSz="457200" rtl="0" eaLnBrk="1" fontAlgn="auto" latinLnBrk="0" hangingPunct="1">
              <a:lnSpc>
                <a:spcPct val="100000"/>
              </a:lnSpc>
              <a:spcBef>
                <a:spcPts val="0"/>
              </a:spcBef>
              <a:spcAft>
                <a:spcPts val="0"/>
              </a:spcAft>
              <a:buClr>
                <a:srgbClr val="FFFFFF"/>
              </a:buClr>
              <a:buSzTx/>
              <a:buFont typeface="+mj-lt"/>
              <a:buAutoNum type="alphaLcParenR"/>
              <a:tabLst>
                <a:tab pos="169863" algn="l"/>
              </a:tabLst>
              <a:defRPr/>
            </a:pP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2" indent="0" algn="l" defTabSz="457200" rtl="0" eaLnBrk="1" fontAlgn="auto" latinLnBrk="0" hangingPunct="1">
              <a:lnSpc>
                <a:spcPct val="100000"/>
              </a:lnSpc>
              <a:spcBef>
                <a:spcPts val="0"/>
              </a:spcBef>
              <a:spcAft>
                <a:spcPts val="0"/>
              </a:spcAft>
              <a:buClr>
                <a:srgbClr val="FFC000"/>
              </a:buClr>
              <a:buSzTx/>
              <a:buFontTx/>
              <a:buNone/>
              <a:tabLst>
                <a:tab pos="169863" algn="l"/>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170113" marR="0" lvl="2" indent="-2170113" algn="l" defTabSz="457200" rtl="0" eaLnBrk="1" fontAlgn="auto" latinLnBrk="0" hangingPunct="1">
              <a:lnSpc>
                <a:spcPct val="100000"/>
              </a:lnSpc>
              <a:spcBef>
                <a:spcPts val="0"/>
              </a:spcBef>
              <a:spcAft>
                <a:spcPts val="0"/>
              </a:spcAft>
              <a:buClr>
                <a:srgbClr val="FFC000"/>
              </a:buClr>
              <a:buSzTx/>
              <a:buFontTx/>
              <a:buNone/>
              <a:tabLst>
                <a:tab pos="169863" algn="l"/>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Microvascular spasm: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required provocation and reproduction of angina symptoms, ischemic ECG shifts, but no epicardial spasm during Ach testing.</a:t>
            </a:r>
          </a:p>
          <a:p>
            <a:pPr marL="2170113" marR="0" lvl="2" indent="-2170113" algn="l" defTabSz="457200" rtl="0" eaLnBrk="1" fontAlgn="auto" latinLnBrk="0" hangingPunct="1">
              <a:lnSpc>
                <a:spcPct val="100000"/>
              </a:lnSpc>
              <a:spcBef>
                <a:spcPts val="0"/>
              </a:spcBef>
              <a:spcAft>
                <a:spcPts val="0"/>
              </a:spcAft>
              <a:buClr>
                <a:srgbClr val="FFC000"/>
              </a:buClr>
              <a:buSzTx/>
              <a:buFontTx/>
              <a:buNone/>
              <a:tabLst>
                <a:tab pos="169863" algn="l"/>
              </a:tabLst>
              <a:defRPr/>
            </a:pP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255713" marR="0" lvl="2" indent="-1255713" algn="l" defTabSz="457200" rtl="0" eaLnBrk="1" fontAlgn="auto" latinLnBrk="0" hangingPunct="1">
              <a:lnSpc>
                <a:spcPct val="100000"/>
              </a:lnSpc>
              <a:spcBef>
                <a:spcPts val="0"/>
              </a:spcBef>
              <a:spcAft>
                <a:spcPts val="0"/>
              </a:spcAft>
              <a:buClr>
                <a:srgbClr val="FFC000"/>
              </a:buClr>
              <a:buSzTx/>
              <a:buFontTx/>
              <a:buNone/>
              <a:tabLst>
                <a:tab pos="169863" algn="l"/>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Normal test: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denoted no obstructive epicardial coronary artery disease (FFR &gt;0.80) and no coronary vascular dysfunction (coronary flow reserve &gt;2.0, index of microcirculatory resistance &lt;25, and negative acetylcholine testing).</a:t>
            </a:r>
          </a:p>
        </p:txBody>
      </p:sp>
    </p:spTree>
    <p:extLst>
      <p:ext uri="{BB962C8B-B14F-4D97-AF65-F5344CB8AC3E}">
        <p14:creationId xmlns:p14="http://schemas.microsoft.com/office/powerpoint/2010/main" val="7313715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3785"/>
            <a:ext cx="1028699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Blinding Procedures in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Catheter Laboratory</a:t>
            </a:r>
          </a:p>
        </p:txBody>
      </p:sp>
      <p:sp>
        <p:nvSpPr>
          <p:cNvPr id="6" name="TextBox 5"/>
          <p:cNvSpPr txBox="1"/>
          <p:nvPr/>
        </p:nvSpPr>
        <p:spPr>
          <a:xfrm>
            <a:off x="6409765" y="6481483"/>
            <a:ext cx="38772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23" y="1131002"/>
            <a:ext cx="9637059" cy="535048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804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541"/>
            <a:ext cx="1028699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Flow Diagram </a:t>
            </a: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0872" y="631716"/>
            <a:ext cx="6678706" cy="585873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64002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541"/>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Invasive Coronary Endotyping</a:t>
            </a: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999" y="590317"/>
            <a:ext cx="4995140" cy="607046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46305" y="967025"/>
            <a:ext cx="4971870" cy="4801314"/>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Invasive management and true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endotypes</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are shown in table</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LAD CA evaluated in 223 (96.5%) pts</a:t>
            </a: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Invasive coronary function tests successfully completed in 230 (99.6%) pts</a:t>
            </a: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Mean FFR was 0.88 consistent with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nonobstructive</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CAD</a:t>
            </a: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1"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the 231 pts:</a:t>
            </a:r>
          </a:p>
          <a:p>
            <a:pPr marL="627063" marR="0" lvl="2"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55% had microvascular angina</a:t>
            </a:r>
          </a:p>
          <a:p>
            <a:pPr marL="627063" marR="0" lvl="2"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11.7% had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vasospatic</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angina</a:t>
            </a:r>
          </a:p>
          <a:p>
            <a:pPr marL="627063" marR="0" lvl="2"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7.4% had both microvascular and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vasospatic</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angina</a:t>
            </a:r>
          </a:p>
          <a:p>
            <a:pPr marL="627063" marR="0" lvl="2"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26% had normal coronary function test results</a:t>
            </a:r>
          </a:p>
        </p:txBody>
      </p:sp>
    </p:spTree>
    <p:extLst>
      <p:ext uri="{BB962C8B-B14F-4D97-AF65-F5344CB8AC3E}">
        <p14:creationId xmlns:p14="http://schemas.microsoft.com/office/powerpoint/2010/main" val="22430956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5" name="TextBox 4"/>
          <p:cNvSpPr txBox="1"/>
          <p:nvPr/>
        </p:nvSpPr>
        <p:spPr>
          <a:xfrm>
            <a:off x="0" y="53785"/>
            <a:ext cx="1028699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Primary and Secondary Outcomes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Diagnostic Utility, Clinical Utility and Clinical Events</a:t>
            </a:r>
          </a:p>
        </p:txBody>
      </p:sp>
      <p:sp>
        <p:nvSpPr>
          <p:cNvPr id="6" name="TextBox 5"/>
          <p:cNvSpPr txBox="1"/>
          <p:nvPr/>
        </p:nvSpPr>
        <p:spPr>
          <a:xfrm>
            <a:off x="6409765" y="6481483"/>
            <a:ext cx="38772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754" y="1175821"/>
            <a:ext cx="7153834" cy="529669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754" y="1175821"/>
            <a:ext cx="7153834" cy="832273"/>
          </a:xfrm>
          <a:prstGeom prst="rect">
            <a:avLst/>
          </a:prstGeom>
        </p:spPr>
      </p:pic>
      <p:grpSp>
        <p:nvGrpSpPr>
          <p:cNvPr id="13" name="Group 12"/>
          <p:cNvGrpSpPr/>
          <p:nvPr/>
        </p:nvGrpSpPr>
        <p:grpSpPr>
          <a:xfrm>
            <a:off x="1586754" y="1175814"/>
            <a:ext cx="7153834" cy="5341522"/>
            <a:chOff x="1586754" y="1175814"/>
            <a:chExt cx="7153834" cy="5341522"/>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754" y="1220639"/>
              <a:ext cx="7153834" cy="529669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754" y="1175814"/>
              <a:ext cx="7153834" cy="832273"/>
            </a:xfrm>
            <a:prstGeom prst="rect">
              <a:avLst/>
            </a:prstGeom>
          </p:spPr>
        </p:pic>
      </p:grpSp>
    </p:spTree>
    <p:extLst>
      <p:ext uri="{BB962C8B-B14F-4D97-AF65-F5344CB8AC3E}">
        <p14:creationId xmlns:p14="http://schemas.microsoft.com/office/powerpoint/2010/main" val="8457242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541"/>
            <a:ext cx="10287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Diagnoses at Sequential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Timepoints</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61" y="1357248"/>
            <a:ext cx="10136278" cy="510493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428377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541"/>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Clinical Events</a:t>
            </a: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graphicFrame>
        <p:nvGraphicFramePr>
          <p:cNvPr id="7" name="Chart 6"/>
          <p:cNvGraphicFramePr/>
          <p:nvPr>
            <p:extLst>
              <p:ext uri="{D42A27DB-BD31-4B8C-83A1-F6EECF244321}">
                <p14:modId xmlns:p14="http://schemas.microsoft.com/office/powerpoint/2010/main" val="3768211328"/>
              </p:ext>
            </p:extLst>
          </p:nvPr>
        </p:nvGraphicFramePr>
        <p:xfrm>
          <a:off x="360829" y="989869"/>
          <a:ext cx="9926170" cy="526423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41554" y="3524472"/>
            <a:ext cx="28513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1012722" y="2605551"/>
            <a:ext cx="90456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=0.31</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8657302" y="1430596"/>
            <a:ext cx="90456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=0.53</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7074309" y="2786791"/>
            <a:ext cx="90456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=0.20</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5628967" y="4852222"/>
            <a:ext cx="90456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a:t>
            </a:r>
          </a:p>
        </p:txBody>
      </p:sp>
      <p:sp>
        <p:nvSpPr>
          <p:cNvPr id="13" name="TextBox 12"/>
          <p:cNvSpPr txBox="1"/>
          <p:nvPr/>
        </p:nvSpPr>
        <p:spPr>
          <a:xfrm>
            <a:off x="4085303" y="4564961"/>
            <a:ext cx="90456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618814" y="4682945"/>
            <a:ext cx="90456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=0.62</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84676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7331" y="-4550"/>
            <a:ext cx="449669" cy="41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0683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rPr>
              <a:t>Disclosures</a:t>
            </a:r>
          </a:p>
        </p:txBody>
      </p:sp>
      <p:sp>
        <p:nvSpPr>
          <p:cNvPr id="5" name="Content Placeholder 2"/>
          <p:cNvSpPr txBox="1">
            <a:spLocks/>
          </p:cNvSpPr>
          <p:nvPr/>
        </p:nvSpPr>
        <p:spPr>
          <a:xfrm>
            <a:off x="199582" y="1632252"/>
            <a:ext cx="10130962"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Samin K. Sharma, MD, MSCAI,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lang="en-US" altLang="en-US" sz="4000" b="1" i="1" dirty="0">
                <a:solidFill>
                  <a:prstClr val="white"/>
                </a:solidFill>
                <a:latin typeface="Arial" pitchFamily="34" charset="0"/>
                <a:cs typeface="Arial" pitchFamily="34" charset="0"/>
              </a:rPr>
              <a:t>  Nothing to disclose</a:t>
            </a: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Annapoorna S. Kini, MD, MRCP,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Sameer Mehta, MD, FACC </a:t>
            </a:r>
            <a:r>
              <a:rPr kumimoji="0" lang="en-US" altLang="en-US" sz="4000" b="1" i="0" u="none" strike="noStrike" kern="1200" cap="none" spc="0" normalizeH="0" baseline="0" noProof="0" dirty="0">
                <a:ln>
                  <a:noFill/>
                </a:ln>
                <a:solidFill>
                  <a:srgbClr val="FF0000"/>
                </a:solidFill>
                <a:effectLst/>
                <a:uLnTx/>
                <a:uFillTx/>
                <a:latin typeface="Arial" pitchFamily="34" charset="0"/>
                <a:cs typeface="Arial" pitchFamily="34" charset="0"/>
              </a:rPr>
              <a:t>(Moderator)</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18124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541"/>
            <a:ext cx="10287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Follow-Up Response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Time points for SAQ</a:t>
            </a: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1700040"/>
            <a:ext cx="10058400" cy="332424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40768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5541"/>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CorCTA Trial: CV Risk Factors by Randomized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Group at Baseline and Follow-Up Visits</a:t>
            </a:r>
          </a:p>
        </p:txBody>
      </p:sp>
      <p:sp>
        <p:nvSpPr>
          <p:cNvPr id="4" name="TextBox 3"/>
          <p:cNvSpPr txBox="1"/>
          <p:nvPr/>
        </p:nvSpPr>
        <p:spPr>
          <a:xfrm>
            <a:off x="6364941" y="6490447"/>
            <a:ext cx="39220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Sidik et al., Circulation 2024;149:7</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0" y="1082759"/>
            <a:ext cx="9792929" cy="540768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3161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grpSp>
        <p:nvGrpSpPr>
          <p:cNvPr id="5" name="Group 4"/>
          <p:cNvGrpSpPr/>
          <p:nvPr/>
        </p:nvGrpSpPr>
        <p:grpSpPr>
          <a:xfrm>
            <a:off x="-1" y="860612"/>
            <a:ext cx="10286999" cy="5432612"/>
            <a:chOff x="-1" y="860612"/>
            <a:chExt cx="10286999" cy="543261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60612"/>
              <a:ext cx="10286999" cy="5432612"/>
            </a:xfrm>
            <a:prstGeom prst="rect">
              <a:avLst/>
            </a:prstGeom>
          </p:spPr>
        </p:pic>
        <p:sp>
          <p:nvSpPr>
            <p:cNvPr id="4" name="TextBox 3"/>
            <p:cNvSpPr txBox="1"/>
            <p:nvPr/>
          </p:nvSpPr>
          <p:spPr>
            <a:xfrm>
              <a:off x="6293224" y="4488055"/>
              <a:ext cx="2348754" cy="52322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CorCTA Trial</a:t>
              </a:r>
            </a:p>
          </p:txBody>
        </p:sp>
      </p:grpSp>
    </p:spTree>
    <p:extLst>
      <p:ext uri="{BB962C8B-B14F-4D97-AF65-F5344CB8AC3E}">
        <p14:creationId xmlns:p14="http://schemas.microsoft.com/office/powerpoint/2010/main" val="19095353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9436" y="0"/>
            <a:ext cx="5441576" cy="6858000"/>
          </a:xfrm>
          <a:prstGeom prst="rect">
            <a:avLst/>
          </a:prstGeom>
        </p:spPr>
      </p:pic>
    </p:spTree>
    <p:extLst>
      <p:ext uri="{BB962C8B-B14F-4D97-AF65-F5344CB8AC3E}">
        <p14:creationId xmlns:p14="http://schemas.microsoft.com/office/powerpoint/2010/main" val="314914497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8858"/>
            <a:ext cx="10287000" cy="6156113"/>
          </a:xfrm>
          <a:prstGeom prst="rect">
            <a:avLst/>
          </a:prstGeom>
        </p:spPr>
      </p:pic>
      <p:sp>
        <p:nvSpPr>
          <p:cNvPr id="6" name="TextBox 5"/>
          <p:cNvSpPr txBox="1"/>
          <p:nvPr/>
        </p:nvSpPr>
        <p:spPr>
          <a:xfrm>
            <a:off x="0" y="4879882"/>
            <a:ext cx="10287000"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(Effect of Alirocumab on Atherosclerotic Plaque Volume, Architecture and Composition) Spain</a:t>
            </a:r>
          </a:p>
        </p:txBody>
      </p:sp>
    </p:spTree>
    <p:extLst>
      <p:ext uri="{BB962C8B-B14F-4D97-AF65-F5344CB8AC3E}">
        <p14:creationId xmlns:p14="http://schemas.microsoft.com/office/powerpoint/2010/main" val="22393811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33915"/>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ARCHITECT Study: Baseline Clinical and Biochemical Characteristics</a:t>
            </a:r>
          </a:p>
        </p:txBody>
      </p:sp>
      <p:sp>
        <p:nvSpPr>
          <p:cNvPr id="4" name="TextBox 3"/>
          <p:cNvSpPr txBox="1"/>
          <p:nvPr/>
        </p:nvSpPr>
        <p:spPr>
          <a:xfrm>
            <a:off x="3424518" y="6490447"/>
            <a:ext cx="6862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Pérez de Isla et al., Circ Cardiovasc Imaging 2024;17:e016206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929" y="1147482"/>
            <a:ext cx="7234517" cy="440167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73741" y="5665694"/>
            <a:ext cx="9152965" cy="738664"/>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Analyzed population consisted of 104 patients enrolled between June 2018 to October 2019</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age was 53.3 (46.2-59.4) years</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51.9% were women</a:t>
            </a:r>
          </a:p>
        </p:txBody>
      </p:sp>
    </p:spTree>
    <p:extLst>
      <p:ext uri="{BB962C8B-B14F-4D97-AF65-F5344CB8AC3E}">
        <p14:creationId xmlns:p14="http://schemas.microsoft.com/office/powerpoint/2010/main" val="3238891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33915"/>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ARCHITECT Study: Plaque Characteristics Changes</a:t>
            </a:r>
          </a:p>
        </p:txBody>
      </p:sp>
      <p:sp>
        <p:nvSpPr>
          <p:cNvPr id="4" name="TextBox 3"/>
          <p:cNvSpPr txBox="1"/>
          <p:nvPr/>
        </p:nvSpPr>
        <p:spPr>
          <a:xfrm>
            <a:off x="3424518" y="6490447"/>
            <a:ext cx="6862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Pérez de Isla et al., Circ Cardiovasc Imaging 2024;17:e016206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32" y="1388503"/>
            <a:ext cx="5432610" cy="432350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638799" y="1488141"/>
            <a:ext cx="4585446" cy="4031873"/>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Global coronary PB changed from 34.6% (32.5-36.8%) at entry to 30.4% (27.4-33.4%) at follow-up, which is -4.6% (-7.7 to -1.9%; </a:t>
            </a: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 reduction. </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Increase in the proportion of calcified plaque (from 3.4 [1.2-11.0] to 4.5 [2.2-10.31]; +0.3%; </a:t>
            </a: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 and increase in fibrous plaque (from 76.4 [67.9-81.6] to 85.4 [77.6-89.8]; +62%; </a:t>
            </a: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 was found</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decrease in the percentage of fibro-fatty plaque (from 11.4 [7.0-16.7] to 7.0 [5.5-8.4]; -3.9%; </a:t>
            </a: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 and necrotic plaque (from 4.1 [1.3-8.9] to 1.0 [0.4-2.0]; -0.6%; </a:t>
            </a: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 was found</a:t>
            </a:r>
          </a:p>
        </p:txBody>
      </p:sp>
      <p:sp>
        <p:nvSpPr>
          <p:cNvPr id="7" name="Rectangle 6"/>
          <p:cNvSpPr/>
          <p:nvPr/>
        </p:nvSpPr>
        <p:spPr bwMode="auto">
          <a:xfrm>
            <a:off x="170332" y="2545976"/>
            <a:ext cx="5432610" cy="277906"/>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7"/>
          <p:cNvSpPr/>
          <p:nvPr/>
        </p:nvSpPr>
        <p:spPr bwMode="auto">
          <a:xfrm>
            <a:off x="170332" y="3101786"/>
            <a:ext cx="5432610" cy="277906"/>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8"/>
          <p:cNvSpPr/>
          <p:nvPr/>
        </p:nvSpPr>
        <p:spPr bwMode="auto">
          <a:xfrm>
            <a:off x="188261" y="4267942"/>
            <a:ext cx="5432610" cy="277906"/>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Rectangle 9"/>
          <p:cNvSpPr/>
          <p:nvPr/>
        </p:nvSpPr>
        <p:spPr bwMode="auto">
          <a:xfrm>
            <a:off x="197225" y="4823752"/>
            <a:ext cx="5432610" cy="277906"/>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90364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33915"/>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ARCHITECT Study: Plaque Burden Reduction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Composition Change in the LAD</a:t>
            </a:r>
          </a:p>
        </p:txBody>
      </p:sp>
      <p:sp>
        <p:nvSpPr>
          <p:cNvPr id="4" name="TextBox 3"/>
          <p:cNvSpPr txBox="1"/>
          <p:nvPr/>
        </p:nvSpPr>
        <p:spPr>
          <a:xfrm>
            <a:off x="3424518" y="6490447"/>
            <a:ext cx="6862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Pérez de Isla et al., Circ Cardiovasc Imaging 2024;17:e016206 </a:t>
            </a:r>
          </a:p>
        </p:txBody>
      </p:sp>
      <p:sp>
        <p:nvSpPr>
          <p:cNvPr id="6" name="TextBox 5"/>
          <p:cNvSpPr txBox="1"/>
          <p:nvPr/>
        </p:nvSpPr>
        <p:spPr>
          <a:xfrm>
            <a:off x="152400" y="5108986"/>
            <a:ext cx="9995647" cy="1323439"/>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Cross-sections obtained immediately proximal to the origin of the first diagonal branch</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 plaque burden was reduced from 26.5% to 20.6%</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the follow-up image, an evident change in plaque composition can be seen: when compared with the baseline image, the fibro-fatty (light green) and necrotic (red) components have almost disappeared ad the fibrous plaque (dark green) is the main component</a:t>
            </a:r>
          </a:p>
        </p:txBody>
      </p:sp>
      <p:sp>
        <p:nvSpPr>
          <p:cNvPr id="7" name="TextBox 6"/>
          <p:cNvSpPr txBox="1"/>
          <p:nvPr/>
        </p:nvSpPr>
        <p:spPr>
          <a:xfrm>
            <a:off x="136711" y="1031971"/>
            <a:ext cx="999564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Before and after 78 weeks of alirocumab treatment</a:t>
            </a:r>
          </a:p>
        </p:txBody>
      </p:sp>
      <p:grpSp>
        <p:nvGrpSpPr>
          <p:cNvPr id="10" name="Group 9"/>
          <p:cNvGrpSpPr/>
          <p:nvPr/>
        </p:nvGrpSpPr>
        <p:grpSpPr>
          <a:xfrm>
            <a:off x="123265" y="1528951"/>
            <a:ext cx="10058400" cy="3547670"/>
            <a:chOff x="114300" y="1493091"/>
            <a:chExt cx="10058400" cy="354767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1493091"/>
              <a:ext cx="10058400" cy="354767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187389" y="2093975"/>
              <a:ext cx="717177" cy="246221"/>
            </a:xfrm>
            <a:prstGeom prst="rect">
              <a:avLst/>
            </a:prstGeom>
            <a:noFill/>
            <a:ln>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p>
          </p:txBody>
        </p:sp>
        <p:sp>
          <p:nvSpPr>
            <p:cNvPr id="9" name="TextBox 8"/>
            <p:cNvSpPr txBox="1"/>
            <p:nvPr/>
          </p:nvSpPr>
          <p:spPr>
            <a:xfrm>
              <a:off x="7207625" y="2100650"/>
              <a:ext cx="717177" cy="246221"/>
            </a:xfrm>
            <a:prstGeom prst="rect">
              <a:avLst/>
            </a:prstGeom>
            <a:noFill/>
            <a:ln>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a:t>
              </a:r>
            </a:p>
          </p:txBody>
        </p:sp>
      </p:grpSp>
    </p:spTree>
    <p:extLst>
      <p:ext uri="{BB962C8B-B14F-4D97-AF65-F5344CB8AC3E}">
        <p14:creationId xmlns:p14="http://schemas.microsoft.com/office/powerpoint/2010/main" val="3813114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33915"/>
            <a:ext cx="102870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ARCHITECT Study: Linear Regression Univariate Analysis </a:t>
            </a:r>
          </a:p>
        </p:txBody>
      </p:sp>
      <p:sp>
        <p:nvSpPr>
          <p:cNvPr id="4" name="TextBox 3"/>
          <p:cNvSpPr txBox="1"/>
          <p:nvPr/>
        </p:nvSpPr>
        <p:spPr>
          <a:xfrm>
            <a:off x="3424518" y="6490447"/>
            <a:ext cx="6862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Pérez de Isla et al., Circ Cardiovasc Imaging 2024;17:e016206 </a:t>
            </a:r>
          </a:p>
        </p:txBody>
      </p:sp>
      <p:sp>
        <p:nvSpPr>
          <p:cNvPr id="5" name="Rectangle 4"/>
          <p:cNvSpPr/>
          <p:nvPr/>
        </p:nvSpPr>
        <p:spPr>
          <a:xfrm>
            <a:off x="375223" y="1032830"/>
            <a:ext cx="9549653"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Showing Association Between Baseline Atherosclerotic Characteristics and Plaque Burden Regression/Progression (Positive </a:t>
            </a:r>
            <a:r>
              <a:rPr kumimoji="0" lang="el-G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β</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Values Mean Plaque Burden Regression)</a:t>
            </a:r>
          </a:p>
        </p:txBody>
      </p:sp>
      <p:sp>
        <p:nvSpPr>
          <p:cNvPr id="7" name="TextBox 6"/>
          <p:cNvSpPr txBox="1"/>
          <p:nvPr/>
        </p:nvSpPr>
        <p:spPr>
          <a:xfrm>
            <a:off x="1062613" y="6140892"/>
            <a:ext cx="625258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*Proportion of total vessel volume; †Proportion of total plaque volume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541" y="1709316"/>
            <a:ext cx="8161774" cy="438675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0383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33915"/>
            <a:ext cx="102870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ARCHITECT Study: Linear Regression Multivariate Analysis </a:t>
            </a:r>
          </a:p>
        </p:txBody>
      </p:sp>
      <p:sp>
        <p:nvSpPr>
          <p:cNvPr id="4" name="TextBox 3"/>
          <p:cNvSpPr txBox="1"/>
          <p:nvPr/>
        </p:nvSpPr>
        <p:spPr>
          <a:xfrm>
            <a:off x="3424518" y="6490447"/>
            <a:ext cx="6862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Pérez de Isla et al., Circ Cardiovasc Imaging 2024;17:e016206 </a:t>
            </a:r>
          </a:p>
        </p:txBody>
      </p:sp>
      <p:sp>
        <p:nvSpPr>
          <p:cNvPr id="5" name="Rectangle 4"/>
          <p:cNvSpPr/>
          <p:nvPr/>
        </p:nvSpPr>
        <p:spPr>
          <a:xfrm>
            <a:off x="375223" y="1032830"/>
            <a:ext cx="9549653"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Showing Association Between Baseline Atherosclerotic Characteristics and Plaque Burden Regression/Progression (Positive </a:t>
            </a:r>
            <a:r>
              <a:rPr kumimoji="0" lang="el-G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β</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Values Mean Plaque Burden Regression)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49" y="1867178"/>
            <a:ext cx="10058400" cy="354509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20849" y="5504328"/>
            <a:ext cx="10058400"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Only plaque burden and unstable core (%) were found as independent predictors of plaque burden regression.</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other clinical or biochemical variables were related to plaque burden regression</a:t>
            </a:r>
          </a:p>
        </p:txBody>
      </p:sp>
    </p:spTree>
    <p:extLst>
      <p:ext uri="{BB962C8B-B14F-4D97-AF65-F5344CB8AC3E}">
        <p14:creationId xmlns:p14="http://schemas.microsoft.com/office/powerpoint/2010/main" val="9752053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5658"/>
            <a:ext cx="8679656" cy="784919"/>
          </a:xfrm>
        </p:spPr>
        <p:txBody>
          <a:bodyPr/>
          <a:lstStyle/>
          <a:p>
            <a:pPr>
              <a:defRPr/>
            </a:pPr>
            <a:r>
              <a:rPr lang="en-US" sz="4000" dirty="0">
                <a:latin typeface="Arial" panose="020B0604020202020204" pitchFamily="34" charset="0"/>
                <a:cs typeface="Arial" panose="020B0604020202020204" pitchFamily="34" charset="0"/>
              </a:rPr>
              <a:t>CCC Live Case # 176</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170377" y="2122240"/>
            <a:ext cx="6022613" cy="130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2000" b="1" dirty="0">
                <a:solidFill>
                  <a:srgbClr val="FFFF00"/>
                </a:solidFill>
                <a:cs typeface="Arial" pitchFamily="34" charset="0"/>
              </a:rPr>
              <a:t>Clinical Variables</a:t>
            </a:r>
          </a:p>
          <a:p>
            <a:pPr defTabSz="771525">
              <a:defRPr/>
            </a:pPr>
            <a:r>
              <a:rPr lang="en-US" altLang="en-US" sz="2000" dirty="0">
                <a:solidFill>
                  <a:srgbClr val="FFFFFF"/>
                </a:solidFill>
                <a:cs typeface="Arial" pitchFamily="34" charset="0"/>
              </a:rPr>
              <a:t>H/o cardiac arrest in 7/2023 during prostate cancer surgery and got PPM, No prior known CAD, Echo with 58% EF and no valvular disease</a:t>
            </a:r>
          </a:p>
        </p:txBody>
      </p:sp>
      <p:sp>
        <p:nvSpPr>
          <p:cNvPr id="2" name="TextBox 1"/>
          <p:cNvSpPr txBox="1"/>
          <p:nvPr/>
        </p:nvSpPr>
        <p:spPr>
          <a:xfrm>
            <a:off x="4174290" y="843306"/>
            <a:ext cx="6054047"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2000" dirty="0">
                <a:solidFill>
                  <a:srgbClr val="FFFFFF"/>
                </a:solidFill>
                <a:latin typeface="Arial" panose="020B0604020202020204" pitchFamily="34" charset="0"/>
                <a:cs typeface="Arial" panose="020B0604020202020204" pitchFamily="34" charset="0"/>
              </a:rPr>
              <a:t>Presented with new onset CCS class III angina, negative SPECT MPI  but </a:t>
            </a:r>
            <a:r>
              <a:rPr lang="en-US" sz="2000" dirty="0" err="1">
                <a:solidFill>
                  <a:srgbClr val="FFFFFF"/>
                </a:solidFill>
                <a:latin typeface="Arial" panose="020B0604020202020204" pitchFamily="34" charset="0"/>
                <a:cs typeface="Arial" panose="020B0604020202020204" pitchFamily="34" charset="0"/>
              </a:rPr>
              <a:t>cCTA</a:t>
            </a:r>
            <a:r>
              <a:rPr lang="en-US" sz="2000" dirty="0">
                <a:solidFill>
                  <a:srgbClr val="FFFFFF"/>
                </a:solidFill>
                <a:latin typeface="Arial" panose="020B0604020202020204" pitchFamily="34" charset="0"/>
                <a:cs typeface="Arial" panose="020B0604020202020204" pitchFamily="34" charset="0"/>
              </a:rPr>
              <a:t> revealed significant 2 V CAD and Ca++ score 326</a:t>
            </a:r>
          </a:p>
        </p:txBody>
      </p:sp>
      <p:sp>
        <p:nvSpPr>
          <p:cNvPr id="3" name="TextBox 2"/>
          <p:cNvSpPr txBox="1"/>
          <p:nvPr/>
        </p:nvSpPr>
        <p:spPr>
          <a:xfrm>
            <a:off x="80735" y="868338"/>
            <a:ext cx="2863168" cy="69340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2000" dirty="0">
                <a:solidFill>
                  <a:srgbClr val="FFFFFF"/>
                </a:solidFill>
                <a:latin typeface="Arial" panose="020B0604020202020204" pitchFamily="34" charset="0"/>
                <a:cs typeface="Arial" panose="020B0604020202020204" pitchFamily="34" charset="0"/>
              </a:rPr>
              <a:t>75 yrs, Male</a:t>
            </a:r>
            <a:endParaRPr lang="en-US" sz="20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80276" y="2030267"/>
            <a:ext cx="2901897" cy="1308953"/>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CAD Risk Factors</a:t>
            </a:r>
            <a:endParaRPr lang="en-US" altLang="en-US" sz="2000" dirty="0">
              <a:solidFill>
                <a:srgbClr val="FFFFFF"/>
              </a:solidFill>
              <a:latin typeface="Arial" panose="020B0604020202020204" pitchFamily="34" charset="0"/>
              <a:cs typeface="Arial" panose="020B0604020202020204" pitchFamily="34" charset="0"/>
            </a:endParaRP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hypertension</a:t>
            </a:r>
          </a:p>
          <a:p>
            <a:pPr defTabSz="771525">
              <a:defRPr/>
            </a:pPr>
            <a:r>
              <a:rPr lang="en-US" altLang="en-US" sz="2000" dirty="0">
                <a:solidFill>
                  <a:srgbClr val="FFFFFF"/>
                </a:solidFill>
                <a:latin typeface="Arial" panose="020B0604020202020204" pitchFamily="34" charset="0"/>
                <a:cs typeface="Arial" panose="020B0604020202020204" pitchFamily="34" charset="0"/>
              </a:rPr>
              <a:t>NIDDM- controlled</a:t>
            </a:r>
          </a:p>
          <a:p>
            <a:pPr defTabSz="771525">
              <a:defRPr/>
            </a:pPr>
            <a:r>
              <a:rPr lang="en-US" altLang="en-US" sz="2000" dirty="0">
                <a:solidFill>
                  <a:srgbClr val="FFFFFF"/>
                </a:solidFill>
                <a:latin typeface="Arial" panose="020B0604020202020204" pitchFamily="34" charset="0"/>
                <a:cs typeface="Arial" panose="020B0604020202020204" pitchFamily="34" charset="0"/>
              </a:rPr>
              <a:t>SAQ-7 score: 37</a:t>
            </a:r>
          </a:p>
        </p:txBody>
      </p:sp>
      <p:sp>
        <p:nvSpPr>
          <p:cNvPr id="6" name="TextBox 5"/>
          <p:cNvSpPr txBox="1"/>
          <p:nvPr/>
        </p:nvSpPr>
        <p:spPr>
          <a:xfrm>
            <a:off x="525995" y="3566415"/>
            <a:ext cx="945861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Valsartan, Metoprolol XL, Metformin, </a:t>
            </a:r>
            <a:r>
              <a:rPr lang="en-US" altLang="en-US" sz="1800" dirty="0" err="1">
                <a:solidFill>
                  <a:srgbClr val="FFFFFF"/>
                </a:solidFill>
                <a:latin typeface="Arial" panose="020B0604020202020204" pitchFamily="34" charset="0"/>
                <a:cs typeface="Arial" panose="020B0604020202020204" pitchFamily="34" charset="0"/>
              </a:rPr>
              <a:t>Empagliflozin</a:t>
            </a:r>
            <a:r>
              <a:rPr lang="en-US" altLang="en-US" sz="1800" dirty="0">
                <a:solidFill>
                  <a:srgbClr val="FFFFFF"/>
                </a:solidFill>
                <a:latin typeface="Arial" panose="020B0604020202020204" pitchFamily="34" charset="0"/>
                <a:cs typeface="Arial" panose="020B0604020202020204" pitchFamily="34" charset="0"/>
              </a:rPr>
              <a:t>, Atorvastatin</a:t>
            </a:r>
            <a:endParaRPr lang="en-US" sz="1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9890" y="4218571"/>
            <a:ext cx="10261807" cy="1432064"/>
          </a:xfrm>
          <a:prstGeom prst="rect">
            <a:avLst/>
          </a:prstGeom>
          <a:noFill/>
        </p:spPr>
        <p:txBody>
          <a:bodyPr wrap="square" lIns="77095" tIns="38547" rIns="77095" bIns="38547" rtlCol="0">
            <a:spAutoFit/>
          </a:bodyPr>
          <a:lstStyle/>
          <a:p>
            <a:pPr defTabSz="771525">
              <a:defRPr/>
            </a:pPr>
            <a:r>
              <a:rPr lang="en-US" altLang="en-US" sz="2200" b="1" dirty="0">
                <a:solidFill>
                  <a:srgbClr val="FFFF00"/>
                </a:solidFill>
                <a:latin typeface="Arial" panose="020B0604020202020204" pitchFamily="34" charset="0"/>
                <a:cs typeface="Arial" panose="020B0604020202020204" pitchFamily="34" charset="0"/>
              </a:rPr>
              <a:t>Cath: </a:t>
            </a:r>
            <a:r>
              <a:rPr lang="en-US" altLang="en-US" sz="2200" dirty="0">
                <a:solidFill>
                  <a:srgbClr val="FFFFFF"/>
                </a:solidFill>
                <a:latin typeface="Arial" panose="020B0604020202020204" pitchFamily="34" charset="0"/>
                <a:cs typeface="Arial" panose="020B0604020202020204" pitchFamily="34" charset="0"/>
              </a:rPr>
              <a:t>Cardiac cath on 1/19/2024 revealed 2 V CAD; 95% </a:t>
            </a:r>
            <a:r>
              <a:rPr lang="en-US" altLang="en-US" sz="2200" dirty="0" err="1">
                <a:solidFill>
                  <a:srgbClr val="FFFFFF"/>
                </a:solidFill>
                <a:latin typeface="Arial" panose="020B0604020202020204" pitchFamily="34" charset="0"/>
                <a:cs typeface="Arial" panose="020B0604020202020204" pitchFamily="34" charset="0"/>
              </a:rPr>
              <a:t>pRCA</a:t>
            </a:r>
            <a:r>
              <a:rPr lang="en-US" altLang="en-US" sz="2200" dirty="0">
                <a:solidFill>
                  <a:srgbClr val="FFFFFF"/>
                </a:solidFill>
                <a:latin typeface="Arial" panose="020B0604020202020204" pitchFamily="34" charset="0"/>
                <a:cs typeface="Arial" panose="020B0604020202020204" pitchFamily="34" charset="0"/>
              </a:rPr>
              <a:t>, 80% </a:t>
            </a:r>
            <a:r>
              <a:rPr lang="en-US" altLang="en-US" sz="2200" dirty="0" err="1">
                <a:solidFill>
                  <a:srgbClr val="FFFFFF"/>
                </a:solidFill>
                <a:latin typeface="Arial" panose="020B0604020202020204" pitchFamily="34" charset="0"/>
                <a:cs typeface="Arial" panose="020B0604020202020204" pitchFamily="34" charset="0"/>
              </a:rPr>
              <a:t>mRCA</a:t>
            </a:r>
            <a:r>
              <a:rPr lang="en-US" altLang="en-US" sz="2200" dirty="0">
                <a:solidFill>
                  <a:srgbClr val="FFFFFF"/>
                </a:solidFill>
                <a:latin typeface="Arial" panose="020B0604020202020204" pitchFamily="34" charset="0"/>
                <a:cs typeface="Arial" panose="020B0604020202020204" pitchFamily="34" charset="0"/>
              </a:rPr>
              <a:t>, long 80-90% moderately calcified LAD lesion with large size 80% D1 &amp; moderate size 90% D2 bifurcation lesions, Syntax score 23 and LVEF 60%. Pt underwent successful PCI of RCA using 2 DES and did well. Prasugrel 5mg daily added.</a:t>
            </a:r>
            <a:endParaRPr 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0698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460"/>
            <a:ext cx="10287000" cy="5934634"/>
          </a:xfrm>
          <a:prstGeom prst="rect">
            <a:avLst/>
          </a:prstGeom>
        </p:spPr>
      </p:pic>
    </p:spTree>
    <p:extLst>
      <p:ext uri="{BB962C8B-B14F-4D97-AF65-F5344CB8AC3E}">
        <p14:creationId xmlns:p14="http://schemas.microsoft.com/office/powerpoint/2010/main" val="5045598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65"/>
            <a:ext cx="10287000" cy="6060142"/>
          </a:xfrm>
          <a:prstGeom prst="rect">
            <a:avLst/>
          </a:prstGeom>
        </p:spPr>
      </p:pic>
      <p:sp>
        <p:nvSpPr>
          <p:cNvPr id="4" name="Rectangle 3"/>
          <p:cNvSpPr/>
          <p:nvPr/>
        </p:nvSpPr>
        <p:spPr>
          <a:xfrm>
            <a:off x="80682" y="4814066"/>
            <a:ext cx="9959789"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Optical Coherence Tomography Morphologic and Fractional Flow Reserve Assessment in Diabetes Mellitus Patients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(COMBINE OCT-FFR) - Netherlands</a:t>
            </a:r>
          </a:p>
        </p:txBody>
      </p:sp>
    </p:spTree>
    <p:extLst>
      <p:ext uri="{BB962C8B-B14F-4D97-AF65-F5344CB8AC3E}">
        <p14:creationId xmlns:p14="http://schemas.microsoft.com/office/powerpoint/2010/main" val="3964839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p:cNvSpPr txBox="1"/>
          <p:nvPr/>
        </p:nvSpPr>
        <p:spPr>
          <a:xfrm>
            <a:off x="0" y="53784"/>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COMBINE OCT-FFR Trial: Outcomes of Medically Treated Non-ischemic TCFA Lesions vs FFR-Guided Complete Revasc in DM Pts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06" y="1492563"/>
            <a:ext cx="5880847" cy="4421711"/>
          </a:xfrm>
          <a:prstGeom prst="rect">
            <a:avLst/>
          </a:prstGeom>
        </p:spPr>
      </p:pic>
      <p:sp>
        <p:nvSpPr>
          <p:cNvPr id="8" name="TextBox 7"/>
          <p:cNvSpPr txBox="1"/>
          <p:nvPr/>
        </p:nvSpPr>
        <p:spPr>
          <a:xfrm>
            <a:off x="4034118" y="6508378"/>
            <a:ext cx="62528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Hommels</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Dec 12, 2023 Epub ahead of print</a:t>
            </a:r>
          </a:p>
        </p:txBody>
      </p:sp>
      <p:sp>
        <p:nvSpPr>
          <p:cNvPr id="10" name="TextBox 9"/>
          <p:cNvSpPr txBox="1"/>
          <p:nvPr/>
        </p:nvSpPr>
        <p:spPr>
          <a:xfrm>
            <a:off x="125506" y="5923233"/>
            <a:ext cx="591670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VP – vulnerable plaque, CR – complete revascularization, MCF – mean cumulative function</a:t>
            </a:r>
          </a:p>
        </p:txBody>
      </p:sp>
      <p:sp>
        <p:nvSpPr>
          <p:cNvPr id="11" name="TextBox 10"/>
          <p:cNvSpPr txBox="1"/>
          <p:nvPr/>
        </p:nvSpPr>
        <p:spPr>
          <a:xfrm>
            <a:off x="6042212" y="1452279"/>
            <a:ext cx="4159623" cy="4616648"/>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Overview of a sub-analysis of the COMBINE OCT-FFR trial in which the outcomes of DM pts with non-ischemic vulnerable plaque (VP group) were compared to DM pts who underwent complete FFR-guided revasc (CR group). </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primary endpoint was TLF (composite of cardiac death, TV-MI or TLR); secondary endpoint composite of cardiac death, TV-MI, TLR, or hosp due to unstable angina.</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 in first-time event analysis, VP grp had higher occurrences of TLF</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 – In recurrent event analysis, presented as MCF indicating the number of target-lesion oriented events a pt could experience at the designated time of f/u, the VP grp had a statistically significant higher occurrence of TLF</a:t>
            </a:r>
          </a:p>
        </p:txBody>
      </p:sp>
      <p:cxnSp>
        <p:nvCxnSpPr>
          <p:cNvPr id="5" name="Straight Arrow Connector 4"/>
          <p:cNvCxnSpPr/>
          <p:nvPr/>
        </p:nvCxnSpPr>
        <p:spPr bwMode="auto">
          <a:xfrm>
            <a:off x="5595258" y="2133599"/>
            <a:ext cx="21772" cy="620486"/>
          </a:xfrm>
          <a:prstGeom prst="straightConnector1">
            <a:avLst/>
          </a:prstGeom>
          <a:noFill/>
          <a:ln w="15875" cap="flat" cmpd="sng" algn="ctr">
            <a:solidFill>
              <a:srgbClr val="FF0066"/>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71236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022"/>
            <a:ext cx="10287000" cy="6053896"/>
          </a:xfrm>
          <a:prstGeom prst="rect">
            <a:avLst/>
          </a:prstGeom>
        </p:spPr>
      </p:pic>
    </p:spTree>
    <p:extLst>
      <p:ext uri="{BB962C8B-B14F-4D97-AF65-F5344CB8AC3E}">
        <p14:creationId xmlns:p14="http://schemas.microsoft.com/office/powerpoint/2010/main" val="2360520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 y="609599"/>
            <a:ext cx="10295014" cy="6063703"/>
          </a:xfrm>
          <a:prstGeom prst="rect">
            <a:avLst/>
          </a:prstGeom>
        </p:spPr>
      </p:pic>
    </p:spTree>
    <p:extLst>
      <p:ext uri="{BB962C8B-B14F-4D97-AF65-F5344CB8AC3E}">
        <p14:creationId xmlns:p14="http://schemas.microsoft.com/office/powerpoint/2010/main" val="39909967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0" y="44821"/>
            <a:ext cx="10286999"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BERN-PCI Registry: Changes in Adherence to Institutional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Guidelines Over Time in Terms of P2Y</a:t>
            </a:r>
            <a:r>
              <a:rPr kumimoji="0" lang="en-US" sz="2600" b="1" i="0" u="none" strike="noStrike" kern="1200" cap="none" spc="0" normalizeH="0" baseline="-25000" noProof="0" dirty="0">
                <a:ln>
                  <a:noFill/>
                </a:ln>
                <a:solidFill>
                  <a:srgbClr val="FFFF00"/>
                </a:solidFill>
                <a:effectLst/>
                <a:uLnTx/>
                <a:uFillTx/>
                <a:latin typeface="Arial" panose="020B0604020202020204" pitchFamily="34" charset="0"/>
                <a:ea typeface="+mn-ea"/>
                <a:cs typeface="Arial" panose="020B0604020202020204" pitchFamily="34" charset="0"/>
              </a:rPr>
              <a:t>12</a:t>
            </a: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Inhibitor Pretreatment</a:t>
            </a:r>
          </a:p>
        </p:txBody>
      </p:sp>
      <p:sp>
        <p:nvSpPr>
          <p:cNvPr id="5" name="TextBox 4"/>
          <p:cNvSpPr txBox="1"/>
          <p:nvPr/>
        </p:nvSpPr>
        <p:spPr>
          <a:xfrm>
            <a:off x="5100918" y="6488668"/>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Rohla et al., J Am Coll Cardiol Intv 2024;17:17</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048871"/>
            <a:ext cx="9054353" cy="468854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02020" y="5737413"/>
            <a:ext cx="9323294" cy="830997"/>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After institutional recommendations regarding P2Y</a:t>
            </a:r>
            <a:r>
              <a:rPr kumimoji="0" lang="en-US" sz="1600" b="1" i="0" u="none" strike="noStrike" kern="1200" cap="none" spc="0" normalizeH="0" baseline="-25000" noProof="0" dirty="0">
                <a:ln>
                  <a:noFill/>
                </a:ln>
                <a:solidFill>
                  <a:srgbClr val="FFFFFF"/>
                </a:solidFill>
                <a:effectLst/>
                <a:uLnTx/>
                <a:uFillTx/>
                <a:latin typeface="Arial" panose="020B0604020202020204" pitchFamily="34" charset="0"/>
                <a:ea typeface="+mn-ea"/>
                <a:cs typeface="Arial" panose="020B0604020202020204" pitchFamily="34" charset="0"/>
              </a:rPr>
              <a:t>12</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inhibitor pretreatment changed in Sept 2018, there was a rapid adoption of the newly proposed strategy across BERN STEMI network</a:t>
            </a:r>
          </a:p>
        </p:txBody>
      </p:sp>
    </p:spTree>
    <p:extLst>
      <p:ext uri="{BB962C8B-B14F-4D97-AF65-F5344CB8AC3E}">
        <p14:creationId xmlns:p14="http://schemas.microsoft.com/office/powerpoint/2010/main" val="2227638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0" y="1"/>
            <a:ext cx="1028699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BERN-PCI Registry: MACCEs of Patients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Cohort 1 and Cohort 2</a:t>
            </a:r>
          </a:p>
        </p:txBody>
      </p:sp>
      <p:sp>
        <p:nvSpPr>
          <p:cNvPr id="5" name="TextBox 4"/>
          <p:cNvSpPr txBox="1"/>
          <p:nvPr/>
        </p:nvSpPr>
        <p:spPr>
          <a:xfrm>
            <a:off x="5100918" y="6488668"/>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Rohla et al., J Am Coll Cardiol Intv 2024;17:17</a:t>
            </a:r>
          </a:p>
        </p:txBody>
      </p:sp>
      <p:sp>
        <p:nvSpPr>
          <p:cNvPr id="6" name="TextBox 5"/>
          <p:cNvSpPr txBox="1"/>
          <p:nvPr/>
        </p:nvSpPr>
        <p:spPr>
          <a:xfrm>
            <a:off x="358588" y="5531221"/>
            <a:ext cx="9547412" cy="1031051"/>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 MACCEs occurred in 182 (9.3%) pts within 30 days. MACCE defined as composite of All-cause death, Recurrent MI, Stroke, or Definite ST</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Risk of MACCEs was similar in pats in cohort 1 and cohort 2 both in univariate and multivariate analyses (10.1% vs 8.1%; adjusted HR: 0.91; 95% CI: 0.65-1.28;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=0.59)</a:t>
            </a:r>
          </a:p>
        </p:txBody>
      </p:sp>
      <p:grpSp>
        <p:nvGrpSpPr>
          <p:cNvPr id="9" name="Group 8"/>
          <p:cNvGrpSpPr/>
          <p:nvPr/>
        </p:nvGrpSpPr>
        <p:grpSpPr>
          <a:xfrm>
            <a:off x="571500" y="1050323"/>
            <a:ext cx="9347049" cy="4450663"/>
            <a:chOff x="571500" y="1050323"/>
            <a:chExt cx="9347049" cy="4450663"/>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46"/>
            <a:stretch/>
          </p:blipFill>
          <p:spPr>
            <a:xfrm>
              <a:off x="571500" y="1050323"/>
              <a:ext cx="9260817" cy="445066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9210675" y="1434526"/>
              <a:ext cx="70485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2033"/>
                  </a:solidFill>
                  <a:effectLst/>
                  <a:uLnTx/>
                  <a:uFillTx/>
                  <a:latin typeface="Arial" panose="020B0604020202020204" pitchFamily="34" charset="0"/>
                  <a:ea typeface="+mn-ea"/>
                  <a:cs typeface="Arial" panose="020B0604020202020204" pitchFamily="34" charset="0"/>
                </a:rPr>
                <a:t>10.1%</a:t>
              </a:r>
            </a:p>
          </p:txBody>
        </p:sp>
        <p:sp>
          <p:nvSpPr>
            <p:cNvPr id="8" name="TextBox 7"/>
            <p:cNvSpPr txBox="1"/>
            <p:nvPr/>
          </p:nvSpPr>
          <p:spPr>
            <a:xfrm>
              <a:off x="9305925" y="1945721"/>
              <a:ext cx="612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A0000"/>
                  </a:solidFill>
                  <a:effectLst/>
                  <a:uLnTx/>
                  <a:uFillTx/>
                  <a:latin typeface="Arial" panose="020B0604020202020204" pitchFamily="34" charset="0"/>
                  <a:ea typeface="+mn-ea"/>
                  <a:cs typeface="Arial" panose="020B0604020202020204" pitchFamily="34" charset="0"/>
                </a:rPr>
                <a:t>8.1%</a:t>
              </a:r>
            </a:p>
          </p:txBody>
        </p:sp>
      </p:grpSp>
    </p:spTree>
    <p:extLst>
      <p:ext uri="{BB962C8B-B14F-4D97-AF65-F5344CB8AC3E}">
        <p14:creationId xmlns:p14="http://schemas.microsoft.com/office/powerpoint/2010/main" val="41611564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0" y="1"/>
            <a:ext cx="1028699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BERN-PCI Registry: Clinical Outcomes Comparing Patients Included in Cohort 1 vs Cohort 2</a:t>
            </a:r>
          </a:p>
        </p:txBody>
      </p:sp>
      <p:sp>
        <p:nvSpPr>
          <p:cNvPr id="5" name="TextBox 4"/>
          <p:cNvSpPr txBox="1"/>
          <p:nvPr/>
        </p:nvSpPr>
        <p:spPr>
          <a:xfrm>
            <a:off x="5100918" y="6488668"/>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Rohla et al., J Am Coll Cardiol Intv 2024;17:17</a:t>
            </a:r>
          </a:p>
        </p:txBody>
      </p:sp>
      <p:grpSp>
        <p:nvGrpSpPr>
          <p:cNvPr id="19" name="Group 18"/>
          <p:cNvGrpSpPr/>
          <p:nvPr/>
        </p:nvGrpSpPr>
        <p:grpSpPr>
          <a:xfrm>
            <a:off x="165116" y="1262626"/>
            <a:ext cx="9988532" cy="5099793"/>
            <a:chOff x="184166" y="1262626"/>
            <a:chExt cx="9988532" cy="5099793"/>
          </a:xfrm>
        </p:grpSpPr>
        <p:sp>
          <p:nvSpPr>
            <p:cNvPr id="8" name="TextBox 7"/>
            <p:cNvSpPr txBox="1"/>
            <p:nvPr/>
          </p:nvSpPr>
          <p:spPr>
            <a:xfrm>
              <a:off x="8553449" y="6017446"/>
              <a:ext cx="1619249"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BARC type 3 or 5</a:t>
              </a:r>
            </a:p>
          </p:txBody>
        </p:sp>
        <p:sp>
          <p:nvSpPr>
            <p:cNvPr id="9" name="TextBox 8"/>
            <p:cNvSpPr txBox="1"/>
            <p:nvPr/>
          </p:nvSpPr>
          <p:spPr>
            <a:xfrm>
              <a:off x="2019298" y="6023865"/>
              <a:ext cx="134302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death</a:t>
              </a:r>
            </a:p>
          </p:txBody>
        </p:sp>
        <p:sp>
          <p:nvSpPr>
            <p:cNvPr id="10" name="TextBox 9"/>
            <p:cNvSpPr txBox="1"/>
            <p:nvPr/>
          </p:nvSpPr>
          <p:spPr>
            <a:xfrm>
              <a:off x="3343273" y="6023865"/>
              <a:ext cx="134302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a:t>
              </a:r>
            </a:p>
          </p:txBody>
        </p:sp>
        <p:grpSp>
          <p:nvGrpSpPr>
            <p:cNvPr id="18" name="Group 17"/>
            <p:cNvGrpSpPr/>
            <p:nvPr/>
          </p:nvGrpSpPr>
          <p:grpSpPr>
            <a:xfrm>
              <a:off x="184166" y="1262626"/>
              <a:ext cx="9866220" cy="4852424"/>
              <a:chOff x="184166" y="1262626"/>
              <a:chExt cx="9866220" cy="4852424"/>
            </a:xfrm>
          </p:grpSpPr>
          <p:graphicFrame>
            <p:nvGraphicFramePr>
              <p:cNvPr id="7" name="Chart 6"/>
              <p:cNvGraphicFramePr/>
              <p:nvPr>
                <p:extLst>
                  <p:ext uri="{D42A27DB-BD31-4B8C-83A1-F6EECF244321}">
                    <p14:modId xmlns:p14="http://schemas.microsoft.com/office/powerpoint/2010/main" val="4111205820"/>
                  </p:ext>
                </p:extLst>
              </p:nvPr>
            </p:nvGraphicFramePr>
            <p:xfrm>
              <a:off x="350574" y="1262626"/>
              <a:ext cx="9699812" cy="485242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84166" y="3726938"/>
                <a:ext cx="313765" cy="33855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1" name="TextBox 10"/>
              <p:cNvSpPr txBox="1"/>
              <p:nvPr/>
            </p:nvSpPr>
            <p:spPr>
              <a:xfrm>
                <a:off x="1019175" y="1945302"/>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8953498" y="3896215"/>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=0.74</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7610475" y="4726602"/>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6298546" y="4460392"/>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=0.60</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4986617" y="4726601"/>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758925" y="4614280"/>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=0.93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2381250" y="2392977"/>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=0.35</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6" name="TextBox 5"/>
          <p:cNvSpPr txBox="1"/>
          <p:nvPr/>
        </p:nvSpPr>
        <p:spPr>
          <a:xfrm>
            <a:off x="1662673" y="1675052"/>
            <a:ext cx="5919106" cy="369332"/>
          </a:xfrm>
          <a:prstGeom prst="rect">
            <a:avLst/>
          </a:prstGeom>
          <a:noFill/>
          <a:ln>
            <a:solidFill>
              <a:srgbClr val="FF0066"/>
            </a:solidFill>
          </a:ln>
        </p:spPr>
        <p:txBody>
          <a:bodyPr wrap="square" rtlCol="0">
            <a:spAutoFit/>
          </a:bodyPr>
          <a:lstStyle/>
          <a:p>
            <a:r>
              <a:rPr lang="en-US" sz="1800" b="1" dirty="0">
                <a:solidFill>
                  <a:schemeClr val="bg1"/>
                </a:solidFill>
                <a:latin typeface="Arial" panose="020B0604020202020204" pitchFamily="34" charset="0"/>
                <a:cs typeface="Arial" panose="020B0604020202020204" pitchFamily="34" charset="0"/>
              </a:rPr>
              <a:t>P2Y12 </a:t>
            </a:r>
            <a:r>
              <a:rPr lang="en-US" sz="1800" b="1" dirty="0" err="1">
                <a:solidFill>
                  <a:schemeClr val="bg1"/>
                </a:solidFill>
                <a:latin typeface="Arial" panose="020B0604020202020204" pitchFamily="34" charset="0"/>
                <a:cs typeface="Arial" panose="020B0604020202020204" pitchFamily="34" charset="0"/>
              </a:rPr>
              <a:t>inh</a:t>
            </a:r>
            <a:r>
              <a:rPr lang="en-US" sz="1800" b="1" dirty="0">
                <a:solidFill>
                  <a:schemeClr val="bg1"/>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15211823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0" y="1"/>
            <a:ext cx="1028699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BERN-PCI Registry: MACCEs in Pts Who Did vs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Who Did Not Receive P2Y</a:t>
            </a:r>
            <a:r>
              <a:rPr kumimoji="0" lang="en-US" sz="3000" b="1" i="0" u="none" strike="noStrike" kern="1200" cap="none" spc="0" normalizeH="0" baseline="-25000" noProof="0" dirty="0">
                <a:ln>
                  <a:noFill/>
                </a:ln>
                <a:solidFill>
                  <a:srgbClr val="FFFF00"/>
                </a:solidFill>
                <a:effectLst/>
                <a:uLnTx/>
                <a:uFillTx/>
                <a:latin typeface="Arial" panose="020B0604020202020204" pitchFamily="34" charset="0"/>
                <a:ea typeface="+mn-ea"/>
                <a:cs typeface="Arial" panose="020B0604020202020204" pitchFamily="34" charset="0"/>
              </a:rPr>
              <a:t>12</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Inhibitor Pretreatment</a:t>
            </a:r>
          </a:p>
        </p:txBody>
      </p:sp>
      <p:sp>
        <p:nvSpPr>
          <p:cNvPr id="5" name="TextBox 4"/>
          <p:cNvSpPr txBox="1"/>
          <p:nvPr/>
        </p:nvSpPr>
        <p:spPr>
          <a:xfrm>
            <a:off x="5100918" y="6488668"/>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Rohla et al., J Am Coll Cardiol Intv 2024;17:17</a:t>
            </a:r>
          </a:p>
        </p:txBody>
      </p:sp>
      <p:grpSp>
        <p:nvGrpSpPr>
          <p:cNvPr id="8" name="Group 7"/>
          <p:cNvGrpSpPr/>
          <p:nvPr/>
        </p:nvGrpSpPr>
        <p:grpSpPr>
          <a:xfrm>
            <a:off x="257175" y="1144267"/>
            <a:ext cx="9818763" cy="4882253"/>
            <a:chOff x="257175" y="1144268"/>
            <a:chExt cx="9818763" cy="5229225"/>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 y="1144268"/>
              <a:ext cx="9772650" cy="5229225"/>
            </a:xfrm>
            <a:prstGeom prst="rect">
              <a:avLst/>
            </a:prstGeom>
          </p:spPr>
        </p:pic>
        <p:sp>
          <p:nvSpPr>
            <p:cNvPr id="6" name="TextBox 5"/>
            <p:cNvSpPr txBox="1"/>
            <p:nvPr/>
          </p:nvSpPr>
          <p:spPr>
            <a:xfrm>
              <a:off x="9371088" y="2439246"/>
              <a:ext cx="70485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2033"/>
                  </a:solidFill>
                  <a:effectLst/>
                  <a:uLnTx/>
                  <a:uFillTx/>
                  <a:latin typeface="Arial" panose="020B0604020202020204" pitchFamily="34" charset="0"/>
                  <a:ea typeface="+mn-ea"/>
                  <a:cs typeface="Arial" panose="020B0604020202020204" pitchFamily="34" charset="0"/>
                </a:rPr>
                <a:t>7.1%</a:t>
              </a:r>
            </a:p>
          </p:txBody>
        </p:sp>
        <p:sp>
          <p:nvSpPr>
            <p:cNvPr id="7" name="TextBox 6"/>
            <p:cNvSpPr txBox="1"/>
            <p:nvPr/>
          </p:nvSpPr>
          <p:spPr>
            <a:xfrm>
              <a:off x="9417201" y="2068696"/>
              <a:ext cx="612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A0000"/>
                  </a:solidFill>
                  <a:effectLst/>
                  <a:uLnTx/>
                  <a:uFillTx/>
                  <a:latin typeface="Arial" panose="020B0604020202020204" pitchFamily="34" charset="0"/>
                  <a:ea typeface="+mn-ea"/>
                  <a:cs typeface="Arial" panose="020B0604020202020204" pitchFamily="34" charset="0"/>
                </a:rPr>
                <a:t>8.4%</a:t>
              </a:r>
            </a:p>
          </p:txBody>
        </p:sp>
      </p:grpSp>
      <p:sp>
        <p:nvSpPr>
          <p:cNvPr id="9" name="TextBox 8"/>
          <p:cNvSpPr txBox="1"/>
          <p:nvPr/>
        </p:nvSpPr>
        <p:spPr>
          <a:xfrm>
            <a:off x="368113" y="6026521"/>
            <a:ext cx="9547412" cy="523220"/>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Rates of MACCEs were similar between those receiving vs not receiving pretreatment (7.1% vs 8.4%; adjusted HR: 1.17; 95% CI: 0.78-1.74;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=0.45)</a:t>
            </a: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1373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0" y="1"/>
            <a:ext cx="10286999"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BERN-PCI Registry: Clinical Outcomes Comparing Pts Who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Did vs Who Did Not Receive P2Y</a:t>
            </a:r>
            <a:r>
              <a:rPr kumimoji="0" lang="en-US" sz="2600" b="1" i="0" u="none" strike="noStrike" kern="1200" cap="none" spc="0" normalizeH="0" baseline="-25000" noProof="0" dirty="0">
                <a:ln>
                  <a:noFill/>
                </a:ln>
                <a:solidFill>
                  <a:srgbClr val="FFFF00"/>
                </a:solidFill>
                <a:effectLst/>
                <a:uLnTx/>
                <a:uFillTx/>
                <a:latin typeface="Arial" panose="020B0604020202020204" pitchFamily="34" charset="0"/>
                <a:ea typeface="+mn-ea"/>
                <a:cs typeface="Arial" panose="020B0604020202020204" pitchFamily="34" charset="0"/>
              </a:rPr>
              <a:t>12 </a:t>
            </a: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Inhibitor Pretreatment as Recommended in the Respective Time Periods</a:t>
            </a:r>
          </a:p>
        </p:txBody>
      </p:sp>
      <p:sp>
        <p:nvSpPr>
          <p:cNvPr id="5" name="TextBox 4"/>
          <p:cNvSpPr txBox="1"/>
          <p:nvPr/>
        </p:nvSpPr>
        <p:spPr>
          <a:xfrm>
            <a:off x="5100918" y="6488668"/>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Rohla et al., J Am Coll Cardiol Intv 2024;17:17</a:t>
            </a:r>
          </a:p>
        </p:txBody>
      </p:sp>
      <p:grpSp>
        <p:nvGrpSpPr>
          <p:cNvPr id="2" name="Group 1"/>
          <p:cNvGrpSpPr/>
          <p:nvPr/>
        </p:nvGrpSpPr>
        <p:grpSpPr>
          <a:xfrm>
            <a:off x="184166" y="1148326"/>
            <a:ext cx="9969482" cy="5099793"/>
            <a:chOff x="184166" y="1262626"/>
            <a:chExt cx="9969482" cy="5099793"/>
          </a:xfrm>
        </p:grpSpPr>
        <p:graphicFrame>
          <p:nvGraphicFramePr>
            <p:cNvPr id="6" name="Chart 5"/>
            <p:cNvGraphicFramePr/>
            <p:nvPr/>
          </p:nvGraphicFramePr>
          <p:xfrm>
            <a:off x="350574" y="1262626"/>
            <a:ext cx="9699812" cy="485242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84166" y="3726938"/>
              <a:ext cx="313765" cy="33855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956337" y="2392976"/>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=0.45</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953498" y="3896215"/>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7610475" y="4726602"/>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6298546" y="4460392"/>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=0.41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986617" y="4726601"/>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=0.61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758925" y="4614280"/>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381250" y="2392977"/>
              <a:ext cx="819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8534399" y="6017446"/>
              <a:ext cx="1619249"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BARC type 3 or 5</a:t>
              </a:r>
            </a:p>
          </p:txBody>
        </p:sp>
        <p:sp>
          <p:nvSpPr>
            <p:cNvPr id="16" name="TextBox 15"/>
            <p:cNvSpPr txBox="1"/>
            <p:nvPr/>
          </p:nvSpPr>
          <p:spPr>
            <a:xfrm>
              <a:off x="2000248" y="6023865"/>
              <a:ext cx="134302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death</a:t>
              </a:r>
            </a:p>
          </p:txBody>
        </p:sp>
        <p:sp>
          <p:nvSpPr>
            <p:cNvPr id="17" name="TextBox 16"/>
            <p:cNvSpPr txBox="1"/>
            <p:nvPr/>
          </p:nvSpPr>
          <p:spPr>
            <a:xfrm>
              <a:off x="3324223" y="6023865"/>
              <a:ext cx="134302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a:t>
              </a:r>
            </a:p>
          </p:txBody>
        </p:sp>
      </p:grpSp>
    </p:spTree>
    <p:extLst>
      <p:ext uri="{BB962C8B-B14F-4D97-AF65-F5344CB8AC3E}">
        <p14:creationId xmlns:p14="http://schemas.microsoft.com/office/powerpoint/2010/main" val="19533620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86311"/>
            <a:ext cx="10287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Angio of Prox (95% blocked) and Mid RCA (80% blocked) </a:t>
            </a:r>
          </a:p>
        </p:txBody>
      </p:sp>
      <p:pic>
        <p:nvPicPr>
          <p:cNvPr id="5" name="Pt E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12894" y="629308"/>
            <a:ext cx="5853953" cy="5853953"/>
          </a:xfrm>
          <a:prstGeom prst="rect">
            <a:avLst/>
          </a:prstGeom>
        </p:spPr>
      </p:pic>
    </p:spTree>
    <p:extLst>
      <p:ext uri="{BB962C8B-B14F-4D97-AF65-F5344CB8AC3E}">
        <p14:creationId xmlns:p14="http://schemas.microsoft.com/office/powerpoint/2010/main" val="2378517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2" name="TextBox 1"/>
          <p:cNvSpPr txBox="1"/>
          <p:nvPr/>
        </p:nvSpPr>
        <p:spPr>
          <a:xfrm>
            <a:off x="0" y="44821"/>
            <a:ext cx="10286999"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BERN-PCI Registry: Study Design and 30-Day Rates of Major Adverse Cardiac or Cerebrovascular Events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(MACCE defined as all-cause death, recurrent MI, stroke or definite ST)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16" y="1382303"/>
            <a:ext cx="9612604" cy="424596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100918" y="6488668"/>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Rohla et al., J Am Coll Cardiol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intv</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2024;17:17</a:t>
            </a:r>
          </a:p>
        </p:txBody>
      </p:sp>
      <p:sp>
        <p:nvSpPr>
          <p:cNvPr id="6" name="TextBox 5"/>
          <p:cNvSpPr txBox="1"/>
          <p:nvPr/>
        </p:nvSpPr>
        <p:spPr>
          <a:xfrm>
            <a:off x="204971" y="5637901"/>
            <a:ext cx="9898255" cy="830997"/>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Among STEMI pts undergoing PCI, rates of MACCEs were similar between pts in whom P2Y</a:t>
            </a:r>
            <a:r>
              <a:rPr kumimoji="0" lang="en-US" sz="1600" b="1" i="0" u="none" strike="noStrike" kern="1200" cap="none" spc="0" normalizeH="0" baseline="-25000" noProof="0" dirty="0">
                <a:ln>
                  <a:noFill/>
                </a:ln>
                <a:solidFill>
                  <a:srgbClr val="FFFFFF"/>
                </a:solidFill>
                <a:effectLst/>
                <a:uLnTx/>
                <a:uFillTx/>
                <a:latin typeface="Arial" panose="020B0604020202020204" pitchFamily="34" charset="0"/>
                <a:ea typeface="+mn-ea"/>
                <a:cs typeface="Arial" panose="020B0604020202020204" pitchFamily="34" charset="0"/>
              </a:rPr>
              <a:t>12</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inhibitor loading was recommended compared with pts in whom P2Y</a:t>
            </a:r>
            <a:r>
              <a:rPr kumimoji="0" lang="en-US" sz="1600" b="1" i="0" u="none" strike="noStrike" kern="1200" cap="none" spc="0" normalizeH="0" baseline="-25000" noProof="0" dirty="0">
                <a:ln>
                  <a:noFill/>
                </a:ln>
                <a:solidFill>
                  <a:srgbClr val="FFFFFF"/>
                </a:solidFill>
                <a:effectLst/>
                <a:uLnTx/>
                <a:uFillTx/>
                <a:latin typeface="Arial" panose="020B0604020202020204" pitchFamily="34" charset="0"/>
                <a:ea typeface="+mn-ea"/>
                <a:cs typeface="Arial" panose="020B0604020202020204" pitchFamily="34" charset="0"/>
              </a:rPr>
              <a:t>12</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loading was recommended after coronary anatomy was confirmed.</a:t>
            </a:r>
          </a:p>
        </p:txBody>
      </p:sp>
    </p:spTree>
    <p:extLst>
      <p:ext uri="{BB962C8B-B14F-4D97-AF65-F5344CB8AC3E}">
        <p14:creationId xmlns:p14="http://schemas.microsoft.com/office/powerpoint/2010/main" val="14408029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 y="672352"/>
            <a:ext cx="10295014" cy="6086685"/>
          </a:xfrm>
          <a:prstGeom prst="rect">
            <a:avLst/>
          </a:prstGeom>
        </p:spPr>
      </p:pic>
    </p:spTree>
    <p:extLst>
      <p:ext uri="{BB962C8B-B14F-4D97-AF65-F5344CB8AC3E}">
        <p14:creationId xmlns:p14="http://schemas.microsoft.com/office/powerpoint/2010/main" val="250232445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16786" y="1539819"/>
            <a:ext cx="10303786" cy="435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sz="2900" b="1" dirty="0">
                <a:solidFill>
                  <a:schemeClr val="bg2"/>
                </a:solidFill>
                <a:latin typeface="Arial" pitchFamily="34" charset="0"/>
              </a:rPr>
              <a:t> </a:t>
            </a:r>
            <a:r>
              <a:rPr lang="en-US" altLang="en-US" sz="2800" b="1" dirty="0">
                <a:solidFill>
                  <a:schemeClr val="bg2"/>
                </a:solidFill>
                <a:latin typeface="Arial" pitchFamily="34" charset="0"/>
              </a:rPr>
              <a:t>Recent Interventional Trials and Publications:</a:t>
            </a:r>
          </a:p>
          <a:p>
            <a:pPr lvl="0" defTabSz="771525" fontAlgn="base">
              <a:spcBef>
                <a:spcPct val="0"/>
              </a:spcBef>
              <a:spcAft>
                <a:spcPct val="0"/>
              </a:spcAft>
              <a:buNone/>
              <a:defRPr/>
            </a:pPr>
            <a:r>
              <a:rPr lang="en-US" altLang="en-US" sz="4000" b="1" dirty="0">
                <a:solidFill>
                  <a:schemeClr val="bg2"/>
                </a:solidFill>
                <a:latin typeface="Arial" pitchFamily="34" charset="0"/>
              </a:rPr>
              <a:t>    </a:t>
            </a:r>
            <a:r>
              <a:rPr lang="en-US" altLang="en-US" b="1" dirty="0" err="1">
                <a:solidFill>
                  <a:schemeClr val="bg2"/>
                </a:solidFill>
                <a:latin typeface="Arial" pitchFamily="34" charset="0"/>
              </a:rPr>
              <a:t>CorCTA</a:t>
            </a:r>
            <a:r>
              <a:rPr lang="en-US" altLang="en-US" b="1" dirty="0">
                <a:solidFill>
                  <a:schemeClr val="bg2"/>
                </a:solidFill>
                <a:latin typeface="Arial" pitchFamily="34" charset="0"/>
              </a:rPr>
              <a:t> Trial, ARCHITECT Study, OCT-FFR Trial,</a:t>
            </a:r>
          </a:p>
          <a:p>
            <a:pPr lvl="0" defTabSz="771525" fontAlgn="base">
              <a:spcBef>
                <a:spcPct val="0"/>
              </a:spcBef>
              <a:spcAft>
                <a:spcPct val="0"/>
              </a:spcAft>
              <a:buNone/>
              <a:defRPr/>
            </a:pPr>
            <a:r>
              <a:rPr lang="en-US" altLang="en-US" b="1" dirty="0">
                <a:solidFill>
                  <a:schemeClr val="bg2"/>
                </a:solidFill>
                <a:latin typeface="Arial" pitchFamily="34" charset="0"/>
              </a:rPr>
              <a:t>      Pretreatment with P2Y12i in STEMI</a:t>
            </a:r>
          </a:p>
          <a:p>
            <a:pPr lvl="0" defTabSz="771525" fontAlgn="base">
              <a:spcBef>
                <a:spcPct val="0"/>
              </a:spcBef>
              <a:spcAft>
                <a:spcPct val="0"/>
              </a:spcAft>
              <a:buNone/>
              <a:defRPr/>
            </a:pPr>
            <a:endParaRPr lang="en-US" altLang="en-US" b="1" dirty="0">
              <a:latin typeface="Arial" pitchFamily="34" charset="0"/>
            </a:endParaRPr>
          </a:p>
          <a:p>
            <a:pPr lvl="0" defTabSz="771525" fontAlgn="base">
              <a:spcBef>
                <a:spcPct val="0"/>
              </a:spcBef>
              <a:spcAft>
                <a:spcPct val="0"/>
              </a:spcAft>
              <a:buNone/>
              <a:defRPr/>
            </a:pPr>
            <a:r>
              <a:rPr kumimoji="0" lang="en-US" altLang="en-US" sz="2800" b="1" i="0" u="none" strike="noStrike" kern="1200" cap="none" spc="0" normalizeH="0" noProof="0" dirty="0">
                <a:ln>
                  <a:noFill/>
                </a:ln>
                <a:effectLst/>
                <a:uLnTx/>
                <a:uFillTx/>
                <a:latin typeface="Arial" pitchFamily="34" charset="0"/>
              </a:rPr>
              <a:t>     </a:t>
            </a:r>
            <a:r>
              <a:rPr kumimoji="0" lang="en-US" altLang="en-US" sz="2800" b="1" i="1" u="none" strike="noStrike" kern="1200" cap="none" spc="0" normalizeH="0" baseline="0" noProof="0" dirty="0">
                <a:ln>
                  <a:noFill/>
                </a:ln>
                <a:effectLst/>
                <a:uLnTx/>
                <a:uFillTx/>
                <a:latin typeface="Arial" pitchFamily="34" charset="0"/>
              </a:rPr>
              <a:t>        </a:t>
            </a:r>
            <a:endParaRPr kumimoji="0" lang="en-US" altLang="en-US" sz="28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latin typeface="Arial" pitchFamily="34" charset="0"/>
              </a:rPr>
              <a:t> Impact of TLR on long-term mortality after LM PCI</a:t>
            </a:r>
            <a:r>
              <a:rPr kumimoji="0" lang="en-US" altLang="en-US" sz="3400" b="1" i="0" u="none" strike="noStrike" kern="1200" cap="none" spc="0" normalizeH="0" baseline="0" noProof="0" dirty="0">
                <a:ln>
                  <a:noFill/>
                </a:ln>
                <a:effectLst/>
                <a:uLnTx/>
                <a:uFillTx/>
                <a:latin typeface="Arial" pitchFamily="34" charset="0"/>
              </a:rPr>
              <a:t>:</a:t>
            </a:r>
            <a:endParaRPr kumimoji="0" lang="en-US" altLang="en-US" sz="3400" b="1" i="0" u="none" strike="noStrike" kern="1200" cap="none" spc="0" normalizeH="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sz="2800" b="1" baseline="0" dirty="0">
                <a:latin typeface="Arial" pitchFamily="34" charset="0"/>
              </a:rPr>
              <a:t>      Impact of Target Lesion Revascularization on Long-</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2800" b="1" dirty="0">
                <a:latin typeface="Arial" pitchFamily="34" charset="0"/>
              </a:rPr>
              <a:t>      </a:t>
            </a:r>
            <a:r>
              <a:rPr lang="en-US" altLang="en-US" sz="2800" b="1" baseline="0" dirty="0">
                <a:latin typeface="Arial" pitchFamily="34" charset="0"/>
              </a:rPr>
              <a:t>term Mortality after PCI for Left Main Disease</a:t>
            </a:r>
            <a:endParaRPr kumimoji="0" lang="en-US" altLang="en-US" sz="3000"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200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79903"/>
            <a:ext cx="10287000" cy="4587982"/>
          </a:xfrm>
          <a:prstGeom prst="rect">
            <a:avLst/>
          </a:prstGeom>
        </p:spPr>
      </p:pic>
      <p:sp>
        <p:nvSpPr>
          <p:cNvPr id="4" name="TextBox 3"/>
          <p:cNvSpPr txBox="1"/>
          <p:nvPr/>
        </p:nvSpPr>
        <p:spPr>
          <a:xfrm>
            <a:off x="7637930" y="4007223"/>
            <a:ext cx="2175844"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(Seoul, Korea)</a:t>
            </a:r>
          </a:p>
        </p:txBody>
      </p:sp>
      <p:sp>
        <p:nvSpPr>
          <p:cNvPr id="5" name="TextBox 4"/>
          <p:cNvSpPr txBox="1"/>
          <p:nvPr/>
        </p:nvSpPr>
        <p:spPr>
          <a:xfrm>
            <a:off x="0" y="5167885"/>
            <a:ext cx="10287000" cy="1569660"/>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IRIS-DES Study – Evaluation of First, Second, and New Drug-eluting Stent in Routine Clinical Practice</a:t>
            </a: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IRIS-MAIN – Observational Study for Left Main Disease Treatment </a:t>
            </a: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MAIN COMPARE – 10-Year Outcomes of Stents vs Coronary-Artery Bypass Grafting Left Main Coronary Artery Disease</a:t>
            </a: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PRECOMBAT – Bypass Surgery vs Angioplasty Using Sirolimus-Eluting Stent in Patients with Left Main Coronary Artery Disease</a:t>
            </a:r>
          </a:p>
        </p:txBody>
      </p:sp>
    </p:spTree>
    <p:extLst>
      <p:ext uri="{BB962C8B-B14F-4D97-AF65-F5344CB8AC3E}">
        <p14:creationId xmlns:p14="http://schemas.microsoft.com/office/powerpoint/2010/main" val="21982766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Study Flowchart</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89" y="1218258"/>
            <a:ext cx="9870140" cy="526322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360223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Occurrence and Frequency of TLR After LM PCI Over Time</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1" y="1280160"/>
            <a:ext cx="5845333" cy="505968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822572" y="1877585"/>
            <a:ext cx="4392706" cy="45243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TLR occurs at steady rate during the follow-up period of the 10-years and tends to be more frequent in the first 2 years after initial PCI</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Time occurrence of TLR could be divided into early and late stages based on the difference in the incidence intensity</a:t>
            </a:r>
          </a:p>
        </p:txBody>
      </p:sp>
    </p:spTree>
    <p:extLst>
      <p:ext uri="{BB962C8B-B14F-4D97-AF65-F5344CB8AC3E}">
        <p14:creationId xmlns:p14="http://schemas.microsoft.com/office/powerpoint/2010/main" val="30247271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Clinical Characteristics</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65" y="1236188"/>
            <a:ext cx="9063317" cy="516461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650492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Lesion Characteristics</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64" y="1236185"/>
            <a:ext cx="9950824" cy="519160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89598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59" y="1299883"/>
            <a:ext cx="9932895" cy="510988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 y="17929"/>
            <a:ext cx="1028699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Procedural Characteristics</a:t>
            </a:r>
          </a:p>
        </p:txBody>
      </p:sp>
      <p:sp>
        <p:nvSpPr>
          <p:cNvPr id="5" name="TextBox 4"/>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sp>
        <p:nvSpPr>
          <p:cNvPr id="6" name="Rectangle 5"/>
          <p:cNvSpPr/>
          <p:nvPr/>
        </p:nvSpPr>
        <p:spPr bwMode="auto">
          <a:xfrm>
            <a:off x="188259" y="5346060"/>
            <a:ext cx="9932895" cy="1107996"/>
          </a:xfrm>
          <a:prstGeom prst="rect">
            <a:avLst/>
          </a:prstGeom>
          <a:noFill/>
          <a:ln w="19050" cap="flat" cmpd="sng" algn="ctr">
            <a:solidFill>
              <a:srgbClr val="FF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6600" b="1"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52119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Mortality After TLR After LM CPI</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sp>
        <p:nvSpPr>
          <p:cNvPr id="5" name="TextBox 4"/>
          <p:cNvSpPr txBox="1"/>
          <p:nvPr/>
        </p:nvSpPr>
        <p:spPr>
          <a:xfrm>
            <a:off x="385482" y="1201269"/>
            <a:ext cx="467061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All-Cause Mortality (Crude)</a:t>
            </a:r>
          </a:p>
        </p:txBody>
      </p:sp>
      <p:sp>
        <p:nvSpPr>
          <p:cNvPr id="6" name="TextBox 5"/>
          <p:cNvSpPr txBox="1"/>
          <p:nvPr/>
        </p:nvSpPr>
        <p:spPr>
          <a:xfrm>
            <a:off x="5432607" y="1210233"/>
            <a:ext cx="467061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Cardiac Death (Crude)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82" y="1759912"/>
            <a:ext cx="4546005" cy="408657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911" y="1759912"/>
            <a:ext cx="4546004" cy="408657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85482" y="5846483"/>
            <a:ext cx="9655433"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Observed unadjusted event rates of the 10-year all-cause mortality and cardiac death were 15.9% and 12.1% in pts with TLR and 19.9% and 17.1% in patients without TLR, respectively.</a:t>
            </a:r>
          </a:p>
        </p:txBody>
      </p:sp>
    </p:spTree>
    <p:extLst>
      <p:ext uri="{BB962C8B-B14F-4D97-AF65-F5344CB8AC3E}">
        <p14:creationId xmlns:p14="http://schemas.microsoft.com/office/powerpoint/2010/main" val="14445105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4" name="Pt E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7899" y="770966"/>
            <a:ext cx="5791200" cy="5791200"/>
          </a:xfrm>
          <a:prstGeom prst="rect">
            <a:avLst/>
          </a:prstGeom>
        </p:spPr>
      </p:pic>
      <p:sp>
        <p:nvSpPr>
          <p:cNvPr id="5" name="TextBox 4"/>
          <p:cNvSpPr txBox="1"/>
          <p:nvPr/>
        </p:nvSpPr>
        <p:spPr>
          <a:xfrm>
            <a:off x="-1" y="32521"/>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Proximal RCA DES – Synergy XD</a:t>
            </a:r>
          </a:p>
        </p:txBody>
      </p:sp>
    </p:spTree>
    <p:extLst>
      <p:ext uri="{BB962C8B-B14F-4D97-AF65-F5344CB8AC3E}">
        <p14:creationId xmlns:p14="http://schemas.microsoft.com/office/powerpoint/2010/main" val="752695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Adjusted Risk of Mortality According to Timing of TLR After LM PCI</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sp>
        <p:nvSpPr>
          <p:cNvPr id="5" name="TextBox 4"/>
          <p:cNvSpPr txBox="1"/>
          <p:nvPr/>
        </p:nvSpPr>
        <p:spPr>
          <a:xfrm>
            <a:off x="385482" y="1201269"/>
            <a:ext cx="467061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All-Cause Mortality (Adjusted)</a:t>
            </a:r>
          </a:p>
        </p:txBody>
      </p:sp>
      <p:sp>
        <p:nvSpPr>
          <p:cNvPr id="6" name="TextBox 5"/>
          <p:cNvSpPr txBox="1"/>
          <p:nvPr/>
        </p:nvSpPr>
        <p:spPr>
          <a:xfrm>
            <a:off x="5432607" y="1210233"/>
            <a:ext cx="467061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Cardiac Death (Adjusted)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55" y="1724730"/>
            <a:ext cx="4772170" cy="36234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216" y="1724730"/>
            <a:ext cx="4772170" cy="3623489"/>
          </a:xfrm>
          <a:prstGeom prst="rect">
            <a:avLst/>
          </a:prstGeom>
        </p:spPr>
      </p:pic>
      <p:sp>
        <p:nvSpPr>
          <p:cNvPr id="9" name="TextBox 8"/>
          <p:cNvSpPr txBox="1"/>
          <p:nvPr/>
        </p:nvSpPr>
        <p:spPr>
          <a:xfrm>
            <a:off x="304800" y="5570964"/>
            <a:ext cx="9655433"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Over the entire follow-up period, time varying Cox models showed that adjusted risks for all-cause mortality and cardiac death according to the period of TLR were high in the early period and declined over time; however this trend was not statistically significant overall.</a:t>
            </a:r>
          </a:p>
        </p:txBody>
      </p:sp>
    </p:spTree>
    <p:extLst>
      <p:ext uri="{BB962C8B-B14F-4D97-AF65-F5344CB8AC3E}">
        <p14:creationId xmlns:p14="http://schemas.microsoft.com/office/powerpoint/2010/main" val="42840653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Adjusted HR of Covariates of Mortality After LM PCI</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83" y="1095147"/>
            <a:ext cx="9151234" cy="478181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85482" y="5876963"/>
            <a:ext cx="9655433"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Independent predictors of clinical and angiographic characteristics did not emerge</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2-stent technique as a procedural factor was associated with decreased risks of all cause mortality and cardiac death.</a:t>
            </a:r>
          </a:p>
        </p:txBody>
      </p:sp>
      <p:cxnSp>
        <p:nvCxnSpPr>
          <p:cNvPr id="8" name="Straight Arrow Connector 7"/>
          <p:cNvCxnSpPr/>
          <p:nvPr/>
        </p:nvCxnSpPr>
        <p:spPr bwMode="auto">
          <a:xfrm flipV="1">
            <a:off x="567883" y="5715000"/>
            <a:ext cx="379174" cy="76200"/>
          </a:xfrm>
          <a:prstGeom prst="straightConnector1">
            <a:avLst/>
          </a:prstGeom>
          <a:solidFill>
            <a:srgbClr val="FFCC99"/>
          </a:solidFill>
          <a:ln w="19050" cap="flat" cmpd="sng" algn="ctr">
            <a:solidFill>
              <a:srgbClr val="FF0066"/>
            </a:solidFill>
            <a:prstDash val="solid"/>
            <a:round/>
            <a:headEnd type="none" w="med" len="med"/>
            <a:tailEnd type="triangle"/>
          </a:ln>
          <a:effectLst/>
        </p:spPr>
      </p:cxnSp>
    </p:spTree>
    <p:extLst>
      <p:ext uri="{BB962C8B-B14F-4D97-AF65-F5344CB8AC3E}">
        <p14:creationId xmlns:p14="http://schemas.microsoft.com/office/powerpoint/2010/main" val="392710691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17929"/>
            <a:ext cx="10286999"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Prognostic Impact of TLR After LM 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Cumulative Incidence and Impact on the Risk of Mortality of TLR After Initial LM PCI</a:t>
            </a:r>
          </a:p>
        </p:txBody>
      </p:sp>
      <p:sp>
        <p:nvSpPr>
          <p:cNvPr id="4" name="TextBox 3"/>
          <p:cNvSpPr txBox="1"/>
          <p:nvPr/>
        </p:nvSpPr>
        <p:spPr>
          <a:xfrm>
            <a:off x="5262281" y="6481483"/>
            <a:ext cx="5024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2024;17:32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94" y="1495256"/>
            <a:ext cx="9018494" cy="491450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721427" y="2024743"/>
            <a:ext cx="3057247" cy="738664"/>
          </a:xfrm>
          <a:prstGeom prst="rect">
            <a:avLst/>
          </a:prstGeom>
          <a:noFill/>
        </p:spPr>
        <p:txBody>
          <a:bodyPr wrap="none" rtlCol="0">
            <a:spAutoFit/>
          </a:bodyPr>
          <a:lstStyle/>
          <a:p>
            <a:r>
              <a:rPr lang="en-US" sz="1400" b="1" dirty="0">
                <a:solidFill>
                  <a:srgbClr val="FF0000"/>
                </a:solidFill>
                <a:latin typeface="Arial" panose="020B0604020202020204" pitchFamily="34" charset="0"/>
                <a:cs typeface="Arial" panose="020B0604020202020204" pitchFamily="34" charset="0"/>
              </a:rPr>
              <a:t>Mechanism of TLR:</a:t>
            </a:r>
          </a:p>
          <a:p>
            <a:r>
              <a:rPr lang="en-US" sz="1400" b="1" dirty="0">
                <a:solidFill>
                  <a:srgbClr val="FF0000"/>
                </a:solidFill>
                <a:latin typeface="Arial" panose="020B0604020202020204" pitchFamily="34" charset="0"/>
                <a:cs typeface="Arial" panose="020B0604020202020204" pitchFamily="34" charset="0"/>
              </a:rPr>
              <a:t>-Intimal hyperplasia IH (70%)</a:t>
            </a:r>
          </a:p>
          <a:p>
            <a:r>
              <a:rPr lang="en-US" sz="1400" b="1" dirty="0">
                <a:solidFill>
                  <a:srgbClr val="FF0000"/>
                </a:solidFill>
                <a:latin typeface="Arial" panose="020B0604020202020204" pitchFamily="34" charset="0"/>
                <a:cs typeface="Arial" panose="020B0604020202020204" pitchFamily="34" charset="0"/>
              </a:rPr>
              <a:t>-IH &amp; Stent under-expansion (30%</a:t>
            </a:r>
          </a:p>
        </p:txBody>
      </p:sp>
      <p:cxnSp>
        <p:nvCxnSpPr>
          <p:cNvPr id="8" name="Straight Arrow Connector 7"/>
          <p:cNvCxnSpPr/>
          <p:nvPr/>
        </p:nvCxnSpPr>
        <p:spPr bwMode="auto">
          <a:xfrm>
            <a:off x="3352800" y="2699657"/>
            <a:ext cx="217714" cy="272143"/>
          </a:xfrm>
          <a:prstGeom prst="straightConnector1">
            <a:avLst/>
          </a:prstGeom>
          <a:solidFill>
            <a:srgbClr val="FFCC99"/>
          </a:solidFill>
          <a:ln w="19050" cap="flat" cmpd="sng" algn="ctr">
            <a:solidFill>
              <a:srgbClr val="FF3300"/>
            </a:solidFill>
            <a:prstDash val="solid"/>
            <a:round/>
            <a:headEnd type="none" w="med" len="med"/>
            <a:tailEnd type="triangle"/>
          </a:ln>
          <a:effectLst/>
        </p:spPr>
      </p:cxnSp>
    </p:spTree>
    <p:extLst>
      <p:ext uri="{BB962C8B-B14F-4D97-AF65-F5344CB8AC3E}">
        <p14:creationId xmlns:p14="http://schemas.microsoft.com/office/powerpoint/2010/main" val="104538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73740"/>
            <a:ext cx="10286998" cy="6113931"/>
          </a:xfrm>
          <a:prstGeom prst="rect">
            <a:avLst/>
          </a:prstGeom>
        </p:spPr>
      </p:pic>
    </p:spTree>
    <p:extLst>
      <p:ext uri="{BB962C8B-B14F-4D97-AF65-F5344CB8AC3E}">
        <p14:creationId xmlns:p14="http://schemas.microsoft.com/office/powerpoint/2010/main" val="79599827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320" y="0"/>
            <a:ext cx="8026400" cy="6858000"/>
          </a:xfrm>
          <a:prstGeom prst="rect">
            <a:avLst/>
          </a:prstGeom>
        </p:spPr>
      </p:pic>
      <p:cxnSp>
        <p:nvCxnSpPr>
          <p:cNvPr id="5" name="Straight Connector 4"/>
          <p:cNvCxnSpPr/>
          <p:nvPr/>
        </p:nvCxnSpPr>
        <p:spPr bwMode="auto">
          <a:xfrm flipV="1">
            <a:off x="2773680" y="6339840"/>
            <a:ext cx="4968240" cy="10160"/>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V="1">
            <a:off x="2794000" y="6563360"/>
            <a:ext cx="4968240" cy="10160"/>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V="1">
            <a:off x="2814320" y="6786880"/>
            <a:ext cx="3810000" cy="10160"/>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V="1">
            <a:off x="2804160" y="3322320"/>
            <a:ext cx="4968240" cy="10160"/>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V="1">
            <a:off x="2783840" y="3525520"/>
            <a:ext cx="4968240" cy="10160"/>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2763520" y="3759200"/>
            <a:ext cx="2692400" cy="10160"/>
          </a:xfrm>
          <a:prstGeom prst="line">
            <a:avLst/>
          </a:prstGeom>
          <a:solidFill>
            <a:srgbClr val="FFCC99"/>
          </a:solid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85135584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75583" y="407916"/>
            <a:ext cx="10408304" cy="632222"/>
          </a:xfrm>
        </p:spPr>
        <p:txBody>
          <a:bodyPr/>
          <a:lstStyle/>
          <a:p>
            <a:pPr>
              <a:lnSpc>
                <a:spcPct val="110000"/>
              </a:lnSpc>
            </a:pPr>
            <a:r>
              <a:rPr lang="en-US" altLang="en-US" sz="2800" dirty="0">
                <a:latin typeface="Arial" pitchFamily="34" charset="0"/>
                <a:cs typeface="Arial" pitchFamily="34" charset="0"/>
              </a:rPr>
              <a:t>Take Home Message:</a:t>
            </a:r>
            <a:br>
              <a:rPr lang="en-US" altLang="en-US" sz="3200" dirty="0">
                <a:latin typeface="Arial" pitchFamily="34" charset="0"/>
                <a:cs typeface="Arial" pitchFamily="34" charset="0"/>
              </a:rPr>
            </a:br>
            <a:r>
              <a:rPr lang="en-US" altLang="en-US" sz="2800" dirty="0">
                <a:latin typeface="Arial" pitchFamily="34" charset="0"/>
                <a:cs typeface="Arial" pitchFamily="34" charset="0"/>
              </a:rPr>
              <a:t>Recent Interventional Trials/Publications and Impact of TLR on Long-term Mortality after LM PCI</a:t>
            </a:r>
          </a:p>
        </p:txBody>
      </p:sp>
      <p:sp>
        <p:nvSpPr>
          <p:cNvPr id="188419" name="Rectangle 3"/>
          <p:cNvSpPr>
            <a:spLocks noChangeArrowheads="1"/>
          </p:cNvSpPr>
          <p:nvPr/>
        </p:nvSpPr>
        <p:spPr bwMode="auto">
          <a:xfrm>
            <a:off x="897435" y="1997829"/>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45723" y="3492933"/>
            <a:ext cx="10241277" cy="326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5000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Incidence of TLR at 10-yrs after LM PCI cumulatively</a:t>
            </a:r>
            <a:r>
              <a:rPr kumimoji="0" lang="en-US" altLang="en-US" sz="2600" b="1" i="0" u="none" strike="noStrike" kern="1200" cap="none" spc="0" normalizeH="0" noProof="0" dirty="0">
                <a:ln>
                  <a:noFill/>
                </a:ln>
                <a:solidFill>
                  <a:srgbClr val="FFFFFF"/>
                </a:solidFill>
                <a:effectLst/>
                <a:uLnTx/>
                <a:uFillTx/>
                <a:latin typeface="Arial" pitchFamily="34" charset="0"/>
                <a:cs typeface="Arial" pitchFamily="34" charset="0"/>
              </a:rPr>
              <a:t> occurs    in about 10% of cases, with majority occurring in first 2 yrs and majority received </a:t>
            </a:r>
            <a:r>
              <a:rPr kumimoji="0" lang="en-US" altLang="en-US" sz="2600" b="1" i="0" u="none" strike="noStrike" kern="1200" cap="none" spc="0" normalizeH="0" noProof="0" dirty="0" err="1">
                <a:ln>
                  <a:noFill/>
                </a:ln>
                <a:solidFill>
                  <a:srgbClr val="FFFFFF"/>
                </a:solidFill>
                <a:effectLst/>
                <a:uLnTx/>
                <a:uFillTx/>
                <a:latin typeface="Arial" pitchFamily="34" charset="0"/>
                <a:cs typeface="Arial" pitchFamily="34" charset="0"/>
              </a:rPr>
              <a:t>rePCI</a:t>
            </a:r>
            <a:r>
              <a:rPr kumimoji="0" lang="en-US" altLang="en-US" sz="2600" b="1" i="0" u="none" strike="noStrike" kern="1200" cap="none" spc="0" normalizeH="0" noProof="0" dirty="0">
                <a:ln>
                  <a:noFill/>
                </a:ln>
                <a:solidFill>
                  <a:srgbClr val="FFFFFF"/>
                </a:solidFill>
                <a:effectLst/>
                <a:uLnTx/>
                <a:uFillTx/>
                <a:latin typeface="Arial" pitchFamily="34" charset="0"/>
                <a:cs typeface="Arial" pitchFamily="34" charset="0"/>
              </a:rPr>
              <a:t>. Two stent technique and final kissing balloon inflation were the only independent factors associated with TLR with no impact of baseline clinical and procedural factors on TLR. Occurrence of TLR did not adversely impacted the mortality at 10-year follow-up; irrespective of early-stage TLR (&lt;2yrs) vs late-stage TLR. Hence optimal LM PCI is a must.</a:t>
            </a:r>
            <a:endParaRPr lang="en-US" altLang="en-US" sz="2600" b="1" noProof="0" dirty="0">
              <a:solidFill>
                <a:srgbClr val="FFFFFF"/>
              </a:solidFill>
              <a:latin typeface="Arial" pitchFamily="34" charset="0"/>
              <a:cs typeface="Arial" pitchFamily="34" charset="0"/>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0" name="Rectangle 3"/>
          <p:cNvSpPr>
            <a:spLocks noChangeArrowheads="1"/>
          </p:cNvSpPr>
          <p:nvPr/>
        </p:nvSpPr>
        <p:spPr bwMode="auto">
          <a:xfrm>
            <a:off x="-11826" y="1349528"/>
            <a:ext cx="9912007" cy="8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Invasive functional assessment in no obstructive CAD:    </a:t>
            </a:r>
          </a:p>
        </p:txBody>
      </p:sp>
      <p:sp>
        <p:nvSpPr>
          <p:cNvPr id="21" name="Rectangle 3"/>
          <p:cNvSpPr>
            <a:spLocks noChangeArrowheads="1"/>
          </p:cNvSpPr>
          <p:nvPr/>
        </p:nvSpPr>
        <p:spPr bwMode="auto">
          <a:xfrm>
            <a:off x="284716" y="1791623"/>
            <a:ext cx="9219546" cy="5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
        <p:nvSpPr>
          <p:cNvPr id="23" name="Rectangle 3"/>
          <p:cNvSpPr>
            <a:spLocks noChangeArrowheads="1"/>
          </p:cNvSpPr>
          <p:nvPr/>
        </p:nvSpPr>
        <p:spPr bwMode="auto">
          <a:xfrm>
            <a:off x="-39083" y="2301816"/>
            <a:ext cx="9956356" cy="70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Higher MACE in medically treated FFR- TCFA in DM</a:t>
            </a:r>
            <a:r>
              <a:rPr lang="en-US" altLang="en-US" sz="2600" b="1" dirty="0">
                <a:solidFill>
                  <a:srgbClr val="FFFFFF"/>
                </a:solidFill>
                <a:latin typeface="Arial" pitchFamily="34" charset="0"/>
                <a:cs typeface="Arial" pitchFamily="34" charset="0"/>
              </a:rPr>
              <a:t>:</a:t>
            </a:r>
            <a:endPar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4" name="Rectangle 3"/>
          <p:cNvSpPr>
            <a:spLocks noChangeArrowheads="1"/>
          </p:cNvSpPr>
          <p:nvPr/>
        </p:nvSpPr>
        <p:spPr bwMode="auto">
          <a:xfrm>
            <a:off x="4460" y="2636911"/>
            <a:ext cx="9698937" cy="9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Policy of P2Y12 inhibitors</a:t>
            </a:r>
            <a:r>
              <a:rPr kumimoji="0" lang="en-US" altLang="en-US" sz="2400" b="1" i="0" u="none" strike="noStrike" kern="1200" cap="none" spc="0" normalizeH="0" noProof="0" dirty="0">
                <a:ln>
                  <a:noFill/>
                </a:ln>
                <a:solidFill>
                  <a:srgbClr val="FFFFFF"/>
                </a:solidFill>
                <a:effectLst/>
                <a:uLnTx/>
                <a:uFillTx/>
                <a:latin typeface="Arial" pitchFamily="34" charset="0"/>
                <a:cs typeface="Arial" pitchFamily="34" charset="0"/>
              </a:rPr>
              <a:t> pre-</a:t>
            </a:r>
            <a:r>
              <a:rPr kumimoji="0" lang="en-US" altLang="en-US" sz="2400" b="1" i="0" u="none" strike="noStrike" kern="1200" cap="none" spc="0" normalizeH="0" noProof="0" dirty="0" err="1">
                <a:ln>
                  <a:noFill/>
                </a:ln>
                <a:solidFill>
                  <a:srgbClr val="FFFFFF"/>
                </a:solidFill>
                <a:effectLst/>
                <a:uLnTx/>
                <a:uFillTx/>
                <a:latin typeface="Arial" pitchFamily="34" charset="0"/>
                <a:cs typeface="Arial" pitchFamily="34" charset="0"/>
              </a:rPr>
              <a:t>tr</a:t>
            </a:r>
            <a:r>
              <a:rPr lang="en-US" altLang="en-US" sz="2400" b="1" dirty="0" err="1">
                <a:solidFill>
                  <a:srgbClr val="FFFFFF"/>
                </a:solidFill>
                <a:latin typeface="Arial" pitchFamily="34" charset="0"/>
                <a:cs typeface="Arial" pitchFamily="34" charset="0"/>
              </a:rPr>
              <a:t>eatment</a:t>
            </a:r>
            <a:r>
              <a:rPr lang="en-US" altLang="en-US" sz="2400" b="1" dirty="0">
                <a:solidFill>
                  <a:srgbClr val="FFFFFF"/>
                </a:solidFill>
                <a:latin typeface="Arial" pitchFamily="34" charset="0"/>
                <a:cs typeface="Arial" pitchFamily="34" charset="0"/>
              </a:rPr>
              <a:t> in STEMI </a:t>
            </a:r>
            <a:r>
              <a:rPr lang="en-US" altLang="en-US" sz="2400" b="1" dirty="0" err="1">
                <a:solidFill>
                  <a:srgbClr val="FFFFFF"/>
                </a:solidFill>
                <a:latin typeface="Arial" pitchFamily="34" charset="0"/>
                <a:cs typeface="Arial" pitchFamily="34" charset="0"/>
              </a:rPr>
              <a:t>pt</a:t>
            </a: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a:t>
            </a:r>
          </a:p>
        </p:txBody>
      </p:sp>
      <p:pic>
        <p:nvPicPr>
          <p:cNvPr id="27"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7118" y="1975660"/>
            <a:ext cx="566428"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086891" y="2957337"/>
            <a:ext cx="620486" cy="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Rectangle 3"/>
          <p:cNvSpPr>
            <a:spLocks noChangeArrowheads="1"/>
          </p:cNvSpPr>
          <p:nvPr/>
        </p:nvSpPr>
        <p:spPr bwMode="auto">
          <a:xfrm>
            <a:off x="-1814" y="1884441"/>
            <a:ext cx="10223497" cy="70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400" b="1" i="0" u="none" strike="noStrike" kern="1200" cap="none" spc="0" normalizeH="0" baseline="0" noProof="0" dirty="0" err="1">
                <a:ln>
                  <a:noFill/>
                </a:ln>
                <a:solidFill>
                  <a:srgbClr val="FFFFFF"/>
                </a:solidFill>
                <a:effectLst/>
                <a:uLnTx/>
                <a:uFillTx/>
                <a:latin typeface="Arial" pitchFamily="34" charset="0"/>
                <a:cs typeface="Arial" pitchFamily="34" charset="0"/>
              </a:rPr>
              <a:t>Alirocumab</a:t>
            </a: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for plaque burden regression and changes</a:t>
            </a:r>
            <a:r>
              <a:rPr lang="en-US" altLang="en-US" sz="2400" b="1" dirty="0">
                <a:solidFill>
                  <a:srgbClr val="FFFFFF"/>
                </a:solidFill>
                <a:latin typeface="Arial" pitchFamily="34" charset="0"/>
                <a:cs typeface="Arial" pitchFamily="34" charset="0"/>
              </a:rPr>
              <a:t>:</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19"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3786" y="2387831"/>
            <a:ext cx="616785" cy="57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5"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055718" y="1596621"/>
            <a:ext cx="620486" cy="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285702"/>
                                        </p:tgtEl>
                                        <p:attrNameLst>
                                          <p:attrName>style.visibility</p:attrName>
                                        </p:attrNameLst>
                                      </p:cBhvr>
                                      <p:to>
                                        <p:strVal val="visible"/>
                                      </p:to>
                                    </p:set>
                                    <p:animEffect transition="in" filter="wipe(up)">
                                      <p:cBhvr>
                                        <p:cTn id="39"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3" grpId="0"/>
      <p:bldP spid="24"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09" y="1712461"/>
            <a:ext cx="987632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 is false regarding the results of </a:t>
            </a:r>
            <a:r>
              <a:rPr lang="en-US" altLang="en-US" sz="2400" b="1" noProof="0" dirty="0">
                <a:solidFill>
                  <a:srgbClr val="FFFFFF"/>
                </a:solidFill>
                <a:latin typeface="Arial" pitchFamily="34" charset="0"/>
                <a:cs typeface="Arial" pitchFamily="34" charset="0"/>
              </a:rPr>
              <a:t>the </a:t>
            </a:r>
            <a:r>
              <a:rPr lang="en-US" altLang="en-US" sz="2400" b="1" noProof="0" dirty="0" err="1">
                <a:solidFill>
                  <a:srgbClr val="FFFFFF"/>
                </a:solidFill>
                <a:latin typeface="Arial" pitchFamily="34" charset="0"/>
                <a:cs typeface="Arial" pitchFamily="34" charset="0"/>
              </a:rPr>
              <a:t>CorCTA</a:t>
            </a:r>
            <a:r>
              <a:rPr lang="en-US" altLang="en-US" sz="2400" b="1" noProof="0" dirty="0">
                <a:solidFill>
                  <a:srgbClr val="FFFFFF"/>
                </a:solidFill>
                <a:latin typeface="Arial" pitchFamily="34" charset="0"/>
                <a:cs typeface="Arial" pitchFamily="34" charset="0"/>
              </a:rPr>
              <a:t> trial of ANOCA and microvascular assessment in the intervention vs control group</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675084" marR="0" lvl="1" indent="-289322" algn="l" defTabSz="771525" rtl="0" eaLnBrk="0" fontAlgn="base" latinLnBrk="0" hangingPunct="0">
              <a:lnSpc>
                <a:spcPct val="15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400" b="1" dirty="0">
                <a:solidFill>
                  <a:srgbClr val="FFFFFF"/>
                </a:solidFill>
                <a:latin typeface="Arial" pitchFamily="34" charset="0"/>
                <a:cs typeface="Arial" pitchFamily="34" charset="0"/>
              </a:rPr>
              <a:t>Similar</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unplanned hospital admission in intervention group</a:t>
            </a:r>
          </a:p>
          <a:p>
            <a:pPr marL="675084" marR="0" lvl="1" indent="-289322" algn="l" defTabSz="771525" rtl="0" eaLnBrk="0" fontAlgn="base" latinLnBrk="0" hangingPunct="0">
              <a:lnSpc>
                <a:spcPct val="15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400" b="1" dirty="0">
                <a:solidFill>
                  <a:srgbClr val="FFFFFF"/>
                </a:solidFill>
                <a:latin typeface="Arial" pitchFamily="34" charset="0"/>
                <a:cs typeface="Arial" pitchFamily="34" charset="0"/>
              </a:rPr>
              <a:t>Similar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MI rates in the intervention group </a:t>
            </a:r>
          </a:p>
          <a:p>
            <a:pPr marL="700616" marR="0" lvl="1" indent="-383073" algn="l" defTabSz="771525" rtl="0" eaLnBrk="0" fontAlgn="base" latinLnBrk="0" hangingPunct="0">
              <a:lnSpc>
                <a:spcPct val="150000"/>
              </a:lnSpc>
              <a:spcBef>
                <a:spcPct val="0"/>
              </a:spcBef>
              <a:spcAft>
                <a:spcPct val="0"/>
              </a:spcAft>
              <a:buClrTx/>
              <a:buSzTx/>
              <a:buFontTx/>
              <a:buAutoNum type="alphaUcPeriod" startAt="3"/>
              <a:tabLst/>
              <a:defRPr/>
            </a:pPr>
            <a:r>
              <a:rPr lang="en-US" altLang="en-US" sz="2400" b="1" dirty="0">
                <a:solidFill>
                  <a:srgbClr val="FFFFFF"/>
                </a:solidFill>
                <a:latin typeface="Arial" pitchFamily="34" charset="0"/>
                <a:cs typeface="Arial" pitchFamily="34" charset="0"/>
              </a:rPr>
              <a:t>Improved/lower cardiac events in the intervention group</a:t>
            </a:r>
          </a:p>
          <a:p>
            <a:pPr marL="700616" marR="0" lvl="1" indent="-383073" algn="l" defTabSz="771525" rtl="0" eaLnBrk="0" fontAlgn="base" latinLnBrk="0" hangingPunct="0">
              <a:lnSpc>
                <a:spcPct val="150000"/>
              </a:lnSpc>
              <a:spcBef>
                <a:spcPct val="0"/>
              </a:spcBef>
              <a:spcAft>
                <a:spcPct val="0"/>
              </a:spcAft>
              <a:buClrTx/>
              <a:buSzTx/>
              <a:buFontTx/>
              <a:buAutoNum type="alphaUcPeriod" startAt="3"/>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Higher </a:t>
            </a:r>
            <a:r>
              <a:rPr lang="en-US" altLang="en-US" sz="2400" b="1" noProof="0" dirty="0">
                <a:solidFill>
                  <a:srgbClr val="FFFFFF"/>
                </a:solidFill>
                <a:latin typeface="Arial" pitchFamily="34" charset="0"/>
                <a:cs typeface="Arial" pitchFamily="34" charset="0"/>
              </a:rPr>
              <a:t>v</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asospastic angina in the intervention group</a:t>
            </a:r>
          </a:p>
          <a:p>
            <a:pPr marL="663164" marR="0" lvl="1" indent="-345376" algn="l" defTabSz="771525" rtl="0" eaLnBrk="0" fontAlgn="base" latinLnBrk="0" hangingPunct="0">
              <a:lnSpc>
                <a:spcPct val="150000"/>
              </a:lnSpc>
              <a:spcBef>
                <a:spcPct val="0"/>
              </a:spcBef>
              <a:spcAft>
                <a:spcPct val="0"/>
              </a:spcAft>
              <a:buClrTx/>
              <a:buSzTx/>
              <a:buFontTx/>
              <a:buAutoNum type="alphaUcPeriod" startAt="4"/>
              <a:tabLst/>
              <a:defRPr/>
            </a:pPr>
            <a:r>
              <a:rPr lang="en-US" altLang="en-US" sz="2400" b="1" dirty="0">
                <a:solidFill>
                  <a:srgbClr val="FFFFFF"/>
                </a:solidFill>
                <a:latin typeface="Arial" pitchFamily="34" charset="0"/>
                <a:cs typeface="Arial" pitchFamily="34" charset="0"/>
              </a:rPr>
              <a:t> Similar angina episodes in the intervention group</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6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29875"/>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70759" y="1862723"/>
            <a:ext cx="1022713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statements </a:t>
            </a:r>
            <a:r>
              <a:rPr lang="en-US" altLang="en-US" sz="2250" b="1" dirty="0">
                <a:solidFill>
                  <a:srgbClr val="FFFFFF"/>
                </a:solidFill>
                <a:latin typeface="Arial" pitchFamily="34" charset="0"/>
                <a:cs typeface="Arial" pitchFamily="34" charset="0"/>
              </a:rPr>
              <a:t>are correct regarding the results of P2Y12i pretreatment vs no pretreatment strategy in STEMI pts as per BERN-PCI registry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except;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 </a:t>
            </a:r>
            <a:r>
              <a:rPr lang="en-US" altLang="en-US" sz="2250" b="1" noProof="0" dirty="0">
                <a:solidFill>
                  <a:srgbClr val="FFFFFF"/>
                </a:solidFill>
                <a:latin typeface="Arial" pitchFamily="34" charset="0"/>
                <a:cs typeface="Arial" pitchFamily="34" charset="0"/>
              </a:rPr>
              <a:t>There is no difference in MACE in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There is</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no difference in MI in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There is no difference in death rates between 2 groups</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dirty="0">
                <a:solidFill>
                  <a:srgbClr val="FFFFFF"/>
                </a:solidFill>
                <a:latin typeface="Arial" pitchFamily="34" charset="0"/>
                <a:cs typeface="Arial" pitchFamily="34" charset="0"/>
              </a:rPr>
              <a:t>Similar ST rates between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t>
            </a:r>
            <a:r>
              <a:rPr lang="en-US" altLang="en-US" sz="2250" b="1" noProof="0" dirty="0">
                <a:solidFill>
                  <a:srgbClr val="FFFFFF"/>
                </a:solidFill>
                <a:latin typeface="Arial" pitchFamily="34" charset="0"/>
                <a:cs typeface="Arial" pitchFamily="34" charset="0"/>
              </a:rPr>
              <a:t>Higher bleeding in the pretreatment vs no pretreatment 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2</a:t>
            </a:r>
          </a:p>
        </p:txBody>
      </p:sp>
      <p:pic>
        <p:nvPicPr>
          <p:cNvPr id="1914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620555" y="5917123"/>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81645" y="2247371"/>
            <a:ext cx="999394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 is </a:t>
            </a:r>
            <a:r>
              <a:rPr lang="en-US" altLang="en-US" sz="2250" b="1" noProof="0" dirty="0">
                <a:solidFill>
                  <a:srgbClr val="FFFFFF"/>
                </a:solidFill>
                <a:latin typeface="Arial" pitchFamily="34" charset="0"/>
                <a:cs typeface="Arial" pitchFamily="34" charset="0"/>
              </a:rPr>
              <a:t>f</a:t>
            </a:r>
            <a:r>
              <a:rPr lang="en-US" altLang="en-US" sz="2250" b="1" dirty="0">
                <a:solidFill>
                  <a:srgbClr val="FFFFFF"/>
                </a:solidFill>
                <a:latin typeface="Arial" pitchFamily="34" charset="0"/>
                <a:cs typeface="Arial" pitchFamily="34" charset="0"/>
              </a:rPr>
              <a:t>alse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regarding the results of </a:t>
            </a:r>
            <a:r>
              <a:rPr lang="en-US" altLang="en-US" sz="2250" b="1" dirty="0">
                <a:solidFill>
                  <a:srgbClr val="FFFFFF"/>
                </a:solidFill>
                <a:latin typeface="Arial" pitchFamily="34" charset="0"/>
                <a:cs typeface="Arial" pitchFamily="34" charset="0"/>
              </a:rPr>
              <a:t>a recent pooled analysis evaluating the impact of TLR on long-term mortality after LM PCI;</a:t>
            </a:r>
          </a:p>
          <a:p>
            <a:pPr marL="642938" marR="0" lvl="0" indent="-642938" algn="l" defTabSz="771525" rtl="0" eaLnBrk="0" fontAlgn="base" latinLnBrk="0" hangingPunct="0">
              <a:lnSpc>
                <a:spcPct val="110000"/>
              </a:lnSpc>
              <a:spcBef>
                <a:spcPct val="0"/>
              </a:spcBef>
              <a:spcAft>
                <a:spcPct val="0"/>
              </a:spcAft>
              <a:buClrTx/>
              <a:buSzTx/>
              <a:buFontTx/>
              <a:buNone/>
              <a:tabLst/>
              <a:defRPr/>
            </a:pPr>
            <a:r>
              <a:rPr lang="en-US" altLang="en-US" sz="2250" b="1" dirty="0">
                <a:solidFill>
                  <a:srgbClr val="FFFFFF"/>
                </a:solidFill>
                <a:latin typeface="Arial" pitchFamily="34" charset="0"/>
                <a:cs typeface="Arial" pitchFamily="34" charset="0"/>
              </a:rPr>
              <a:t>  </a:t>
            </a:r>
          </a:p>
          <a:p>
            <a:pPr marL="642938" marR="0" lvl="0" indent="-642938" algn="l" defTabSz="771525" rtl="0" eaLnBrk="0" fontAlgn="base" latinLnBrk="0" hangingPunct="0">
              <a:spcBef>
                <a:spcPct val="0"/>
              </a:spcBef>
              <a:spcAft>
                <a:spcPct val="0"/>
              </a:spcAft>
              <a:buClrTx/>
              <a:buSzTx/>
              <a:buFontTx/>
              <a:buNone/>
              <a:tabLst/>
              <a:defRPr/>
            </a:pPr>
            <a:r>
              <a:rPr lang="en-US" altLang="en-US" sz="2250" b="1" dirty="0">
                <a:solidFill>
                  <a:srgbClr val="FFFFFF"/>
                </a:solidFill>
                <a:latin typeface="Arial" pitchFamily="34" charset="0"/>
                <a:cs typeface="Arial" pitchFamily="34" charset="0"/>
              </a:rPr>
              <a:t>     A. There is higher incidence of TLR in &lt;2yrs vs &gt;2yrs post PCI</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indent="0">
              <a:buNone/>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B. </a:t>
            </a:r>
            <a:r>
              <a:rPr lang="en-US" altLang="en-US" sz="2250" b="1" dirty="0">
                <a:solidFill>
                  <a:srgbClr val="FFFFFF"/>
                </a:solidFill>
                <a:latin typeface="Arial" pitchFamily="34" charset="0"/>
                <a:cs typeface="Arial" pitchFamily="34" charset="0"/>
              </a:rPr>
              <a:t>Occurrence of TLR did not adversely impacted long-term mortality</a:t>
            </a:r>
            <a:endParaRPr lang="en-US" sz="2250" b="1" dirty="0">
              <a:latin typeface="Arial" panose="020B0604020202020204" pitchFamily="34" charset="0"/>
              <a:cs typeface="Arial" panose="020B0604020202020204" pitchFamily="34" charset="0"/>
            </a:endParaRPr>
          </a:p>
          <a:p>
            <a:pPr marL="1028700" marR="0" lvl="1" indent="-642938" algn="l" defTabSz="771525" rtl="0" eaLnBrk="0" fontAlgn="base" latinLnBrk="0" hangingPunct="0">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TLR is more common after 2 stent</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gp vs 1 stent 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2</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stent technique was independently associated with higher mortality vs 1 stent technique</a:t>
            </a: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Intimal hyperplasia remains the most common mechanism </a:t>
            </a:r>
            <a:r>
              <a:rPr lang="en-US" altLang="en-US" sz="2250" b="1" dirty="0">
                <a:solidFill>
                  <a:srgbClr val="FFFFFF"/>
                </a:solidFill>
                <a:latin typeface="Arial" pitchFamily="34" charset="0"/>
                <a:cs typeface="Arial" pitchFamily="34" charset="0"/>
              </a:rPr>
              <a:t>o</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 TLR</a:t>
            </a: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3 </a:t>
            </a:r>
          </a:p>
        </p:txBody>
      </p:sp>
      <p:pic>
        <p:nvPicPr>
          <p:cNvPr id="1914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64677" y="6100126"/>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a:t>
            </a:r>
            <a:r>
              <a:rPr lang="en-US" altLang="en-US" sz="3038" b="1" dirty="0">
                <a:solidFill>
                  <a:srgbClr val="CC0000"/>
                </a:solidFill>
                <a:latin typeface="Arial" pitchFamily="34" charset="0"/>
              </a:rPr>
              <a:t>D</a:t>
            </a: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 </a:t>
            </a:r>
          </a:p>
        </p:txBody>
      </p:sp>
    </p:spTree>
    <p:extLst>
      <p:ext uri="{BB962C8B-B14F-4D97-AF65-F5344CB8AC3E}">
        <p14:creationId xmlns:p14="http://schemas.microsoft.com/office/powerpoint/2010/main" val="1339203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initial">
            <a:hlinkClick r:id="" action="ppaction://media"/>
          </p:cNvPr>
          <p:cNvPicPr>
            <a:picLocks noChangeAspect="1"/>
          </p:cNvPicPr>
          <p:nvPr>
            <a:videoFile r:link="rId1"/>
            <p:extLst>
              <p:ext uri="{DAA4B4D4-6D71-4841-9C94-3DE7FCFB9230}">
                <p14:media xmlns:p14="http://schemas.microsoft.com/office/powerpoint/2010/main" r:embed="rId2">
                  <p14:trim st="348" end="2035.3333"/>
                </p14:media>
              </p:ext>
            </p:extLst>
          </p:nvPr>
        </p:nvPicPr>
        <p:blipFill>
          <a:blip r:embed="rId5"/>
          <a:stretch>
            <a:fillRect/>
          </a:stretch>
        </p:blipFill>
        <p:spPr>
          <a:xfrm>
            <a:off x="82284" y="1746095"/>
            <a:ext cx="3291840" cy="3291840"/>
          </a:xfrm>
          <a:prstGeom prst="rect">
            <a:avLst/>
          </a:prstGeom>
        </p:spPr>
      </p:pic>
      <p:sp>
        <p:nvSpPr>
          <p:cNvPr id="4" name="Title 1"/>
          <p:cNvSpPr txBox="1">
            <a:spLocks/>
          </p:cNvSpPr>
          <p:nvPr/>
        </p:nvSpPr>
        <p:spPr bwMode="auto">
          <a:xfrm>
            <a:off x="-1" y="-1"/>
            <a:ext cx="10125075" cy="88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pitchFamily="34" charset="0"/>
                <a:ea typeface="+mj-ea"/>
                <a:cs typeface="Arial" pitchFamily="34" charset="0"/>
              </a:rPr>
              <a:t>CCC live 1/16/24 PCI of Multiple Calcified Subtotal RCA</a:t>
            </a:r>
          </a:p>
        </p:txBody>
      </p:sp>
      <p:pic>
        <p:nvPicPr>
          <p:cNvPr id="5" name="Picture 14">
            <a:extLst>
              <a:ext uri="{FF2B5EF4-FFF2-40B4-BE49-F238E27FC236}">
                <a16:creationId xmlns:a16="http://schemas.microsoft.com/office/drawing/2014/main" id="{E711910C-A5D4-4A0F-89DE-73C3EA7588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7696" t="2875" r="6376" b="1128"/>
          <a:stretch/>
        </p:blipFill>
        <p:spPr>
          <a:xfrm>
            <a:off x="3513686" y="1746095"/>
            <a:ext cx="3291840" cy="3291840"/>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7337" t="5425" r="11507" b="3907"/>
          <a:stretch/>
        </p:blipFill>
        <p:spPr>
          <a:xfrm>
            <a:off x="6919687" y="1739709"/>
            <a:ext cx="3291840" cy="3291840"/>
          </a:xfrm>
          <a:prstGeom prst="rect">
            <a:avLst/>
          </a:prstGeom>
        </p:spPr>
      </p:pic>
      <p:sp>
        <p:nvSpPr>
          <p:cNvPr id="2" name="TextBox 1"/>
          <p:cNvSpPr txBox="1"/>
          <p:nvPr/>
        </p:nvSpPr>
        <p:spPr>
          <a:xfrm>
            <a:off x="82285" y="1099763"/>
            <a:ext cx="32918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Initial angio</a:t>
            </a:r>
          </a:p>
        </p:txBody>
      </p:sp>
      <p:sp>
        <p:nvSpPr>
          <p:cNvPr id="13" name="TextBox 12"/>
          <p:cNvSpPr txBox="1"/>
          <p:nvPr/>
        </p:nvSpPr>
        <p:spPr>
          <a:xfrm>
            <a:off x="82285" y="5191823"/>
            <a:ext cx="33172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mRCA subtotal occlusion</a:t>
            </a:r>
          </a:p>
        </p:txBody>
      </p:sp>
      <p:sp>
        <p:nvSpPr>
          <p:cNvPr id="14" name="TextBox 13"/>
          <p:cNvSpPr txBox="1"/>
          <p:nvPr/>
        </p:nvSpPr>
        <p:spPr>
          <a:xfrm>
            <a:off x="3513686" y="915098"/>
            <a:ext cx="3291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Antegrade wire escalation</a:t>
            </a:r>
          </a:p>
        </p:txBody>
      </p:sp>
      <p:sp>
        <p:nvSpPr>
          <p:cNvPr id="16" name="TextBox 15"/>
          <p:cNvSpPr txBox="1"/>
          <p:nvPr/>
        </p:nvSpPr>
        <p:spPr>
          <a:xfrm>
            <a:off x="3697285" y="5122573"/>
            <a:ext cx="32224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Runthrough 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Fielder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Gaia Next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MiracleBros6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Gladius Mongo</a:t>
            </a:r>
          </a:p>
        </p:txBody>
      </p:sp>
      <p:sp>
        <p:nvSpPr>
          <p:cNvPr id="23" name="TextBox 22"/>
          <p:cNvSpPr txBox="1"/>
          <p:nvPr/>
        </p:nvSpPr>
        <p:spPr>
          <a:xfrm>
            <a:off x="6919688" y="1094626"/>
            <a:ext cx="32918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Stenting</a:t>
            </a:r>
          </a:p>
        </p:txBody>
      </p:sp>
      <p:sp>
        <p:nvSpPr>
          <p:cNvPr id="24" name="TextBox 23"/>
          <p:cNvSpPr txBox="1"/>
          <p:nvPr/>
        </p:nvSpPr>
        <p:spPr>
          <a:xfrm>
            <a:off x="6919687" y="5191823"/>
            <a:ext cx="32918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Xience Skypoint 3.0x48mm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Xience Skypoint 2.5x48mm</a:t>
            </a:r>
          </a:p>
        </p:txBody>
      </p:sp>
      <p:sp>
        <p:nvSpPr>
          <p:cNvPr id="25" name="TextBox 24"/>
          <p:cNvSpPr txBox="1"/>
          <p:nvPr/>
        </p:nvSpPr>
        <p:spPr>
          <a:xfrm>
            <a:off x="3697286" y="4665159"/>
            <a:ext cx="1665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FineCross +</a:t>
            </a:r>
          </a:p>
        </p:txBody>
      </p:sp>
      <p:sp>
        <p:nvSpPr>
          <p:cNvPr id="17" name="TextBox 16"/>
          <p:cNvSpPr txBox="1"/>
          <p:nvPr/>
        </p:nvSpPr>
        <p:spPr>
          <a:xfrm>
            <a:off x="6989125" y="4665159"/>
            <a:ext cx="19738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 Liner +</a:t>
            </a:r>
          </a:p>
        </p:txBody>
      </p:sp>
      <p:cxnSp>
        <p:nvCxnSpPr>
          <p:cNvPr id="8" name="Straight Arrow Connector 7"/>
          <p:cNvCxnSpPr/>
          <p:nvPr/>
        </p:nvCxnSpPr>
        <p:spPr bwMode="auto">
          <a:xfrm flipH="1">
            <a:off x="904875" y="2868140"/>
            <a:ext cx="409575" cy="523875"/>
          </a:xfrm>
          <a:prstGeom prst="straightConnector1">
            <a:avLst/>
          </a:prstGeom>
          <a:noFill/>
          <a:ln w="38100" cap="flat" cmpd="sng" algn="ctr">
            <a:solidFill>
              <a:srgbClr val="FFFFFF"/>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5871915" y="6399783"/>
            <a:ext cx="32918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(Durability in subintimal space)</a:t>
            </a:r>
          </a:p>
        </p:txBody>
      </p:sp>
    </p:spTree>
    <p:extLst>
      <p:ext uri="{BB962C8B-B14F-4D97-AF65-F5344CB8AC3E}">
        <p14:creationId xmlns:p14="http://schemas.microsoft.com/office/powerpoint/2010/main" val="3116136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remove" display="0">
                  <p:stCondLst>
                    <p:cond delay="indefinite"/>
                  </p:stCondLst>
                </p:cTn>
                <p:tgtEl>
                  <p:spTgt spid="3"/>
                </p:tgtEl>
              </p:cMediaNode>
            </p:video>
          </p:childTnLst>
        </p:cTn>
      </p:par>
    </p:tnLst>
    <p:bldLst>
      <p:bldP spid="14" grpId="0"/>
      <p:bldP spid="16" grpId="0"/>
      <p:bldP spid="23" grpId="0"/>
      <p:bldP spid="24" grpId="0"/>
      <p:bldP spid="2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t Ek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52918" y="649816"/>
            <a:ext cx="5943600" cy="5943600"/>
          </a:xfrm>
          <a:prstGeom prst="rect">
            <a:avLst/>
          </a:prstGeom>
        </p:spPr>
      </p:pic>
      <p:sp>
        <p:nvSpPr>
          <p:cNvPr id="4" name="TextBox 3"/>
          <p:cNvSpPr txBox="1"/>
          <p:nvPr/>
        </p:nvSpPr>
        <p:spPr>
          <a:xfrm>
            <a:off x="-1" y="32521"/>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Mid RCA DES – Synergy XD</a:t>
            </a:r>
          </a:p>
        </p:txBody>
      </p:sp>
    </p:spTree>
    <p:extLst>
      <p:ext uri="{BB962C8B-B14F-4D97-AF65-F5344CB8AC3E}">
        <p14:creationId xmlns:p14="http://schemas.microsoft.com/office/powerpoint/2010/main" val="65684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AD25F-41E2-4E7F-BE7D-3ABE553A8697}"/>
              </a:ext>
            </a:extLst>
          </p:cNvPr>
          <p:cNvPicPr>
            <a:picLocks noChangeAspect="1"/>
          </p:cNvPicPr>
          <p:nvPr/>
        </p:nvPicPr>
        <p:blipFill>
          <a:blip r:embed="rId2"/>
          <a:stretch>
            <a:fillRect/>
          </a:stretch>
        </p:blipFill>
        <p:spPr>
          <a:xfrm>
            <a:off x="221940" y="2822891"/>
            <a:ext cx="9743024" cy="3799437"/>
          </a:xfrm>
          <a:prstGeom prst="rect">
            <a:avLst/>
          </a:prstGeom>
        </p:spPr>
      </p:pic>
      <p:sp>
        <p:nvSpPr>
          <p:cNvPr id="4" name="Rectangle 3">
            <a:extLst>
              <a:ext uri="{FF2B5EF4-FFF2-40B4-BE49-F238E27FC236}">
                <a16:creationId xmlns:a16="http://schemas.microsoft.com/office/drawing/2014/main" id="{FC13F30D-1DEF-4BED-AB57-BDEDA02CE1FB}"/>
              </a:ext>
            </a:extLst>
          </p:cNvPr>
          <p:cNvSpPr/>
          <p:nvPr/>
        </p:nvSpPr>
        <p:spPr>
          <a:xfrm>
            <a:off x="428628" y="214739"/>
            <a:ext cx="9383329" cy="523220"/>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Gladius Mongo MG/ES</a:t>
            </a:r>
            <a:endParaRPr kumimoji="0" lang="en-US" sz="28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C0C0C95E-3CF3-4BC0-813C-6C2456D02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97343"/>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a:extLst>
              <a:ext uri="{FF2B5EF4-FFF2-40B4-BE49-F238E27FC236}">
                <a16:creationId xmlns:a16="http://schemas.microsoft.com/office/drawing/2014/main" id="{F8B03098-81DE-F9C2-F8AA-23BDA4218699}"/>
              </a:ext>
            </a:extLst>
          </p:cNvPr>
          <p:cNvGrpSpPr/>
          <p:nvPr/>
        </p:nvGrpSpPr>
        <p:grpSpPr>
          <a:xfrm>
            <a:off x="223394" y="1219201"/>
            <a:ext cx="9741570" cy="1486868"/>
            <a:chOff x="1014608" y="1339964"/>
            <a:chExt cx="8159141" cy="1245341"/>
          </a:xfrm>
        </p:grpSpPr>
        <p:pic>
          <p:nvPicPr>
            <p:cNvPr id="6" name="Picture 5">
              <a:extLst>
                <a:ext uri="{FF2B5EF4-FFF2-40B4-BE49-F238E27FC236}">
                  <a16:creationId xmlns:a16="http://schemas.microsoft.com/office/drawing/2014/main" id="{73873842-ADDE-462B-8BF2-3B27D7E2497E}"/>
                </a:ext>
              </a:extLst>
            </p:cNvPr>
            <p:cNvPicPr>
              <a:picLocks noChangeAspect="1"/>
            </p:cNvPicPr>
            <p:nvPr/>
          </p:nvPicPr>
          <p:blipFill>
            <a:blip r:embed="rId4"/>
            <a:stretch>
              <a:fillRect/>
            </a:stretch>
          </p:blipFill>
          <p:spPr>
            <a:xfrm>
              <a:off x="1014608" y="1339964"/>
              <a:ext cx="2990981" cy="1245173"/>
            </a:xfrm>
            <a:prstGeom prst="rect">
              <a:avLst/>
            </a:prstGeom>
          </p:spPr>
        </p:pic>
        <p:pic>
          <p:nvPicPr>
            <p:cNvPr id="7" name="Picture 6">
              <a:extLst>
                <a:ext uri="{FF2B5EF4-FFF2-40B4-BE49-F238E27FC236}">
                  <a16:creationId xmlns:a16="http://schemas.microsoft.com/office/drawing/2014/main" id="{7DF90D6D-CCBD-47E5-9568-80324B123149}"/>
                </a:ext>
              </a:extLst>
            </p:cNvPr>
            <p:cNvPicPr>
              <a:picLocks noChangeAspect="1"/>
            </p:cNvPicPr>
            <p:nvPr/>
          </p:nvPicPr>
          <p:blipFill>
            <a:blip r:embed="rId5"/>
            <a:stretch>
              <a:fillRect/>
            </a:stretch>
          </p:blipFill>
          <p:spPr>
            <a:xfrm>
              <a:off x="4005588" y="1339965"/>
              <a:ext cx="5168161" cy="1245340"/>
            </a:xfrm>
            <a:prstGeom prst="rect">
              <a:avLst/>
            </a:prstGeom>
          </p:spPr>
        </p:pic>
      </p:grpSp>
      <p:pic>
        <p:nvPicPr>
          <p:cNvPr id="9" name="Picture 14">
            <a:extLst>
              <a:ext uri="{FF2B5EF4-FFF2-40B4-BE49-F238E27FC236}">
                <a16:creationId xmlns:a16="http://schemas.microsoft.com/office/drawing/2014/main" id="{BF2058F5-4821-D2CE-4D9E-6BFC6CA166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9800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13F30D-1DEF-4BED-AB57-BDEDA02CE1FB}"/>
              </a:ext>
            </a:extLst>
          </p:cNvPr>
          <p:cNvSpPr/>
          <p:nvPr/>
        </p:nvSpPr>
        <p:spPr>
          <a:xfrm>
            <a:off x="428628" y="214738"/>
            <a:ext cx="9383329" cy="523220"/>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Gladius Mongo </a:t>
            </a:r>
            <a:r>
              <a:rPr kumimoji="0" lang="en-US" sz="2800" b="1" i="0" u="sng" strike="noStrike" kern="1200" cap="none" spc="0" normalizeH="0" baseline="0" noProof="0" dirty="0">
                <a:ln>
                  <a:noFill/>
                </a:ln>
                <a:solidFill>
                  <a:srgbClr val="FFFF00"/>
                </a:solidFill>
                <a:effectLst/>
                <a:uLnTx/>
                <a:uFillTx/>
                <a:latin typeface="Arial" pitchFamily="34" charset="0"/>
                <a:ea typeface="+mn-ea"/>
                <a:cs typeface="Arial" pitchFamily="34" charset="0"/>
              </a:rPr>
              <a:t>MG</a:t>
            </a: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/ES</a:t>
            </a:r>
            <a:endParaRPr kumimoji="0" lang="en-US" sz="28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C0C0C95E-3CF3-4BC0-813C-6C2456D02A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30" t="-2759" r="-33345" b="-3557"/>
          <a:stretch/>
        </p:blipFill>
        <p:spPr>
          <a:xfrm>
            <a:off x="91749" y="97342"/>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4C5E2861-ADB4-410A-B1B6-3C94B3C6F589}"/>
              </a:ext>
            </a:extLst>
          </p:cNvPr>
          <p:cNvPicPr>
            <a:picLocks noChangeAspect="1"/>
          </p:cNvPicPr>
          <p:nvPr/>
        </p:nvPicPr>
        <p:blipFill rotWithShape="1">
          <a:blip r:embed="rId3"/>
          <a:srcRect l="1021" t="1715" r="1536" b="2020"/>
          <a:stretch/>
        </p:blipFill>
        <p:spPr>
          <a:xfrm>
            <a:off x="263207" y="1288760"/>
            <a:ext cx="9761208" cy="5039152"/>
          </a:xfrm>
          <a:prstGeom prst="roundRect">
            <a:avLst>
              <a:gd name="adj" fmla="val 995"/>
            </a:avLst>
          </a:prstGeom>
        </p:spPr>
      </p:pic>
      <p:pic>
        <p:nvPicPr>
          <p:cNvPr id="2" name="Picture 14">
            <a:extLst>
              <a:ext uri="{FF2B5EF4-FFF2-40B4-BE49-F238E27FC236}">
                <a16:creationId xmlns:a16="http://schemas.microsoft.com/office/drawing/2014/main" id="{49C6B4B1-D391-868C-32EA-8D4976022D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01203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13F30D-1DEF-4BED-AB57-BDEDA02CE1FB}"/>
              </a:ext>
            </a:extLst>
          </p:cNvPr>
          <p:cNvSpPr/>
          <p:nvPr/>
        </p:nvSpPr>
        <p:spPr>
          <a:xfrm>
            <a:off x="428628" y="208160"/>
            <a:ext cx="9383329" cy="523220"/>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Gladius Mongo MG/</a:t>
            </a:r>
            <a:r>
              <a:rPr kumimoji="0" lang="en-US" sz="2800" b="1" i="0" u="sng" strike="noStrike" kern="1200" cap="none" spc="0" normalizeH="0" baseline="0" noProof="0" dirty="0">
                <a:ln>
                  <a:noFill/>
                </a:ln>
                <a:solidFill>
                  <a:srgbClr val="FFFF00"/>
                </a:solidFill>
                <a:effectLst/>
                <a:uLnTx/>
                <a:uFillTx/>
                <a:latin typeface="Arial" pitchFamily="34" charset="0"/>
                <a:ea typeface="+mn-ea"/>
                <a:cs typeface="Arial" pitchFamily="34" charset="0"/>
              </a:rPr>
              <a:t>ES</a:t>
            </a:r>
            <a:endParaRPr kumimoji="0" lang="en-US" sz="2800" b="0" i="0" u="sng"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C0C0C95E-3CF3-4BC0-813C-6C2456D02A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30" t="-2759" r="-33345" b="-3557"/>
          <a:stretch/>
        </p:blipFill>
        <p:spPr>
          <a:xfrm>
            <a:off x="91749" y="90764"/>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97D63CE-9FFD-4DCE-83BC-9301E18DC708}"/>
              </a:ext>
            </a:extLst>
          </p:cNvPr>
          <p:cNvPicPr>
            <a:picLocks noChangeAspect="1"/>
          </p:cNvPicPr>
          <p:nvPr/>
        </p:nvPicPr>
        <p:blipFill>
          <a:blip r:embed="rId3"/>
          <a:stretch>
            <a:fillRect/>
          </a:stretch>
        </p:blipFill>
        <p:spPr>
          <a:xfrm>
            <a:off x="381081" y="1311963"/>
            <a:ext cx="9524840" cy="5018720"/>
          </a:xfrm>
          <a:prstGeom prst="rect">
            <a:avLst/>
          </a:prstGeom>
        </p:spPr>
      </p:pic>
      <p:pic>
        <p:nvPicPr>
          <p:cNvPr id="2" name="Picture 14">
            <a:extLst>
              <a:ext uri="{FF2B5EF4-FFF2-40B4-BE49-F238E27FC236}">
                <a16:creationId xmlns:a16="http://schemas.microsoft.com/office/drawing/2014/main" id="{BE315A03-14F1-2F8B-833D-E027BB2FB0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51820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5C6C5-26B4-7A30-536F-40FC2C98ED6C}"/>
              </a:ext>
            </a:extLst>
          </p:cNvPr>
          <p:cNvPicPr>
            <a:picLocks noChangeAspect="1"/>
          </p:cNvPicPr>
          <p:nvPr/>
        </p:nvPicPr>
        <p:blipFill rotWithShape="1">
          <a:blip r:embed="rId2"/>
          <a:srcRect l="892" t="1363" r="1192" b="1437"/>
          <a:stretch/>
        </p:blipFill>
        <p:spPr>
          <a:xfrm>
            <a:off x="377630" y="1357614"/>
            <a:ext cx="9549372" cy="4972688"/>
          </a:xfrm>
          <a:prstGeom prst="roundRect">
            <a:avLst>
              <a:gd name="adj" fmla="val 2055"/>
            </a:avLst>
          </a:prstGeom>
        </p:spPr>
      </p:pic>
      <p:sp>
        <p:nvSpPr>
          <p:cNvPr id="5" name="Rectangle 4">
            <a:extLst>
              <a:ext uri="{FF2B5EF4-FFF2-40B4-BE49-F238E27FC236}">
                <a16:creationId xmlns:a16="http://schemas.microsoft.com/office/drawing/2014/main" id="{5481D392-7B50-07E5-9A30-00E4CE28B7A7}"/>
              </a:ext>
            </a:extLst>
          </p:cNvPr>
          <p:cNvSpPr/>
          <p:nvPr/>
        </p:nvSpPr>
        <p:spPr>
          <a:xfrm>
            <a:off x="428628" y="214739"/>
            <a:ext cx="9383329" cy="523220"/>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Gaia Next 3</a:t>
            </a:r>
            <a:endParaRPr kumimoji="0" lang="en-US" sz="28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C20E28E8-3661-7587-263B-88FDACCE6D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97343"/>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4">
            <a:extLst>
              <a:ext uri="{FF2B5EF4-FFF2-40B4-BE49-F238E27FC236}">
                <a16:creationId xmlns:a16="http://schemas.microsoft.com/office/drawing/2014/main" id="{CA191CD2-10C2-DFAA-9225-D4300C2909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66971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ilver and black object&#10;&#10;Description automatically generated with medium confidence">
            <a:extLst>
              <a:ext uri="{FF2B5EF4-FFF2-40B4-BE49-F238E27FC236}">
                <a16:creationId xmlns:a16="http://schemas.microsoft.com/office/drawing/2014/main" id="{A3FC4907-B2CC-BC24-351F-3DDB899B7D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2868"/>
          <a:stretch/>
        </p:blipFill>
        <p:spPr>
          <a:xfrm>
            <a:off x="5340626" y="-1494051"/>
            <a:ext cx="4685044" cy="4798431"/>
          </a:xfrm>
          <a:prstGeom prst="rect">
            <a:avLst/>
          </a:prstGeom>
        </p:spPr>
      </p:pic>
      <p:pic>
        <p:nvPicPr>
          <p:cNvPr id="12" name="Picture 11" descr="A close-up of a cable&#10;&#10;Description automatically generated">
            <a:extLst>
              <a:ext uri="{FF2B5EF4-FFF2-40B4-BE49-F238E27FC236}">
                <a16:creationId xmlns:a16="http://schemas.microsoft.com/office/drawing/2014/main" id="{BE627F95-8A13-20D4-45E4-0457B9D77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0" y="1013237"/>
            <a:ext cx="4294105" cy="6020726"/>
          </a:xfrm>
          <a:prstGeom prst="rect">
            <a:avLst/>
          </a:prstGeom>
        </p:spPr>
      </p:pic>
      <p:sp>
        <p:nvSpPr>
          <p:cNvPr id="17" name="TextBox 16">
            <a:extLst>
              <a:ext uri="{FF2B5EF4-FFF2-40B4-BE49-F238E27FC236}">
                <a16:creationId xmlns:a16="http://schemas.microsoft.com/office/drawing/2014/main" id="{374907B4-6E6F-1B77-EEBE-76D8232EE877}"/>
              </a:ext>
            </a:extLst>
          </p:cNvPr>
          <p:cNvSpPr txBox="1"/>
          <p:nvPr/>
        </p:nvSpPr>
        <p:spPr>
          <a:xfrm>
            <a:off x="0" y="6488668"/>
            <a:ext cx="30811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Asahi Gaia Next Brochure</a:t>
            </a:r>
          </a:p>
        </p:txBody>
      </p:sp>
      <p:pic>
        <p:nvPicPr>
          <p:cNvPr id="23" name="Picture 22">
            <a:extLst>
              <a:ext uri="{FF2B5EF4-FFF2-40B4-BE49-F238E27FC236}">
                <a16:creationId xmlns:a16="http://schemas.microsoft.com/office/drawing/2014/main" id="{33340BFE-DEBD-5BA8-E88B-F3C73B028FA7}"/>
              </a:ext>
            </a:extLst>
          </p:cNvPr>
          <p:cNvPicPr>
            <a:picLocks noChangeAspect="1"/>
          </p:cNvPicPr>
          <p:nvPr/>
        </p:nvPicPr>
        <p:blipFill rotWithShape="1">
          <a:blip r:embed="rId4"/>
          <a:srcRect l="7552" t="7342" r="10290" b="4546"/>
          <a:stretch/>
        </p:blipFill>
        <p:spPr>
          <a:xfrm>
            <a:off x="3849030" y="2694883"/>
            <a:ext cx="928689" cy="906462"/>
          </a:xfrm>
          <a:prstGeom prst="ellipse">
            <a:avLst/>
          </a:prstGeom>
          <a:ln w="28575">
            <a:solidFill>
              <a:srgbClr val="FFFF00"/>
            </a:solidFill>
          </a:ln>
        </p:spPr>
      </p:pic>
      <p:sp>
        <p:nvSpPr>
          <p:cNvPr id="24" name="Oval 23">
            <a:extLst>
              <a:ext uri="{FF2B5EF4-FFF2-40B4-BE49-F238E27FC236}">
                <a16:creationId xmlns:a16="http://schemas.microsoft.com/office/drawing/2014/main" id="{6DA90C75-57BF-F39F-BE5B-11CD127E0171}"/>
              </a:ext>
            </a:extLst>
          </p:cNvPr>
          <p:cNvSpPr/>
          <p:nvPr/>
        </p:nvSpPr>
        <p:spPr bwMode="auto">
          <a:xfrm>
            <a:off x="6353175" y="3712201"/>
            <a:ext cx="441325" cy="441325"/>
          </a:xfrm>
          <a:prstGeom prst="ellipse">
            <a:avLst/>
          </a:prstGeom>
          <a:noFill/>
          <a:ln w="28575"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cxnSp>
        <p:nvCxnSpPr>
          <p:cNvPr id="26" name="Straight Connector 25">
            <a:extLst>
              <a:ext uri="{FF2B5EF4-FFF2-40B4-BE49-F238E27FC236}">
                <a16:creationId xmlns:a16="http://schemas.microsoft.com/office/drawing/2014/main" id="{E1082B3F-664D-10A8-351B-EE76A8152925}"/>
              </a:ext>
            </a:extLst>
          </p:cNvPr>
          <p:cNvCxnSpPr>
            <a:stCxn id="23" idx="7"/>
            <a:endCxn id="24" idx="0"/>
          </p:cNvCxnSpPr>
          <p:nvPr/>
        </p:nvCxnSpPr>
        <p:spPr bwMode="auto">
          <a:xfrm>
            <a:off x="4641716" y="2827631"/>
            <a:ext cx="1932122" cy="884570"/>
          </a:xfrm>
          <a:prstGeom prst="line">
            <a:avLst/>
          </a:prstGeom>
          <a:noFill/>
          <a:ln w="28575"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Connector 27">
            <a:extLst>
              <a:ext uri="{FF2B5EF4-FFF2-40B4-BE49-F238E27FC236}">
                <a16:creationId xmlns:a16="http://schemas.microsoft.com/office/drawing/2014/main" id="{B8B29E1A-3381-1453-2A60-D2F7DBEF6547}"/>
              </a:ext>
            </a:extLst>
          </p:cNvPr>
          <p:cNvCxnSpPr>
            <a:stCxn id="23" idx="4"/>
            <a:endCxn id="24" idx="4"/>
          </p:cNvCxnSpPr>
          <p:nvPr/>
        </p:nvCxnSpPr>
        <p:spPr bwMode="auto">
          <a:xfrm>
            <a:off x="4313375" y="3601345"/>
            <a:ext cx="2260463" cy="552181"/>
          </a:xfrm>
          <a:prstGeom prst="line">
            <a:avLst/>
          </a:prstGeom>
          <a:noFill/>
          <a:ln w="28575"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TextBox 32">
            <a:extLst>
              <a:ext uri="{FF2B5EF4-FFF2-40B4-BE49-F238E27FC236}">
                <a16:creationId xmlns:a16="http://schemas.microsoft.com/office/drawing/2014/main" id="{0722E2AF-1345-C4EA-94C1-A132A51DA008}"/>
              </a:ext>
            </a:extLst>
          </p:cNvPr>
          <p:cNvSpPr txBox="1"/>
          <p:nvPr/>
        </p:nvSpPr>
        <p:spPr>
          <a:xfrm>
            <a:off x="41544" y="1992355"/>
            <a:ext cx="3825471"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XTRAND Coil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Outer spring coil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Made of twisted wires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Increased Tensile Strength</a:t>
            </a:r>
          </a:p>
        </p:txBody>
      </p:sp>
      <p:sp>
        <p:nvSpPr>
          <p:cNvPr id="34" name="TextBox 33">
            <a:extLst>
              <a:ext uri="{FF2B5EF4-FFF2-40B4-BE49-F238E27FC236}">
                <a16:creationId xmlns:a16="http://schemas.microsoft.com/office/drawing/2014/main" id="{7787E345-F3E0-4FE3-C879-F86166E63799}"/>
              </a:ext>
            </a:extLst>
          </p:cNvPr>
          <p:cNvSpPr txBox="1"/>
          <p:nvPr/>
        </p:nvSpPr>
        <p:spPr>
          <a:xfrm>
            <a:off x="3099258" y="919498"/>
            <a:ext cx="369524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Micro-Cone Tip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increased penetration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 lower tip load</a:t>
            </a:r>
          </a:p>
        </p:txBody>
      </p:sp>
      <p:cxnSp>
        <p:nvCxnSpPr>
          <p:cNvPr id="36" name="Straight Arrow Connector 35">
            <a:extLst>
              <a:ext uri="{FF2B5EF4-FFF2-40B4-BE49-F238E27FC236}">
                <a16:creationId xmlns:a16="http://schemas.microsoft.com/office/drawing/2014/main" id="{E09F4B1E-66C5-54A3-D9FD-F9ED485F8E0E}"/>
              </a:ext>
            </a:extLst>
          </p:cNvPr>
          <p:cNvCxnSpPr>
            <a:stCxn id="44" idx="3"/>
            <a:endCxn id="52" idx="2"/>
          </p:cNvCxnSpPr>
          <p:nvPr/>
        </p:nvCxnSpPr>
        <p:spPr bwMode="auto">
          <a:xfrm>
            <a:off x="4790672" y="4462079"/>
            <a:ext cx="1230011" cy="236629"/>
          </a:xfrm>
          <a:prstGeom prst="straightConnector1">
            <a:avLst/>
          </a:prstGeom>
          <a:noFill/>
          <a:ln w="28575" cap="flat" cmpd="sng" algn="ctr">
            <a:solidFill>
              <a:srgbClr val="FFFF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Straight Arrow Connector 36">
            <a:extLst>
              <a:ext uri="{FF2B5EF4-FFF2-40B4-BE49-F238E27FC236}">
                <a16:creationId xmlns:a16="http://schemas.microsoft.com/office/drawing/2014/main" id="{9D90BAE3-1E69-5434-66AB-47CCA5AFF2C6}"/>
              </a:ext>
            </a:extLst>
          </p:cNvPr>
          <p:cNvCxnSpPr>
            <a:stCxn id="34" idx="2"/>
          </p:cNvCxnSpPr>
          <p:nvPr/>
        </p:nvCxnSpPr>
        <p:spPr bwMode="auto">
          <a:xfrm>
            <a:off x="4946879" y="2119827"/>
            <a:ext cx="1223873" cy="308553"/>
          </a:xfrm>
          <a:prstGeom prst="straightConnector1">
            <a:avLst/>
          </a:prstGeom>
          <a:noFill/>
          <a:ln w="28575" cap="flat" cmpd="sng" algn="ctr">
            <a:solidFill>
              <a:srgbClr val="FFFF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4" name="TextBox 43">
            <a:extLst>
              <a:ext uri="{FF2B5EF4-FFF2-40B4-BE49-F238E27FC236}">
                <a16:creationId xmlns:a16="http://schemas.microsoft.com/office/drawing/2014/main" id="{FD967691-8F46-7C8B-65C0-7CA714580057}"/>
              </a:ext>
            </a:extLst>
          </p:cNvPr>
          <p:cNvSpPr txBox="1"/>
          <p:nvPr/>
        </p:nvSpPr>
        <p:spPr>
          <a:xfrm>
            <a:off x="-85984" y="3677249"/>
            <a:ext cx="4876656"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 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ASAHI’s coil between the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the outer spring coil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torque response and durability</a:t>
            </a:r>
          </a:p>
        </p:txBody>
      </p:sp>
      <p:sp>
        <p:nvSpPr>
          <p:cNvPr id="52" name="Oval 51">
            <a:extLst>
              <a:ext uri="{FF2B5EF4-FFF2-40B4-BE49-F238E27FC236}">
                <a16:creationId xmlns:a16="http://schemas.microsoft.com/office/drawing/2014/main" id="{903A096F-529E-C7D5-3B82-037978845ED5}"/>
              </a:ext>
            </a:extLst>
          </p:cNvPr>
          <p:cNvSpPr/>
          <p:nvPr/>
        </p:nvSpPr>
        <p:spPr bwMode="auto">
          <a:xfrm>
            <a:off x="6020683" y="4327576"/>
            <a:ext cx="742264" cy="742264"/>
          </a:xfrm>
          <a:prstGeom prst="ellipse">
            <a:avLst/>
          </a:prstGeom>
          <a:noFill/>
          <a:ln w="28575"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55" name="Picture 54">
            <a:extLst>
              <a:ext uri="{FF2B5EF4-FFF2-40B4-BE49-F238E27FC236}">
                <a16:creationId xmlns:a16="http://schemas.microsoft.com/office/drawing/2014/main" id="{4B159958-4726-0816-1208-60E4662ED6AB}"/>
              </a:ext>
            </a:extLst>
          </p:cNvPr>
          <p:cNvPicPr>
            <a:picLocks noChangeAspect="1"/>
          </p:cNvPicPr>
          <p:nvPr/>
        </p:nvPicPr>
        <p:blipFill>
          <a:blip r:embed="rId5"/>
          <a:stretch>
            <a:fillRect/>
          </a:stretch>
        </p:blipFill>
        <p:spPr>
          <a:xfrm>
            <a:off x="91749" y="5723482"/>
            <a:ext cx="10051318" cy="644781"/>
          </a:xfrm>
          <a:prstGeom prst="roundRect">
            <a:avLst/>
          </a:prstGeom>
        </p:spPr>
      </p:pic>
      <p:sp>
        <p:nvSpPr>
          <p:cNvPr id="57" name="Right Brace 56">
            <a:extLst>
              <a:ext uri="{FF2B5EF4-FFF2-40B4-BE49-F238E27FC236}">
                <a16:creationId xmlns:a16="http://schemas.microsoft.com/office/drawing/2014/main" id="{A6DC5EE9-5D43-726A-5BD1-466475C235AE}"/>
              </a:ext>
            </a:extLst>
          </p:cNvPr>
          <p:cNvSpPr/>
          <p:nvPr/>
        </p:nvSpPr>
        <p:spPr bwMode="auto">
          <a:xfrm rot="16200000">
            <a:off x="787459" y="4986205"/>
            <a:ext cx="577738" cy="1250953"/>
          </a:xfrm>
          <a:prstGeom prst="rightBrace">
            <a:avLst>
              <a:gd name="adj1" fmla="val 8333"/>
              <a:gd name="adj2" fmla="val 50978"/>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59" name="Picture 58" descr="Close-up of a needle with a point&#10;&#10;Description automatically generated">
            <a:extLst>
              <a:ext uri="{FF2B5EF4-FFF2-40B4-BE49-F238E27FC236}">
                <a16:creationId xmlns:a16="http://schemas.microsoft.com/office/drawing/2014/main" id="{5548CCE8-4D97-E981-2477-DA6B459D7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265" y="196912"/>
            <a:ext cx="1543854" cy="1543854"/>
          </a:xfrm>
          <a:prstGeom prst="rect">
            <a:avLst/>
          </a:prstGeom>
        </p:spPr>
      </p:pic>
      <p:sp>
        <p:nvSpPr>
          <p:cNvPr id="62" name="Rectangle 61">
            <a:extLst>
              <a:ext uri="{FF2B5EF4-FFF2-40B4-BE49-F238E27FC236}">
                <a16:creationId xmlns:a16="http://schemas.microsoft.com/office/drawing/2014/main" id="{A148892D-F168-B9B4-E6A1-0082766D6A76}"/>
              </a:ext>
            </a:extLst>
          </p:cNvPr>
          <p:cNvSpPr/>
          <p:nvPr/>
        </p:nvSpPr>
        <p:spPr>
          <a:xfrm>
            <a:off x="2736387" y="69661"/>
            <a:ext cx="4802288" cy="646331"/>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Gaia Next Series</a:t>
            </a:r>
            <a:endParaRPr kumimoji="0" lang="en-US" sz="3600" b="0" i="0" u="sng"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cxnSp>
        <p:nvCxnSpPr>
          <p:cNvPr id="66" name="Straight Arrow Connector 65">
            <a:extLst>
              <a:ext uri="{FF2B5EF4-FFF2-40B4-BE49-F238E27FC236}">
                <a16:creationId xmlns:a16="http://schemas.microsoft.com/office/drawing/2014/main" id="{388F8D99-C8CF-2975-3021-BEBB9DF24EED}"/>
              </a:ext>
            </a:extLst>
          </p:cNvPr>
          <p:cNvCxnSpPr/>
          <p:nvPr/>
        </p:nvCxnSpPr>
        <p:spPr bwMode="auto">
          <a:xfrm flipH="1" flipV="1">
            <a:off x="6217304" y="4736975"/>
            <a:ext cx="2418696" cy="285875"/>
          </a:xfrm>
          <a:prstGeom prst="straightConnector1">
            <a:avLst/>
          </a:prstGeom>
          <a:noFill/>
          <a:ln w="28575"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9" name="TextBox 68">
            <a:extLst>
              <a:ext uri="{FF2B5EF4-FFF2-40B4-BE49-F238E27FC236}">
                <a16:creationId xmlns:a16="http://schemas.microsoft.com/office/drawing/2014/main" id="{970FF4A6-D09C-8BFD-14A1-109E804771B0}"/>
              </a:ext>
            </a:extLst>
          </p:cNvPr>
          <p:cNvSpPr txBox="1"/>
          <p:nvPr/>
        </p:nvSpPr>
        <p:spPr>
          <a:xfrm>
            <a:off x="8441539" y="4542169"/>
            <a:ext cx="183659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Core-to-Tip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Wire</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0" name="Straight Arrow Connector 69">
            <a:extLst>
              <a:ext uri="{FF2B5EF4-FFF2-40B4-BE49-F238E27FC236}">
                <a16:creationId xmlns:a16="http://schemas.microsoft.com/office/drawing/2014/main" id="{BBFC0FD5-A7A9-E0D5-7E9D-110CB81631E7}"/>
              </a:ext>
            </a:extLst>
          </p:cNvPr>
          <p:cNvCxnSpPr/>
          <p:nvPr/>
        </p:nvCxnSpPr>
        <p:spPr bwMode="auto">
          <a:xfrm flipH="1">
            <a:off x="5505450" y="5032195"/>
            <a:ext cx="3130550" cy="962491"/>
          </a:xfrm>
          <a:prstGeom prst="straightConnector1">
            <a:avLst/>
          </a:prstGeom>
          <a:noFill/>
          <a:ln w="28575"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4">
            <a:extLst>
              <a:ext uri="{FF2B5EF4-FFF2-40B4-BE49-F238E27FC236}">
                <a16:creationId xmlns:a16="http://schemas.microsoft.com/office/drawing/2014/main" id="{BE7F64E7-7E2A-2EC8-EA9E-4428A18EC86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1746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0"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p:bldP spid="44" grpId="0"/>
      <p:bldP spid="52" grpId="0" animBg="1"/>
      <p:bldP spid="57" grpId="0" animBg="1"/>
      <p:bldP spid="6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8868EF5-3E2C-6DBA-9CF1-098EE974D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228" b="11039"/>
          <a:stretch/>
        </p:blipFill>
        <p:spPr bwMode="auto">
          <a:xfrm>
            <a:off x="-1" y="5889977"/>
            <a:ext cx="10287001" cy="1074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everal different types of metal objects&#10;&#10;Description automatically generated with medium confidence">
            <a:extLst>
              <a:ext uri="{FF2B5EF4-FFF2-40B4-BE49-F238E27FC236}">
                <a16:creationId xmlns:a16="http://schemas.microsoft.com/office/drawing/2014/main" id="{569938B6-E168-877A-B404-F0D6F1E084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74" b="63549"/>
          <a:stretch/>
        </p:blipFill>
        <p:spPr>
          <a:xfrm>
            <a:off x="492953" y="915245"/>
            <a:ext cx="9108247" cy="1907039"/>
          </a:xfrm>
          <a:prstGeom prst="rect">
            <a:avLst/>
          </a:prstGeom>
        </p:spPr>
      </p:pic>
      <p:pic>
        <p:nvPicPr>
          <p:cNvPr id="8" name="Picture 7" descr="Several different types of metal objects&#10;&#10;Description automatically generated with medium confidence">
            <a:extLst>
              <a:ext uri="{FF2B5EF4-FFF2-40B4-BE49-F238E27FC236}">
                <a16:creationId xmlns:a16="http://schemas.microsoft.com/office/drawing/2014/main" id="{F0989AC8-F492-C06F-9005-7E80BD898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416" r="2158" b="28161"/>
          <a:stretch/>
        </p:blipFill>
        <p:spPr>
          <a:xfrm>
            <a:off x="0" y="4070861"/>
            <a:ext cx="10065026" cy="1644650"/>
          </a:xfrm>
          <a:prstGeom prst="rect">
            <a:avLst/>
          </a:prstGeom>
        </p:spPr>
      </p:pic>
      <p:sp>
        <p:nvSpPr>
          <p:cNvPr id="4" name="Rectangle 3">
            <a:extLst>
              <a:ext uri="{FF2B5EF4-FFF2-40B4-BE49-F238E27FC236}">
                <a16:creationId xmlns:a16="http://schemas.microsoft.com/office/drawing/2014/main" id="{E4FD6686-E902-D6BB-53DF-4D2D47452040}"/>
              </a:ext>
            </a:extLst>
          </p:cNvPr>
          <p:cNvSpPr/>
          <p:nvPr/>
        </p:nvSpPr>
        <p:spPr>
          <a:xfrm>
            <a:off x="4033308" y="43392"/>
            <a:ext cx="2220384" cy="1015663"/>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MongoMG</a:t>
            </a: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p>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 ONE</a:t>
            </a:r>
          </a:p>
        </p:txBody>
      </p:sp>
      <p:sp>
        <p:nvSpPr>
          <p:cNvPr id="7" name="Rectangle 6">
            <a:extLst>
              <a:ext uri="{FF2B5EF4-FFF2-40B4-BE49-F238E27FC236}">
                <a16:creationId xmlns:a16="http://schemas.microsoft.com/office/drawing/2014/main" id="{8CB83165-9C84-586C-1E44-1BC0094F4C42}"/>
              </a:ext>
            </a:extLst>
          </p:cNvPr>
          <p:cNvSpPr/>
          <p:nvPr/>
        </p:nvSpPr>
        <p:spPr>
          <a:xfrm>
            <a:off x="2700335" y="3014019"/>
            <a:ext cx="4886326" cy="1015663"/>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Gaia Next 3</a:t>
            </a:r>
          </a:p>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 ONE + XTRAND</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16" name="Picture 15">
            <a:extLst>
              <a:ext uri="{FF2B5EF4-FFF2-40B4-BE49-F238E27FC236}">
                <a16:creationId xmlns:a16="http://schemas.microsoft.com/office/drawing/2014/main" id="{A4F2C45D-7801-BA85-9531-30153D8DD908}"/>
              </a:ext>
            </a:extLst>
          </p:cNvPr>
          <p:cNvPicPr>
            <a:picLocks noChangeAspect="1"/>
          </p:cNvPicPr>
          <p:nvPr/>
        </p:nvPicPr>
        <p:blipFill rotWithShape="1">
          <a:blip r:embed="rId4"/>
          <a:srcRect l="5330" t="4307" r="8396" b="21441"/>
          <a:stretch/>
        </p:blipFill>
        <p:spPr>
          <a:xfrm>
            <a:off x="7586661" y="2932884"/>
            <a:ext cx="2504147" cy="2312215"/>
          </a:xfrm>
          <a:prstGeom prst="roundRect">
            <a:avLst/>
          </a:prstGeom>
        </p:spPr>
      </p:pic>
      <p:sp>
        <p:nvSpPr>
          <p:cNvPr id="17" name="Rectangle 16">
            <a:extLst>
              <a:ext uri="{FF2B5EF4-FFF2-40B4-BE49-F238E27FC236}">
                <a16:creationId xmlns:a16="http://schemas.microsoft.com/office/drawing/2014/main" id="{A200441E-FC21-3848-4332-56E869DB1B67}"/>
              </a:ext>
            </a:extLst>
          </p:cNvPr>
          <p:cNvSpPr/>
          <p:nvPr/>
        </p:nvSpPr>
        <p:spPr>
          <a:xfrm>
            <a:off x="434005" y="5751043"/>
            <a:ext cx="9418986" cy="461665"/>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ULTIMATEbros</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Series </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(example with neither ACT ONE or XTRAND)</a:t>
            </a:r>
            <a:endParaRPr kumimoji="0" lang="en-US"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cxnSp>
        <p:nvCxnSpPr>
          <p:cNvPr id="19" name="Connector: Elbow 18">
            <a:extLst>
              <a:ext uri="{FF2B5EF4-FFF2-40B4-BE49-F238E27FC236}">
                <a16:creationId xmlns:a16="http://schemas.microsoft.com/office/drawing/2014/main" id="{DCA782A5-655B-A16B-BA4E-31873ACDA1FB}"/>
              </a:ext>
            </a:extLst>
          </p:cNvPr>
          <p:cNvCxnSpPr/>
          <p:nvPr/>
        </p:nvCxnSpPr>
        <p:spPr bwMode="auto">
          <a:xfrm>
            <a:off x="6959965" y="3776012"/>
            <a:ext cx="830429" cy="445382"/>
          </a:xfrm>
          <a:prstGeom prst="bentConnector3">
            <a:avLst/>
          </a:prstGeom>
          <a:noFill/>
          <a:ln w="5715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Connector: Elbow 20">
            <a:extLst>
              <a:ext uri="{FF2B5EF4-FFF2-40B4-BE49-F238E27FC236}">
                <a16:creationId xmlns:a16="http://schemas.microsoft.com/office/drawing/2014/main" id="{B0CEAEB3-A2E6-A8A3-AB1C-00DE1D4834BE}"/>
              </a:ext>
            </a:extLst>
          </p:cNvPr>
          <p:cNvCxnSpPr/>
          <p:nvPr/>
        </p:nvCxnSpPr>
        <p:spPr bwMode="auto">
          <a:xfrm rot="10800000" flipV="1">
            <a:off x="1300481" y="3772030"/>
            <a:ext cx="1911431" cy="551050"/>
          </a:xfrm>
          <a:prstGeom prst="bentConnector3">
            <a:avLst>
              <a:gd name="adj1" fmla="val 100230"/>
            </a:avLst>
          </a:prstGeom>
          <a:noFill/>
          <a:ln w="5715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Connector: Elbow 23">
            <a:extLst>
              <a:ext uri="{FF2B5EF4-FFF2-40B4-BE49-F238E27FC236}">
                <a16:creationId xmlns:a16="http://schemas.microsoft.com/office/drawing/2014/main" id="{D84AE1C2-BFD4-83E1-D0A1-D9B5AB27D865}"/>
              </a:ext>
            </a:extLst>
          </p:cNvPr>
          <p:cNvCxnSpPr/>
          <p:nvPr/>
        </p:nvCxnSpPr>
        <p:spPr bwMode="auto">
          <a:xfrm rot="10800000" flipV="1">
            <a:off x="1371601" y="804546"/>
            <a:ext cx="2886795" cy="540550"/>
          </a:xfrm>
          <a:prstGeom prst="bentConnector3">
            <a:avLst>
              <a:gd name="adj1" fmla="val 100497"/>
            </a:avLst>
          </a:prstGeom>
          <a:noFill/>
          <a:ln w="5715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Connector: Elbow 36">
            <a:extLst>
              <a:ext uri="{FF2B5EF4-FFF2-40B4-BE49-F238E27FC236}">
                <a16:creationId xmlns:a16="http://schemas.microsoft.com/office/drawing/2014/main" id="{88582A49-AC2B-A137-8BDA-0F849656B7BF}"/>
              </a:ext>
            </a:extLst>
          </p:cNvPr>
          <p:cNvCxnSpPr/>
          <p:nvPr/>
        </p:nvCxnSpPr>
        <p:spPr bwMode="auto">
          <a:xfrm rot="10800000" flipV="1">
            <a:off x="2128521" y="804644"/>
            <a:ext cx="2129877" cy="1490297"/>
          </a:xfrm>
          <a:prstGeom prst="bentConnector3">
            <a:avLst>
              <a:gd name="adj1" fmla="val 100087"/>
            </a:avLst>
          </a:prstGeom>
          <a:noFill/>
          <a:ln w="5715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Connector: Elbow 40">
            <a:extLst>
              <a:ext uri="{FF2B5EF4-FFF2-40B4-BE49-F238E27FC236}">
                <a16:creationId xmlns:a16="http://schemas.microsoft.com/office/drawing/2014/main" id="{3F934B25-0DCA-96F8-4BA6-F754A92594B9}"/>
              </a:ext>
            </a:extLst>
          </p:cNvPr>
          <p:cNvCxnSpPr/>
          <p:nvPr/>
        </p:nvCxnSpPr>
        <p:spPr bwMode="auto">
          <a:xfrm rot="10800000" flipV="1">
            <a:off x="1682751" y="3772030"/>
            <a:ext cx="1534983" cy="1473070"/>
          </a:xfrm>
          <a:prstGeom prst="bentConnector3">
            <a:avLst>
              <a:gd name="adj1" fmla="val 100056"/>
            </a:avLst>
          </a:prstGeom>
          <a:noFill/>
          <a:ln w="5715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7" name="Connector: Elbow 46">
            <a:extLst>
              <a:ext uri="{FF2B5EF4-FFF2-40B4-BE49-F238E27FC236}">
                <a16:creationId xmlns:a16="http://schemas.microsoft.com/office/drawing/2014/main" id="{FC9DD418-21CB-FC28-E12F-7E21642C8715}"/>
              </a:ext>
            </a:extLst>
          </p:cNvPr>
          <p:cNvCxnSpPr/>
          <p:nvPr/>
        </p:nvCxnSpPr>
        <p:spPr bwMode="auto">
          <a:xfrm rot="16200000" flipH="1">
            <a:off x="6606513" y="4215461"/>
            <a:ext cx="1207398" cy="345432"/>
          </a:xfrm>
          <a:prstGeom prst="bentConnector3">
            <a:avLst>
              <a:gd name="adj1" fmla="val -489"/>
            </a:avLst>
          </a:prstGeom>
          <a:noFill/>
          <a:ln w="5715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4">
            <a:extLst>
              <a:ext uri="{FF2B5EF4-FFF2-40B4-BE49-F238E27FC236}">
                <a16:creationId xmlns:a16="http://schemas.microsoft.com/office/drawing/2014/main" id="{8A6A6682-A0DF-77B2-A74D-65158B270A9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0209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8B83EF-C488-58BA-7057-14D5574057F2}"/>
              </a:ext>
            </a:extLst>
          </p:cNvPr>
          <p:cNvSpPr/>
          <p:nvPr/>
        </p:nvSpPr>
        <p:spPr>
          <a:xfrm>
            <a:off x="742950" y="69661"/>
            <a:ext cx="9499600" cy="584775"/>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MongoMG</a:t>
            </a: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Vs Gaia Next 3 Main Differences</a:t>
            </a:r>
            <a:endParaRPr kumimoji="0" lang="en-US" sz="3200" b="0" i="0" u="sng"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graphicFrame>
        <p:nvGraphicFramePr>
          <p:cNvPr id="6" name="Table 5">
            <a:extLst>
              <a:ext uri="{FF2B5EF4-FFF2-40B4-BE49-F238E27FC236}">
                <a16:creationId xmlns:a16="http://schemas.microsoft.com/office/drawing/2014/main" id="{E66C1DB9-7018-B4AF-139E-3315DD780FD4}"/>
              </a:ext>
            </a:extLst>
          </p:cNvPr>
          <p:cNvGraphicFramePr>
            <a:graphicFrameLocks noGrp="1"/>
          </p:cNvGraphicFramePr>
          <p:nvPr/>
        </p:nvGraphicFramePr>
        <p:xfrm>
          <a:off x="336550" y="836925"/>
          <a:ext cx="9740899" cy="436881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278396774"/>
                    </a:ext>
                  </a:extLst>
                </a:gridCol>
                <a:gridCol w="1936750">
                  <a:extLst>
                    <a:ext uri="{9D8B030D-6E8A-4147-A177-3AD203B41FA5}">
                      <a16:colId xmlns:a16="http://schemas.microsoft.com/office/drawing/2014/main" val="2421154743"/>
                    </a:ext>
                  </a:extLst>
                </a:gridCol>
                <a:gridCol w="5899149">
                  <a:extLst>
                    <a:ext uri="{9D8B030D-6E8A-4147-A177-3AD203B41FA5}">
                      <a16:colId xmlns:a16="http://schemas.microsoft.com/office/drawing/2014/main" val="676963865"/>
                    </a:ext>
                  </a:extLst>
                </a:gridCol>
              </a:tblGrid>
              <a:tr h="401577">
                <a:tc>
                  <a:txBody>
                    <a:bodyPr/>
                    <a:lstStyle/>
                    <a:p>
                      <a:pPr algn="r"/>
                      <a:r>
                        <a:rPr lang="en-US" dirty="0">
                          <a:latin typeface="Arial" panose="020B0604020202020204" pitchFamily="34" charset="0"/>
                          <a:cs typeface="Arial" panose="020B0604020202020204" pitchFamily="34" charset="0"/>
                        </a:rPr>
                        <a:t>Mongo MG</a:t>
                      </a:r>
                    </a:p>
                  </a:txBody>
                  <a:tcPr/>
                </a:tc>
                <a:tc>
                  <a:txBody>
                    <a:bodyPr/>
                    <a:lstStyle/>
                    <a:p>
                      <a:pPr algn="l"/>
                      <a:r>
                        <a:rPr lang="en-US" dirty="0">
                          <a:latin typeface="Arial" panose="020B0604020202020204" pitchFamily="34" charset="0"/>
                          <a:cs typeface="Arial" panose="020B0604020202020204" pitchFamily="34" charset="0"/>
                        </a:rPr>
                        <a:t>Gaia Next 3</a:t>
                      </a:r>
                    </a:p>
                  </a:txBody>
                  <a:tcPr/>
                </a:tc>
                <a:tc>
                  <a:txBody>
                    <a:bodyPr/>
                    <a:lstStyle/>
                    <a:p>
                      <a:pPr algn="l"/>
                      <a:r>
                        <a:rPr lang="en-US" dirty="0">
                          <a:latin typeface="Arial" panose="020B0604020202020204" pitchFamily="34" charset="0"/>
                          <a:cs typeface="Arial" panose="020B0604020202020204" pitchFamily="34" charset="0"/>
                        </a:rPr>
                        <a:t>Effect</a:t>
                      </a:r>
                    </a:p>
                  </a:txBody>
                  <a:tcPr/>
                </a:tc>
                <a:extLst>
                  <a:ext uri="{0D108BD9-81ED-4DB2-BD59-A6C34878D82A}">
                    <a16:rowId xmlns:a16="http://schemas.microsoft.com/office/drawing/2014/main" val="852494074"/>
                  </a:ext>
                </a:extLst>
              </a:tr>
              <a:tr h="401577">
                <a:tc>
                  <a:txBody>
                    <a:bodyPr/>
                    <a:lstStyle/>
                    <a:p>
                      <a:pPr algn="r"/>
                      <a:r>
                        <a:rPr lang="en-US" dirty="0">
                          <a:latin typeface="Arial" panose="020B0604020202020204" pitchFamily="34" charset="0"/>
                          <a:cs typeface="Arial" panose="020B0604020202020204" pitchFamily="34" charset="0"/>
                        </a:rPr>
                        <a:t>3.0 gf</a:t>
                      </a:r>
                    </a:p>
                  </a:txBody>
                  <a:tcPr/>
                </a:tc>
                <a:tc>
                  <a:txBody>
                    <a:bodyPr/>
                    <a:lstStyle/>
                    <a:p>
                      <a:pPr algn="l"/>
                      <a:r>
                        <a:rPr lang="en-US" dirty="0">
                          <a:latin typeface="Arial" panose="020B0604020202020204" pitchFamily="34" charset="0"/>
                          <a:cs typeface="Arial" panose="020B0604020202020204" pitchFamily="34" charset="0"/>
                        </a:rPr>
                        <a:t>6.0 gf</a:t>
                      </a:r>
                    </a:p>
                  </a:txBody>
                  <a:tcPr/>
                </a:tc>
                <a:tc>
                  <a:txBody>
                    <a:bodyPr/>
                    <a:lstStyle/>
                    <a:p>
                      <a:pPr algn="l"/>
                      <a:r>
                        <a:rPr lang="en-US" dirty="0">
                          <a:latin typeface="Arial" panose="020B0604020202020204" pitchFamily="34" charset="0"/>
                          <a:cs typeface="Arial" panose="020B0604020202020204" pitchFamily="34" charset="0"/>
                        </a:rPr>
                        <a:t>Mongo less stiff</a:t>
                      </a:r>
                    </a:p>
                  </a:txBody>
                  <a:tcPr/>
                </a:tc>
                <a:extLst>
                  <a:ext uri="{0D108BD9-81ED-4DB2-BD59-A6C34878D82A}">
                    <a16:rowId xmlns:a16="http://schemas.microsoft.com/office/drawing/2014/main" val="2325151489"/>
                  </a:ext>
                </a:extLst>
              </a:tr>
              <a:tr h="401577">
                <a:tc>
                  <a:txBody>
                    <a:bodyPr/>
                    <a:lstStyle/>
                    <a:p>
                      <a:pPr algn="r"/>
                      <a:r>
                        <a:rPr lang="en-US" dirty="0">
                          <a:latin typeface="Arial" panose="020B0604020202020204" pitchFamily="34" charset="0"/>
                          <a:cs typeface="Arial" panose="020B0604020202020204" pitchFamily="34" charset="0"/>
                        </a:rPr>
                        <a:t>0.014” tip</a:t>
                      </a:r>
                    </a:p>
                  </a:txBody>
                  <a:tcPr/>
                </a:tc>
                <a:tc>
                  <a:txBody>
                    <a:bodyPr/>
                    <a:lstStyle/>
                    <a:p>
                      <a:pPr algn="l"/>
                      <a:r>
                        <a:rPr lang="en-US" dirty="0">
                          <a:latin typeface="Arial" panose="020B0604020202020204" pitchFamily="34" charset="0"/>
                          <a:cs typeface="Arial" panose="020B0604020202020204" pitchFamily="34" charset="0"/>
                        </a:rPr>
                        <a:t>0.012” tip</a:t>
                      </a:r>
                    </a:p>
                  </a:txBody>
                  <a:tcPr/>
                </a:tc>
                <a:tc>
                  <a:txBody>
                    <a:bodyPr/>
                    <a:lstStyle/>
                    <a:p>
                      <a:pPr algn="l"/>
                      <a:r>
                        <a:rPr lang="en-US" dirty="0">
                          <a:latin typeface="Arial" panose="020B0604020202020204" pitchFamily="34" charset="0"/>
                          <a:cs typeface="Arial" panose="020B0604020202020204" pitchFamily="34" charset="0"/>
                        </a:rPr>
                        <a:t>Smaller diameter = increased penetration</a:t>
                      </a:r>
                    </a:p>
                  </a:txBody>
                  <a:tcPr/>
                </a:tc>
                <a:extLst>
                  <a:ext uri="{0D108BD9-81ED-4DB2-BD59-A6C34878D82A}">
                    <a16:rowId xmlns:a16="http://schemas.microsoft.com/office/drawing/2014/main" val="3344834106"/>
                  </a:ext>
                </a:extLst>
              </a:tr>
              <a:tr h="473196">
                <a:tc>
                  <a:txBody>
                    <a:bodyPr/>
                    <a:lstStyle/>
                    <a:p>
                      <a:pPr algn="r"/>
                      <a:r>
                        <a:rPr lang="en-US" dirty="0">
                          <a:latin typeface="Arial" panose="020B0604020202020204" pitchFamily="34" charset="0"/>
                          <a:cs typeface="Arial" panose="020B0604020202020204" pitchFamily="34" charset="0"/>
                        </a:rPr>
                        <a:t>Round Tip</a:t>
                      </a:r>
                    </a:p>
                  </a:txBody>
                  <a:tcPr/>
                </a:tc>
                <a:tc>
                  <a:txBody>
                    <a:bodyPr/>
                    <a:lstStyle/>
                    <a:p>
                      <a:pPr algn="l"/>
                      <a:r>
                        <a:rPr lang="en-US" dirty="0">
                          <a:latin typeface="Arial" panose="020B0604020202020204" pitchFamily="34" charset="0"/>
                          <a:cs typeface="Arial" panose="020B0604020202020204" pitchFamily="34" charset="0"/>
                        </a:rPr>
                        <a:t>Micro-Cone tip</a:t>
                      </a:r>
                    </a:p>
                  </a:txBody>
                  <a:tcPr/>
                </a:tc>
                <a:tc>
                  <a:txBody>
                    <a:bodyPr/>
                    <a:lstStyle/>
                    <a:p>
                      <a:pPr algn="l"/>
                      <a:r>
                        <a:rPr lang="en-US" dirty="0">
                          <a:latin typeface="Arial" panose="020B0604020202020204" pitchFamily="34" charset="0"/>
                          <a:cs typeface="Arial" panose="020B0604020202020204" pitchFamily="34" charset="0"/>
                        </a:rPr>
                        <a:t>Mongo less likely to penetrate</a:t>
                      </a:r>
                    </a:p>
                  </a:txBody>
                  <a:tcPr/>
                </a:tc>
                <a:extLst>
                  <a:ext uri="{0D108BD9-81ED-4DB2-BD59-A6C34878D82A}">
                    <a16:rowId xmlns:a16="http://schemas.microsoft.com/office/drawing/2014/main" val="3033544349"/>
                  </a:ext>
                </a:extLst>
              </a:tr>
              <a:tr h="495300">
                <a:tc>
                  <a:txBody>
                    <a:bodyPr/>
                    <a:lstStyle/>
                    <a:p>
                      <a:pPr algn="r"/>
                      <a:r>
                        <a:rPr lang="en-US" dirty="0">
                          <a:latin typeface="Arial" panose="020B0604020202020204" pitchFamily="34" charset="0"/>
                          <a:cs typeface="Arial" panose="020B0604020202020204" pitchFamily="34" charset="0"/>
                        </a:rPr>
                        <a:t>Hydrophilic</a:t>
                      </a:r>
                    </a:p>
                    <a:p>
                      <a:pPr algn="r"/>
                      <a:r>
                        <a:rPr lang="en-US" dirty="0">
                          <a:latin typeface="Arial" panose="020B0604020202020204" pitchFamily="34" charset="0"/>
                          <a:cs typeface="Arial" panose="020B0604020202020204" pitchFamily="34" charset="0"/>
                        </a:rPr>
                        <a:t>Whole length*</a:t>
                      </a:r>
                    </a:p>
                  </a:txBody>
                  <a:tcPr/>
                </a:tc>
                <a:tc>
                  <a:txBody>
                    <a:bodyPr/>
                    <a:lstStyle/>
                    <a:p>
                      <a:pPr marL="0" marR="0" lvl="0" indent="0" algn="l" defTabSz="1028958"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Hydrophilic</a:t>
                      </a:r>
                    </a:p>
                    <a:p>
                      <a:pPr algn="l"/>
                      <a:r>
                        <a:rPr lang="en-US" dirty="0">
                          <a:latin typeface="Arial" panose="020B0604020202020204" pitchFamily="34" charset="0"/>
                          <a:cs typeface="Arial" panose="020B0604020202020204" pitchFamily="34" charset="0"/>
                        </a:rPr>
                        <a:t>Tip uncoated*</a:t>
                      </a:r>
                    </a:p>
                  </a:txBody>
                  <a:tcPr/>
                </a:tc>
                <a:tc>
                  <a:txBody>
                    <a:bodyPr/>
                    <a:lstStyle/>
                    <a:p>
                      <a:pPr algn="l"/>
                      <a:r>
                        <a:rPr lang="en-US" dirty="0">
                          <a:latin typeface="Arial" panose="020B0604020202020204" pitchFamily="34" charset="0"/>
                          <a:cs typeface="Arial" panose="020B0604020202020204" pitchFamily="34" charset="0"/>
                        </a:rPr>
                        <a:t>Mongo is more ‘slippery’ at cost of feedback</a:t>
                      </a:r>
                    </a:p>
                  </a:txBody>
                  <a:tcPr/>
                </a:tc>
                <a:extLst>
                  <a:ext uri="{0D108BD9-81ED-4DB2-BD59-A6C34878D82A}">
                    <a16:rowId xmlns:a16="http://schemas.microsoft.com/office/drawing/2014/main" val="2000071165"/>
                  </a:ext>
                </a:extLst>
              </a:tr>
              <a:tr h="444500">
                <a:tc>
                  <a:txBody>
                    <a:bodyPr/>
                    <a:lstStyle/>
                    <a:p>
                      <a:pPr algn="r"/>
                      <a:r>
                        <a:rPr lang="en-US" dirty="0">
                          <a:latin typeface="Arial" panose="020B0604020202020204" pitchFamily="34" charset="0"/>
                          <a:cs typeface="Arial" panose="020B0604020202020204" pitchFamily="34" charset="0"/>
                        </a:rPr>
                        <a:t>Polymer jacket</a:t>
                      </a:r>
                    </a:p>
                  </a:txBody>
                  <a:tcPr/>
                </a:tc>
                <a:tc>
                  <a:txBody>
                    <a:bodyPr/>
                    <a:lstStyle/>
                    <a:p>
                      <a:pPr algn="l"/>
                      <a:r>
                        <a:rPr lang="en-US" dirty="0">
                          <a:latin typeface="Arial" panose="020B0604020202020204" pitchFamily="34" charset="0"/>
                          <a:cs typeface="Arial" panose="020B0604020202020204" pitchFamily="34" charset="0"/>
                        </a:rPr>
                        <a:t>No Jacket</a:t>
                      </a:r>
                    </a:p>
                  </a:txBody>
                  <a:tcPr/>
                </a:tc>
                <a:tc>
                  <a:txBody>
                    <a:bodyPr/>
                    <a:lstStyle/>
                    <a:p>
                      <a:pPr algn="l"/>
                      <a:r>
                        <a:rPr lang="en-US" dirty="0">
                          <a:latin typeface="Arial" panose="020B0604020202020204" pitchFamily="34" charset="0"/>
                          <a:cs typeface="Arial" panose="020B0604020202020204" pitchFamily="34" charset="0"/>
                        </a:rPr>
                        <a:t>Mongo more ‘slippery’ again at cost of feedback</a:t>
                      </a:r>
                    </a:p>
                  </a:txBody>
                  <a:tcPr/>
                </a:tc>
                <a:extLst>
                  <a:ext uri="{0D108BD9-81ED-4DB2-BD59-A6C34878D82A}">
                    <a16:rowId xmlns:a16="http://schemas.microsoft.com/office/drawing/2014/main" val="2564528806"/>
                  </a:ext>
                </a:extLst>
              </a:tr>
              <a:tr h="401577">
                <a:tc>
                  <a:txBody>
                    <a:bodyPr/>
                    <a:lstStyle/>
                    <a:p>
                      <a:pPr algn="r"/>
                      <a:r>
                        <a:rPr lang="en-US" dirty="0">
                          <a:latin typeface="Arial" panose="020B0604020202020204" pitchFamily="34" charset="0"/>
                          <a:cs typeface="Arial" panose="020B0604020202020204" pitchFamily="34" charset="0"/>
                        </a:rPr>
                        <a:t>Spring Coil</a:t>
                      </a:r>
                    </a:p>
                  </a:txBody>
                  <a:tcPr/>
                </a:tc>
                <a:tc>
                  <a:txBody>
                    <a:bodyPr/>
                    <a:lstStyle/>
                    <a:p>
                      <a:pPr algn="l"/>
                      <a:r>
                        <a:rPr lang="en-US" dirty="0">
                          <a:latin typeface="Arial" panose="020B0604020202020204" pitchFamily="34" charset="0"/>
                          <a:cs typeface="Arial" panose="020B0604020202020204" pitchFamily="34" charset="0"/>
                        </a:rPr>
                        <a:t>XTRAND Coil</a:t>
                      </a:r>
                    </a:p>
                  </a:txBody>
                  <a:tcPr/>
                </a:tc>
                <a:tc>
                  <a:txBody>
                    <a:bodyPr/>
                    <a:lstStyle/>
                    <a:p>
                      <a:pPr algn="l"/>
                      <a:r>
                        <a:rPr lang="en-US" dirty="0">
                          <a:latin typeface="Arial" panose="020B0604020202020204" pitchFamily="34" charset="0"/>
                          <a:cs typeface="Arial" panose="020B0604020202020204" pitchFamily="34" charset="0"/>
                        </a:rPr>
                        <a:t>XTRAND offers anti-trapping power.</a:t>
                      </a:r>
                    </a:p>
                  </a:txBody>
                  <a:tcPr/>
                </a:tc>
                <a:extLst>
                  <a:ext uri="{0D108BD9-81ED-4DB2-BD59-A6C34878D82A}">
                    <a16:rowId xmlns:a16="http://schemas.microsoft.com/office/drawing/2014/main" val="3887808378"/>
                  </a:ext>
                </a:extLst>
              </a:tr>
              <a:tr h="401577">
                <a:tc>
                  <a:txBody>
                    <a:bodyPr/>
                    <a:lstStyle/>
                    <a:p>
                      <a:pPr algn="r"/>
                      <a:r>
                        <a:rPr lang="en-US" dirty="0">
                          <a:latin typeface="Arial" panose="020B0604020202020204" pitchFamily="34" charset="0"/>
                          <a:cs typeface="Arial" panose="020B0604020202020204" pitchFamily="34" charset="0"/>
                        </a:rPr>
                        <a:t>3 cm tip visible</a:t>
                      </a:r>
                    </a:p>
                  </a:txBody>
                  <a:tcPr/>
                </a:tc>
                <a:tc>
                  <a:txBody>
                    <a:bodyPr/>
                    <a:lstStyle/>
                    <a:p>
                      <a:pPr algn="l"/>
                      <a:r>
                        <a:rPr lang="en-US" dirty="0">
                          <a:latin typeface="Arial" panose="020B0604020202020204" pitchFamily="34" charset="0"/>
                          <a:cs typeface="Arial" panose="020B0604020202020204" pitchFamily="34" charset="0"/>
                        </a:rPr>
                        <a:t>15 cm visible</a:t>
                      </a:r>
                    </a:p>
                  </a:txBody>
                  <a:tcPr/>
                </a:tc>
                <a:tc>
                  <a:txBody>
                    <a:bodyPr/>
                    <a:lstStyle/>
                    <a:p>
                      <a:pPr algn="l"/>
                      <a:r>
                        <a:rPr lang="en-US" dirty="0">
                          <a:latin typeface="Arial" panose="020B0604020202020204" pitchFamily="34" charset="0"/>
                          <a:cs typeface="Arial" panose="020B0604020202020204" pitchFamily="34" charset="0"/>
                        </a:rPr>
                        <a:t>+/- visibility, situation dependent</a:t>
                      </a:r>
                    </a:p>
                  </a:txBody>
                  <a:tcPr/>
                </a:tc>
                <a:extLst>
                  <a:ext uri="{0D108BD9-81ED-4DB2-BD59-A6C34878D82A}">
                    <a16:rowId xmlns:a16="http://schemas.microsoft.com/office/drawing/2014/main" val="1924613909"/>
                  </a:ext>
                </a:extLst>
              </a:tr>
              <a:tr h="401577">
                <a:tc>
                  <a:txBody>
                    <a:bodyPr/>
                    <a:lstStyle/>
                    <a:p>
                      <a:pPr algn="r"/>
                      <a:r>
                        <a:rPr lang="en-US" dirty="0">
                          <a:latin typeface="Arial" panose="020B0604020202020204" pitchFamily="34" charset="0"/>
                          <a:cs typeface="Arial" panose="020B0604020202020204" pitchFamily="34" charset="0"/>
                        </a:rPr>
                        <a:t>Straight / J</a:t>
                      </a:r>
                    </a:p>
                  </a:txBody>
                  <a:tcPr/>
                </a:tc>
                <a:tc>
                  <a:txBody>
                    <a:bodyPr/>
                    <a:lstStyle/>
                    <a:p>
                      <a:pPr algn="l"/>
                      <a:r>
                        <a:rPr lang="en-US" dirty="0">
                          <a:latin typeface="Arial" panose="020B0604020202020204" pitchFamily="34" charset="0"/>
                          <a:cs typeface="Arial" panose="020B0604020202020204" pitchFamily="34" charset="0"/>
                        </a:rPr>
                        <a:t>J only</a:t>
                      </a:r>
                    </a:p>
                  </a:txBody>
                  <a:tcPr/>
                </a:tc>
                <a:tc>
                  <a:txBody>
                    <a:bodyPr/>
                    <a:lstStyle/>
                    <a:p>
                      <a:pPr algn="l"/>
                      <a:r>
                        <a:rPr lang="en-US" dirty="0">
                          <a:latin typeface="Arial" panose="020B0604020202020204" pitchFamily="34" charset="0"/>
                          <a:cs typeface="Arial" panose="020B0604020202020204" pitchFamily="34" charset="0"/>
                        </a:rPr>
                        <a:t>Pre-shaped options</a:t>
                      </a:r>
                    </a:p>
                  </a:txBody>
                  <a:tcPr/>
                </a:tc>
                <a:extLst>
                  <a:ext uri="{0D108BD9-81ED-4DB2-BD59-A6C34878D82A}">
                    <a16:rowId xmlns:a16="http://schemas.microsoft.com/office/drawing/2014/main" val="3722649361"/>
                  </a:ext>
                </a:extLst>
              </a:tr>
              <a:tr h="401577">
                <a:tc>
                  <a:txBody>
                    <a:bodyPr/>
                    <a:lstStyle/>
                    <a:p>
                      <a:pPr algn="r"/>
                      <a:r>
                        <a:rPr lang="en-US" dirty="0">
                          <a:latin typeface="Arial" panose="020B0604020202020204" pitchFamily="34" charset="0"/>
                          <a:cs typeface="Arial" panose="020B0604020202020204" pitchFamily="34" charset="0"/>
                        </a:rPr>
                        <a:t>8.5mm Coil</a:t>
                      </a:r>
                    </a:p>
                  </a:txBody>
                  <a:tcPr/>
                </a:tc>
                <a:tc>
                  <a:txBody>
                    <a:bodyPr/>
                    <a:lstStyle/>
                    <a:p>
                      <a:pPr algn="l"/>
                      <a:r>
                        <a:rPr lang="en-US" dirty="0">
                          <a:latin typeface="Arial" panose="020B0604020202020204" pitchFamily="34" charset="0"/>
                          <a:cs typeface="Arial" panose="020B0604020202020204" pitchFamily="34" charset="0"/>
                        </a:rPr>
                        <a:t>15.0mm Coil</a:t>
                      </a:r>
                    </a:p>
                  </a:txBody>
                  <a:tcPr/>
                </a:tc>
                <a:tc>
                  <a:txBody>
                    <a:bodyPr/>
                    <a:lstStyle/>
                    <a:p>
                      <a:pPr algn="l"/>
                      <a:r>
                        <a:rPr lang="en-US" dirty="0">
                          <a:latin typeface="Arial" panose="020B0604020202020204" pitchFamily="34" charset="0"/>
                          <a:cs typeface="Arial" panose="020B0604020202020204" pitchFamily="34" charset="0"/>
                        </a:rPr>
                        <a:t>Support (short) vs trackability (long) inverse rule</a:t>
                      </a:r>
                    </a:p>
                  </a:txBody>
                  <a:tcPr/>
                </a:tc>
                <a:extLst>
                  <a:ext uri="{0D108BD9-81ED-4DB2-BD59-A6C34878D82A}">
                    <a16:rowId xmlns:a16="http://schemas.microsoft.com/office/drawing/2014/main" val="1636761615"/>
                  </a:ext>
                </a:extLst>
              </a:tr>
            </a:tbl>
          </a:graphicData>
        </a:graphic>
      </p:graphicFrame>
      <p:sp>
        <p:nvSpPr>
          <p:cNvPr id="7" name="Rectangle 6">
            <a:extLst>
              <a:ext uri="{FF2B5EF4-FFF2-40B4-BE49-F238E27FC236}">
                <a16:creationId xmlns:a16="http://schemas.microsoft.com/office/drawing/2014/main" id="{5FBCCB43-0963-952C-0FD1-5F271DB87C39}"/>
              </a:ext>
            </a:extLst>
          </p:cNvPr>
          <p:cNvSpPr/>
          <p:nvPr/>
        </p:nvSpPr>
        <p:spPr>
          <a:xfrm>
            <a:off x="457199" y="5464900"/>
            <a:ext cx="9499600" cy="1323439"/>
          </a:xfrm>
          <a:prstGeom prst="rect">
            <a:avLst/>
          </a:prstGeom>
        </p:spPr>
        <p:txBody>
          <a:bodyPr wrap="square">
            <a:spAutoFit/>
          </a:bodyPr>
          <a:lstStyle/>
          <a:p>
            <a:pPr marL="0" marR="0" lvl="0" indent="0" algn="ctr" defTabSz="102895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Summary: Propensity to penetrate and go subintimal higher in Gaia, which has more tactile feedback. Mongo is ‘slippery’ and less traumatic but may lack the strength to cross if a lesion is too resistive, and you may not feel as it slips into where it shouldn’t.</a:t>
            </a:r>
            <a:endParaRPr kumimoji="0" lang="en-US" sz="2000" b="0" i="0" u="sng"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2" name="Picture 14">
            <a:extLst>
              <a:ext uri="{FF2B5EF4-FFF2-40B4-BE49-F238E27FC236}">
                <a16:creationId xmlns:a16="http://schemas.microsoft.com/office/drawing/2014/main" id="{0096B43E-CCDC-AB80-A59C-3C4ED61E40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356493"/>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E711910C-A5D4-4A0F-89DE-73C3EA7588A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VUS pullback only po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76901" y="1100545"/>
            <a:ext cx="2990850" cy="2990850"/>
          </a:xfrm>
          <a:prstGeom prst="rect">
            <a:avLst/>
          </a:prstGeom>
        </p:spPr>
      </p:pic>
      <p:pic>
        <p:nvPicPr>
          <p:cNvPr id="3" name="29 final">
            <a:hlinkClick r:id="" action="ppaction://media"/>
          </p:cNvPr>
          <p:cNvPicPr>
            <a:picLocks noChangeAspect="1"/>
          </p:cNvPicPr>
          <p:nvPr>
            <a:videoFile r:link="rId3"/>
            <p:extLst>
              <p:ext uri="{DAA4B4D4-6D71-4841-9C94-3DE7FCFB9230}">
                <p14:media xmlns:p14="http://schemas.microsoft.com/office/powerpoint/2010/main" r:embed="rId4">
                  <p14:trim st="1380" end="1434.3333"/>
                </p14:media>
              </p:ext>
            </p:extLst>
          </p:nvPr>
        </p:nvPicPr>
        <p:blipFill>
          <a:blip r:embed="rId9"/>
          <a:stretch>
            <a:fillRect/>
          </a:stretch>
        </p:blipFill>
        <p:spPr>
          <a:xfrm>
            <a:off x="581421" y="1425575"/>
            <a:ext cx="4876800" cy="4876800"/>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7419" t="3461" r="2620" b="25875"/>
          <a:stretch/>
        </p:blipFill>
        <p:spPr>
          <a:xfrm>
            <a:off x="6943725" y="4177283"/>
            <a:ext cx="3181349" cy="2516589"/>
          </a:xfrm>
          <a:prstGeom prst="rect">
            <a:avLst/>
          </a:prstGeom>
        </p:spPr>
      </p:pic>
      <p:sp>
        <p:nvSpPr>
          <p:cNvPr id="7" name="TextBox 6"/>
          <p:cNvSpPr txBox="1"/>
          <p:nvPr/>
        </p:nvSpPr>
        <p:spPr>
          <a:xfrm>
            <a:off x="6992252" y="4172669"/>
            <a:ext cx="24890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MSA in pRCA</a:t>
            </a:r>
          </a:p>
        </p:txBody>
      </p:sp>
      <p:sp>
        <p:nvSpPr>
          <p:cNvPr id="8" name="TextBox 7"/>
          <p:cNvSpPr txBox="1"/>
          <p:nvPr/>
        </p:nvSpPr>
        <p:spPr>
          <a:xfrm>
            <a:off x="581421" y="902355"/>
            <a:ext cx="4876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Final angio</a:t>
            </a:r>
          </a:p>
        </p:txBody>
      </p:sp>
      <p:sp>
        <p:nvSpPr>
          <p:cNvPr id="9" name="TextBox 8"/>
          <p:cNvSpPr txBox="1"/>
          <p:nvPr/>
        </p:nvSpPr>
        <p:spPr>
          <a:xfrm>
            <a:off x="5718151" y="662254"/>
            <a:ext cx="29083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Final IVUS</a:t>
            </a:r>
          </a:p>
        </p:txBody>
      </p:sp>
      <p:sp>
        <p:nvSpPr>
          <p:cNvPr id="10" name="Title 1"/>
          <p:cNvSpPr txBox="1">
            <a:spLocks/>
          </p:cNvSpPr>
          <p:nvPr/>
        </p:nvSpPr>
        <p:spPr bwMode="auto">
          <a:xfrm>
            <a:off x="-1" y="-1"/>
            <a:ext cx="10125075" cy="88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pitchFamily="34" charset="0"/>
                <a:ea typeface="+mj-ea"/>
                <a:cs typeface="Arial" pitchFamily="34" charset="0"/>
              </a:rPr>
              <a:t>CCC live 1/16/24 PCI of Multiple Calcified Subtotal RCA</a:t>
            </a:r>
          </a:p>
        </p:txBody>
      </p:sp>
      <p:sp>
        <p:nvSpPr>
          <p:cNvPr id="12" name="TextBox 11"/>
          <p:cNvSpPr txBox="1"/>
          <p:nvPr/>
        </p:nvSpPr>
        <p:spPr>
          <a:xfrm>
            <a:off x="6939024" y="6324540"/>
            <a:ext cx="32947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Optimal stent expansion</a:t>
            </a:r>
          </a:p>
        </p:txBody>
      </p:sp>
    </p:spTree>
    <p:extLst>
      <p:ext uri="{BB962C8B-B14F-4D97-AF65-F5344CB8AC3E}">
        <p14:creationId xmlns:p14="http://schemas.microsoft.com/office/powerpoint/2010/main" val="38590990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9" fill="hold"/>
                                        <p:tgtEl>
                                          <p:spTgt spid="3"/>
                                        </p:tgtEl>
                                      </p:cBhvr>
                                    </p:cmd>
                                  </p:childTnLst>
                                </p:cTn>
                              </p:par>
                              <p:par>
                                <p:cTn id="7" presetID="1" presetClass="mediacall" presetSubtype="0" fill="hold" nodeType="withEffect">
                                  <p:stCondLst>
                                    <p:cond delay="0"/>
                                  </p:stCondLst>
                                  <p:childTnLst>
                                    <p:cmd type="call" cmd="playFrom(0.0)">
                                      <p:cBhvr>
                                        <p:cTn id="8" dur="35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2"/>
                </p:tgtEl>
              </p:cMediaNode>
            </p:video>
            <p:video>
              <p:cMediaNode vol="80000">
                <p:cTn id="10" repeatCount="indefinite" fill="remove"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2" y="609600"/>
            <a:ext cx="4737969" cy="59445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981" y="609600"/>
            <a:ext cx="4995144" cy="5944591"/>
          </a:xfrm>
          <a:prstGeom prst="rect">
            <a:avLst/>
          </a:prstGeom>
        </p:spPr>
      </p:pic>
    </p:spTree>
    <p:extLst>
      <p:ext uri="{BB962C8B-B14F-4D97-AF65-F5344CB8AC3E}">
        <p14:creationId xmlns:p14="http://schemas.microsoft.com/office/powerpoint/2010/main" val="11813628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 y="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Successful Intervention of Prox and Mid RCA</a:t>
            </a:r>
          </a:p>
        </p:txBody>
      </p:sp>
      <p:pic>
        <p:nvPicPr>
          <p:cNvPr id="4" name="Pt E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1176" y="584775"/>
            <a:ext cx="5936877" cy="5936877"/>
          </a:xfrm>
          <a:prstGeom prst="rect">
            <a:avLst/>
          </a:prstGeom>
        </p:spPr>
      </p:pic>
    </p:spTree>
    <p:extLst>
      <p:ext uri="{BB962C8B-B14F-4D97-AF65-F5344CB8AC3E}">
        <p14:creationId xmlns:p14="http://schemas.microsoft.com/office/powerpoint/2010/main" val="100811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5658"/>
            <a:ext cx="8679656" cy="784919"/>
          </a:xfrm>
        </p:spPr>
        <p:txBody>
          <a:bodyPr/>
          <a:lstStyle/>
          <a:p>
            <a:pPr>
              <a:defRPr/>
            </a:pPr>
            <a:r>
              <a:rPr lang="en-US" sz="4000" dirty="0">
                <a:latin typeface="Arial" panose="020B0604020202020204" pitchFamily="34" charset="0"/>
                <a:cs typeface="Arial" panose="020B0604020202020204" pitchFamily="34" charset="0"/>
              </a:rPr>
              <a:t>CCC Live Case # 176</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170377" y="2122240"/>
            <a:ext cx="6022613" cy="130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2000" b="1" dirty="0">
                <a:solidFill>
                  <a:srgbClr val="FFFF00"/>
                </a:solidFill>
                <a:cs typeface="Arial" pitchFamily="34" charset="0"/>
              </a:rPr>
              <a:t>Clinical Variables</a:t>
            </a:r>
          </a:p>
          <a:p>
            <a:pPr defTabSz="771525">
              <a:defRPr/>
            </a:pPr>
            <a:r>
              <a:rPr lang="en-US" altLang="en-US" sz="2000" dirty="0">
                <a:solidFill>
                  <a:srgbClr val="FFFFFF"/>
                </a:solidFill>
                <a:cs typeface="Arial" pitchFamily="34" charset="0"/>
              </a:rPr>
              <a:t>H/o cardiac arrest in 7/2023 during prostate cancer surgery and got PPM, No prior known CAD, Echo with 58% EF and no valvular disease</a:t>
            </a:r>
          </a:p>
        </p:txBody>
      </p:sp>
      <p:sp>
        <p:nvSpPr>
          <p:cNvPr id="2" name="TextBox 1"/>
          <p:cNvSpPr txBox="1"/>
          <p:nvPr/>
        </p:nvSpPr>
        <p:spPr>
          <a:xfrm>
            <a:off x="4174290" y="843306"/>
            <a:ext cx="6054047"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2000" dirty="0">
                <a:solidFill>
                  <a:srgbClr val="FFFFFF"/>
                </a:solidFill>
                <a:latin typeface="Arial" panose="020B0604020202020204" pitchFamily="34" charset="0"/>
                <a:cs typeface="Arial" panose="020B0604020202020204" pitchFamily="34" charset="0"/>
              </a:rPr>
              <a:t>Presented with new onset CCS class III angina, negative SPECT MPI  but </a:t>
            </a:r>
            <a:r>
              <a:rPr lang="en-US" sz="2000" dirty="0" err="1">
                <a:solidFill>
                  <a:srgbClr val="FFFFFF"/>
                </a:solidFill>
                <a:latin typeface="Arial" panose="020B0604020202020204" pitchFamily="34" charset="0"/>
                <a:cs typeface="Arial" panose="020B0604020202020204" pitchFamily="34" charset="0"/>
              </a:rPr>
              <a:t>cCTA</a:t>
            </a:r>
            <a:r>
              <a:rPr lang="en-US" sz="2000" dirty="0">
                <a:solidFill>
                  <a:srgbClr val="FFFFFF"/>
                </a:solidFill>
                <a:latin typeface="Arial" panose="020B0604020202020204" pitchFamily="34" charset="0"/>
                <a:cs typeface="Arial" panose="020B0604020202020204" pitchFamily="34" charset="0"/>
              </a:rPr>
              <a:t> revealed significant 2 V CAD and Ca++ score 326</a:t>
            </a:r>
          </a:p>
        </p:txBody>
      </p:sp>
      <p:sp>
        <p:nvSpPr>
          <p:cNvPr id="3" name="TextBox 2"/>
          <p:cNvSpPr txBox="1"/>
          <p:nvPr/>
        </p:nvSpPr>
        <p:spPr>
          <a:xfrm>
            <a:off x="80735" y="868338"/>
            <a:ext cx="2863168" cy="69340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2000" dirty="0">
                <a:solidFill>
                  <a:srgbClr val="FFFFFF"/>
                </a:solidFill>
                <a:latin typeface="Arial" panose="020B0604020202020204" pitchFamily="34" charset="0"/>
                <a:cs typeface="Arial" panose="020B0604020202020204" pitchFamily="34" charset="0"/>
              </a:rPr>
              <a:t>75 yrs, Male</a:t>
            </a:r>
            <a:endParaRPr lang="en-US" sz="20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80276" y="2030267"/>
            <a:ext cx="2901897" cy="1308953"/>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CAD Risk Factors</a:t>
            </a:r>
            <a:endParaRPr lang="en-US" altLang="en-US" sz="2000" dirty="0">
              <a:solidFill>
                <a:srgbClr val="FFFFFF"/>
              </a:solidFill>
              <a:latin typeface="Arial" panose="020B0604020202020204" pitchFamily="34" charset="0"/>
              <a:cs typeface="Arial" panose="020B0604020202020204" pitchFamily="34" charset="0"/>
            </a:endParaRP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hypertension</a:t>
            </a:r>
          </a:p>
          <a:p>
            <a:pPr defTabSz="771525">
              <a:defRPr/>
            </a:pPr>
            <a:r>
              <a:rPr lang="en-US" altLang="en-US" sz="2000" dirty="0">
                <a:solidFill>
                  <a:srgbClr val="FFFFFF"/>
                </a:solidFill>
                <a:latin typeface="Arial" panose="020B0604020202020204" pitchFamily="34" charset="0"/>
                <a:cs typeface="Arial" panose="020B0604020202020204" pitchFamily="34" charset="0"/>
              </a:rPr>
              <a:t>NIDDM- controlled</a:t>
            </a:r>
          </a:p>
          <a:p>
            <a:pPr defTabSz="771525">
              <a:defRPr/>
            </a:pPr>
            <a:r>
              <a:rPr lang="en-US" altLang="en-US" sz="2000" dirty="0">
                <a:solidFill>
                  <a:srgbClr val="FFFFFF"/>
                </a:solidFill>
                <a:latin typeface="Arial" panose="020B0604020202020204" pitchFamily="34" charset="0"/>
                <a:cs typeface="Arial" panose="020B0604020202020204" pitchFamily="34" charset="0"/>
              </a:rPr>
              <a:t>SAQ-7 score: 37</a:t>
            </a:r>
          </a:p>
        </p:txBody>
      </p:sp>
      <p:sp>
        <p:nvSpPr>
          <p:cNvPr id="6" name="TextBox 5"/>
          <p:cNvSpPr txBox="1"/>
          <p:nvPr/>
        </p:nvSpPr>
        <p:spPr>
          <a:xfrm>
            <a:off x="525995" y="3566415"/>
            <a:ext cx="945861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Valsartan, Metoprolol XL, Metformin, </a:t>
            </a:r>
            <a:r>
              <a:rPr lang="en-US" altLang="en-US" sz="1800" dirty="0" err="1">
                <a:solidFill>
                  <a:srgbClr val="FFFFFF"/>
                </a:solidFill>
                <a:latin typeface="Arial" panose="020B0604020202020204" pitchFamily="34" charset="0"/>
                <a:cs typeface="Arial" panose="020B0604020202020204" pitchFamily="34" charset="0"/>
              </a:rPr>
              <a:t>Empagliflozin</a:t>
            </a:r>
            <a:r>
              <a:rPr lang="en-US" altLang="en-US" sz="1800" dirty="0">
                <a:solidFill>
                  <a:srgbClr val="FFFFFF"/>
                </a:solidFill>
                <a:latin typeface="Arial" panose="020B0604020202020204" pitchFamily="34" charset="0"/>
                <a:cs typeface="Arial" panose="020B0604020202020204" pitchFamily="34" charset="0"/>
              </a:rPr>
              <a:t>, Atorvastatin</a:t>
            </a:r>
            <a:endParaRPr lang="en-US" sz="1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9890" y="4218571"/>
            <a:ext cx="10261807" cy="1432064"/>
          </a:xfrm>
          <a:prstGeom prst="rect">
            <a:avLst/>
          </a:prstGeom>
          <a:noFill/>
        </p:spPr>
        <p:txBody>
          <a:bodyPr wrap="square" lIns="77095" tIns="38547" rIns="77095" bIns="38547" rtlCol="0">
            <a:spAutoFit/>
          </a:bodyPr>
          <a:lstStyle/>
          <a:p>
            <a:pPr defTabSz="771525">
              <a:defRPr/>
            </a:pPr>
            <a:r>
              <a:rPr lang="en-US" altLang="en-US" sz="2200" b="1" dirty="0">
                <a:solidFill>
                  <a:srgbClr val="FFFF00"/>
                </a:solidFill>
                <a:latin typeface="Arial" panose="020B0604020202020204" pitchFamily="34" charset="0"/>
                <a:cs typeface="Arial" panose="020B0604020202020204" pitchFamily="34" charset="0"/>
              </a:rPr>
              <a:t>Cath: </a:t>
            </a:r>
            <a:r>
              <a:rPr lang="en-US" altLang="en-US" sz="2200" dirty="0">
                <a:solidFill>
                  <a:srgbClr val="FFFFFF"/>
                </a:solidFill>
                <a:latin typeface="Arial" panose="020B0604020202020204" pitchFamily="34" charset="0"/>
                <a:cs typeface="Arial" panose="020B0604020202020204" pitchFamily="34" charset="0"/>
              </a:rPr>
              <a:t>Cardiac cath on 1/19/2024 revealed 2 V CAD; 95% </a:t>
            </a:r>
            <a:r>
              <a:rPr lang="en-US" altLang="en-US" sz="2200" dirty="0" err="1">
                <a:solidFill>
                  <a:srgbClr val="FFFFFF"/>
                </a:solidFill>
                <a:latin typeface="Arial" panose="020B0604020202020204" pitchFamily="34" charset="0"/>
                <a:cs typeface="Arial" panose="020B0604020202020204" pitchFamily="34" charset="0"/>
              </a:rPr>
              <a:t>pRCA</a:t>
            </a:r>
            <a:r>
              <a:rPr lang="en-US" altLang="en-US" sz="2200" dirty="0">
                <a:solidFill>
                  <a:srgbClr val="FFFFFF"/>
                </a:solidFill>
                <a:latin typeface="Arial" panose="020B0604020202020204" pitchFamily="34" charset="0"/>
                <a:cs typeface="Arial" panose="020B0604020202020204" pitchFamily="34" charset="0"/>
              </a:rPr>
              <a:t>, 80% </a:t>
            </a:r>
            <a:r>
              <a:rPr lang="en-US" altLang="en-US" sz="2200" dirty="0" err="1">
                <a:solidFill>
                  <a:srgbClr val="FFFFFF"/>
                </a:solidFill>
                <a:latin typeface="Arial" panose="020B0604020202020204" pitchFamily="34" charset="0"/>
                <a:cs typeface="Arial" panose="020B0604020202020204" pitchFamily="34" charset="0"/>
              </a:rPr>
              <a:t>mRCA</a:t>
            </a:r>
            <a:r>
              <a:rPr lang="en-US" altLang="en-US" sz="2200" dirty="0">
                <a:solidFill>
                  <a:srgbClr val="FFFFFF"/>
                </a:solidFill>
                <a:latin typeface="Arial" panose="020B0604020202020204" pitchFamily="34" charset="0"/>
                <a:cs typeface="Arial" panose="020B0604020202020204" pitchFamily="34" charset="0"/>
              </a:rPr>
              <a:t>, long 80-90% moderately calcified LAD lesion with large size 80% D1 &amp; moderate size 90% D2 bifurcation lesions, Syntax score 23 and LVEF 60%. Pt underwent successful PCI of RCA using 2 DES and did well. Prasugrel 5mg daily added.</a:t>
            </a:r>
            <a:endParaRPr lang="en-US" sz="2200" dirty="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9918" y="5757539"/>
            <a:ext cx="10296918" cy="954107"/>
          </a:xfrm>
          <a:prstGeom prst="rect">
            <a:avLst/>
          </a:prstGeom>
        </p:spPr>
        <p:txBody>
          <a:bodyPr wrap="square">
            <a:spAutoFit/>
          </a:bodyPr>
          <a:lstStyle/>
          <a:p>
            <a:pPr defTabSz="771525">
              <a:defRPr/>
            </a:pPr>
            <a:r>
              <a:rPr lang="en-US" altLang="en-US" sz="2800" b="1" dirty="0">
                <a:solidFill>
                  <a:srgbClr val="FFFF00"/>
                </a:solidFill>
                <a:latin typeface="Arial" panose="020B0604020202020204" pitchFamily="34" charset="0"/>
                <a:cs typeface="Arial" panose="020B0604020202020204" pitchFamily="34" charset="0"/>
              </a:rPr>
              <a:t>Plan: </a:t>
            </a:r>
            <a:r>
              <a:rPr lang="en-US" altLang="en-US" sz="2800" dirty="0">
                <a:solidFill>
                  <a:srgbClr val="FFFFFF"/>
                </a:solidFill>
                <a:latin typeface="Arial" panose="020B0604020202020204" pitchFamily="34" charset="0"/>
                <a:cs typeface="Arial" panose="020B0604020202020204" pitchFamily="34" charset="0"/>
              </a:rPr>
              <a:t>Now planned for staged PCI of LAD-D1 and LAD-D2 bifurcation lesions using double mini-Crush technique.</a:t>
            </a:r>
            <a:endParaRPr 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3146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2"/>
          <p:cNvSpPr txBox="1">
            <a:spLocks noChangeArrowheads="1"/>
          </p:cNvSpPr>
          <p:nvPr/>
        </p:nvSpPr>
        <p:spPr bwMode="auto">
          <a:xfrm>
            <a:off x="144449" y="71613"/>
            <a:ext cx="9722561" cy="6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95" tIns="38437" rIns="76895" bIns="38437">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AUC 2017: Two-Vessel Disease</a:t>
            </a:r>
          </a:p>
        </p:txBody>
      </p:sp>
      <p:pic>
        <p:nvPicPr>
          <p:cNvPr id="13107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50" y="826346"/>
            <a:ext cx="9977746" cy="563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Box 3"/>
          <p:cNvSpPr txBox="1">
            <a:spLocks noChangeArrowheads="1"/>
          </p:cNvSpPr>
          <p:nvPr/>
        </p:nvSpPr>
        <p:spPr bwMode="auto">
          <a:xfrm>
            <a:off x="4711447" y="6463791"/>
            <a:ext cx="5626344" cy="37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01" tIns="33153" rIns="66301" bIns="3315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Coll Cardiol 2017;69:2212</a:t>
            </a: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952" y="25415"/>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7172850" y="5549199"/>
            <a:ext cx="562705" cy="307314"/>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6817600"/>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905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21151</TotalTime>
  <Words>3375</Words>
  <Application>Microsoft Office PowerPoint</Application>
  <PresentationFormat>35mm Slides</PresentationFormat>
  <Paragraphs>457</Paragraphs>
  <Slides>68</Slides>
  <Notes>54</Notes>
  <HiddenSlides>0</HiddenSlides>
  <MMClips>7</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68</vt:i4>
      </vt:variant>
    </vt:vector>
  </HeadingPairs>
  <TitlesOfParts>
    <vt:vector size="81" baseType="lpstr">
      <vt:lpstr>Arial</vt:lpstr>
      <vt:lpstr>Calibri</vt:lpstr>
      <vt:lpstr>Calibri Light</vt:lpstr>
      <vt:lpstr>Times New Roman</vt:lpstr>
      <vt:lpstr>Wingdings</vt:lpstr>
      <vt:lpstr>Office Theme</vt:lpstr>
      <vt:lpstr>Default Design</vt:lpstr>
      <vt:lpstr>1_BASIC SHARMA BLUE</vt:lpstr>
      <vt:lpstr>1_Default Design</vt:lpstr>
      <vt:lpstr>13_Default Design</vt:lpstr>
      <vt:lpstr>10_BASIC SHARMA BLUE</vt:lpstr>
      <vt:lpstr>2_Default Design</vt:lpstr>
      <vt:lpstr>3_Default Design</vt:lpstr>
      <vt:lpstr>PowerPoint Presentation</vt:lpstr>
      <vt:lpstr>PowerPoint Presentation</vt:lpstr>
      <vt:lpstr>CCC Live Case # 176</vt:lpstr>
      <vt:lpstr>PowerPoint Presentation</vt:lpstr>
      <vt:lpstr>PowerPoint Presentation</vt:lpstr>
      <vt:lpstr>PowerPoint Presentation</vt:lpstr>
      <vt:lpstr>PowerPoint Presentation</vt:lpstr>
      <vt:lpstr>CCC Live Case # 176</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Recent Interventional Trials/Publications and Impact of TLR on Long-term Mortality after LM PCI</vt:lpstr>
      <vt:lpstr>Question # 1</vt:lpstr>
      <vt:lpstr>Question # 2</vt:lpstr>
      <vt:lpstr>Question #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1437</cp:revision>
  <cp:lastPrinted>2023-12-19T12:29:54Z</cp:lastPrinted>
  <dcterms:created xsi:type="dcterms:W3CDTF">2019-05-13T14:16:18Z</dcterms:created>
  <dcterms:modified xsi:type="dcterms:W3CDTF">2024-01-15T07:28:29Z</dcterms:modified>
</cp:coreProperties>
</file>