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777" r:id="rId1"/>
    <p:sldMasterId id="2147483791" r:id="rId2"/>
    <p:sldMasterId id="2147483804" r:id="rId3"/>
    <p:sldMasterId id="2147483818" r:id="rId4"/>
    <p:sldMasterId id="2147483831" r:id="rId5"/>
    <p:sldMasterId id="2147483844" r:id="rId6"/>
  </p:sldMasterIdLst>
  <p:notesMasterIdLst>
    <p:notesMasterId r:id="rId36"/>
  </p:notesMasterIdLst>
  <p:sldIdLst>
    <p:sldId id="356" r:id="rId7"/>
    <p:sldId id="367" r:id="rId8"/>
    <p:sldId id="368" r:id="rId9"/>
    <p:sldId id="430" r:id="rId10"/>
    <p:sldId id="431" r:id="rId11"/>
    <p:sldId id="432" r:id="rId12"/>
    <p:sldId id="369" r:id="rId13"/>
    <p:sldId id="366" r:id="rId14"/>
    <p:sldId id="434" r:id="rId15"/>
    <p:sldId id="447" r:id="rId16"/>
    <p:sldId id="433" r:id="rId17"/>
    <p:sldId id="370" r:id="rId18"/>
    <p:sldId id="410" r:id="rId19"/>
    <p:sldId id="415" r:id="rId20"/>
    <p:sldId id="429" r:id="rId21"/>
    <p:sldId id="421" r:id="rId22"/>
    <p:sldId id="364" r:id="rId23"/>
    <p:sldId id="435" r:id="rId24"/>
    <p:sldId id="436" r:id="rId25"/>
    <p:sldId id="437" r:id="rId26"/>
    <p:sldId id="438" r:id="rId27"/>
    <p:sldId id="439" r:id="rId28"/>
    <p:sldId id="440" r:id="rId29"/>
    <p:sldId id="441" r:id="rId30"/>
    <p:sldId id="442" r:id="rId31"/>
    <p:sldId id="443" r:id="rId32"/>
    <p:sldId id="444" r:id="rId33"/>
    <p:sldId id="445" r:id="rId34"/>
    <p:sldId id="446" r:id="rId35"/>
  </p:sldIdLst>
  <p:sldSz cx="10287000" cy="6858000" type="35mm"/>
  <p:notesSz cx="7010400" cy="9296400"/>
  <p:embeddedFontLs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Helvetica" panose="020B0604020202020204" pitchFamily="34" charset="0"/>
      <p:regular r:id="rId41"/>
      <p:bold r:id="rId42"/>
      <p:italic r:id="rId43"/>
      <p:boldItalic r:id="rId44"/>
    </p:embeddedFont>
  </p:embeddedFontLst>
  <p:defaultTextStyle>
    <a:defPPr>
      <a:defRPr lang="en-US"/>
    </a:defPPr>
    <a:lvl1pPr marL="0" algn="l" defTabSz="54864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1pPr>
    <a:lvl2pPr marL="548640" algn="l" defTabSz="54864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2pPr>
    <a:lvl3pPr marL="1097280" algn="l" defTabSz="54864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3pPr>
    <a:lvl4pPr marL="1645920" algn="l" defTabSz="54864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4pPr>
    <a:lvl5pPr marL="2194560" algn="l" defTabSz="54864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5pPr>
    <a:lvl6pPr marL="2743200" algn="l" defTabSz="54864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6pPr>
    <a:lvl7pPr marL="3291840" algn="l" defTabSz="54864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7pPr>
    <a:lvl8pPr marL="3840480" algn="l" defTabSz="54864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8pPr>
    <a:lvl9pPr marL="4389120" algn="l" defTabSz="54864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7E8FF"/>
    <a:srgbClr val="3BCCFF"/>
    <a:srgbClr val="5B5BD7"/>
    <a:srgbClr val="0000FF"/>
    <a:srgbClr val="009AD0"/>
    <a:srgbClr val="659A2A"/>
    <a:srgbClr val="00FFFF"/>
    <a:srgbClr val="72AF2F"/>
    <a:srgbClr val="00CC99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91636" autoAdjust="0"/>
  </p:normalViewPr>
  <p:slideViewPr>
    <p:cSldViewPr snapToGrid="0">
      <p:cViewPr varScale="1">
        <p:scale>
          <a:sx n="102" d="100"/>
          <a:sy n="102" d="100"/>
        </p:scale>
        <p:origin x="846" y="12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3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font" Target="fonts/font6.fntdata"/><Relationship Id="rId47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font" Target="fonts/font2.fntdata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font" Target="fonts/font8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font" Target="fonts/font7.fntdata"/><Relationship Id="rId4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Redo-TAVR (n=1320)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Death or stroke</c:v>
                </c:pt>
                <c:pt idx="1">
                  <c:v>Death </c:v>
                </c:pt>
                <c:pt idx="2">
                  <c:v>Stroke</c:v>
                </c:pt>
                <c:pt idx="3">
                  <c:v>AV reintvn</c:v>
                </c:pt>
                <c:pt idx="4">
                  <c:v>Life threatening bleeding</c:v>
                </c:pt>
                <c:pt idx="5">
                  <c:v>Major vasc compl</c:v>
                </c:pt>
                <c:pt idx="6">
                  <c:v>MI</c:v>
                </c:pt>
                <c:pt idx="7">
                  <c:v>New on-set a-fib</c:v>
                </c:pt>
                <c:pt idx="8">
                  <c:v>Any readmission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19</c:v>
                </c:pt>
                <c:pt idx="1">
                  <c:v>17.5</c:v>
                </c:pt>
                <c:pt idx="2">
                  <c:v>3.2</c:v>
                </c:pt>
                <c:pt idx="3">
                  <c:v>0.9</c:v>
                </c:pt>
                <c:pt idx="4">
                  <c:v>2.2000000000000002</c:v>
                </c:pt>
                <c:pt idx="5">
                  <c:v>1.2</c:v>
                </c:pt>
                <c:pt idx="6">
                  <c:v>1.8</c:v>
                </c:pt>
                <c:pt idx="7">
                  <c:v>2.6</c:v>
                </c:pt>
                <c:pt idx="8">
                  <c:v>31.9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AAE-4D81-BF91-7567CE7FF99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Native-TAVR (n=1320)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Death or stroke</c:v>
                </c:pt>
                <c:pt idx="1">
                  <c:v>Death </c:v>
                </c:pt>
                <c:pt idx="2">
                  <c:v>Stroke</c:v>
                </c:pt>
                <c:pt idx="3">
                  <c:v>AV reintvn</c:v>
                </c:pt>
                <c:pt idx="4">
                  <c:v>Life threatening bleeding</c:v>
                </c:pt>
                <c:pt idx="5">
                  <c:v>Major vasc compl</c:v>
                </c:pt>
                <c:pt idx="6">
                  <c:v>MI</c:v>
                </c:pt>
                <c:pt idx="7">
                  <c:v>New on-set a-fib</c:v>
                </c:pt>
                <c:pt idx="8">
                  <c:v>Any readmission</c:v>
                </c:pt>
              </c:strCache>
            </c:strRef>
          </c:cat>
          <c:val>
            <c:numRef>
              <c:f>Sheet1!$C$2:$C$10</c:f>
              <c:numCache>
                <c:formatCode>General</c:formatCode>
                <c:ptCount val="9"/>
                <c:pt idx="0">
                  <c:v>21.1</c:v>
                </c:pt>
                <c:pt idx="1">
                  <c:v>19</c:v>
                </c:pt>
                <c:pt idx="2">
                  <c:v>3.5</c:v>
                </c:pt>
                <c:pt idx="3">
                  <c:v>0.3</c:v>
                </c:pt>
                <c:pt idx="4">
                  <c:v>1.3</c:v>
                </c:pt>
                <c:pt idx="5">
                  <c:v>1.2</c:v>
                </c:pt>
                <c:pt idx="6">
                  <c:v>2</c:v>
                </c:pt>
                <c:pt idx="7">
                  <c:v>2.9</c:v>
                </c:pt>
                <c:pt idx="8">
                  <c:v>34.200000000000003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AAE-4D81-BF91-7567CE7FF9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4"/>
        <c:overlap val="-9"/>
        <c:axId val="411487583"/>
        <c:axId val="517575727"/>
      </c:barChart>
      <c:catAx>
        <c:axId val="411487583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222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17575727"/>
        <c:crosses val="autoZero"/>
        <c:auto val="1"/>
        <c:lblAlgn val="ctr"/>
        <c:lblOffset val="100"/>
        <c:noMultiLvlLbl val="0"/>
      </c:catAx>
      <c:valAx>
        <c:axId val="517575727"/>
        <c:scaling>
          <c:orientation val="minMax"/>
          <c:max val="5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22225"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11487583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Arial Narrow" panose="020B060602020203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87EC1C-A874-4F2B-BC38-FF3481098D07}" type="datetimeFigureOut">
              <a:rPr lang="en-US" smtClean="0"/>
              <a:t>1/12/2024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52525" y="1162050"/>
            <a:ext cx="470535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AE6749-EF86-4E7D-90E3-B87DCDA669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256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1pPr>
    <a:lvl2pPr marL="54864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2pPr>
    <a:lvl3pPr marL="109728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3pPr>
    <a:lvl4pPr marL="164592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4pPr>
    <a:lvl5pPr marL="219456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5pPr>
    <a:lvl6pPr marL="274320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6pPr>
    <a:lvl7pPr marL="329184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7pPr>
    <a:lvl8pPr marL="384048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8pPr>
    <a:lvl9pPr marL="438912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90588" y="696913"/>
            <a:ext cx="5229225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8688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8688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8688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8688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286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7CA431-D06D-4545-9B64-F839F81A0B4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Helvetica"/>
                <a:sym typeface="Calibri"/>
              </a:rPr>
              <a:pPr marL="0" marR="0" lvl="0" indent="0" algn="r" defTabSz="928688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Helvetica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337611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90588" y="696913"/>
            <a:ext cx="5229225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8688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8688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8688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8688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286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7CA431-D06D-4545-9B64-F839F81A0B4D}" type="slidenum"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286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56999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90588" y="696913"/>
            <a:ext cx="5229225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8688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8688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8688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8688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286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7CA431-D06D-4545-9B64-F839F81A0B4D}" type="slidenum"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286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29546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90588" y="696913"/>
            <a:ext cx="5229225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8688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8688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8688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8688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286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7CA431-D06D-4545-9B64-F839F81A0B4D}" type="slidenum"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286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7789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90588" y="696913"/>
            <a:ext cx="5229225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8688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8688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8688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8688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286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7CA431-D06D-4545-9B64-F839F81A0B4D}" type="slidenum"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286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51138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90588" y="696913"/>
            <a:ext cx="5229225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8688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8688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8688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8688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286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7CA431-D06D-4545-9B64-F839F81A0B4D}" type="slidenum"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286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41173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E6749-EF86-4E7D-90E3-B87DCDA66992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04639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E6749-EF86-4E7D-90E3-B87DCDA66992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55728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E6749-EF86-4E7D-90E3-B87DCDA66992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47610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1E5A6F-2448-405E-B34A-23B2346C729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7002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1E5A6F-2448-405E-B34A-23B2346C729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7008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1E5A6F-2448-405E-B34A-23B2346C729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5756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1E5A6F-2448-405E-B34A-23B2346C729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9240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90588" y="696913"/>
            <a:ext cx="5229225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8688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8688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8688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8688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286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7CA431-D06D-4545-9B64-F839F81A0B4D}" type="slidenum"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286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81619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1757"/>
            <a:ext cx="874395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69983" indent="0" algn="ctr">
              <a:buNone/>
              <a:defRPr/>
            </a:lvl2pPr>
            <a:lvl3pPr marL="739982" indent="0" algn="ctr">
              <a:buNone/>
              <a:defRPr/>
            </a:lvl3pPr>
            <a:lvl4pPr marL="1109971" indent="0" algn="ctr">
              <a:buNone/>
              <a:defRPr/>
            </a:lvl4pPr>
            <a:lvl5pPr marL="1479966" indent="0" algn="ctr">
              <a:buNone/>
              <a:defRPr/>
            </a:lvl5pPr>
            <a:lvl6pPr marL="1849957" indent="0" algn="ctr">
              <a:buNone/>
              <a:defRPr/>
            </a:lvl6pPr>
            <a:lvl7pPr marL="2219946" indent="0" algn="ctr">
              <a:buNone/>
              <a:defRPr/>
            </a:lvl7pPr>
            <a:lvl8pPr marL="2589932" indent="0" algn="ctr">
              <a:buNone/>
              <a:defRPr/>
            </a:lvl8pPr>
            <a:lvl9pPr marL="295991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0241201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84012331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8" y="609600"/>
            <a:ext cx="2185988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6" y="609600"/>
            <a:ext cx="6405563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46953669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525" y="609600"/>
            <a:ext cx="874395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771525" y="1981200"/>
            <a:ext cx="8743950" cy="4114800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191101979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3886599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53"/>
            <a:ext cx="874395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85763" indent="0" algn="ctr">
              <a:buNone/>
              <a:defRPr/>
            </a:lvl2pPr>
            <a:lvl3pPr marL="771525" indent="0" algn="ctr">
              <a:buNone/>
              <a:defRPr/>
            </a:lvl3pPr>
            <a:lvl4pPr marL="1157288" indent="0" algn="ctr">
              <a:buNone/>
              <a:defRPr/>
            </a:lvl4pPr>
            <a:lvl5pPr marL="1543050" indent="0" algn="ctr">
              <a:buNone/>
              <a:defRPr/>
            </a:lvl5pPr>
            <a:lvl6pPr marL="1928813" indent="0" algn="ctr">
              <a:buNone/>
              <a:defRPr/>
            </a:lvl6pPr>
            <a:lvl7pPr marL="2314575" indent="0" algn="ctr">
              <a:buNone/>
              <a:defRPr/>
            </a:lvl7pPr>
            <a:lvl8pPr marL="2700338" indent="0" algn="ctr">
              <a:buNone/>
              <a:defRPr/>
            </a:lvl8pPr>
            <a:lvl9pPr marL="30861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4226050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75326955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3"/>
            <a:ext cx="8743950" cy="1362076"/>
          </a:xfrm>
        </p:spPr>
        <p:txBody>
          <a:bodyPr anchor="t"/>
          <a:lstStyle>
            <a:lvl1pPr algn="l">
              <a:defRPr sz="337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1688"/>
            </a:lvl1pPr>
            <a:lvl2pPr marL="385763" indent="0">
              <a:buNone/>
              <a:defRPr sz="1519"/>
            </a:lvl2pPr>
            <a:lvl3pPr marL="771525" indent="0">
              <a:buNone/>
              <a:defRPr sz="1350"/>
            </a:lvl3pPr>
            <a:lvl4pPr marL="1157288" indent="0">
              <a:buNone/>
              <a:defRPr sz="1181"/>
            </a:lvl4pPr>
            <a:lvl5pPr marL="1543050" indent="0">
              <a:buNone/>
              <a:defRPr sz="1181"/>
            </a:lvl5pPr>
            <a:lvl6pPr marL="1928813" indent="0">
              <a:buNone/>
              <a:defRPr sz="1181"/>
            </a:lvl6pPr>
            <a:lvl7pPr marL="2314575" indent="0">
              <a:buNone/>
              <a:defRPr sz="1181"/>
            </a:lvl7pPr>
            <a:lvl8pPr marL="2700338" indent="0">
              <a:buNone/>
              <a:defRPr sz="1181"/>
            </a:lvl8pPr>
            <a:lvl9pPr marL="3086100" indent="0">
              <a:buNone/>
              <a:defRPr sz="118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49194231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538" y="1981200"/>
            <a:ext cx="4295775" cy="4114800"/>
          </a:xfrm>
        </p:spPr>
        <p:txBody>
          <a:bodyPr/>
          <a:lstStyle>
            <a:lvl1pPr>
              <a:defRPr sz="2363"/>
            </a:lvl1pPr>
            <a:lvl2pPr>
              <a:defRPr sz="2025"/>
            </a:lvl2pPr>
            <a:lvl3pPr>
              <a:defRPr sz="1688"/>
            </a:lvl3pPr>
            <a:lvl4pPr>
              <a:defRPr sz="1519"/>
            </a:lvl4pPr>
            <a:lvl5pPr>
              <a:defRPr sz="1519"/>
            </a:lvl5pPr>
            <a:lvl6pPr>
              <a:defRPr sz="1519"/>
            </a:lvl6pPr>
            <a:lvl7pPr>
              <a:defRPr sz="1519"/>
            </a:lvl7pPr>
            <a:lvl8pPr>
              <a:defRPr sz="1519"/>
            </a:lvl8pPr>
            <a:lvl9pPr>
              <a:defRPr sz="151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34" y="1981200"/>
            <a:ext cx="4295775" cy="4114800"/>
          </a:xfrm>
        </p:spPr>
        <p:txBody>
          <a:bodyPr/>
          <a:lstStyle>
            <a:lvl1pPr>
              <a:defRPr sz="2363"/>
            </a:lvl1pPr>
            <a:lvl2pPr>
              <a:defRPr sz="2025"/>
            </a:lvl2pPr>
            <a:lvl3pPr>
              <a:defRPr sz="1688"/>
            </a:lvl3pPr>
            <a:lvl4pPr>
              <a:defRPr sz="1519"/>
            </a:lvl4pPr>
            <a:lvl5pPr>
              <a:defRPr sz="1519"/>
            </a:lvl5pPr>
            <a:lvl6pPr>
              <a:defRPr sz="1519"/>
            </a:lvl6pPr>
            <a:lvl7pPr>
              <a:defRPr sz="1519"/>
            </a:lvl7pPr>
            <a:lvl8pPr>
              <a:defRPr sz="1519"/>
            </a:lvl8pPr>
            <a:lvl9pPr>
              <a:defRPr sz="151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49950037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9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1" y="1535115"/>
            <a:ext cx="4545014" cy="639763"/>
          </a:xfrm>
        </p:spPr>
        <p:txBody>
          <a:bodyPr anchor="b"/>
          <a:lstStyle>
            <a:lvl1pPr marL="0" indent="0">
              <a:buNone/>
              <a:defRPr sz="2025" b="1"/>
            </a:lvl1pPr>
            <a:lvl2pPr marL="385763" indent="0">
              <a:buNone/>
              <a:defRPr sz="1688" b="1"/>
            </a:lvl2pPr>
            <a:lvl3pPr marL="771525" indent="0">
              <a:buNone/>
              <a:defRPr sz="1519" b="1"/>
            </a:lvl3pPr>
            <a:lvl4pPr marL="1157288" indent="0">
              <a:buNone/>
              <a:defRPr sz="1350" b="1"/>
            </a:lvl4pPr>
            <a:lvl5pPr marL="1543050" indent="0">
              <a:buNone/>
              <a:defRPr sz="1350" b="1"/>
            </a:lvl5pPr>
            <a:lvl6pPr marL="1928813" indent="0">
              <a:buNone/>
              <a:defRPr sz="1350" b="1"/>
            </a:lvl6pPr>
            <a:lvl7pPr marL="2314575" indent="0">
              <a:buNone/>
              <a:defRPr sz="1350" b="1"/>
            </a:lvl7pPr>
            <a:lvl8pPr marL="2700338" indent="0">
              <a:buNone/>
              <a:defRPr sz="1350" b="1"/>
            </a:lvl8pPr>
            <a:lvl9pPr marL="3086100" indent="0">
              <a:buNone/>
              <a:defRPr sz="13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1" y="2174875"/>
            <a:ext cx="4545014" cy="3951288"/>
          </a:xfrm>
        </p:spPr>
        <p:txBody>
          <a:bodyPr/>
          <a:lstStyle>
            <a:lvl1pPr>
              <a:defRPr sz="2025"/>
            </a:lvl1pPr>
            <a:lvl2pPr>
              <a:defRPr sz="1688"/>
            </a:lvl2pPr>
            <a:lvl3pPr>
              <a:defRPr sz="1519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5"/>
            <a:ext cx="4546600" cy="639763"/>
          </a:xfrm>
        </p:spPr>
        <p:txBody>
          <a:bodyPr anchor="b"/>
          <a:lstStyle>
            <a:lvl1pPr marL="0" indent="0">
              <a:buNone/>
              <a:defRPr sz="2025" b="1"/>
            </a:lvl1pPr>
            <a:lvl2pPr marL="385763" indent="0">
              <a:buNone/>
              <a:defRPr sz="1688" b="1"/>
            </a:lvl2pPr>
            <a:lvl3pPr marL="771525" indent="0">
              <a:buNone/>
              <a:defRPr sz="1519" b="1"/>
            </a:lvl3pPr>
            <a:lvl4pPr marL="1157288" indent="0">
              <a:buNone/>
              <a:defRPr sz="1350" b="1"/>
            </a:lvl4pPr>
            <a:lvl5pPr marL="1543050" indent="0">
              <a:buNone/>
              <a:defRPr sz="1350" b="1"/>
            </a:lvl5pPr>
            <a:lvl6pPr marL="1928813" indent="0">
              <a:buNone/>
              <a:defRPr sz="1350" b="1"/>
            </a:lvl6pPr>
            <a:lvl7pPr marL="2314575" indent="0">
              <a:buNone/>
              <a:defRPr sz="1350" b="1"/>
            </a:lvl7pPr>
            <a:lvl8pPr marL="2700338" indent="0">
              <a:buNone/>
              <a:defRPr sz="1350" b="1"/>
            </a:lvl8pPr>
            <a:lvl9pPr marL="3086100" indent="0">
              <a:buNone/>
              <a:defRPr sz="13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025"/>
            </a:lvl1pPr>
            <a:lvl2pPr>
              <a:defRPr sz="1688"/>
            </a:lvl2pPr>
            <a:lvl3pPr>
              <a:defRPr sz="1519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50701437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4851678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33609016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7973219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65" y="273059"/>
            <a:ext cx="3384550" cy="1162051"/>
          </a:xfrm>
        </p:spPr>
        <p:txBody>
          <a:bodyPr anchor="b"/>
          <a:lstStyle>
            <a:lvl1pPr algn="l">
              <a:defRPr sz="168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6" y="273065"/>
            <a:ext cx="5749925" cy="5853113"/>
          </a:xfrm>
        </p:spPr>
        <p:txBody>
          <a:bodyPr/>
          <a:lstStyle>
            <a:lvl1pPr>
              <a:defRPr sz="2700"/>
            </a:lvl1pPr>
            <a:lvl2pPr>
              <a:defRPr sz="2363"/>
            </a:lvl2pPr>
            <a:lvl3pPr>
              <a:defRPr sz="202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65" y="1435104"/>
            <a:ext cx="3384550" cy="4691063"/>
          </a:xfrm>
        </p:spPr>
        <p:txBody>
          <a:bodyPr/>
          <a:lstStyle>
            <a:lvl1pPr marL="0" indent="0">
              <a:buNone/>
              <a:defRPr sz="1181"/>
            </a:lvl1pPr>
            <a:lvl2pPr marL="385763" indent="0">
              <a:buNone/>
              <a:defRPr sz="1013"/>
            </a:lvl2pPr>
            <a:lvl3pPr marL="771525" indent="0">
              <a:buNone/>
              <a:defRPr sz="844"/>
            </a:lvl3pPr>
            <a:lvl4pPr marL="1157288" indent="0">
              <a:buNone/>
              <a:defRPr sz="759"/>
            </a:lvl4pPr>
            <a:lvl5pPr marL="1543050" indent="0">
              <a:buNone/>
              <a:defRPr sz="759"/>
            </a:lvl5pPr>
            <a:lvl6pPr marL="1928813" indent="0">
              <a:buNone/>
              <a:defRPr sz="759"/>
            </a:lvl6pPr>
            <a:lvl7pPr marL="2314575" indent="0">
              <a:buNone/>
              <a:defRPr sz="759"/>
            </a:lvl7pPr>
            <a:lvl8pPr marL="2700338" indent="0">
              <a:buNone/>
              <a:defRPr sz="759"/>
            </a:lvl8pPr>
            <a:lvl9pPr marL="3086100" indent="0">
              <a:buNone/>
              <a:defRPr sz="75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30077235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3"/>
            <a:ext cx="6172200" cy="566740"/>
          </a:xfrm>
        </p:spPr>
        <p:txBody>
          <a:bodyPr anchor="b"/>
          <a:lstStyle>
            <a:lvl1pPr algn="l">
              <a:defRPr sz="168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2700"/>
            </a:lvl1pPr>
            <a:lvl2pPr marL="385763" indent="0">
              <a:buNone/>
              <a:defRPr sz="2363"/>
            </a:lvl2pPr>
            <a:lvl3pPr marL="771525" indent="0">
              <a:buNone/>
              <a:defRPr sz="2025"/>
            </a:lvl3pPr>
            <a:lvl4pPr marL="1157288" indent="0">
              <a:buNone/>
              <a:defRPr sz="1688"/>
            </a:lvl4pPr>
            <a:lvl5pPr marL="1543050" indent="0">
              <a:buNone/>
              <a:defRPr sz="1688"/>
            </a:lvl5pPr>
            <a:lvl6pPr marL="1928813" indent="0">
              <a:buNone/>
              <a:defRPr sz="1688"/>
            </a:lvl6pPr>
            <a:lvl7pPr marL="2314575" indent="0">
              <a:buNone/>
              <a:defRPr sz="1688"/>
            </a:lvl7pPr>
            <a:lvl8pPr marL="2700338" indent="0">
              <a:buNone/>
              <a:defRPr sz="1688"/>
            </a:lvl8pPr>
            <a:lvl9pPr marL="3086100" indent="0">
              <a:buNone/>
              <a:defRPr sz="1688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62"/>
            <a:ext cx="6172200" cy="804863"/>
          </a:xfrm>
        </p:spPr>
        <p:txBody>
          <a:bodyPr/>
          <a:lstStyle>
            <a:lvl1pPr marL="0" indent="0">
              <a:buNone/>
              <a:defRPr sz="1181"/>
            </a:lvl1pPr>
            <a:lvl2pPr marL="385763" indent="0">
              <a:buNone/>
              <a:defRPr sz="1013"/>
            </a:lvl2pPr>
            <a:lvl3pPr marL="771525" indent="0">
              <a:buNone/>
              <a:defRPr sz="844"/>
            </a:lvl3pPr>
            <a:lvl4pPr marL="1157288" indent="0">
              <a:buNone/>
              <a:defRPr sz="759"/>
            </a:lvl4pPr>
            <a:lvl5pPr marL="1543050" indent="0">
              <a:buNone/>
              <a:defRPr sz="759"/>
            </a:lvl5pPr>
            <a:lvl6pPr marL="1928813" indent="0">
              <a:buNone/>
              <a:defRPr sz="759"/>
            </a:lvl6pPr>
            <a:lvl7pPr marL="2314575" indent="0">
              <a:buNone/>
              <a:defRPr sz="759"/>
            </a:lvl7pPr>
            <a:lvl8pPr marL="2700338" indent="0">
              <a:buNone/>
              <a:defRPr sz="759"/>
            </a:lvl8pPr>
            <a:lvl9pPr marL="3086100" indent="0">
              <a:buNone/>
              <a:defRPr sz="75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98383003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4198678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8" y="609600"/>
            <a:ext cx="2185988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6" y="609600"/>
            <a:ext cx="6405563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78164095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525" y="609600"/>
            <a:ext cx="874395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771525" y="1981200"/>
            <a:ext cx="8743950" cy="4114800"/>
          </a:xfrm>
        </p:spPr>
        <p:txBody>
          <a:bodyPr/>
          <a:lstStyle/>
          <a:p>
            <a:r>
              <a:rPr lang="en-US" dirty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540358824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1670"/>
            <a:ext cx="874395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68160" indent="0" algn="ctr">
              <a:buNone/>
              <a:defRPr/>
            </a:lvl2pPr>
            <a:lvl3pPr marL="736329" indent="0" algn="ctr">
              <a:buNone/>
              <a:defRPr/>
            </a:lvl3pPr>
            <a:lvl4pPr marL="1104599" indent="0" algn="ctr">
              <a:buNone/>
              <a:defRPr/>
            </a:lvl4pPr>
            <a:lvl5pPr marL="1472813" indent="0" algn="ctr">
              <a:buNone/>
              <a:defRPr/>
            </a:lvl5pPr>
            <a:lvl6pPr marL="1841025" indent="0" algn="ctr">
              <a:buNone/>
              <a:defRPr/>
            </a:lvl6pPr>
            <a:lvl7pPr marL="2209240" indent="0" algn="ctr">
              <a:buNone/>
              <a:defRPr/>
            </a:lvl7pPr>
            <a:lvl8pPr marL="2577439" indent="0" algn="ctr">
              <a:buNone/>
              <a:defRPr/>
            </a:lvl8pPr>
            <a:lvl9pPr marL="294564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44465587"/>
      </p:ext>
    </p:extLst>
  </p:cSld>
  <p:clrMapOvr>
    <a:masterClrMapping/>
  </p:clrMapOvr>
  <p:transition spd="slow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31763567"/>
      </p:ext>
    </p:extLst>
  </p:cSld>
  <p:clrMapOvr>
    <a:masterClrMapping/>
  </p:clrMapOvr>
  <p:transition spd="slow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3"/>
            <a:ext cx="8743950" cy="1362076"/>
          </a:xfrm>
        </p:spPr>
        <p:txBody>
          <a:bodyPr anchor="t"/>
          <a:lstStyle>
            <a:lvl1pPr algn="l">
              <a:defRPr sz="337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1688"/>
            </a:lvl1pPr>
            <a:lvl2pPr marL="368160" indent="0">
              <a:buNone/>
              <a:defRPr sz="1519"/>
            </a:lvl2pPr>
            <a:lvl3pPr marL="736329" indent="0">
              <a:buNone/>
              <a:defRPr sz="1350"/>
            </a:lvl3pPr>
            <a:lvl4pPr marL="1104599" indent="0">
              <a:buNone/>
              <a:defRPr sz="1181"/>
            </a:lvl4pPr>
            <a:lvl5pPr marL="1472813" indent="0">
              <a:buNone/>
              <a:defRPr sz="1181"/>
            </a:lvl5pPr>
            <a:lvl6pPr marL="1841025" indent="0">
              <a:buNone/>
              <a:defRPr sz="1181"/>
            </a:lvl6pPr>
            <a:lvl7pPr marL="2209240" indent="0">
              <a:buNone/>
              <a:defRPr sz="1181"/>
            </a:lvl7pPr>
            <a:lvl8pPr marL="2577439" indent="0">
              <a:buNone/>
              <a:defRPr sz="1181"/>
            </a:lvl8pPr>
            <a:lvl9pPr marL="2945648" indent="0">
              <a:buNone/>
              <a:defRPr sz="118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26747773"/>
      </p:ext>
    </p:extLst>
  </p:cSld>
  <p:clrMapOvr>
    <a:masterClrMapping/>
  </p:clrMapOvr>
  <p:transition spd="slow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613" y="1981200"/>
            <a:ext cx="4295775" cy="4114800"/>
          </a:xfrm>
        </p:spPr>
        <p:txBody>
          <a:bodyPr/>
          <a:lstStyle>
            <a:lvl1pPr>
              <a:defRPr sz="2363"/>
            </a:lvl1pPr>
            <a:lvl2pPr>
              <a:defRPr sz="2025"/>
            </a:lvl2pPr>
            <a:lvl3pPr>
              <a:defRPr sz="1688"/>
            </a:lvl3pPr>
            <a:lvl4pPr>
              <a:defRPr sz="1519"/>
            </a:lvl4pPr>
            <a:lvl5pPr>
              <a:defRPr sz="1519"/>
            </a:lvl5pPr>
            <a:lvl6pPr>
              <a:defRPr sz="1519"/>
            </a:lvl6pPr>
            <a:lvl7pPr>
              <a:defRPr sz="1519"/>
            </a:lvl7pPr>
            <a:lvl8pPr>
              <a:defRPr sz="1519"/>
            </a:lvl8pPr>
            <a:lvl9pPr>
              <a:defRPr sz="151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998" y="1981200"/>
            <a:ext cx="4295775" cy="4114800"/>
          </a:xfrm>
        </p:spPr>
        <p:txBody>
          <a:bodyPr/>
          <a:lstStyle>
            <a:lvl1pPr>
              <a:defRPr sz="2363"/>
            </a:lvl1pPr>
            <a:lvl2pPr>
              <a:defRPr sz="2025"/>
            </a:lvl2pPr>
            <a:lvl3pPr>
              <a:defRPr sz="1688"/>
            </a:lvl3pPr>
            <a:lvl4pPr>
              <a:defRPr sz="1519"/>
            </a:lvl4pPr>
            <a:lvl5pPr>
              <a:defRPr sz="1519"/>
            </a:lvl5pPr>
            <a:lvl6pPr>
              <a:defRPr sz="1519"/>
            </a:lvl6pPr>
            <a:lvl7pPr>
              <a:defRPr sz="1519"/>
            </a:lvl7pPr>
            <a:lvl8pPr>
              <a:defRPr sz="1519"/>
            </a:lvl8pPr>
            <a:lvl9pPr>
              <a:defRPr sz="151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93359867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7107"/>
            <a:ext cx="8743950" cy="1362076"/>
          </a:xfrm>
        </p:spPr>
        <p:txBody>
          <a:bodyPr anchor="t"/>
          <a:lstStyle>
            <a:lvl1pPr algn="l">
              <a:defRPr sz="337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1688"/>
            </a:lvl1pPr>
            <a:lvl2pPr marL="369983" indent="0">
              <a:buNone/>
              <a:defRPr sz="1519"/>
            </a:lvl2pPr>
            <a:lvl3pPr marL="739982" indent="0">
              <a:buNone/>
              <a:defRPr sz="1350"/>
            </a:lvl3pPr>
            <a:lvl4pPr marL="1109971" indent="0">
              <a:buNone/>
              <a:defRPr sz="1181"/>
            </a:lvl4pPr>
            <a:lvl5pPr marL="1479966" indent="0">
              <a:buNone/>
              <a:defRPr sz="1181"/>
            </a:lvl5pPr>
            <a:lvl6pPr marL="1849957" indent="0">
              <a:buNone/>
              <a:defRPr sz="1181"/>
            </a:lvl6pPr>
            <a:lvl7pPr marL="2219946" indent="0">
              <a:buNone/>
              <a:defRPr sz="1181"/>
            </a:lvl7pPr>
            <a:lvl8pPr marL="2589932" indent="0">
              <a:buNone/>
              <a:defRPr sz="1181"/>
            </a:lvl8pPr>
            <a:lvl9pPr marL="2959919" indent="0">
              <a:buNone/>
              <a:defRPr sz="118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4893820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7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7"/>
            <a:ext cx="4545014" cy="639763"/>
          </a:xfrm>
        </p:spPr>
        <p:txBody>
          <a:bodyPr anchor="b"/>
          <a:lstStyle>
            <a:lvl1pPr marL="0" indent="0">
              <a:buNone/>
              <a:defRPr sz="2025" b="1"/>
            </a:lvl1pPr>
            <a:lvl2pPr marL="368160" indent="0">
              <a:buNone/>
              <a:defRPr sz="1688" b="1"/>
            </a:lvl2pPr>
            <a:lvl3pPr marL="736329" indent="0">
              <a:buNone/>
              <a:defRPr sz="1519" b="1"/>
            </a:lvl3pPr>
            <a:lvl4pPr marL="1104599" indent="0">
              <a:buNone/>
              <a:defRPr sz="1350" b="1"/>
            </a:lvl4pPr>
            <a:lvl5pPr marL="1472813" indent="0">
              <a:buNone/>
              <a:defRPr sz="1350" b="1"/>
            </a:lvl5pPr>
            <a:lvl6pPr marL="1841025" indent="0">
              <a:buNone/>
              <a:defRPr sz="1350" b="1"/>
            </a:lvl6pPr>
            <a:lvl7pPr marL="2209240" indent="0">
              <a:buNone/>
              <a:defRPr sz="1350" b="1"/>
            </a:lvl7pPr>
            <a:lvl8pPr marL="2577439" indent="0">
              <a:buNone/>
              <a:defRPr sz="1350" b="1"/>
            </a:lvl8pPr>
            <a:lvl9pPr marL="2945648" indent="0">
              <a:buNone/>
              <a:defRPr sz="13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025"/>
            </a:lvl1pPr>
            <a:lvl2pPr>
              <a:defRPr sz="1688"/>
            </a:lvl2pPr>
            <a:lvl3pPr>
              <a:defRPr sz="1519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7"/>
            <a:ext cx="4546600" cy="639763"/>
          </a:xfrm>
        </p:spPr>
        <p:txBody>
          <a:bodyPr anchor="b"/>
          <a:lstStyle>
            <a:lvl1pPr marL="0" indent="0">
              <a:buNone/>
              <a:defRPr sz="2025" b="1"/>
            </a:lvl1pPr>
            <a:lvl2pPr marL="368160" indent="0">
              <a:buNone/>
              <a:defRPr sz="1688" b="1"/>
            </a:lvl2pPr>
            <a:lvl3pPr marL="736329" indent="0">
              <a:buNone/>
              <a:defRPr sz="1519" b="1"/>
            </a:lvl3pPr>
            <a:lvl4pPr marL="1104599" indent="0">
              <a:buNone/>
              <a:defRPr sz="1350" b="1"/>
            </a:lvl4pPr>
            <a:lvl5pPr marL="1472813" indent="0">
              <a:buNone/>
              <a:defRPr sz="1350" b="1"/>
            </a:lvl5pPr>
            <a:lvl6pPr marL="1841025" indent="0">
              <a:buNone/>
              <a:defRPr sz="1350" b="1"/>
            </a:lvl6pPr>
            <a:lvl7pPr marL="2209240" indent="0">
              <a:buNone/>
              <a:defRPr sz="1350" b="1"/>
            </a:lvl7pPr>
            <a:lvl8pPr marL="2577439" indent="0">
              <a:buNone/>
              <a:defRPr sz="1350" b="1"/>
            </a:lvl8pPr>
            <a:lvl9pPr marL="2945648" indent="0">
              <a:buNone/>
              <a:defRPr sz="13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025"/>
            </a:lvl1pPr>
            <a:lvl2pPr>
              <a:defRPr sz="1688"/>
            </a:lvl2pPr>
            <a:lvl3pPr>
              <a:defRPr sz="1519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83615875"/>
      </p:ext>
    </p:extLst>
  </p:cSld>
  <p:clrMapOvr>
    <a:masterClrMapping/>
  </p:clrMapOvr>
  <p:transition spd="slow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83230751"/>
      </p:ext>
    </p:extLst>
  </p:cSld>
  <p:clrMapOvr>
    <a:masterClrMapping/>
  </p:clrMapOvr>
  <p:transition spd="slow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9583391"/>
      </p:ext>
    </p:extLst>
  </p:cSld>
  <p:clrMapOvr>
    <a:masterClrMapping/>
  </p:clrMapOvr>
  <p:transition spd="slow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61"/>
            <a:ext cx="3384550" cy="1162051"/>
          </a:xfrm>
        </p:spPr>
        <p:txBody>
          <a:bodyPr anchor="b"/>
          <a:lstStyle>
            <a:lvl1pPr algn="l">
              <a:defRPr sz="168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262"/>
            <a:ext cx="5749925" cy="5853113"/>
          </a:xfrm>
        </p:spPr>
        <p:txBody>
          <a:bodyPr/>
          <a:lstStyle>
            <a:lvl1pPr>
              <a:defRPr sz="2700"/>
            </a:lvl1pPr>
            <a:lvl2pPr>
              <a:defRPr sz="2363"/>
            </a:lvl2pPr>
            <a:lvl3pPr>
              <a:defRPr sz="202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4"/>
            <a:ext cx="3384550" cy="4691063"/>
          </a:xfrm>
        </p:spPr>
        <p:txBody>
          <a:bodyPr/>
          <a:lstStyle>
            <a:lvl1pPr marL="0" indent="0">
              <a:buNone/>
              <a:defRPr sz="1181"/>
            </a:lvl1pPr>
            <a:lvl2pPr marL="368160" indent="0">
              <a:buNone/>
              <a:defRPr sz="1013"/>
            </a:lvl2pPr>
            <a:lvl3pPr marL="736329" indent="0">
              <a:buNone/>
              <a:defRPr sz="844"/>
            </a:lvl3pPr>
            <a:lvl4pPr marL="1104599" indent="0">
              <a:buNone/>
              <a:defRPr sz="675"/>
            </a:lvl4pPr>
            <a:lvl5pPr marL="1472813" indent="0">
              <a:buNone/>
              <a:defRPr sz="675"/>
            </a:lvl5pPr>
            <a:lvl6pPr marL="1841025" indent="0">
              <a:buNone/>
              <a:defRPr sz="675"/>
            </a:lvl6pPr>
            <a:lvl7pPr marL="2209240" indent="0">
              <a:buNone/>
              <a:defRPr sz="675"/>
            </a:lvl7pPr>
            <a:lvl8pPr marL="2577439" indent="0">
              <a:buNone/>
              <a:defRPr sz="675"/>
            </a:lvl8pPr>
            <a:lvl9pPr marL="2945648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6551390"/>
      </p:ext>
    </p:extLst>
  </p:cSld>
  <p:clrMapOvr>
    <a:masterClrMapping/>
  </p:clrMapOvr>
  <p:transition spd="slow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6"/>
            <a:ext cx="6172200" cy="566740"/>
          </a:xfrm>
        </p:spPr>
        <p:txBody>
          <a:bodyPr anchor="b"/>
          <a:lstStyle>
            <a:lvl1pPr algn="l">
              <a:defRPr sz="168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2700"/>
            </a:lvl1pPr>
            <a:lvl2pPr marL="368160" indent="0">
              <a:buNone/>
              <a:defRPr sz="2363"/>
            </a:lvl2pPr>
            <a:lvl3pPr marL="736329" indent="0">
              <a:buNone/>
              <a:defRPr sz="2025"/>
            </a:lvl3pPr>
            <a:lvl4pPr marL="1104599" indent="0">
              <a:buNone/>
              <a:defRPr sz="1688"/>
            </a:lvl4pPr>
            <a:lvl5pPr marL="1472813" indent="0">
              <a:buNone/>
              <a:defRPr sz="1688"/>
            </a:lvl5pPr>
            <a:lvl6pPr marL="1841025" indent="0">
              <a:buNone/>
              <a:defRPr sz="1688"/>
            </a:lvl6pPr>
            <a:lvl7pPr marL="2209240" indent="0">
              <a:buNone/>
              <a:defRPr sz="1688"/>
            </a:lvl7pPr>
            <a:lvl8pPr marL="2577439" indent="0">
              <a:buNone/>
              <a:defRPr sz="1688"/>
            </a:lvl8pPr>
            <a:lvl9pPr marL="2945648" indent="0">
              <a:buNone/>
              <a:defRPr sz="1688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594"/>
            <a:ext cx="6172200" cy="804863"/>
          </a:xfrm>
        </p:spPr>
        <p:txBody>
          <a:bodyPr/>
          <a:lstStyle>
            <a:lvl1pPr marL="0" indent="0">
              <a:buNone/>
              <a:defRPr sz="1181"/>
            </a:lvl1pPr>
            <a:lvl2pPr marL="368160" indent="0">
              <a:buNone/>
              <a:defRPr sz="1013"/>
            </a:lvl2pPr>
            <a:lvl3pPr marL="736329" indent="0">
              <a:buNone/>
              <a:defRPr sz="844"/>
            </a:lvl3pPr>
            <a:lvl4pPr marL="1104599" indent="0">
              <a:buNone/>
              <a:defRPr sz="675"/>
            </a:lvl4pPr>
            <a:lvl5pPr marL="1472813" indent="0">
              <a:buNone/>
              <a:defRPr sz="675"/>
            </a:lvl5pPr>
            <a:lvl6pPr marL="1841025" indent="0">
              <a:buNone/>
              <a:defRPr sz="675"/>
            </a:lvl6pPr>
            <a:lvl7pPr marL="2209240" indent="0">
              <a:buNone/>
              <a:defRPr sz="675"/>
            </a:lvl7pPr>
            <a:lvl8pPr marL="2577439" indent="0">
              <a:buNone/>
              <a:defRPr sz="675"/>
            </a:lvl8pPr>
            <a:lvl9pPr marL="2945648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9300354"/>
      </p:ext>
    </p:extLst>
  </p:cSld>
  <p:clrMapOvr>
    <a:masterClrMapping/>
  </p:clrMapOvr>
  <p:transition spd="slow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2530466"/>
      </p:ext>
    </p:extLst>
  </p:cSld>
  <p:clrMapOvr>
    <a:masterClrMapping/>
  </p:clrMapOvr>
  <p:transition spd="slow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8" y="609600"/>
            <a:ext cx="2185988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609600"/>
            <a:ext cx="6405563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87063868"/>
      </p:ext>
    </p:extLst>
  </p:cSld>
  <p:clrMapOvr>
    <a:masterClrMapping/>
  </p:clrMapOvr>
  <p:transition spd="slow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525" y="609600"/>
            <a:ext cx="874395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771525" y="1981200"/>
            <a:ext cx="8743950" cy="4114800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27447297"/>
      </p:ext>
    </p:extLst>
  </p:cSld>
  <p:clrMapOvr>
    <a:masterClrMapping/>
  </p:clrMapOvr>
  <p:transition spd="slow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771525" y="609600"/>
            <a:ext cx="874395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42676598"/>
      </p:ext>
    </p:extLst>
  </p:cSld>
  <p:clrMapOvr>
    <a:masterClrMapping/>
  </p:clrMapOvr>
  <p:transition spd="slow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73"/>
            <a:ext cx="874395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85477" indent="0" algn="ctr">
              <a:buNone/>
              <a:defRPr/>
            </a:lvl2pPr>
            <a:lvl3pPr marL="770950" indent="0" algn="ctr">
              <a:buNone/>
              <a:defRPr/>
            </a:lvl3pPr>
            <a:lvl4pPr marL="1156422" indent="0" algn="ctr">
              <a:buNone/>
              <a:defRPr/>
            </a:lvl4pPr>
            <a:lvl5pPr marL="1541891" indent="0" algn="ctr">
              <a:buNone/>
              <a:defRPr/>
            </a:lvl5pPr>
            <a:lvl6pPr marL="1927366" indent="0" algn="ctr">
              <a:buNone/>
              <a:defRPr/>
            </a:lvl6pPr>
            <a:lvl7pPr marL="2312839" indent="0" algn="ctr">
              <a:buNone/>
              <a:defRPr/>
            </a:lvl7pPr>
            <a:lvl8pPr marL="2698311" indent="0" algn="ctr">
              <a:buNone/>
              <a:defRPr/>
            </a:lvl8pPr>
            <a:lvl9pPr marL="3083784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783280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615" y="1981200"/>
            <a:ext cx="4295775" cy="4114800"/>
          </a:xfrm>
        </p:spPr>
        <p:txBody>
          <a:bodyPr/>
          <a:lstStyle>
            <a:lvl1pPr>
              <a:defRPr sz="2363"/>
            </a:lvl1pPr>
            <a:lvl2pPr>
              <a:defRPr sz="2025"/>
            </a:lvl2pPr>
            <a:lvl3pPr>
              <a:defRPr sz="1688"/>
            </a:lvl3pPr>
            <a:lvl4pPr>
              <a:defRPr sz="1519"/>
            </a:lvl4pPr>
            <a:lvl5pPr>
              <a:defRPr sz="1519"/>
            </a:lvl5pPr>
            <a:lvl6pPr>
              <a:defRPr sz="1519"/>
            </a:lvl6pPr>
            <a:lvl7pPr>
              <a:defRPr sz="1519"/>
            </a:lvl7pPr>
            <a:lvl8pPr>
              <a:defRPr sz="1519"/>
            </a:lvl8pPr>
            <a:lvl9pPr>
              <a:defRPr sz="151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0000" y="1981200"/>
            <a:ext cx="4295775" cy="4114800"/>
          </a:xfrm>
        </p:spPr>
        <p:txBody>
          <a:bodyPr/>
          <a:lstStyle>
            <a:lvl1pPr>
              <a:defRPr sz="2363"/>
            </a:lvl1pPr>
            <a:lvl2pPr>
              <a:defRPr sz="2025"/>
            </a:lvl2pPr>
            <a:lvl3pPr>
              <a:defRPr sz="1688"/>
            </a:lvl3pPr>
            <a:lvl4pPr>
              <a:defRPr sz="1519"/>
            </a:lvl4pPr>
            <a:lvl5pPr>
              <a:defRPr sz="1519"/>
            </a:lvl5pPr>
            <a:lvl6pPr>
              <a:defRPr sz="1519"/>
            </a:lvl6pPr>
            <a:lvl7pPr>
              <a:defRPr sz="1519"/>
            </a:lvl7pPr>
            <a:lvl8pPr>
              <a:defRPr sz="1519"/>
            </a:lvl8pPr>
            <a:lvl9pPr>
              <a:defRPr sz="151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24895760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3523982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3"/>
            <a:ext cx="8743950" cy="1362076"/>
          </a:xfrm>
        </p:spPr>
        <p:txBody>
          <a:bodyPr anchor="t"/>
          <a:lstStyle>
            <a:lvl1pPr algn="l">
              <a:defRPr sz="337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1688"/>
            </a:lvl1pPr>
            <a:lvl2pPr marL="385477" indent="0">
              <a:buNone/>
              <a:defRPr sz="1519"/>
            </a:lvl2pPr>
            <a:lvl3pPr marL="770950" indent="0">
              <a:buNone/>
              <a:defRPr sz="1350"/>
            </a:lvl3pPr>
            <a:lvl4pPr marL="1156422" indent="0">
              <a:buNone/>
              <a:defRPr sz="1181"/>
            </a:lvl4pPr>
            <a:lvl5pPr marL="1541891" indent="0">
              <a:buNone/>
              <a:defRPr sz="1181"/>
            </a:lvl5pPr>
            <a:lvl6pPr marL="1927366" indent="0">
              <a:buNone/>
              <a:defRPr sz="1181"/>
            </a:lvl6pPr>
            <a:lvl7pPr marL="2312839" indent="0">
              <a:buNone/>
              <a:defRPr sz="1181"/>
            </a:lvl7pPr>
            <a:lvl8pPr marL="2698311" indent="0">
              <a:buNone/>
              <a:defRPr sz="1181"/>
            </a:lvl8pPr>
            <a:lvl9pPr marL="3083784" indent="0">
              <a:buNone/>
              <a:defRPr sz="118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70185245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555" y="1981200"/>
            <a:ext cx="4295775" cy="4114800"/>
          </a:xfrm>
        </p:spPr>
        <p:txBody>
          <a:bodyPr/>
          <a:lstStyle>
            <a:lvl1pPr>
              <a:defRPr sz="2363"/>
            </a:lvl1pPr>
            <a:lvl2pPr>
              <a:defRPr sz="2025"/>
            </a:lvl2pPr>
            <a:lvl3pPr>
              <a:defRPr sz="1688"/>
            </a:lvl3pPr>
            <a:lvl4pPr>
              <a:defRPr sz="1519"/>
            </a:lvl4pPr>
            <a:lvl5pPr>
              <a:defRPr sz="1519"/>
            </a:lvl5pPr>
            <a:lvl6pPr>
              <a:defRPr sz="1519"/>
            </a:lvl6pPr>
            <a:lvl7pPr>
              <a:defRPr sz="1519"/>
            </a:lvl7pPr>
            <a:lvl8pPr>
              <a:defRPr sz="1519"/>
            </a:lvl8pPr>
            <a:lvl9pPr>
              <a:defRPr sz="151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51" y="1981200"/>
            <a:ext cx="4295775" cy="4114800"/>
          </a:xfrm>
        </p:spPr>
        <p:txBody>
          <a:bodyPr/>
          <a:lstStyle>
            <a:lvl1pPr>
              <a:defRPr sz="2363"/>
            </a:lvl1pPr>
            <a:lvl2pPr>
              <a:defRPr sz="2025"/>
            </a:lvl2pPr>
            <a:lvl3pPr>
              <a:defRPr sz="1688"/>
            </a:lvl3pPr>
            <a:lvl4pPr>
              <a:defRPr sz="1519"/>
            </a:lvl4pPr>
            <a:lvl5pPr>
              <a:defRPr sz="1519"/>
            </a:lvl5pPr>
            <a:lvl6pPr>
              <a:defRPr sz="1519"/>
            </a:lvl6pPr>
            <a:lvl7pPr>
              <a:defRPr sz="1519"/>
            </a:lvl7pPr>
            <a:lvl8pPr>
              <a:defRPr sz="1519"/>
            </a:lvl8pPr>
            <a:lvl9pPr>
              <a:defRPr sz="151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01824577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9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7"/>
            <a:ext cx="4545014" cy="639763"/>
          </a:xfrm>
        </p:spPr>
        <p:txBody>
          <a:bodyPr anchor="b"/>
          <a:lstStyle>
            <a:lvl1pPr marL="0" indent="0">
              <a:buNone/>
              <a:defRPr sz="2025" b="1"/>
            </a:lvl1pPr>
            <a:lvl2pPr marL="385477" indent="0">
              <a:buNone/>
              <a:defRPr sz="1688" b="1"/>
            </a:lvl2pPr>
            <a:lvl3pPr marL="770950" indent="0">
              <a:buNone/>
              <a:defRPr sz="1519" b="1"/>
            </a:lvl3pPr>
            <a:lvl4pPr marL="1156422" indent="0">
              <a:buNone/>
              <a:defRPr sz="1350" b="1"/>
            </a:lvl4pPr>
            <a:lvl5pPr marL="1541891" indent="0">
              <a:buNone/>
              <a:defRPr sz="1350" b="1"/>
            </a:lvl5pPr>
            <a:lvl6pPr marL="1927366" indent="0">
              <a:buNone/>
              <a:defRPr sz="1350" b="1"/>
            </a:lvl6pPr>
            <a:lvl7pPr marL="2312839" indent="0">
              <a:buNone/>
              <a:defRPr sz="1350" b="1"/>
            </a:lvl7pPr>
            <a:lvl8pPr marL="2698311" indent="0">
              <a:buNone/>
              <a:defRPr sz="1350" b="1"/>
            </a:lvl8pPr>
            <a:lvl9pPr marL="3083784" indent="0">
              <a:buNone/>
              <a:defRPr sz="13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025"/>
            </a:lvl1pPr>
            <a:lvl2pPr>
              <a:defRPr sz="1688"/>
            </a:lvl2pPr>
            <a:lvl3pPr>
              <a:defRPr sz="1519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7"/>
            <a:ext cx="4546600" cy="639763"/>
          </a:xfrm>
        </p:spPr>
        <p:txBody>
          <a:bodyPr anchor="b"/>
          <a:lstStyle>
            <a:lvl1pPr marL="0" indent="0">
              <a:buNone/>
              <a:defRPr sz="2025" b="1"/>
            </a:lvl1pPr>
            <a:lvl2pPr marL="385477" indent="0">
              <a:buNone/>
              <a:defRPr sz="1688" b="1"/>
            </a:lvl2pPr>
            <a:lvl3pPr marL="770950" indent="0">
              <a:buNone/>
              <a:defRPr sz="1519" b="1"/>
            </a:lvl3pPr>
            <a:lvl4pPr marL="1156422" indent="0">
              <a:buNone/>
              <a:defRPr sz="1350" b="1"/>
            </a:lvl4pPr>
            <a:lvl5pPr marL="1541891" indent="0">
              <a:buNone/>
              <a:defRPr sz="1350" b="1"/>
            </a:lvl5pPr>
            <a:lvl6pPr marL="1927366" indent="0">
              <a:buNone/>
              <a:defRPr sz="1350" b="1"/>
            </a:lvl6pPr>
            <a:lvl7pPr marL="2312839" indent="0">
              <a:buNone/>
              <a:defRPr sz="1350" b="1"/>
            </a:lvl7pPr>
            <a:lvl8pPr marL="2698311" indent="0">
              <a:buNone/>
              <a:defRPr sz="1350" b="1"/>
            </a:lvl8pPr>
            <a:lvl9pPr marL="3083784" indent="0">
              <a:buNone/>
              <a:defRPr sz="13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025"/>
            </a:lvl1pPr>
            <a:lvl2pPr>
              <a:defRPr sz="1688"/>
            </a:lvl2pPr>
            <a:lvl3pPr>
              <a:defRPr sz="1519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13959267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24422592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9576873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64" y="273067"/>
            <a:ext cx="3384550" cy="1162051"/>
          </a:xfrm>
        </p:spPr>
        <p:txBody>
          <a:bodyPr anchor="b"/>
          <a:lstStyle>
            <a:lvl1pPr algn="l">
              <a:defRPr sz="168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74"/>
            <a:ext cx="5749925" cy="5853113"/>
          </a:xfrm>
        </p:spPr>
        <p:txBody>
          <a:bodyPr/>
          <a:lstStyle>
            <a:lvl1pPr>
              <a:defRPr sz="2700"/>
            </a:lvl1pPr>
            <a:lvl2pPr>
              <a:defRPr sz="2363"/>
            </a:lvl2pPr>
            <a:lvl3pPr>
              <a:defRPr sz="202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64" y="1435104"/>
            <a:ext cx="3384550" cy="4691063"/>
          </a:xfrm>
        </p:spPr>
        <p:txBody>
          <a:bodyPr/>
          <a:lstStyle>
            <a:lvl1pPr marL="0" indent="0">
              <a:buNone/>
              <a:defRPr sz="1181"/>
            </a:lvl1pPr>
            <a:lvl2pPr marL="385477" indent="0">
              <a:buNone/>
              <a:defRPr sz="1013"/>
            </a:lvl2pPr>
            <a:lvl3pPr marL="770950" indent="0">
              <a:buNone/>
              <a:defRPr sz="844"/>
            </a:lvl3pPr>
            <a:lvl4pPr marL="1156422" indent="0">
              <a:buNone/>
              <a:defRPr sz="675"/>
            </a:lvl4pPr>
            <a:lvl5pPr marL="1541891" indent="0">
              <a:buNone/>
              <a:defRPr sz="675"/>
            </a:lvl5pPr>
            <a:lvl6pPr marL="1927366" indent="0">
              <a:buNone/>
              <a:defRPr sz="675"/>
            </a:lvl6pPr>
            <a:lvl7pPr marL="2312839" indent="0">
              <a:buNone/>
              <a:defRPr sz="675"/>
            </a:lvl7pPr>
            <a:lvl8pPr marL="2698311" indent="0">
              <a:buNone/>
              <a:defRPr sz="675"/>
            </a:lvl8pPr>
            <a:lvl9pPr marL="3083784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06447532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6"/>
            <a:ext cx="6172200" cy="566740"/>
          </a:xfrm>
        </p:spPr>
        <p:txBody>
          <a:bodyPr anchor="b"/>
          <a:lstStyle>
            <a:lvl1pPr algn="l">
              <a:defRPr sz="168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2700"/>
            </a:lvl1pPr>
            <a:lvl2pPr marL="385477" indent="0">
              <a:buNone/>
              <a:defRPr sz="2363"/>
            </a:lvl2pPr>
            <a:lvl3pPr marL="770950" indent="0">
              <a:buNone/>
              <a:defRPr sz="2025"/>
            </a:lvl3pPr>
            <a:lvl4pPr marL="1156422" indent="0">
              <a:buNone/>
              <a:defRPr sz="1688"/>
            </a:lvl4pPr>
            <a:lvl5pPr marL="1541891" indent="0">
              <a:buNone/>
              <a:defRPr sz="1688"/>
            </a:lvl5pPr>
            <a:lvl6pPr marL="1927366" indent="0">
              <a:buNone/>
              <a:defRPr sz="1688"/>
            </a:lvl6pPr>
            <a:lvl7pPr marL="2312839" indent="0">
              <a:buNone/>
              <a:defRPr sz="1688"/>
            </a:lvl7pPr>
            <a:lvl8pPr marL="2698311" indent="0">
              <a:buNone/>
              <a:defRPr sz="1688"/>
            </a:lvl8pPr>
            <a:lvl9pPr marL="3083784" indent="0">
              <a:buNone/>
              <a:defRPr sz="1688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82"/>
            <a:ext cx="6172200" cy="804863"/>
          </a:xfrm>
        </p:spPr>
        <p:txBody>
          <a:bodyPr/>
          <a:lstStyle>
            <a:lvl1pPr marL="0" indent="0">
              <a:buNone/>
              <a:defRPr sz="1181"/>
            </a:lvl1pPr>
            <a:lvl2pPr marL="385477" indent="0">
              <a:buNone/>
              <a:defRPr sz="1013"/>
            </a:lvl2pPr>
            <a:lvl3pPr marL="770950" indent="0">
              <a:buNone/>
              <a:defRPr sz="844"/>
            </a:lvl3pPr>
            <a:lvl4pPr marL="1156422" indent="0">
              <a:buNone/>
              <a:defRPr sz="675"/>
            </a:lvl4pPr>
            <a:lvl5pPr marL="1541891" indent="0">
              <a:buNone/>
              <a:defRPr sz="675"/>
            </a:lvl5pPr>
            <a:lvl6pPr marL="1927366" indent="0">
              <a:buNone/>
              <a:defRPr sz="675"/>
            </a:lvl6pPr>
            <a:lvl7pPr marL="2312839" indent="0">
              <a:buNone/>
              <a:defRPr sz="675"/>
            </a:lvl7pPr>
            <a:lvl8pPr marL="2698311" indent="0">
              <a:buNone/>
              <a:defRPr sz="675"/>
            </a:lvl8pPr>
            <a:lvl9pPr marL="3083784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01318138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5647217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8" y="609600"/>
            <a:ext cx="2185988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609600"/>
            <a:ext cx="6405563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01360134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7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1" y="1535117"/>
            <a:ext cx="4545014" cy="639763"/>
          </a:xfrm>
        </p:spPr>
        <p:txBody>
          <a:bodyPr anchor="b"/>
          <a:lstStyle>
            <a:lvl1pPr marL="0" indent="0">
              <a:buNone/>
              <a:defRPr sz="2025" b="1"/>
            </a:lvl1pPr>
            <a:lvl2pPr marL="369983" indent="0">
              <a:buNone/>
              <a:defRPr sz="1688" b="1"/>
            </a:lvl2pPr>
            <a:lvl3pPr marL="739982" indent="0">
              <a:buNone/>
              <a:defRPr sz="1519" b="1"/>
            </a:lvl3pPr>
            <a:lvl4pPr marL="1109971" indent="0">
              <a:buNone/>
              <a:defRPr sz="1350" b="1"/>
            </a:lvl4pPr>
            <a:lvl5pPr marL="1479966" indent="0">
              <a:buNone/>
              <a:defRPr sz="1350" b="1"/>
            </a:lvl5pPr>
            <a:lvl6pPr marL="1849957" indent="0">
              <a:buNone/>
              <a:defRPr sz="1350" b="1"/>
            </a:lvl6pPr>
            <a:lvl7pPr marL="2219946" indent="0">
              <a:buNone/>
              <a:defRPr sz="1350" b="1"/>
            </a:lvl7pPr>
            <a:lvl8pPr marL="2589932" indent="0">
              <a:buNone/>
              <a:defRPr sz="1350" b="1"/>
            </a:lvl8pPr>
            <a:lvl9pPr marL="2959919" indent="0">
              <a:buNone/>
              <a:defRPr sz="13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1" y="2174875"/>
            <a:ext cx="4545014" cy="3951288"/>
          </a:xfrm>
        </p:spPr>
        <p:txBody>
          <a:bodyPr/>
          <a:lstStyle>
            <a:lvl1pPr>
              <a:defRPr sz="2025"/>
            </a:lvl1pPr>
            <a:lvl2pPr>
              <a:defRPr sz="1688"/>
            </a:lvl2pPr>
            <a:lvl3pPr>
              <a:defRPr sz="1519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7"/>
            <a:ext cx="4546600" cy="639763"/>
          </a:xfrm>
        </p:spPr>
        <p:txBody>
          <a:bodyPr anchor="b"/>
          <a:lstStyle>
            <a:lvl1pPr marL="0" indent="0">
              <a:buNone/>
              <a:defRPr sz="2025" b="1"/>
            </a:lvl1pPr>
            <a:lvl2pPr marL="369983" indent="0">
              <a:buNone/>
              <a:defRPr sz="1688" b="1"/>
            </a:lvl2pPr>
            <a:lvl3pPr marL="739982" indent="0">
              <a:buNone/>
              <a:defRPr sz="1519" b="1"/>
            </a:lvl3pPr>
            <a:lvl4pPr marL="1109971" indent="0">
              <a:buNone/>
              <a:defRPr sz="1350" b="1"/>
            </a:lvl4pPr>
            <a:lvl5pPr marL="1479966" indent="0">
              <a:buNone/>
              <a:defRPr sz="1350" b="1"/>
            </a:lvl5pPr>
            <a:lvl6pPr marL="1849957" indent="0">
              <a:buNone/>
              <a:defRPr sz="1350" b="1"/>
            </a:lvl6pPr>
            <a:lvl7pPr marL="2219946" indent="0">
              <a:buNone/>
              <a:defRPr sz="1350" b="1"/>
            </a:lvl7pPr>
            <a:lvl8pPr marL="2589932" indent="0">
              <a:buNone/>
              <a:defRPr sz="1350" b="1"/>
            </a:lvl8pPr>
            <a:lvl9pPr marL="2959919" indent="0">
              <a:buNone/>
              <a:defRPr sz="13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025"/>
            </a:lvl1pPr>
            <a:lvl2pPr>
              <a:defRPr sz="1688"/>
            </a:lvl2pPr>
            <a:lvl3pPr>
              <a:defRPr sz="1519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58574951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525" y="609600"/>
            <a:ext cx="874395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771525" y="1981200"/>
            <a:ext cx="8743950" cy="4114800"/>
          </a:xfrm>
        </p:spPr>
        <p:txBody>
          <a:bodyPr/>
          <a:lstStyle/>
          <a:p>
            <a:r>
              <a:rPr lang="en-US" dirty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2696775517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74"/>
            <a:ext cx="874395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364" indent="0" algn="ctr">
              <a:buNone/>
              <a:defRPr/>
            </a:lvl2pPr>
            <a:lvl3pPr marL="912725" indent="0" algn="ctr">
              <a:buNone/>
              <a:defRPr/>
            </a:lvl3pPr>
            <a:lvl4pPr marL="1369084" indent="0" algn="ctr">
              <a:buNone/>
              <a:defRPr/>
            </a:lvl4pPr>
            <a:lvl5pPr marL="1825438" indent="0" algn="ctr">
              <a:buNone/>
              <a:defRPr/>
            </a:lvl5pPr>
            <a:lvl6pPr marL="2281798" indent="0" algn="ctr">
              <a:buNone/>
              <a:defRPr/>
            </a:lvl6pPr>
            <a:lvl7pPr marL="2738156" indent="0" algn="ctr">
              <a:buNone/>
              <a:defRPr/>
            </a:lvl7pPr>
            <a:lvl8pPr marL="3194513" indent="0" algn="ctr">
              <a:buNone/>
              <a:defRPr/>
            </a:lvl8pPr>
            <a:lvl9pPr marL="3650876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43034874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9902901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23"/>
            <a:ext cx="874395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364" indent="0">
              <a:buNone/>
              <a:defRPr sz="1800"/>
            </a:lvl2pPr>
            <a:lvl3pPr marL="912725" indent="0">
              <a:buNone/>
              <a:defRPr sz="1600"/>
            </a:lvl3pPr>
            <a:lvl4pPr marL="1369084" indent="0">
              <a:buNone/>
              <a:defRPr sz="1400"/>
            </a:lvl4pPr>
            <a:lvl5pPr marL="1825438" indent="0">
              <a:buNone/>
              <a:defRPr sz="1400"/>
            </a:lvl5pPr>
            <a:lvl6pPr marL="2281798" indent="0">
              <a:buNone/>
              <a:defRPr sz="1400"/>
            </a:lvl6pPr>
            <a:lvl7pPr marL="2738156" indent="0">
              <a:buNone/>
              <a:defRPr sz="1400"/>
            </a:lvl7pPr>
            <a:lvl8pPr marL="3194513" indent="0">
              <a:buNone/>
              <a:defRPr sz="1400"/>
            </a:lvl8pPr>
            <a:lvl9pPr marL="3650876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75695306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559" y="1981200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36" y="1981200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41877396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7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7"/>
            <a:ext cx="4545014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64" indent="0">
              <a:buNone/>
              <a:defRPr sz="2000" b="1"/>
            </a:lvl2pPr>
            <a:lvl3pPr marL="912725" indent="0">
              <a:buNone/>
              <a:defRPr sz="1800" b="1"/>
            </a:lvl3pPr>
            <a:lvl4pPr marL="1369084" indent="0">
              <a:buNone/>
              <a:defRPr sz="1600" b="1"/>
            </a:lvl4pPr>
            <a:lvl5pPr marL="1825438" indent="0">
              <a:buNone/>
              <a:defRPr sz="1600" b="1"/>
            </a:lvl5pPr>
            <a:lvl6pPr marL="2281798" indent="0">
              <a:buNone/>
              <a:defRPr sz="1600" b="1"/>
            </a:lvl6pPr>
            <a:lvl7pPr marL="2738156" indent="0">
              <a:buNone/>
              <a:defRPr sz="1600" b="1"/>
            </a:lvl7pPr>
            <a:lvl8pPr marL="3194513" indent="0">
              <a:buNone/>
              <a:defRPr sz="1600" b="1"/>
            </a:lvl8pPr>
            <a:lvl9pPr marL="365087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7"/>
            <a:ext cx="4546600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64" indent="0">
              <a:buNone/>
              <a:defRPr sz="2000" b="1"/>
            </a:lvl2pPr>
            <a:lvl3pPr marL="912725" indent="0">
              <a:buNone/>
              <a:defRPr sz="1800" b="1"/>
            </a:lvl3pPr>
            <a:lvl4pPr marL="1369084" indent="0">
              <a:buNone/>
              <a:defRPr sz="1600" b="1"/>
            </a:lvl4pPr>
            <a:lvl5pPr marL="1825438" indent="0">
              <a:buNone/>
              <a:defRPr sz="1600" b="1"/>
            </a:lvl5pPr>
            <a:lvl6pPr marL="2281798" indent="0">
              <a:buNone/>
              <a:defRPr sz="1600" b="1"/>
            </a:lvl6pPr>
            <a:lvl7pPr marL="2738156" indent="0">
              <a:buNone/>
              <a:defRPr sz="1600" b="1"/>
            </a:lvl7pPr>
            <a:lvl8pPr marL="3194513" indent="0">
              <a:buNone/>
              <a:defRPr sz="1600" b="1"/>
            </a:lvl8pPr>
            <a:lvl9pPr marL="365087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66458126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93993673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8157643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4" y="273050"/>
            <a:ext cx="3384550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63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4" y="1435104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364" indent="0">
              <a:buNone/>
              <a:defRPr sz="1200"/>
            </a:lvl2pPr>
            <a:lvl3pPr marL="912725" indent="0">
              <a:buNone/>
              <a:defRPr sz="1000"/>
            </a:lvl3pPr>
            <a:lvl4pPr marL="1369084" indent="0">
              <a:buNone/>
              <a:defRPr sz="800"/>
            </a:lvl4pPr>
            <a:lvl5pPr marL="1825438" indent="0">
              <a:buNone/>
              <a:defRPr sz="800"/>
            </a:lvl5pPr>
            <a:lvl6pPr marL="2281798" indent="0">
              <a:buNone/>
              <a:defRPr sz="800"/>
            </a:lvl6pPr>
            <a:lvl7pPr marL="2738156" indent="0">
              <a:buNone/>
              <a:defRPr sz="800"/>
            </a:lvl7pPr>
            <a:lvl8pPr marL="3194513" indent="0">
              <a:buNone/>
              <a:defRPr sz="800"/>
            </a:lvl8pPr>
            <a:lvl9pPr marL="3650876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90061303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1"/>
            <a:ext cx="6172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364" indent="0">
              <a:buNone/>
              <a:defRPr sz="2800"/>
            </a:lvl2pPr>
            <a:lvl3pPr marL="912725" indent="0">
              <a:buNone/>
              <a:defRPr sz="2400"/>
            </a:lvl3pPr>
            <a:lvl4pPr marL="1369084" indent="0">
              <a:buNone/>
              <a:defRPr sz="2000"/>
            </a:lvl4pPr>
            <a:lvl5pPr marL="1825438" indent="0">
              <a:buNone/>
              <a:defRPr sz="2000"/>
            </a:lvl5pPr>
            <a:lvl6pPr marL="2281798" indent="0">
              <a:buNone/>
              <a:defRPr sz="2000"/>
            </a:lvl6pPr>
            <a:lvl7pPr marL="2738156" indent="0">
              <a:buNone/>
              <a:defRPr sz="2000"/>
            </a:lvl7pPr>
            <a:lvl8pPr marL="3194513" indent="0">
              <a:buNone/>
              <a:defRPr sz="2000"/>
            </a:lvl8pPr>
            <a:lvl9pPr marL="365087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47"/>
            <a:ext cx="6172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6364" indent="0">
              <a:buNone/>
              <a:defRPr sz="1200"/>
            </a:lvl2pPr>
            <a:lvl3pPr marL="912725" indent="0">
              <a:buNone/>
              <a:defRPr sz="1000"/>
            </a:lvl3pPr>
            <a:lvl4pPr marL="1369084" indent="0">
              <a:buNone/>
              <a:defRPr sz="800"/>
            </a:lvl4pPr>
            <a:lvl5pPr marL="1825438" indent="0">
              <a:buNone/>
              <a:defRPr sz="800"/>
            </a:lvl5pPr>
            <a:lvl6pPr marL="2281798" indent="0">
              <a:buNone/>
              <a:defRPr sz="800"/>
            </a:lvl6pPr>
            <a:lvl7pPr marL="2738156" indent="0">
              <a:buNone/>
              <a:defRPr sz="800"/>
            </a:lvl7pPr>
            <a:lvl8pPr marL="3194513" indent="0">
              <a:buNone/>
              <a:defRPr sz="800"/>
            </a:lvl8pPr>
            <a:lvl9pPr marL="3650876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43477012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23007206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4775479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8" y="609600"/>
            <a:ext cx="2185988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609600"/>
            <a:ext cx="6405563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27782494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525" y="609600"/>
            <a:ext cx="874395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771525" y="1981200"/>
            <a:ext cx="8743950" cy="4114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178025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641"/>
            <a:ext cx="874395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2707" indent="0" algn="ctr">
              <a:buNone/>
              <a:defRPr/>
            </a:lvl2pPr>
            <a:lvl3pPr marL="905407" indent="0" algn="ctr">
              <a:buNone/>
              <a:defRPr/>
            </a:lvl3pPr>
            <a:lvl4pPr marL="1358101" indent="0" algn="ctr">
              <a:buNone/>
              <a:defRPr/>
            </a:lvl4pPr>
            <a:lvl5pPr marL="1810804" indent="0" algn="ctr">
              <a:buNone/>
              <a:defRPr/>
            </a:lvl5pPr>
            <a:lvl6pPr marL="2263505" indent="0" algn="ctr">
              <a:buNone/>
              <a:defRPr/>
            </a:lvl6pPr>
            <a:lvl7pPr marL="2716204" indent="0" algn="ctr">
              <a:buNone/>
              <a:defRPr/>
            </a:lvl7pPr>
            <a:lvl8pPr marL="3168898" indent="0" algn="ctr">
              <a:buNone/>
              <a:defRPr/>
            </a:lvl8pPr>
            <a:lvl9pPr marL="3621586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02312942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46478741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11"/>
            <a:ext cx="874395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2707" indent="0">
              <a:buNone/>
              <a:defRPr sz="1800"/>
            </a:lvl2pPr>
            <a:lvl3pPr marL="905407" indent="0">
              <a:buNone/>
              <a:defRPr sz="1600"/>
            </a:lvl3pPr>
            <a:lvl4pPr marL="1358101" indent="0">
              <a:buNone/>
              <a:defRPr sz="1400"/>
            </a:lvl4pPr>
            <a:lvl5pPr marL="1810804" indent="0">
              <a:buNone/>
              <a:defRPr sz="1400"/>
            </a:lvl5pPr>
            <a:lvl6pPr marL="2263505" indent="0">
              <a:buNone/>
              <a:defRPr sz="1400"/>
            </a:lvl6pPr>
            <a:lvl7pPr marL="2716204" indent="0">
              <a:buNone/>
              <a:defRPr sz="1400"/>
            </a:lvl7pPr>
            <a:lvl8pPr marL="3168898" indent="0">
              <a:buNone/>
              <a:defRPr sz="1400"/>
            </a:lvl8pPr>
            <a:lvl9pPr marL="3621586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32455035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604" y="1981200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868" y="1981200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30353857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7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7"/>
            <a:ext cx="4545014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707" indent="0">
              <a:buNone/>
              <a:defRPr sz="2000" b="1"/>
            </a:lvl2pPr>
            <a:lvl3pPr marL="905407" indent="0">
              <a:buNone/>
              <a:defRPr sz="1800" b="1"/>
            </a:lvl3pPr>
            <a:lvl4pPr marL="1358101" indent="0">
              <a:buNone/>
              <a:defRPr sz="1600" b="1"/>
            </a:lvl4pPr>
            <a:lvl5pPr marL="1810804" indent="0">
              <a:buNone/>
              <a:defRPr sz="1600" b="1"/>
            </a:lvl5pPr>
            <a:lvl6pPr marL="2263505" indent="0">
              <a:buNone/>
              <a:defRPr sz="1600" b="1"/>
            </a:lvl6pPr>
            <a:lvl7pPr marL="2716204" indent="0">
              <a:buNone/>
              <a:defRPr sz="1600" b="1"/>
            </a:lvl7pPr>
            <a:lvl8pPr marL="3168898" indent="0">
              <a:buNone/>
              <a:defRPr sz="1600" b="1"/>
            </a:lvl8pPr>
            <a:lvl9pPr marL="362158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7"/>
            <a:ext cx="4546600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707" indent="0">
              <a:buNone/>
              <a:defRPr sz="2000" b="1"/>
            </a:lvl2pPr>
            <a:lvl3pPr marL="905407" indent="0">
              <a:buNone/>
              <a:defRPr sz="1800" b="1"/>
            </a:lvl3pPr>
            <a:lvl4pPr marL="1358101" indent="0">
              <a:buNone/>
              <a:defRPr sz="1600" b="1"/>
            </a:lvl4pPr>
            <a:lvl5pPr marL="1810804" indent="0">
              <a:buNone/>
              <a:defRPr sz="1600" b="1"/>
            </a:lvl5pPr>
            <a:lvl6pPr marL="2263505" indent="0">
              <a:buNone/>
              <a:defRPr sz="1600" b="1"/>
            </a:lvl6pPr>
            <a:lvl7pPr marL="2716204" indent="0">
              <a:buNone/>
              <a:defRPr sz="1600" b="1"/>
            </a:lvl7pPr>
            <a:lvl8pPr marL="3168898" indent="0">
              <a:buNone/>
              <a:defRPr sz="1600" b="1"/>
            </a:lvl8pPr>
            <a:lvl9pPr marL="362158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3368088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2108711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317688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6691214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550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127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4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2707" indent="0">
              <a:buNone/>
              <a:defRPr sz="1200"/>
            </a:lvl2pPr>
            <a:lvl3pPr marL="905407" indent="0">
              <a:buNone/>
              <a:defRPr sz="1000"/>
            </a:lvl3pPr>
            <a:lvl4pPr marL="1358101" indent="0">
              <a:buNone/>
              <a:defRPr sz="800"/>
            </a:lvl4pPr>
            <a:lvl5pPr marL="1810804" indent="0">
              <a:buNone/>
              <a:defRPr sz="800"/>
            </a:lvl5pPr>
            <a:lvl6pPr marL="2263505" indent="0">
              <a:buNone/>
              <a:defRPr sz="800"/>
            </a:lvl6pPr>
            <a:lvl7pPr marL="2716204" indent="0">
              <a:buNone/>
              <a:defRPr sz="800"/>
            </a:lvl7pPr>
            <a:lvl8pPr marL="3168898" indent="0">
              <a:buNone/>
              <a:defRPr sz="800"/>
            </a:lvl8pPr>
            <a:lvl9pPr marL="3621586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41333634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1"/>
            <a:ext cx="6172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2707" indent="0">
              <a:buNone/>
              <a:defRPr sz="2800"/>
            </a:lvl2pPr>
            <a:lvl3pPr marL="905407" indent="0">
              <a:buNone/>
              <a:defRPr sz="2400"/>
            </a:lvl3pPr>
            <a:lvl4pPr marL="1358101" indent="0">
              <a:buNone/>
              <a:defRPr sz="2000"/>
            </a:lvl4pPr>
            <a:lvl5pPr marL="1810804" indent="0">
              <a:buNone/>
              <a:defRPr sz="2000"/>
            </a:lvl5pPr>
            <a:lvl6pPr marL="2263505" indent="0">
              <a:buNone/>
              <a:defRPr sz="2000"/>
            </a:lvl6pPr>
            <a:lvl7pPr marL="2716204" indent="0">
              <a:buNone/>
              <a:defRPr sz="2000"/>
            </a:lvl7pPr>
            <a:lvl8pPr marL="3168898" indent="0">
              <a:buNone/>
              <a:defRPr sz="2000"/>
            </a:lvl8pPr>
            <a:lvl9pPr marL="3621586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86"/>
            <a:ext cx="6172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2707" indent="0">
              <a:buNone/>
              <a:defRPr sz="1200"/>
            </a:lvl2pPr>
            <a:lvl3pPr marL="905407" indent="0">
              <a:buNone/>
              <a:defRPr sz="1000"/>
            </a:lvl3pPr>
            <a:lvl4pPr marL="1358101" indent="0">
              <a:buNone/>
              <a:defRPr sz="800"/>
            </a:lvl4pPr>
            <a:lvl5pPr marL="1810804" indent="0">
              <a:buNone/>
              <a:defRPr sz="800"/>
            </a:lvl5pPr>
            <a:lvl6pPr marL="2263505" indent="0">
              <a:buNone/>
              <a:defRPr sz="800"/>
            </a:lvl6pPr>
            <a:lvl7pPr marL="2716204" indent="0">
              <a:buNone/>
              <a:defRPr sz="800"/>
            </a:lvl7pPr>
            <a:lvl8pPr marL="3168898" indent="0">
              <a:buNone/>
              <a:defRPr sz="800"/>
            </a:lvl8pPr>
            <a:lvl9pPr marL="3621586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65147926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35119384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8" y="609600"/>
            <a:ext cx="2185988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609600"/>
            <a:ext cx="6405563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03594950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66" y="273057"/>
            <a:ext cx="3384550" cy="1162051"/>
          </a:xfrm>
        </p:spPr>
        <p:txBody>
          <a:bodyPr anchor="b"/>
          <a:lstStyle>
            <a:lvl1pPr algn="l">
              <a:defRPr sz="168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6" y="273369"/>
            <a:ext cx="5749925" cy="5853113"/>
          </a:xfrm>
        </p:spPr>
        <p:txBody>
          <a:bodyPr/>
          <a:lstStyle>
            <a:lvl1pPr>
              <a:defRPr sz="2700"/>
            </a:lvl1pPr>
            <a:lvl2pPr>
              <a:defRPr sz="2363"/>
            </a:lvl2pPr>
            <a:lvl3pPr>
              <a:defRPr sz="202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66" y="1435104"/>
            <a:ext cx="3384550" cy="4691063"/>
          </a:xfrm>
        </p:spPr>
        <p:txBody>
          <a:bodyPr/>
          <a:lstStyle>
            <a:lvl1pPr marL="0" indent="0">
              <a:buNone/>
              <a:defRPr sz="1181"/>
            </a:lvl1pPr>
            <a:lvl2pPr marL="369983" indent="0">
              <a:buNone/>
              <a:defRPr sz="1013"/>
            </a:lvl2pPr>
            <a:lvl3pPr marL="739982" indent="0">
              <a:buNone/>
              <a:defRPr sz="844"/>
            </a:lvl3pPr>
            <a:lvl4pPr marL="1109971" indent="0">
              <a:buNone/>
              <a:defRPr sz="759"/>
            </a:lvl4pPr>
            <a:lvl5pPr marL="1479966" indent="0">
              <a:buNone/>
              <a:defRPr sz="759"/>
            </a:lvl5pPr>
            <a:lvl6pPr marL="1849957" indent="0">
              <a:buNone/>
              <a:defRPr sz="759"/>
            </a:lvl6pPr>
            <a:lvl7pPr marL="2219946" indent="0">
              <a:buNone/>
              <a:defRPr sz="759"/>
            </a:lvl7pPr>
            <a:lvl8pPr marL="2589932" indent="0">
              <a:buNone/>
              <a:defRPr sz="759"/>
            </a:lvl8pPr>
            <a:lvl9pPr marL="2959919" indent="0">
              <a:buNone/>
              <a:defRPr sz="75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0821287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6"/>
            <a:ext cx="6172200" cy="566740"/>
          </a:xfrm>
        </p:spPr>
        <p:txBody>
          <a:bodyPr anchor="b"/>
          <a:lstStyle>
            <a:lvl1pPr algn="l">
              <a:defRPr sz="168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2700"/>
            </a:lvl1pPr>
            <a:lvl2pPr marL="369983" indent="0">
              <a:buNone/>
              <a:defRPr sz="2363"/>
            </a:lvl2pPr>
            <a:lvl3pPr marL="739982" indent="0">
              <a:buNone/>
              <a:defRPr sz="2025"/>
            </a:lvl3pPr>
            <a:lvl4pPr marL="1109971" indent="0">
              <a:buNone/>
              <a:defRPr sz="1688"/>
            </a:lvl4pPr>
            <a:lvl5pPr marL="1479966" indent="0">
              <a:buNone/>
              <a:defRPr sz="1688"/>
            </a:lvl5pPr>
            <a:lvl6pPr marL="1849957" indent="0">
              <a:buNone/>
              <a:defRPr sz="1688"/>
            </a:lvl6pPr>
            <a:lvl7pPr marL="2219946" indent="0">
              <a:buNone/>
              <a:defRPr sz="1688"/>
            </a:lvl7pPr>
            <a:lvl8pPr marL="2589932" indent="0">
              <a:buNone/>
              <a:defRPr sz="1688"/>
            </a:lvl8pPr>
            <a:lvl9pPr marL="2959919" indent="0">
              <a:buNone/>
              <a:defRPr sz="1688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417"/>
            <a:ext cx="6172200" cy="804863"/>
          </a:xfrm>
        </p:spPr>
        <p:txBody>
          <a:bodyPr/>
          <a:lstStyle>
            <a:lvl1pPr marL="0" indent="0">
              <a:buNone/>
              <a:defRPr sz="1181"/>
            </a:lvl1pPr>
            <a:lvl2pPr marL="369983" indent="0">
              <a:buNone/>
              <a:defRPr sz="1013"/>
            </a:lvl2pPr>
            <a:lvl3pPr marL="739982" indent="0">
              <a:buNone/>
              <a:defRPr sz="844"/>
            </a:lvl3pPr>
            <a:lvl4pPr marL="1109971" indent="0">
              <a:buNone/>
              <a:defRPr sz="759"/>
            </a:lvl4pPr>
            <a:lvl5pPr marL="1479966" indent="0">
              <a:buNone/>
              <a:defRPr sz="759"/>
            </a:lvl5pPr>
            <a:lvl6pPr marL="1849957" indent="0">
              <a:buNone/>
              <a:defRPr sz="759"/>
            </a:lvl6pPr>
            <a:lvl7pPr marL="2219946" indent="0">
              <a:buNone/>
              <a:defRPr sz="759"/>
            </a:lvl7pPr>
            <a:lvl8pPr marL="2589932" indent="0">
              <a:buNone/>
              <a:defRPr sz="759"/>
            </a:lvl8pPr>
            <a:lvl9pPr marL="2959919" indent="0">
              <a:buNone/>
              <a:defRPr sz="75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2584041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28"/>
            </a:gs>
            <a:gs pos="50000">
              <a:srgbClr val="000099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609600"/>
            <a:ext cx="87439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7689" tIns="43886" rIns="87689" bIns="43886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981200"/>
            <a:ext cx="874395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7689" tIns="43886" rIns="87689" bIns="4388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15627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5pPr>
      <a:lvl6pPr marL="369983"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6pPr>
      <a:lvl7pPr marL="739982"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7pPr>
      <a:lvl8pPr marL="1109971"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8pPr>
      <a:lvl9pPr marL="1479966"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9pPr>
    </p:titleStyle>
    <p:bodyStyle>
      <a:lvl1pPr marL="261194" indent="-261194" algn="l" rtl="0" eaLnBrk="0" fontAlgn="base" hangingPunct="0">
        <a:spcBef>
          <a:spcPct val="20000"/>
        </a:spcBef>
        <a:spcAft>
          <a:spcPct val="0"/>
        </a:spcAft>
        <a:buChar char="•"/>
        <a:defRPr sz="2700">
          <a:solidFill>
            <a:schemeClr val="bg1"/>
          </a:solidFill>
          <a:latin typeface="+mn-lt"/>
          <a:ea typeface="+mn-ea"/>
          <a:cs typeface="+mn-cs"/>
        </a:defRPr>
      </a:lvl1pPr>
      <a:lvl2pPr marL="588021" indent="-214313" algn="l" rtl="0" eaLnBrk="0" fontAlgn="base" hangingPunct="0">
        <a:spcBef>
          <a:spcPct val="20000"/>
        </a:spcBef>
        <a:spcAft>
          <a:spcPct val="0"/>
        </a:spcAft>
        <a:buChar char="–"/>
        <a:defRPr sz="2363">
          <a:solidFill>
            <a:schemeClr val="bg1"/>
          </a:solidFill>
          <a:latin typeface="+mn-lt"/>
        </a:defRPr>
      </a:lvl2pPr>
      <a:lvl3pPr marL="914847" indent="-166093" algn="l" rtl="0" eaLnBrk="0" fontAlgn="base" hangingPunct="0">
        <a:spcBef>
          <a:spcPct val="20000"/>
        </a:spcBef>
        <a:spcAft>
          <a:spcPct val="0"/>
        </a:spcAft>
        <a:buChar char="•"/>
        <a:defRPr sz="2025">
          <a:solidFill>
            <a:schemeClr val="bg1"/>
          </a:solidFill>
          <a:latin typeface="+mn-lt"/>
        </a:defRPr>
      </a:lvl3pPr>
      <a:lvl4pPr marL="1277838" indent="-166093" algn="l" rtl="0" eaLnBrk="0" fontAlgn="base" hangingPunct="0">
        <a:spcBef>
          <a:spcPct val="20000"/>
        </a:spcBef>
        <a:spcAft>
          <a:spcPct val="0"/>
        </a:spcAft>
        <a:buChar char="–"/>
        <a:defRPr sz="1688">
          <a:solidFill>
            <a:schemeClr val="bg1"/>
          </a:solidFill>
          <a:latin typeface="+mn-lt"/>
        </a:defRPr>
      </a:lvl4pPr>
      <a:lvl5pPr marL="1652885" indent="-167433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5pPr>
      <a:lvl6pPr marL="2034951" indent="-186282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6pPr>
      <a:lvl7pPr marL="2404938" indent="-186282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7pPr>
      <a:lvl8pPr marL="2774934" indent="-186282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8pPr>
      <a:lvl9pPr marL="3144916" indent="-186282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739982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1pPr>
      <a:lvl2pPr marL="369983" algn="l" defTabSz="739982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2pPr>
      <a:lvl3pPr marL="739982" algn="l" defTabSz="739982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3pPr>
      <a:lvl4pPr marL="1109971" algn="l" defTabSz="739982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4pPr>
      <a:lvl5pPr marL="1479966" algn="l" defTabSz="739982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5pPr>
      <a:lvl6pPr marL="1849957" algn="l" defTabSz="739982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6pPr>
      <a:lvl7pPr marL="2219946" algn="l" defTabSz="739982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7pPr>
      <a:lvl8pPr marL="2589932" algn="l" defTabSz="739982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8pPr>
      <a:lvl9pPr marL="2959919" algn="l" defTabSz="739982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>
                <a:gamma/>
                <a:shade val="25882"/>
                <a:invGamma/>
              </a:srgbClr>
            </a:gs>
            <a:gs pos="50000">
              <a:srgbClr val="000099"/>
            </a:gs>
            <a:gs pos="100000">
              <a:srgbClr val="000099">
                <a:gamma/>
                <a:shade val="25882"/>
                <a:invGamma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609600"/>
            <a:ext cx="87439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981200"/>
            <a:ext cx="874395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34164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5pPr>
      <a:lvl6pPr marL="385763" algn="ctr" rtl="0" eaLnBrk="1" fontAlgn="base" hangingPunct="1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6pPr>
      <a:lvl7pPr marL="771525" algn="ctr" rtl="0" eaLnBrk="1" fontAlgn="base" hangingPunct="1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7pPr>
      <a:lvl8pPr marL="1157288" algn="ctr" rtl="0" eaLnBrk="1" fontAlgn="base" hangingPunct="1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8pPr>
      <a:lvl9pPr marL="1543050" algn="ctr" rtl="0" eaLnBrk="1" fontAlgn="base" hangingPunct="1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9pPr>
    </p:titleStyle>
    <p:bodyStyle>
      <a:lvl1pPr marL="289322" indent="-289322" algn="l" rtl="0" eaLnBrk="1" fontAlgn="base" hangingPunct="1">
        <a:spcBef>
          <a:spcPct val="20000"/>
        </a:spcBef>
        <a:spcAft>
          <a:spcPct val="0"/>
        </a:spcAft>
        <a:buChar char="•"/>
        <a:defRPr sz="2700">
          <a:solidFill>
            <a:schemeClr val="bg1"/>
          </a:solidFill>
          <a:latin typeface="+mn-lt"/>
          <a:ea typeface="+mn-ea"/>
          <a:cs typeface="+mn-cs"/>
        </a:defRPr>
      </a:lvl1pPr>
      <a:lvl2pPr marL="626865" indent="-241102" algn="l" rtl="0" eaLnBrk="1" fontAlgn="base" hangingPunct="1">
        <a:spcBef>
          <a:spcPct val="20000"/>
        </a:spcBef>
        <a:spcAft>
          <a:spcPct val="0"/>
        </a:spcAft>
        <a:buChar char="–"/>
        <a:defRPr sz="2363">
          <a:solidFill>
            <a:schemeClr val="bg1"/>
          </a:solidFill>
          <a:latin typeface="+mn-lt"/>
        </a:defRPr>
      </a:lvl2pPr>
      <a:lvl3pPr marL="964406" indent="-192881" algn="l" rtl="0" eaLnBrk="1" fontAlgn="base" hangingPunct="1">
        <a:spcBef>
          <a:spcPct val="20000"/>
        </a:spcBef>
        <a:spcAft>
          <a:spcPct val="0"/>
        </a:spcAft>
        <a:buChar char="•"/>
        <a:defRPr sz="2025">
          <a:solidFill>
            <a:schemeClr val="bg1"/>
          </a:solidFill>
          <a:latin typeface="+mn-lt"/>
        </a:defRPr>
      </a:lvl3pPr>
      <a:lvl4pPr marL="1350169" indent="-192881" algn="l" rtl="0" eaLnBrk="1" fontAlgn="base" hangingPunct="1">
        <a:spcBef>
          <a:spcPct val="20000"/>
        </a:spcBef>
        <a:spcAft>
          <a:spcPct val="0"/>
        </a:spcAft>
        <a:buChar char="–"/>
        <a:defRPr sz="1688">
          <a:solidFill>
            <a:schemeClr val="bg1"/>
          </a:solidFill>
          <a:latin typeface="+mn-lt"/>
        </a:defRPr>
      </a:lvl4pPr>
      <a:lvl5pPr marL="1735931" indent="-194221" algn="l" rtl="0" eaLnBrk="1" fontAlgn="base" hangingPunct="1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5pPr>
      <a:lvl6pPr marL="2121694" indent="-194221" algn="l" rtl="0" eaLnBrk="1" fontAlgn="base" hangingPunct="1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6pPr>
      <a:lvl7pPr marL="2507456" indent="-194221" algn="l" rtl="0" eaLnBrk="1" fontAlgn="base" hangingPunct="1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7pPr>
      <a:lvl8pPr marL="2893219" indent="-194221" algn="l" rtl="0" eaLnBrk="1" fontAlgn="base" hangingPunct="1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8pPr>
      <a:lvl9pPr marL="3278981" indent="-194221" algn="l" rtl="0" eaLnBrk="1" fontAlgn="base" hangingPunct="1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77152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algn="l" defTabSz="77152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2pPr>
      <a:lvl3pPr marL="771525" algn="l" defTabSz="77152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3pPr>
      <a:lvl4pPr marL="1157288" algn="l" defTabSz="77152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algn="l" defTabSz="77152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5pPr>
      <a:lvl6pPr marL="1928813" algn="l" defTabSz="77152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6pPr>
      <a:lvl7pPr marL="2314575" algn="l" defTabSz="77152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7pPr>
      <a:lvl8pPr marL="2700338" algn="l" defTabSz="77152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8pPr>
      <a:lvl9pPr marL="3086100" algn="l" defTabSz="77152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28"/>
            </a:gs>
            <a:gs pos="50000">
              <a:srgbClr val="000099"/>
            </a:gs>
            <a:gs pos="100000">
              <a:srgbClr val="000028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609600"/>
            <a:ext cx="87439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7262" tIns="43701" rIns="87262" bIns="43701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981200"/>
            <a:ext cx="874395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7262" tIns="43701" rIns="87262" bIns="4370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18583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  <p:sldLayoutId id="2147483817" r:id="rId13"/>
  </p:sldLayoutIdLst>
  <p:transition spd="slow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713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713" b="1">
          <a:solidFill>
            <a:srgbClr val="FFFF00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713" b="1">
          <a:solidFill>
            <a:srgbClr val="FFFF00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713" b="1">
          <a:solidFill>
            <a:srgbClr val="FFFF00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713" b="1">
          <a:solidFill>
            <a:srgbClr val="FFFF00"/>
          </a:solidFill>
          <a:latin typeface="Times New Roman" pitchFamily="18" charset="0"/>
        </a:defRPr>
      </a:lvl5pPr>
      <a:lvl6pPr marL="368160" algn="ctr" rtl="0" eaLnBrk="0" fontAlgn="base" hangingPunct="0">
        <a:spcBef>
          <a:spcPct val="0"/>
        </a:spcBef>
        <a:spcAft>
          <a:spcPct val="0"/>
        </a:spcAft>
        <a:defRPr sz="3713" b="1">
          <a:solidFill>
            <a:srgbClr val="FFFF00"/>
          </a:solidFill>
          <a:latin typeface="Times New Roman" pitchFamily="18" charset="0"/>
        </a:defRPr>
      </a:lvl6pPr>
      <a:lvl7pPr marL="736329" algn="ctr" rtl="0" eaLnBrk="0" fontAlgn="base" hangingPunct="0">
        <a:spcBef>
          <a:spcPct val="0"/>
        </a:spcBef>
        <a:spcAft>
          <a:spcPct val="0"/>
        </a:spcAft>
        <a:defRPr sz="3713" b="1">
          <a:solidFill>
            <a:srgbClr val="FFFF00"/>
          </a:solidFill>
          <a:latin typeface="Times New Roman" pitchFamily="18" charset="0"/>
        </a:defRPr>
      </a:lvl7pPr>
      <a:lvl8pPr marL="1104599" algn="ctr" rtl="0" eaLnBrk="0" fontAlgn="base" hangingPunct="0">
        <a:spcBef>
          <a:spcPct val="0"/>
        </a:spcBef>
        <a:spcAft>
          <a:spcPct val="0"/>
        </a:spcAft>
        <a:defRPr sz="3713" b="1">
          <a:solidFill>
            <a:srgbClr val="FFFF00"/>
          </a:solidFill>
          <a:latin typeface="Times New Roman" pitchFamily="18" charset="0"/>
        </a:defRPr>
      </a:lvl8pPr>
      <a:lvl9pPr marL="1472813" algn="ctr" rtl="0" eaLnBrk="0" fontAlgn="base" hangingPunct="0">
        <a:spcBef>
          <a:spcPct val="0"/>
        </a:spcBef>
        <a:spcAft>
          <a:spcPct val="0"/>
        </a:spcAft>
        <a:defRPr sz="3713" b="1">
          <a:solidFill>
            <a:srgbClr val="FFFF00"/>
          </a:solidFill>
          <a:latin typeface="Times New Roman" pitchFamily="18" charset="0"/>
        </a:defRPr>
      </a:lvl9pPr>
    </p:titleStyle>
    <p:bodyStyle>
      <a:lvl1pPr marL="274246" indent="-274246" algn="l" rtl="0" eaLnBrk="0" fontAlgn="base" hangingPunct="0">
        <a:spcBef>
          <a:spcPct val="20000"/>
        </a:spcBef>
        <a:spcAft>
          <a:spcPct val="0"/>
        </a:spcAft>
        <a:buChar char="•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596116" indent="-227904" algn="l" rtl="0" eaLnBrk="0" fontAlgn="base" hangingPunct="0">
        <a:spcBef>
          <a:spcPct val="20000"/>
        </a:spcBef>
        <a:spcAft>
          <a:spcPct val="0"/>
        </a:spcAft>
        <a:buChar char="–"/>
        <a:defRPr sz="2363">
          <a:solidFill>
            <a:schemeClr val="tx1"/>
          </a:solidFill>
          <a:latin typeface="+mn-lt"/>
        </a:defRPr>
      </a:lvl2pPr>
      <a:lvl3pPr marL="919281" indent="-182792" algn="l" rtl="0" eaLnBrk="0" fontAlgn="base" hangingPunct="0">
        <a:spcBef>
          <a:spcPct val="20000"/>
        </a:spcBef>
        <a:spcAft>
          <a:spcPct val="0"/>
        </a:spcAft>
        <a:buChar char="•"/>
        <a:defRPr sz="2025">
          <a:solidFill>
            <a:schemeClr val="tx1"/>
          </a:solidFill>
          <a:latin typeface="+mn-lt"/>
        </a:defRPr>
      </a:lvl3pPr>
      <a:lvl4pPr marL="1287514" indent="-182792" algn="l" rtl="0" eaLnBrk="0" fontAlgn="base" hangingPunct="0">
        <a:spcBef>
          <a:spcPct val="20000"/>
        </a:spcBef>
        <a:spcAft>
          <a:spcPct val="0"/>
        </a:spcAft>
        <a:buChar char="–"/>
        <a:defRPr sz="1688">
          <a:solidFill>
            <a:schemeClr val="tx1"/>
          </a:solidFill>
          <a:latin typeface="+mn-lt"/>
        </a:defRPr>
      </a:lvl4pPr>
      <a:lvl5pPr marL="1655764" indent="-184089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tx1"/>
          </a:solidFill>
          <a:latin typeface="+mn-lt"/>
        </a:defRPr>
      </a:lvl5pPr>
      <a:lvl6pPr marL="2025168" indent="-185369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tx1"/>
          </a:solidFill>
          <a:latin typeface="+mn-lt"/>
        </a:defRPr>
      </a:lvl6pPr>
      <a:lvl7pPr marL="2393364" indent="-185369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tx1"/>
          </a:solidFill>
          <a:latin typeface="+mn-lt"/>
        </a:defRPr>
      </a:lvl7pPr>
      <a:lvl8pPr marL="2761540" indent="-185369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tx1"/>
          </a:solidFill>
          <a:latin typeface="+mn-lt"/>
        </a:defRPr>
      </a:lvl8pPr>
      <a:lvl9pPr marL="3129711" indent="-185369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36329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1pPr>
      <a:lvl2pPr marL="368160" algn="l" defTabSz="736329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2pPr>
      <a:lvl3pPr marL="736329" algn="l" defTabSz="736329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3pPr>
      <a:lvl4pPr marL="1104599" algn="l" defTabSz="736329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4pPr>
      <a:lvl5pPr marL="1472813" algn="l" defTabSz="736329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5pPr>
      <a:lvl6pPr marL="1841025" algn="l" defTabSz="736329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6pPr>
      <a:lvl7pPr marL="2209240" algn="l" defTabSz="736329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7pPr>
      <a:lvl8pPr marL="2577439" algn="l" defTabSz="736329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8pPr>
      <a:lvl9pPr marL="2945648" algn="l" defTabSz="736329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>
                <a:gamma/>
                <a:shade val="25882"/>
                <a:invGamma/>
              </a:srgbClr>
            </a:gs>
            <a:gs pos="50000">
              <a:srgbClr val="000099"/>
            </a:gs>
            <a:gs pos="100000">
              <a:srgbClr val="000099">
                <a:gamma/>
                <a:shade val="25882"/>
                <a:invGamma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609600"/>
            <a:ext cx="87439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66" tIns="45680" rIns="91366" bIns="4568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981200"/>
            <a:ext cx="874395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66" tIns="45680" rIns="91366" bIns="456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65487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  <p:sldLayoutId id="2147483830" r:id="rId12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5pPr>
      <a:lvl6pPr marL="385477" algn="ctr" rtl="0" eaLnBrk="1" fontAlgn="base" hangingPunct="1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6pPr>
      <a:lvl7pPr marL="770950" algn="ctr" rtl="0" eaLnBrk="1" fontAlgn="base" hangingPunct="1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7pPr>
      <a:lvl8pPr marL="1156422" algn="ctr" rtl="0" eaLnBrk="1" fontAlgn="base" hangingPunct="1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8pPr>
      <a:lvl9pPr marL="1541891" algn="ctr" rtl="0" eaLnBrk="1" fontAlgn="base" hangingPunct="1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9pPr>
    </p:titleStyle>
    <p:bodyStyle>
      <a:lvl1pPr marL="289106" indent="-289106" algn="l" rtl="0" eaLnBrk="1" fontAlgn="base" hangingPunct="1">
        <a:spcBef>
          <a:spcPct val="20000"/>
        </a:spcBef>
        <a:spcAft>
          <a:spcPct val="0"/>
        </a:spcAft>
        <a:buChar char="•"/>
        <a:defRPr sz="2700">
          <a:solidFill>
            <a:schemeClr val="bg1"/>
          </a:solidFill>
          <a:latin typeface="+mn-lt"/>
          <a:ea typeface="+mn-ea"/>
          <a:cs typeface="+mn-cs"/>
        </a:defRPr>
      </a:lvl1pPr>
      <a:lvl2pPr marL="626392" indent="-240919" algn="l" rtl="0" eaLnBrk="1" fontAlgn="base" hangingPunct="1">
        <a:spcBef>
          <a:spcPct val="20000"/>
        </a:spcBef>
        <a:spcAft>
          <a:spcPct val="0"/>
        </a:spcAft>
        <a:buChar char="–"/>
        <a:defRPr sz="2363">
          <a:solidFill>
            <a:schemeClr val="bg1"/>
          </a:solidFill>
          <a:latin typeface="+mn-lt"/>
        </a:defRPr>
      </a:lvl2pPr>
      <a:lvl3pPr marL="963683" indent="-192738" algn="l" rtl="0" eaLnBrk="1" fontAlgn="base" hangingPunct="1">
        <a:spcBef>
          <a:spcPct val="20000"/>
        </a:spcBef>
        <a:spcAft>
          <a:spcPct val="0"/>
        </a:spcAft>
        <a:buChar char="•"/>
        <a:defRPr sz="2025">
          <a:solidFill>
            <a:schemeClr val="bg1"/>
          </a:solidFill>
          <a:latin typeface="+mn-lt"/>
        </a:defRPr>
      </a:lvl3pPr>
      <a:lvl4pPr marL="1349157" indent="-192738" algn="l" rtl="0" eaLnBrk="1" fontAlgn="base" hangingPunct="1">
        <a:spcBef>
          <a:spcPct val="20000"/>
        </a:spcBef>
        <a:spcAft>
          <a:spcPct val="0"/>
        </a:spcAft>
        <a:buChar char="–"/>
        <a:defRPr sz="1688">
          <a:solidFill>
            <a:schemeClr val="bg1"/>
          </a:solidFill>
          <a:latin typeface="+mn-lt"/>
        </a:defRPr>
      </a:lvl4pPr>
      <a:lvl5pPr marL="1734627" indent="-194078" algn="l" rtl="0" eaLnBrk="1" fontAlgn="base" hangingPunct="1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5pPr>
      <a:lvl6pPr marL="2120101" indent="-194078" algn="l" rtl="0" eaLnBrk="1" fontAlgn="base" hangingPunct="1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6pPr>
      <a:lvl7pPr marL="2505575" indent="-194078" algn="l" rtl="0" eaLnBrk="1" fontAlgn="base" hangingPunct="1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7pPr>
      <a:lvl8pPr marL="2891041" indent="-194078" algn="l" rtl="0" eaLnBrk="1" fontAlgn="base" hangingPunct="1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8pPr>
      <a:lvl9pPr marL="3276516" indent="-194078" algn="l" rtl="0" eaLnBrk="1" fontAlgn="base" hangingPunct="1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770950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1pPr>
      <a:lvl2pPr marL="385477" algn="l" defTabSz="770950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2pPr>
      <a:lvl3pPr marL="770950" algn="l" defTabSz="770950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3pPr>
      <a:lvl4pPr marL="1156422" algn="l" defTabSz="770950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4pPr>
      <a:lvl5pPr marL="1541891" algn="l" defTabSz="770950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5pPr>
      <a:lvl6pPr marL="1927366" algn="l" defTabSz="770950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6pPr>
      <a:lvl7pPr marL="2312839" algn="l" defTabSz="770950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7pPr>
      <a:lvl8pPr marL="2698311" algn="l" defTabSz="770950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8pPr>
      <a:lvl9pPr marL="3083784" algn="l" defTabSz="770950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>
                <a:gamma/>
                <a:shade val="25882"/>
                <a:invGamma/>
              </a:srgbClr>
            </a:gs>
            <a:gs pos="50000">
              <a:srgbClr val="000099"/>
            </a:gs>
            <a:gs pos="100000">
              <a:srgbClr val="000099">
                <a:gamma/>
                <a:shade val="25882"/>
                <a:invGamma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609600"/>
            <a:ext cx="87439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68" tIns="45628" rIns="91268" bIns="45628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981200"/>
            <a:ext cx="874395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68" tIns="45628" rIns="91268" bIns="456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34593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  <p:sldLayoutId id="2147483843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5pPr>
      <a:lvl6pPr marL="456364"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6pPr>
      <a:lvl7pPr marL="912725"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7pPr>
      <a:lvl8pPr marL="1369084"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8pPr>
      <a:lvl9pPr marL="1825438"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9pPr>
    </p:titleStyle>
    <p:bodyStyle>
      <a:lvl1pPr marL="342270" indent="-34227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1583" indent="-285222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0899" indent="-228181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597258" indent="-228181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3624" indent="-229766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09978" indent="-229766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66335" indent="-229766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2696" indent="-229766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79050" indent="-229766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2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64" algn="l" defTabSz="912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25" algn="l" defTabSz="912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084" algn="l" defTabSz="912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438" algn="l" defTabSz="912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798" algn="l" defTabSz="912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156" algn="l" defTabSz="912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513" algn="l" defTabSz="912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876" algn="l" defTabSz="912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28"/>
            </a:gs>
            <a:gs pos="50000">
              <a:srgbClr val="000099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609600"/>
            <a:ext cx="87439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530" tIns="45248" rIns="90530" bIns="45248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981200"/>
            <a:ext cx="874395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530" tIns="45248" rIns="90530" bIns="4524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15665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5pPr>
      <a:lvl6pPr marL="452707"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6pPr>
      <a:lvl7pPr marL="905407"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7pPr>
      <a:lvl8pPr marL="1358101"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8pPr>
      <a:lvl9pPr marL="1810804"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9pPr>
    </p:titleStyle>
    <p:bodyStyle>
      <a:lvl1pPr marL="331788" indent="-331788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30250" indent="-276225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27125" indent="-2190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579563" indent="-219075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32000" indent="-22066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489842" indent="-227932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42536" indent="-227932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395226" indent="-227932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47924" indent="-227932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054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2707" algn="l" defTabSz="9054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5407" algn="l" defTabSz="9054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8101" algn="l" defTabSz="9054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0804" algn="l" defTabSz="9054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3505" algn="l" defTabSz="9054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6204" algn="l" defTabSz="9054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8898" algn="l" defTabSz="9054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21586" algn="l" defTabSz="9054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4.mp4"/><Relationship Id="rId7" Type="http://schemas.openxmlformats.org/officeDocument/2006/relationships/image" Target="../media/image17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5.xml"/><Relationship Id="rId4" Type="http://schemas.openxmlformats.org/officeDocument/2006/relationships/video" Target="../media/media4.mp4"/><Relationship Id="rId9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png"/><Relationship Id="rId11" Type="http://schemas.openxmlformats.org/officeDocument/2006/relationships/image" Target="../media/image1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5.emf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1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4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53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5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CB32EC6-6402-FA43-A3E6-FEB77C812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329"/>
            <a:ext cx="10269716" cy="553778"/>
          </a:xfrm>
        </p:spPr>
        <p:txBody>
          <a:bodyPr/>
          <a:lstStyle/>
          <a:p>
            <a:pPr>
              <a:defRPr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Structural Heart Live Case: OU 80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yo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675" name="TextBox 1"/>
          <p:cNvSpPr txBox="1">
            <a:spLocks noChangeArrowheads="1"/>
          </p:cNvSpPr>
          <p:nvPr/>
        </p:nvSpPr>
        <p:spPr bwMode="auto">
          <a:xfrm>
            <a:off x="116036" y="814754"/>
            <a:ext cx="10040335" cy="5832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6092" tIns="38042" rIns="76092" bIns="38042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771525">
              <a:defRPr/>
            </a:pPr>
            <a:r>
              <a:rPr lang="en-US" altLang="en-US" sz="2400" b="1" dirty="0">
                <a:solidFill>
                  <a:srgbClr val="FFFF00"/>
                </a:solidFill>
                <a:ea typeface="+mj-ea"/>
                <a:cs typeface="Arial" pitchFamily="34" charset="0"/>
                <a:sym typeface="Calibri"/>
              </a:rPr>
              <a:t>Presentation: </a:t>
            </a:r>
            <a:r>
              <a:rPr lang="en-US" altLang="en-US" sz="2200" b="1" dirty="0">
                <a:solidFill>
                  <a:schemeClr val="bg1"/>
                </a:solidFill>
                <a:ea typeface="+mj-ea"/>
                <a:cs typeface="Arial" pitchFamily="34" charset="0"/>
                <a:sym typeface="Calibri"/>
              </a:rPr>
              <a:t>Dyspnea on </a:t>
            </a:r>
            <a:r>
              <a:rPr lang="en-US" altLang="en-US" sz="2200" b="1" dirty="0" smtClean="0">
                <a:solidFill>
                  <a:schemeClr val="bg1"/>
                </a:solidFill>
                <a:ea typeface="+mj-ea"/>
                <a:cs typeface="Arial" pitchFamily="34" charset="0"/>
                <a:sym typeface="Calibri"/>
              </a:rPr>
              <a:t>exertion, NYHA II. </a:t>
            </a:r>
            <a:r>
              <a:rPr lang="en-US" altLang="en-US" sz="2200" b="1" dirty="0">
                <a:solidFill>
                  <a:schemeClr val="bg1"/>
                </a:solidFill>
                <a:ea typeface="+mj-ea"/>
                <a:cs typeface="Arial" pitchFamily="34" charset="0"/>
                <a:sym typeface="Calibri"/>
              </a:rPr>
              <a:t>Moderate TAVR PVL found during workup for colostomy reversal</a:t>
            </a:r>
          </a:p>
          <a:p>
            <a:pPr defTabSz="771525">
              <a:defRPr/>
            </a:pPr>
            <a:endParaRPr lang="en-US" sz="2400" b="1" dirty="0">
              <a:solidFill>
                <a:srgbClr val="FFFFFF"/>
              </a:solidFill>
              <a:ea typeface="+mj-ea"/>
              <a:cs typeface="Arial" pitchFamily="34" charset="0"/>
              <a:sym typeface="Calibri"/>
            </a:endParaRPr>
          </a:p>
          <a:p>
            <a:pPr defTabSz="771525">
              <a:defRPr/>
            </a:pPr>
            <a:r>
              <a:rPr lang="en-US" altLang="en-US" sz="2400" b="1" dirty="0">
                <a:solidFill>
                  <a:srgbClr val="FFFF00"/>
                </a:solidFill>
                <a:ea typeface="+mj-ea"/>
                <a:cs typeface="Arial" pitchFamily="34" charset="0"/>
                <a:sym typeface="Calibri"/>
              </a:rPr>
              <a:t>PMH: </a:t>
            </a:r>
            <a:r>
              <a:rPr lang="en-US" altLang="en-US" sz="2200" b="1" dirty="0">
                <a:solidFill>
                  <a:schemeClr val="bg1"/>
                </a:solidFill>
                <a:ea typeface="+mj-ea"/>
                <a:cs typeface="Arial" pitchFamily="34" charset="0"/>
                <a:sym typeface="Calibri"/>
              </a:rPr>
              <a:t>HTN, HLD, NICM, </a:t>
            </a:r>
            <a:r>
              <a:rPr lang="en-US" altLang="en-US" sz="2200" b="1" dirty="0" err="1" smtClean="0">
                <a:solidFill>
                  <a:schemeClr val="bg1"/>
                </a:solidFill>
                <a:ea typeface="+mj-ea"/>
                <a:cs typeface="Arial" pitchFamily="34" charset="0"/>
                <a:sym typeface="Calibri"/>
              </a:rPr>
              <a:t>HFrEF</a:t>
            </a:r>
            <a:r>
              <a:rPr lang="en-US" altLang="en-US" sz="2200" b="1" dirty="0" smtClean="0">
                <a:solidFill>
                  <a:schemeClr val="bg1"/>
                </a:solidFill>
                <a:ea typeface="+mj-ea"/>
                <a:cs typeface="Arial" pitchFamily="34" charset="0"/>
                <a:sym typeface="Calibri"/>
              </a:rPr>
              <a:t> (</a:t>
            </a:r>
            <a:r>
              <a:rPr lang="en-US" altLang="en-US" sz="2200" b="1" dirty="0">
                <a:solidFill>
                  <a:schemeClr val="bg1"/>
                </a:solidFill>
                <a:ea typeface="+mj-ea"/>
                <a:cs typeface="Arial" pitchFamily="34" charset="0"/>
                <a:sym typeface="Calibri"/>
              </a:rPr>
              <a:t>30%), </a:t>
            </a:r>
            <a:r>
              <a:rPr lang="en-US" altLang="en-US" sz="2200" b="1" dirty="0" err="1">
                <a:solidFill>
                  <a:schemeClr val="bg1"/>
                </a:solidFill>
                <a:ea typeface="+mj-ea"/>
                <a:cs typeface="Arial" pitchFamily="34" charset="0"/>
                <a:sym typeface="Calibri"/>
              </a:rPr>
              <a:t>Afib</a:t>
            </a:r>
            <a:r>
              <a:rPr lang="en-US" altLang="en-US" sz="2200" b="1" dirty="0">
                <a:solidFill>
                  <a:schemeClr val="bg1"/>
                </a:solidFill>
                <a:ea typeface="+mj-ea"/>
                <a:cs typeface="Arial" pitchFamily="34" charset="0"/>
                <a:sym typeface="Calibri"/>
              </a:rPr>
              <a:t>, OSA, CVA </a:t>
            </a:r>
            <a:r>
              <a:rPr lang="en-US" altLang="en-US" sz="2000" b="1" dirty="0">
                <a:solidFill>
                  <a:schemeClr val="bg1"/>
                </a:solidFill>
                <a:ea typeface="+mj-ea"/>
                <a:cs typeface="Arial" pitchFamily="34" charset="0"/>
                <a:sym typeface="Calibri"/>
              </a:rPr>
              <a:t>(2018</a:t>
            </a:r>
            <a:r>
              <a:rPr lang="en-US" altLang="en-US" sz="2000" b="1" dirty="0" smtClean="0">
                <a:solidFill>
                  <a:schemeClr val="bg1"/>
                </a:solidFill>
                <a:ea typeface="+mj-ea"/>
                <a:cs typeface="Arial" pitchFamily="34" charset="0"/>
                <a:sym typeface="Calibri"/>
              </a:rPr>
              <a:t>, no residual)</a:t>
            </a:r>
            <a:r>
              <a:rPr lang="en-US" altLang="en-US" sz="2200" b="1" dirty="0" smtClean="0">
                <a:solidFill>
                  <a:schemeClr val="bg1"/>
                </a:solidFill>
                <a:ea typeface="+mj-ea"/>
                <a:cs typeface="Arial" pitchFamily="34" charset="0"/>
                <a:sym typeface="Calibri"/>
              </a:rPr>
              <a:t>,</a:t>
            </a:r>
            <a:r>
              <a:rPr lang="en-US" altLang="en-US" sz="2200" b="1" dirty="0">
                <a:solidFill>
                  <a:schemeClr val="bg1"/>
                </a:solidFill>
                <a:ea typeface="+mj-ea"/>
                <a:cs typeface="Arial" pitchFamily="34" charset="0"/>
                <a:sym typeface="Calibri"/>
              </a:rPr>
              <a:t> </a:t>
            </a:r>
            <a:endParaRPr lang="en-US" altLang="en-US" sz="2200" b="1" dirty="0" smtClean="0">
              <a:solidFill>
                <a:schemeClr val="bg1"/>
              </a:solidFill>
              <a:ea typeface="+mj-ea"/>
              <a:cs typeface="Arial" pitchFamily="34" charset="0"/>
              <a:sym typeface="Calibri"/>
            </a:endParaRPr>
          </a:p>
          <a:p>
            <a:pPr defTabSz="771525">
              <a:defRPr/>
            </a:pPr>
            <a:r>
              <a:rPr lang="en-US" altLang="en-US" sz="2200" b="1" dirty="0" smtClean="0">
                <a:solidFill>
                  <a:schemeClr val="bg1"/>
                </a:solidFill>
                <a:ea typeface="+mj-ea"/>
                <a:cs typeface="Arial" pitchFamily="34" charset="0"/>
                <a:sym typeface="Calibri"/>
              </a:rPr>
              <a:t>breast </a:t>
            </a:r>
            <a:r>
              <a:rPr lang="en-US" altLang="en-US" sz="2200" b="1" dirty="0">
                <a:solidFill>
                  <a:schemeClr val="bg1"/>
                </a:solidFill>
                <a:ea typeface="+mj-ea"/>
                <a:cs typeface="Arial" pitchFamily="34" charset="0"/>
                <a:sym typeface="Calibri"/>
              </a:rPr>
              <a:t>cancer (s/p XRT</a:t>
            </a:r>
            <a:r>
              <a:rPr lang="en-US" altLang="en-US" sz="2200" b="1" dirty="0" smtClean="0">
                <a:solidFill>
                  <a:schemeClr val="bg1"/>
                </a:solidFill>
                <a:ea typeface="+mj-ea"/>
                <a:cs typeface="Arial" pitchFamily="34" charset="0"/>
                <a:sym typeface="Calibri"/>
              </a:rPr>
              <a:t>, 2022</a:t>
            </a:r>
            <a:r>
              <a:rPr lang="en-US" altLang="en-US" sz="2200" b="1" dirty="0">
                <a:solidFill>
                  <a:schemeClr val="bg1"/>
                </a:solidFill>
                <a:ea typeface="+mj-ea"/>
                <a:cs typeface="Arial" pitchFamily="34" charset="0"/>
                <a:sym typeface="Calibri"/>
              </a:rPr>
              <a:t>), non-Hodgkin lymphoma (s/p </a:t>
            </a:r>
            <a:r>
              <a:rPr lang="en-US" altLang="en-US" sz="2200" b="1" dirty="0" smtClean="0">
                <a:solidFill>
                  <a:schemeClr val="bg1"/>
                </a:solidFill>
                <a:ea typeface="+mj-ea"/>
                <a:cs typeface="Arial" pitchFamily="34" charset="0"/>
                <a:sym typeface="Calibri"/>
              </a:rPr>
              <a:t>chemo/rad 2022),</a:t>
            </a:r>
            <a:r>
              <a:rPr lang="en-US" altLang="en-US" sz="2200" b="1" dirty="0">
                <a:solidFill>
                  <a:schemeClr val="bg1"/>
                </a:solidFill>
                <a:ea typeface="+mj-ea"/>
                <a:cs typeface="Arial" pitchFamily="34" charset="0"/>
                <a:sym typeface="Calibri"/>
              </a:rPr>
              <a:t> colostomy 12/22, TAVR (29mm EV PRO+, </a:t>
            </a:r>
            <a:r>
              <a:rPr lang="en-US" altLang="en-US" sz="2200" b="1" dirty="0" smtClean="0">
                <a:solidFill>
                  <a:srgbClr val="FF0000"/>
                </a:solidFill>
                <a:ea typeface="+mj-ea"/>
                <a:cs typeface="Arial" pitchFamily="34" charset="0"/>
                <a:sym typeface="Calibri"/>
              </a:rPr>
              <a:t>2/2021 @OSH</a:t>
            </a:r>
            <a:r>
              <a:rPr lang="en-US" altLang="en-US" sz="2200" b="1" dirty="0" smtClean="0">
                <a:solidFill>
                  <a:schemeClr val="bg1"/>
                </a:solidFill>
                <a:ea typeface="+mj-ea"/>
                <a:cs typeface="Arial" pitchFamily="34" charset="0"/>
                <a:sym typeface="Calibri"/>
              </a:rPr>
              <a:t>), </a:t>
            </a:r>
            <a:r>
              <a:rPr lang="en-US" altLang="en-US" sz="2200" b="1" dirty="0">
                <a:solidFill>
                  <a:schemeClr val="bg1"/>
                </a:solidFill>
                <a:ea typeface="+mj-ea"/>
                <a:cs typeface="Arial" pitchFamily="34" charset="0"/>
                <a:sym typeface="Calibri"/>
              </a:rPr>
              <a:t>CRT-D</a:t>
            </a:r>
          </a:p>
          <a:p>
            <a:pPr defTabSz="771525">
              <a:defRPr/>
            </a:pPr>
            <a:endParaRPr lang="en-US" altLang="en-US" sz="2400" b="1" dirty="0">
              <a:solidFill>
                <a:srgbClr val="FFFF00"/>
              </a:solidFill>
              <a:ea typeface="+mj-ea"/>
              <a:cs typeface="Arial" pitchFamily="34" charset="0"/>
              <a:sym typeface="Calibri"/>
            </a:endParaRPr>
          </a:p>
          <a:p>
            <a:pPr defTabSz="771525">
              <a:defRPr/>
            </a:pPr>
            <a:r>
              <a:rPr lang="en-US" altLang="en-US" sz="2400" b="1" dirty="0">
                <a:solidFill>
                  <a:srgbClr val="FFFF00"/>
                </a:solidFill>
                <a:ea typeface="+mj-ea"/>
                <a:cs typeface="Arial" pitchFamily="34" charset="0"/>
                <a:sym typeface="Calibri"/>
              </a:rPr>
              <a:t>Medications: </a:t>
            </a:r>
            <a:r>
              <a:rPr lang="en-US" altLang="en-US" sz="2200" b="1" dirty="0">
                <a:solidFill>
                  <a:schemeClr val="bg1"/>
                </a:solidFill>
                <a:ea typeface="+mj-ea"/>
                <a:cs typeface="Arial" pitchFamily="34" charset="0"/>
                <a:sym typeface="Calibri"/>
              </a:rPr>
              <a:t>Aspirin 81mg OD, Carvedilol 6.25mg BID, </a:t>
            </a:r>
            <a:r>
              <a:rPr lang="en-US" altLang="en-US" sz="2200" b="1" dirty="0" err="1" smtClean="0">
                <a:solidFill>
                  <a:schemeClr val="bg1"/>
                </a:solidFill>
                <a:ea typeface="+mj-ea"/>
                <a:cs typeface="Arial" pitchFamily="34" charset="0"/>
                <a:sym typeface="Calibri"/>
              </a:rPr>
              <a:t>Rosuvastatin</a:t>
            </a:r>
            <a:r>
              <a:rPr lang="en-US" altLang="en-US" sz="2200" b="1" dirty="0" smtClean="0">
                <a:solidFill>
                  <a:schemeClr val="bg1"/>
                </a:solidFill>
                <a:ea typeface="+mj-ea"/>
                <a:cs typeface="Arial" pitchFamily="34" charset="0"/>
                <a:sym typeface="Calibri"/>
              </a:rPr>
              <a:t> </a:t>
            </a:r>
            <a:r>
              <a:rPr lang="en-US" altLang="en-US" sz="2200" b="1" dirty="0">
                <a:solidFill>
                  <a:schemeClr val="bg1"/>
                </a:solidFill>
                <a:ea typeface="+mj-ea"/>
                <a:cs typeface="Arial" pitchFamily="34" charset="0"/>
                <a:sym typeface="Calibri"/>
              </a:rPr>
              <a:t>5mg OD, </a:t>
            </a:r>
            <a:r>
              <a:rPr lang="en-US" altLang="en-US" sz="2200" b="1" dirty="0" err="1">
                <a:solidFill>
                  <a:schemeClr val="bg1"/>
                </a:solidFill>
                <a:ea typeface="+mj-ea"/>
                <a:cs typeface="Arial" pitchFamily="34" charset="0"/>
                <a:sym typeface="Calibri"/>
              </a:rPr>
              <a:t>Entresto</a:t>
            </a:r>
            <a:r>
              <a:rPr lang="en-US" altLang="en-US" sz="2200" b="1" dirty="0">
                <a:solidFill>
                  <a:schemeClr val="bg1"/>
                </a:solidFill>
                <a:ea typeface="+mj-ea"/>
                <a:cs typeface="Arial" pitchFamily="34" charset="0"/>
                <a:sym typeface="Calibri"/>
              </a:rPr>
              <a:t> 24/26 BID, </a:t>
            </a:r>
            <a:r>
              <a:rPr lang="en-US" altLang="en-US" sz="2200" b="1" dirty="0" smtClean="0">
                <a:solidFill>
                  <a:schemeClr val="bg1"/>
                </a:solidFill>
                <a:ea typeface="+mj-ea"/>
                <a:cs typeface="Arial" pitchFamily="34" charset="0"/>
                <a:sym typeface="Calibri"/>
              </a:rPr>
              <a:t>Spironolactone </a:t>
            </a:r>
            <a:r>
              <a:rPr lang="en-US" altLang="en-US" sz="2200" b="1" dirty="0">
                <a:solidFill>
                  <a:schemeClr val="bg1"/>
                </a:solidFill>
                <a:ea typeface="+mj-ea"/>
                <a:cs typeface="Arial" pitchFamily="34" charset="0"/>
                <a:sym typeface="Calibri"/>
              </a:rPr>
              <a:t>25mg OD</a:t>
            </a:r>
          </a:p>
          <a:p>
            <a:pPr defTabSz="771525">
              <a:defRPr/>
            </a:pPr>
            <a:endParaRPr lang="en-US" altLang="en-US" sz="2400" b="1" dirty="0">
              <a:solidFill>
                <a:srgbClr val="FFFF00"/>
              </a:solidFill>
              <a:ea typeface="+mj-ea"/>
              <a:cs typeface="Arial" pitchFamily="34" charset="0"/>
              <a:sym typeface="Calibri"/>
            </a:endParaRPr>
          </a:p>
          <a:p>
            <a:pPr defTabSz="771525">
              <a:defRPr/>
            </a:pPr>
            <a:r>
              <a:rPr lang="sk-SK" altLang="en-US" sz="2400" b="1" dirty="0">
                <a:solidFill>
                  <a:srgbClr val="FFFF00"/>
                </a:solidFill>
                <a:ea typeface="+mj-ea"/>
                <a:cs typeface="Arial" pitchFamily="34" charset="0"/>
                <a:sym typeface="Calibri"/>
              </a:rPr>
              <a:t>Labs:</a:t>
            </a:r>
            <a:r>
              <a:rPr lang="en-US" altLang="en-US" sz="2400" b="1" dirty="0">
                <a:solidFill>
                  <a:srgbClr val="FFFF00"/>
                </a:solidFill>
                <a:ea typeface="+mj-ea"/>
                <a:cs typeface="Arial" pitchFamily="34" charset="0"/>
                <a:sym typeface="Calibri"/>
              </a:rPr>
              <a:t> </a:t>
            </a:r>
            <a:r>
              <a:rPr lang="en-US" altLang="en-US" sz="2200" b="1" dirty="0">
                <a:solidFill>
                  <a:schemeClr val="bg1"/>
                </a:solidFill>
                <a:ea typeface="+mj-ea"/>
                <a:cs typeface="Arial" pitchFamily="34" charset="0"/>
                <a:sym typeface="Calibri"/>
              </a:rPr>
              <a:t>Hgb 13.2, </a:t>
            </a:r>
            <a:r>
              <a:rPr lang="en-US" altLang="en-US" sz="2200" b="1" dirty="0" err="1">
                <a:solidFill>
                  <a:schemeClr val="bg1"/>
                </a:solidFill>
                <a:ea typeface="+mj-ea"/>
                <a:cs typeface="Arial" pitchFamily="34" charset="0"/>
                <a:sym typeface="Calibri"/>
              </a:rPr>
              <a:t>Plt</a:t>
            </a:r>
            <a:r>
              <a:rPr lang="en-US" altLang="en-US" sz="2200" b="1" dirty="0">
                <a:solidFill>
                  <a:schemeClr val="bg1"/>
                </a:solidFill>
                <a:ea typeface="+mj-ea"/>
                <a:cs typeface="Arial" pitchFamily="34" charset="0"/>
                <a:sym typeface="Calibri"/>
              </a:rPr>
              <a:t> 92, </a:t>
            </a:r>
            <a:r>
              <a:rPr lang="en-US" altLang="en-US" sz="2200" b="1" dirty="0" err="1">
                <a:solidFill>
                  <a:schemeClr val="bg1"/>
                </a:solidFill>
                <a:ea typeface="+mj-ea"/>
                <a:cs typeface="Arial" pitchFamily="34" charset="0"/>
                <a:sym typeface="Calibri"/>
              </a:rPr>
              <a:t>Creat</a:t>
            </a:r>
            <a:r>
              <a:rPr lang="en-US" altLang="en-US" sz="2200" b="1" dirty="0">
                <a:solidFill>
                  <a:schemeClr val="bg1"/>
                </a:solidFill>
                <a:ea typeface="+mj-ea"/>
                <a:cs typeface="Arial" pitchFamily="34" charset="0"/>
                <a:sym typeface="Calibri"/>
              </a:rPr>
              <a:t> 0.8, INR 1.0</a:t>
            </a:r>
          </a:p>
          <a:p>
            <a:pPr defTabSz="771525">
              <a:defRPr/>
            </a:pPr>
            <a:endParaRPr lang="sk-SK" altLang="en-US" sz="2400" b="1" dirty="0">
              <a:solidFill>
                <a:srgbClr val="FFFFFF"/>
              </a:solidFill>
              <a:ea typeface="+mj-ea"/>
              <a:cs typeface="Arial" pitchFamily="34" charset="0"/>
              <a:sym typeface="Calibri"/>
            </a:endParaRPr>
          </a:p>
          <a:p>
            <a:pPr defTabSz="771525">
              <a:defRPr/>
            </a:pPr>
            <a:r>
              <a:rPr lang="en-US" altLang="en-US" sz="2400" b="1" dirty="0">
                <a:solidFill>
                  <a:srgbClr val="FFFF00"/>
                </a:solidFill>
                <a:ea typeface="+mj-ea"/>
                <a:cs typeface="Arial" pitchFamily="34" charset="0"/>
                <a:sym typeface="Calibri"/>
              </a:rPr>
              <a:t>EKG: </a:t>
            </a:r>
            <a:r>
              <a:rPr lang="en-US" altLang="en-US" sz="2200" b="1" dirty="0" err="1">
                <a:solidFill>
                  <a:schemeClr val="bg1"/>
                </a:solidFill>
                <a:ea typeface="+mj-ea"/>
                <a:cs typeface="Arial" pitchFamily="34" charset="0"/>
                <a:sym typeface="Calibri"/>
              </a:rPr>
              <a:t>BiV</a:t>
            </a:r>
            <a:r>
              <a:rPr lang="en-US" altLang="en-US" sz="2200" b="1" dirty="0">
                <a:solidFill>
                  <a:schemeClr val="bg1"/>
                </a:solidFill>
                <a:ea typeface="+mj-ea"/>
                <a:cs typeface="Arial" pitchFamily="34" charset="0"/>
                <a:sym typeface="Calibri"/>
              </a:rPr>
              <a:t> paced at 69 bpm, QRS 146ms</a:t>
            </a:r>
          </a:p>
          <a:p>
            <a:pPr defTabSz="771525">
              <a:defRPr/>
            </a:pPr>
            <a:endParaRPr lang="en-US" altLang="en-US" sz="2400" b="1" dirty="0">
              <a:solidFill>
                <a:schemeClr val="bg1"/>
              </a:solidFill>
              <a:ea typeface="+mj-ea"/>
              <a:cs typeface="Arial" pitchFamily="34" charset="0"/>
              <a:sym typeface="Calibri"/>
            </a:endParaRPr>
          </a:p>
          <a:p>
            <a:pPr defTabSz="771525">
              <a:defRPr/>
            </a:pPr>
            <a:r>
              <a:rPr lang="en-US" altLang="en-US" sz="2400" b="1" dirty="0">
                <a:solidFill>
                  <a:srgbClr val="FFFF00"/>
                </a:solidFill>
                <a:ea typeface="+mj-ea"/>
                <a:cs typeface="Arial" pitchFamily="34" charset="0"/>
                <a:sym typeface="Calibri"/>
              </a:rPr>
              <a:t>TEE: </a:t>
            </a:r>
            <a:r>
              <a:rPr lang="en-US" altLang="en-US" sz="2200" b="1" dirty="0" smtClean="0">
                <a:solidFill>
                  <a:schemeClr val="bg1"/>
                </a:solidFill>
                <a:ea typeface="+mj-ea"/>
                <a:cs typeface="Arial" pitchFamily="34" charset="0"/>
                <a:sym typeface="Calibri"/>
              </a:rPr>
              <a:t>Moderate-severe AV PVL </a:t>
            </a:r>
            <a:r>
              <a:rPr lang="en-US" altLang="en-US" sz="2200" b="1" dirty="0">
                <a:solidFill>
                  <a:schemeClr val="bg1"/>
                </a:solidFill>
                <a:ea typeface="+mj-ea"/>
                <a:cs typeface="Arial" pitchFamily="34" charset="0"/>
                <a:sym typeface="Calibri"/>
              </a:rPr>
              <a:t>(encircles </a:t>
            </a:r>
            <a:r>
              <a:rPr lang="en-US" altLang="en-US" sz="2200" b="1" dirty="0" smtClean="0">
                <a:solidFill>
                  <a:schemeClr val="bg1"/>
                </a:solidFill>
                <a:ea typeface="+mj-ea"/>
                <a:cs typeface="Arial" pitchFamily="34" charset="0"/>
                <a:sym typeface="Calibri"/>
              </a:rPr>
              <a:t>30</a:t>
            </a:r>
            <a:r>
              <a:rPr lang="en-US" altLang="en-US" sz="2200" b="1" dirty="0">
                <a:solidFill>
                  <a:schemeClr val="bg1"/>
                </a:solidFill>
                <a:ea typeface="+mj-ea"/>
                <a:cs typeface="Arial" pitchFamily="34" charset="0"/>
                <a:sym typeface="Calibri"/>
              </a:rPr>
              <a:t>% AV), no transvalvular AR, </a:t>
            </a:r>
            <a:r>
              <a:rPr lang="en-US" altLang="en-US" sz="2200" b="1" dirty="0" smtClean="0">
                <a:solidFill>
                  <a:schemeClr val="bg1"/>
                </a:solidFill>
                <a:ea typeface="+mj-ea"/>
                <a:cs typeface="Arial" pitchFamily="34" charset="0"/>
                <a:sym typeface="Calibri"/>
              </a:rPr>
              <a:t> MG 15mmHg/PV 2.5 m/s,  </a:t>
            </a:r>
            <a:r>
              <a:rPr lang="en-US" altLang="en-US" sz="2200" b="1" dirty="0">
                <a:solidFill>
                  <a:schemeClr val="bg1"/>
                </a:solidFill>
                <a:ea typeface="+mj-ea"/>
                <a:cs typeface="Arial" pitchFamily="34" charset="0"/>
                <a:sym typeface="Calibri"/>
              </a:rPr>
              <a:t>EOA 1.52 cm</a:t>
            </a:r>
            <a:r>
              <a:rPr lang="en-US" altLang="en-US" sz="2200" b="1" baseline="30000" dirty="0">
                <a:solidFill>
                  <a:schemeClr val="bg1"/>
                </a:solidFill>
                <a:ea typeface="+mj-ea"/>
                <a:cs typeface="Arial" pitchFamily="34" charset="0"/>
                <a:sym typeface="Calibri"/>
              </a:rPr>
              <a:t>2</a:t>
            </a:r>
            <a:r>
              <a:rPr lang="en-US" altLang="en-US" sz="2200" b="1" dirty="0">
                <a:solidFill>
                  <a:schemeClr val="bg1"/>
                </a:solidFill>
                <a:ea typeface="+mj-ea"/>
                <a:cs typeface="Arial" pitchFamily="34" charset="0"/>
                <a:sym typeface="Calibri"/>
              </a:rPr>
              <a:t>, moderate MR, mild TR, </a:t>
            </a:r>
            <a:r>
              <a:rPr lang="en-US" altLang="en-US" sz="2200" b="1" dirty="0">
                <a:solidFill>
                  <a:schemeClr val="bg1"/>
                </a:solidFill>
                <a:cs typeface="Arial" pitchFamily="34" charset="0"/>
                <a:sym typeface="Calibri"/>
              </a:rPr>
              <a:t>PFO</a:t>
            </a:r>
            <a:endParaRPr lang="en-US" altLang="en-US" sz="2200" b="1" dirty="0">
              <a:solidFill>
                <a:schemeClr val="bg1"/>
              </a:solidFill>
              <a:ea typeface="+mj-ea"/>
              <a:cs typeface="Arial" pitchFamily="34" charset="0"/>
              <a:sym typeface="Calibri"/>
            </a:endParaRPr>
          </a:p>
        </p:txBody>
      </p:sp>
      <p:pic>
        <p:nvPicPr>
          <p:cNvPr id="5" name="Picture 14">
            <a:extLst>
              <a:ext uri="{FF2B5EF4-FFF2-40B4-BE49-F238E27FC236}">
                <a16:creationId xmlns:a16="http://schemas.microsoft.com/office/drawing/2014/main" id="{E22B7709-00AB-462B-BD53-EEDF093EB8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3354" y="-4762"/>
            <a:ext cx="463645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5735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1" y="1625180"/>
            <a:ext cx="6838269" cy="48844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6610" y="161051"/>
            <a:ext cx="5962650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565909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4534" y="1000125"/>
            <a:ext cx="5676488" cy="554354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0657E22-F306-4D59-800F-2630377291B8}"/>
              </a:ext>
            </a:extLst>
          </p:cNvPr>
          <p:cNvSpPr txBox="1">
            <a:spLocks/>
          </p:cNvSpPr>
          <p:nvPr/>
        </p:nvSpPr>
        <p:spPr>
          <a:xfrm>
            <a:off x="0" y="79368"/>
            <a:ext cx="9847062" cy="717548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44" b="1">
                <a:solidFill>
                  <a:srgbClr val="FFFF00"/>
                </a:solidFill>
                <a:latin typeface="Times New Roman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44" b="1">
                <a:solidFill>
                  <a:srgbClr val="FFFF00"/>
                </a:solidFill>
                <a:latin typeface="Times New Roman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44" b="1">
                <a:solidFill>
                  <a:srgbClr val="FFFF00"/>
                </a:solidFill>
                <a:latin typeface="Times New Roman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44" b="1">
                <a:solidFill>
                  <a:srgbClr val="FFFF00"/>
                </a:solidFill>
                <a:latin typeface="Times New Roman" pitchFamily="18" charset="0"/>
              </a:defRPr>
            </a:lvl5pPr>
            <a:lvl6pPr marL="385763" algn="ctr" rtl="0" eaLnBrk="1" fontAlgn="base" hangingPunct="1">
              <a:spcBef>
                <a:spcPct val="0"/>
              </a:spcBef>
              <a:spcAft>
                <a:spcPct val="0"/>
              </a:spcAft>
              <a:defRPr sz="3544" b="1">
                <a:solidFill>
                  <a:srgbClr val="FFFF00"/>
                </a:solidFill>
                <a:latin typeface="Times New Roman" pitchFamily="18" charset="0"/>
              </a:defRPr>
            </a:lvl6pPr>
            <a:lvl7pPr marL="771525" algn="ctr" rtl="0" eaLnBrk="1" fontAlgn="base" hangingPunct="1">
              <a:spcBef>
                <a:spcPct val="0"/>
              </a:spcBef>
              <a:spcAft>
                <a:spcPct val="0"/>
              </a:spcAft>
              <a:defRPr sz="3544" b="1">
                <a:solidFill>
                  <a:srgbClr val="FFFF00"/>
                </a:solidFill>
                <a:latin typeface="Times New Roman" pitchFamily="18" charset="0"/>
              </a:defRPr>
            </a:lvl7pPr>
            <a:lvl8pPr marL="1157288" algn="ctr" rtl="0" eaLnBrk="1" fontAlgn="base" hangingPunct="1">
              <a:spcBef>
                <a:spcPct val="0"/>
              </a:spcBef>
              <a:spcAft>
                <a:spcPct val="0"/>
              </a:spcAft>
              <a:defRPr sz="3544" b="1">
                <a:solidFill>
                  <a:srgbClr val="FFFF00"/>
                </a:solidFill>
                <a:latin typeface="Times New Roman" pitchFamily="18" charset="0"/>
              </a:defRPr>
            </a:lvl8pPr>
            <a:lvl9pPr marL="1543050" algn="ctr" rtl="0" eaLnBrk="1" fontAlgn="base" hangingPunct="1">
              <a:spcBef>
                <a:spcPct val="0"/>
              </a:spcBef>
              <a:spcAft>
                <a:spcPct val="0"/>
              </a:spcAft>
              <a:defRPr sz="3544" b="1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pPr defTabSz="914400"/>
            <a:r>
              <a:rPr lang="en-US" sz="4000" kern="0" dirty="0" smtClean="0"/>
              <a:t>CTA: Arch </a:t>
            </a:r>
            <a:r>
              <a:rPr lang="en-US" sz="4000" kern="0" dirty="0"/>
              <a:t>Vessel Anatomy</a:t>
            </a:r>
          </a:p>
        </p:txBody>
      </p:sp>
      <p:pic>
        <p:nvPicPr>
          <p:cNvPr id="5" name="Picture 14">
            <a:extLst>
              <a:ext uri="{FF2B5EF4-FFF2-40B4-BE49-F238E27FC236}">
                <a16:creationId xmlns:a16="http://schemas.microsoft.com/office/drawing/2014/main" id="{E22B7709-00AB-462B-BD53-EEDF093EB8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3354" y="-4762"/>
            <a:ext cx="463645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3785137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BE12A-B469-4B28-9647-50B479E2E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525" y="0"/>
            <a:ext cx="8743950" cy="1143000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Coronary angiogram</a:t>
            </a:r>
          </a:p>
        </p:txBody>
      </p:sp>
      <p:pic>
        <p:nvPicPr>
          <p:cNvPr id="4" name="Right side U Onidia angio">
            <a:hlinkClick r:id="" action="ppaction://media"/>
            <a:extLst>
              <a:ext uri="{FF2B5EF4-FFF2-40B4-BE49-F238E27FC236}">
                <a16:creationId xmlns:a16="http://schemas.microsoft.com/office/drawing/2014/main" id="{18C7D6AD-5920-4424-AE4E-7F93C45419D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825" y="1247775"/>
            <a:ext cx="4876800" cy="4876800"/>
          </a:xfrm>
          <a:prstGeom prst="rect">
            <a:avLst/>
          </a:prstGeom>
        </p:spPr>
      </p:pic>
      <p:pic>
        <p:nvPicPr>
          <p:cNvPr id="5" name="Left side U Onidia">
            <a:hlinkClick r:id="" action="ppaction://media"/>
            <a:extLst>
              <a:ext uri="{FF2B5EF4-FFF2-40B4-BE49-F238E27FC236}">
                <a16:creationId xmlns:a16="http://schemas.microsoft.com/office/drawing/2014/main" id="{0A5840A2-AC1A-49F4-B24C-5A1059E211B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43500" y="1247775"/>
            <a:ext cx="4876800" cy="4876800"/>
          </a:xfrm>
          <a:prstGeom prst="rect">
            <a:avLst/>
          </a:prstGeom>
        </p:spPr>
      </p:pic>
      <p:pic>
        <p:nvPicPr>
          <p:cNvPr id="6" name="Picture 14">
            <a:extLst>
              <a:ext uri="{FF2B5EF4-FFF2-40B4-BE49-F238E27FC236}">
                <a16:creationId xmlns:a16="http://schemas.microsoft.com/office/drawing/2014/main" id="{E22B7709-00AB-462B-BD53-EEDF093EB8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3354" y="-4762"/>
            <a:ext cx="463645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50383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4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 descr="A screenshot of a device&#10;&#10;Description automatically generated">
            <a:extLst>
              <a:ext uri="{FF2B5EF4-FFF2-40B4-BE49-F238E27FC236}">
                <a16:creationId xmlns:a16="http://schemas.microsoft.com/office/drawing/2014/main" id="{43FD3C76-93A5-E47D-B0C5-CB9ECBB6AFE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9370" y="1108229"/>
            <a:ext cx="2063947" cy="44665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793D8E-9322-AD90-1741-352C265ED78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869" y="2209414"/>
            <a:ext cx="1764645" cy="27777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CF4821-A619-3418-E549-081CEC7AA7E5}"/>
              </a:ext>
            </a:extLst>
          </p:cNvPr>
          <p:cNvSpPr txBox="1"/>
          <p:nvPr/>
        </p:nvSpPr>
        <p:spPr>
          <a:xfrm>
            <a:off x="4272272" y="6047862"/>
            <a:ext cx="1801968" cy="3728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23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Redo TAV APP</a:t>
            </a:r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id="{FA3A387C-C201-A891-2C55-73DD88336231}"/>
              </a:ext>
            </a:extLst>
          </p:cNvPr>
          <p:cNvSpPr txBox="1"/>
          <p:nvPr/>
        </p:nvSpPr>
        <p:spPr>
          <a:xfrm>
            <a:off x="-182989" y="3397077"/>
            <a:ext cx="889398" cy="1775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68"/>
            <a:r>
              <a:rPr lang="en-US" sz="1823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N6</a:t>
            </a:r>
          </a:p>
          <a:p>
            <a:pPr algn="ctr" defTabSz="514368"/>
            <a:r>
              <a:rPr lang="en-US" sz="1823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N5</a:t>
            </a:r>
          </a:p>
          <a:p>
            <a:pPr algn="ctr" defTabSz="514368"/>
            <a:r>
              <a:rPr lang="en-US" sz="1823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N4</a:t>
            </a:r>
          </a:p>
          <a:p>
            <a:pPr algn="ctr" defTabSz="514368"/>
            <a:r>
              <a:rPr lang="en-US" sz="1823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N3</a:t>
            </a:r>
          </a:p>
          <a:p>
            <a:pPr algn="ctr" defTabSz="514368"/>
            <a:r>
              <a:rPr lang="en-US" sz="1823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N2</a:t>
            </a:r>
          </a:p>
          <a:p>
            <a:pPr algn="ctr" defTabSz="514368"/>
            <a:r>
              <a:rPr lang="en-US" sz="1823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N1</a:t>
            </a:r>
          </a:p>
        </p:txBody>
      </p:sp>
      <p:grpSp>
        <p:nvGrpSpPr>
          <p:cNvPr id="15" name="グループ化 18">
            <a:extLst>
              <a:ext uri="{FF2B5EF4-FFF2-40B4-BE49-F238E27FC236}">
                <a16:creationId xmlns:a16="http://schemas.microsoft.com/office/drawing/2014/main" id="{D16094D3-C301-68B3-2AC4-53E7B7CD7DDE}"/>
              </a:ext>
            </a:extLst>
          </p:cNvPr>
          <p:cNvGrpSpPr/>
          <p:nvPr/>
        </p:nvGrpSpPr>
        <p:grpSpPr>
          <a:xfrm>
            <a:off x="485963" y="2750478"/>
            <a:ext cx="2615916" cy="1833885"/>
            <a:chOff x="535241" y="3085117"/>
            <a:chExt cx="2273991" cy="1937162"/>
          </a:xfrm>
        </p:grpSpPr>
        <p:cxnSp>
          <p:nvCxnSpPr>
            <p:cNvPr id="16" name="מחבר ישר 8">
              <a:extLst>
                <a:ext uri="{FF2B5EF4-FFF2-40B4-BE49-F238E27FC236}">
                  <a16:creationId xmlns:a16="http://schemas.microsoft.com/office/drawing/2014/main" id="{18617338-2B70-6B18-45F8-609E7CC1976C}"/>
                </a:ext>
              </a:extLst>
            </p:cNvPr>
            <p:cNvCxnSpPr>
              <a:cxnSpLocks/>
            </p:cNvCxnSpPr>
            <p:nvPr/>
          </p:nvCxnSpPr>
          <p:spPr>
            <a:xfrm>
              <a:off x="600512" y="3204263"/>
              <a:ext cx="112528" cy="507628"/>
            </a:xfrm>
            <a:prstGeom prst="line">
              <a:avLst/>
            </a:prstGeom>
            <a:ln w="222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מחבר ישר 9">
              <a:extLst>
                <a:ext uri="{FF2B5EF4-FFF2-40B4-BE49-F238E27FC236}">
                  <a16:creationId xmlns:a16="http://schemas.microsoft.com/office/drawing/2014/main" id="{84A12E8C-D990-FB0B-29BB-1DF003EBF2A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18665" y="3085117"/>
              <a:ext cx="84633" cy="594438"/>
            </a:xfrm>
            <a:prstGeom prst="line">
              <a:avLst/>
            </a:prstGeom>
            <a:ln w="222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קשת 18">
              <a:extLst>
                <a:ext uri="{FF2B5EF4-FFF2-40B4-BE49-F238E27FC236}">
                  <a16:creationId xmlns:a16="http://schemas.microsoft.com/office/drawing/2014/main" id="{D3180C20-C08B-F8FF-3F9D-2E51E5280EC1}"/>
                </a:ext>
              </a:extLst>
            </p:cNvPr>
            <p:cNvSpPr/>
            <p:nvPr/>
          </p:nvSpPr>
          <p:spPr>
            <a:xfrm>
              <a:off x="2434091" y="3679556"/>
              <a:ext cx="374587" cy="1328276"/>
            </a:xfrm>
            <a:prstGeom prst="arc">
              <a:avLst/>
            </a:prstGeom>
            <a:ln w="222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1" anchor="ctr"/>
            <a:lstStyle/>
            <a:p>
              <a:pPr algn="ctr" defTabSz="1028736">
                <a:defRPr/>
              </a:pPr>
              <a:endParaRPr kumimoji="1" lang="he-IL" sz="2363">
                <a:solidFill>
                  <a:schemeClr val="bg1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9" name="קשת 19">
              <a:extLst>
                <a:ext uri="{FF2B5EF4-FFF2-40B4-BE49-F238E27FC236}">
                  <a16:creationId xmlns:a16="http://schemas.microsoft.com/office/drawing/2014/main" id="{B820AB9B-E5EC-3C9E-513F-F45A049E76C6}"/>
                </a:ext>
              </a:extLst>
            </p:cNvPr>
            <p:cNvSpPr/>
            <p:nvPr/>
          </p:nvSpPr>
          <p:spPr>
            <a:xfrm flipH="1">
              <a:off x="535241" y="3711891"/>
              <a:ext cx="383264" cy="1220080"/>
            </a:xfrm>
            <a:prstGeom prst="arc">
              <a:avLst/>
            </a:prstGeom>
            <a:ln w="222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1" anchor="ctr"/>
            <a:lstStyle/>
            <a:p>
              <a:pPr algn="ctr" defTabSz="1028736">
                <a:defRPr/>
              </a:pPr>
              <a:endParaRPr kumimoji="1" lang="he-IL" sz="2363">
                <a:solidFill>
                  <a:schemeClr val="bg1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20" name="קשת 20">
              <a:extLst>
                <a:ext uri="{FF2B5EF4-FFF2-40B4-BE49-F238E27FC236}">
                  <a16:creationId xmlns:a16="http://schemas.microsoft.com/office/drawing/2014/main" id="{BA103497-D2D6-3C31-1B27-D0C24F00B0C0}"/>
                </a:ext>
              </a:extLst>
            </p:cNvPr>
            <p:cNvSpPr/>
            <p:nvPr/>
          </p:nvSpPr>
          <p:spPr>
            <a:xfrm rot="10800000">
              <a:off x="535495" y="3597235"/>
              <a:ext cx="856597" cy="1425044"/>
            </a:xfrm>
            <a:prstGeom prst="arc">
              <a:avLst>
                <a:gd name="adj1" fmla="val 16668156"/>
                <a:gd name="adj2" fmla="val 0"/>
              </a:avLst>
            </a:prstGeom>
            <a:ln w="222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1" anchor="ctr"/>
            <a:lstStyle/>
            <a:p>
              <a:pPr algn="ctr" defTabSz="1028736">
                <a:defRPr/>
              </a:pPr>
              <a:endParaRPr kumimoji="1" lang="he-IL" sz="2363">
                <a:solidFill>
                  <a:schemeClr val="bg1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21" name="קשת 21">
              <a:extLst>
                <a:ext uri="{FF2B5EF4-FFF2-40B4-BE49-F238E27FC236}">
                  <a16:creationId xmlns:a16="http://schemas.microsoft.com/office/drawing/2014/main" id="{42046A9E-BE03-A9B6-6BF7-0A7B1FBE52F7}"/>
                </a:ext>
              </a:extLst>
            </p:cNvPr>
            <p:cNvSpPr/>
            <p:nvPr/>
          </p:nvSpPr>
          <p:spPr>
            <a:xfrm rot="10800000" flipH="1">
              <a:off x="2121391" y="3649765"/>
              <a:ext cx="687841" cy="1358066"/>
            </a:xfrm>
            <a:prstGeom prst="arc">
              <a:avLst/>
            </a:prstGeom>
            <a:ln w="222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1" anchor="ctr"/>
            <a:lstStyle/>
            <a:p>
              <a:pPr algn="ctr" defTabSz="1028736">
                <a:defRPr/>
              </a:pPr>
              <a:endParaRPr kumimoji="1" lang="he-IL" sz="2363">
                <a:solidFill>
                  <a:schemeClr val="bg1"/>
                </a:solidFill>
                <a:latin typeface="Calibri"/>
                <a:cs typeface="Arial" panose="020B0604020202020204" pitchFamily="34" charset="0"/>
              </a:endParaRPr>
            </a:p>
          </p:txBody>
        </p:sp>
      </p:grpSp>
      <p:sp>
        <p:nvSpPr>
          <p:cNvPr id="28" name="TextBox 11">
            <a:extLst>
              <a:ext uri="{FF2B5EF4-FFF2-40B4-BE49-F238E27FC236}">
                <a16:creationId xmlns:a16="http://schemas.microsoft.com/office/drawing/2014/main" id="{C63B20AC-8595-17D0-E50E-0DEDD5518A99}"/>
              </a:ext>
            </a:extLst>
          </p:cNvPr>
          <p:cNvSpPr txBox="1"/>
          <p:nvPr/>
        </p:nvSpPr>
        <p:spPr>
          <a:xfrm>
            <a:off x="275281" y="1508261"/>
            <a:ext cx="2999417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68"/>
            <a:r>
              <a:rPr lang="en-US" sz="2025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 / Perimeter measurements</a:t>
            </a:r>
          </a:p>
        </p:txBody>
      </p:sp>
      <p:cxnSp>
        <p:nvCxnSpPr>
          <p:cNvPr id="22" name="Straight Connector 35">
            <a:extLst>
              <a:ext uri="{FF2B5EF4-FFF2-40B4-BE49-F238E27FC236}">
                <a16:creationId xmlns:a16="http://schemas.microsoft.com/office/drawing/2014/main" id="{6E54D8A9-8A1B-088C-1EC2-1C790B8C1873}"/>
              </a:ext>
            </a:extLst>
          </p:cNvPr>
          <p:cNvCxnSpPr>
            <a:cxnSpLocks/>
          </p:cNvCxnSpPr>
          <p:nvPr/>
        </p:nvCxnSpPr>
        <p:spPr>
          <a:xfrm flipV="1">
            <a:off x="701466" y="3785964"/>
            <a:ext cx="2083118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36">
            <a:extLst>
              <a:ext uri="{FF2B5EF4-FFF2-40B4-BE49-F238E27FC236}">
                <a16:creationId xmlns:a16="http://schemas.microsoft.com/office/drawing/2014/main" id="{DEFEE899-88DD-7DD9-2C43-A71F8C57F164}"/>
              </a:ext>
            </a:extLst>
          </p:cNvPr>
          <p:cNvCxnSpPr>
            <a:cxnSpLocks/>
          </p:cNvCxnSpPr>
          <p:nvPr/>
        </p:nvCxnSpPr>
        <p:spPr>
          <a:xfrm flipV="1">
            <a:off x="701466" y="3584951"/>
            <a:ext cx="2083118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37">
            <a:extLst>
              <a:ext uri="{FF2B5EF4-FFF2-40B4-BE49-F238E27FC236}">
                <a16:creationId xmlns:a16="http://schemas.microsoft.com/office/drawing/2014/main" id="{83F5A26F-5AF7-7C75-58A4-7636DBE57225}"/>
              </a:ext>
            </a:extLst>
          </p:cNvPr>
          <p:cNvCxnSpPr>
            <a:cxnSpLocks/>
          </p:cNvCxnSpPr>
          <p:nvPr/>
        </p:nvCxnSpPr>
        <p:spPr>
          <a:xfrm flipV="1">
            <a:off x="701466" y="4357411"/>
            <a:ext cx="2083118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6">
            <a:extLst>
              <a:ext uri="{FF2B5EF4-FFF2-40B4-BE49-F238E27FC236}">
                <a16:creationId xmlns:a16="http://schemas.microsoft.com/office/drawing/2014/main" id="{C5F354EC-870D-FE6B-B6F6-66A6528870D8}"/>
              </a:ext>
            </a:extLst>
          </p:cNvPr>
          <p:cNvCxnSpPr>
            <a:cxnSpLocks/>
          </p:cNvCxnSpPr>
          <p:nvPr/>
        </p:nvCxnSpPr>
        <p:spPr>
          <a:xfrm flipV="1">
            <a:off x="701466" y="3953491"/>
            <a:ext cx="2083118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6">
            <a:extLst>
              <a:ext uri="{FF2B5EF4-FFF2-40B4-BE49-F238E27FC236}">
                <a16:creationId xmlns:a16="http://schemas.microsoft.com/office/drawing/2014/main" id="{E9FBC917-436C-249E-47F3-8AE8501B20AA}"/>
              </a:ext>
            </a:extLst>
          </p:cNvPr>
          <p:cNvCxnSpPr>
            <a:cxnSpLocks/>
          </p:cNvCxnSpPr>
          <p:nvPr/>
        </p:nvCxnSpPr>
        <p:spPr>
          <a:xfrm flipV="1">
            <a:off x="701466" y="4173171"/>
            <a:ext cx="2083118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7">
            <a:extLst>
              <a:ext uri="{FF2B5EF4-FFF2-40B4-BE49-F238E27FC236}">
                <a16:creationId xmlns:a16="http://schemas.microsoft.com/office/drawing/2014/main" id="{C5DB74C4-8279-4468-CC4B-11C290168BD7}"/>
              </a:ext>
            </a:extLst>
          </p:cNvPr>
          <p:cNvCxnSpPr>
            <a:cxnSpLocks/>
          </p:cNvCxnSpPr>
          <p:nvPr/>
        </p:nvCxnSpPr>
        <p:spPr>
          <a:xfrm flipV="1">
            <a:off x="701466" y="4608409"/>
            <a:ext cx="2083118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87DF0558-05DD-660D-08BD-A4B4F3B552BA}"/>
              </a:ext>
            </a:extLst>
          </p:cNvPr>
          <p:cNvSpPr txBox="1"/>
          <p:nvPr/>
        </p:nvSpPr>
        <p:spPr>
          <a:xfrm>
            <a:off x="3369539" y="1108229"/>
            <a:ext cx="166744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Node 6 = 318 mm</a:t>
            </a:r>
            <a:r>
              <a:rPr lang="en-US" sz="135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662E6AB-DCFC-6B06-1A8D-8444128EC72B}"/>
              </a:ext>
            </a:extLst>
          </p:cNvPr>
          <p:cNvSpPr txBox="1"/>
          <p:nvPr/>
        </p:nvSpPr>
        <p:spPr>
          <a:xfrm>
            <a:off x="5216665" y="1131212"/>
            <a:ext cx="171553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Node 5 = 314 mm</a:t>
            </a:r>
            <a:r>
              <a:rPr lang="en-US" sz="135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3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93478EF-DA9E-B0B3-127C-B2893089A9FF}"/>
              </a:ext>
            </a:extLst>
          </p:cNvPr>
          <p:cNvSpPr txBox="1"/>
          <p:nvPr/>
        </p:nvSpPr>
        <p:spPr>
          <a:xfrm>
            <a:off x="3369539" y="2588040"/>
            <a:ext cx="166744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Node 4 = 317 mm</a:t>
            </a:r>
            <a:r>
              <a:rPr lang="en-US" sz="135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13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C3DBA58-E6CB-2A35-247E-3847D1130709}"/>
              </a:ext>
            </a:extLst>
          </p:cNvPr>
          <p:cNvSpPr txBox="1"/>
          <p:nvPr/>
        </p:nvSpPr>
        <p:spPr>
          <a:xfrm>
            <a:off x="5216665" y="2604077"/>
            <a:ext cx="166744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Node 3 = 327 mm</a:t>
            </a:r>
            <a:r>
              <a:rPr lang="en-US" sz="135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13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027B1918-6511-0E6C-8F34-AE050795A82A}"/>
              </a:ext>
            </a:extLst>
          </p:cNvPr>
          <p:cNvSpPr txBox="1"/>
          <p:nvPr/>
        </p:nvSpPr>
        <p:spPr>
          <a:xfrm>
            <a:off x="3369539" y="4044616"/>
            <a:ext cx="166744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Node 2 = 385 mm</a:t>
            </a:r>
            <a:r>
              <a:rPr lang="en-US" sz="135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13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7B601E9E-245A-024B-2715-4941A8792278}"/>
              </a:ext>
            </a:extLst>
          </p:cNvPr>
          <p:cNvSpPr txBox="1"/>
          <p:nvPr/>
        </p:nvSpPr>
        <p:spPr>
          <a:xfrm>
            <a:off x="5216665" y="4017388"/>
            <a:ext cx="166744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Node 1 = 449 mm</a:t>
            </a:r>
            <a:r>
              <a:rPr lang="en-US" sz="135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13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Title 1">
            <a:extLst>
              <a:ext uri="{FF2B5EF4-FFF2-40B4-BE49-F238E27FC236}">
                <a16:creationId xmlns:a16="http://schemas.microsoft.com/office/drawing/2014/main" id="{4B5B446D-7C59-F309-3452-D92B6D225F80}"/>
              </a:ext>
            </a:extLst>
          </p:cNvPr>
          <p:cNvSpPr txBox="1">
            <a:spLocks/>
          </p:cNvSpPr>
          <p:nvPr/>
        </p:nvSpPr>
        <p:spPr bwMode="auto">
          <a:xfrm>
            <a:off x="312458" y="252746"/>
            <a:ext cx="8740378" cy="554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51435" tIns="51435" rIns="51435" bIns="51435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500" b="1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defTabSz="1028736"/>
            <a:r>
              <a:rPr lang="en-US" sz="2363" kern="0" dirty="0">
                <a:solidFill>
                  <a:schemeClr val="bg1"/>
                </a:solidFill>
                <a:latin typeface="Arial"/>
              </a:rPr>
              <a:t>Step 1. Index TAV &amp; Measurements</a:t>
            </a:r>
            <a:endParaRPr lang="en-US" sz="3375" kern="0" dirty="0">
              <a:solidFill>
                <a:schemeClr val="bg1"/>
              </a:solidFill>
              <a:latin typeface="Arial"/>
            </a:endParaRP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FA8B1310-690C-BCE8-3801-C978270EE706}"/>
              </a:ext>
            </a:extLst>
          </p:cNvPr>
          <p:cNvCxnSpPr/>
          <p:nvPr/>
        </p:nvCxnSpPr>
        <p:spPr bwMode="auto">
          <a:xfrm>
            <a:off x="0" y="764104"/>
            <a:ext cx="10269264" cy="8868"/>
          </a:xfrm>
          <a:prstGeom prst="line">
            <a:avLst/>
          </a:prstGeom>
          <a:noFill/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72" name="Arrow: Right 71">
            <a:extLst>
              <a:ext uri="{FF2B5EF4-FFF2-40B4-BE49-F238E27FC236}">
                <a16:creationId xmlns:a16="http://schemas.microsoft.com/office/drawing/2014/main" id="{350F4857-6BBE-AC60-F54A-DAF625E260A3}"/>
              </a:ext>
            </a:extLst>
          </p:cNvPr>
          <p:cNvSpPr/>
          <p:nvPr/>
        </p:nvSpPr>
        <p:spPr>
          <a:xfrm>
            <a:off x="6950925" y="4303043"/>
            <a:ext cx="985856" cy="265131"/>
          </a:xfrm>
          <a:prstGeom prst="right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23"/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0D780110-49CF-8750-AFC1-F173457B4974}"/>
              </a:ext>
            </a:extLst>
          </p:cNvPr>
          <p:cNvSpPr txBox="1"/>
          <p:nvPr/>
        </p:nvSpPr>
        <p:spPr>
          <a:xfrm>
            <a:off x="8002802" y="3840994"/>
            <a:ext cx="2093214" cy="1338828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 defTabSz="771571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b="1" i="1" kern="0" dirty="0">
              <a:solidFill>
                <a:srgbClr val="FFC000"/>
              </a:solidFill>
              <a:cs typeface="Arial" panose="020B0604020202020204" pitchFamily="34" charset="0"/>
            </a:endParaRPr>
          </a:p>
          <a:p>
            <a:pPr algn="ctr" defTabSz="771571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b="1" i="1" kern="0" dirty="0">
              <a:solidFill>
                <a:srgbClr val="FFC000"/>
              </a:solidFill>
              <a:cs typeface="Arial" panose="020B0604020202020204" pitchFamily="34" charset="0"/>
            </a:endParaRPr>
          </a:p>
          <a:p>
            <a:pPr algn="ctr" defTabSz="771571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b="1" i="1" kern="0" dirty="0">
              <a:solidFill>
                <a:srgbClr val="FFC000"/>
              </a:solidFill>
              <a:cs typeface="Arial" panose="020B0604020202020204" pitchFamily="34" charset="0"/>
            </a:endParaRPr>
          </a:p>
          <a:p>
            <a:pPr algn="ctr" defTabSz="771571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b="1" i="1" kern="0" dirty="0">
              <a:solidFill>
                <a:srgbClr val="FFC000"/>
              </a:solidFill>
              <a:cs typeface="Arial" panose="020B0604020202020204" pitchFamily="34" charset="0"/>
            </a:endParaRPr>
          </a:p>
          <a:p>
            <a:pPr algn="ctr" defTabSz="771571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b="1" i="1" kern="0" dirty="0">
              <a:solidFill>
                <a:srgbClr val="FFC000"/>
              </a:solidFill>
              <a:cs typeface="Arial" panose="020B0604020202020204" pitchFamily="34" charset="0"/>
            </a:endParaRPr>
          </a:p>
          <a:p>
            <a:pPr algn="ctr" defTabSz="771571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b="1" i="1" kern="0" dirty="0">
              <a:solidFill>
                <a:srgbClr val="FFC000"/>
              </a:solidFill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81486A9-4BBC-5833-73DD-18B0EBB7274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9766" y="4270005"/>
            <a:ext cx="1343864" cy="12780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4338F7C-F700-F52D-175A-9E9E348B9C5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0190" y="4278839"/>
            <a:ext cx="1383974" cy="125746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6CFAD62-AF31-5EE5-C076-D824C4ED392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0734" y="2839898"/>
            <a:ext cx="1301751" cy="123704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D53B25D-C2FA-097E-7084-1D600355C02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6678" y="2830807"/>
            <a:ext cx="1274155" cy="123704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807D8F0-2A6E-CC2A-0F36-091E4258EA2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9334" y="1348825"/>
            <a:ext cx="1324552" cy="131614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485E46B-52A0-CD67-6DD6-3AF15EE5AB84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8909" y="1370080"/>
            <a:ext cx="1261923" cy="12951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79610" y="6440642"/>
            <a:ext cx="36896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Courtesy: V Bapat, M Fukui</a:t>
            </a:r>
          </a:p>
        </p:txBody>
      </p:sp>
      <p:pic>
        <p:nvPicPr>
          <p:cNvPr id="41" name="Picture 14">
            <a:extLst>
              <a:ext uri="{FF2B5EF4-FFF2-40B4-BE49-F238E27FC236}">
                <a16:creationId xmlns:a16="http://schemas.microsoft.com/office/drawing/2014/main" id="{E22B7709-00AB-462B-BD53-EEDF093EB8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3354" y="-4762"/>
            <a:ext cx="463645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5591175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screenshot of a phone&#10;&#10;Description automatically generated">
            <a:extLst>
              <a:ext uri="{FF2B5EF4-FFF2-40B4-BE49-F238E27FC236}">
                <a16:creationId xmlns:a16="http://schemas.microsoft.com/office/drawing/2014/main" id="{AD98E73E-0126-DF7E-B36A-A998F06A996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5166" y="1119194"/>
            <a:ext cx="2093214" cy="45299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D84F9C-CB38-036B-1A19-8D4ABC52B1A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2190" y="1571802"/>
            <a:ext cx="1489134" cy="17881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8BFBF74-4495-5917-B177-6CF90DE71C4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97331" y="1571975"/>
            <a:ext cx="1489134" cy="179479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2DFFFD8-4026-B7CA-7D6B-1D78F00B023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0110" y="3592954"/>
            <a:ext cx="1624776" cy="17992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EB83002-C0E3-322E-69D6-19EFD19A479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02833" y="3604571"/>
            <a:ext cx="1484010" cy="17987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CF4821-A619-3418-E549-081CEC7AA7E5}"/>
              </a:ext>
            </a:extLst>
          </p:cNvPr>
          <p:cNvSpPr txBox="1"/>
          <p:nvPr/>
        </p:nvSpPr>
        <p:spPr>
          <a:xfrm>
            <a:off x="4416323" y="5943087"/>
            <a:ext cx="1801968" cy="3728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23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Redo TAV APP</a:t>
            </a:r>
          </a:p>
        </p:txBody>
      </p:sp>
      <p:sp>
        <p:nvSpPr>
          <p:cNvPr id="70" name="Title 1">
            <a:extLst>
              <a:ext uri="{FF2B5EF4-FFF2-40B4-BE49-F238E27FC236}">
                <a16:creationId xmlns:a16="http://schemas.microsoft.com/office/drawing/2014/main" id="{4B5B446D-7C59-F309-3452-D92B6D225F80}"/>
              </a:ext>
            </a:extLst>
          </p:cNvPr>
          <p:cNvSpPr txBox="1">
            <a:spLocks/>
          </p:cNvSpPr>
          <p:nvPr/>
        </p:nvSpPr>
        <p:spPr bwMode="auto">
          <a:xfrm>
            <a:off x="312458" y="209211"/>
            <a:ext cx="8740378" cy="554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51435" tIns="51435" rIns="51435" bIns="51435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500" b="1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defTabSz="1028736"/>
            <a:r>
              <a:rPr lang="en-US" sz="2363" kern="0" dirty="0">
                <a:solidFill>
                  <a:schemeClr val="bg1"/>
                </a:solidFill>
                <a:latin typeface="Arial"/>
              </a:rPr>
              <a:t>Step 2. Identify Coronary Risk Plane (CRP)</a:t>
            </a:r>
            <a:endParaRPr lang="en-US" sz="3375" kern="0" dirty="0">
              <a:solidFill>
                <a:schemeClr val="bg1"/>
              </a:solidFill>
              <a:latin typeface="Arial"/>
            </a:endParaRP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FA8B1310-690C-BCE8-3801-C978270EE706}"/>
              </a:ext>
            </a:extLst>
          </p:cNvPr>
          <p:cNvCxnSpPr/>
          <p:nvPr/>
        </p:nvCxnSpPr>
        <p:spPr bwMode="auto">
          <a:xfrm>
            <a:off x="0" y="764107"/>
            <a:ext cx="10269264" cy="8868"/>
          </a:xfrm>
          <a:prstGeom prst="line">
            <a:avLst/>
          </a:prstGeom>
          <a:noFill/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DBA74E68-45F6-76FB-11FF-29A1357C3114}"/>
              </a:ext>
            </a:extLst>
          </p:cNvPr>
          <p:cNvSpPr txBox="1"/>
          <p:nvPr/>
        </p:nvSpPr>
        <p:spPr>
          <a:xfrm>
            <a:off x="66802" y="1108070"/>
            <a:ext cx="6694847" cy="4039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28736" fontAlgn="base">
              <a:spcBef>
                <a:spcPct val="0"/>
              </a:spcBef>
              <a:spcAft>
                <a:spcPct val="0"/>
              </a:spcAft>
            </a:pPr>
            <a:r>
              <a:rPr lang="en-US" sz="2025" b="1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ヒラギノ角ゴ Pro W3"/>
                <a:cs typeface="Arial" charset="0"/>
              </a:rPr>
              <a:t>CRP defined as below the LOWEST coronary ostia </a:t>
            </a:r>
            <a:endParaRPr lang="en-US" sz="2025" b="1" i="1" dirty="0">
              <a:solidFill>
                <a:srgbClr val="FFC000"/>
              </a:solidFill>
              <a:latin typeface="Arial" charset="0"/>
              <a:ea typeface="ヒラギノ角ゴ Pro W3"/>
              <a:cs typeface="Arial" charset="0"/>
            </a:endParaRPr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34A29C0B-8064-5BE9-EAB3-9111E72BFCA3}"/>
              </a:ext>
            </a:extLst>
          </p:cNvPr>
          <p:cNvGrpSpPr/>
          <p:nvPr/>
        </p:nvGrpSpPr>
        <p:grpSpPr>
          <a:xfrm>
            <a:off x="7804515" y="4266323"/>
            <a:ext cx="2097586" cy="957012"/>
            <a:chOff x="9459449" y="4387021"/>
            <a:chExt cx="2486028" cy="1134236"/>
          </a:xfrm>
        </p:grpSpPr>
        <p:sp>
          <p:nvSpPr>
            <p:cNvPr id="99" name="TextBox 3">
              <a:extLst>
                <a:ext uri="{FF2B5EF4-FFF2-40B4-BE49-F238E27FC236}">
                  <a16:creationId xmlns:a16="http://schemas.microsoft.com/office/drawing/2014/main" id="{1D1FC44D-BFD8-3963-F5A9-BA7CEF4B35B7}"/>
                </a:ext>
              </a:extLst>
            </p:cNvPr>
            <p:cNvSpPr txBox="1"/>
            <p:nvPr/>
          </p:nvSpPr>
          <p:spPr>
            <a:xfrm>
              <a:off x="9459449" y="5165604"/>
              <a:ext cx="2480846" cy="355653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77157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b="1" i="1" kern="0" dirty="0">
                <a:solidFill>
                  <a:srgbClr val="FFC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0" name="TextBox 3">
              <a:extLst>
                <a:ext uri="{FF2B5EF4-FFF2-40B4-BE49-F238E27FC236}">
                  <a16:creationId xmlns:a16="http://schemas.microsoft.com/office/drawing/2014/main" id="{4CE58158-BECF-E357-4BFD-5D0C46219B8F}"/>
                </a:ext>
              </a:extLst>
            </p:cNvPr>
            <p:cNvSpPr txBox="1"/>
            <p:nvPr/>
          </p:nvSpPr>
          <p:spPr>
            <a:xfrm>
              <a:off x="9464631" y="4387021"/>
              <a:ext cx="2480846" cy="601874"/>
            </a:xfrm>
            <a:prstGeom prst="rect">
              <a:avLst/>
            </a:prstGeom>
            <a:noFill/>
            <a:ln w="28575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77157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b="1" i="1" kern="0" dirty="0">
                <a:solidFill>
                  <a:srgbClr val="FFC000"/>
                </a:solidFill>
                <a:cs typeface="Arial" panose="020B0604020202020204" pitchFamily="34" charset="0"/>
              </a:endParaRPr>
            </a:p>
            <a:p>
              <a:pPr algn="ctr" defTabSz="77157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b="1" i="1" kern="0" dirty="0">
                <a:solidFill>
                  <a:srgbClr val="FFC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97" name="TextBox 3">
            <a:extLst>
              <a:ext uri="{FF2B5EF4-FFF2-40B4-BE49-F238E27FC236}">
                <a16:creationId xmlns:a16="http://schemas.microsoft.com/office/drawing/2014/main" id="{5315FB5C-6185-D146-0C45-C6A92081562B}"/>
              </a:ext>
            </a:extLst>
          </p:cNvPr>
          <p:cNvSpPr txBox="1"/>
          <p:nvPr/>
        </p:nvSpPr>
        <p:spPr>
          <a:xfrm>
            <a:off x="4137587" y="4157711"/>
            <a:ext cx="1427550" cy="507831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 defTabSz="77157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50" b="1" i="1" kern="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Bottom of LCA</a:t>
            </a:r>
          </a:p>
          <a:p>
            <a:pPr algn="ctr" defTabSz="77157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50" b="1" i="1" kern="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Node 6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59D8D7A4-9E23-1780-5E8A-89A5368FAFC1}"/>
              </a:ext>
            </a:extLst>
          </p:cNvPr>
          <p:cNvSpPr txBox="1"/>
          <p:nvPr/>
        </p:nvSpPr>
        <p:spPr>
          <a:xfrm>
            <a:off x="117531" y="3599287"/>
            <a:ext cx="550151" cy="300082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defTabSz="77157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50" b="1" kern="0" dirty="0">
                <a:solidFill>
                  <a:srgbClr val="FEB9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LCA</a:t>
            </a:r>
          </a:p>
        </p:txBody>
      </p:sp>
      <p:cxnSp>
        <p:nvCxnSpPr>
          <p:cNvPr id="95" name="Straight Connector 28">
            <a:extLst>
              <a:ext uri="{FF2B5EF4-FFF2-40B4-BE49-F238E27FC236}">
                <a16:creationId xmlns:a16="http://schemas.microsoft.com/office/drawing/2014/main" id="{F105730C-0D54-C24A-8A00-D5BA766B84A7}"/>
              </a:ext>
            </a:extLst>
          </p:cNvPr>
          <p:cNvCxnSpPr>
            <a:cxnSpLocks/>
          </p:cNvCxnSpPr>
          <p:nvPr/>
        </p:nvCxnSpPr>
        <p:spPr>
          <a:xfrm flipV="1">
            <a:off x="692461" y="4443811"/>
            <a:ext cx="3348672" cy="0"/>
          </a:xfrm>
          <a:prstGeom prst="line">
            <a:avLst/>
          </a:prstGeom>
          <a:noFill/>
          <a:ln w="12700" cap="flat" cmpd="sng" algn="ctr">
            <a:solidFill>
              <a:srgbClr val="FEB91A"/>
            </a:solidFill>
            <a:prstDash val="solid"/>
          </a:ln>
          <a:effectLst/>
        </p:spPr>
      </p:cxnSp>
      <p:sp>
        <p:nvSpPr>
          <p:cNvPr id="96" name="Rectangle 95">
            <a:extLst>
              <a:ext uri="{FF2B5EF4-FFF2-40B4-BE49-F238E27FC236}">
                <a16:creationId xmlns:a16="http://schemas.microsoft.com/office/drawing/2014/main" id="{C95055C1-6B3F-BA8F-7C9E-8F57DE3B82C7}"/>
              </a:ext>
            </a:extLst>
          </p:cNvPr>
          <p:cNvSpPr/>
          <p:nvPr/>
        </p:nvSpPr>
        <p:spPr>
          <a:xfrm>
            <a:off x="692461" y="3582993"/>
            <a:ext cx="3355935" cy="1819205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23"/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303BA7C4-0316-C1E5-D6A0-48941F6B6CD9}"/>
              </a:ext>
            </a:extLst>
          </p:cNvPr>
          <p:cNvSpPr txBox="1"/>
          <p:nvPr/>
        </p:nvSpPr>
        <p:spPr>
          <a:xfrm>
            <a:off x="5971326" y="3085519"/>
            <a:ext cx="1557330" cy="61183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 defTabSz="77157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88" b="1" i="1" kern="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CRP</a:t>
            </a:r>
          </a:p>
          <a:p>
            <a:pPr algn="ctr" defTabSz="77157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88" b="1" i="1" kern="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Node 6</a:t>
            </a:r>
          </a:p>
        </p:txBody>
      </p:sp>
      <p:sp>
        <p:nvSpPr>
          <p:cNvPr id="36" name="TextBox 3">
            <a:extLst>
              <a:ext uri="{FF2B5EF4-FFF2-40B4-BE49-F238E27FC236}">
                <a16:creationId xmlns:a16="http://schemas.microsoft.com/office/drawing/2014/main" id="{A3F40A0C-2E98-7B9A-42DD-62418EF89F2C}"/>
              </a:ext>
            </a:extLst>
          </p:cNvPr>
          <p:cNvSpPr txBox="1"/>
          <p:nvPr/>
        </p:nvSpPr>
        <p:spPr>
          <a:xfrm>
            <a:off x="4137587" y="2173773"/>
            <a:ext cx="1557330" cy="507831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 defTabSz="77157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50" b="1" i="1" kern="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Bottom of RCA</a:t>
            </a:r>
          </a:p>
          <a:p>
            <a:pPr algn="ctr" defTabSz="77157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50" b="1" i="1" kern="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Node 6.5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040F896-BA2D-3CD4-4680-B59D50E694BB}"/>
              </a:ext>
            </a:extLst>
          </p:cNvPr>
          <p:cNvSpPr txBox="1"/>
          <p:nvPr/>
        </p:nvSpPr>
        <p:spPr>
          <a:xfrm>
            <a:off x="117531" y="1571803"/>
            <a:ext cx="559769" cy="300082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defTabSz="77157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50" b="1" kern="0" dirty="0">
                <a:solidFill>
                  <a:srgbClr val="FEB9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RCA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E9D1482E-C9DF-8872-2A8B-B3916523709C}"/>
              </a:ext>
            </a:extLst>
          </p:cNvPr>
          <p:cNvSpPr/>
          <p:nvPr/>
        </p:nvSpPr>
        <p:spPr>
          <a:xfrm>
            <a:off x="702416" y="1564954"/>
            <a:ext cx="3355935" cy="1819205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23"/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48777E53-1BF0-7545-2622-194E81E5628A}"/>
              </a:ext>
            </a:extLst>
          </p:cNvPr>
          <p:cNvSpPr txBox="1"/>
          <p:nvPr/>
        </p:nvSpPr>
        <p:spPr>
          <a:xfrm>
            <a:off x="3458404" y="4300984"/>
            <a:ext cx="440701" cy="300082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defTabSz="77157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50" b="1" kern="0" dirty="0">
                <a:solidFill>
                  <a:srgbClr val="FEB9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N6</a:t>
            </a:r>
          </a:p>
        </p:txBody>
      </p:sp>
      <p:cxnSp>
        <p:nvCxnSpPr>
          <p:cNvPr id="35" name="Straight Connector 28">
            <a:extLst>
              <a:ext uri="{FF2B5EF4-FFF2-40B4-BE49-F238E27FC236}">
                <a16:creationId xmlns:a16="http://schemas.microsoft.com/office/drawing/2014/main" id="{2C8C1ED1-718A-843B-FD1B-8CF6C4E83ED0}"/>
              </a:ext>
            </a:extLst>
          </p:cNvPr>
          <p:cNvCxnSpPr>
            <a:cxnSpLocks/>
          </p:cNvCxnSpPr>
          <p:nvPr/>
        </p:nvCxnSpPr>
        <p:spPr>
          <a:xfrm flipV="1">
            <a:off x="702416" y="2321292"/>
            <a:ext cx="3348672" cy="0"/>
          </a:xfrm>
          <a:prstGeom prst="line">
            <a:avLst/>
          </a:prstGeom>
          <a:noFill/>
          <a:ln w="12700" cap="flat" cmpd="sng" algn="ctr">
            <a:solidFill>
              <a:srgbClr val="FEB91A"/>
            </a:solidFill>
            <a:prstDash val="solid"/>
          </a:ln>
          <a:effectLst/>
        </p:spPr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2553135B-D7BA-4E3D-E1D3-674E9F3E675D}"/>
              </a:ext>
            </a:extLst>
          </p:cNvPr>
          <p:cNvSpPr txBox="1"/>
          <p:nvPr/>
        </p:nvSpPr>
        <p:spPr>
          <a:xfrm>
            <a:off x="3434559" y="2180205"/>
            <a:ext cx="549974" cy="300082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defTabSz="77157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50" b="1" kern="0" dirty="0">
                <a:solidFill>
                  <a:srgbClr val="FEB9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N6.5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579610" y="6440642"/>
            <a:ext cx="36896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Courtesy: V Bapat, M Fukui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BD1D913-11ED-43F3-A4D8-1D0A8192C4F1}"/>
              </a:ext>
            </a:extLst>
          </p:cNvPr>
          <p:cNvSpPr txBox="1"/>
          <p:nvPr/>
        </p:nvSpPr>
        <p:spPr>
          <a:xfrm>
            <a:off x="217161" y="5731662"/>
            <a:ext cx="3681944" cy="7571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NSP- Neo Skirt Plane</a:t>
            </a:r>
          </a:p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CRP - Coronary risk plane</a:t>
            </a:r>
          </a:p>
        </p:txBody>
      </p:sp>
      <p:pic>
        <p:nvPicPr>
          <p:cNvPr id="27" name="Picture 14">
            <a:extLst>
              <a:ext uri="{FF2B5EF4-FFF2-40B4-BE49-F238E27FC236}">
                <a16:creationId xmlns:a16="http://schemas.microsoft.com/office/drawing/2014/main" id="{E22B7709-00AB-462B-BD53-EEDF093EB8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3354" y="-4762"/>
            <a:ext cx="463645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23764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DCF4821-A619-3418-E549-081CEC7AA7E5}"/>
              </a:ext>
            </a:extLst>
          </p:cNvPr>
          <p:cNvSpPr txBox="1"/>
          <p:nvPr/>
        </p:nvSpPr>
        <p:spPr>
          <a:xfrm>
            <a:off x="4416323" y="5943087"/>
            <a:ext cx="1801968" cy="3728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23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Redo TAV APP</a:t>
            </a:r>
          </a:p>
        </p:txBody>
      </p:sp>
      <p:sp>
        <p:nvSpPr>
          <p:cNvPr id="70" name="Title 1">
            <a:extLst>
              <a:ext uri="{FF2B5EF4-FFF2-40B4-BE49-F238E27FC236}">
                <a16:creationId xmlns:a16="http://schemas.microsoft.com/office/drawing/2014/main" id="{4B5B446D-7C59-F309-3452-D92B6D225F80}"/>
              </a:ext>
            </a:extLst>
          </p:cNvPr>
          <p:cNvSpPr txBox="1">
            <a:spLocks/>
          </p:cNvSpPr>
          <p:nvPr/>
        </p:nvSpPr>
        <p:spPr bwMode="auto">
          <a:xfrm>
            <a:off x="312458" y="535782"/>
            <a:ext cx="9368937" cy="554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51435" tIns="51435" rIns="51435" bIns="51435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500" b="1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defTabSz="1028736"/>
            <a:r>
              <a:rPr lang="en-US" sz="2363" kern="0" dirty="0">
                <a:solidFill>
                  <a:schemeClr val="bg1"/>
                </a:solidFill>
                <a:latin typeface="Arial"/>
              </a:rPr>
              <a:t>Step 4. Choose NSP &amp; Assess relation between NSP and CRP</a:t>
            </a:r>
            <a:endParaRPr lang="en-US" sz="3375" kern="0" dirty="0">
              <a:solidFill>
                <a:schemeClr val="bg1"/>
              </a:solidFill>
              <a:latin typeface="Arial"/>
            </a:endParaRP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FA8B1310-690C-BCE8-3801-C978270EE706}"/>
              </a:ext>
            </a:extLst>
          </p:cNvPr>
          <p:cNvCxnSpPr/>
          <p:nvPr/>
        </p:nvCxnSpPr>
        <p:spPr bwMode="auto">
          <a:xfrm>
            <a:off x="0" y="1090678"/>
            <a:ext cx="10269264" cy="8868"/>
          </a:xfrm>
          <a:prstGeom prst="line">
            <a:avLst/>
          </a:prstGeom>
          <a:noFill/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4E4C83F6-1341-78F8-F16A-A04681975D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02" y="1144344"/>
            <a:ext cx="2258516" cy="436512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976FCDB-11CD-23D0-15A7-1C50AF00B0BA}"/>
              </a:ext>
            </a:extLst>
          </p:cNvPr>
          <p:cNvGrpSpPr/>
          <p:nvPr/>
        </p:nvGrpSpPr>
        <p:grpSpPr>
          <a:xfrm>
            <a:off x="3571744" y="1131231"/>
            <a:ext cx="2167975" cy="4392719"/>
            <a:chOff x="5302092" y="721260"/>
            <a:chExt cx="2569452" cy="5206185"/>
          </a:xfrm>
        </p:grpSpPr>
        <p:pic>
          <p:nvPicPr>
            <p:cNvPr id="12" name="Picture 11" descr="Screens screenshot of a cell phone&#10;&#10;Description automatically generated">
              <a:extLst>
                <a:ext uri="{FF2B5EF4-FFF2-40B4-BE49-F238E27FC236}">
                  <a16:creationId xmlns:a16="http://schemas.microsoft.com/office/drawing/2014/main" id="{7A6B16E5-E178-8178-FADB-804D164AEF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02092" y="721260"/>
              <a:ext cx="2569452" cy="4944699"/>
            </a:xfrm>
            <a:prstGeom prst="rect">
              <a:avLst/>
            </a:prstGeom>
          </p:spPr>
        </p:pic>
        <p:pic>
          <p:nvPicPr>
            <p:cNvPr id="13" name="Picture 12" descr="Screens screenshot of a phone&#10;&#10;Description automatically generated">
              <a:extLst>
                <a:ext uri="{FF2B5EF4-FFF2-40B4-BE49-F238E27FC236}">
                  <a16:creationId xmlns:a16="http://schemas.microsoft.com/office/drawing/2014/main" id="{B37105C2-6623-EB6C-4C33-FD8C30AD29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02092" y="4092615"/>
              <a:ext cx="2569452" cy="1834830"/>
            </a:xfrm>
            <a:prstGeom prst="rect">
              <a:avLst/>
            </a:prstGeom>
          </p:spPr>
        </p:pic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CCD2EDC3-C1CB-5579-489C-FF43A97D65F5}"/>
              </a:ext>
            </a:extLst>
          </p:cNvPr>
          <p:cNvGrpSpPr/>
          <p:nvPr/>
        </p:nvGrpSpPr>
        <p:grpSpPr>
          <a:xfrm>
            <a:off x="5870676" y="1695271"/>
            <a:ext cx="4340450" cy="3420433"/>
            <a:chOff x="6560083" y="1183726"/>
            <a:chExt cx="5201303" cy="4053847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7204B93A-AE02-B8AB-D2C2-597FE97D3ED4}"/>
                </a:ext>
              </a:extLst>
            </p:cNvPr>
            <p:cNvSpPr/>
            <p:nvPr/>
          </p:nvSpPr>
          <p:spPr>
            <a:xfrm>
              <a:off x="6560083" y="1183726"/>
              <a:ext cx="5201303" cy="4053847"/>
            </a:xfrm>
            <a:prstGeom prst="rect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sz="1688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25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Relation between NSP and CRP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25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CB1D0CC9-9167-5CFC-B72F-097463E5C76B}"/>
                </a:ext>
              </a:extLst>
            </p:cNvPr>
            <p:cNvGrpSpPr/>
            <p:nvPr/>
          </p:nvGrpSpPr>
          <p:grpSpPr>
            <a:xfrm>
              <a:off x="7495175" y="2351843"/>
              <a:ext cx="3407570" cy="2010660"/>
              <a:chOff x="4963926" y="2940778"/>
              <a:chExt cx="3407570" cy="2010660"/>
            </a:xfrm>
          </p:grpSpPr>
          <p:sp>
            <p:nvSpPr>
              <p:cNvPr id="43" name="Rectangle 242">
                <a:extLst>
                  <a:ext uri="{FF2B5EF4-FFF2-40B4-BE49-F238E27FC236}">
                    <a16:creationId xmlns:a16="http://schemas.microsoft.com/office/drawing/2014/main" id="{C167DF7A-376D-9CC1-D4DF-055058B2A487}"/>
                  </a:ext>
                </a:extLst>
              </p:cNvPr>
              <p:cNvSpPr/>
              <p:nvPr/>
            </p:nvSpPr>
            <p:spPr bwMode="auto">
              <a:xfrm>
                <a:off x="4963926" y="2940778"/>
                <a:ext cx="3407570" cy="2010660"/>
              </a:xfrm>
              <a:prstGeom prst="rect">
                <a:avLst/>
              </a:prstGeom>
              <a:solidFill>
                <a:srgbClr val="FFFFFF"/>
              </a:solidFill>
              <a:ln w="3810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77153" tIns="38576" rIns="77153" bIns="38576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r" defTabSz="771571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519" b="1" i="1" kern="0" dirty="0">
                  <a:solidFill>
                    <a:srgbClr val="FFCC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ヒラギノ角ゴ Pro W3" pitchFamily="-111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44" name="TextBox 8">
                <a:extLst>
                  <a:ext uri="{FF2B5EF4-FFF2-40B4-BE49-F238E27FC236}">
                    <a16:creationId xmlns:a16="http://schemas.microsoft.com/office/drawing/2014/main" id="{DA8C8CB0-602E-BF86-CBDF-2BE10546C42E}"/>
                  </a:ext>
                </a:extLst>
              </p:cNvPr>
              <p:cNvSpPr txBox="1"/>
              <p:nvPr/>
            </p:nvSpPr>
            <p:spPr>
              <a:xfrm>
                <a:off x="5015134" y="3705397"/>
                <a:ext cx="762915" cy="7251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385785">
                  <a:defRPr/>
                </a:pPr>
                <a:r>
                  <a:rPr lang="en-US" sz="1688" b="1" kern="0" dirty="0">
                    <a:solidFill>
                      <a:srgbClr val="ED7D31"/>
                    </a:solidFill>
                    <a:latin typeface="Arial" panose="020B0604020202020204" pitchFamily="34" charset="0"/>
                    <a:ea typeface="ヒラギノ角ゴ Pro W3"/>
                    <a:cs typeface="Arial" panose="020B0604020202020204" pitchFamily="34" charset="0"/>
                  </a:rPr>
                  <a:t>CRP</a:t>
                </a:r>
              </a:p>
            </p:txBody>
          </p:sp>
          <p:pic>
            <p:nvPicPr>
              <p:cNvPr id="45" name="図 2">
                <a:extLst>
                  <a:ext uri="{FF2B5EF4-FFF2-40B4-BE49-F238E27FC236}">
                    <a16:creationId xmlns:a16="http://schemas.microsoft.com/office/drawing/2014/main" id="{F2632592-0DB1-49DF-2DBB-6885A2E0CFE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65544" t="2553" r="21881" b="6845"/>
              <a:stretch/>
            </p:blipFill>
            <p:spPr>
              <a:xfrm>
                <a:off x="5887450" y="3248455"/>
                <a:ext cx="1032262" cy="1498740"/>
              </a:xfrm>
              <a:prstGeom prst="rect">
                <a:avLst/>
              </a:prstGeom>
            </p:spPr>
          </p:pic>
          <p:grpSp>
            <p:nvGrpSpPr>
              <p:cNvPr id="46" name="グループ化 18">
                <a:extLst>
                  <a:ext uri="{FF2B5EF4-FFF2-40B4-BE49-F238E27FC236}">
                    <a16:creationId xmlns:a16="http://schemas.microsoft.com/office/drawing/2014/main" id="{081C15E9-0180-7617-3410-530AAB8D3D2C}"/>
                  </a:ext>
                </a:extLst>
              </p:cNvPr>
              <p:cNvGrpSpPr/>
              <p:nvPr/>
            </p:nvGrpSpPr>
            <p:grpSpPr>
              <a:xfrm>
                <a:off x="5917406" y="3599439"/>
                <a:ext cx="1015037" cy="960689"/>
                <a:chOff x="613909" y="2908999"/>
                <a:chExt cx="2190807" cy="2358737"/>
              </a:xfrm>
            </p:grpSpPr>
            <p:cxnSp>
              <p:nvCxnSpPr>
                <p:cNvPr id="49" name="מחבר ישר 8">
                  <a:extLst>
                    <a:ext uri="{FF2B5EF4-FFF2-40B4-BE49-F238E27FC236}">
                      <a16:creationId xmlns:a16="http://schemas.microsoft.com/office/drawing/2014/main" id="{60332F78-DCFF-CC2C-E51F-CA8F9BBA51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9194" y="2947515"/>
                  <a:ext cx="0" cy="484491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50" name="מחבר ישר 9">
                  <a:extLst>
                    <a:ext uri="{FF2B5EF4-FFF2-40B4-BE49-F238E27FC236}">
                      <a16:creationId xmlns:a16="http://schemas.microsoft.com/office/drawing/2014/main" id="{F189B43A-80C2-5391-9C04-8BE173A98CE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642081" y="2908999"/>
                  <a:ext cx="0" cy="460553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sp>
              <p:nvSpPr>
                <p:cNvPr id="51" name="קשת 18">
                  <a:extLst>
                    <a:ext uri="{FF2B5EF4-FFF2-40B4-BE49-F238E27FC236}">
                      <a16:creationId xmlns:a16="http://schemas.microsoft.com/office/drawing/2014/main" id="{3D4E42E2-D473-82F5-D23B-7B69056A0581}"/>
                    </a:ext>
                  </a:extLst>
                </p:cNvPr>
                <p:cNvSpPr/>
                <p:nvPr/>
              </p:nvSpPr>
              <p:spPr>
                <a:xfrm>
                  <a:off x="2454928" y="3359865"/>
                  <a:ext cx="349788" cy="1907871"/>
                </a:xfrm>
                <a:prstGeom prst="arc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1" anchor="ctr"/>
                <a:lstStyle/>
                <a:p>
                  <a:pPr algn="ctr" defTabSz="771571">
                    <a:defRPr/>
                  </a:pPr>
                  <a:endParaRPr kumimoji="1" lang="he-IL" sz="1519" b="1" kern="0" dirty="0">
                    <a:solidFill>
                      <a:prstClr val="black"/>
                    </a:solidFill>
                    <a:latin typeface="Arial" panose="020B0604020202020204" pitchFamily="34" charset="0"/>
                    <a:ea typeface="ヒラギノ角ゴ Pro W3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2" name="קשת 19">
                  <a:extLst>
                    <a:ext uri="{FF2B5EF4-FFF2-40B4-BE49-F238E27FC236}">
                      <a16:creationId xmlns:a16="http://schemas.microsoft.com/office/drawing/2014/main" id="{15BD803F-18D9-974A-CA3D-A47C97238B86}"/>
                    </a:ext>
                  </a:extLst>
                </p:cNvPr>
                <p:cNvSpPr/>
                <p:nvPr/>
              </p:nvSpPr>
              <p:spPr>
                <a:xfrm flipH="1">
                  <a:off x="613909" y="3421809"/>
                  <a:ext cx="324271" cy="1510164"/>
                </a:xfrm>
                <a:prstGeom prst="arc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1" anchor="ctr"/>
                <a:lstStyle/>
                <a:p>
                  <a:pPr algn="ctr" defTabSz="771571">
                    <a:defRPr/>
                  </a:pPr>
                  <a:endParaRPr kumimoji="1" lang="he-IL" sz="1519" b="1" kern="0">
                    <a:solidFill>
                      <a:prstClr val="black"/>
                    </a:solidFill>
                    <a:latin typeface="Arial" panose="020B0604020202020204" pitchFamily="34" charset="0"/>
                    <a:ea typeface="ヒラギノ角ゴ Pro W3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3" name="קשת 20">
                  <a:extLst>
                    <a:ext uri="{FF2B5EF4-FFF2-40B4-BE49-F238E27FC236}">
                      <a16:creationId xmlns:a16="http://schemas.microsoft.com/office/drawing/2014/main" id="{65549045-558E-F950-6395-4766DB82FF31}"/>
                    </a:ext>
                  </a:extLst>
                </p:cNvPr>
                <p:cNvSpPr/>
                <p:nvPr/>
              </p:nvSpPr>
              <p:spPr>
                <a:xfrm rot="10800000">
                  <a:off x="613940" y="3286107"/>
                  <a:ext cx="825515" cy="1736172"/>
                </a:xfrm>
                <a:prstGeom prst="arc">
                  <a:avLst>
                    <a:gd name="adj1" fmla="val 16668156"/>
                    <a:gd name="adj2" fmla="val 0"/>
                  </a:avLst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1" anchor="ctr"/>
                <a:lstStyle/>
                <a:p>
                  <a:pPr algn="ctr" defTabSz="771571">
                    <a:defRPr/>
                  </a:pPr>
                  <a:endParaRPr kumimoji="1" lang="he-IL" sz="1519" b="1" kern="0" dirty="0">
                    <a:solidFill>
                      <a:prstClr val="black"/>
                    </a:solidFill>
                    <a:latin typeface="Arial" panose="020B0604020202020204" pitchFamily="34" charset="0"/>
                    <a:ea typeface="ヒラギノ角ゴ Pro W3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4" name="קשת 21">
                  <a:extLst>
                    <a:ext uri="{FF2B5EF4-FFF2-40B4-BE49-F238E27FC236}">
                      <a16:creationId xmlns:a16="http://schemas.microsoft.com/office/drawing/2014/main" id="{5301FDFD-2630-4529-6A4F-6052022033D4}"/>
                    </a:ext>
                  </a:extLst>
                </p:cNvPr>
                <p:cNvSpPr/>
                <p:nvPr/>
              </p:nvSpPr>
              <p:spPr>
                <a:xfrm rot="10800000" flipH="1">
                  <a:off x="2116874" y="3615405"/>
                  <a:ext cx="687840" cy="1358065"/>
                </a:xfrm>
                <a:prstGeom prst="arc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1" anchor="ctr"/>
                <a:lstStyle/>
                <a:p>
                  <a:pPr algn="ctr" defTabSz="771571">
                    <a:defRPr/>
                  </a:pPr>
                  <a:endParaRPr kumimoji="1" lang="he-IL" sz="1519" b="1" kern="0" dirty="0">
                    <a:solidFill>
                      <a:prstClr val="black"/>
                    </a:solidFill>
                    <a:latin typeface="Arial" panose="020B0604020202020204" pitchFamily="34" charset="0"/>
                    <a:ea typeface="ヒラギノ角ゴ Pro W3"/>
                    <a:cs typeface="Arial" panose="020B0604020202020204" pitchFamily="34" charset="0"/>
                  </a:endParaRPr>
                </a:p>
              </p:txBody>
            </p:sp>
          </p:grpSp>
          <p:cxnSp>
            <p:nvCxnSpPr>
              <p:cNvPr id="47" name="Straight Connector 28">
                <a:extLst>
                  <a:ext uri="{FF2B5EF4-FFF2-40B4-BE49-F238E27FC236}">
                    <a16:creationId xmlns:a16="http://schemas.microsoft.com/office/drawing/2014/main" id="{048B0072-9148-2ED8-6D03-0EF04219D4D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63483" y="4008939"/>
                <a:ext cx="1301969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</p:cxnSp>
          <p:sp>
            <p:nvSpPr>
              <p:cNvPr id="48" name="TextBox 8">
                <a:extLst>
                  <a:ext uri="{FF2B5EF4-FFF2-40B4-BE49-F238E27FC236}">
                    <a16:creationId xmlns:a16="http://schemas.microsoft.com/office/drawing/2014/main" id="{AAE6A1D1-9CA2-5655-0367-4958F3768032}"/>
                  </a:ext>
                </a:extLst>
              </p:cNvPr>
              <p:cNvSpPr txBox="1"/>
              <p:nvPr/>
            </p:nvSpPr>
            <p:spPr>
              <a:xfrm>
                <a:off x="7071799" y="3707264"/>
                <a:ext cx="1066115" cy="3865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385785">
                  <a:defRPr/>
                </a:pPr>
                <a:r>
                  <a:rPr lang="en-US" sz="1519" b="1" kern="0" dirty="0">
                    <a:solidFill>
                      <a:srgbClr val="ED7D31"/>
                    </a:solidFill>
                    <a:latin typeface="Arial" panose="020B0604020202020204" pitchFamily="34" charset="0"/>
                    <a:ea typeface="ヒラギノ角ゴ Pro W3"/>
                    <a:cs typeface="Arial" panose="020B0604020202020204" pitchFamily="34" charset="0"/>
                  </a:rPr>
                  <a:t>Node 6</a:t>
                </a:r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FAFD1AA5-DE2F-81B7-EB91-F26E68C6C950}"/>
                </a:ext>
              </a:extLst>
            </p:cNvPr>
            <p:cNvGrpSpPr/>
            <p:nvPr/>
          </p:nvGrpSpPr>
          <p:grpSpPr>
            <a:xfrm>
              <a:off x="7568928" y="3401133"/>
              <a:ext cx="3537571" cy="672407"/>
              <a:chOff x="5061746" y="3972780"/>
              <a:chExt cx="3537571" cy="672407"/>
            </a:xfrm>
          </p:grpSpPr>
          <p:sp>
            <p:nvSpPr>
              <p:cNvPr id="56" name="TextBox 8">
                <a:extLst>
                  <a:ext uri="{FF2B5EF4-FFF2-40B4-BE49-F238E27FC236}">
                    <a16:creationId xmlns:a16="http://schemas.microsoft.com/office/drawing/2014/main" id="{58E3BFE7-D0A1-BE27-EBE4-BC632D460167}"/>
                  </a:ext>
                </a:extLst>
              </p:cNvPr>
              <p:cNvSpPr txBox="1"/>
              <p:nvPr/>
            </p:nvSpPr>
            <p:spPr>
              <a:xfrm>
                <a:off x="7123747" y="4019104"/>
                <a:ext cx="1475570" cy="4419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385785"/>
                <a:r>
                  <a:rPr lang="en-US" sz="1823" b="1" dirty="0">
                    <a:solidFill>
                      <a:srgbClr val="5B9BD5"/>
                    </a:solidFill>
                    <a:latin typeface="Arial" panose="020B0604020202020204" pitchFamily="34" charset="0"/>
                    <a:ea typeface="ヒラギノ角ゴ Pro W3"/>
                    <a:cs typeface="Arial" panose="020B0604020202020204" pitchFamily="34" charset="0"/>
                  </a:rPr>
                  <a:t>Node 6</a:t>
                </a:r>
              </a:p>
            </p:txBody>
          </p:sp>
          <p:pic>
            <p:nvPicPr>
              <p:cNvPr id="57" name="Picture 17" descr="A picture containing gate, grate&#10;&#10;Description automatically generated">
                <a:extLst>
                  <a:ext uri="{FF2B5EF4-FFF2-40B4-BE49-F238E27FC236}">
                    <a16:creationId xmlns:a16="http://schemas.microsoft.com/office/drawing/2014/main" id="{2AFA6DD4-F0B2-8560-CA95-D88D6FFD75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duotone>
                  <a:prstClr val="black"/>
                  <a:srgbClr val="00206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054854" y="3972780"/>
                <a:ext cx="740965" cy="672407"/>
              </a:xfrm>
              <a:prstGeom prst="rect">
                <a:avLst/>
              </a:prstGeom>
            </p:spPr>
          </p:pic>
          <p:sp>
            <p:nvSpPr>
              <p:cNvPr id="58" name="TextBox 8">
                <a:extLst>
                  <a:ext uri="{FF2B5EF4-FFF2-40B4-BE49-F238E27FC236}">
                    <a16:creationId xmlns:a16="http://schemas.microsoft.com/office/drawing/2014/main" id="{A9B5AE4A-69B3-9EAE-0951-AD9F73F1F619}"/>
                  </a:ext>
                </a:extLst>
              </p:cNvPr>
              <p:cNvSpPr txBox="1"/>
              <p:nvPr/>
            </p:nvSpPr>
            <p:spPr>
              <a:xfrm rot="10800000" flipV="1">
                <a:off x="5061746" y="3994391"/>
                <a:ext cx="822352" cy="4172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385785"/>
                <a:r>
                  <a:rPr lang="en-US" sz="1688" b="1" dirty="0">
                    <a:solidFill>
                      <a:srgbClr val="5B9BD5"/>
                    </a:solidFill>
                    <a:latin typeface="Arial" panose="020B0604020202020204" pitchFamily="34" charset="0"/>
                    <a:ea typeface="ヒラギノ角ゴ Pro W3"/>
                    <a:cs typeface="Arial" panose="020B0604020202020204" pitchFamily="34" charset="0"/>
                  </a:rPr>
                  <a:t>NSP</a:t>
                </a:r>
              </a:p>
            </p:txBody>
          </p:sp>
          <p:cxnSp>
            <p:nvCxnSpPr>
              <p:cNvPr id="59" name="Straight Connector 28">
                <a:extLst>
                  <a:ext uri="{FF2B5EF4-FFF2-40B4-BE49-F238E27FC236}">
                    <a16:creationId xmlns:a16="http://schemas.microsoft.com/office/drawing/2014/main" id="{7E074C43-271E-9423-1DC5-AD56FA50D6D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24215" y="4016992"/>
                <a:ext cx="976477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C6C7582A-0369-9DFD-FB4E-B716EFFC786E}"/>
                </a:ext>
              </a:extLst>
            </p:cNvPr>
            <p:cNvGrpSpPr/>
            <p:nvPr/>
          </p:nvGrpSpPr>
          <p:grpSpPr>
            <a:xfrm>
              <a:off x="7259906" y="2218665"/>
              <a:ext cx="3873499" cy="2625338"/>
              <a:chOff x="4734835" y="2790428"/>
              <a:chExt cx="3873499" cy="2625338"/>
            </a:xfrm>
          </p:grpSpPr>
          <p:sp>
            <p:nvSpPr>
              <p:cNvPr id="61" name="TextBox 19">
                <a:extLst>
                  <a:ext uri="{FF2B5EF4-FFF2-40B4-BE49-F238E27FC236}">
                    <a16:creationId xmlns:a16="http://schemas.microsoft.com/office/drawing/2014/main" id="{0D4B5173-9A3D-4770-6287-EC502E7BB23A}"/>
                  </a:ext>
                </a:extLst>
              </p:cNvPr>
              <p:cNvSpPr txBox="1"/>
              <p:nvPr/>
            </p:nvSpPr>
            <p:spPr>
              <a:xfrm>
                <a:off x="4967800" y="2790428"/>
                <a:ext cx="3407570" cy="355653"/>
              </a:xfrm>
              <a:prstGeom prst="rect">
                <a:avLst/>
              </a:prstGeom>
              <a:solidFill>
                <a:srgbClr val="00B050"/>
              </a:solidFill>
              <a:ln w="12700" cap="flat" cmpd="sng" algn="ctr">
                <a:solidFill>
                  <a:srgbClr val="00B050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square" rtlCol="0" anchor="ctr">
                <a:spAutoFit/>
              </a:bodyPr>
              <a:lstStyle/>
              <a:p>
                <a:pPr algn="ctr" defTabSz="771571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35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NSP at CRP</a:t>
                </a:r>
                <a:endParaRPr lang="en-US" sz="1350" b="1" kern="0" dirty="0">
                  <a:solidFill>
                    <a:srgbClr val="1D384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" name="Rectangle 242">
                <a:extLst>
                  <a:ext uri="{FF2B5EF4-FFF2-40B4-BE49-F238E27FC236}">
                    <a16:creationId xmlns:a16="http://schemas.microsoft.com/office/drawing/2014/main" id="{E6DABD16-69D6-6740-DABA-5004FA4EE4A3}"/>
                  </a:ext>
                </a:extLst>
              </p:cNvPr>
              <p:cNvSpPr/>
              <p:nvPr/>
            </p:nvSpPr>
            <p:spPr bwMode="auto">
              <a:xfrm>
                <a:off x="4963757" y="2798978"/>
                <a:ext cx="3415658" cy="2135288"/>
              </a:xfrm>
              <a:prstGeom prst="rect">
                <a:avLst/>
              </a:prstGeom>
              <a:noFill/>
              <a:ln w="38100" cap="flat" cmpd="sng" algn="ctr">
                <a:solidFill>
                  <a:srgbClr val="00B05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77153" tIns="38576" rIns="77153" bIns="38576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r" defTabSz="771571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519" b="1" i="1" kern="0">
                  <a:solidFill>
                    <a:srgbClr val="FFCC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ヒラギノ角ゴ Pro W3" pitchFamily="-111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63" name="TextBox 19">
                <a:extLst>
                  <a:ext uri="{FF2B5EF4-FFF2-40B4-BE49-F238E27FC236}">
                    <a16:creationId xmlns:a16="http://schemas.microsoft.com/office/drawing/2014/main" id="{E5F80DAE-A9CD-562B-9356-A5D7D798CB5A}"/>
                  </a:ext>
                </a:extLst>
              </p:cNvPr>
              <p:cNvSpPr txBox="1"/>
              <p:nvPr/>
            </p:nvSpPr>
            <p:spPr>
              <a:xfrm>
                <a:off x="4734835" y="4998481"/>
                <a:ext cx="3873499" cy="417285"/>
              </a:xfrm>
              <a:prstGeom prst="rect">
                <a:avLst/>
              </a:prstGeom>
              <a:solidFill>
                <a:srgbClr val="00B050"/>
              </a:solidFill>
              <a:ln w="38100" cap="flat" cmpd="sng" algn="ctr">
                <a:noFill/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square" rtlCol="0" anchor="ctr">
                <a:spAutoFit/>
              </a:bodyPr>
              <a:lstStyle/>
              <a:p>
                <a:pPr algn="ctr" defTabSz="771571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688" b="1" kern="0" dirty="0">
                    <a:solidFill>
                      <a:srgbClr val="1D384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Low risk of coronary</a:t>
                </a:r>
              </a:p>
            </p:txBody>
          </p:sp>
        </p:grpSp>
      </p:grpSp>
      <p:sp>
        <p:nvSpPr>
          <p:cNvPr id="66" name="Arrow: Right 65">
            <a:extLst>
              <a:ext uri="{FF2B5EF4-FFF2-40B4-BE49-F238E27FC236}">
                <a16:creationId xmlns:a16="http://schemas.microsoft.com/office/drawing/2014/main" id="{E5F6027C-61F4-3B33-053C-55F6CC802977}"/>
              </a:ext>
            </a:extLst>
          </p:cNvPr>
          <p:cNvSpPr/>
          <p:nvPr/>
        </p:nvSpPr>
        <p:spPr>
          <a:xfrm>
            <a:off x="2365150" y="2917554"/>
            <a:ext cx="1124134" cy="265131"/>
          </a:xfrm>
          <a:prstGeom prst="right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23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B2B8A685-ECD0-482F-D76B-F099909DF323}"/>
              </a:ext>
            </a:extLst>
          </p:cNvPr>
          <p:cNvSpPr txBox="1"/>
          <p:nvPr/>
        </p:nvSpPr>
        <p:spPr>
          <a:xfrm>
            <a:off x="2354526" y="2061857"/>
            <a:ext cx="1038155" cy="933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23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</a:t>
            </a:r>
            <a:r>
              <a:rPr lang="en-US" sz="1823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Node 6</a:t>
            </a:r>
            <a:r>
              <a:rPr lang="en-US" sz="1823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chosen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D1D913-11ED-43F3-A4D8-1D0A8192C4F1}"/>
              </a:ext>
            </a:extLst>
          </p:cNvPr>
          <p:cNvSpPr txBox="1"/>
          <p:nvPr/>
        </p:nvSpPr>
        <p:spPr>
          <a:xfrm>
            <a:off x="6712549" y="5240844"/>
            <a:ext cx="3498577" cy="70788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NSP- Neo Skirt Plane</a:t>
            </a:r>
          </a:p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CRP - Coronary risk plane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579610" y="6440642"/>
            <a:ext cx="36896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Courtesy: V Bapat, M Fukui</a:t>
            </a:r>
          </a:p>
        </p:txBody>
      </p:sp>
      <p:pic>
        <p:nvPicPr>
          <p:cNvPr id="37" name="Picture 14">
            <a:extLst>
              <a:ext uri="{FF2B5EF4-FFF2-40B4-BE49-F238E27FC236}">
                <a16:creationId xmlns:a16="http://schemas.microsoft.com/office/drawing/2014/main" id="{E22B7709-00AB-462B-BD53-EEDF093EB8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3354" y="-4762"/>
            <a:ext cx="463645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94157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screenshot of a phone&#10;&#10;Description automatically generated">
            <a:extLst>
              <a:ext uri="{FF2B5EF4-FFF2-40B4-BE49-F238E27FC236}">
                <a16:creationId xmlns:a16="http://schemas.microsoft.com/office/drawing/2014/main" id="{3FA1BA5F-83FF-8D67-7C04-EC909CD2C26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0126" y="1216145"/>
            <a:ext cx="2032596" cy="4330607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A17DAE03-283C-80DE-2CF7-DF08DF587B89}"/>
              </a:ext>
            </a:extLst>
          </p:cNvPr>
          <p:cNvGrpSpPr/>
          <p:nvPr/>
        </p:nvGrpSpPr>
        <p:grpSpPr>
          <a:xfrm>
            <a:off x="183637" y="1211592"/>
            <a:ext cx="1959690" cy="4240968"/>
            <a:chOff x="724985" y="800960"/>
            <a:chExt cx="2322595" cy="5026333"/>
          </a:xfrm>
        </p:grpSpPr>
        <p:pic>
          <p:nvPicPr>
            <p:cNvPr id="17" name="Picture 16" descr="A screenshot of a phone&#10;&#10;Description automatically generated">
              <a:extLst>
                <a:ext uri="{FF2B5EF4-FFF2-40B4-BE49-F238E27FC236}">
                  <a16:creationId xmlns:a16="http://schemas.microsoft.com/office/drawing/2014/main" id="{E1FAE6A3-3DCF-511C-E063-7A207022CD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4985" y="800960"/>
              <a:ext cx="2322595" cy="5026333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8F47E4F-2D27-D1D7-09F0-72845C341F31}"/>
                </a:ext>
              </a:extLst>
            </p:cNvPr>
            <p:cNvSpPr/>
            <p:nvPr/>
          </p:nvSpPr>
          <p:spPr>
            <a:xfrm>
              <a:off x="2190810" y="4182643"/>
              <a:ext cx="168932" cy="1027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23">
                <a:solidFill>
                  <a:schemeClr val="bg1"/>
                </a:solidFill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6DCF4821-A619-3418-E549-081CEC7AA7E5}"/>
              </a:ext>
            </a:extLst>
          </p:cNvPr>
          <p:cNvSpPr txBox="1"/>
          <p:nvPr/>
        </p:nvSpPr>
        <p:spPr>
          <a:xfrm>
            <a:off x="4041339" y="5949359"/>
            <a:ext cx="1801968" cy="3728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23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Redo TAV APP</a:t>
            </a:r>
          </a:p>
        </p:txBody>
      </p:sp>
      <p:sp>
        <p:nvSpPr>
          <p:cNvPr id="70" name="Title 1">
            <a:extLst>
              <a:ext uri="{FF2B5EF4-FFF2-40B4-BE49-F238E27FC236}">
                <a16:creationId xmlns:a16="http://schemas.microsoft.com/office/drawing/2014/main" id="{4B5B446D-7C59-F309-3452-D92B6D225F80}"/>
              </a:ext>
            </a:extLst>
          </p:cNvPr>
          <p:cNvSpPr txBox="1">
            <a:spLocks/>
          </p:cNvSpPr>
          <p:nvPr/>
        </p:nvSpPr>
        <p:spPr bwMode="auto">
          <a:xfrm>
            <a:off x="312458" y="13268"/>
            <a:ext cx="9368937" cy="554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51435" tIns="51435" rIns="51435" bIns="51435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500" b="1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defTabSz="1028736"/>
            <a:r>
              <a:rPr lang="en-US" sz="2363" kern="0" dirty="0">
                <a:solidFill>
                  <a:schemeClr val="bg1"/>
                </a:solidFill>
                <a:latin typeface="Arial"/>
              </a:rPr>
              <a:t>Step 5. Second TAV Sizing</a:t>
            </a:r>
            <a:endParaRPr lang="en-US" sz="3375" kern="0" dirty="0">
              <a:solidFill>
                <a:schemeClr val="bg1"/>
              </a:solidFill>
              <a:latin typeface="Arial"/>
            </a:endParaRPr>
          </a:p>
        </p:txBody>
      </p:sp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C652E49E-91B0-9474-D095-7F5F34D66F6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11"/>
          <a:stretch/>
        </p:blipFill>
        <p:spPr>
          <a:xfrm>
            <a:off x="3246258" y="2180603"/>
            <a:ext cx="2218814" cy="181156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E147032-021E-674E-DC71-2ADE0AD4155F}"/>
              </a:ext>
            </a:extLst>
          </p:cNvPr>
          <p:cNvCxnSpPr/>
          <p:nvPr/>
        </p:nvCxnSpPr>
        <p:spPr bwMode="auto">
          <a:xfrm>
            <a:off x="0" y="568164"/>
            <a:ext cx="10269264" cy="8868"/>
          </a:xfrm>
          <a:prstGeom prst="line">
            <a:avLst/>
          </a:prstGeom>
          <a:noFill/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5" name="TextBox 3">
            <a:extLst>
              <a:ext uri="{FF2B5EF4-FFF2-40B4-BE49-F238E27FC236}">
                <a16:creationId xmlns:a16="http://schemas.microsoft.com/office/drawing/2014/main" id="{2D6EE8BF-5716-ED43-109C-C5192C39437E}"/>
              </a:ext>
            </a:extLst>
          </p:cNvPr>
          <p:cNvSpPr txBox="1"/>
          <p:nvPr/>
        </p:nvSpPr>
        <p:spPr>
          <a:xfrm>
            <a:off x="133302" y="1923474"/>
            <a:ext cx="2093214" cy="507831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 defTabSz="771571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b="1" i="1" kern="0" dirty="0">
              <a:solidFill>
                <a:srgbClr val="FFC000"/>
              </a:solidFill>
              <a:cs typeface="Arial" panose="020B0604020202020204" pitchFamily="34" charset="0"/>
            </a:endParaRPr>
          </a:p>
          <a:p>
            <a:pPr algn="ctr" defTabSz="771571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b="1" i="1" kern="0" dirty="0">
              <a:solidFill>
                <a:srgbClr val="FFC000"/>
              </a:solidFill>
              <a:cs typeface="Arial" panose="020B0604020202020204" pitchFamily="34" charset="0"/>
            </a:endParaRP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51EE5785-40B1-17B7-1CD4-8E821D531298}"/>
              </a:ext>
            </a:extLst>
          </p:cNvPr>
          <p:cNvSpPr/>
          <p:nvPr/>
        </p:nvSpPr>
        <p:spPr>
          <a:xfrm>
            <a:off x="2226517" y="3066945"/>
            <a:ext cx="897684" cy="265131"/>
          </a:xfrm>
          <a:prstGeom prst="right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23"/>
          </a:p>
        </p:txBody>
      </p:sp>
      <p:sp>
        <p:nvSpPr>
          <p:cNvPr id="51" name="Arrow: Right 50">
            <a:extLst>
              <a:ext uri="{FF2B5EF4-FFF2-40B4-BE49-F238E27FC236}">
                <a16:creationId xmlns:a16="http://schemas.microsoft.com/office/drawing/2014/main" id="{EF1E21C3-98BD-1BA6-1AEF-8AE38AEE7ED1}"/>
              </a:ext>
            </a:extLst>
          </p:cNvPr>
          <p:cNvSpPr/>
          <p:nvPr/>
        </p:nvSpPr>
        <p:spPr>
          <a:xfrm>
            <a:off x="5624449" y="3628420"/>
            <a:ext cx="979782" cy="265131"/>
          </a:xfrm>
          <a:prstGeom prst="right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23"/>
          </a:p>
        </p:txBody>
      </p:sp>
      <p:sp>
        <p:nvSpPr>
          <p:cNvPr id="63" name="TextBox 3">
            <a:extLst>
              <a:ext uri="{FF2B5EF4-FFF2-40B4-BE49-F238E27FC236}">
                <a16:creationId xmlns:a16="http://schemas.microsoft.com/office/drawing/2014/main" id="{D0602FBE-5E3C-BB66-05B7-F47A32ECBC1F}"/>
              </a:ext>
            </a:extLst>
          </p:cNvPr>
          <p:cNvSpPr txBox="1"/>
          <p:nvPr/>
        </p:nvSpPr>
        <p:spPr>
          <a:xfrm>
            <a:off x="3247416" y="2987133"/>
            <a:ext cx="2084294" cy="246221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 defTabSz="771571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500" b="1" i="1" kern="0" dirty="0">
              <a:solidFill>
                <a:srgbClr val="FFC000"/>
              </a:solidFill>
              <a:cs typeface="Arial" panose="020B0604020202020204" pitchFamily="34" charset="0"/>
            </a:endParaRPr>
          </a:p>
          <a:p>
            <a:pPr algn="ctr" defTabSz="771571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500" b="1" i="1" kern="0" dirty="0">
              <a:solidFill>
                <a:srgbClr val="FFC000"/>
              </a:solidFill>
              <a:cs typeface="Arial" panose="020B060402020202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DA658564-BE3F-3F40-75F1-DAAA8D42BF6D}"/>
              </a:ext>
            </a:extLst>
          </p:cNvPr>
          <p:cNvSpPr txBox="1"/>
          <p:nvPr/>
        </p:nvSpPr>
        <p:spPr>
          <a:xfrm>
            <a:off x="5447542" y="2773355"/>
            <a:ext cx="1390430" cy="559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13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/ two size smaller than in-vitro sizing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21E25F-3C8E-B3BF-770D-5911EED3F8D3}"/>
              </a:ext>
            </a:extLst>
          </p:cNvPr>
          <p:cNvSpPr txBox="1"/>
          <p:nvPr/>
        </p:nvSpPr>
        <p:spPr>
          <a:xfrm>
            <a:off x="2216416" y="3978069"/>
            <a:ext cx="2043123" cy="3728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23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Virtual circle #26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ED1BB6-E345-7432-5E39-F6CF2868A897}"/>
              </a:ext>
            </a:extLst>
          </p:cNvPr>
          <p:cNvSpPr txBox="1"/>
          <p:nvPr/>
        </p:nvSpPr>
        <p:spPr>
          <a:xfrm>
            <a:off x="4262522" y="3992173"/>
            <a:ext cx="639919" cy="3728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23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#23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CCE719-24BF-ADB2-7F36-2C350A5B3D61}"/>
              </a:ext>
            </a:extLst>
          </p:cNvPr>
          <p:cNvSpPr txBox="1"/>
          <p:nvPr/>
        </p:nvSpPr>
        <p:spPr>
          <a:xfrm>
            <a:off x="2398110" y="1323275"/>
            <a:ext cx="4199335" cy="455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81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App calculates the average area but not suggest size. Users will choose the second TAV size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111D9D0-9FD7-3A62-3F68-111B8CBC14C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10365" y="4280451"/>
            <a:ext cx="1689059" cy="12116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3E23DFD-A2B4-7376-6295-0976F0D6EC8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04213" y="4253678"/>
            <a:ext cx="1538641" cy="126520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1869EF2-9C6A-C17C-27A3-9E344EB4E79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83982" y="4287831"/>
            <a:ext cx="1337270" cy="121165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80C20F7-2E5A-950A-7A00-60D20D043350}"/>
              </a:ext>
            </a:extLst>
          </p:cNvPr>
          <p:cNvSpPr txBox="1"/>
          <p:nvPr/>
        </p:nvSpPr>
        <p:spPr>
          <a:xfrm>
            <a:off x="5485318" y="3978070"/>
            <a:ext cx="639919" cy="3728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23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#20</a:t>
            </a:r>
          </a:p>
        </p:txBody>
      </p:sp>
      <p:pic>
        <p:nvPicPr>
          <p:cNvPr id="26" name="Picture 25" descr="A screenshot of a phone&#10;&#10;Description automatically generated">
            <a:extLst>
              <a:ext uri="{FF2B5EF4-FFF2-40B4-BE49-F238E27FC236}">
                <a16:creationId xmlns:a16="http://schemas.microsoft.com/office/drawing/2014/main" id="{D8FC9093-BC64-ACA6-159A-90F180EEFB86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7054" y="1216144"/>
            <a:ext cx="2001110" cy="4330608"/>
          </a:xfrm>
          <a:prstGeom prst="rect">
            <a:avLst/>
          </a:prstGeom>
        </p:spPr>
      </p:pic>
      <p:sp>
        <p:nvSpPr>
          <p:cNvPr id="57" name="TextBox 3">
            <a:extLst>
              <a:ext uri="{FF2B5EF4-FFF2-40B4-BE49-F238E27FC236}">
                <a16:creationId xmlns:a16="http://schemas.microsoft.com/office/drawing/2014/main" id="{F0A80EED-4F57-7086-769A-C019EDBA0BD8}"/>
              </a:ext>
            </a:extLst>
          </p:cNvPr>
          <p:cNvSpPr txBox="1"/>
          <p:nvPr/>
        </p:nvSpPr>
        <p:spPr>
          <a:xfrm>
            <a:off x="6902622" y="3942626"/>
            <a:ext cx="3308614" cy="507831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 defTabSz="771571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b="1" i="1" kern="0" dirty="0">
              <a:solidFill>
                <a:srgbClr val="FFC000"/>
              </a:solidFill>
              <a:cs typeface="Arial" panose="020B0604020202020204" pitchFamily="34" charset="0"/>
            </a:endParaRPr>
          </a:p>
          <a:p>
            <a:pPr algn="ctr" defTabSz="771571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b="1" i="1" kern="0" dirty="0">
              <a:solidFill>
                <a:srgbClr val="FFC000"/>
              </a:solidFill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579610" y="6440642"/>
            <a:ext cx="36896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Courtesy: V Bapat, M Fukui</a:t>
            </a:r>
          </a:p>
        </p:txBody>
      </p:sp>
      <p:pic>
        <p:nvPicPr>
          <p:cNvPr id="27" name="Picture 14">
            <a:extLst>
              <a:ext uri="{FF2B5EF4-FFF2-40B4-BE49-F238E27FC236}">
                <a16:creationId xmlns:a16="http://schemas.microsoft.com/office/drawing/2014/main" id="{E22B7709-00AB-462B-BD53-EEDF093EB8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3354" y="-4762"/>
            <a:ext cx="463645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4376504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Shape 117"/>
          <p:cNvSpPr>
            <a:spLocks noChangeArrowheads="1"/>
          </p:cNvSpPr>
          <p:nvPr/>
        </p:nvSpPr>
        <p:spPr bwMode="auto">
          <a:xfrm>
            <a:off x="152398" y="817512"/>
            <a:ext cx="10018058" cy="6109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771525">
              <a:defRPr/>
            </a:pPr>
            <a:r>
              <a:rPr lang="en-US" altLang="en-US" sz="2700" b="1" dirty="0">
                <a:solidFill>
                  <a:srgbClr val="FFFF00"/>
                </a:solidFill>
                <a:ea typeface="+mj-ea"/>
                <a:cs typeface="Arial" pitchFamily="34" charset="0"/>
                <a:sym typeface="Arial" pitchFamily="34" charset="0"/>
              </a:rPr>
              <a:t>Presentation: </a:t>
            </a:r>
            <a:r>
              <a:rPr lang="en-US" altLang="en-US" sz="2700" b="1" dirty="0">
                <a:solidFill>
                  <a:schemeClr val="bg1"/>
                </a:solidFill>
                <a:ea typeface="+mj-ea"/>
                <a:cs typeface="Arial" pitchFamily="34" charset="0"/>
                <a:sym typeface="Arial" pitchFamily="34" charset="0"/>
              </a:rPr>
              <a:t>80 </a:t>
            </a:r>
            <a:r>
              <a:rPr lang="en-US" altLang="en-US" sz="2700" b="1" dirty="0" err="1">
                <a:solidFill>
                  <a:schemeClr val="bg1"/>
                </a:solidFill>
                <a:ea typeface="+mj-ea"/>
                <a:cs typeface="Arial" pitchFamily="34" charset="0"/>
                <a:sym typeface="Arial" pitchFamily="34" charset="0"/>
              </a:rPr>
              <a:t>yo</a:t>
            </a:r>
            <a:r>
              <a:rPr lang="en-US" altLang="en-US" sz="2700" b="1" dirty="0">
                <a:solidFill>
                  <a:schemeClr val="bg1"/>
                </a:solidFill>
                <a:ea typeface="+mj-ea"/>
                <a:cs typeface="Arial" pitchFamily="34" charset="0"/>
                <a:sym typeface="Arial" pitchFamily="34" charset="0"/>
              </a:rPr>
              <a:t> female with </a:t>
            </a:r>
            <a:r>
              <a:rPr lang="en-US" altLang="en-US" sz="2700" b="1" dirty="0">
                <a:solidFill>
                  <a:schemeClr val="bg1"/>
                </a:solidFill>
                <a:ea typeface="+mj-ea"/>
                <a:cs typeface="Arial" pitchFamily="34" charset="0"/>
                <a:sym typeface="Calibri"/>
              </a:rPr>
              <a:t>d</a:t>
            </a:r>
            <a:r>
              <a:rPr lang="en-US" altLang="en-US" sz="2700" b="1" dirty="0">
                <a:solidFill>
                  <a:schemeClr val="bg1"/>
                </a:solidFill>
                <a:cs typeface="Arial" pitchFamily="34" charset="0"/>
                <a:sym typeface="Calibri"/>
              </a:rPr>
              <a:t>yspnea on exertion (NYHA </a:t>
            </a:r>
            <a:r>
              <a:rPr lang="en-US" altLang="en-US" sz="2700" b="1" dirty="0" smtClean="0">
                <a:solidFill>
                  <a:schemeClr val="bg1"/>
                </a:solidFill>
                <a:cs typeface="Arial" pitchFamily="34" charset="0"/>
                <a:sym typeface="Calibri"/>
              </a:rPr>
              <a:t>III) </a:t>
            </a:r>
            <a:r>
              <a:rPr lang="en-US" altLang="en-US" sz="2700" b="1" dirty="0">
                <a:solidFill>
                  <a:schemeClr val="bg1"/>
                </a:solidFill>
                <a:cs typeface="Arial" pitchFamily="34" charset="0"/>
                <a:sym typeface="Calibri"/>
              </a:rPr>
              <a:t>&amp; moderate TAVR PVL</a:t>
            </a:r>
          </a:p>
          <a:p>
            <a:pPr defTabSz="771525">
              <a:defRPr/>
            </a:pPr>
            <a:endParaRPr lang="en-US" altLang="en-US" sz="2700" b="1" dirty="0">
              <a:solidFill>
                <a:srgbClr val="FFFFFF"/>
              </a:solidFill>
              <a:ea typeface="+mj-ea"/>
              <a:cs typeface="Arial" pitchFamily="34" charset="0"/>
              <a:sym typeface="Arial" pitchFamily="34" charset="0"/>
            </a:endParaRPr>
          </a:p>
          <a:p>
            <a:pPr defTabSz="771525">
              <a:defRPr/>
            </a:pPr>
            <a:r>
              <a:rPr lang="en-US" altLang="en-US" sz="2700" b="1" dirty="0">
                <a:solidFill>
                  <a:srgbClr val="FFFF00"/>
                </a:solidFill>
                <a:ea typeface="+mj-ea"/>
                <a:cs typeface="Arial" pitchFamily="34" charset="0"/>
                <a:sym typeface="Arial" pitchFamily="34" charset="0"/>
              </a:rPr>
              <a:t>TEE: </a:t>
            </a:r>
            <a:r>
              <a:rPr lang="en-US" altLang="en-US" sz="2700" b="1" dirty="0">
                <a:solidFill>
                  <a:schemeClr val="bg1"/>
                </a:solidFill>
                <a:ea typeface="+mj-ea"/>
                <a:cs typeface="Arial" pitchFamily="34" charset="0"/>
                <a:sym typeface="Arial" pitchFamily="34" charset="0"/>
              </a:rPr>
              <a:t>Severe LV systolic dysfunction with moderate posterior PVL</a:t>
            </a:r>
          </a:p>
          <a:p>
            <a:pPr defTabSz="771525">
              <a:defRPr/>
            </a:pPr>
            <a:endParaRPr lang="en-US" altLang="en-US" sz="2700" b="1" dirty="0">
              <a:solidFill>
                <a:srgbClr val="FFFF00"/>
              </a:solidFill>
              <a:ea typeface="+mj-ea"/>
              <a:cs typeface="Arial" pitchFamily="34" charset="0"/>
              <a:sym typeface="Calibri"/>
            </a:endParaRPr>
          </a:p>
          <a:p>
            <a:pPr defTabSz="771525">
              <a:defRPr/>
            </a:pPr>
            <a:r>
              <a:rPr lang="en-US" altLang="en-US" sz="2700" b="1" dirty="0">
                <a:solidFill>
                  <a:srgbClr val="FFFF00"/>
                </a:solidFill>
                <a:ea typeface="+mj-ea"/>
                <a:cs typeface="Arial" pitchFamily="34" charset="0"/>
                <a:sym typeface="Calibri"/>
              </a:rPr>
              <a:t>SAVR risk: </a:t>
            </a:r>
            <a:r>
              <a:rPr lang="en-US" altLang="en-US" sz="2700" b="1" dirty="0">
                <a:solidFill>
                  <a:schemeClr val="bg1"/>
                </a:solidFill>
                <a:ea typeface="+mj-ea"/>
                <a:cs typeface="Arial" pitchFamily="34" charset="0"/>
                <a:sym typeface="Calibri"/>
              </a:rPr>
              <a:t>Extreme risk for redo SAVR/TAVR explant. STS </a:t>
            </a:r>
            <a:r>
              <a:rPr lang="en-US" altLang="en-US" sz="2700" b="1" dirty="0" smtClean="0">
                <a:solidFill>
                  <a:schemeClr val="bg1"/>
                </a:solidFill>
                <a:ea typeface="+mj-ea"/>
                <a:cs typeface="Arial" pitchFamily="34" charset="0"/>
                <a:sym typeface="Calibri"/>
              </a:rPr>
              <a:t>risk score 9.7</a:t>
            </a:r>
            <a:r>
              <a:rPr lang="en-US" altLang="en-US" sz="2700" b="1" dirty="0">
                <a:solidFill>
                  <a:schemeClr val="bg1"/>
                </a:solidFill>
                <a:ea typeface="+mj-ea"/>
                <a:cs typeface="Arial" pitchFamily="34" charset="0"/>
                <a:sym typeface="Calibri"/>
              </a:rPr>
              <a:t>%</a:t>
            </a:r>
          </a:p>
          <a:p>
            <a:pPr defTabSz="771525">
              <a:defRPr/>
            </a:pPr>
            <a:endParaRPr lang="en-US" altLang="en-US" sz="2700" b="1" dirty="0">
              <a:solidFill>
                <a:schemeClr val="bg1"/>
              </a:solidFill>
              <a:ea typeface="+mj-ea"/>
              <a:cs typeface="Arial" pitchFamily="34" charset="0"/>
              <a:sym typeface="Calibri"/>
            </a:endParaRPr>
          </a:p>
          <a:p>
            <a:pPr defTabSz="771525">
              <a:defRPr/>
            </a:pPr>
            <a:r>
              <a:rPr lang="en-US" altLang="en-US" sz="2700" b="1" dirty="0">
                <a:solidFill>
                  <a:srgbClr val="FFFF00"/>
                </a:solidFill>
                <a:ea typeface="+mj-ea"/>
                <a:cs typeface="Arial" pitchFamily="34" charset="0"/>
                <a:sym typeface="Calibri"/>
              </a:rPr>
              <a:t>Course: </a:t>
            </a:r>
            <a:r>
              <a:rPr lang="en-US" altLang="en-US" sz="2700" b="1" dirty="0">
                <a:solidFill>
                  <a:schemeClr val="bg1"/>
                </a:solidFill>
                <a:ea typeface="+mj-ea"/>
                <a:cs typeface="Arial" pitchFamily="34" charset="0"/>
                <a:sym typeface="Calibri"/>
              </a:rPr>
              <a:t>Heart team recommended TAV in TAV</a:t>
            </a:r>
          </a:p>
          <a:p>
            <a:pPr defTabSz="771525">
              <a:defRPr/>
            </a:pPr>
            <a:endParaRPr lang="en-US" altLang="en-US" sz="2700" b="1" dirty="0">
              <a:solidFill>
                <a:srgbClr val="FFFF00"/>
              </a:solidFill>
              <a:ea typeface="+mj-ea"/>
              <a:cs typeface="Arial" pitchFamily="34" charset="0"/>
              <a:sym typeface="Calibri"/>
            </a:endParaRPr>
          </a:p>
          <a:p>
            <a:pPr defTabSz="771525">
              <a:spcBef>
                <a:spcPts val="563"/>
              </a:spcBef>
              <a:defRPr/>
            </a:pPr>
            <a:r>
              <a:rPr lang="en-US" altLang="en-US" sz="2700" b="1" dirty="0">
                <a:solidFill>
                  <a:srgbClr val="FFFF00"/>
                </a:solidFill>
                <a:ea typeface="+mj-ea"/>
                <a:cs typeface="Arial" pitchFamily="34" charset="0"/>
                <a:sym typeface="Calibri"/>
              </a:rPr>
              <a:t>Plan: </a:t>
            </a:r>
            <a:r>
              <a:rPr lang="en-US" sz="2700" b="1" dirty="0">
                <a:solidFill>
                  <a:schemeClr val="bg1"/>
                </a:solidFill>
              </a:rPr>
              <a:t>TAV in TAV via percutaneous right femoral artery access using a </a:t>
            </a:r>
            <a:r>
              <a:rPr lang="nl-NL" sz="2700" b="1" dirty="0">
                <a:solidFill>
                  <a:schemeClr val="bg1"/>
                </a:solidFill>
              </a:rPr>
              <a:t>23mm </a:t>
            </a:r>
            <a:r>
              <a:rPr lang="nl-NL" sz="2700" b="1" dirty="0" smtClean="0">
                <a:solidFill>
                  <a:schemeClr val="bg1"/>
                </a:solidFill>
              </a:rPr>
              <a:t>Sapien-3 </a:t>
            </a:r>
            <a:r>
              <a:rPr lang="nl-NL" sz="2700" b="1" dirty="0">
                <a:solidFill>
                  <a:schemeClr val="bg1"/>
                </a:solidFill>
              </a:rPr>
              <a:t>Ultra Resilia with outflow aimed at </a:t>
            </a:r>
            <a:r>
              <a:rPr lang="nl-NL" sz="2700" b="1">
                <a:solidFill>
                  <a:schemeClr val="bg1"/>
                </a:solidFill>
              </a:rPr>
              <a:t>Node </a:t>
            </a:r>
            <a:r>
              <a:rPr lang="nl-NL" sz="2700" b="1" smtClean="0">
                <a:solidFill>
                  <a:schemeClr val="bg1"/>
                </a:solidFill>
              </a:rPr>
              <a:t>6.</a:t>
            </a:r>
            <a:endParaRPr lang="en-US" altLang="en-US" sz="2700" b="1" dirty="0">
              <a:solidFill>
                <a:schemeClr val="bg1"/>
              </a:solidFill>
              <a:ea typeface="+mj-ea"/>
              <a:cs typeface="Arial" pitchFamily="34" charset="0"/>
              <a:sym typeface="Calibri"/>
            </a:endParaRPr>
          </a:p>
        </p:txBody>
      </p:sp>
      <p:sp>
        <p:nvSpPr>
          <p:cNvPr id="37892" name="Rectangle 1"/>
          <p:cNvSpPr>
            <a:spLocks noChangeArrowheads="1"/>
          </p:cNvSpPr>
          <p:nvPr/>
        </p:nvSpPr>
        <p:spPr bwMode="auto">
          <a:xfrm>
            <a:off x="-268942" y="0"/>
            <a:ext cx="10287000" cy="718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786" tIns="50884" rIns="101786" bIns="50884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771525">
              <a:defRPr/>
            </a:pPr>
            <a:r>
              <a:rPr lang="en-US" altLang="en-US" sz="4000" b="1" dirty="0">
                <a:solidFill>
                  <a:srgbClr val="FFFF00"/>
                </a:solidFill>
                <a:ea typeface="+mj-ea"/>
                <a:cs typeface="Arial" pitchFamily="34" charset="0"/>
                <a:sym typeface="Calibri"/>
              </a:rPr>
              <a:t>Summary of Case</a:t>
            </a:r>
          </a:p>
        </p:txBody>
      </p:sp>
      <p:pic>
        <p:nvPicPr>
          <p:cNvPr id="5" name="Picture 14">
            <a:extLst>
              <a:ext uri="{FF2B5EF4-FFF2-40B4-BE49-F238E27FC236}">
                <a16:creationId xmlns:a16="http://schemas.microsoft.com/office/drawing/2014/main" id="{E22B7709-00AB-462B-BD53-EEDF093EB8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3354" y="-4762"/>
            <a:ext cx="463645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9200093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4387" name="Text Box 3"/>
          <p:cNvSpPr txBox="1">
            <a:spLocks noChangeArrowheads="1"/>
          </p:cNvSpPr>
          <p:nvPr/>
        </p:nvSpPr>
        <p:spPr bwMode="auto">
          <a:xfrm>
            <a:off x="-38100" y="1597874"/>
            <a:ext cx="10391776" cy="1754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3613" tIns="36873" rIns="73613" bIns="36873">
            <a:spAutoFit/>
          </a:bodyPr>
          <a:lstStyle>
            <a:lvl1pPr marL="457200" indent="-457200">
              <a:defRPr sz="4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4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4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4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4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736246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   TAV 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or SAV Degeneration: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endParaRPr kumimoji="0" lang="en-US" alt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736246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  ViV 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TAVR, TAV-in-TAV, TAVR 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Explant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2927" y="0"/>
            <a:ext cx="332926" cy="305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2366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4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464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64387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6072" y="41134"/>
            <a:ext cx="355625" cy="375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14239"/>
            <a:ext cx="10287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Therapeutic Algorithm for Bioprosthetic Aortic Valve Dysfunction (BVD)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36141" y="6517344"/>
            <a:ext cx="5750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Tarantini et al., J Am Coll Cardiol Intv 2022;15:1777</a:t>
            </a:r>
          </a:p>
        </p:txBody>
      </p:sp>
      <p:grpSp>
        <p:nvGrpSpPr>
          <p:cNvPr id="75" name="Group 74"/>
          <p:cNvGrpSpPr/>
          <p:nvPr/>
        </p:nvGrpSpPr>
        <p:grpSpPr>
          <a:xfrm>
            <a:off x="107576" y="1173000"/>
            <a:ext cx="10076329" cy="5218843"/>
            <a:chOff x="107576" y="1173000"/>
            <a:chExt cx="10076329" cy="5218843"/>
          </a:xfrm>
        </p:grpSpPr>
        <p:grpSp>
          <p:nvGrpSpPr>
            <p:cNvPr id="68" name="Group 67"/>
            <p:cNvGrpSpPr/>
            <p:nvPr/>
          </p:nvGrpSpPr>
          <p:grpSpPr>
            <a:xfrm>
              <a:off x="107576" y="1173000"/>
              <a:ext cx="10076329" cy="5218843"/>
              <a:chOff x="107576" y="1173000"/>
              <a:chExt cx="10076329" cy="5218843"/>
            </a:xfrm>
          </p:grpSpPr>
          <p:cxnSp>
            <p:nvCxnSpPr>
              <p:cNvPr id="30" name="Straight Arrow Connector 29"/>
              <p:cNvCxnSpPr/>
              <p:nvPr/>
            </p:nvCxnSpPr>
            <p:spPr bwMode="auto">
              <a:xfrm>
                <a:off x="6472518" y="1846723"/>
                <a:ext cx="0" cy="3485909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ysDash"/>
                <a:round/>
                <a:headEnd type="none" w="med" len="med"/>
                <a:tailEnd type="triangle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7" name="Straight Arrow Connector 26"/>
              <p:cNvCxnSpPr/>
              <p:nvPr/>
            </p:nvCxnSpPr>
            <p:spPr bwMode="auto">
              <a:xfrm>
                <a:off x="8991600" y="1846723"/>
                <a:ext cx="0" cy="3485909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ysDash"/>
                <a:round/>
                <a:headEnd type="none" w="med" len="med"/>
                <a:tailEnd type="triangle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8692" name="Straight Connector 28691"/>
              <p:cNvCxnSpPr/>
              <p:nvPr/>
            </p:nvCxnSpPr>
            <p:spPr bwMode="auto">
              <a:xfrm>
                <a:off x="3155579" y="3030062"/>
                <a:ext cx="0" cy="1712263"/>
              </a:xfrm>
              <a:prstGeom prst="line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8689" name="Straight Connector 28688"/>
              <p:cNvCxnSpPr/>
              <p:nvPr/>
            </p:nvCxnSpPr>
            <p:spPr bwMode="auto">
              <a:xfrm>
                <a:off x="4437532" y="3030062"/>
                <a:ext cx="0" cy="1712263"/>
              </a:xfrm>
              <a:prstGeom prst="line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4" name="Straight Arrow Connector 23"/>
              <p:cNvCxnSpPr>
                <a:endCxn id="11" idx="0"/>
              </p:cNvCxnSpPr>
              <p:nvPr/>
            </p:nvCxnSpPr>
            <p:spPr bwMode="auto">
              <a:xfrm>
                <a:off x="1308849" y="1846723"/>
                <a:ext cx="1" cy="1437712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sp>
            <p:nvSpPr>
              <p:cNvPr id="6" name="Rectangle 5"/>
              <p:cNvSpPr/>
              <p:nvPr/>
            </p:nvSpPr>
            <p:spPr bwMode="auto">
              <a:xfrm>
                <a:off x="107576" y="2285994"/>
                <a:ext cx="2402547" cy="519953"/>
              </a:xfrm>
              <a:prstGeom prst="rect">
                <a:avLst/>
              </a:prstGeom>
              <a:solidFill>
                <a:srgbClr val="A7D9FF"/>
              </a:solidFill>
              <a:ln w="28575" cap="flat" cmpd="sng" algn="ctr">
                <a:solidFill>
                  <a:srgbClr val="00B0F0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SVD</a:t>
                </a:r>
              </a:p>
            </p:txBody>
          </p:sp>
          <p:sp>
            <p:nvSpPr>
              <p:cNvPr id="8" name="Rectangle 7"/>
              <p:cNvSpPr/>
              <p:nvPr/>
            </p:nvSpPr>
            <p:spPr bwMode="auto">
              <a:xfrm>
                <a:off x="2626669" y="2285994"/>
                <a:ext cx="2375639" cy="519953"/>
              </a:xfrm>
              <a:prstGeom prst="rect">
                <a:avLst/>
              </a:prstGeom>
              <a:solidFill>
                <a:srgbClr val="FFD5D5"/>
              </a:solidFill>
              <a:ln w="28575" cap="flat" cmpd="sng" algn="ctr">
                <a:solidFill>
                  <a:srgbClr val="FF3300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Non- SVD</a:t>
                </a:r>
              </a:p>
            </p:txBody>
          </p:sp>
          <p:sp>
            <p:nvSpPr>
              <p:cNvPr id="9" name="Rectangle 8"/>
              <p:cNvSpPr/>
              <p:nvPr/>
            </p:nvSpPr>
            <p:spPr bwMode="auto">
              <a:xfrm>
                <a:off x="5298155" y="2285993"/>
                <a:ext cx="2357704" cy="519953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28575" cap="flat" cmpd="sng" algn="ctr">
                <a:solidFill>
                  <a:srgbClr val="00B050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Thrombosis</a:t>
                </a:r>
              </a:p>
            </p:txBody>
          </p:sp>
          <p:sp>
            <p:nvSpPr>
              <p:cNvPr id="10" name="Rectangle 9"/>
              <p:cNvSpPr/>
              <p:nvPr/>
            </p:nvSpPr>
            <p:spPr bwMode="auto">
              <a:xfrm>
                <a:off x="7799300" y="2285994"/>
                <a:ext cx="2384605" cy="519953"/>
              </a:xfrm>
              <a:prstGeom prst="rect">
                <a:avLst/>
              </a:prstGeom>
              <a:solidFill>
                <a:srgbClr val="FFE48F"/>
              </a:solidFill>
              <a:ln w="28575" cap="flat" cmpd="sng" algn="ctr">
                <a:solidFill>
                  <a:srgbClr val="FFC000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Endocarditis</a:t>
                </a:r>
              </a:p>
            </p:txBody>
          </p:sp>
          <p:sp>
            <p:nvSpPr>
              <p:cNvPr id="11" name="Rectangle 10"/>
              <p:cNvSpPr/>
              <p:nvPr/>
            </p:nvSpPr>
            <p:spPr bwMode="auto">
              <a:xfrm>
                <a:off x="107576" y="3284435"/>
                <a:ext cx="2402547" cy="1341345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Any major concerns (i.e. coronary flow or access impairment, residual PPM, etc.)?</a:t>
                </a:r>
              </a:p>
            </p:txBody>
          </p:sp>
          <p:sp>
            <p:nvSpPr>
              <p:cNvPr id="12" name="Rectangle 11"/>
              <p:cNvSpPr/>
              <p:nvPr/>
            </p:nvSpPr>
            <p:spPr bwMode="auto">
              <a:xfrm>
                <a:off x="2617705" y="3284435"/>
                <a:ext cx="1093691" cy="579345"/>
              </a:xfrm>
              <a:prstGeom prst="rect">
                <a:avLst/>
              </a:prstGeom>
              <a:solidFill>
                <a:srgbClr val="FFD5D5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Severe PVL</a:t>
                </a:r>
              </a:p>
            </p:txBody>
          </p:sp>
          <p:sp>
            <p:nvSpPr>
              <p:cNvPr id="13" name="Rectangle 12"/>
              <p:cNvSpPr/>
              <p:nvPr/>
            </p:nvSpPr>
            <p:spPr bwMode="auto">
              <a:xfrm>
                <a:off x="2617704" y="4013939"/>
                <a:ext cx="1093692" cy="602876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Treatable by 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redo-TAVR?</a:t>
                </a:r>
              </a:p>
            </p:txBody>
          </p:sp>
          <p:sp>
            <p:nvSpPr>
              <p:cNvPr id="14" name="Rectangle 13"/>
              <p:cNvSpPr/>
              <p:nvPr/>
            </p:nvSpPr>
            <p:spPr bwMode="auto">
              <a:xfrm>
                <a:off x="3827931" y="3284439"/>
                <a:ext cx="1201273" cy="579345"/>
              </a:xfrm>
              <a:prstGeom prst="rect">
                <a:avLst/>
              </a:prstGeom>
              <a:solidFill>
                <a:srgbClr val="FFD5D5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Severe PPM</a:t>
                </a:r>
              </a:p>
            </p:txBody>
          </p:sp>
          <p:sp>
            <p:nvSpPr>
              <p:cNvPr id="15" name="Rectangle 14"/>
              <p:cNvSpPr/>
              <p:nvPr/>
            </p:nvSpPr>
            <p:spPr bwMode="auto">
              <a:xfrm>
                <a:off x="3845864" y="4004978"/>
                <a:ext cx="1183339" cy="602876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*BVF feasible?</a:t>
                </a:r>
              </a:p>
            </p:txBody>
          </p:sp>
          <p:sp>
            <p:nvSpPr>
              <p:cNvPr id="16" name="Rectangle 15"/>
              <p:cNvSpPr/>
              <p:nvPr/>
            </p:nvSpPr>
            <p:spPr bwMode="auto">
              <a:xfrm>
                <a:off x="206189" y="5638807"/>
                <a:ext cx="4787154" cy="753035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 w="158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Redo-TAVR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feasible</a:t>
                </a:r>
              </a:p>
            </p:txBody>
          </p:sp>
          <p:sp>
            <p:nvSpPr>
              <p:cNvPr id="17" name="Rectangle 16"/>
              <p:cNvSpPr/>
              <p:nvPr/>
            </p:nvSpPr>
            <p:spPr bwMode="auto">
              <a:xfrm>
                <a:off x="5325031" y="5638808"/>
                <a:ext cx="4787154" cy="753035"/>
              </a:xfrm>
              <a:prstGeom prst="rect">
                <a:avLst/>
              </a:prstGeom>
              <a:solidFill>
                <a:srgbClr val="FF5A59"/>
              </a:solidFill>
              <a:ln w="158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Redo-TAVR Not indicated or harmful;  Hence SAVR++ (if possible)</a:t>
                </a:r>
              </a:p>
            </p:txBody>
          </p:sp>
          <p:cxnSp>
            <p:nvCxnSpPr>
              <p:cNvPr id="18" name="Straight Connector 17"/>
              <p:cNvCxnSpPr/>
              <p:nvPr/>
            </p:nvCxnSpPr>
            <p:spPr bwMode="auto">
              <a:xfrm flipH="1">
                <a:off x="5154706" y="1694321"/>
                <a:ext cx="1" cy="152402"/>
              </a:xfrm>
              <a:prstGeom prst="line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8682" name="Straight Arrow Connector 28681"/>
              <p:cNvCxnSpPr>
                <a:stCxn id="11" idx="2"/>
              </p:cNvCxnSpPr>
              <p:nvPr/>
            </p:nvCxnSpPr>
            <p:spPr bwMode="auto">
              <a:xfrm>
                <a:off x="1308850" y="4625780"/>
                <a:ext cx="0" cy="932342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sp>
            <p:nvSpPr>
              <p:cNvPr id="28683" name="TextBox 28682"/>
              <p:cNvSpPr txBox="1"/>
              <p:nvPr/>
            </p:nvSpPr>
            <p:spPr>
              <a:xfrm>
                <a:off x="699247" y="4881425"/>
                <a:ext cx="493059" cy="307777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No</a:t>
                </a: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4446494" y="4881420"/>
                <a:ext cx="493059" cy="307777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No</a:t>
                </a: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3890683" y="4881427"/>
                <a:ext cx="493059" cy="307777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Yes</a:t>
                </a:r>
              </a:p>
            </p:txBody>
          </p:sp>
          <p:cxnSp>
            <p:nvCxnSpPr>
              <p:cNvPr id="28685" name="Straight Connector 28684"/>
              <p:cNvCxnSpPr/>
              <p:nvPr/>
            </p:nvCxnSpPr>
            <p:spPr bwMode="auto">
              <a:xfrm>
                <a:off x="3155579" y="3030062"/>
                <a:ext cx="1281953" cy="0"/>
              </a:xfrm>
              <a:prstGeom prst="line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8687" name="Straight Connector 28686"/>
              <p:cNvCxnSpPr>
                <a:stCxn id="8" idx="2"/>
              </p:cNvCxnSpPr>
              <p:nvPr/>
            </p:nvCxnSpPr>
            <p:spPr bwMode="auto">
              <a:xfrm>
                <a:off x="3814489" y="2805947"/>
                <a:ext cx="4474" cy="224115"/>
              </a:xfrm>
              <a:prstGeom prst="line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sp>
            <p:nvSpPr>
              <p:cNvPr id="65" name="TextBox 64"/>
              <p:cNvSpPr txBox="1"/>
              <p:nvPr/>
            </p:nvSpPr>
            <p:spPr>
              <a:xfrm>
                <a:off x="3182469" y="4881420"/>
                <a:ext cx="493059" cy="307777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No</a:t>
                </a:r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>
                <a:off x="2644584" y="4881420"/>
                <a:ext cx="493059" cy="307777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Yes</a:t>
                </a:r>
              </a:p>
            </p:txBody>
          </p:sp>
          <p:cxnSp>
            <p:nvCxnSpPr>
              <p:cNvPr id="28696" name="Straight Connector 28695"/>
              <p:cNvCxnSpPr/>
              <p:nvPr/>
            </p:nvCxnSpPr>
            <p:spPr bwMode="auto">
              <a:xfrm flipV="1">
                <a:off x="2891113" y="4733361"/>
                <a:ext cx="537885" cy="1"/>
              </a:xfrm>
              <a:prstGeom prst="line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8698" name="Straight Arrow Connector 28697"/>
              <p:cNvCxnSpPr/>
              <p:nvPr/>
            </p:nvCxnSpPr>
            <p:spPr bwMode="auto">
              <a:xfrm>
                <a:off x="3428999" y="4733360"/>
                <a:ext cx="0" cy="192885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8700" name="Straight Arrow Connector 28699"/>
              <p:cNvCxnSpPr/>
              <p:nvPr/>
            </p:nvCxnSpPr>
            <p:spPr bwMode="auto">
              <a:xfrm>
                <a:off x="2891114" y="4733360"/>
                <a:ext cx="0" cy="192885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5" name="Straight Arrow Connector 44"/>
              <p:cNvCxnSpPr>
                <a:stCxn id="66" idx="2"/>
              </p:cNvCxnSpPr>
              <p:nvPr/>
            </p:nvCxnSpPr>
            <p:spPr bwMode="auto">
              <a:xfrm>
                <a:off x="2891114" y="5189197"/>
                <a:ext cx="0" cy="449605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sp>
            <p:nvSpPr>
              <p:cNvPr id="82" name="Rectangle 81"/>
              <p:cNvSpPr/>
              <p:nvPr/>
            </p:nvSpPr>
            <p:spPr bwMode="auto">
              <a:xfrm>
                <a:off x="3390899" y="1173000"/>
                <a:ext cx="3514165" cy="519953"/>
              </a:xfrm>
              <a:prstGeom prst="rect">
                <a:avLst/>
              </a:prstGeom>
              <a:solidFill>
                <a:srgbClr val="0070C0"/>
              </a:solidFill>
              <a:ln w="15875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BVD</a:t>
                </a:r>
              </a:p>
            </p:txBody>
          </p:sp>
          <p:cxnSp>
            <p:nvCxnSpPr>
              <p:cNvPr id="83" name="Straight Connector 82"/>
              <p:cNvCxnSpPr/>
              <p:nvPr/>
            </p:nvCxnSpPr>
            <p:spPr bwMode="auto">
              <a:xfrm>
                <a:off x="1302124" y="1845355"/>
                <a:ext cx="7682751" cy="0"/>
              </a:xfrm>
              <a:prstGeom prst="line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8" name="Straight Connector 47"/>
              <p:cNvCxnSpPr/>
              <p:nvPr/>
            </p:nvCxnSpPr>
            <p:spPr bwMode="auto">
              <a:xfrm flipH="1">
                <a:off x="3390899" y="5340240"/>
                <a:ext cx="5618632" cy="0"/>
              </a:xfrm>
              <a:prstGeom prst="line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1" name="Straight Connector 90"/>
              <p:cNvCxnSpPr/>
              <p:nvPr/>
            </p:nvCxnSpPr>
            <p:spPr bwMode="auto">
              <a:xfrm flipV="1">
                <a:off x="4155137" y="4733356"/>
                <a:ext cx="537885" cy="1"/>
              </a:xfrm>
              <a:prstGeom prst="line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2" name="Straight Arrow Connector 91"/>
              <p:cNvCxnSpPr/>
              <p:nvPr/>
            </p:nvCxnSpPr>
            <p:spPr bwMode="auto">
              <a:xfrm>
                <a:off x="4693023" y="4733355"/>
                <a:ext cx="0" cy="192885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3" name="Straight Arrow Connector 92"/>
              <p:cNvCxnSpPr/>
              <p:nvPr/>
            </p:nvCxnSpPr>
            <p:spPr bwMode="auto">
              <a:xfrm>
                <a:off x="4155138" y="4733355"/>
                <a:ext cx="0" cy="192885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6" name="Straight Arrow Connector 55"/>
              <p:cNvCxnSpPr/>
              <p:nvPr/>
            </p:nvCxnSpPr>
            <p:spPr bwMode="auto">
              <a:xfrm>
                <a:off x="3428999" y="5135407"/>
                <a:ext cx="0" cy="197230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ysDot"/>
                <a:round/>
                <a:headEnd type="none" w="med" len="med"/>
                <a:tailEnd type="triangle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1" name="Straight Arrow Connector 60"/>
              <p:cNvCxnSpPr>
                <a:stCxn id="53" idx="2"/>
              </p:cNvCxnSpPr>
              <p:nvPr/>
            </p:nvCxnSpPr>
            <p:spPr bwMode="auto">
              <a:xfrm flipH="1">
                <a:off x="4137211" y="5189204"/>
                <a:ext cx="2" cy="449603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3" name="Straight Arrow Connector 102"/>
              <p:cNvCxnSpPr/>
              <p:nvPr/>
            </p:nvCxnSpPr>
            <p:spPr bwMode="auto">
              <a:xfrm>
                <a:off x="4710950" y="5135402"/>
                <a:ext cx="0" cy="197230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ysDot"/>
                <a:round/>
                <a:headEnd type="none" w="med" len="med"/>
                <a:tailEnd type="triangle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73" name="Straight Arrow Connector 72"/>
            <p:cNvCxnSpPr>
              <a:endCxn id="17" idx="0"/>
            </p:cNvCxnSpPr>
            <p:nvPr/>
          </p:nvCxnSpPr>
          <p:spPr bwMode="auto">
            <a:xfrm>
              <a:off x="7718608" y="5347844"/>
              <a:ext cx="0" cy="290964"/>
            </a:xfrm>
            <a:prstGeom prst="straightConnector1">
              <a:avLst/>
            </a:prstGeom>
            <a:noFill/>
            <a:ln w="28575" cap="flat" cmpd="sng" algn="ctr">
              <a:solidFill>
                <a:schemeClr val="bg1"/>
              </a:solidFill>
              <a:prstDash val="sysDash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  <p:cxnSp>
        <p:nvCxnSpPr>
          <p:cNvPr id="5" name="Straight Arrow Connector 4"/>
          <p:cNvCxnSpPr/>
          <p:nvPr/>
        </p:nvCxnSpPr>
        <p:spPr bwMode="auto">
          <a:xfrm>
            <a:off x="2357723" y="4612332"/>
            <a:ext cx="3242977" cy="950268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" name="TextBox 1"/>
          <p:cNvSpPr txBox="1"/>
          <p:nvPr/>
        </p:nvSpPr>
        <p:spPr>
          <a:xfrm>
            <a:off x="3543300" y="4688532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iral"/>
                <a:ea typeface="+mn-ea"/>
                <a:cs typeface="Arial" pitchFamily="34" charset="0"/>
              </a:rPr>
              <a:t>YES</a:t>
            </a:r>
          </a:p>
        </p:txBody>
      </p:sp>
    </p:spTree>
    <p:extLst>
      <p:ext uri="{BB962C8B-B14F-4D97-AF65-F5344CB8AC3E}">
        <p14:creationId xmlns:p14="http://schemas.microsoft.com/office/powerpoint/2010/main" val="18645357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Title 1"/>
          <p:cNvSpPr txBox="1">
            <a:spLocks noGrp="1"/>
          </p:cNvSpPr>
          <p:nvPr>
            <p:ph type="title"/>
          </p:nvPr>
        </p:nvSpPr>
        <p:spPr>
          <a:xfrm>
            <a:off x="-1" y="22218"/>
            <a:ext cx="9970887" cy="717548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4000" dirty="0"/>
              <a:t> </a:t>
            </a:r>
            <a:r>
              <a:rPr lang="en-US" sz="4000" dirty="0"/>
              <a:t>Echocardiogram</a:t>
            </a:r>
            <a:endParaRPr sz="4000" dirty="0"/>
          </a:p>
        </p:txBody>
      </p:sp>
      <p:pic>
        <p:nvPicPr>
          <p:cNvPr id="11" name="X-plane view with colour">
            <a:hlinkClick r:id="" action="ppaction://media"/>
            <a:extLst>
              <a:ext uri="{FF2B5EF4-FFF2-40B4-BE49-F238E27FC236}">
                <a16:creationId xmlns:a16="http://schemas.microsoft.com/office/drawing/2014/main" id="{7E8BE8B7-97A4-4B95-953F-DDDDA7E364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7287" y="685800"/>
            <a:ext cx="9753600" cy="5486400"/>
          </a:xfrm>
          <a:prstGeom prst="rect">
            <a:avLst/>
          </a:prstGeom>
        </p:spPr>
      </p:pic>
      <p:pic>
        <p:nvPicPr>
          <p:cNvPr id="5" name="Picture 14">
            <a:extLst>
              <a:ext uri="{FF2B5EF4-FFF2-40B4-BE49-F238E27FC236}">
                <a16:creationId xmlns:a16="http://schemas.microsoft.com/office/drawing/2014/main" id="{E22B7709-00AB-462B-BD53-EEDF093EB8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3354" y="-4762"/>
            <a:ext cx="463645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70771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6072" y="41134"/>
            <a:ext cx="355625" cy="375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14239"/>
            <a:ext cx="10287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Steps to Consider in TAVR in Failed Transcatheter Bioprosthetic Valves</a:t>
            </a:r>
            <a:endParaRPr kumimoji="0" lang="en-US" sz="31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36141" y="6517344"/>
            <a:ext cx="5750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Tarantini et al., J Am Coll Cardiol Intv 2022;15:1777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095" y="1091457"/>
            <a:ext cx="7806983" cy="5425888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761448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385" y="0"/>
            <a:ext cx="444615" cy="448236"/>
          </a:xfrm>
          <a:prstGeom prst="rect">
            <a:avLst/>
          </a:prstGeom>
        </p:spPr>
      </p:pic>
      <p:pic>
        <p:nvPicPr>
          <p:cNvPr id="4" name="Picture 3" descr="A close-up of a text">
            <a:extLst>
              <a:ext uri="{FF2B5EF4-FFF2-40B4-BE49-F238E27FC236}">
                <a16:creationId xmlns:a16="http://schemas.microsoft.com/office/drawing/2014/main" id="{A744A3DB-E72D-8B8D-9062-346FC36E6E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9701"/>
            <a:ext cx="10287000" cy="415733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893858" y="4267200"/>
            <a:ext cx="2667001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Redo-TAVR Registry </a:t>
            </a:r>
          </a:p>
        </p:txBody>
      </p:sp>
    </p:spTree>
    <p:extLst>
      <p:ext uri="{BB962C8B-B14F-4D97-AF65-F5344CB8AC3E}">
        <p14:creationId xmlns:p14="http://schemas.microsoft.com/office/powerpoint/2010/main" val="11897617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385" y="0"/>
            <a:ext cx="444615" cy="44823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D20ED2F-C289-C219-5298-8915C3B328B1}"/>
              </a:ext>
            </a:extLst>
          </p:cNvPr>
          <p:cNvSpPr txBox="1"/>
          <p:nvPr/>
        </p:nvSpPr>
        <p:spPr>
          <a:xfrm>
            <a:off x="0" y="22929"/>
            <a:ext cx="10287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Redo-TAVR Study: 1-Year  Outcomes in Propensity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Score-Matched Pts Who Underwent Redo-TAVR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 Native TAVR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2D558F-B15C-9B67-602C-0207F0A6D2C0}"/>
              </a:ext>
            </a:extLst>
          </p:cNvPr>
          <p:cNvSpPr txBox="1"/>
          <p:nvPr/>
        </p:nvSpPr>
        <p:spPr>
          <a:xfrm>
            <a:off x="6156254" y="6472042"/>
            <a:ext cx="410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Makkar et al., Lancet 2023;402:1529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FA5786DF-A533-FDC6-6B48-62B79BE4C7FE}"/>
              </a:ext>
            </a:extLst>
          </p:cNvPr>
          <p:cNvGraphicFramePr/>
          <p:nvPr/>
        </p:nvGraphicFramePr>
        <p:xfrm>
          <a:off x="285396" y="1542447"/>
          <a:ext cx="9779296" cy="47732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E2CDC6FB-ED37-16F1-460B-E4C761C9C31C}"/>
              </a:ext>
            </a:extLst>
          </p:cNvPr>
          <p:cNvSpPr txBox="1"/>
          <p:nvPr/>
        </p:nvSpPr>
        <p:spPr>
          <a:xfrm>
            <a:off x="116955" y="3689493"/>
            <a:ext cx="3721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8C8C01-8C57-FD3D-0F95-2137DF30EFC7}"/>
              </a:ext>
            </a:extLst>
          </p:cNvPr>
          <p:cNvSpPr txBox="1"/>
          <p:nvPr/>
        </p:nvSpPr>
        <p:spPr>
          <a:xfrm>
            <a:off x="1851843" y="3625695"/>
            <a:ext cx="7974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=0.57</a:t>
            </a:r>
            <a:endParaRPr kumimoji="0" lang="en-US" sz="14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5EAE54-2FD5-F966-7F95-17AFA36102BB}"/>
              </a:ext>
            </a:extLst>
          </p:cNvPr>
          <p:cNvSpPr txBox="1"/>
          <p:nvPr/>
        </p:nvSpPr>
        <p:spPr>
          <a:xfrm>
            <a:off x="8949246" y="2407742"/>
            <a:ext cx="8752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=0.14</a:t>
            </a:r>
            <a:endParaRPr kumimoji="0" lang="en-US" sz="14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92B2D9-A237-7A2B-DD23-5578DC83FF49}"/>
              </a:ext>
            </a:extLst>
          </p:cNvPr>
          <p:cNvSpPr txBox="1"/>
          <p:nvPr/>
        </p:nvSpPr>
        <p:spPr>
          <a:xfrm>
            <a:off x="7924801" y="4412582"/>
            <a:ext cx="7974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=0.58</a:t>
            </a:r>
            <a:endParaRPr kumimoji="0" lang="en-US" sz="14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C50EE3A-80CB-F377-CDB6-381DFC803FD7}"/>
              </a:ext>
            </a:extLst>
          </p:cNvPr>
          <p:cNvSpPr txBox="1"/>
          <p:nvPr/>
        </p:nvSpPr>
        <p:spPr>
          <a:xfrm>
            <a:off x="6957239" y="4575532"/>
            <a:ext cx="7974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=0.77</a:t>
            </a:r>
            <a:endParaRPr kumimoji="0" lang="en-US" sz="14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43CB0A-B0ED-7445-6FEE-BD3DDF6DB04C}"/>
              </a:ext>
            </a:extLst>
          </p:cNvPr>
          <p:cNvSpPr txBox="1"/>
          <p:nvPr/>
        </p:nvSpPr>
        <p:spPr>
          <a:xfrm>
            <a:off x="5947145" y="4745077"/>
            <a:ext cx="7974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=0.73</a:t>
            </a:r>
            <a:endParaRPr kumimoji="0" lang="en-US" sz="14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44351A-FFCE-48D7-F21B-0F833C2297E1}"/>
              </a:ext>
            </a:extLst>
          </p:cNvPr>
          <p:cNvSpPr txBox="1"/>
          <p:nvPr/>
        </p:nvSpPr>
        <p:spPr>
          <a:xfrm>
            <a:off x="4937051" y="4630266"/>
            <a:ext cx="7974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=0.07</a:t>
            </a:r>
            <a:endParaRPr kumimoji="0" lang="en-US" sz="14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CA75DAB-6631-E0CE-D3F2-2CE8564C5303}"/>
              </a:ext>
            </a:extLst>
          </p:cNvPr>
          <p:cNvSpPr txBox="1"/>
          <p:nvPr/>
        </p:nvSpPr>
        <p:spPr>
          <a:xfrm>
            <a:off x="3941135" y="4723805"/>
            <a:ext cx="7974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=0.06</a:t>
            </a:r>
            <a:endParaRPr kumimoji="0" lang="en-US" sz="14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54A2416-E190-0542-BA99-DA7721611C59}"/>
              </a:ext>
            </a:extLst>
          </p:cNvPr>
          <p:cNvSpPr txBox="1"/>
          <p:nvPr/>
        </p:nvSpPr>
        <p:spPr>
          <a:xfrm>
            <a:off x="2892856" y="4623070"/>
            <a:ext cx="7974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=0.80</a:t>
            </a:r>
            <a:endParaRPr kumimoji="0" lang="en-US" sz="14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CA046DD-ADC6-AAB6-F322-34249A9C601E}"/>
              </a:ext>
            </a:extLst>
          </p:cNvPr>
          <p:cNvSpPr txBox="1"/>
          <p:nvPr/>
        </p:nvSpPr>
        <p:spPr>
          <a:xfrm>
            <a:off x="864782" y="3397665"/>
            <a:ext cx="7974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=0.40</a:t>
            </a:r>
            <a:endParaRPr kumimoji="0" lang="en-US" sz="14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74595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6072" y="41134"/>
            <a:ext cx="355625" cy="375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0"/>
            <a:ext cx="1028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TAV-in-TAV vs TAVR Explant-CMS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23012" y="6507481"/>
            <a:ext cx="5463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Percy et al., J Am Coll Cardiol Intv 2021;14:1717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1647995"/>
            <a:ext cx="10058400" cy="367856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4300" y="1101763"/>
            <a:ext cx="100584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Contemporary Repeat TAVR Outcomes in the United States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4297" y="5326559"/>
            <a:ext cx="10058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Repeat TAVR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can be performed with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acceptable 30-day mortality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 may be considered as a potential option in appropriate patients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6819900" y="3581400"/>
            <a:ext cx="2286000" cy="381000"/>
          </a:xfrm>
          <a:prstGeom prst="rect">
            <a:avLst/>
          </a:prstGeom>
          <a:noFill/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6972300" y="3511827"/>
            <a:ext cx="2057400" cy="4572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0891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4725" y="9525"/>
            <a:ext cx="4222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36" y="0"/>
            <a:ext cx="90722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48907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4725" y="9525"/>
            <a:ext cx="4222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35857"/>
            <a:ext cx="10287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EXPLANTORREDO-TAVR Registry: Study Population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029200" y="6489073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Tang et al., J Am Coll Cardiol Intv 2023;16:927</a:t>
            </a:r>
          </a:p>
        </p:txBody>
      </p:sp>
      <p:grpSp>
        <p:nvGrpSpPr>
          <p:cNvPr id="90121" name="Group 90120"/>
          <p:cNvGrpSpPr/>
          <p:nvPr/>
        </p:nvGrpSpPr>
        <p:grpSpPr>
          <a:xfrm>
            <a:off x="656661" y="1386230"/>
            <a:ext cx="8979932" cy="4991979"/>
            <a:chOff x="1095930" y="1431055"/>
            <a:chExt cx="8979932" cy="4991979"/>
          </a:xfrm>
        </p:grpSpPr>
        <p:sp>
          <p:nvSpPr>
            <p:cNvPr id="3" name="Rounded Rectangle 2"/>
            <p:cNvSpPr/>
            <p:nvPr/>
          </p:nvSpPr>
          <p:spPr bwMode="auto">
            <a:xfrm>
              <a:off x="1095933" y="1431055"/>
              <a:ext cx="5567082" cy="1396127"/>
            </a:xfrm>
            <a:prstGeom prst="roundRect">
              <a:avLst/>
            </a:prstGeom>
            <a:solidFill>
              <a:srgbClr val="597691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533 Patients from 29 Sites undergoing TAVR Reintervention for THV failure 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during separate admissions as initial TAVR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5/2009 – 2/2022</a:t>
              </a:r>
            </a:p>
          </p:txBody>
        </p:sp>
        <p:sp>
          <p:nvSpPr>
            <p:cNvPr id="5" name="Rounded Rectangle 4"/>
            <p:cNvSpPr/>
            <p:nvPr/>
          </p:nvSpPr>
          <p:spPr bwMode="auto">
            <a:xfrm>
              <a:off x="1095930" y="3583903"/>
              <a:ext cx="5567082" cy="749141"/>
            </a:xfrm>
            <a:prstGeom prst="roundRect">
              <a:avLst/>
            </a:prstGeom>
            <a:solidFill>
              <a:srgbClr val="597691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Primary Cohort for Analysis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(N=396)</a:t>
              </a:r>
            </a:p>
          </p:txBody>
        </p:sp>
        <p:sp>
          <p:nvSpPr>
            <p:cNvPr id="6" name="Rounded Rectangle 5"/>
            <p:cNvSpPr/>
            <p:nvPr/>
          </p:nvSpPr>
          <p:spPr bwMode="auto">
            <a:xfrm>
              <a:off x="1095930" y="5110339"/>
              <a:ext cx="2660277" cy="749141"/>
            </a:xfrm>
            <a:prstGeom prst="roundRect">
              <a:avLst/>
            </a:prstGeom>
            <a:solidFill>
              <a:srgbClr val="597691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Redo-TAVR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(n=215)</a:t>
              </a:r>
            </a:p>
          </p:txBody>
        </p:sp>
        <p:sp>
          <p:nvSpPr>
            <p:cNvPr id="7" name="Rounded Rectangle 6"/>
            <p:cNvSpPr/>
            <p:nvPr/>
          </p:nvSpPr>
          <p:spPr bwMode="auto">
            <a:xfrm>
              <a:off x="3918692" y="5130505"/>
              <a:ext cx="2744320" cy="749141"/>
            </a:xfrm>
            <a:prstGeom prst="roundRect">
              <a:avLst/>
            </a:prstGeom>
            <a:solidFill>
              <a:srgbClr val="597691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TAVR Explant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(n=181)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095930" y="5899814"/>
              <a:ext cx="2731997" cy="523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Median Follow-up: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13.6 months (IQR: 2.4-35.9)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045319" y="5899810"/>
              <a:ext cx="2731997" cy="523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Median Follow-up: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6.7 months (IQR: 1.3-15.9)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902357" y="2860180"/>
              <a:ext cx="3173505" cy="6463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157 TAVR-Explant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Performed for Endocarditis</a:t>
              </a:r>
            </a:p>
          </p:txBody>
        </p:sp>
        <p:cxnSp>
          <p:nvCxnSpPr>
            <p:cNvPr id="12" name="Straight Arrow Connector 11"/>
            <p:cNvCxnSpPr>
              <a:stCxn id="3" idx="2"/>
              <a:endCxn id="5" idx="0"/>
            </p:cNvCxnSpPr>
            <p:nvPr/>
          </p:nvCxnSpPr>
          <p:spPr bwMode="auto">
            <a:xfrm flipH="1">
              <a:off x="3879471" y="2827182"/>
              <a:ext cx="3" cy="756721"/>
            </a:xfrm>
            <a:prstGeom prst="straightConnector1">
              <a:avLst/>
            </a:prstGeom>
            <a:solidFill>
              <a:srgbClr val="FFCC99"/>
            </a:solidFill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4" name="Straight Connector 13"/>
            <p:cNvCxnSpPr/>
            <p:nvPr/>
          </p:nvCxnSpPr>
          <p:spPr bwMode="auto">
            <a:xfrm flipH="1">
              <a:off x="2426069" y="4724399"/>
              <a:ext cx="2863107" cy="0"/>
            </a:xfrm>
            <a:prstGeom prst="line">
              <a:avLst/>
            </a:prstGeom>
            <a:solidFill>
              <a:srgbClr val="FFCC99"/>
            </a:solidFill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Straight Connector 17"/>
            <p:cNvCxnSpPr>
              <a:stCxn id="5" idx="2"/>
            </p:cNvCxnSpPr>
            <p:nvPr/>
          </p:nvCxnSpPr>
          <p:spPr bwMode="auto">
            <a:xfrm>
              <a:off x="3879471" y="4333044"/>
              <a:ext cx="0" cy="391355"/>
            </a:xfrm>
            <a:prstGeom prst="line">
              <a:avLst/>
            </a:prstGeom>
            <a:solidFill>
              <a:srgbClr val="FFCC99"/>
            </a:solidFill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" name="Straight Arrow Connector 21"/>
            <p:cNvCxnSpPr>
              <a:endCxn id="6" idx="0"/>
            </p:cNvCxnSpPr>
            <p:nvPr/>
          </p:nvCxnSpPr>
          <p:spPr bwMode="auto">
            <a:xfrm flipH="1">
              <a:off x="2426069" y="4724399"/>
              <a:ext cx="3366" cy="385940"/>
            </a:xfrm>
            <a:prstGeom prst="straightConnector1">
              <a:avLst/>
            </a:prstGeom>
            <a:solidFill>
              <a:srgbClr val="FFCC99"/>
            </a:solidFill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6" name="Straight Arrow Connector 25"/>
            <p:cNvCxnSpPr>
              <a:endCxn id="7" idx="0"/>
            </p:cNvCxnSpPr>
            <p:nvPr/>
          </p:nvCxnSpPr>
          <p:spPr bwMode="auto">
            <a:xfrm>
              <a:off x="5289176" y="4734482"/>
              <a:ext cx="1676" cy="396023"/>
            </a:xfrm>
            <a:prstGeom prst="straightConnector1">
              <a:avLst/>
            </a:prstGeom>
            <a:solidFill>
              <a:srgbClr val="FFCC99"/>
            </a:solidFill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90118" name="Straight Arrow Connector 90117"/>
            <p:cNvCxnSpPr>
              <a:endCxn id="9" idx="1"/>
            </p:cNvCxnSpPr>
            <p:nvPr/>
          </p:nvCxnSpPr>
          <p:spPr bwMode="auto">
            <a:xfrm>
              <a:off x="3879471" y="3183346"/>
              <a:ext cx="3022886" cy="0"/>
            </a:xfrm>
            <a:prstGeom prst="straightConnector1">
              <a:avLst/>
            </a:prstGeom>
            <a:solidFill>
              <a:srgbClr val="FFCC99"/>
            </a:solidFill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922250792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4725" y="9525"/>
            <a:ext cx="4222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7282"/>
            <a:ext cx="1028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Summary of the EXPLANTORREDO-TAVR International Registry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029200" y="6489073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Tang et al., J Am Coll Cardiol Intv 2023;16:927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478472"/>
            <a:ext cx="8610599" cy="6006098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32323906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6072" y="41134"/>
            <a:ext cx="355625" cy="375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21621"/>
            <a:ext cx="1028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TAV-in-TAV vs TAV-in-SAV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95365" y="6507481"/>
            <a:ext cx="4791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Landes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al., J Am Coll Cardiol 2021;77:1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179295" y="1018520"/>
            <a:ext cx="4849906" cy="806358"/>
          </a:xfrm>
          <a:prstGeom prst="rect">
            <a:avLst/>
          </a:prstGeom>
          <a:solidFill>
            <a:srgbClr val="CC3300"/>
          </a:solidFill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TAV-in-TAV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37 cents, N=434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5243978" y="1031406"/>
            <a:ext cx="4849906" cy="806358"/>
          </a:xfrm>
          <a:prstGeom prst="rect">
            <a:avLst/>
          </a:prstGeom>
          <a:solidFill>
            <a:srgbClr val="003366"/>
          </a:solidFill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TAV-in-SAV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13 cents, N=624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856535" y="2427759"/>
            <a:ext cx="1495425" cy="954737"/>
          </a:xfrm>
          <a:prstGeom prst="rect">
            <a:avLst/>
          </a:prstGeom>
          <a:solidFill>
            <a:srgbClr val="CC3300"/>
          </a:solidFill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TAV-in-TAV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N=212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6927289" y="2424241"/>
            <a:ext cx="1483284" cy="954737"/>
          </a:xfrm>
          <a:prstGeom prst="rect">
            <a:avLst/>
          </a:prstGeom>
          <a:solidFill>
            <a:srgbClr val="003366"/>
          </a:solidFill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TAV-in-SAV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N=595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3314699" y="3922732"/>
            <a:ext cx="3662643" cy="690282"/>
          </a:xfrm>
          <a:prstGeom prst="rect">
            <a:avLst/>
          </a:prstGeom>
          <a:gradFill flip="none" rotWithShape="1">
            <a:gsLst>
              <a:gs pos="5000">
                <a:srgbClr val="C00000"/>
              </a:gs>
              <a:gs pos="38000">
                <a:srgbClr val="C77676"/>
              </a:gs>
              <a:gs pos="76000">
                <a:schemeClr val="bg2">
                  <a:lumMod val="60000"/>
                  <a:lumOff val="40000"/>
                </a:schemeClr>
              </a:gs>
              <a:gs pos="100000">
                <a:srgbClr val="003366"/>
              </a:gs>
            </a:gsLst>
            <a:lin ang="0" scaled="1"/>
            <a:tileRect/>
          </a:gradFill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Propensity score matching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2737037" y="5341504"/>
            <a:ext cx="1732710" cy="791254"/>
          </a:xfrm>
          <a:prstGeom prst="rect">
            <a:avLst/>
          </a:prstGeom>
          <a:solidFill>
            <a:srgbClr val="CC3300"/>
          </a:solidFill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TAV-in-TAV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N=165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5425932" y="5371087"/>
            <a:ext cx="1763854" cy="761671"/>
          </a:xfrm>
          <a:prstGeom prst="rect">
            <a:avLst/>
          </a:prstGeom>
          <a:solidFill>
            <a:srgbClr val="003366"/>
          </a:solidFill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TAV-in-SAV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N=165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452422" y="2342034"/>
            <a:ext cx="1866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Exclusion: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29 patients with missing data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0422" y="2317814"/>
            <a:ext cx="1866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Exclusion: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223 patients with single procedure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4" name="Straight Arrow Connector 13"/>
          <p:cNvCxnSpPr>
            <a:stCxn id="2" idx="2"/>
            <a:endCxn id="7" idx="0"/>
          </p:cNvCxnSpPr>
          <p:nvPr/>
        </p:nvCxnSpPr>
        <p:spPr bwMode="auto">
          <a:xfrm>
            <a:off x="2604248" y="1824878"/>
            <a:ext cx="0" cy="602881"/>
          </a:xfrm>
          <a:prstGeom prst="straightConnector1">
            <a:avLst/>
          </a:prstGeom>
          <a:noFill/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6" name="Straight Arrow Connector 15"/>
          <p:cNvCxnSpPr>
            <a:stCxn id="6" idx="2"/>
            <a:endCxn id="8" idx="0"/>
          </p:cNvCxnSpPr>
          <p:nvPr/>
        </p:nvCxnSpPr>
        <p:spPr bwMode="auto">
          <a:xfrm>
            <a:off x="7668931" y="1837764"/>
            <a:ext cx="0" cy="586477"/>
          </a:xfrm>
          <a:prstGeom prst="straightConnector1">
            <a:avLst/>
          </a:prstGeom>
          <a:noFill/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8" name="Straight Connector 17"/>
          <p:cNvCxnSpPr>
            <a:stCxn id="7" idx="2"/>
          </p:cNvCxnSpPr>
          <p:nvPr/>
        </p:nvCxnSpPr>
        <p:spPr bwMode="auto">
          <a:xfrm flipH="1">
            <a:off x="2604247" y="3382496"/>
            <a:ext cx="1" cy="885377"/>
          </a:xfrm>
          <a:prstGeom prst="line">
            <a:avLst/>
          </a:prstGeom>
          <a:noFill/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0" name="Straight Connector 19"/>
          <p:cNvCxnSpPr>
            <a:stCxn id="8" idx="2"/>
          </p:cNvCxnSpPr>
          <p:nvPr/>
        </p:nvCxnSpPr>
        <p:spPr bwMode="auto">
          <a:xfrm>
            <a:off x="7668931" y="3378978"/>
            <a:ext cx="0" cy="888895"/>
          </a:xfrm>
          <a:prstGeom prst="line">
            <a:avLst/>
          </a:prstGeom>
          <a:noFill/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2" name="Straight Arrow Connector 21"/>
          <p:cNvCxnSpPr>
            <a:endCxn id="9" idx="1"/>
          </p:cNvCxnSpPr>
          <p:nvPr/>
        </p:nvCxnSpPr>
        <p:spPr bwMode="auto">
          <a:xfrm>
            <a:off x="2604247" y="4267873"/>
            <a:ext cx="710452" cy="0"/>
          </a:xfrm>
          <a:prstGeom prst="straightConnector1">
            <a:avLst/>
          </a:prstGeom>
          <a:noFill/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4" name="Straight Arrow Connector 23"/>
          <p:cNvCxnSpPr>
            <a:endCxn id="9" idx="3"/>
          </p:cNvCxnSpPr>
          <p:nvPr/>
        </p:nvCxnSpPr>
        <p:spPr bwMode="auto">
          <a:xfrm flipH="1">
            <a:off x="6977342" y="4267873"/>
            <a:ext cx="691589" cy="0"/>
          </a:xfrm>
          <a:prstGeom prst="straightConnector1">
            <a:avLst/>
          </a:prstGeom>
          <a:noFill/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6" name="Straight Connector 25"/>
          <p:cNvCxnSpPr>
            <a:stCxn id="9" idx="2"/>
          </p:cNvCxnSpPr>
          <p:nvPr/>
        </p:nvCxnSpPr>
        <p:spPr bwMode="auto">
          <a:xfrm flipH="1">
            <a:off x="5143500" y="4613014"/>
            <a:ext cx="2521" cy="387611"/>
          </a:xfrm>
          <a:prstGeom prst="line">
            <a:avLst/>
          </a:prstGeom>
          <a:noFill/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8" name="Straight Connector 27"/>
          <p:cNvCxnSpPr/>
          <p:nvPr/>
        </p:nvCxnSpPr>
        <p:spPr bwMode="auto">
          <a:xfrm flipV="1">
            <a:off x="3603392" y="5010150"/>
            <a:ext cx="2711683" cy="9525"/>
          </a:xfrm>
          <a:prstGeom prst="line">
            <a:avLst/>
          </a:prstGeom>
          <a:noFill/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30" name="Straight Arrow Connector 29"/>
          <p:cNvCxnSpPr>
            <a:endCxn id="10" idx="0"/>
          </p:cNvCxnSpPr>
          <p:nvPr/>
        </p:nvCxnSpPr>
        <p:spPr bwMode="auto">
          <a:xfrm>
            <a:off x="3603392" y="5019675"/>
            <a:ext cx="0" cy="321829"/>
          </a:xfrm>
          <a:prstGeom prst="straightConnector1">
            <a:avLst/>
          </a:prstGeom>
          <a:noFill/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8672" name="Straight Arrow Connector 28671"/>
          <p:cNvCxnSpPr>
            <a:endCxn id="11" idx="0"/>
          </p:cNvCxnSpPr>
          <p:nvPr/>
        </p:nvCxnSpPr>
        <p:spPr bwMode="auto">
          <a:xfrm>
            <a:off x="6307859" y="5010150"/>
            <a:ext cx="0" cy="360937"/>
          </a:xfrm>
          <a:prstGeom prst="straightConnector1">
            <a:avLst/>
          </a:prstGeom>
          <a:noFill/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6412442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6072" y="41134"/>
            <a:ext cx="355625" cy="375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0"/>
            <a:ext cx="1028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Higher Procedural Success in TAV-in-TAV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95365" y="6507481"/>
            <a:ext cx="4791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Landes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al., J Am Coll Cardiol 2021;77:1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84" y="828675"/>
            <a:ext cx="9458325" cy="5612649"/>
          </a:xfrm>
          <a:prstGeom prst="rect">
            <a:avLst/>
          </a:prstGeom>
          <a:ln w="57150" cap="sq">
            <a:solidFill>
              <a:srgbClr val="0066C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/>
          <p:cNvSpPr/>
          <p:nvPr/>
        </p:nvSpPr>
        <p:spPr bwMode="auto">
          <a:xfrm>
            <a:off x="5837282" y="817156"/>
            <a:ext cx="3485812" cy="1171575"/>
          </a:xfrm>
          <a:prstGeom prst="rect">
            <a:avLst/>
          </a:prstGeom>
          <a:solidFill>
            <a:schemeClr val="tx1"/>
          </a:solidFill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TAV-in-TAV had similar mortality/morbidity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TAV-in-SAV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2200275" y="1143000"/>
            <a:ext cx="2867025" cy="396110"/>
          </a:xfrm>
          <a:prstGeom prst="rect">
            <a:avLst/>
          </a:prstGeom>
          <a:solidFill>
            <a:srgbClr val="0066CC"/>
          </a:solidFill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TAV-in-SAV = 165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2200275" y="1566040"/>
            <a:ext cx="2867025" cy="396110"/>
          </a:xfrm>
          <a:prstGeom prst="rect">
            <a:avLst/>
          </a:prstGeom>
          <a:solidFill>
            <a:srgbClr val="B42B1B"/>
          </a:solidFill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TAV-in-TAV = 165</a:t>
            </a:r>
          </a:p>
        </p:txBody>
      </p:sp>
    </p:spTree>
    <p:extLst>
      <p:ext uri="{BB962C8B-B14F-4D97-AF65-F5344CB8AC3E}">
        <p14:creationId xmlns:p14="http://schemas.microsoft.com/office/powerpoint/2010/main" val="36486875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6072" y="41134"/>
            <a:ext cx="355625" cy="375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3691"/>
            <a:ext cx="10287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Redo-TAVR Registry: Redo-TAVR Outcomes According to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bTAV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and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sTAV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Type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15434" y="6517339"/>
            <a:ext cx="5571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Landes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al., J Am Coll Cardiol Intv 2022;15:1543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91668" y="1210230"/>
            <a:ext cx="91260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Balloon Expandable vs Self-Expanding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76" y="1747042"/>
            <a:ext cx="9726706" cy="4770297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81278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Title 1"/>
          <p:cNvSpPr txBox="1">
            <a:spLocks noGrp="1"/>
          </p:cNvSpPr>
          <p:nvPr>
            <p:ph type="title"/>
          </p:nvPr>
        </p:nvSpPr>
        <p:spPr>
          <a:xfrm>
            <a:off x="-316113" y="22218"/>
            <a:ext cx="10287000" cy="717548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4000" dirty="0"/>
              <a:t> </a:t>
            </a:r>
            <a:r>
              <a:rPr lang="en-US" sz="4000" dirty="0"/>
              <a:t>Echocardiogram</a:t>
            </a:r>
            <a:endParaRPr sz="4000" dirty="0"/>
          </a:p>
        </p:txBody>
      </p:sp>
      <p:pic>
        <p:nvPicPr>
          <p:cNvPr id="3" name="Onidia colour Sax movie">
            <a:hlinkClick r:id="" action="ppaction://media"/>
            <a:extLst>
              <a:ext uri="{FF2B5EF4-FFF2-40B4-BE49-F238E27FC236}">
                <a16:creationId xmlns:a16="http://schemas.microsoft.com/office/drawing/2014/main" id="{68383E77-9153-4632-BE6E-0C43E2A885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102" y="1042736"/>
            <a:ext cx="7154780" cy="50652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DDC80C-7F9D-4532-8973-C71771EA9F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6550" y="1042736"/>
            <a:ext cx="4532348" cy="5065295"/>
          </a:xfrm>
          <a:prstGeom prst="rect">
            <a:avLst/>
          </a:prstGeom>
        </p:spPr>
      </p:pic>
      <p:pic>
        <p:nvPicPr>
          <p:cNvPr id="6" name="Picture 14">
            <a:extLst>
              <a:ext uri="{FF2B5EF4-FFF2-40B4-BE49-F238E27FC236}">
                <a16:creationId xmlns:a16="http://schemas.microsoft.com/office/drawing/2014/main" id="{E22B7709-00AB-462B-BD53-EEDF093EB88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3354" y="-4762"/>
            <a:ext cx="463645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744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7958" y="739766"/>
            <a:ext cx="7581402" cy="3415165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-1" y="22218"/>
            <a:ext cx="9970887" cy="717548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44" b="1">
                <a:solidFill>
                  <a:srgbClr val="FFFF00"/>
                </a:solidFill>
                <a:latin typeface="Times New Roman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44" b="1">
                <a:solidFill>
                  <a:srgbClr val="FFFF00"/>
                </a:solidFill>
                <a:latin typeface="Times New Roman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44" b="1">
                <a:solidFill>
                  <a:srgbClr val="FFFF00"/>
                </a:solidFill>
                <a:latin typeface="Times New Roman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44" b="1">
                <a:solidFill>
                  <a:srgbClr val="FFFF00"/>
                </a:solidFill>
                <a:latin typeface="Times New Roman" pitchFamily="18" charset="0"/>
              </a:defRPr>
            </a:lvl5pPr>
            <a:lvl6pPr marL="385763" algn="ctr" rtl="0" eaLnBrk="1" fontAlgn="base" hangingPunct="1">
              <a:spcBef>
                <a:spcPct val="0"/>
              </a:spcBef>
              <a:spcAft>
                <a:spcPct val="0"/>
              </a:spcAft>
              <a:defRPr sz="3544" b="1">
                <a:solidFill>
                  <a:srgbClr val="FFFF00"/>
                </a:solidFill>
                <a:latin typeface="Times New Roman" pitchFamily="18" charset="0"/>
              </a:defRPr>
            </a:lvl6pPr>
            <a:lvl7pPr marL="771525" algn="ctr" rtl="0" eaLnBrk="1" fontAlgn="base" hangingPunct="1">
              <a:spcBef>
                <a:spcPct val="0"/>
              </a:spcBef>
              <a:spcAft>
                <a:spcPct val="0"/>
              </a:spcAft>
              <a:defRPr sz="3544" b="1">
                <a:solidFill>
                  <a:srgbClr val="FFFF00"/>
                </a:solidFill>
                <a:latin typeface="Times New Roman" pitchFamily="18" charset="0"/>
              </a:defRPr>
            </a:lvl7pPr>
            <a:lvl8pPr marL="1157288" algn="ctr" rtl="0" eaLnBrk="1" fontAlgn="base" hangingPunct="1">
              <a:spcBef>
                <a:spcPct val="0"/>
              </a:spcBef>
              <a:spcAft>
                <a:spcPct val="0"/>
              </a:spcAft>
              <a:defRPr sz="3544" b="1">
                <a:solidFill>
                  <a:srgbClr val="FFFF00"/>
                </a:solidFill>
                <a:latin typeface="Times New Roman" pitchFamily="18" charset="0"/>
              </a:defRPr>
            </a:lvl8pPr>
            <a:lvl9pPr marL="1543050" algn="ctr" rtl="0" eaLnBrk="1" fontAlgn="base" hangingPunct="1">
              <a:spcBef>
                <a:spcPct val="0"/>
              </a:spcBef>
              <a:spcAft>
                <a:spcPct val="0"/>
              </a:spcAft>
              <a:defRPr sz="3544" b="1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pPr defTabSz="914400"/>
            <a:r>
              <a:rPr lang="en-US" sz="4000" kern="0" dirty="0"/>
              <a:t>Pre-TAVR CT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4F11047-66B4-4F71-8CAD-EE10716FB33B}"/>
              </a:ext>
            </a:extLst>
          </p:cNvPr>
          <p:cNvSpPr txBox="1"/>
          <p:nvPr/>
        </p:nvSpPr>
        <p:spPr>
          <a:xfrm>
            <a:off x="1771650" y="4167183"/>
            <a:ext cx="3371850" cy="263149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ts val="3300"/>
              </a:lnSpc>
            </a:pPr>
            <a:r>
              <a:rPr lang="en-US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Annulus Dimensions</a:t>
            </a:r>
          </a:p>
          <a:p>
            <a:pPr algn="ctr">
              <a:lnSpc>
                <a:spcPts val="3300"/>
              </a:lnSpc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 – 22.4</a:t>
            </a:r>
          </a:p>
          <a:p>
            <a:pPr algn="ctr">
              <a:lnSpc>
                <a:spcPts val="3300"/>
              </a:lnSpc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 – 26.0</a:t>
            </a:r>
          </a:p>
          <a:p>
            <a:pPr algn="ctr">
              <a:lnSpc>
                <a:spcPts val="3300"/>
              </a:lnSpc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Average 24.2</a:t>
            </a:r>
          </a:p>
          <a:p>
            <a:pPr algn="ctr">
              <a:lnSpc>
                <a:spcPts val="3300"/>
              </a:lnSpc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 – 457.7</a:t>
            </a:r>
          </a:p>
          <a:p>
            <a:pPr algn="ctr">
              <a:lnSpc>
                <a:spcPts val="3300"/>
              </a:lnSpc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Perimeter 76.7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78F301-E63D-4F61-B451-1533DCECCA5C}"/>
              </a:ext>
            </a:extLst>
          </p:cNvPr>
          <p:cNvSpPr txBox="1"/>
          <p:nvPr/>
        </p:nvSpPr>
        <p:spPr>
          <a:xfrm>
            <a:off x="5600701" y="4179657"/>
            <a:ext cx="3371850" cy="263149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ts val="3300"/>
              </a:lnSpc>
            </a:pPr>
            <a:r>
              <a:rPr lang="en-US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LVOT Dimensions</a:t>
            </a:r>
          </a:p>
          <a:p>
            <a:pPr algn="ctr">
              <a:lnSpc>
                <a:spcPts val="3300"/>
              </a:lnSpc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 – 21.3</a:t>
            </a:r>
          </a:p>
          <a:p>
            <a:pPr algn="ctr">
              <a:lnSpc>
                <a:spcPts val="3300"/>
              </a:lnSpc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 – 26.4</a:t>
            </a:r>
          </a:p>
          <a:p>
            <a:pPr algn="ctr">
              <a:lnSpc>
                <a:spcPts val="3300"/>
              </a:lnSpc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Average 23.8</a:t>
            </a:r>
          </a:p>
          <a:p>
            <a:pPr algn="ctr">
              <a:lnSpc>
                <a:spcPts val="3300"/>
              </a:lnSpc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 – 453.2</a:t>
            </a:r>
          </a:p>
          <a:p>
            <a:pPr algn="ctr">
              <a:lnSpc>
                <a:spcPts val="3300"/>
              </a:lnSpc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Perimeter 76.4</a:t>
            </a:r>
          </a:p>
        </p:txBody>
      </p:sp>
      <p:pic>
        <p:nvPicPr>
          <p:cNvPr id="7" name="Picture 14">
            <a:extLst>
              <a:ext uri="{FF2B5EF4-FFF2-40B4-BE49-F238E27FC236}">
                <a16:creationId xmlns:a16="http://schemas.microsoft.com/office/drawing/2014/main" id="{E22B7709-00AB-462B-BD53-EEDF093EB8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3354" y="-4762"/>
            <a:ext cx="463645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17091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-857251" y="-38100"/>
            <a:ext cx="9970887" cy="717548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44" b="1">
                <a:solidFill>
                  <a:srgbClr val="FFFF00"/>
                </a:solidFill>
                <a:latin typeface="Times New Roman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44" b="1">
                <a:solidFill>
                  <a:srgbClr val="FFFF00"/>
                </a:solidFill>
                <a:latin typeface="Times New Roman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44" b="1">
                <a:solidFill>
                  <a:srgbClr val="FFFF00"/>
                </a:solidFill>
                <a:latin typeface="Times New Roman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44" b="1">
                <a:solidFill>
                  <a:srgbClr val="FFFF00"/>
                </a:solidFill>
                <a:latin typeface="Times New Roman" pitchFamily="18" charset="0"/>
              </a:defRPr>
            </a:lvl5pPr>
            <a:lvl6pPr marL="385763" algn="ctr" rtl="0" eaLnBrk="1" fontAlgn="base" hangingPunct="1">
              <a:spcBef>
                <a:spcPct val="0"/>
              </a:spcBef>
              <a:spcAft>
                <a:spcPct val="0"/>
              </a:spcAft>
              <a:defRPr sz="3544" b="1">
                <a:solidFill>
                  <a:srgbClr val="FFFF00"/>
                </a:solidFill>
                <a:latin typeface="Times New Roman" pitchFamily="18" charset="0"/>
              </a:defRPr>
            </a:lvl6pPr>
            <a:lvl7pPr marL="771525" algn="ctr" rtl="0" eaLnBrk="1" fontAlgn="base" hangingPunct="1">
              <a:spcBef>
                <a:spcPct val="0"/>
              </a:spcBef>
              <a:spcAft>
                <a:spcPct val="0"/>
              </a:spcAft>
              <a:defRPr sz="3544" b="1">
                <a:solidFill>
                  <a:srgbClr val="FFFF00"/>
                </a:solidFill>
                <a:latin typeface="Times New Roman" pitchFamily="18" charset="0"/>
              </a:defRPr>
            </a:lvl7pPr>
            <a:lvl8pPr marL="1157288" algn="ctr" rtl="0" eaLnBrk="1" fontAlgn="base" hangingPunct="1">
              <a:spcBef>
                <a:spcPct val="0"/>
              </a:spcBef>
              <a:spcAft>
                <a:spcPct val="0"/>
              </a:spcAft>
              <a:defRPr sz="3544" b="1">
                <a:solidFill>
                  <a:srgbClr val="FFFF00"/>
                </a:solidFill>
                <a:latin typeface="Times New Roman" pitchFamily="18" charset="0"/>
              </a:defRPr>
            </a:lvl8pPr>
            <a:lvl9pPr marL="1543050" algn="ctr" rtl="0" eaLnBrk="1" fontAlgn="base" hangingPunct="1">
              <a:spcBef>
                <a:spcPct val="0"/>
              </a:spcBef>
              <a:spcAft>
                <a:spcPct val="0"/>
              </a:spcAft>
              <a:defRPr sz="3544" b="1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pPr defTabSz="914400"/>
            <a:r>
              <a:rPr lang="en-US" sz="4000" kern="0" dirty="0"/>
              <a:t>Pre-TAVR CT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881" y="761984"/>
            <a:ext cx="6569545" cy="55524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4E9E73-3098-4AEC-8B1D-6FFA7C5A3137}"/>
              </a:ext>
            </a:extLst>
          </p:cNvPr>
          <p:cNvSpPr txBox="1"/>
          <p:nvPr/>
        </p:nvSpPr>
        <p:spPr>
          <a:xfrm>
            <a:off x="7266728" y="174130"/>
            <a:ext cx="2543391" cy="67565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ts val="2900"/>
              </a:lnSpc>
            </a:pPr>
            <a:r>
              <a:rPr lang="en-US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STJ dimensions</a:t>
            </a:r>
          </a:p>
          <a:p>
            <a:pPr algn="ctr">
              <a:lnSpc>
                <a:spcPts val="2900"/>
              </a:lnSpc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 - 25.2 mm</a:t>
            </a:r>
          </a:p>
          <a:p>
            <a:pPr algn="ctr">
              <a:lnSpc>
                <a:spcPts val="2900"/>
              </a:lnSpc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Max- 27.7 mm</a:t>
            </a:r>
          </a:p>
          <a:p>
            <a:pPr algn="ctr">
              <a:lnSpc>
                <a:spcPts val="2900"/>
              </a:lnSpc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Avg- 26.5 mm</a:t>
            </a:r>
          </a:p>
          <a:p>
            <a:pPr algn="ctr">
              <a:lnSpc>
                <a:spcPts val="2900"/>
              </a:lnSpc>
            </a:pP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2900"/>
              </a:lnSpc>
            </a:pPr>
            <a:r>
              <a:rPr lang="en-US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Sinus height</a:t>
            </a:r>
          </a:p>
          <a:p>
            <a:pPr algn="ctr">
              <a:lnSpc>
                <a:spcPts val="2900"/>
              </a:lnSpc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Left - 25.0 mm</a:t>
            </a:r>
          </a:p>
          <a:p>
            <a:pPr algn="ctr">
              <a:lnSpc>
                <a:spcPts val="2900"/>
              </a:lnSpc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Right - 25.1mm</a:t>
            </a:r>
          </a:p>
          <a:p>
            <a:pPr algn="ctr">
              <a:lnSpc>
                <a:spcPts val="2900"/>
              </a:lnSpc>
            </a:pP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2900"/>
              </a:lnSpc>
            </a:pPr>
            <a:r>
              <a:rPr lang="en-US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SOV dimensions</a:t>
            </a:r>
          </a:p>
          <a:p>
            <a:pPr algn="ctr">
              <a:lnSpc>
                <a:spcPts val="2900"/>
              </a:lnSpc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Right - 34.9mm</a:t>
            </a:r>
          </a:p>
          <a:p>
            <a:pPr algn="ctr">
              <a:lnSpc>
                <a:spcPts val="2900"/>
              </a:lnSpc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Left - 32.8mm</a:t>
            </a:r>
          </a:p>
          <a:p>
            <a:pPr algn="ctr">
              <a:lnSpc>
                <a:spcPts val="2900"/>
              </a:lnSpc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 – 31.8mm</a:t>
            </a:r>
          </a:p>
          <a:p>
            <a:pPr algn="ctr">
              <a:lnSpc>
                <a:spcPts val="2900"/>
              </a:lnSpc>
            </a:pP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2900"/>
              </a:lnSpc>
            </a:pPr>
            <a:r>
              <a:rPr lang="en-US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Coronary height</a:t>
            </a:r>
          </a:p>
          <a:p>
            <a:pPr algn="ctr">
              <a:lnSpc>
                <a:spcPts val="2900"/>
              </a:lnSpc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Left -15.3mm</a:t>
            </a:r>
          </a:p>
          <a:p>
            <a:pPr algn="ctr">
              <a:lnSpc>
                <a:spcPts val="2900"/>
              </a:lnSpc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Right - 20.2mm</a:t>
            </a:r>
          </a:p>
        </p:txBody>
      </p:sp>
      <p:pic>
        <p:nvPicPr>
          <p:cNvPr id="6" name="Picture 14">
            <a:extLst>
              <a:ext uri="{FF2B5EF4-FFF2-40B4-BE49-F238E27FC236}">
                <a16:creationId xmlns:a16="http://schemas.microsoft.com/office/drawing/2014/main" id="{E22B7709-00AB-462B-BD53-EEDF093EB8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3354" y="-4762"/>
            <a:ext cx="463645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30327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970" y="1118281"/>
            <a:ext cx="8600239" cy="4039506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-1" y="22218"/>
            <a:ext cx="9970887" cy="717548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44" b="1">
                <a:solidFill>
                  <a:srgbClr val="FFFF00"/>
                </a:solidFill>
                <a:latin typeface="Times New Roman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44" b="1">
                <a:solidFill>
                  <a:srgbClr val="FFFF00"/>
                </a:solidFill>
                <a:latin typeface="Times New Roman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44" b="1">
                <a:solidFill>
                  <a:srgbClr val="FFFF00"/>
                </a:solidFill>
                <a:latin typeface="Times New Roman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44" b="1">
                <a:solidFill>
                  <a:srgbClr val="FFFF00"/>
                </a:solidFill>
                <a:latin typeface="Times New Roman" pitchFamily="18" charset="0"/>
              </a:defRPr>
            </a:lvl5pPr>
            <a:lvl6pPr marL="385763" algn="ctr" rtl="0" eaLnBrk="1" fontAlgn="base" hangingPunct="1">
              <a:spcBef>
                <a:spcPct val="0"/>
              </a:spcBef>
              <a:spcAft>
                <a:spcPct val="0"/>
              </a:spcAft>
              <a:defRPr sz="3544" b="1">
                <a:solidFill>
                  <a:srgbClr val="FFFF00"/>
                </a:solidFill>
                <a:latin typeface="Times New Roman" pitchFamily="18" charset="0"/>
              </a:defRPr>
            </a:lvl6pPr>
            <a:lvl7pPr marL="771525" algn="ctr" rtl="0" eaLnBrk="1" fontAlgn="base" hangingPunct="1">
              <a:spcBef>
                <a:spcPct val="0"/>
              </a:spcBef>
              <a:spcAft>
                <a:spcPct val="0"/>
              </a:spcAft>
              <a:defRPr sz="3544" b="1">
                <a:solidFill>
                  <a:srgbClr val="FFFF00"/>
                </a:solidFill>
                <a:latin typeface="Times New Roman" pitchFamily="18" charset="0"/>
              </a:defRPr>
            </a:lvl7pPr>
            <a:lvl8pPr marL="1157288" algn="ctr" rtl="0" eaLnBrk="1" fontAlgn="base" hangingPunct="1">
              <a:spcBef>
                <a:spcPct val="0"/>
              </a:spcBef>
              <a:spcAft>
                <a:spcPct val="0"/>
              </a:spcAft>
              <a:defRPr sz="3544" b="1">
                <a:solidFill>
                  <a:srgbClr val="FFFF00"/>
                </a:solidFill>
                <a:latin typeface="Times New Roman" pitchFamily="18" charset="0"/>
              </a:defRPr>
            </a:lvl8pPr>
            <a:lvl9pPr marL="1543050" algn="ctr" rtl="0" eaLnBrk="1" fontAlgn="base" hangingPunct="1">
              <a:spcBef>
                <a:spcPct val="0"/>
              </a:spcBef>
              <a:spcAft>
                <a:spcPct val="0"/>
              </a:spcAft>
              <a:defRPr sz="3544" b="1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pPr defTabSz="914400"/>
            <a:r>
              <a:rPr lang="en-US" sz="4000" kern="0" dirty="0"/>
              <a:t>Pre-TAVR CT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85565" y="5323936"/>
            <a:ext cx="74350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Heavily calcified ascending aorta and aortic valve</a:t>
            </a:r>
          </a:p>
        </p:txBody>
      </p:sp>
      <p:pic>
        <p:nvPicPr>
          <p:cNvPr id="6" name="Picture 14">
            <a:extLst>
              <a:ext uri="{FF2B5EF4-FFF2-40B4-BE49-F238E27FC236}">
                <a16:creationId xmlns:a16="http://schemas.microsoft.com/office/drawing/2014/main" id="{E22B7709-00AB-462B-BD53-EEDF093EB8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3354" y="-4762"/>
            <a:ext cx="463645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73638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CFFA81D-FA11-487E-B7CC-A5FA0952AE8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1" y="0"/>
            <a:ext cx="9986929" cy="717548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4000" dirty="0"/>
              <a:t> </a:t>
            </a:r>
            <a:r>
              <a:rPr lang="en-US" sz="4000" dirty="0"/>
              <a:t>Post Index-TAVR CT</a:t>
            </a:r>
            <a:endParaRPr sz="4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811ED31-6C94-4B63-93EB-8771C54599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5819"/>
            <a:ext cx="10287000" cy="30575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50C0A17-ACED-4681-A66D-0C350DA5750E}"/>
              </a:ext>
            </a:extLst>
          </p:cNvPr>
          <p:cNvSpPr txBox="1"/>
          <p:nvPr/>
        </p:nvSpPr>
        <p:spPr>
          <a:xfrm>
            <a:off x="0" y="4734621"/>
            <a:ext cx="2409825" cy="137268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Node 3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 – 339.9 mm</a:t>
            </a:r>
            <a:r>
              <a:rPr lang="en-US" sz="20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Perimeter - 66.0mm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FF35C2-4B72-4E83-AF97-FD80435F6D1E}"/>
              </a:ext>
            </a:extLst>
          </p:cNvPr>
          <p:cNvSpPr txBox="1"/>
          <p:nvPr/>
        </p:nvSpPr>
        <p:spPr>
          <a:xfrm>
            <a:off x="2533650" y="4734621"/>
            <a:ext cx="2500363" cy="132343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Node 4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 – 324.9 mm</a:t>
            </a:r>
            <a:r>
              <a:rPr lang="en-US" sz="20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Perimeter - 64.2mm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B2688F6-AC11-4B3F-9D2E-614C3743D7F9}"/>
              </a:ext>
            </a:extLst>
          </p:cNvPr>
          <p:cNvSpPr txBox="1"/>
          <p:nvPr/>
        </p:nvSpPr>
        <p:spPr>
          <a:xfrm>
            <a:off x="7753350" y="4734621"/>
            <a:ext cx="2409825" cy="137268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Node 6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 – 317.9 mm</a:t>
            </a:r>
            <a:r>
              <a:rPr lang="en-US" sz="20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Perimeter - 63.4mm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0EBCCC2-5B75-453D-9948-FB25758AA2FA}"/>
              </a:ext>
            </a:extLst>
          </p:cNvPr>
          <p:cNvSpPr txBox="1"/>
          <p:nvPr/>
        </p:nvSpPr>
        <p:spPr>
          <a:xfrm>
            <a:off x="5143500" y="4734621"/>
            <a:ext cx="2409825" cy="137268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Node 5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 – 325.6 mm</a:t>
            </a:r>
            <a:r>
              <a:rPr lang="en-US" sz="20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Perimeter - 64.2mm</a:t>
            </a:r>
          </a:p>
        </p:txBody>
      </p:sp>
      <p:pic>
        <p:nvPicPr>
          <p:cNvPr id="9" name="Picture 14">
            <a:extLst>
              <a:ext uri="{FF2B5EF4-FFF2-40B4-BE49-F238E27FC236}">
                <a16:creationId xmlns:a16="http://schemas.microsoft.com/office/drawing/2014/main" id="{E22B7709-00AB-462B-BD53-EEDF093EB8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3354" y="-4762"/>
            <a:ext cx="463645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15668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0657E22-F306-4D59-800F-2630377291B8}"/>
              </a:ext>
            </a:extLst>
          </p:cNvPr>
          <p:cNvSpPr txBox="1">
            <a:spLocks/>
          </p:cNvSpPr>
          <p:nvPr/>
        </p:nvSpPr>
        <p:spPr>
          <a:xfrm>
            <a:off x="0" y="79368"/>
            <a:ext cx="9847062" cy="717548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44" b="1">
                <a:solidFill>
                  <a:srgbClr val="FFFF00"/>
                </a:solidFill>
                <a:latin typeface="Times New Roman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44" b="1">
                <a:solidFill>
                  <a:srgbClr val="FFFF00"/>
                </a:solidFill>
                <a:latin typeface="Times New Roman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44" b="1">
                <a:solidFill>
                  <a:srgbClr val="FFFF00"/>
                </a:solidFill>
                <a:latin typeface="Times New Roman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44" b="1">
                <a:solidFill>
                  <a:srgbClr val="FFFF00"/>
                </a:solidFill>
                <a:latin typeface="Times New Roman" pitchFamily="18" charset="0"/>
              </a:defRPr>
            </a:lvl5pPr>
            <a:lvl6pPr marL="385763" algn="ctr" rtl="0" eaLnBrk="1" fontAlgn="base" hangingPunct="1">
              <a:spcBef>
                <a:spcPct val="0"/>
              </a:spcBef>
              <a:spcAft>
                <a:spcPct val="0"/>
              </a:spcAft>
              <a:defRPr sz="3544" b="1">
                <a:solidFill>
                  <a:srgbClr val="FFFF00"/>
                </a:solidFill>
                <a:latin typeface="Times New Roman" pitchFamily="18" charset="0"/>
              </a:defRPr>
            </a:lvl6pPr>
            <a:lvl7pPr marL="771525" algn="ctr" rtl="0" eaLnBrk="1" fontAlgn="base" hangingPunct="1">
              <a:spcBef>
                <a:spcPct val="0"/>
              </a:spcBef>
              <a:spcAft>
                <a:spcPct val="0"/>
              </a:spcAft>
              <a:defRPr sz="3544" b="1">
                <a:solidFill>
                  <a:srgbClr val="FFFF00"/>
                </a:solidFill>
                <a:latin typeface="Times New Roman" pitchFamily="18" charset="0"/>
              </a:defRPr>
            </a:lvl7pPr>
            <a:lvl8pPr marL="1157288" algn="ctr" rtl="0" eaLnBrk="1" fontAlgn="base" hangingPunct="1">
              <a:spcBef>
                <a:spcPct val="0"/>
              </a:spcBef>
              <a:spcAft>
                <a:spcPct val="0"/>
              </a:spcAft>
              <a:defRPr sz="3544" b="1">
                <a:solidFill>
                  <a:srgbClr val="FFFF00"/>
                </a:solidFill>
                <a:latin typeface="Times New Roman" pitchFamily="18" charset="0"/>
              </a:defRPr>
            </a:lvl8pPr>
            <a:lvl9pPr marL="1543050" algn="ctr" rtl="0" eaLnBrk="1" fontAlgn="base" hangingPunct="1">
              <a:spcBef>
                <a:spcPct val="0"/>
              </a:spcBef>
              <a:spcAft>
                <a:spcPct val="0"/>
              </a:spcAft>
              <a:defRPr sz="3544" b="1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pPr defTabSz="914400"/>
            <a:r>
              <a:rPr lang="en-US" sz="4000" kern="0" dirty="0"/>
              <a:t> Post Index-TAVR CT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6DFBC4-99E3-4F45-A8EB-5E4CE30EF1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07663"/>
            <a:ext cx="3233336" cy="31500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44B5835-E32B-4760-A42A-893574A2C4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8498" y="796916"/>
            <a:ext cx="3515216" cy="26578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69D8CC4-27F9-40C6-A133-BB498182A1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8498" y="3766768"/>
            <a:ext cx="3515216" cy="26578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C41AD9-C8ED-4A43-833A-3AAEE607A7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3250" y="1507662"/>
            <a:ext cx="3233336" cy="315006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86D79FF-B56D-4E56-B00A-63B6EB1535CE}"/>
              </a:ext>
            </a:extLst>
          </p:cNvPr>
          <p:cNvSpPr txBox="1"/>
          <p:nvPr/>
        </p:nvSpPr>
        <p:spPr>
          <a:xfrm>
            <a:off x="7116464" y="4874728"/>
            <a:ext cx="3070122" cy="142192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Left coronary height – 13.7mm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Right coronary height – 13.9mm</a:t>
            </a:r>
          </a:p>
        </p:txBody>
      </p:sp>
      <p:pic>
        <p:nvPicPr>
          <p:cNvPr id="10" name="Picture 14">
            <a:extLst>
              <a:ext uri="{FF2B5EF4-FFF2-40B4-BE49-F238E27FC236}">
                <a16:creationId xmlns:a16="http://schemas.microsoft.com/office/drawing/2014/main" id="{E22B7709-00AB-462B-BD53-EEDF093EB8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3354" y="-4762"/>
            <a:ext cx="463645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41448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4267" y="1021325"/>
            <a:ext cx="7913161" cy="558658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0657E22-F306-4D59-800F-2630377291B8}"/>
              </a:ext>
            </a:extLst>
          </p:cNvPr>
          <p:cNvSpPr txBox="1">
            <a:spLocks/>
          </p:cNvSpPr>
          <p:nvPr/>
        </p:nvSpPr>
        <p:spPr>
          <a:xfrm>
            <a:off x="0" y="79368"/>
            <a:ext cx="9847062" cy="717548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44" b="1">
                <a:solidFill>
                  <a:srgbClr val="FFFF00"/>
                </a:solidFill>
                <a:latin typeface="Times New Roman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44" b="1">
                <a:solidFill>
                  <a:srgbClr val="FFFF00"/>
                </a:solidFill>
                <a:latin typeface="Times New Roman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44" b="1">
                <a:solidFill>
                  <a:srgbClr val="FFFF00"/>
                </a:solidFill>
                <a:latin typeface="Times New Roman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44" b="1">
                <a:solidFill>
                  <a:srgbClr val="FFFF00"/>
                </a:solidFill>
                <a:latin typeface="Times New Roman" pitchFamily="18" charset="0"/>
              </a:defRPr>
            </a:lvl5pPr>
            <a:lvl6pPr marL="385763" algn="ctr" rtl="0" eaLnBrk="1" fontAlgn="base" hangingPunct="1">
              <a:spcBef>
                <a:spcPct val="0"/>
              </a:spcBef>
              <a:spcAft>
                <a:spcPct val="0"/>
              </a:spcAft>
              <a:defRPr sz="3544" b="1">
                <a:solidFill>
                  <a:srgbClr val="FFFF00"/>
                </a:solidFill>
                <a:latin typeface="Times New Roman" pitchFamily="18" charset="0"/>
              </a:defRPr>
            </a:lvl6pPr>
            <a:lvl7pPr marL="771525" algn="ctr" rtl="0" eaLnBrk="1" fontAlgn="base" hangingPunct="1">
              <a:spcBef>
                <a:spcPct val="0"/>
              </a:spcBef>
              <a:spcAft>
                <a:spcPct val="0"/>
              </a:spcAft>
              <a:defRPr sz="3544" b="1">
                <a:solidFill>
                  <a:srgbClr val="FFFF00"/>
                </a:solidFill>
                <a:latin typeface="Times New Roman" pitchFamily="18" charset="0"/>
              </a:defRPr>
            </a:lvl7pPr>
            <a:lvl8pPr marL="1157288" algn="ctr" rtl="0" eaLnBrk="1" fontAlgn="base" hangingPunct="1">
              <a:spcBef>
                <a:spcPct val="0"/>
              </a:spcBef>
              <a:spcAft>
                <a:spcPct val="0"/>
              </a:spcAft>
              <a:defRPr sz="3544" b="1">
                <a:solidFill>
                  <a:srgbClr val="FFFF00"/>
                </a:solidFill>
                <a:latin typeface="Times New Roman" pitchFamily="18" charset="0"/>
              </a:defRPr>
            </a:lvl8pPr>
            <a:lvl9pPr marL="1543050" algn="ctr" rtl="0" eaLnBrk="1" fontAlgn="base" hangingPunct="1">
              <a:spcBef>
                <a:spcPct val="0"/>
              </a:spcBef>
              <a:spcAft>
                <a:spcPct val="0"/>
              </a:spcAft>
              <a:defRPr sz="3544" b="1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pPr defTabSz="914400"/>
            <a:r>
              <a:rPr lang="en-US" sz="4000" kern="0" dirty="0" smtClean="0"/>
              <a:t>CTA: Access </a:t>
            </a:r>
            <a:r>
              <a:rPr lang="en-US" sz="4000" kern="0" dirty="0"/>
              <a:t>Anatomy</a:t>
            </a:r>
          </a:p>
        </p:txBody>
      </p:sp>
      <p:pic>
        <p:nvPicPr>
          <p:cNvPr id="5" name="Picture 14">
            <a:extLst>
              <a:ext uri="{FF2B5EF4-FFF2-40B4-BE49-F238E27FC236}">
                <a16:creationId xmlns:a16="http://schemas.microsoft.com/office/drawing/2014/main" id="{E22B7709-00AB-462B-BD53-EEDF093EB8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3354" y="-4762"/>
            <a:ext cx="463645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3715939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BASIC SHARMA BLUE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BASIC SHARMA BLUE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CC99"/>
        </a:solidFill>
        <a:ln w="1905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CC99"/>
        </a:solidFill>
        <a:ln w="1905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1002</Words>
  <Application>Microsoft Office PowerPoint</Application>
  <PresentationFormat>35mm Slides</PresentationFormat>
  <Paragraphs>242</Paragraphs>
  <Slides>29</Slides>
  <Notes>14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29</vt:i4>
      </vt:variant>
    </vt:vector>
  </HeadingPairs>
  <TitlesOfParts>
    <vt:vector size="41" baseType="lpstr">
      <vt:lpstr>Airal</vt:lpstr>
      <vt:lpstr>Arial</vt:lpstr>
      <vt:lpstr>Calibri</vt:lpstr>
      <vt:lpstr>ヒラギノ角ゴ Pro W3</vt:lpstr>
      <vt:lpstr>Times New Roman</vt:lpstr>
      <vt:lpstr>Helvetica</vt:lpstr>
      <vt:lpstr>6_Default Design</vt:lpstr>
      <vt:lpstr>2_BASIC SHARMA BLUE</vt:lpstr>
      <vt:lpstr>42_Default Design</vt:lpstr>
      <vt:lpstr>3_BASIC SHARMA BLUE</vt:lpstr>
      <vt:lpstr>1_Default Design</vt:lpstr>
      <vt:lpstr>3_Default Design</vt:lpstr>
      <vt:lpstr>Structural Heart Live Case: OU 80 yo</vt:lpstr>
      <vt:lpstr> Echocardiogram</vt:lpstr>
      <vt:lpstr> Echocardiogram</vt:lpstr>
      <vt:lpstr>PowerPoint Presentation</vt:lpstr>
      <vt:lpstr>PowerPoint Presentation</vt:lpstr>
      <vt:lpstr>PowerPoint Presentation</vt:lpstr>
      <vt:lpstr> Post Index-TAVR CT</vt:lpstr>
      <vt:lpstr>PowerPoint Presentation</vt:lpstr>
      <vt:lpstr>PowerPoint Presentation</vt:lpstr>
      <vt:lpstr>PowerPoint Presentation</vt:lpstr>
      <vt:lpstr>PowerPoint Presentation</vt:lpstr>
      <vt:lpstr>Coronary angiogram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2024-01-09T01:53:14Z</dcterms:created>
  <dcterms:modified xsi:type="dcterms:W3CDTF">2024-01-12T11:19:51Z</dcterms:modified>
</cp:coreProperties>
</file>