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719" r:id="rId2"/>
  </p:sldMasterIdLst>
  <p:notesMasterIdLst>
    <p:notesMasterId r:id="rId42"/>
  </p:notesMasterIdLst>
  <p:handoutMasterIdLst>
    <p:handoutMasterId r:id="rId43"/>
  </p:handoutMasterIdLst>
  <p:sldIdLst>
    <p:sldId id="293" r:id="rId3"/>
    <p:sldId id="282" r:id="rId4"/>
    <p:sldId id="285" r:id="rId5"/>
    <p:sldId id="298" r:id="rId6"/>
    <p:sldId id="295" r:id="rId7"/>
    <p:sldId id="296" r:id="rId8"/>
    <p:sldId id="297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4" r:id="rId24"/>
    <p:sldId id="313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</p:sldIdLst>
  <p:sldSz cx="9144000" cy="6858000" type="screen4x3"/>
  <p:notesSz cx="7023100" cy="93091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rst, Iris ter" initials="HIt" lastIdx="10" clrIdx="0">
    <p:extLst>
      <p:ext uri="{19B8F6BF-5375-455C-9EA6-DF929625EA0E}">
        <p15:presenceInfo xmlns:p15="http://schemas.microsoft.com/office/powerpoint/2012/main" userId="S-1-5-21-2052111302-790525478-839522115-104158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71" autoAdjust="0"/>
    <p:restoredTop sz="96242" autoAdjust="0"/>
  </p:normalViewPr>
  <p:slideViewPr>
    <p:cSldViewPr snapToGrid="0">
      <p:cViewPr varScale="1">
        <p:scale>
          <a:sx n="110" d="100"/>
          <a:sy n="110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1338390-7CE2-4AA3-83EE-C2344727DA2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8BB138C-C1E4-45DA-9485-44B52CE6B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82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2E757C6-F101-4DAF-92DA-E3BA4363B45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E42728C-53A3-4AC1-BACA-B8D73AE76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2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3946525"/>
            <a:ext cx="8185150" cy="946150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</p:spPr>
        <p:txBody>
          <a:bodyPr anchor="ctr" anchorCtr="1"/>
          <a:lstStyle/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DE25E"/>
              </a:buClr>
              <a:buSzTx/>
              <a:buFontTx/>
              <a:buNone/>
              <a:tabLst/>
              <a:defRPr/>
            </a:pPr>
            <a:endParaRPr kumimoji="0" lang="en-US" sz="2600" b="1" i="1" u="none" strike="noStrike" kern="120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charset="0"/>
              <a:ea typeface="ヒラギノ角ゴ Pro W3" pitchFamily="-111" charset="-128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DE25E"/>
              </a:buClr>
              <a:buSzTx/>
              <a:buFontTx/>
              <a:buNone/>
              <a:tabLst/>
              <a:defRPr/>
            </a:pPr>
            <a:endParaRPr kumimoji="0" lang="en-US" sz="2600" b="1" i="1" u="none" strike="noStrike" kern="120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3" y="1427163"/>
            <a:ext cx="7589837" cy="609600"/>
          </a:xfrm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24213"/>
            <a:ext cx="8185150" cy="889000"/>
          </a:xfrm>
        </p:spPr>
        <p:txBody>
          <a:bodyPr anchorCtr="1"/>
          <a:lstStyle>
            <a:lvl1pPr marL="0" indent="0" algn="ctr">
              <a:buSzTx/>
              <a:buFontTx/>
              <a:buNone/>
              <a:defRPr sz="3400" i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4316567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F9964-4C47-4965-B454-2A26D8551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ED7B0-906F-421A-B412-2D1691ED5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ACD93-9683-4FA4-AD49-3DD586A1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AB2A-0F74-4546-99D0-E0256441CC5E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F5D04-A1EE-4B6E-8154-86D97A18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06F63-F6CD-4482-AB1E-639EA711D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411AB-97D2-4AEB-A750-1663FB96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0965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4BC59-8142-43CF-A384-FA5BC24A2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1538D-D211-433F-9F30-ECE71BB0D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E67D1-A424-46A2-AB0C-C1234EC37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AB2A-0F74-4546-99D0-E0256441CC5E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0E08C-CF70-4C60-B567-9E6FBC30F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4A213-AA70-4283-B65D-E1F2CFC1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411AB-97D2-4AEB-A750-1663FB96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94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58074-774F-495F-B4DE-B37A4719F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F54D6-76A1-491B-87BC-224E2B2EEA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6357BD-70F3-416D-BC32-7639709CA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8149B8-BCD9-40A7-A94C-6649939A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AB2A-0F74-4546-99D0-E0256441CC5E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C4B43-8C75-4B92-BCF4-CC886E3A0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E6D55C-8BEC-4129-BD49-6FD6AB23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411AB-97D2-4AEB-A750-1663FB96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41938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9928E-9A10-4268-BAF3-3A70E2048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FEBCD-05D2-49BF-B9AC-EBF0D4C88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555AE-ADD6-42A8-B540-31D491A8F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F6F8D5-6F66-4881-9C86-F6B5D72829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A2952-2337-4335-871E-968B52E35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CB3ABD-993C-4DC6-8FFE-456247308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AB2A-0F74-4546-99D0-E0256441CC5E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D65588-17E5-4D02-BE7A-E46660E66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CAFAA0-D86E-4C84-8D9B-BFCD3613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411AB-97D2-4AEB-A750-1663FB96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52213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4A17D-B075-4670-8B42-CA0CE8698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BE987B-46E2-449D-8EA0-9EC6EE417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AB2A-0F74-4546-99D0-E0256441CC5E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7FEF01-7516-4D8E-BCEC-1043DE6E2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E2ACF-B198-4E46-BF38-8BB4CE8EB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411AB-97D2-4AEB-A750-1663FB96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46373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46613B-6055-4D43-9BB7-38308A278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AB2A-0F74-4546-99D0-E0256441CC5E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DAD77F-3B06-4CD3-98BC-4F400FF1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EB469-380E-48A2-87EE-86FF9054C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411AB-97D2-4AEB-A750-1663FB96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3903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BB57A-743A-4428-B0E1-30A12F2D4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E1397-04EC-45DE-9240-EB87CFA73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B2D94B-F157-4238-9F8F-2BE2BE6AC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50B4C-C50B-4102-8D74-C13C20AA9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AB2A-0F74-4546-99D0-E0256441CC5E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4D4F9-1BFF-4BB3-9DD3-F7D7D6D69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83E36-5880-45B5-B20D-2F1289FEE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411AB-97D2-4AEB-A750-1663FB96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34650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9120B-1941-4699-865F-DB050E2E8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B0572A-94E8-4D39-8EF1-973917D494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9C9AF3-80DB-41D3-8EC8-320E9E1F4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84B33-17D1-4904-9593-1FC61E24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AB2A-0F74-4546-99D0-E0256441CC5E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7B7C0-F0E0-44E1-A463-2DD6427A6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448A0-9D5B-4ABC-900C-0193F728A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411AB-97D2-4AEB-A750-1663FB96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04714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09A6E-D9EB-45A6-9A75-CAC0A7EA1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DDB58D-9424-4710-B448-D90112935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1D964-9790-4D94-BA3E-12B4D61A2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AB2A-0F74-4546-99D0-E0256441CC5E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313DE-2DE7-4717-B598-92734E05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5E65E-6642-45E3-A099-6433C6A4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411AB-97D2-4AEB-A750-1663FB96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2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1AE72A-44F6-4D0C-B7B3-28460ADE28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E5BFDB-F8D0-47D0-9AE5-C4B73AB49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5ACBC-B119-4292-919B-CF756926C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AB2A-0F74-4546-99D0-E0256441CC5E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D77AB-A01B-47F6-823B-C67367C11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299F8-8854-4C22-82C0-E689063AE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411AB-97D2-4AEB-A750-1663FB96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4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673788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0189081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4773271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9259103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440911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3184207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118076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83258-95E4-455B-AF42-2694D4100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F0233B-0A4F-4934-9E7C-BE3F72DBF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D5004-575D-424D-BA5C-0637D872D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AB2A-0F74-4546-99D0-E0256441CC5E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B51A6-8C95-4A41-806F-59C760360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79ED9-7E39-4227-8DB6-7B7FA9D01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411AB-97D2-4AEB-A750-1663FB96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69160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think-cell Slide" r:id="rId13" imgW="216" imgH="216" progId="TCLayout.ActiveDocument.1">
                  <p:embed/>
                </p:oleObj>
              </mc:Choice>
              <mc:Fallback>
                <p:oleObj name="think-cell Slide" r:id="rId13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55575"/>
            <a:ext cx="77692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795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45604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5376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110000"/>
        <a:buChar char="•"/>
        <a:defRPr sz="30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70000"/>
        <a:buFont typeface="Wingdings 2" pitchFamily="18" charset="2"/>
        <a:buChar char="¡"/>
        <a:defRPr sz="2800" b="1">
          <a:solidFill>
            <a:srgbClr val="053763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har char="•"/>
        <a:defRPr sz="2400" b="1">
          <a:solidFill>
            <a:srgbClr val="053763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har char="–"/>
        <a:defRPr sz="2000" b="1">
          <a:solidFill>
            <a:srgbClr val="053763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har char="»"/>
        <a:defRPr sz="2000" b="1">
          <a:solidFill>
            <a:srgbClr val="053763"/>
          </a:solidFill>
          <a:latin typeface="+mn-lt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779111-9820-40B4-9DD0-0A572BBCF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F1064-D18E-46EF-B72B-4A7311B87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03CDC-C46A-4DC6-94B9-8660CF25A5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FAB2A-0F74-4546-99D0-E0256441CC5E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8B4A5-3A2D-42F0-8D67-21DB755D8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F1AE0-0954-42B9-9AF9-F55CD3614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411AB-97D2-4AEB-A750-1663FB96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4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>
    <p:wipe dir="r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D2278-3589-428F-A8D6-844B2DBE6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186" y="645589"/>
            <a:ext cx="7503814" cy="1655762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latin typeface="Garamond" panose="02020404030301010803" pitchFamily="18" charset="0"/>
              </a:rPr>
              <a:t>CCC Peripheral Live Case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87646F-DCB4-42C4-A5B5-891A2F6B47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1/24/2024</a:t>
            </a:r>
          </a:p>
        </p:txBody>
      </p:sp>
    </p:spTree>
    <p:extLst>
      <p:ext uri="{BB962C8B-B14F-4D97-AF65-F5344CB8AC3E}">
        <p14:creationId xmlns:p14="http://schemas.microsoft.com/office/powerpoint/2010/main" val="3515566402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97EF18-7530-478D-AA01-3EB4AF2C9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30" y="778598"/>
            <a:ext cx="8083746" cy="435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6911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CBB1F6-BA81-4DCC-8211-72DCFEDCB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8173"/>
            <a:ext cx="9144000" cy="548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95209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6928CD-9C2D-47ED-BA4E-3316959A4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795"/>
            <a:ext cx="9144000" cy="479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35264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D27001-22A4-4B76-AE76-FD4FA5F1B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151"/>
            <a:ext cx="9144000" cy="514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51739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ECF4B4-4A45-4418-8CFC-106220C85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477"/>
            <a:ext cx="9144000" cy="432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44981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2F15CA-CD90-4585-B5D1-030E9C947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5839"/>
            <a:ext cx="9144000" cy="316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03265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A759E5-9A74-45AC-B982-1AB074AE5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1767"/>
            <a:ext cx="9144000" cy="415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0361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834E45-F520-4895-9B3F-AFA87E672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076"/>
            <a:ext cx="9144000" cy="506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49038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EB0A30-096B-4281-A7BA-DC6524F26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40263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830D70-4BC9-4BB7-A71D-1B7913306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1020"/>
            <a:ext cx="9144000" cy="445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07908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D8282-9CC4-4FDC-A4E4-229A2C284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4" y="155575"/>
            <a:ext cx="7722032" cy="582180"/>
          </a:xfrm>
        </p:spPr>
        <p:txBody>
          <a:bodyPr>
            <a:normAutofit/>
          </a:bodyPr>
          <a:lstStyle/>
          <a:p>
            <a:r>
              <a:rPr lang="en-US" dirty="0"/>
              <a:t>Case presentation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E72A3-E003-4750-A079-5FF67C06E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737755"/>
            <a:ext cx="8260774" cy="580851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b="0" dirty="0">
                <a:latin typeface="Garamond" panose="02020404030301010803" pitchFamily="18" charset="0"/>
              </a:rPr>
              <a:t>74 Year old gentleman  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0" dirty="0">
                <a:latin typeface="Garamond" panose="02020404030301010803" pitchFamily="18" charset="0"/>
              </a:rPr>
              <a:t>for progressively worsening LLE claudication progressing to  over the past 6 months ( Rutherford grade 1 category 3) . </a:t>
            </a:r>
          </a:p>
          <a:p>
            <a:pPr>
              <a:lnSpc>
                <a:spcPct val="150000"/>
              </a:lnSpc>
            </a:pPr>
            <a:r>
              <a:rPr lang="en-US" sz="2800" b="0" dirty="0">
                <a:latin typeface="Garamond" panose="02020404030301010803" pitchFamily="18" charset="0"/>
              </a:rPr>
              <a:t>Worsening symptoms despite  maximal medical therapy and community based SET </a:t>
            </a:r>
          </a:p>
          <a:p>
            <a:pPr>
              <a:lnSpc>
                <a:spcPct val="150000"/>
              </a:lnSpc>
            </a:pPr>
            <a:r>
              <a:rPr lang="en-US" sz="2800" b="0" dirty="0">
                <a:latin typeface="Garamond" panose="02020404030301010803" pitchFamily="18" charset="0"/>
              </a:rPr>
              <a:t>PMH: HTN, Hyperlipidemia and NIDM, former smoker, poly-vascular disease ( CAD s/p PCI to LAD and PAD s/p prior PTA)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Garamond" panose="02020404030301010803" pitchFamily="18" charset="0"/>
              </a:rPr>
              <a:t>Medications: Aspirin 81 mg, Atorvastatin 80 mg, Metformin, Cilostazol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b="0" dirty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endParaRPr lang="en-US" sz="2800" b="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2800" b="0" dirty="0">
              <a:latin typeface="Garamond" panose="02020404030301010803" pitchFamily="18" charset="0"/>
            </a:endParaRPr>
          </a:p>
          <a:p>
            <a:endParaRPr lang="en-US" sz="2800" b="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6825908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8C8D4D-7B20-4C96-9F95-F5F6DC08B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1020"/>
            <a:ext cx="9144000" cy="445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12945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01C68E-4348-4A35-95AA-4330E940F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143"/>
            <a:ext cx="9144000" cy="474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16682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DEF6D7-1957-46C9-84F5-BE62E72BC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3567"/>
            <a:ext cx="9144000" cy="407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9232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FF9D05-828C-4D01-997E-A611E11F8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1088"/>
            <a:ext cx="9144000" cy="419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36085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DD797F-3BD7-46F2-946C-C0188C0AE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864"/>
            <a:ext cx="9144000" cy="430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30934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1D50FA-363E-4339-9DC0-BA9769099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120"/>
            <a:ext cx="9144000" cy="527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34503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FB7CF3-473A-4655-ADFD-767B604A0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272"/>
            <a:ext cx="9144000" cy="441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66084"/>
      </p:ext>
    </p:extLst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FB3484-CBD0-4B2D-9EDB-C3971D741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050"/>
            <a:ext cx="9144000" cy="429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39489"/>
      </p:ext>
    </p:extLst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A64CD5-789E-4ED1-94F9-3DF43ADF0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4826"/>
            <a:ext cx="9144000" cy="516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4257"/>
      </p:ext>
    </p:extLst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28DFEE-7207-4B48-BB19-67A8FFC2B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6580"/>
            <a:ext cx="9144000" cy="488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99635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AE44B-75C7-495A-B3D5-BB99ECABD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767638" cy="911413"/>
          </a:xfrm>
        </p:spPr>
        <p:txBody>
          <a:bodyPr/>
          <a:lstStyle/>
          <a:p>
            <a:r>
              <a:rPr lang="en-US" dirty="0"/>
              <a:t>  </a:t>
            </a:r>
            <a:r>
              <a:rPr lang="en-US" dirty="0">
                <a:latin typeface="Garamond" panose="02020404030301010803" pitchFamily="18" charset="0"/>
              </a:rPr>
              <a:t>Clinical </a:t>
            </a:r>
            <a:r>
              <a:rPr lang="en-US" sz="2800" dirty="0">
                <a:latin typeface="Garamond" panose="02020404030301010803" pitchFamily="18" charset="0"/>
                <a:ea typeface="+mn-ea"/>
                <a:cs typeface="+mn-cs"/>
              </a:rPr>
              <a:t>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694C-83F0-41FF-BE0A-627D03572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79549"/>
            <a:ext cx="7767638" cy="465999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600" b="0" dirty="0">
                <a:latin typeface="Garamond" panose="02020404030301010803" pitchFamily="18" charset="0"/>
              </a:rPr>
              <a:t>Vitals: BP 150/70, HR 72 , Sao2 98% on RA </a:t>
            </a:r>
          </a:p>
          <a:p>
            <a:pPr>
              <a:lnSpc>
                <a:spcPct val="110000"/>
              </a:lnSpc>
            </a:pPr>
            <a:endParaRPr lang="en-US" sz="2600" dirty="0">
              <a:latin typeface="Garamond" panose="02020404030301010803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600" b="0" dirty="0">
                <a:latin typeface="Garamond" panose="02020404030301010803" pitchFamily="18" charset="0"/>
              </a:rPr>
              <a:t>Pertinent focused vascular exam  notable for non palpable non-</a:t>
            </a:r>
            <a:r>
              <a:rPr lang="en-US" sz="2600" b="0" dirty="0" err="1">
                <a:latin typeface="Garamond" panose="02020404030301010803" pitchFamily="18" charset="0"/>
              </a:rPr>
              <a:t>dopplerable</a:t>
            </a:r>
            <a:r>
              <a:rPr lang="en-US" sz="2600" b="0" dirty="0">
                <a:latin typeface="Garamond" panose="02020404030301010803" pitchFamily="18" charset="0"/>
              </a:rPr>
              <a:t>  DP pulses bilaterally  , and palpable  PT pulses  bilaterally </a:t>
            </a:r>
          </a:p>
          <a:p>
            <a:pPr>
              <a:lnSpc>
                <a:spcPct val="110000"/>
              </a:lnSpc>
            </a:pPr>
            <a:r>
              <a:rPr lang="en-US" sz="2600" b="0" dirty="0">
                <a:latin typeface="Garamond" panose="02020404030301010803" pitchFamily="18" charset="0"/>
              </a:rPr>
              <a:t>Labs: Hgb 15.1, </a:t>
            </a:r>
            <a:r>
              <a:rPr lang="en-US" sz="2600" b="0" dirty="0" err="1">
                <a:latin typeface="Garamond" panose="02020404030301010803" pitchFamily="18" charset="0"/>
              </a:rPr>
              <a:t>Plts</a:t>
            </a:r>
            <a:r>
              <a:rPr lang="en-US" sz="2600" b="0" dirty="0">
                <a:latin typeface="Garamond" panose="02020404030301010803" pitchFamily="18" charset="0"/>
              </a:rPr>
              <a:t> 175K, Cr 0.8 </a:t>
            </a:r>
          </a:p>
          <a:p>
            <a:pPr>
              <a:lnSpc>
                <a:spcPct val="110000"/>
              </a:lnSpc>
            </a:pPr>
            <a:endParaRPr lang="en-US" sz="2600" b="0" dirty="0">
              <a:latin typeface="Garamond" panose="02020404030301010803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600" b="0" dirty="0">
                <a:latin typeface="Garamond" panose="02020404030301010803" pitchFamily="18" charset="0"/>
              </a:rPr>
              <a:t>ABI Right 0.8 Left 0.62</a:t>
            </a:r>
          </a:p>
          <a:p>
            <a:pPr>
              <a:lnSpc>
                <a:spcPct val="110000"/>
              </a:lnSpc>
            </a:pPr>
            <a:r>
              <a:rPr lang="en-US" sz="2600" b="0" dirty="0">
                <a:latin typeface="Garamond" panose="02020404030301010803" pitchFamily="18" charset="0"/>
              </a:rPr>
              <a:t>Arterial Duplex LLE  was notable for occluded L SFA and  L ATA with monophasic waveforms in left popliteal, ATA and peroneal artery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810031"/>
      </p:ext>
    </p:extLst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50C0AE-A2B7-43A7-9A03-4C4195290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003"/>
            <a:ext cx="9144000" cy="543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52881"/>
      </p:ext>
    </p:extLst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543701-7ED8-4A31-BB3F-F07C63E4D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0834"/>
            <a:ext cx="9144000" cy="545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00982"/>
      </p:ext>
    </p:extLst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E6C8E2-DE2E-4B9B-8221-3E6445383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178"/>
            <a:ext cx="9144000" cy="480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23964"/>
      </p:ext>
    </p:extLst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C68620-0F9A-4E1B-AD5E-149D96E4F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0983"/>
            <a:ext cx="9144000" cy="471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15116"/>
      </p:ext>
    </p:extLst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8F5F06-D190-4EB8-AFD7-6D7B98010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467"/>
            <a:ext cx="9144000" cy="497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36724"/>
      </p:ext>
    </p:extLst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6526EE-DC20-47AF-A160-52BA8FEA5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0316"/>
            <a:ext cx="9144000" cy="509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32053"/>
      </p:ext>
    </p:extLst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D684E6-C0FE-44FE-BFB3-7C9602B81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500"/>
            <a:ext cx="9144000" cy="51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87702"/>
      </p:ext>
    </p:extLst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A0827C-E9C5-48D5-871E-A198AC6E0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475"/>
            <a:ext cx="9144000" cy="492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92552"/>
      </p:ext>
    </p:extLst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04C50E-FA4B-4EEB-8780-A055FE571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279"/>
            <a:ext cx="9144000" cy="534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61827"/>
      </p:ext>
    </p:extLst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F8D714-885E-4D4E-967F-B2FF42429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797"/>
            <a:ext cx="9144000" cy="510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07548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12D6F8-0CB8-4D83-AC2B-2DC06144A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285" y="581815"/>
            <a:ext cx="5211430" cy="569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54640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14210B-5C2E-4C7E-B0D0-4D00C3EBD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18" y="504395"/>
            <a:ext cx="3329393" cy="5488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A9A425-20C2-4722-B728-FE2C3B350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963" y="491690"/>
            <a:ext cx="2904086" cy="570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1077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0FD50B-A204-48FA-98EE-E01595225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23" y="568001"/>
            <a:ext cx="2939794" cy="5244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C48FE7-6843-441E-8272-16A1EAAEF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08" y="642796"/>
            <a:ext cx="3471783" cy="524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69905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C8DDE-FFF6-4026-9326-87AFF5856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85" y="365126"/>
            <a:ext cx="8162265" cy="467793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   Case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9CC1F-A2DA-46DC-9B37-1BF21D1B0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277" y="1484768"/>
            <a:ext cx="7729161" cy="47259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200000"/>
              </a:lnSpc>
            </a:pPr>
            <a:r>
              <a:rPr lang="en-US" sz="2000" b="0" dirty="0">
                <a:latin typeface="Garamond" panose="02020404030301010803" pitchFamily="18" charset="0"/>
              </a:rPr>
              <a:t>6 Fr RFA Up and over 45 cm destination sheath </a:t>
            </a:r>
          </a:p>
          <a:p>
            <a:pPr>
              <a:lnSpc>
                <a:spcPct val="200000"/>
              </a:lnSpc>
            </a:pPr>
            <a:r>
              <a:rPr lang="en-US" sz="2000" b="0" dirty="0">
                <a:latin typeface="Garamond" panose="02020404030301010803" pitchFamily="18" charset="0"/>
              </a:rPr>
              <a:t>Alternate access : possible retrograde distal SFA vs pedal access (single vessel run off to the foot) </a:t>
            </a:r>
          </a:p>
          <a:p>
            <a:pPr>
              <a:lnSpc>
                <a:spcPct val="200000"/>
              </a:lnSpc>
            </a:pPr>
            <a:r>
              <a:rPr lang="en-US" sz="2000" b="0" dirty="0">
                <a:latin typeface="Garamond" panose="02020404030301010803" pitchFamily="18" charset="0"/>
              </a:rPr>
              <a:t>Cross true lumen vs subintimal </a:t>
            </a:r>
          </a:p>
          <a:p>
            <a:pPr>
              <a:lnSpc>
                <a:spcPct val="200000"/>
              </a:lnSpc>
            </a:pPr>
            <a:r>
              <a:rPr lang="en-US" sz="2000" b="0" dirty="0">
                <a:latin typeface="Garamond" panose="02020404030301010803" pitchFamily="18" charset="0"/>
              </a:rPr>
              <a:t>Stiff angle glide wire (0.035 in)  with  angled support catheter (Vert Tip) using looped wire technique </a:t>
            </a:r>
          </a:p>
          <a:p>
            <a:pPr>
              <a:lnSpc>
                <a:spcPct val="200000"/>
              </a:lnSpc>
            </a:pPr>
            <a:r>
              <a:rPr lang="en-US" sz="2000" b="0" dirty="0">
                <a:latin typeface="Garamond" panose="02020404030301010803" pitchFamily="18" charset="0"/>
              </a:rPr>
              <a:t>Re-enter  true lumen in distal SFA just distal to  where SFA reconstitutes ( option of  Fem-pop bypass in future) </a:t>
            </a:r>
          </a:p>
          <a:p>
            <a:pPr>
              <a:lnSpc>
                <a:spcPct val="200000"/>
              </a:lnSpc>
            </a:pPr>
            <a:r>
              <a:rPr lang="en-US" sz="2000" b="0" dirty="0">
                <a:latin typeface="Garamond" panose="02020404030301010803" pitchFamily="18" charset="0"/>
              </a:rPr>
              <a:t>IVUS guidance with distal embolic protection (Nav 6 </a:t>
            </a:r>
            <a:r>
              <a:rPr lang="en-US" sz="2000" dirty="0" err="1">
                <a:latin typeface="Garamond" panose="02020404030301010803" pitchFamily="18" charset="0"/>
              </a:rPr>
              <a:t>E</a:t>
            </a:r>
            <a:r>
              <a:rPr lang="en-US" sz="2000" b="0" dirty="0" err="1">
                <a:latin typeface="Garamond" panose="02020404030301010803" pitchFamily="18" charset="0"/>
              </a:rPr>
              <a:t>mboshield</a:t>
            </a:r>
            <a:r>
              <a:rPr lang="en-US" sz="2000" b="0" dirty="0">
                <a:latin typeface="Garamond" panose="02020404030301010803" pitchFamily="18" charset="0"/>
              </a:rPr>
              <a:t>) </a:t>
            </a:r>
          </a:p>
          <a:p>
            <a:pPr>
              <a:lnSpc>
                <a:spcPct val="200000"/>
              </a:lnSpc>
            </a:pPr>
            <a:r>
              <a:rPr lang="en-US" sz="2000" b="0" dirty="0">
                <a:latin typeface="Garamond" panose="02020404030301010803" pitchFamily="18" charset="0"/>
              </a:rPr>
              <a:t>Vessel Prep (IVL –Shockwave  vs Atherectomy) </a:t>
            </a:r>
          </a:p>
          <a:p>
            <a:pPr>
              <a:lnSpc>
                <a:spcPct val="200000"/>
              </a:lnSpc>
            </a:pPr>
            <a:r>
              <a:rPr lang="en-US" sz="2000" b="0" dirty="0">
                <a:latin typeface="Garamond" panose="02020404030301010803" pitchFamily="18" charset="0"/>
              </a:rPr>
              <a:t>DCB vs DES vs BMS vs interwoven nitinol stent (</a:t>
            </a:r>
            <a:r>
              <a:rPr lang="en-US" sz="2000" b="0" dirty="0" err="1">
                <a:latin typeface="Garamond" panose="02020404030301010803" pitchFamily="18" charset="0"/>
              </a:rPr>
              <a:t>Supera</a:t>
            </a:r>
            <a:r>
              <a:rPr lang="en-US" sz="2000" b="0" dirty="0">
                <a:latin typeface="Garamond" panose="02020404030301010803" pitchFamily="18" charset="0"/>
              </a:rPr>
              <a:t>)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95653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7601F2-2A7B-4924-9E33-5822E51A9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8" y="964406"/>
            <a:ext cx="9144000" cy="49291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883130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14AED-9F2A-4F4F-B836-C483DE126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527"/>
            <a:ext cx="9144000" cy="570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3507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CRF_2006_background">
  <a:themeElements>
    <a:clrScheme name="">
      <a:dk1>
        <a:srgbClr val="000000"/>
      </a:dk1>
      <a:lt1>
        <a:srgbClr val="FFFFFF"/>
      </a:lt1>
      <a:dk2>
        <a:srgbClr val="002E4B"/>
      </a:dk2>
      <a:lt2>
        <a:srgbClr val="FD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6606</TotalTime>
  <Words>268</Words>
  <Application>Microsoft Office PowerPoint</Application>
  <PresentationFormat>On-screen Show (4:3)</PresentationFormat>
  <Paragraphs>27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Garamond</vt:lpstr>
      <vt:lpstr>Wingdings 2</vt:lpstr>
      <vt:lpstr>ヒラギノ角ゴ Pro W3</vt:lpstr>
      <vt:lpstr>1_CRF_2006_background</vt:lpstr>
      <vt:lpstr>Office Theme</vt:lpstr>
      <vt:lpstr>think-cell Slide</vt:lpstr>
      <vt:lpstr>CCC Peripheral Live Case  </vt:lpstr>
      <vt:lpstr>Case presentation </vt:lpstr>
      <vt:lpstr>  Clinical Presentation</vt:lpstr>
      <vt:lpstr>PowerPoint Presentation</vt:lpstr>
      <vt:lpstr>PowerPoint Presentation</vt:lpstr>
      <vt:lpstr>PowerPoint Presentation</vt:lpstr>
      <vt:lpstr>                      Case Plan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Philips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of Cath-labs and PCI</dc:title>
  <dc:creator>Foin, Nicolas</dc:creator>
  <cp:lastModifiedBy>CVICRSCTRL6</cp:lastModifiedBy>
  <cp:revision>135</cp:revision>
  <cp:lastPrinted>2017-10-26T11:57:59Z</cp:lastPrinted>
  <dcterms:created xsi:type="dcterms:W3CDTF">2017-10-24T17:20:19Z</dcterms:created>
  <dcterms:modified xsi:type="dcterms:W3CDTF">2024-01-24T11:49:42Z</dcterms:modified>
</cp:coreProperties>
</file>