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notesSlides/notesSlide13.xml" ContentType="application/vnd.openxmlformats-officedocument.presentationml.notesSlid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media/image28.jpg" ContentType="image/jpeg"/>
  <Override PartName="/ppt/media/image29.jpg" ContentType="image/jpeg"/>
  <Override PartName="/ppt/media/image30.jpg" ContentType="image/jpeg"/>
  <Override PartName="/ppt/media/image31.jpg" ContentType="image/jpeg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theme/themeOverride1.xml" ContentType="application/vnd.openxmlformats-officedocument.themeOverrid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media/image33.jpg" ContentType="image/jpeg"/>
  <Override PartName="/ppt/media/image34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77" r:id="rId1"/>
    <p:sldMasterId id="2147483791" r:id="rId2"/>
    <p:sldMasterId id="2147483804" r:id="rId3"/>
    <p:sldMasterId id="2147483816" r:id="rId4"/>
    <p:sldMasterId id="2147483829" r:id="rId5"/>
    <p:sldMasterId id="2147483842" r:id="rId6"/>
  </p:sldMasterIdLst>
  <p:notesMasterIdLst>
    <p:notesMasterId r:id="rId66"/>
  </p:notesMasterIdLst>
  <p:sldIdLst>
    <p:sldId id="404" r:id="rId7"/>
    <p:sldId id="405" r:id="rId8"/>
    <p:sldId id="406" r:id="rId9"/>
    <p:sldId id="356" r:id="rId10"/>
    <p:sldId id="379" r:id="rId11"/>
    <p:sldId id="400" r:id="rId12"/>
    <p:sldId id="403" r:id="rId13"/>
    <p:sldId id="381" r:id="rId14"/>
    <p:sldId id="389" r:id="rId15"/>
    <p:sldId id="401" r:id="rId16"/>
    <p:sldId id="396" r:id="rId17"/>
    <p:sldId id="393" r:id="rId18"/>
    <p:sldId id="394" r:id="rId19"/>
    <p:sldId id="397" r:id="rId20"/>
    <p:sldId id="402" r:id="rId21"/>
    <p:sldId id="364" r:id="rId22"/>
    <p:sldId id="407" r:id="rId23"/>
    <p:sldId id="466" r:id="rId24"/>
    <p:sldId id="413" r:id="rId25"/>
    <p:sldId id="414" r:id="rId26"/>
    <p:sldId id="415" r:id="rId27"/>
    <p:sldId id="416" r:id="rId28"/>
    <p:sldId id="417" r:id="rId29"/>
    <p:sldId id="418" r:id="rId30"/>
    <p:sldId id="420" r:id="rId31"/>
    <p:sldId id="467" r:id="rId32"/>
    <p:sldId id="423" r:id="rId33"/>
    <p:sldId id="424" r:id="rId34"/>
    <p:sldId id="426" r:id="rId35"/>
    <p:sldId id="427" r:id="rId36"/>
    <p:sldId id="428" r:id="rId37"/>
    <p:sldId id="429" r:id="rId38"/>
    <p:sldId id="430" r:id="rId39"/>
    <p:sldId id="444" r:id="rId40"/>
    <p:sldId id="445" r:id="rId41"/>
    <p:sldId id="468" r:id="rId42"/>
    <p:sldId id="446" r:id="rId43"/>
    <p:sldId id="447" r:id="rId44"/>
    <p:sldId id="448" r:id="rId45"/>
    <p:sldId id="449" r:id="rId46"/>
    <p:sldId id="450" r:id="rId47"/>
    <p:sldId id="452" r:id="rId48"/>
    <p:sldId id="453" r:id="rId49"/>
    <p:sldId id="454" r:id="rId50"/>
    <p:sldId id="455" r:id="rId51"/>
    <p:sldId id="456" r:id="rId52"/>
    <p:sldId id="457" r:id="rId53"/>
    <p:sldId id="458" r:id="rId54"/>
    <p:sldId id="459" r:id="rId55"/>
    <p:sldId id="460" r:id="rId56"/>
    <p:sldId id="461" r:id="rId57"/>
    <p:sldId id="462" r:id="rId58"/>
    <p:sldId id="463" r:id="rId59"/>
    <p:sldId id="464" r:id="rId60"/>
    <p:sldId id="465" r:id="rId61"/>
    <p:sldId id="408" r:id="rId62"/>
    <p:sldId id="409" r:id="rId63"/>
    <p:sldId id="410" r:id="rId64"/>
    <p:sldId id="411" r:id="rId65"/>
  </p:sldIdLst>
  <p:sldSz cx="10287000" cy="6858000" type="35mm"/>
  <p:notesSz cx="7010400" cy="9296400"/>
  <p:embeddedFontLst>
    <p:embeddedFont>
      <p:font typeface="Arial Black" panose="020B0A04020102020204" pitchFamily="34" charset="0"/>
      <p:bold r:id="rId67"/>
    </p:embeddedFont>
    <p:embeddedFont>
      <p:font typeface="Arial Narrow" panose="020F0502020204030204" pitchFamily="34" charset="0"/>
      <p:regular r:id="rId68"/>
      <p:bold r:id="rId69"/>
      <p:italic r:id="rId70"/>
      <p:boldItalic r:id="rId71"/>
    </p:embeddedFont>
    <p:embeddedFont>
      <p:font typeface="Calibri" panose="020F0502020204030204" pitchFamily="34" charset="0"/>
      <p:regular r:id="rId72"/>
      <p:bold r:id="rId73"/>
      <p:italic r:id="rId74"/>
      <p:boldItalic r:id="rId75"/>
    </p:embeddedFont>
    <p:embeddedFont>
      <p:font typeface="Calibri Light" panose="020F0302020204030204" pitchFamily="34" charset="0"/>
      <p:regular r:id="rId76"/>
      <p:italic r:id="rId77"/>
    </p:embeddedFont>
  </p:embeddedFontLst>
  <p:defaultTextStyle>
    <a:defPPr>
      <a:defRPr lang="en-US"/>
    </a:defPPr>
    <a:lvl1pPr marL="0" algn="l" defTabSz="54864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1pPr>
    <a:lvl2pPr marL="548640" algn="l" defTabSz="54864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2pPr>
    <a:lvl3pPr marL="1097280" algn="l" defTabSz="54864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3pPr>
    <a:lvl4pPr marL="1645920" algn="l" defTabSz="54864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4pPr>
    <a:lvl5pPr marL="2194560" algn="l" defTabSz="54864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5pPr>
    <a:lvl6pPr marL="2743200" algn="l" defTabSz="54864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6pPr>
    <a:lvl7pPr marL="3291840" algn="l" defTabSz="54864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7pPr>
    <a:lvl8pPr marL="3840480" algn="l" defTabSz="54864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8pPr>
    <a:lvl9pPr marL="4389120" algn="l" defTabSz="54864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CC99"/>
    <a:srgbClr val="A7E8FF"/>
    <a:srgbClr val="3BCCFF"/>
    <a:srgbClr val="5B5BD7"/>
    <a:srgbClr val="009AD0"/>
    <a:srgbClr val="659A2A"/>
    <a:srgbClr val="00FFFF"/>
    <a:srgbClr val="72AF2F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23" autoAdjust="0"/>
    <p:restoredTop sz="90182" autoAdjust="0"/>
  </p:normalViewPr>
  <p:slideViewPr>
    <p:cSldViewPr snapToGrid="0">
      <p:cViewPr varScale="1">
        <p:scale>
          <a:sx n="106" d="100"/>
          <a:sy n="106" d="100"/>
        </p:scale>
        <p:origin x="1797" y="53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04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font" Target="fonts/font2.fntdata"/><Relationship Id="rId76" Type="http://schemas.openxmlformats.org/officeDocument/2006/relationships/font" Target="fonts/font10.fntdata"/><Relationship Id="rId7" Type="http://schemas.openxmlformats.org/officeDocument/2006/relationships/slide" Target="slides/slide1.xml"/><Relationship Id="rId71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notesMaster" Target="notesMasters/notesMaster1.xml"/><Relationship Id="rId74" Type="http://schemas.openxmlformats.org/officeDocument/2006/relationships/font" Target="fonts/font8.fntdata"/><Relationship Id="rId79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font" Target="fonts/font7.fntdata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font" Target="fonts/font3.fntdata"/><Relationship Id="rId77" Type="http://schemas.openxmlformats.org/officeDocument/2006/relationships/font" Target="fonts/font11.fntdata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font" Target="fonts/font6.fntdata"/><Relationship Id="rId80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font" Target="fonts/font1.fntdata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font" Target="fonts/font4.fntdata"/><Relationship Id="rId75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2.xml"/><Relationship Id="rId1" Type="http://schemas.microsoft.com/office/2011/relationships/chartStyle" Target="style22.xml"/><Relationship Id="rId4" Type="http://schemas.openxmlformats.org/officeDocument/2006/relationships/package" Target="../embeddings/Microsoft_Excel_Worksheet21.xlsx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2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5133752220366391E-2"/>
          <c:y val="0.26160976557247234"/>
          <c:w val="0.94005143296481875"/>
          <c:h val="0.6078266023198711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Redo-TAVR (n=1216)</c:v>
                </c:pt>
              </c:strCache>
            </c:strRef>
          </c:tx>
          <c:spPr>
            <a:solidFill>
              <a:srgbClr val="FF9933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Concersion to open heart surgery</c:v>
                </c:pt>
                <c:pt idx="1">
                  <c:v>Annulus rupture</c:v>
                </c:pt>
                <c:pt idx="2">
                  <c:v>Need for cadiopulmonary bypass</c:v>
                </c:pt>
                <c:pt idx="3">
                  <c:v>Coronary obstruction or compression</c:v>
                </c:pt>
                <c:pt idx="4">
                  <c:v>Need for a 2nd valve</c:v>
                </c:pt>
                <c:pt idx="5">
                  <c:v>Aortic dissection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0.4</c:v>
                </c:pt>
                <c:pt idx="1">
                  <c:v>0.08</c:v>
                </c:pt>
                <c:pt idx="2">
                  <c:v>0.9</c:v>
                </c:pt>
                <c:pt idx="3">
                  <c:v>0.3</c:v>
                </c:pt>
                <c:pt idx="4">
                  <c:v>0.5</c:v>
                </c:pt>
                <c:pt idx="5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940-4B25-98D3-088BFD661ED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Native TAVR (n=1216)</c:v>
                </c:pt>
              </c:strCache>
            </c:strRef>
          </c:tx>
          <c:spPr>
            <a:solidFill>
              <a:schemeClr val="bg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4"/>
              <c:layout>
                <c:manualLayout>
                  <c:x val="-9.876429116524601E-17"/>
                  <c:y val="-6.0721062618595827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NA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D940-4B25-98D3-088BFD661ED2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Concersion to open heart surgery</c:v>
                </c:pt>
                <c:pt idx="1">
                  <c:v>Annulus rupture</c:v>
                </c:pt>
                <c:pt idx="2">
                  <c:v>Need for cadiopulmonary bypass</c:v>
                </c:pt>
                <c:pt idx="3">
                  <c:v>Coronary obstruction or compression</c:v>
                </c:pt>
                <c:pt idx="4">
                  <c:v>Need for a 2nd valve</c:v>
                </c:pt>
                <c:pt idx="5">
                  <c:v>Aortic dissection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0.2</c:v>
                </c:pt>
                <c:pt idx="1">
                  <c:v>0.16</c:v>
                </c:pt>
                <c:pt idx="2">
                  <c:v>0.5</c:v>
                </c:pt>
                <c:pt idx="3">
                  <c:v>0</c:v>
                </c:pt>
                <c:pt idx="4">
                  <c:v>0</c:v>
                </c:pt>
                <c:pt idx="5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940-4B25-98D3-088BFD661E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1"/>
        <c:overlap val="-15"/>
        <c:axId val="469789656"/>
        <c:axId val="469791296"/>
      </c:barChart>
      <c:catAx>
        <c:axId val="4697896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222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69791296"/>
        <c:crosses val="autoZero"/>
        <c:auto val="1"/>
        <c:lblAlgn val="ctr"/>
        <c:lblOffset val="10"/>
        <c:noMultiLvlLbl val="0"/>
      </c:catAx>
      <c:valAx>
        <c:axId val="469791296"/>
        <c:scaling>
          <c:orientation val="minMax"/>
        </c:scaling>
        <c:delete val="0"/>
        <c:axPos val="l"/>
        <c:numFmt formatCode="#,##0.0" sourceLinked="0"/>
        <c:majorTickMark val="out"/>
        <c:minorTickMark val="none"/>
        <c:tickLblPos val="nextTo"/>
        <c:spPr>
          <a:noFill/>
          <a:ln w="22225"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69789656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21172067127972641"/>
          <c:y val="4.8070841239721697E-2"/>
          <c:w val="0.57655865744054724"/>
          <c:h val="5.995248696379745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5929095819544299E-2"/>
          <c:y val="3.5185432804856677E-2"/>
          <c:w val="0.82976280138895675"/>
          <c:h val="0.86205008236568126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Redo-TAVR (n=1216)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cat>
            <c:numRef>
              <c:f>Sheet1!$A$2:$A$6</c:f>
              <c:numCache>
                <c:formatCode>General</c:formatCode>
                <c:ptCount val="5"/>
                <c:pt idx="0">
                  <c:v>0</c:v>
                </c:pt>
                <c:pt idx="1">
                  <c:v>3</c:v>
                </c:pt>
                <c:pt idx="2">
                  <c:v>6</c:v>
                </c:pt>
                <c:pt idx="3">
                  <c:v>9</c:v>
                </c:pt>
                <c:pt idx="4">
                  <c:v>12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  <c:pt idx="4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537-4B11-BFA2-16169FF78DD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Native TAVR (n=1216)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cat>
            <c:numRef>
              <c:f>Sheet1!$A$2:$A$6</c:f>
              <c:numCache>
                <c:formatCode>General</c:formatCode>
                <c:ptCount val="5"/>
                <c:pt idx="0">
                  <c:v>0</c:v>
                </c:pt>
                <c:pt idx="1">
                  <c:v>3</c:v>
                </c:pt>
                <c:pt idx="2">
                  <c:v>6</c:v>
                </c:pt>
                <c:pt idx="3">
                  <c:v>9</c:v>
                </c:pt>
                <c:pt idx="4">
                  <c:v>12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  <c:pt idx="4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537-4B11-BFA2-16169FF78D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86102544"/>
        <c:axId val="586099920"/>
      </c:lineChart>
      <c:catAx>
        <c:axId val="5861025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222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86099920"/>
        <c:crosses val="autoZero"/>
        <c:auto val="1"/>
        <c:lblAlgn val="ctr"/>
        <c:lblOffset val="100"/>
        <c:noMultiLvlLbl val="0"/>
      </c:catAx>
      <c:valAx>
        <c:axId val="586099920"/>
        <c:scaling>
          <c:orientation val="minMax"/>
          <c:max val="3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22225"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86102544"/>
        <c:crosses val="autoZero"/>
        <c:crossBetween val="midCat"/>
        <c:majorUnit val="1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5929095819544299E-2"/>
          <c:y val="3.196919093536417E-2"/>
          <c:w val="0.82976280138895675"/>
          <c:h val="0.8652663098917418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Redo-TAVR (n=1216)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cat>
            <c:numRef>
              <c:f>Sheet1!$A$2:$A$6</c:f>
              <c:numCache>
                <c:formatCode>General</c:formatCode>
                <c:ptCount val="5"/>
                <c:pt idx="0">
                  <c:v>0</c:v>
                </c:pt>
                <c:pt idx="1">
                  <c:v>3</c:v>
                </c:pt>
                <c:pt idx="2">
                  <c:v>6</c:v>
                </c:pt>
                <c:pt idx="3">
                  <c:v>9</c:v>
                </c:pt>
                <c:pt idx="4">
                  <c:v>12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  <c:pt idx="4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37A-4613-8201-AD7E2EBCF77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Native TAVR (n=1216)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cat>
            <c:numRef>
              <c:f>Sheet1!$A$2:$A$6</c:f>
              <c:numCache>
                <c:formatCode>General</c:formatCode>
                <c:ptCount val="5"/>
                <c:pt idx="0">
                  <c:v>0</c:v>
                </c:pt>
                <c:pt idx="1">
                  <c:v>3</c:v>
                </c:pt>
                <c:pt idx="2">
                  <c:v>6</c:v>
                </c:pt>
                <c:pt idx="3">
                  <c:v>9</c:v>
                </c:pt>
                <c:pt idx="4">
                  <c:v>12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  <c:pt idx="4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37A-4613-8201-AD7E2EBCF7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86102544"/>
        <c:axId val="586099920"/>
      </c:lineChart>
      <c:catAx>
        <c:axId val="5861025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222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86099920"/>
        <c:crosses val="autoZero"/>
        <c:auto val="1"/>
        <c:lblAlgn val="ctr"/>
        <c:lblOffset val="100"/>
        <c:noMultiLvlLbl val="0"/>
      </c:catAx>
      <c:valAx>
        <c:axId val="586099920"/>
        <c:scaling>
          <c:orientation val="minMax"/>
          <c:max val="3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22225"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86102544"/>
        <c:crosses val="autoZero"/>
        <c:crossBetween val="midCat"/>
        <c:majorUnit val="1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5929095819544299E-2"/>
          <c:y val="3.196919093536417E-2"/>
          <c:w val="0.82976280138895675"/>
          <c:h val="0.8652663098917418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Redo-TAVR (n=1216)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cat>
            <c:numRef>
              <c:f>Sheet1!$A$2:$A$6</c:f>
              <c:numCache>
                <c:formatCode>General</c:formatCode>
                <c:ptCount val="5"/>
                <c:pt idx="0">
                  <c:v>0</c:v>
                </c:pt>
                <c:pt idx="1">
                  <c:v>3</c:v>
                </c:pt>
                <c:pt idx="2">
                  <c:v>6</c:v>
                </c:pt>
                <c:pt idx="3">
                  <c:v>9</c:v>
                </c:pt>
                <c:pt idx="4">
                  <c:v>12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  <c:pt idx="4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DF0-44E7-8A5A-ADC3680DE1B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Native TAVR (n=1216)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cat>
            <c:numRef>
              <c:f>Sheet1!$A$2:$A$6</c:f>
              <c:numCache>
                <c:formatCode>General</c:formatCode>
                <c:ptCount val="5"/>
                <c:pt idx="0">
                  <c:v>0</c:v>
                </c:pt>
                <c:pt idx="1">
                  <c:v>3</c:v>
                </c:pt>
                <c:pt idx="2">
                  <c:v>6</c:v>
                </c:pt>
                <c:pt idx="3">
                  <c:v>9</c:v>
                </c:pt>
                <c:pt idx="4">
                  <c:v>12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  <c:pt idx="4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DF0-44E7-8A5A-ADC3680DE1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86102544"/>
        <c:axId val="586099920"/>
      </c:lineChart>
      <c:catAx>
        <c:axId val="5861025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222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86099920"/>
        <c:crosses val="autoZero"/>
        <c:auto val="1"/>
        <c:lblAlgn val="ctr"/>
        <c:lblOffset val="100"/>
        <c:noMultiLvlLbl val="0"/>
      </c:catAx>
      <c:valAx>
        <c:axId val="586099920"/>
        <c:scaling>
          <c:orientation val="minMax"/>
          <c:max val="3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22225"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86102544"/>
        <c:crosses val="autoZero"/>
        <c:crossBetween val="midCat"/>
        <c:majorUnit val="1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3168571319889357E-2"/>
          <c:y val="3.8401674674349177E-2"/>
          <c:w val="0.82976280138895675"/>
          <c:h val="0.86205008236568126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Redo-TAVR (n=1216)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cat>
            <c:numRef>
              <c:f>Sheet1!$A$2:$A$6</c:f>
              <c:numCache>
                <c:formatCode>General</c:formatCode>
                <c:ptCount val="5"/>
                <c:pt idx="0">
                  <c:v>0</c:v>
                </c:pt>
                <c:pt idx="1">
                  <c:v>3</c:v>
                </c:pt>
                <c:pt idx="2">
                  <c:v>6</c:v>
                </c:pt>
                <c:pt idx="3">
                  <c:v>9</c:v>
                </c:pt>
                <c:pt idx="4">
                  <c:v>12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  <c:pt idx="4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4FA-41CF-9C77-DB30F848DC4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Native TAVR (n=1216)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cat>
            <c:numRef>
              <c:f>Sheet1!$A$2:$A$6</c:f>
              <c:numCache>
                <c:formatCode>General</c:formatCode>
                <c:ptCount val="5"/>
                <c:pt idx="0">
                  <c:v>0</c:v>
                </c:pt>
                <c:pt idx="1">
                  <c:v>3</c:v>
                </c:pt>
                <c:pt idx="2">
                  <c:v>6</c:v>
                </c:pt>
                <c:pt idx="3">
                  <c:v>9</c:v>
                </c:pt>
                <c:pt idx="4">
                  <c:v>12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  <c:pt idx="4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4FA-41CF-9C77-DB30F848DC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86102544"/>
        <c:axId val="586099920"/>
      </c:lineChart>
      <c:catAx>
        <c:axId val="5861025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222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86099920"/>
        <c:crosses val="autoZero"/>
        <c:auto val="1"/>
        <c:lblAlgn val="ctr"/>
        <c:lblOffset val="100"/>
        <c:noMultiLvlLbl val="0"/>
      </c:catAx>
      <c:valAx>
        <c:axId val="586099920"/>
        <c:scaling>
          <c:orientation val="minMax"/>
          <c:max val="3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22225"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86102544"/>
        <c:crosses val="autoZero"/>
        <c:crossBetween val="midCat"/>
        <c:majorUnit val="1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5929095819544299E-2"/>
          <c:y val="3.5185432804856677E-2"/>
          <c:w val="0.82976280138895675"/>
          <c:h val="0.86205008236568126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Redo-TAVR (n=1216)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cat>
            <c:numRef>
              <c:f>Sheet1!$A$2:$A$8</c:f>
              <c:numCache>
                <c:formatCode>General</c:formatCode>
                <c:ptCount val="7"/>
                <c:pt idx="0">
                  <c:v>0</c:v>
                </c:pt>
                <c:pt idx="1">
                  <c:v>6</c:v>
                </c:pt>
                <c:pt idx="2">
                  <c:v>12</c:v>
                </c:pt>
                <c:pt idx="3">
                  <c:v>18</c:v>
                </c:pt>
                <c:pt idx="4">
                  <c:v>24</c:v>
                </c:pt>
                <c:pt idx="5">
                  <c:v>30</c:v>
                </c:pt>
                <c:pt idx="6">
                  <c:v>36</c:v>
                </c:pt>
              </c:numCache>
            </c:numRef>
          </c:cat>
          <c:val>
            <c:numRef>
              <c:f>Sheet1!$B$2:$B$8</c:f>
              <c:numCache>
                <c:formatCode>General</c:formatCode>
                <c:ptCount val="7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  <c:pt idx="4">
                  <c:v>4.5</c:v>
                </c:pt>
                <c:pt idx="5">
                  <c:v>4.5</c:v>
                </c:pt>
                <c:pt idx="6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2C5-4467-A861-FD41E23E326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Native TAVR (n=1216)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cat>
            <c:numRef>
              <c:f>Sheet1!$A$2:$A$8</c:f>
              <c:numCache>
                <c:formatCode>General</c:formatCode>
                <c:ptCount val="7"/>
                <c:pt idx="0">
                  <c:v>0</c:v>
                </c:pt>
                <c:pt idx="1">
                  <c:v>6</c:v>
                </c:pt>
                <c:pt idx="2">
                  <c:v>12</c:v>
                </c:pt>
                <c:pt idx="3">
                  <c:v>18</c:v>
                </c:pt>
                <c:pt idx="4">
                  <c:v>24</c:v>
                </c:pt>
                <c:pt idx="5">
                  <c:v>30</c:v>
                </c:pt>
                <c:pt idx="6">
                  <c:v>36</c:v>
                </c:pt>
              </c:numCache>
            </c:numRef>
          </c:cat>
          <c:val>
            <c:numRef>
              <c:f>Sheet1!$C$2:$C$8</c:f>
              <c:numCache>
                <c:formatCode>General</c:formatCode>
                <c:ptCount val="7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  <c:pt idx="4">
                  <c:v>2.8</c:v>
                </c:pt>
                <c:pt idx="5">
                  <c:v>2.8</c:v>
                </c:pt>
                <c:pt idx="6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2C5-4467-A861-FD41E23E32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86102544"/>
        <c:axId val="586099920"/>
      </c:lineChart>
      <c:catAx>
        <c:axId val="5861025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222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86099920"/>
        <c:crosses val="autoZero"/>
        <c:auto val="1"/>
        <c:lblAlgn val="ctr"/>
        <c:lblOffset val="100"/>
        <c:noMultiLvlLbl val="0"/>
      </c:catAx>
      <c:valAx>
        <c:axId val="586099920"/>
        <c:scaling>
          <c:orientation val="minMax"/>
          <c:max val="6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22225"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86102544"/>
        <c:crosses val="autoZero"/>
        <c:crossBetween val="midCat"/>
        <c:majorUnit val="1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5929095819544299E-2"/>
          <c:y val="3.5185432804856677E-2"/>
          <c:w val="0.84232137553716468"/>
          <c:h val="0.86205008236568126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Redo-TAVR (n=1216)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cat>
            <c:numRef>
              <c:f>Sheet1!$A$2:$A$8</c:f>
              <c:numCache>
                <c:formatCode>General</c:formatCode>
                <c:ptCount val="7"/>
                <c:pt idx="0">
                  <c:v>0</c:v>
                </c:pt>
                <c:pt idx="1">
                  <c:v>6</c:v>
                </c:pt>
                <c:pt idx="2">
                  <c:v>12</c:v>
                </c:pt>
                <c:pt idx="3">
                  <c:v>18</c:v>
                </c:pt>
                <c:pt idx="4">
                  <c:v>24</c:v>
                </c:pt>
                <c:pt idx="5">
                  <c:v>30</c:v>
                </c:pt>
                <c:pt idx="6">
                  <c:v>36</c:v>
                </c:pt>
              </c:numCache>
            </c:numRef>
          </c:cat>
          <c:val>
            <c:numRef>
              <c:f>Sheet1!$B$2:$B$8</c:f>
              <c:numCache>
                <c:formatCode>General</c:formatCode>
                <c:ptCount val="7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  <c:pt idx="4">
                  <c:v>4.5</c:v>
                </c:pt>
                <c:pt idx="5">
                  <c:v>4.5</c:v>
                </c:pt>
                <c:pt idx="6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033-41F7-9313-5A07B505E8F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Native TAVR (n=1216)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cat>
            <c:numRef>
              <c:f>Sheet1!$A$2:$A$8</c:f>
              <c:numCache>
                <c:formatCode>General</c:formatCode>
                <c:ptCount val="7"/>
                <c:pt idx="0">
                  <c:v>0</c:v>
                </c:pt>
                <c:pt idx="1">
                  <c:v>6</c:v>
                </c:pt>
                <c:pt idx="2">
                  <c:v>12</c:v>
                </c:pt>
                <c:pt idx="3">
                  <c:v>18</c:v>
                </c:pt>
                <c:pt idx="4">
                  <c:v>24</c:v>
                </c:pt>
                <c:pt idx="5">
                  <c:v>30</c:v>
                </c:pt>
                <c:pt idx="6">
                  <c:v>36</c:v>
                </c:pt>
              </c:numCache>
            </c:numRef>
          </c:cat>
          <c:val>
            <c:numRef>
              <c:f>Sheet1!$C$2:$C$8</c:f>
              <c:numCache>
                <c:formatCode>General</c:formatCode>
                <c:ptCount val="7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  <c:pt idx="4">
                  <c:v>2.8</c:v>
                </c:pt>
                <c:pt idx="5">
                  <c:v>2.8</c:v>
                </c:pt>
                <c:pt idx="6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033-41F7-9313-5A07B505E8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86102544"/>
        <c:axId val="586099920"/>
      </c:lineChart>
      <c:catAx>
        <c:axId val="5861025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222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86099920"/>
        <c:crosses val="autoZero"/>
        <c:auto val="1"/>
        <c:lblAlgn val="ctr"/>
        <c:lblOffset val="100"/>
        <c:noMultiLvlLbl val="0"/>
      </c:catAx>
      <c:valAx>
        <c:axId val="586099920"/>
        <c:scaling>
          <c:orientation val="minMax"/>
          <c:max val="6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22225"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86102544"/>
        <c:crosses val="autoZero"/>
        <c:crossBetween val="midCat"/>
        <c:majorUnit val="1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5929095819544299E-2"/>
          <c:y val="3.5185432804856677E-2"/>
          <c:w val="0.82976280138895675"/>
          <c:h val="0.86205008236568126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Redo-TAVR (n=1216)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cat>
            <c:numRef>
              <c:f>Sheet1!$A$2:$A$8</c:f>
              <c:numCache>
                <c:formatCode>General</c:formatCode>
                <c:ptCount val="7"/>
                <c:pt idx="0">
                  <c:v>0</c:v>
                </c:pt>
                <c:pt idx="1">
                  <c:v>6</c:v>
                </c:pt>
                <c:pt idx="2">
                  <c:v>12</c:v>
                </c:pt>
                <c:pt idx="3">
                  <c:v>18</c:v>
                </c:pt>
                <c:pt idx="4">
                  <c:v>24</c:v>
                </c:pt>
                <c:pt idx="5">
                  <c:v>30</c:v>
                </c:pt>
                <c:pt idx="6">
                  <c:v>36</c:v>
                </c:pt>
              </c:numCache>
            </c:numRef>
          </c:cat>
          <c:val>
            <c:numRef>
              <c:f>Sheet1!$B$2:$B$8</c:f>
              <c:numCache>
                <c:formatCode>General</c:formatCode>
                <c:ptCount val="7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  <c:pt idx="4">
                  <c:v>4.5</c:v>
                </c:pt>
                <c:pt idx="5">
                  <c:v>4.5</c:v>
                </c:pt>
                <c:pt idx="6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044-49EB-BA3C-2F9C2EE135A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Native TAVR (n=1216)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cat>
            <c:numRef>
              <c:f>Sheet1!$A$2:$A$8</c:f>
              <c:numCache>
                <c:formatCode>General</c:formatCode>
                <c:ptCount val="7"/>
                <c:pt idx="0">
                  <c:v>0</c:v>
                </c:pt>
                <c:pt idx="1">
                  <c:v>6</c:v>
                </c:pt>
                <c:pt idx="2">
                  <c:v>12</c:v>
                </c:pt>
                <c:pt idx="3">
                  <c:v>18</c:v>
                </c:pt>
                <c:pt idx="4">
                  <c:v>24</c:v>
                </c:pt>
                <c:pt idx="5">
                  <c:v>30</c:v>
                </c:pt>
                <c:pt idx="6">
                  <c:v>36</c:v>
                </c:pt>
              </c:numCache>
            </c:numRef>
          </c:cat>
          <c:val>
            <c:numRef>
              <c:f>Sheet1!$C$2:$C$8</c:f>
              <c:numCache>
                <c:formatCode>General</c:formatCode>
                <c:ptCount val="7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  <c:pt idx="4">
                  <c:v>2.8</c:v>
                </c:pt>
                <c:pt idx="5">
                  <c:v>2.8</c:v>
                </c:pt>
                <c:pt idx="6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044-49EB-BA3C-2F9C2EE135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86102544"/>
        <c:axId val="586099920"/>
      </c:lineChart>
      <c:catAx>
        <c:axId val="5861025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222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86099920"/>
        <c:crosses val="autoZero"/>
        <c:auto val="1"/>
        <c:lblAlgn val="ctr"/>
        <c:lblOffset val="100"/>
        <c:noMultiLvlLbl val="0"/>
      </c:catAx>
      <c:valAx>
        <c:axId val="586099920"/>
        <c:scaling>
          <c:orientation val="minMax"/>
          <c:max val="6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22225"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86102544"/>
        <c:crosses val="autoZero"/>
        <c:crossBetween val="midCat"/>
        <c:majorUnit val="1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9482018390085341E-2"/>
          <c:y val="0.16192896488797273"/>
          <c:w val="0.90638994628982639"/>
          <c:h val="0.7465470356977911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Control group (n=860)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Early discharge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42.3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DAE-4DB9-A649-0A957B3FF30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Intervention group (n=969)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Early discharge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58.1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DAE-4DB9-A649-0A957B3FF3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26748056"/>
        <c:axId val="226749696"/>
      </c:barChart>
      <c:catAx>
        <c:axId val="2267480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222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26749696"/>
        <c:crosses val="autoZero"/>
        <c:auto val="1"/>
        <c:lblAlgn val="ctr"/>
        <c:lblOffset val="10"/>
        <c:noMultiLvlLbl val="0"/>
      </c:catAx>
      <c:valAx>
        <c:axId val="226749696"/>
        <c:scaling>
          <c:orientation val="minMax"/>
          <c:max val="8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22225"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26748056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4.8653842165373738E-2"/>
          <c:y val="1.7167381974248927E-2"/>
          <c:w val="0.92636837183332532"/>
          <c:h val="0.1186473364649161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9482018390085341E-2"/>
          <c:y val="0.16192896488797273"/>
          <c:w val="0.90638994628982639"/>
          <c:h val="0.7465470356977911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Control group (n=860)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Early discharge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43.8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3C7-4448-8149-0E148E7BD02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Intervention group (n=969)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Early discharge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56.3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3C7-4448-8149-0E148E7BD0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26748056"/>
        <c:axId val="226749696"/>
      </c:barChart>
      <c:catAx>
        <c:axId val="2267480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222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26749696"/>
        <c:crosses val="autoZero"/>
        <c:auto val="1"/>
        <c:lblAlgn val="ctr"/>
        <c:lblOffset val="10"/>
        <c:noMultiLvlLbl val="0"/>
      </c:catAx>
      <c:valAx>
        <c:axId val="226749696"/>
        <c:scaling>
          <c:orientation val="minMax"/>
          <c:max val="8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22225"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26748056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4.8653842165373738E-2"/>
          <c:y val="1.7167381974248927E-2"/>
          <c:w val="0.92636837183332532"/>
          <c:h val="0.1186473364649161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9482018390085341E-2"/>
          <c:y val="0.16192896488797273"/>
          <c:w val="0.90638994628982639"/>
          <c:h val="0.7465470356977911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Control group (n=860)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Early discharge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40.700000000000003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2D3-4565-AA64-C09601870BD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Intervention group (n=969)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Early discharge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60.3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2D3-4565-AA64-C09601870B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26748056"/>
        <c:axId val="226749696"/>
      </c:barChart>
      <c:catAx>
        <c:axId val="2267480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222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26749696"/>
        <c:crosses val="autoZero"/>
        <c:auto val="1"/>
        <c:lblAlgn val="ctr"/>
        <c:lblOffset val="10"/>
        <c:noMultiLvlLbl val="0"/>
      </c:catAx>
      <c:valAx>
        <c:axId val="226749696"/>
        <c:scaling>
          <c:orientation val="minMax"/>
          <c:max val="8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22225"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26748056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4.8653842165373738E-2"/>
          <c:y val="1.7167381974248927E-2"/>
          <c:w val="0.92636837183332532"/>
          <c:h val="0.1186473364649161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Redo-TAVR (n=1216)</c:v>
                </c:pt>
              </c:strCache>
            </c:strRef>
          </c:tx>
          <c:spPr>
            <a:solidFill>
              <a:srgbClr val="FF9933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Death or Stroke</c:v>
                </c:pt>
                <c:pt idx="1">
                  <c:v>Death</c:v>
                </c:pt>
                <c:pt idx="2">
                  <c:v>Stroke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4.7</c:v>
                </c:pt>
                <c:pt idx="1">
                  <c:v>3.4</c:v>
                </c:pt>
                <c:pt idx="2">
                  <c:v>1.7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67A-4631-889D-B789413BE49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Native TAVR (n=1216)</c:v>
                </c:pt>
              </c:strCache>
            </c:strRef>
          </c:tx>
          <c:spPr>
            <a:solidFill>
              <a:schemeClr val="bg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Death or Stroke</c:v>
                </c:pt>
                <c:pt idx="1">
                  <c:v>Death</c:v>
                </c:pt>
                <c:pt idx="2">
                  <c:v>Stroke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3.9</c:v>
                </c:pt>
                <c:pt idx="1">
                  <c:v>2.2999999999999998</c:v>
                </c:pt>
                <c:pt idx="2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67A-4631-889D-B789413BE4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0"/>
        <c:overlap val="-4"/>
        <c:axId val="444865888"/>
        <c:axId val="444862280"/>
      </c:barChart>
      <c:catAx>
        <c:axId val="4448658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222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44862280"/>
        <c:crosses val="autoZero"/>
        <c:auto val="1"/>
        <c:lblAlgn val="ctr"/>
        <c:lblOffset val="10"/>
        <c:noMultiLvlLbl val="0"/>
      </c:catAx>
      <c:valAx>
        <c:axId val="444862280"/>
        <c:scaling>
          <c:orientation val="minMax"/>
          <c:max val="8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22225"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44865888"/>
        <c:crosses val="autoZero"/>
        <c:crossBetween val="between"/>
        <c:majorUnit val="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9482018390085341E-2"/>
          <c:y val="0.16192896488797273"/>
          <c:w val="0.90638994628982639"/>
          <c:h val="0.7465470356977911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Control group (n=860)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30-day death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3C7-4448-8149-0E148E7BD02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Intervention group (n=969)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30-day death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3C7-4448-8149-0E148E7BD0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26748056"/>
        <c:axId val="226749696"/>
      </c:barChart>
      <c:catAx>
        <c:axId val="2267480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222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26749696"/>
        <c:crosses val="autoZero"/>
        <c:auto val="1"/>
        <c:lblAlgn val="ctr"/>
        <c:lblOffset val="10"/>
        <c:noMultiLvlLbl val="0"/>
      </c:catAx>
      <c:valAx>
        <c:axId val="226749696"/>
        <c:scaling>
          <c:orientation val="minMax"/>
          <c:max val="1.5"/>
        </c:scaling>
        <c:delete val="0"/>
        <c:axPos val="l"/>
        <c:numFmt formatCode="#,##0.0" sourceLinked="0"/>
        <c:majorTickMark val="out"/>
        <c:minorTickMark val="none"/>
        <c:tickLblPos val="nextTo"/>
        <c:spPr>
          <a:noFill/>
          <a:ln w="22225"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26748056"/>
        <c:crosses val="autoZero"/>
        <c:crossBetween val="between"/>
        <c:majorUnit val="0.5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4.8653842165373738E-2"/>
          <c:y val="1.7167381974248927E-2"/>
          <c:w val="0.92636837183332532"/>
          <c:h val="0.1186473364649161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9482018390085341E-2"/>
          <c:y val="0.16192896488797273"/>
          <c:w val="0.90638994628982639"/>
          <c:h val="0.7465470356977911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Control group (n=860)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30-day readmission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2D3-4565-AA64-C09601870BD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Intervention group (n=969)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30-day readmission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4.5999999999999996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2D3-4565-AA64-C09601870B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26748056"/>
        <c:axId val="226749696"/>
      </c:barChart>
      <c:catAx>
        <c:axId val="2267480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222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26749696"/>
        <c:crosses val="autoZero"/>
        <c:auto val="1"/>
        <c:lblAlgn val="ctr"/>
        <c:lblOffset val="10"/>
        <c:noMultiLvlLbl val="0"/>
      </c:catAx>
      <c:valAx>
        <c:axId val="226749696"/>
        <c:scaling>
          <c:orientation val="minMax"/>
          <c:max val="6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22225"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26748056"/>
        <c:crosses val="autoZero"/>
        <c:crossBetween val="between"/>
        <c:majorUnit val="2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4.8653842165373738E-2"/>
          <c:y val="1.7167381974248927E-2"/>
          <c:w val="0.92636837183332532"/>
          <c:h val="0.1186473364649161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2" tx1="lt1" bg2="dk1" tx2="lt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ln w="28575" cap="rnd">
              <a:solidFill>
                <a:srgbClr val="6699FF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6699FF"/>
              </a:solidFill>
              <a:ln w="9525">
                <a:solidFill>
                  <a:srgbClr val="6699FF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Feuil1!$G$2:$G$5</c:f>
                <c:numCache>
                  <c:formatCode>General</c:formatCode>
                  <c:ptCount val="4"/>
                  <c:pt idx="0">
                    <c:v>1.95</c:v>
                  </c:pt>
                  <c:pt idx="1">
                    <c:v>0.65</c:v>
                  </c:pt>
                  <c:pt idx="2">
                    <c:v>0.84</c:v>
                  </c:pt>
                  <c:pt idx="3">
                    <c:v>1.01</c:v>
                  </c:pt>
                </c:numCache>
              </c:numRef>
            </c:plus>
            <c:minus>
              <c:numRef>
                <c:f>Feuil1!$G$2:$G$5</c:f>
                <c:numCache>
                  <c:formatCode>General</c:formatCode>
                  <c:ptCount val="4"/>
                  <c:pt idx="0">
                    <c:v>1.95</c:v>
                  </c:pt>
                  <c:pt idx="1">
                    <c:v>0.65</c:v>
                  </c:pt>
                  <c:pt idx="2">
                    <c:v>0.84</c:v>
                  </c:pt>
                  <c:pt idx="3">
                    <c:v>1.01</c:v>
                  </c:pt>
                </c:numCache>
              </c:numRef>
            </c:minus>
            <c:spPr>
              <a:noFill/>
              <a:ln w="15875" cap="flat" cmpd="sng" algn="ctr">
                <a:solidFill>
                  <a:schemeClr val="bg1"/>
                </a:solidFill>
                <a:round/>
              </a:ln>
              <a:effectLst/>
            </c:spPr>
          </c:errBars>
          <c:cat>
            <c:strRef>
              <c:f>Feuil1!$A$2:$A$5</c:f>
              <c:strCache>
                <c:ptCount val="4"/>
                <c:pt idx="0">
                  <c:v>Baseline</c:v>
                </c:pt>
                <c:pt idx="1">
                  <c:v>30 Days</c:v>
                </c:pt>
                <c:pt idx="2">
                  <c:v>1 Year</c:v>
                </c:pt>
                <c:pt idx="3">
                  <c:v>2 Years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49.2</c:v>
                </c:pt>
                <c:pt idx="1">
                  <c:v>11.8</c:v>
                </c:pt>
                <c:pt idx="2">
                  <c:v>12.4</c:v>
                </c:pt>
                <c:pt idx="3">
                  <c:v>12.9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3AC-49CC-A945-99E2249109E5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Série 2</c:v>
                </c:pt>
              </c:strCache>
            </c:strRef>
          </c:tx>
          <c:spPr>
            <a:ln w="28575" cap="rnd">
              <a:solidFill>
                <a:srgbClr val="ED2937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ED2937"/>
              </a:solidFill>
              <a:ln w="9525">
                <a:solidFill>
                  <a:srgbClr val="ED2937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Feuil1!$H$2:$H$5</c:f>
                <c:numCache>
                  <c:formatCode>General</c:formatCode>
                  <c:ptCount val="4"/>
                  <c:pt idx="0">
                    <c:v>1.7</c:v>
                  </c:pt>
                  <c:pt idx="1">
                    <c:v>0.6</c:v>
                  </c:pt>
                  <c:pt idx="2">
                    <c:v>0.8</c:v>
                  </c:pt>
                  <c:pt idx="3">
                    <c:v>0.7</c:v>
                  </c:pt>
                </c:numCache>
              </c:numRef>
            </c:plus>
            <c:minus>
              <c:numRef>
                <c:f>Feuil1!$H$2:$H$5</c:f>
                <c:numCache>
                  <c:formatCode>General</c:formatCode>
                  <c:ptCount val="4"/>
                  <c:pt idx="0">
                    <c:v>1.7</c:v>
                  </c:pt>
                  <c:pt idx="1">
                    <c:v>0.6</c:v>
                  </c:pt>
                  <c:pt idx="2">
                    <c:v>0.8</c:v>
                  </c:pt>
                  <c:pt idx="3">
                    <c:v>0.7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bg1"/>
                </a:solidFill>
                <a:round/>
              </a:ln>
              <a:effectLst/>
            </c:spPr>
          </c:errBars>
          <c:cat>
            <c:strRef>
              <c:f>Feuil1!$A$2:$A$5</c:f>
              <c:strCache>
                <c:ptCount val="4"/>
                <c:pt idx="0">
                  <c:v>Baseline</c:v>
                </c:pt>
                <c:pt idx="1">
                  <c:v>30 Days</c:v>
                </c:pt>
                <c:pt idx="2">
                  <c:v>1 Year</c:v>
                </c:pt>
                <c:pt idx="3">
                  <c:v>2 Years</c:v>
                </c:pt>
              </c:strCache>
            </c:strRef>
          </c:cat>
          <c:val>
            <c:numRef>
              <c:f>Feuil1!$C$2:$C$5</c:f>
              <c:numCache>
                <c:formatCode>General</c:formatCode>
                <c:ptCount val="4"/>
                <c:pt idx="0">
                  <c:v>52.5</c:v>
                </c:pt>
                <c:pt idx="1">
                  <c:v>12.7</c:v>
                </c:pt>
                <c:pt idx="2">
                  <c:v>13.1</c:v>
                </c:pt>
                <c:pt idx="3">
                  <c:v>12.6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3AC-49CC-A945-99E2249109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55763872"/>
        <c:axId val="1557547488"/>
      </c:lineChart>
      <c:lineChart>
        <c:grouping val="standard"/>
        <c:varyColors val="0"/>
        <c:ser>
          <c:idx val="2"/>
          <c:order val="2"/>
          <c:tx>
            <c:strRef>
              <c:f>Feuil1!$D$1</c:f>
              <c:strCache>
                <c:ptCount val="1"/>
                <c:pt idx="0">
                  <c:v>Série 3</c:v>
                </c:pt>
              </c:strCache>
            </c:strRef>
          </c:tx>
          <c:spPr>
            <a:ln w="28575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B0F0"/>
              </a:solidFill>
              <a:ln w="9525">
                <a:solidFill>
                  <a:srgbClr val="00B0F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Feuil1!$I$2:$I$5</c:f>
                <c:numCache>
                  <c:formatCode>General</c:formatCode>
                  <c:ptCount val="4"/>
                  <c:pt idx="0">
                    <c:v>0.02</c:v>
                  </c:pt>
                  <c:pt idx="1">
                    <c:v>0.06</c:v>
                  </c:pt>
                  <c:pt idx="2">
                    <c:v>0.06</c:v>
                  </c:pt>
                  <c:pt idx="3">
                    <c:v>7.0000000000000007E-2</c:v>
                  </c:pt>
                </c:numCache>
              </c:numRef>
            </c:plus>
            <c:minus>
              <c:numRef>
                <c:f>Feuil1!$I$2:$I$5</c:f>
                <c:numCache>
                  <c:formatCode>General</c:formatCode>
                  <c:ptCount val="4"/>
                  <c:pt idx="0">
                    <c:v>0.02</c:v>
                  </c:pt>
                  <c:pt idx="1">
                    <c:v>0.06</c:v>
                  </c:pt>
                  <c:pt idx="2">
                    <c:v>0.06</c:v>
                  </c:pt>
                  <c:pt idx="3">
                    <c:v>7.0000000000000007E-2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bg1"/>
                </a:solidFill>
                <a:round/>
              </a:ln>
              <a:effectLst/>
            </c:spPr>
          </c:errBars>
          <c:cat>
            <c:strRef>
              <c:f>Feuil1!$A$2:$A$5</c:f>
              <c:strCache>
                <c:ptCount val="4"/>
                <c:pt idx="0">
                  <c:v>Baseline</c:v>
                </c:pt>
                <c:pt idx="1">
                  <c:v>30 Days</c:v>
                </c:pt>
                <c:pt idx="2">
                  <c:v>1 Year</c:v>
                </c:pt>
                <c:pt idx="3">
                  <c:v>2 Years</c:v>
                </c:pt>
              </c:strCache>
            </c:strRef>
          </c:cat>
          <c:val>
            <c:numRef>
              <c:f>Feuil1!$D$2:$D$5</c:f>
              <c:numCache>
                <c:formatCode>General</c:formatCode>
                <c:ptCount val="4"/>
                <c:pt idx="0">
                  <c:v>0.67</c:v>
                </c:pt>
                <c:pt idx="1">
                  <c:v>1.75</c:v>
                </c:pt>
                <c:pt idx="2">
                  <c:v>1.46</c:v>
                </c:pt>
                <c:pt idx="3">
                  <c:v>1.51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3AC-49CC-A945-99E2249109E5}"/>
            </c:ext>
          </c:extLst>
        </c:ser>
        <c:ser>
          <c:idx val="3"/>
          <c:order val="3"/>
          <c:tx>
            <c:strRef>
              <c:f>Feuil1!$E$1</c:f>
              <c:strCache>
                <c:ptCount val="1"/>
                <c:pt idx="0">
                  <c:v>Série 4</c:v>
                </c:pt>
              </c:strCache>
            </c:strRef>
          </c:tx>
          <c:spPr>
            <a:ln w="28575" cap="rnd">
              <a:solidFill>
                <a:srgbClr val="ED2937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ED2937"/>
              </a:solidFill>
              <a:ln w="9525">
                <a:solidFill>
                  <a:srgbClr val="ED2937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Feuil1!$J$2:$J$5</c:f>
                <c:numCache>
                  <c:formatCode>General</c:formatCode>
                  <c:ptCount val="4"/>
                  <c:pt idx="0">
                    <c:v>0.04</c:v>
                  </c:pt>
                  <c:pt idx="1">
                    <c:v>0.08</c:v>
                  </c:pt>
                  <c:pt idx="2">
                    <c:v>0.06</c:v>
                  </c:pt>
                  <c:pt idx="3">
                    <c:v>7.0000000000000007E-2</c:v>
                  </c:pt>
                </c:numCache>
              </c:numRef>
            </c:plus>
            <c:minus>
              <c:numRef>
                <c:f>Feuil1!$J$2:$J$5</c:f>
                <c:numCache>
                  <c:formatCode>General</c:formatCode>
                  <c:ptCount val="4"/>
                  <c:pt idx="0">
                    <c:v>0.04</c:v>
                  </c:pt>
                  <c:pt idx="1">
                    <c:v>0.08</c:v>
                  </c:pt>
                  <c:pt idx="2">
                    <c:v>0.06</c:v>
                  </c:pt>
                  <c:pt idx="3">
                    <c:v>7.0000000000000007E-2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bg1"/>
                </a:solidFill>
                <a:round/>
              </a:ln>
              <a:effectLst/>
            </c:spPr>
          </c:errBars>
          <c:cat>
            <c:strRef>
              <c:f>Feuil1!$A$2:$A$5</c:f>
              <c:strCache>
                <c:ptCount val="4"/>
                <c:pt idx="0">
                  <c:v>Baseline</c:v>
                </c:pt>
                <c:pt idx="1">
                  <c:v>30 Days</c:v>
                </c:pt>
                <c:pt idx="2">
                  <c:v>1 Year</c:v>
                </c:pt>
                <c:pt idx="3">
                  <c:v>2 Years</c:v>
                </c:pt>
              </c:strCache>
            </c:strRef>
          </c:cat>
          <c:val>
            <c:numRef>
              <c:f>Feuil1!$E$2:$E$5</c:f>
              <c:numCache>
                <c:formatCode>General</c:formatCode>
                <c:ptCount val="4"/>
                <c:pt idx="0">
                  <c:v>0.69</c:v>
                </c:pt>
                <c:pt idx="1">
                  <c:v>1.59</c:v>
                </c:pt>
                <c:pt idx="2">
                  <c:v>1.43</c:v>
                </c:pt>
                <c:pt idx="3">
                  <c:v>1.4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F3AC-49CC-A945-99E2249109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84814560"/>
        <c:axId val="738573264"/>
      </c:lineChart>
      <c:catAx>
        <c:axId val="655763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22225" cap="flat" cmpd="sng" algn="ctr">
            <a:solidFill>
              <a:srgbClr val="FFFFFF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57547488"/>
        <c:crosses val="autoZero"/>
        <c:auto val="1"/>
        <c:lblAlgn val="ctr"/>
        <c:lblOffset val="100"/>
        <c:noMultiLvlLbl val="0"/>
      </c:catAx>
      <c:valAx>
        <c:axId val="155754748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22225">
            <a:solidFill>
              <a:srgbClr val="FFFFFF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5763872"/>
        <c:crosses val="autoZero"/>
        <c:crossBetween val="between"/>
      </c:valAx>
      <c:valAx>
        <c:axId val="738573264"/>
        <c:scaling>
          <c:orientation val="minMax"/>
          <c:min val="0.60000000000000009"/>
        </c:scaling>
        <c:delete val="0"/>
        <c:axPos val="r"/>
        <c:numFmt formatCode="#,##0.0" sourceLinked="0"/>
        <c:majorTickMark val="out"/>
        <c:minorTickMark val="none"/>
        <c:tickLblPos val="nextTo"/>
        <c:spPr>
          <a:noFill/>
          <a:ln w="19050">
            <a:solidFill>
              <a:srgbClr val="FFFFFF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84814560"/>
        <c:crosses val="max"/>
        <c:crossBetween val="between"/>
      </c:valAx>
      <c:catAx>
        <c:axId val="9848145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73857326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TAVR (n=77)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Death</c:v>
                </c:pt>
                <c:pt idx="1">
                  <c:v>Stroke</c:v>
                </c:pt>
                <c:pt idx="2">
                  <c:v>Disabling stroke</c:v>
                </c:pt>
                <c:pt idx="3">
                  <c:v>Major/life-threatening bleeding</c:v>
                </c:pt>
                <c:pt idx="4">
                  <c:v>New on-set a-fib</c:v>
                </c:pt>
                <c:pt idx="5">
                  <c:v>New PPM</c:v>
                </c:pt>
                <c:pt idx="6">
                  <c:v>Cardiac rehosp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9.1</c:v>
                </c:pt>
                <c:pt idx="1">
                  <c:v>3.9</c:v>
                </c:pt>
                <c:pt idx="2">
                  <c:v>0</c:v>
                </c:pt>
                <c:pt idx="3">
                  <c:v>13</c:v>
                </c:pt>
                <c:pt idx="4">
                  <c:v>10.4</c:v>
                </c:pt>
                <c:pt idx="5">
                  <c:v>14.3</c:v>
                </c:pt>
                <c:pt idx="6">
                  <c:v>19.5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847-472F-947B-2F5DCB534DD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SAVR (n=74)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Death</c:v>
                </c:pt>
                <c:pt idx="1">
                  <c:v>Stroke</c:v>
                </c:pt>
                <c:pt idx="2">
                  <c:v>Disabling stroke</c:v>
                </c:pt>
                <c:pt idx="3">
                  <c:v>Major/life-threatening bleeding</c:v>
                </c:pt>
                <c:pt idx="4">
                  <c:v>New on-set a-fib</c:v>
                </c:pt>
                <c:pt idx="5">
                  <c:v>New PPM</c:v>
                </c:pt>
                <c:pt idx="6">
                  <c:v>Cardiac rehosp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8.1</c:v>
                </c:pt>
                <c:pt idx="1">
                  <c:v>4.0999999999999996</c:v>
                </c:pt>
                <c:pt idx="2">
                  <c:v>4.0999999999999996</c:v>
                </c:pt>
                <c:pt idx="3">
                  <c:v>24.3</c:v>
                </c:pt>
                <c:pt idx="4">
                  <c:v>31.1</c:v>
                </c:pt>
                <c:pt idx="5">
                  <c:v>6.8</c:v>
                </c:pt>
                <c:pt idx="6">
                  <c:v>20.3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847-472F-947B-2F5DCB534D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0"/>
        <c:overlap val="-15"/>
        <c:axId val="408930488"/>
        <c:axId val="408927864"/>
      </c:barChart>
      <c:catAx>
        <c:axId val="4089304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one"/>
        <c:spPr>
          <a:noFill/>
          <a:ln w="25400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08927864"/>
        <c:crosses val="autoZero"/>
        <c:auto val="1"/>
        <c:lblAlgn val="ctr"/>
        <c:lblOffset val="10"/>
        <c:noMultiLvlLbl val="0"/>
      </c:catAx>
      <c:valAx>
        <c:axId val="40892786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22225"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089304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Redo-TAVR (n=1216)</c:v>
                </c:pt>
              </c:strCache>
            </c:strRef>
          </c:tx>
          <c:spPr>
            <a:solidFill>
              <a:srgbClr val="FF9933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Death or Stroke</c:v>
                </c:pt>
                <c:pt idx="1">
                  <c:v>Death</c:v>
                </c:pt>
                <c:pt idx="2">
                  <c:v>Stroke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6.1</c:v>
                </c:pt>
                <c:pt idx="1">
                  <c:v>4.8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147-4041-BBA0-02534BFA245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Native TAVR (n=1216)</c:v>
                </c:pt>
              </c:strCache>
            </c:strRef>
          </c:tx>
          <c:spPr>
            <a:solidFill>
              <a:schemeClr val="bg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Death or Stroke</c:v>
                </c:pt>
                <c:pt idx="1">
                  <c:v>Death</c:v>
                </c:pt>
                <c:pt idx="2">
                  <c:v>Stroke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5.9</c:v>
                </c:pt>
                <c:pt idx="1">
                  <c:v>4.0999999999999996</c:v>
                </c:pt>
                <c:pt idx="2">
                  <c:v>2.1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147-4041-BBA0-02534BFA24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0"/>
        <c:overlap val="-4"/>
        <c:axId val="444865888"/>
        <c:axId val="444862280"/>
      </c:barChart>
      <c:catAx>
        <c:axId val="4448658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222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44862280"/>
        <c:crosses val="autoZero"/>
        <c:auto val="1"/>
        <c:lblAlgn val="ctr"/>
        <c:lblOffset val="10"/>
        <c:noMultiLvlLbl val="0"/>
      </c:catAx>
      <c:valAx>
        <c:axId val="44486228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22225"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44865888"/>
        <c:crosses val="autoZero"/>
        <c:crossBetween val="between"/>
        <c:majorUnit val="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5929170933369848E-2"/>
          <c:y val="4.1617906108722701E-2"/>
          <c:w val="0.86384162732038361"/>
          <c:h val="0.86205008236568126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Redo-TAVR (n=1216)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cat>
            <c:numRef>
              <c:f>Sheet1!$A$2:$A$6</c:f>
              <c:numCache>
                <c:formatCode>General</c:formatCode>
                <c:ptCount val="5"/>
                <c:pt idx="0">
                  <c:v>0</c:v>
                </c:pt>
                <c:pt idx="1">
                  <c:v>3</c:v>
                </c:pt>
                <c:pt idx="2">
                  <c:v>6</c:v>
                </c:pt>
                <c:pt idx="3">
                  <c:v>9</c:v>
                </c:pt>
                <c:pt idx="4">
                  <c:v>12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  <c:pt idx="4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516-4BE2-BDF3-043B31F6C0F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Native TAVR (n=1216)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cat>
            <c:numRef>
              <c:f>Sheet1!$A$2:$A$6</c:f>
              <c:numCache>
                <c:formatCode>General</c:formatCode>
                <c:ptCount val="5"/>
                <c:pt idx="0">
                  <c:v>0</c:v>
                </c:pt>
                <c:pt idx="1">
                  <c:v>3</c:v>
                </c:pt>
                <c:pt idx="2">
                  <c:v>6</c:v>
                </c:pt>
                <c:pt idx="3">
                  <c:v>9</c:v>
                </c:pt>
                <c:pt idx="4">
                  <c:v>12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  <c:pt idx="4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516-4BE2-BDF3-043B31F6C0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86102544"/>
        <c:axId val="586099920"/>
      </c:lineChart>
      <c:catAx>
        <c:axId val="5861025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222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86099920"/>
        <c:crosses val="autoZero"/>
        <c:auto val="1"/>
        <c:lblAlgn val="ctr"/>
        <c:lblOffset val="100"/>
        <c:noMultiLvlLbl val="0"/>
      </c:catAx>
      <c:valAx>
        <c:axId val="586099920"/>
        <c:scaling>
          <c:orientation val="minMax"/>
          <c:max val="3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22225"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86102544"/>
        <c:crosses val="autoZero"/>
        <c:crossBetween val="midCat"/>
        <c:majorUnit val="1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5929170933369848E-2"/>
          <c:y val="4.1617906108722701E-2"/>
          <c:w val="0.86384162732038361"/>
          <c:h val="0.86205008236568126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Redo-TAVR (n=1216)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cat>
            <c:numRef>
              <c:f>Sheet1!$A$2:$A$6</c:f>
              <c:numCache>
                <c:formatCode>General</c:formatCode>
                <c:ptCount val="5"/>
                <c:pt idx="0">
                  <c:v>0</c:v>
                </c:pt>
                <c:pt idx="1">
                  <c:v>3</c:v>
                </c:pt>
                <c:pt idx="2">
                  <c:v>6</c:v>
                </c:pt>
                <c:pt idx="3">
                  <c:v>9</c:v>
                </c:pt>
                <c:pt idx="4">
                  <c:v>12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  <c:pt idx="4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39A-4688-8947-7A6397624F7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Native TAVR (n=1216)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cat>
            <c:numRef>
              <c:f>Sheet1!$A$2:$A$6</c:f>
              <c:numCache>
                <c:formatCode>General</c:formatCode>
                <c:ptCount val="5"/>
                <c:pt idx="0">
                  <c:v>0</c:v>
                </c:pt>
                <c:pt idx="1">
                  <c:v>3</c:v>
                </c:pt>
                <c:pt idx="2">
                  <c:v>6</c:v>
                </c:pt>
                <c:pt idx="3">
                  <c:v>9</c:v>
                </c:pt>
                <c:pt idx="4">
                  <c:v>12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  <c:pt idx="4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39A-4688-8947-7A6397624F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86102544"/>
        <c:axId val="586099920"/>
      </c:lineChart>
      <c:catAx>
        <c:axId val="5861025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222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86099920"/>
        <c:crosses val="autoZero"/>
        <c:auto val="1"/>
        <c:lblAlgn val="ctr"/>
        <c:lblOffset val="100"/>
        <c:noMultiLvlLbl val="0"/>
      </c:catAx>
      <c:valAx>
        <c:axId val="586099920"/>
        <c:scaling>
          <c:orientation val="minMax"/>
          <c:max val="1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22225"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86102544"/>
        <c:crosses val="autoZero"/>
        <c:crossBetween val="midCat"/>
        <c:majorUnit val="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2767757123143118E-2"/>
          <c:y val="0.13878040244969378"/>
          <c:w val="0.8869916930486782"/>
          <c:h val="0.79431649168853891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Redo-TAVR </c:v>
                </c:pt>
              </c:strCache>
            </c:strRef>
          </c:tx>
          <c:spPr>
            <a:ln w="28575" cap="rnd">
              <a:solidFill>
                <a:srgbClr val="FF9933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8.8467353951890038E-2"/>
                  <c:y val="2.527077865266839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D55-496E-B9FD-731869F8EC2F}"/>
                </c:ext>
              </c:extLst>
            </c:dLbl>
            <c:dLbl>
              <c:idx val="1"/>
              <c:layout>
                <c:manualLayout>
                  <c:x val="-4.4481099656357388E-2"/>
                  <c:y val="-5.250699912510935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D55-496E-B9FD-731869F8EC2F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FF9933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bg1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Baseline</c:v>
                </c:pt>
                <c:pt idx="1">
                  <c:v>Discharge</c:v>
                </c:pt>
                <c:pt idx="2">
                  <c:v>30 Days</c:v>
                </c:pt>
                <c:pt idx="3">
                  <c:v>1 Year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36.299999999999997</c:v>
                </c:pt>
                <c:pt idx="1">
                  <c:v>14.1</c:v>
                </c:pt>
                <c:pt idx="2">
                  <c:v>15</c:v>
                </c:pt>
                <c:pt idx="3">
                  <c:v>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D55-496E-B9FD-731869F8EC2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Native TAVR</c:v>
                </c:pt>
              </c:strCache>
            </c:strRef>
          </c:tx>
          <c:spPr>
            <a:ln w="28575" cap="rnd">
              <a:solidFill>
                <a:schemeClr val="bg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5141001704683821E-2"/>
                  <c:y val="-2.255555555555556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D55-496E-B9FD-731869F8EC2F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Baseline</c:v>
                </c:pt>
                <c:pt idx="1">
                  <c:v>Discharge</c:v>
                </c:pt>
                <c:pt idx="2">
                  <c:v>30 Days</c:v>
                </c:pt>
                <c:pt idx="3">
                  <c:v>1 Year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38</c:v>
                </c:pt>
                <c:pt idx="1">
                  <c:v>11</c:v>
                </c:pt>
                <c:pt idx="2">
                  <c:v>11.6</c:v>
                </c:pt>
                <c:pt idx="3">
                  <c:v>11.7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D55-496E-B9FD-731869F8EC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47846744"/>
        <c:axId val="447845760"/>
      </c:lineChart>
      <c:catAx>
        <c:axId val="4478467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222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47845760"/>
        <c:crosses val="autoZero"/>
        <c:auto val="1"/>
        <c:lblAlgn val="ctr"/>
        <c:lblOffset val="10"/>
        <c:noMultiLvlLbl val="0"/>
      </c:catAx>
      <c:valAx>
        <c:axId val="44784576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22225"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47846744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2767757123143118E-2"/>
          <c:y val="0.13878040244969378"/>
          <c:w val="0.8869916930486782"/>
          <c:h val="0.79431649168853891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Redo-TAVR </c:v>
                </c:pt>
              </c:strCache>
            </c:strRef>
          </c:tx>
          <c:spPr>
            <a:ln w="28575" cap="rnd">
              <a:solidFill>
                <a:srgbClr val="FF9933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8.8467318601303871E-2"/>
                  <c:y val="-2.280600141328487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0981076962153921E-2"/>
                      <c:h val="5.386230567332928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28D7-4FB7-9D8E-1A679BD4D133}"/>
                </c:ext>
              </c:extLst>
            </c:dLbl>
            <c:dLbl>
              <c:idx val="1"/>
              <c:layout>
                <c:manualLayout>
                  <c:x val="-1.7599483532300397E-2"/>
                  <c:y val="3.082626690894407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8D7-4FB7-9D8E-1A679BD4D133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FF9933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Baseline</c:v>
                </c:pt>
                <c:pt idx="1">
                  <c:v>Discharge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0.95</c:v>
                </c:pt>
                <c:pt idx="1">
                  <c:v>1.65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8D7-4FB7-9D8E-1A679BD4D13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Native TAVR</c:v>
                </c:pt>
              </c:strCache>
            </c:strRef>
          </c:tx>
          <c:spPr>
            <a:ln w="28575" cap="rnd">
              <a:solidFill>
                <a:schemeClr val="bg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7829142324951366E-2"/>
                  <c:y val="3.834191399152028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8D7-4FB7-9D8E-1A679BD4D133}"/>
                </c:ext>
              </c:extLst>
            </c:dLbl>
            <c:dLbl>
              <c:idx val="1"/>
              <c:layout>
                <c:manualLayout>
                  <c:x val="-6.4025696384726202E-2"/>
                  <c:y val="-2.92307692307692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8D7-4FB7-9D8E-1A679BD4D133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Baseline</c:v>
                </c:pt>
                <c:pt idx="1">
                  <c:v>Discharge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0.76</c:v>
                </c:pt>
                <c:pt idx="1">
                  <c:v>1.76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28D7-4FB7-9D8E-1A679BD4D1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47846744"/>
        <c:axId val="447845760"/>
      </c:lineChart>
      <c:catAx>
        <c:axId val="4478467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222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47845760"/>
        <c:crosses val="autoZero"/>
        <c:auto val="1"/>
        <c:lblAlgn val="ctr"/>
        <c:lblOffset val="10"/>
        <c:noMultiLvlLbl val="0"/>
      </c:catAx>
      <c:valAx>
        <c:axId val="447845760"/>
        <c:scaling>
          <c:orientation val="minMax"/>
        </c:scaling>
        <c:delete val="0"/>
        <c:axPos val="l"/>
        <c:numFmt formatCode="#,##0.0" sourceLinked="0"/>
        <c:majorTickMark val="out"/>
        <c:minorTickMark val="none"/>
        <c:tickLblPos val="nextTo"/>
        <c:spPr>
          <a:noFill/>
          <a:ln w="22225"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47846744"/>
        <c:crosses val="autoZero"/>
        <c:crossBetween val="between"/>
        <c:majorUnit val="0.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Redo-TAVR (n=1320)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Death or stroke</c:v>
                </c:pt>
                <c:pt idx="1">
                  <c:v>Death </c:v>
                </c:pt>
                <c:pt idx="2">
                  <c:v>Stroke</c:v>
                </c:pt>
                <c:pt idx="3">
                  <c:v>AV reintvn</c:v>
                </c:pt>
                <c:pt idx="4">
                  <c:v>Life threatening bleeding</c:v>
                </c:pt>
                <c:pt idx="5">
                  <c:v>Major vasc compl</c:v>
                </c:pt>
                <c:pt idx="6">
                  <c:v>MI</c:v>
                </c:pt>
                <c:pt idx="7">
                  <c:v>New on-set a-fib</c:v>
                </c:pt>
                <c:pt idx="8">
                  <c:v>Any readmission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19</c:v>
                </c:pt>
                <c:pt idx="1">
                  <c:v>17.5</c:v>
                </c:pt>
                <c:pt idx="2">
                  <c:v>3.2</c:v>
                </c:pt>
                <c:pt idx="3">
                  <c:v>0.9</c:v>
                </c:pt>
                <c:pt idx="4">
                  <c:v>2.2000000000000002</c:v>
                </c:pt>
                <c:pt idx="5">
                  <c:v>1.2</c:v>
                </c:pt>
                <c:pt idx="6">
                  <c:v>1.8</c:v>
                </c:pt>
                <c:pt idx="7">
                  <c:v>2.6</c:v>
                </c:pt>
                <c:pt idx="8">
                  <c:v>31.9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AAE-4D81-BF91-7567CE7FF99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Native-TAVR (n=1320)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Death or stroke</c:v>
                </c:pt>
                <c:pt idx="1">
                  <c:v>Death </c:v>
                </c:pt>
                <c:pt idx="2">
                  <c:v>Stroke</c:v>
                </c:pt>
                <c:pt idx="3">
                  <c:v>AV reintvn</c:v>
                </c:pt>
                <c:pt idx="4">
                  <c:v>Life threatening bleeding</c:v>
                </c:pt>
                <c:pt idx="5">
                  <c:v>Major vasc compl</c:v>
                </c:pt>
                <c:pt idx="6">
                  <c:v>MI</c:v>
                </c:pt>
                <c:pt idx="7">
                  <c:v>New on-set a-fib</c:v>
                </c:pt>
                <c:pt idx="8">
                  <c:v>Any readmission</c:v>
                </c:pt>
              </c:strCache>
            </c:strRef>
          </c:cat>
          <c:val>
            <c:numRef>
              <c:f>Sheet1!$C$2:$C$10</c:f>
              <c:numCache>
                <c:formatCode>General</c:formatCode>
                <c:ptCount val="9"/>
                <c:pt idx="0">
                  <c:v>21.1</c:v>
                </c:pt>
                <c:pt idx="1">
                  <c:v>19</c:v>
                </c:pt>
                <c:pt idx="2">
                  <c:v>3.5</c:v>
                </c:pt>
                <c:pt idx="3">
                  <c:v>0.3</c:v>
                </c:pt>
                <c:pt idx="4">
                  <c:v>1.3</c:v>
                </c:pt>
                <c:pt idx="5">
                  <c:v>1.2</c:v>
                </c:pt>
                <c:pt idx="6">
                  <c:v>2</c:v>
                </c:pt>
                <c:pt idx="7">
                  <c:v>2.9</c:v>
                </c:pt>
                <c:pt idx="8">
                  <c:v>34.200000000000003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AAE-4D81-BF91-7567CE7FF9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4"/>
        <c:overlap val="-9"/>
        <c:axId val="411487583"/>
        <c:axId val="517575727"/>
      </c:barChart>
      <c:catAx>
        <c:axId val="411487583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222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17575727"/>
        <c:crosses val="autoZero"/>
        <c:auto val="1"/>
        <c:lblAlgn val="ctr"/>
        <c:lblOffset val="100"/>
        <c:noMultiLvlLbl val="0"/>
      </c:catAx>
      <c:valAx>
        <c:axId val="517575727"/>
        <c:scaling>
          <c:orientation val="minMax"/>
          <c:max val="5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22225"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11487583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Arial Narrow" panose="020B0606020202030204" pitchFamily="34" charset="0"/>
        </a:defRPr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5929170933369848E-2"/>
          <c:y val="4.1617906108722701E-2"/>
          <c:w val="0.78007336039516795"/>
          <c:h val="0.86205008236568126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Redo-TAVR (n=1216)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cat>
            <c:numRef>
              <c:f>Sheet1!$A$2:$A$6</c:f>
              <c:numCache>
                <c:formatCode>General</c:formatCode>
                <c:ptCount val="5"/>
                <c:pt idx="0">
                  <c:v>0</c:v>
                </c:pt>
                <c:pt idx="1">
                  <c:v>3</c:v>
                </c:pt>
                <c:pt idx="2">
                  <c:v>6</c:v>
                </c:pt>
                <c:pt idx="3">
                  <c:v>9</c:v>
                </c:pt>
                <c:pt idx="4">
                  <c:v>12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  <c:pt idx="4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07F-4556-9796-4F89A2B616B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Native TAVR (n=1216)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cat>
            <c:numRef>
              <c:f>Sheet1!$A$2:$A$6</c:f>
              <c:numCache>
                <c:formatCode>General</c:formatCode>
                <c:ptCount val="5"/>
                <c:pt idx="0">
                  <c:v>0</c:v>
                </c:pt>
                <c:pt idx="1">
                  <c:v>3</c:v>
                </c:pt>
                <c:pt idx="2">
                  <c:v>6</c:v>
                </c:pt>
                <c:pt idx="3">
                  <c:v>9</c:v>
                </c:pt>
                <c:pt idx="4">
                  <c:v>12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  <c:pt idx="4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07F-4556-9796-4F89A2B616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86102544"/>
        <c:axId val="586099920"/>
      </c:lineChart>
      <c:catAx>
        <c:axId val="5861025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222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86099920"/>
        <c:crosses val="autoZero"/>
        <c:auto val="1"/>
        <c:lblAlgn val="ctr"/>
        <c:lblOffset val="100"/>
        <c:noMultiLvlLbl val="0"/>
      </c:catAx>
      <c:valAx>
        <c:axId val="586099920"/>
        <c:scaling>
          <c:orientation val="minMax"/>
          <c:max val="5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22225"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86102544"/>
        <c:crosses val="autoZero"/>
        <c:crossBetween val="midCat"/>
        <c:majorUnit val="1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7EC1C-A874-4F2B-BC38-FF3481098D07}" type="datetimeFigureOut">
              <a:rPr lang="en-US" smtClean="0"/>
              <a:t>1/9/2024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2525" y="1162050"/>
            <a:ext cx="470535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AE6749-EF86-4E7D-90E3-B87DCDA669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256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1pPr>
    <a:lvl2pPr marL="54864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2pPr>
    <a:lvl3pPr marL="109728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3pPr>
    <a:lvl4pPr marL="164592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4pPr>
    <a:lvl5pPr marL="219456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5pPr>
    <a:lvl6pPr marL="274320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6pPr>
    <a:lvl7pPr marL="329184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7pPr>
    <a:lvl8pPr marL="384048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8pPr>
    <a:lvl9pPr marL="438912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90588" y="696913"/>
            <a:ext cx="5229225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8688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8688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8688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868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286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7CA431-D06D-4545-9B64-F839F81A0B4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Helvetica"/>
                <a:sym typeface="Calibri"/>
              </a:rPr>
              <a:pPr marL="0" marR="0" lvl="0" indent="0" algn="r" defTabSz="9286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Helvetica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8460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E6749-EF86-4E7D-90E3-B87DCDA66992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14674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AE6749-EF86-4E7D-90E3-B87DCDA66992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5732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E6749-EF86-4E7D-90E3-B87DCDA66992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7872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>
            <a:extLst>
              <a:ext uri="{FF2B5EF4-FFF2-40B4-BE49-F238E27FC236}">
                <a16:creationId xmlns:a16="http://schemas.microsoft.com/office/drawing/2014/main" id="{DEB346E0-CB7B-4C3C-B1E6-C5851FEEA20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1859" name="Notes Placeholder 2">
            <a:extLst>
              <a:ext uri="{FF2B5EF4-FFF2-40B4-BE49-F238E27FC236}">
                <a16:creationId xmlns:a16="http://schemas.microsoft.com/office/drawing/2014/main" id="{EC654D83-03E9-41B1-AF13-4006B1B2F9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21860" name="Slide Number Placeholder 3">
            <a:extLst>
              <a:ext uri="{FF2B5EF4-FFF2-40B4-BE49-F238E27FC236}">
                <a16:creationId xmlns:a16="http://schemas.microsoft.com/office/drawing/2014/main" id="{513A68BA-2653-499B-B57E-429E66F8EF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86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7DE9F6-ADE3-4F89-AD72-41F34BBD06D9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86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2778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90588" y="696913"/>
            <a:ext cx="5229225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rtl="0"/>
            <a:endParaRPr lang="en-US" altLang="en-US" dirty="0"/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8688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8688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8688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868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286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7CA431-D06D-4545-9B64-F839F81A0B4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Helvetica"/>
                <a:sym typeface="Calibri"/>
              </a:rPr>
              <a:pPr marL="0" marR="0" lvl="0" indent="0" algn="r" defTabSz="9286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Helvetica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37611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E6749-EF86-4E7D-90E3-B87DCDA66992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4774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E6749-EF86-4E7D-90E3-B87DCDA66992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4043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E6749-EF86-4E7D-90E3-B87DCDA66992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4343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E6749-EF86-4E7D-90E3-B87DCDA66992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778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E6749-EF86-4E7D-90E3-B87DCDA66992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4751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E6749-EF86-4E7D-90E3-B87DCDA66992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56598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E6749-EF86-4E7D-90E3-B87DCDA66992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292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1757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69983" indent="0" algn="ctr">
              <a:buNone/>
              <a:defRPr/>
            </a:lvl2pPr>
            <a:lvl3pPr marL="739982" indent="0" algn="ctr">
              <a:buNone/>
              <a:defRPr/>
            </a:lvl3pPr>
            <a:lvl4pPr marL="1109971" indent="0" algn="ctr">
              <a:buNone/>
              <a:defRPr/>
            </a:lvl4pPr>
            <a:lvl5pPr marL="1479966" indent="0" algn="ctr">
              <a:buNone/>
              <a:defRPr/>
            </a:lvl5pPr>
            <a:lvl6pPr marL="1849957" indent="0" algn="ctr">
              <a:buNone/>
              <a:defRPr/>
            </a:lvl6pPr>
            <a:lvl7pPr marL="2219946" indent="0" algn="ctr">
              <a:buNone/>
              <a:defRPr/>
            </a:lvl7pPr>
            <a:lvl8pPr marL="2589932" indent="0" algn="ctr">
              <a:buNone/>
              <a:defRPr/>
            </a:lvl8pPr>
            <a:lvl9pPr marL="295991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0241201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84012331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609600"/>
            <a:ext cx="2185988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6" y="609600"/>
            <a:ext cx="6405563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46953669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771525" y="1981200"/>
            <a:ext cx="8743950" cy="41148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91101979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3886599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53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85763" indent="0" algn="ctr">
              <a:buNone/>
              <a:defRPr/>
            </a:lvl2pPr>
            <a:lvl3pPr marL="771525" indent="0" algn="ctr">
              <a:buNone/>
              <a:defRPr/>
            </a:lvl3pPr>
            <a:lvl4pPr marL="1157288" indent="0" algn="ctr">
              <a:buNone/>
              <a:defRPr/>
            </a:lvl4pPr>
            <a:lvl5pPr marL="1543050" indent="0" algn="ctr">
              <a:buNone/>
              <a:defRPr/>
            </a:lvl5pPr>
            <a:lvl6pPr marL="1928813" indent="0" algn="ctr">
              <a:buNone/>
              <a:defRPr/>
            </a:lvl6pPr>
            <a:lvl7pPr marL="2314575" indent="0" algn="ctr">
              <a:buNone/>
              <a:defRPr/>
            </a:lvl7pPr>
            <a:lvl8pPr marL="2700338" indent="0" algn="ctr">
              <a:buNone/>
              <a:defRPr/>
            </a:lvl8pPr>
            <a:lvl9pPr marL="30861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4226050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75326955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3"/>
            <a:ext cx="8743950" cy="1362076"/>
          </a:xfrm>
        </p:spPr>
        <p:txBody>
          <a:bodyPr anchor="t"/>
          <a:lstStyle>
            <a:lvl1pPr algn="l">
              <a:defRPr sz="337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1688"/>
            </a:lvl1pPr>
            <a:lvl2pPr marL="385763" indent="0">
              <a:buNone/>
              <a:defRPr sz="1519"/>
            </a:lvl2pPr>
            <a:lvl3pPr marL="771525" indent="0">
              <a:buNone/>
              <a:defRPr sz="1350"/>
            </a:lvl3pPr>
            <a:lvl4pPr marL="1157288" indent="0">
              <a:buNone/>
              <a:defRPr sz="1181"/>
            </a:lvl4pPr>
            <a:lvl5pPr marL="1543050" indent="0">
              <a:buNone/>
              <a:defRPr sz="1181"/>
            </a:lvl5pPr>
            <a:lvl6pPr marL="1928813" indent="0">
              <a:buNone/>
              <a:defRPr sz="1181"/>
            </a:lvl6pPr>
            <a:lvl7pPr marL="2314575" indent="0">
              <a:buNone/>
              <a:defRPr sz="1181"/>
            </a:lvl7pPr>
            <a:lvl8pPr marL="2700338" indent="0">
              <a:buNone/>
              <a:defRPr sz="1181"/>
            </a:lvl8pPr>
            <a:lvl9pPr marL="3086100" indent="0">
              <a:buNone/>
              <a:defRPr sz="118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9194231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38" y="1981200"/>
            <a:ext cx="4295775" cy="4114800"/>
          </a:xfrm>
        </p:spPr>
        <p:txBody>
          <a:bodyPr/>
          <a:lstStyle>
            <a:lvl1pPr>
              <a:defRPr sz="2363"/>
            </a:lvl1pPr>
            <a:lvl2pPr>
              <a:defRPr sz="2025"/>
            </a:lvl2pPr>
            <a:lvl3pPr>
              <a:defRPr sz="1688"/>
            </a:lvl3pPr>
            <a:lvl4pPr>
              <a:defRPr sz="1519"/>
            </a:lvl4pPr>
            <a:lvl5pPr>
              <a:defRPr sz="1519"/>
            </a:lvl5pPr>
            <a:lvl6pPr>
              <a:defRPr sz="1519"/>
            </a:lvl6pPr>
            <a:lvl7pPr>
              <a:defRPr sz="1519"/>
            </a:lvl7pPr>
            <a:lvl8pPr>
              <a:defRPr sz="1519"/>
            </a:lvl8pPr>
            <a:lvl9pPr>
              <a:defRPr sz="151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34" y="1981200"/>
            <a:ext cx="4295775" cy="4114800"/>
          </a:xfrm>
        </p:spPr>
        <p:txBody>
          <a:bodyPr/>
          <a:lstStyle>
            <a:lvl1pPr>
              <a:defRPr sz="2363"/>
            </a:lvl1pPr>
            <a:lvl2pPr>
              <a:defRPr sz="2025"/>
            </a:lvl2pPr>
            <a:lvl3pPr>
              <a:defRPr sz="1688"/>
            </a:lvl3pPr>
            <a:lvl4pPr>
              <a:defRPr sz="1519"/>
            </a:lvl4pPr>
            <a:lvl5pPr>
              <a:defRPr sz="1519"/>
            </a:lvl5pPr>
            <a:lvl6pPr>
              <a:defRPr sz="1519"/>
            </a:lvl6pPr>
            <a:lvl7pPr>
              <a:defRPr sz="1519"/>
            </a:lvl7pPr>
            <a:lvl8pPr>
              <a:defRPr sz="1519"/>
            </a:lvl8pPr>
            <a:lvl9pPr>
              <a:defRPr sz="151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49950037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9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1535115"/>
            <a:ext cx="4545014" cy="639763"/>
          </a:xfrm>
        </p:spPr>
        <p:txBody>
          <a:bodyPr anchor="b"/>
          <a:lstStyle>
            <a:lvl1pPr marL="0" indent="0">
              <a:buNone/>
              <a:defRPr sz="2025" b="1"/>
            </a:lvl1pPr>
            <a:lvl2pPr marL="385763" indent="0">
              <a:buNone/>
              <a:defRPr sz="1688" b="1"/>
            </a:lvl2pPr>
            <a:lvl3pPr marL="771525" indent="0">
              <a:buNone/>
              <a:defRPr sz="1519" b="1"/>
            </a:lvl3pPr>
            <a:lvl4pPr marL="1157288" indent="0">
              <a:buNone/>
              <a:defRPr sz="1350" b="1"/>
            </a:lvl4pPr>
            <a:lvl5pPr marL="1543050" indent="0">
              <a:buNone/>
              <a:defRPr sz="1350" b="1"/>
            </a:lvl5pPr>
            <a:lvl6pPr marL="1928813" indent="0">
              <a:buNone/>
              <a:defRPr sz="1350" b="1"/>
            </a:lvl6pPr>
            <a:lvl7pPr marL="2314575" indent="0">
              <a:buNone/>
              <a:defRPr sz="1350" b="1"/>
            </a:lvl7pPr>
            <a:lvl8pPr marL="2700338" indent="0">
              <a:buNone/>
              <a:defRPr sz="1350" b="1"/>
            </a:lvl8pPr>
            <a:lvl9pPr marL="3086100" indent="0">
              <a:buNone/>
              <a:defRPr sz="13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1" y="2174875"/>
            <a:ext cx="4545014" cy="3951288"/>
          </a:xfrm>
        </p:spPr>
        <p:txBody>
          <a:bodyPr/>
          <a:lstStyle>
            <a:lvl1pPr>
              <a:defRPr sz="2025"/>
            </a:lvl1pPr>
            <a:lvl2pPr>
              <a:defRPr sz="1688"/>
            </a:lvl2pPr>
            <a:lvl3pPr>
              <a:defRPr sz="1519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5"/>
            <a:ext cx="4546600" cy="639763"/>
          </a:xfrm>
        </p:spPr>
        <p:txBody>
          <a:bodyPr anchor="b"/>
          <a:lstStyle>
            <a:lvl1pPr marL="0" indent="0">
              <a:buNone/>
              <a:defRPr sz="2025" b="1"/>
            </a:lvl1pPr>
            <a:lvl2pPr marL="385763" indent="0">
              <a:buNone/>
              <a:defRPr sz="1688" b="1"/>
            </a:lvl2pPr>
            <a:lvl3pPr marL="771525" indent="0">
              <a:buNone/>
              <a:defRPr sz="1519" b="1"/>
            </a:lvl3pPr>
            <a:lvl4pPr marL="1157288" indent="0">
              <a:buNone/>
              <a:defRPr sz="1350" b="1"/>
            </a:lvl4pPr>
            <a:lvl5pPr marL="1543050" indent="0">
              <a:buNone/>
              <a:defRPr sz="1350" b="1"/>
            </a:lvl5pPr>
            <a:lvl6pPr marL="1928813" indent="0">
              <a:buNone/>
              <a:defRPr sz="1350" b="1"/>
            </a:lvl6pPr>
            <a:lvl7pPr marL="2314575" indent="0">
              <a:buNone/>
              <a:defRPr sz="1350" b="1"/>
            </a:lvl7pPr>
            <a:lvl8pPr marL="2700338" indent="0">
              <a:buNone/>
              <a:defRPr sz="1350" b="1"/>
            </a:lvl8pPr>
            <a:lvl9pPr marL="3086100" indent="0">
              <a:buNone/>
              <a:defRPr sz="13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025"/>
            </a:lvl1pPr>
            <a:lvl2pPr>
              <a:defRPr sz="1688"/>
            </a:lvl2pPr>
            <a:lvl3pPr>
              <a:defRPr sz="1519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50701437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4851678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33609016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7973219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65" y="273059"/>
            <a:ext cx="3384550" cy="1162051"/>
          </a:xfrm>
        </p:spPr>
        <p:txBody>
          <a:bodyPr anchor="b"/>
          <a:lstStyle>
            <a:lvl1pPr algn="l">
              <a:defRPr sz="168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6" y="273065"/>
            <a:ext cx="5749925" cy="5853113"/>
          </a:xfrm>
        </p:spPr>
        <p:txBody>
          <a:bodyPr/>
          <a:lstStyle>
            <a:lvl1pPr>
              <a:defRPr sz="2700"/>
            </a:lvl1pPr>
            <a:lvl2pPr>
              <a:defRPr sz="2363"/>
            </a:lvl2pPr>
            <a:lvl3pPr>
              <a:defRPr sz="202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65" y="1435104"/>
            <a:ext cx="3384550" cy="4691063"/>
          </a:xfrm>
        </p:spPr>
        <p:txBody>
          <a:bodyPr/>
          <a:lstStyle>
            <a:lvl1pPr marL="0" indent="0">
              <a:buNone/>
              <a:defRPr sz="1181"/>
            </a:lvl1pPr>
            <a:lvl2pPr marL="385763" indent="0">
              <a:buNone/>
              <a:defRPr sz="1013"/>
            </a:lvl2pPr>
            <a:lvl3pPr marL="771525" indent="0">
              <a:buNone/>
              <a:defRPr sz="844"/>
            </a:lvl3pPr>
            <a:lvl4pPr marL="1157288" indent="0">
              <a:buNone/>
              <a:defRPr sz="759"/>
            </a:lvl4pPr>
            <a:lvl5pPr marL="1543050" indent="0">
              <a:buNone/>
              <a:defRPr sz="759"/>
            </a:lvl5pPr>
            <a:lvl6pPr marL="1928813" indent="0">
              <a:buNone/>
              <a:defRPr sz="759"/>
            </a:lvl6pPr>
            <a:lvl7pPr marL="2314575" indent="0">
              <a:buNone/>
              <a:defRPr sz="759"/>
            </a:lvl7pPr>
            <a:lvl8pPr marL="2700338" indent="0">
              <a:buNone/>
              <a:defRPr sz="759"/>
            </a:lvl8pPr>
            <a:lvl9pPr marL="3086100" indent="0">
              <a:buNone/>
              <a:defRPr sz="75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30077235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3"/>
            <a:ext cx="6172200" cy="566740"/>
          </a:xfrm>
        </p:spPr>
        <p:txBody>
          <a:bodyPr anchor="b"/>
          <a:lstStyle>
            <a:lvl1pPr algn="l">
              <a:defRPr sz="168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2700"/>
            </a:lvl1pPr>
            <a:lvl2pPr marL="385763" indent="0">
              <a:buNone/>
              <a:defRPr sz="2363"/>
            </a:lvl2pPr>
            <a:lvl3pPr marL="771525" indent="0">
              <a:buNone/>
              <a:defRPr sz="2025"/>
            </a:lvl3pPr>
            <a:lvl4pPr marL="1157288" indent="0">
              <a:buNone/>
              <a:defRPr sz="1688"/>
            </a:lvl4pPr>
            <a:lvl5pPr marL="1543050" indent="0">
              <a:buNone/>
              <a:defRPr sz="1688"/>
            </a:lvl5pPr>
            <a:lvl6pPr marL="1928813" indent="0">
              <a:buNone/>
              <a:defRPr sz="1688"/>
            </a:lvl6pPr>
            <a:lvl7pPr marL="2314575" indent="0">
              <a:buNone/>
              <a:defRPr sz="1688"/>
            </a:lvl7pPr>
            <a:lvl8pPr marL="2700338" indent="0">
              <a:buNone/>
              <a:defRPr sz="1688"/>
            </a:lvl8pPr>
            <a:lvl9pPr marL="3086100" indent="0">
              <a:buNone/>
              <a:defRPr sz="1688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62"/>
            <a:ext cx="6172200" cy="804863"/>
          </a:xfrm>
        </p:spPr>
        <p:txBody>
          <a:bodyPr/>
          <a:lstStyle>
            <a:lvl1pPr marL="0" indent="0">
              <a:buNone/>
              <a:defRPr sz="1181"/>
            </a:lvl1pPr>
            <a:lvl2pPr marL="385763" indent="0">
              <a:buNone/>
              <a:defRPr sz="1013"/>
            </a:lvl2pPr>
            <a:lvl3pPr marL="771525" indent="0">
              <a:buNone/>
              <a:defRPr sz="844"/>
            </a:lvl3pPr>
            <a:lvl4pPr marL="1157288" indent="0">
              <a:buNone/>
              <a:defRPr sz="759"/>
            </a:lvl4pPr>
            <a:lvl5pPr marL="1543050" indent="0">
              <a:buNone/>
              <a:defRPr sz="759"/>
            </a:lvl5pPr>
            <a:lvl6pPr marL="1928813" indent="0">
              <a:buNone/>
              <a:defRPr sz="759"/>
            </a:lvl6pPr>
            <a:lvl7pPr marL="2314575" indent="0">
              <a:buNone/>
              <a:defRPr sz="759"/>
            </a:lvl7pPr>
            <a:lvl8pPr marL="2700338" indent="0">
              <a:buNone/>
              <a:defRPr sz="759"/>
            </a:lvl8pPr>
            <a:lvl9pPr marL="3086100" indent="0">
              <a:buNone/>
              <a:defRPr sz="75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8383003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4198678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609600"/>
            <a:ext cx="2185988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6" y="609600"/>
            <a:ext cx="6405563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8164095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771525" y="1981200"/>
            <a:ext cx="8743950" cy="4114800"/>
          </a:xfrm>
        </p:spPr>
        <p:txBody>
          <a:bodyPr/>
          <a:lstStyle/>
          <a:p>
            <a:r>
              <a:rPr lang="en-US" dirty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540358824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1122363"/>
            <a:ext cx="874395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5875" y="3602038"/>
            <a:ext cx="771525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Calibri"/>
              </a:rPr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Calibri"/>
              </a:rPr>
              <a:pPr marL="0" marR="0" lvl="0" indent="0" algn="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557381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Calibri"/>
              </a:rPr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Calibri"/>
              </a:rPr>
              <a:pPr marL="0" marR="0" lvl="0" indent="0" algn="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75336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874" y="1709740"/>
            <a:ext cx="887253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1874" y="4589465"/>
            <a:ext cx="887253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Calibri"/>
              </a:rPr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Calibri"/>
              </a:rPr>
              <a:pPr marL="0" marR="0" lvl="0" indent="0" algn="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21825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7231" y="1825625"/>
            <a:ext cx="4371975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794" y="1825625"/>
            <a:ext cx="4371975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Calibri"/>
              </a:rPr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Calibri"/>
              </a:rPr>
              <a:pPr marL="0" marR="0" lvl="0" indent="0" algn="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9959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7107"/>
            <a:ext cx="8743950" cy="1362076"/>
          </a:xfrm>
        </p:spPr>
        <p:txBody>
          <a:bodyPr anchor="t"/>
          <a:lstStyle>
            <a:lvl1pPr algn="l">
              <a:defRPr sz="337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1688"/>
            </a:lvl1pPr>
            <a:lvl2pPr marL="369983" indent="0">
              <a:buNone/>
              <a:defRPr sz="1519"/>
            </a:lvl2pPr>
            <a:lvl3pPr marL="739982" indent="0">
              <a:buNone/>
              <a:defRPr sz="1350"/>
            </a:lvl3pPr>
            <a:lvl4pPr marL="1109971" indent="0">
              <a:buNone/>
              <a:defRPr sz="1181"/>
            </a:lvl4pPr>
            <a:lvl5pPr marL="1479966" indent="0">
              <a:buNone/>
              <a:defRPr sz="1181"/>
            </a:lvl5pPr>
            <a:lvl6pPr marL="1849957" indent="0">
              <a:buNone/>
              <a:defRPr sz="1181"/>
            </a:lvl6pPr>
            <a:lvl7pPr marL="2219946" indent="0">
              <a:buNone/>
              <a:defRPr sz="1181"/>
            </a:lvl7pPr>
            <a:lvl8pPr marL="2589932" indent="0">
              <a:buNone/>
              <a:defRPr sz="1181"/>
            </a:lvl8pPr>
            <a:lvl9pPr marL="2959919" indent="0">
              <a:buNone/>
              <a:defRPr sz="118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4893820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365127"/>
            <a:ext cx="8872538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8572" y="1681163"/>
            <a:ext cx="435188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8572" y="2505075"/>
            <a:ext cx="4351883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07794" y="1681163"/>
            <a:ext cx="437331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07794" y="2505075"/>
            <a:ext cx="4373315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Calibri"/>
              </a:rPr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Calibri"/>
              </a:rPr>
              <a:pPr marL="0" marR="0" lvl="0" indent="0" algn="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51735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Calibri"/>
              </a:rPr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Calibri"/>
              </a:rPr>
              <a:pPr marL="0" marR="0" lvl="0" indent="0" algn="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08781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Calibri"/>
              </a:rPr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Calibri"/>
              </a:rPr>
              <a:pPr marL="0" marR="0" lvl="0" indent="0" algn="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60803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457200"/>
            <a:ext cx="33178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3315" y="987427"/>
            <a:ext cx="5207794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2057400"/>
            <a:ext cx="33178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Calibri"/>
              </a:rPr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Calibri"/>
              </a:rPr>
              <a:pPr marL="0" marR="0" lvl="0" indent="0" algn="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73348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457200"/>
            <a:ext cx="33178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73315" y="987427"/>
            <a:ext cx="5207794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2057400"/>
            <a:ext cx="33178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Calibri"/>
              </a:rPr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Calibri"/>
              </a:rPr>
              <a:pPr marL="0" marR="0" lvl="0" indent="0" algn="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65018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Calibri"/>
              </a:rPr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Calibri"/>
              </a:rPr>
              <a:pPr marL="0" marR="0" lvl="0" indent="0" algn="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44271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1635" y="365125"/>
            <a:ext cx="2218134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07232" y="365125"/>
            <a:ext cx="6525816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Calibri"/>
              </a:rPr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Calibri"/>
              </a:rPr>
              <a:pPr marL="0" marR="0" lvl="0" indent="0" algn="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67654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1157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82848" indent="0" algn="ctr">
              <a:buNone/>
              <a:defRPr/>
            </a:lvl2pPr>
            <a:lvl3pPr marL="765689" indent="0" algn="ctr">
              <a:buNone/>
              <a:defRPr/>
            </a:lvl3pPr>
            <a:lvl4pPr marL="1148525" indent="0" algn="ctr">
              <a:buNone/>
              <a:defRPr/>
            </a:lvl4pPr>
            <a:lvl5pPr marL="1531368" indent="0" algn="ctr">
              <a:buNone/>
              <a:defRPr/>
            </a:lvl5pPr>
            <a:lvl6pPr marL="1914209" indent="0" algn="ctr">
              <a:buNone/>
              <a:defRPr/>
            </a:lvl6pPr>
            <a:lvl7pPr marL="2297050" indent="0" algn="ctr">
              <a:buNone/>
              <a:defRPr/>
            </a:lvl7pPr>
            <a:lvl8pPr marL="2679886" indent="0" algn="ctr">
              <a:buNone/>
              <a:defRPr/>
            </a:lvl8pPr>
            <a:lvl9pPr marL="306273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62784642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196349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7107"/>
            <a:ext cx="8743950" cy="1362076"/>
          </a:xfrm>
        </p:spPr>
        <p:txBody>
          <a:bodyPr anchor="t"/>
          <a:lstStyle>
            <a:lvl1pPr algn="l">
              <a:defRPr sz="337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1688"/>
            </a:lvl1pPr>
            <a:lvl2pPr marL="382848" indent="0">
              <a:buNone/>
              <a:defRPr sz="1519"/>
            </a:lvl2pPr>
            <a:lvl3pPr marL="765689" indent="0">
              <a:buNone/>
              <a:defRPr sz="1350"/>
            </a:lvl3pPr>
            <a:lvl4pPr marL="1148525" indent="0">
              <a:buNone/>
              <a:defRPr sz="1181"/>
            </a:lvl4pPr>
            <a:lvl5pPr marL="1531368" indent="0">
              <a:buNone/>
              <a:defRPr sz="1181"/>
            </a:lvl5pPr>
            <a:lvl6pPr marL="1914209" indent="0">
              <a:buNone/>
              <a:defRPr sz="1181"/>
            </a:lvl6pPr>
            <a:lvl7pPr marL="2297050" indent="0">
              <a:buNone/>
              <a:defRPr sz="1181"/>
            </a:lvl7pPr>
            <a:lvl8pPr marL="2679886" indent="0">
              <a:buNone/>
              <a:defRPr sz="1181"/>
            </a:lvl8pPr>
            <a:lvl9pPr marL="3062730" indent="0">
              <a:buNone/>
              <a:defRPr sz="118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83138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615" y="1981200"/>
            <a:ext cx="4295775" cy="4114800"/>
          </a:xfrm>
        </p:spPr>
        <p:txBody>
          <a:bodyPr/>
          <a:lstStyle>
            <a:lvl1pPr>
              <a:defRPr sz="2363"/>
            </a:lvl1pPr>
            <a:lvl2pPr>
              <a:defRPr sz="2025"/>
            </a:lvl2pPr>
            <a:lvl3pPr>
              <a:defRPr sz="1688"/>
            </a:lvl3pPr>
            <a:lvl4pPr>
              <a:defRPr sz="1519"/>
            </a:lvl4pPr>
            <a:lvl5pPr>
              <a:defRPr sz="1519"/>
            </a:lvl5pPr>
            <a:lvl6pPr>
              <a:defRPr sz="1519"/>
            </a:lvl6pPr>
            <a:lvl7pPr>
              <a:defRPr sz="1519"/>
            </a:lvl7pPr>
            <a:lvl8pPr>
              <a:defRPr sz="1519"/>
            </a:lvl8pPr>
            <a:lvl9pPr>
              <a:defRPr sz="151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0000" y="1981200"/>
            <a:ext cx="4295775" cy="4114800"/>
          </a:xfrm>
        </p:spPr>
        <p:txBody>
          <a:bodyPr/>
          <a:lstStyle>
            <a:lvl1pPr>
              <a:defRPr sz="2363"/>
            </a:lvl1pPr>
            <a:lvl2pPr>
              <a:defRPr sz="2025"/>
            </a:lvl2pPr>
            <a:lvl3pPr>
              <a:defRPr sz="1688"/>
            </a:lvl3pPr>
            <a:lvl4pPr>
              <a:defRPr sz="1519"/>
            </a:lvl4pPr>
            <a:lvl5pPr>
              <a:defRPr sz="1519"/>
            </a:lvl5pPr>
            <a:lvl6pPr>
              <a:defRPr sz="1519"/>
            </a:lvl6pPr>
            <a:lvl7pPr>
              <a:defRPr sz="1519"/>
            </a:lvl7pPr>
            <a:lvl8pPr>
              <a:defRPr sz="1519"/>
            </a:lvl8pPr>
            <a:lvl9pPr>
              <a:defRPr sz="151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24895760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613" y="1981200"/>
            <a:ext cx="4295775" cy="4114800"/>
          </a:xfrm>
        </p:spPr>
        <p:txBody>
          <a:bodyPr/>
          <a:lstStyle>
            <a:lvl1pPr>
              <a:defRPr sz="2363"/>
            </a:lvl1pPr>
            <a:lvl2pPr>
              <a:defRPr sz="2025"/>
            </a:lvl2pPr>
            <a:lvl3pPr>
              <a:defRPr sz="1688"/>
            </a:lvl3pPr>
            <a:lvl4pPr>
              <a:defRPr sz="1519"/>
            </a:lvl4pPr>
            <a:lvl5pPr>
              <a:defRPr sz="1519"/>
            </a:lvl5pPr>
            <a:lvl6pPr>
              <a:defRPr sz="1519"/>
            </a:lvl6pPr>
            <a:lvl7pPr>
              <a:defRPr sz="1519"/>
            </a:lvl7pPr>
            <a:lvl8pPr>
              <a:defRPr sz="1519"/>
            </a:lvl8pPr>
            <a:lvl9pPr>
              <a:defRPr sz="151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998" y="1981200"/>
            <a:ext cx="4295775" cy="4114800"/>
          </a:xfrm>
        </p:spPr>
        <p:txBody>
          <a:bodyPr/>
          <a:lstStyle>
            <a:lvl1pPr>
              <a:defRPr sz="2363"/>
            </a:lvl1pPr>
            <a:lvl2pPr>
              <a:defRPr sz="2025"/>
            </a:lvl2pPr>
            <a:lvl3pPr>
              <a:defRPr sz="1688"/>
            </a:lvl3pPr>
            <a:lvl4pPr>
              <a:defRPr sz="1519"/>
            </a:lvl4pPr>
            <a:lvl5pPr>
              <a:defRPr sz="1519"/>
            </a:lvl5pPr>
            <a:lvl6pPr>
              <a:defRPr sz="1519"/>
            </a:lvl6pPr>
            <a:lvl7pPr>
              <a:defRPr sz="1519"/>
            </a:lvl7pPr>
            <a:lvl8pPr>
              <a:defRPr sz="1519"/>
            </a:lvl8pPr>
            <a:lvl9pPr>
              <a:defRPr sz="151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23849704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9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7"/>
            <a:ext cx="4545014" cy="639763"/>
          </a:xfrm>
        </p:spPr>
        <p:txBody>
          <a:bodyPr anchor="b"/>
          <a:lstStyle>
            <a:lvl1pPr marL="0" indent="0">
              <a:buNone/>
              <a:defRPr sz="2025" b="1"/>
            </a:lvl1pPr>
            <a:lvl2pPr marL="382848" indent="0">
              <a:buNone/>
              <a:defRPr sz="1688" b="1"/>
            </a:lvl2pPr>
            <a:lvl3pPr marL="765689" indent="0">
              <a:buNone/>
              <a:defRPr sz="1519" b="1"/>
            </a:lvl3pPr>
            <a:lvl4pPr marL="1148525" indent="0">
              <a:buNone/>
              <a:defRPr sz="1350" b="1"/>
            </a:lvl4pPr>
            <a:lvl5pPr marL="1531368" indent="0">
              <a:buNone/>
              <a:defRPr sz="1350" b="1"/>
            </a:lvl5pPr>
            <a:lvl6pPr marL="1914209" indent="0">
              <a:buNone/>
              <a:defRPr sz="1350" b="1"/>
            </a:lvl6pPr>
            <a:lvl7pPr marL="2297050" indent="0">
              <a:buNone/>
              <a:defRPr sz="1350" b="1"/>
            </a:lvl7pPr>
            <a:lvl8pPr marL="2679886" indent="0">
              <a:buNone/>
              <a:defRPr sz="1350" b="1"/>
            </a:lvl8pPr>
            <a:lvl9pPr marL="3062730" indent="0">
              <a:buNone/>
              <a:defRPr sz="13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025"/>
            </a:lvl1pPr>
            <a:lvl2pPr>
              <a:defRPr sz="1688"/>
            </a:lvl2pPr>
            <a:lvl3pPr>
              <a:defRPr sz="1519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7"/>
            <a:ext cx="4546600" cy="639763"/>
          </a:xfrm>
        </p:spPr>
        <p:txBody>
          <a:bodyPr anchor="b"/>
          <a:lstStyle>
            <a:lvl1pPr marL="0" indent="0">
              <a:buNone/>
              <a:defRPr sz="2025" b="1"/>
            </a:lvl1pPr>
            <a:lvl2pPr marL="382848" indent="0">
              <a:buNone/>
              <a:defRPr sz="1688" b="1"/>
            </a:lvl2pPr>
            <a:lvl3pPr marL="765689" indent="0">
              <a:buNone/>
              <a:defRPr sz="1519" b="1"/>
            </a:lvl3pPr>
            <a:lvl4pPr marL="1148525" indent="0">
              <a:buNone/>
              <a:defRPr sz="1350" b="1"/>
            </a:lvl4pPr>
            <a:lvl5pPr marL="1531368" indent="0">
              <a:buNone/>
              <a:defRPr sz="1350" b="1"/>
            </a:lvl5pPr>
            <a:lvl6pPr marL="1914209" indent="0">
              <a:buNone/>
              <a:defRPr sz="1350" b="1"/>
            </a:lvl6pPr>
            <a:lvl7pPr marL="2297050" indent="0">
              <a:buNone/>
              <a:defRPr sz="1350" b="1"/>
            </a:lvl7pPr>
            <a:lvl8pPr marL="2679886" indent="0">
              <a:buNone/>
              <a:defRPr sz="1350" b="1"/>
            </a:lvl8pPr>
            <a:lvl9pPr marL="3062730" indent="0">
              <a:buNone/>
              <a:defRPr sz="13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025"/>
            </a:lvl1pPr>
            <a:lvl2pPr>
              <a:defRPr sz="1688"/>
            </a:lvl2pPr>
            <a:lvl3pPr>
              <a:defRPr sz="1519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87512759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52815939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5956269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65" y="273061"/>
            <a:ext cx="3384550" cy="1162051"/>
          </a:xfrm>
        </p:spPr>
        <p:txBody>
          <a:bodyPr anchor="b"/>
          <a:lstStyle>
            <a:lvl1pPr algn="l">
              <a:defRPr sz="168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321"/>
            <a:ext cx="5749925" cy="5853113"/>
          </a:xfrm>
        </p:spPr>
        <p:txBody>
          <a:bodyPr/>
          <a:lstStyle>
            <a:lvl1pPr>
              <a:defRPr sz="2700"/>
            </a:lvl1pPr>
            <a:lvl2pPr>
              <a:defRPr sz="2363"/>
            </a:lvl2pPr>
            <a:lvl3pPr>
              <a:defRPr sz="202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65" y="1435104"/>
            <a:ext cx="3384550" cy="4691063"/>
          </a:xfrm>
        </p:spPr>
        <p:txBody>
          <a:bodyPr/>
          <a:lstStyle>
            <a:lvl1pPr marL="0" indent="0">
              <a:buNone/>
              <a:defRPr sz="1181"/>
            </a:lvl1pPr>
            <a:lvl2pPr marL="382848" indent="0">
              <a:buNone/>
              <a:defRPr sz="1013"/>
            </a:lvl2pPr>
            <a:lvl3pPr marL="765689" indent="0">
              <a:buNone/>
              <a:defRPr sz="844"/>
            </a:lvl3pPr>
            <a:lvl4pPr marL="1148525" indent="0">
              <a:buNone/>
              <a:defRPr sz="759"/>
            </a:lvl4pPr>
            <a:lvl5pPr marL="1531368" indent="0">
              <a:buNone/>
              <a:defRPr sz="759"/>
            </a:lvl5pPr>
            <a:lvl6pPr marL="1914209" indent="0">
              <a:buNone/>
              <a:defRPr sz="759"/>
            </a:lvl6pPr>
            <a:lvl7pPr marL="2297050" indent="0">
              <a:buNone/>
              <a:defRPr sz="759"/>
            </a:lvl7pPr>
            <a:lvl8pPr marL="2679886" indent="0">
              <a:buNone/>
              <a:defRPr sz="759"/>
            </a:lvl8pPr>
            <a:lvl9pPr marL="3062730" indent="0">
              <a:buNone/>
              <a:defRPr sz="75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5321827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6"/>
            <a:ext cx="6172200" cy="566740"/>
          </a:xfrm>
        </p:spPr>
        <p:txBody>
          <a:bodyPr anchor="b"/>
          <a:lstStyle>
            <a:lvl1pPr algn="l">
              <a:defRPr sz="168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2700"/>
            </a:lvl1pPr>
            <a:lvl2pPr marL="382848" indent="0">
              <a:buNone/>
              <a:defRPr sz="2363"/>
            </a:lvl2pPr>
            <a:lvl3pPr marL="765689" indent="0">
              <a:buNone/>
              <a:defRPr sz="2025"/>
            </a:lvl3pPr>
            <a:lvl4pPr marL="1148525" indent="0">
              <a:buNone/>
              <a:defRPr sz="1688"/>
            </a:lvl4pPr>
            <a:lvl5pPr marL="1531368" indent="0">
              <a:buNone/>
              <a:defRPr sz="1688"/>
            </a:lvl5pPr>
            <a:lvl6pPr marL="1914209" indent="0">
              <a:buNone/>
              <a:defRPr sz="1688"/>
            </a:lvl6pPr>
            <a:lvl7pPr marL="2297050" indent="0">
              <a:buNone/>
              <a:defRPr sz="1688"/>
            </a:lvl7pPr>
            <a:lvl8pPr marL="2679886" indent="0">
              <a:buNone/>
              <a:defRPr sz="1688"/>
            </a:lvl8pPr>
            <a:lvl9pPr marL="3062730" indent="0">
              <a:buNone/>
              <a:defRPr sz="1688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506"/>
            <a:ext cx="6172200" cy="804863"/>
          </a:xfrm>
        </p:spPr>
        <p:txBody>
          <a:bodyPr/>
          <a:lstStyle>
            <a:lvl1pPr marL="0" indent="0">
              <a:buNone/>
              <a:defRPr sz="1181"/>
            </a:lvl1pPr>
            <a:lvl2pPr marL="382848" indent="0">
              <a:buNone/>
              <a:defRPr sz="1013"/>
            </a:lvl2pPr>
            <a:lvl3pPr marL="765689" indent="0">
              <a:buNone/>
              <a:defRPr sz="844"/>
            </a:lvl3pPr>
            <a:lvl4pPr marL="1148525" indent="0">
              <a:buNone/>
              <a:defRPr sz="759"/>
            </a:lvl4pPr>
            <a:lvl5pPr marL="1531368" indent="0">
              <a:buNone/>
              <a:defRPr sz="759"/>
            </a:lvl5pPr>
            <a:lvl6pPr marL="1914209" indent="0">
              <a:buNone/>
              <a:defRPr sz="759"/>
            </a:lvl6pPr>
            <a:lvl7pPr marL="2297050" indent="0">
              <a:buNone/>
              <a:defRPr sz="759"/>
            </a:lvl7pPr>
            <a:lvl8pPr marL="2679886" indent="0">
              <a:buNone/>
              <a:defRPr sz="759"/>
            </a:lvl8pPr>
            <a:lvl9pPr marL="3062730" indent="0">
              <a:buNone/>
              <a:defRPr sz="75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43377745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89316036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609600"/>
            <a:ext cx="2185988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609600"/>
            <a:ext cx="6405563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79639054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771525" y="1981200"/>
            <a:ext cx="8743950" cy="41148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60832922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641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2707" indent="0" algn="ctr">
              <a:buNone/>
              <a:defRPr/>
            </a:lvl2pPr>
            <a:lvl3pPr marL="905407" indent="0" algn="ctr">
              <a:buNone/>
              <a:defRPr/>
            </a:lvl3pPr>
            <a:lvl4pPr marL="1358101" indent="0" algn="ctr">
              <a:buNone/>
              <a:defRPr/>
            </a:lvl4pPr>
            <a:lvl5pPr marL="1810804" indent="0" algn="ctr">
              <a:buNone/>
              <a:defRPr/>
            </a:lvl5pPr>
            <a:lvl6pPr marL="2263505" indent="0" algn="ctr">
              <a:buNone/>
              <a:defRPr/>
            </a:lvl6pPr>
            <a:lvl7pPr marL="2716204" indent="0" algn="ctr">
              <a:buNone/>
              <a:defRPr/>
            </a:lvl7pPr>
            <a:lvl8pPr marL="3168898" indent="0" algn="ctr">
              <a:buNone/>
              <a:defRPr/>
            </a:lvl8pPr>
            <a:lvl9pPr marL="3621586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68371980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7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1535117"/>
            <a:ext cx="4545014" cy="639763"/>
          </a:xfrm>
        </p:spPr>
        <p:txBody>
          <a:bodyPr anchor="b"/>
          <a:lstStyle>
            <a:lvl1pPr marL="0" indent="0">
              <a:buNone/>
              <a:defRPr sz="2025" b="1"/>
            </a:lvl1pPr>
            <a:lvl2pPr marL="369983" indent="0">
              <a:buNone/>
              <a:defRPr sz="1688" b="1"/>
            </a:lvl2pPr>
            <a:lvl3pPr marL="739982" indent="0">
              <a:buNone/>
              <a:defRPr sz="1519" b="1"/>
            </a:lvl3pPr>
            <a:lvl4pPr marL="1109971" indent="0">
              <a:buNone/>
              <a:defRPr sz="1350" b="1"/>
            </a:lvl4pPr>
            <a:lvl5pPr marL="1479966" indent="0">
              <a:buNone/>
              <a:defRPr sz="1350" b="1"/>
            </a:lvl5pPr>
            <a:lvl6pPr marL="1849957" indent="0">
              <a:buNone/>
              <a:defRPr sz="1350" b="1"/>
            </a:lvl6pPr>
            <a:lvl7pPr marL="2219946" indent="0">
              <a:buNone/>
              <a:defRPr sz="1350" b="1"/>
            </a:lvl7pPr>
            <a:lvl8pPr marL="2589932" indent="0">
              <a:buNone/>
              <a:defRPr sz="1350" b="1"/>
            </a:lvl8pPr>
            <a:lvl9pPr marL="2959919" indent="0">
              <a:buNone/>
              <a:defRPr sz="13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1" y="2174875"/>
            <a:ext cx="4545014" cy="3951288"/>
          </a:xfrm>
        </p:spPr>
        <p:txBody>
          <a:bodyPr/>
          <a:lstStyle>
            <a:lvl1pPr>
              <a:defRPr sz="2025"/>
            </a:lvl1pPr>
            <a:lvl2pPr>
              <a:defRPr sz="1688"/>
            </a:lvl2pPr>
            <a:lvl3pPr>
              <a:defRPr sz="1519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7"/>
            <a:ext cx="4546600" cy="639763"/>
          </a:xfrm>
        </p:spPr>
        <p:txBody>
          <a:bodyPr anchor="b"/>
          <a:lstStyle>
            <a:lvl1pPr marL="0" indent="0">
              <a:buNone/>
              <a:defRPr sz="2025" b="1"/>
            </a:lvl1pPr>
            <a:lvl2pPr marL="369983" indent="0">
              <a:buNone/>
              <a:defRPr sz="1688" b="1"/>
            </a:lvl2pPr>
            <a:lvl3pPr marL="739982" indent="0">
              <a:buNone/>
              <a:defRPr sz="1519" b="1"/>
            </a:lvl3pPr>
            <a:lvl4pPr marL="1109971" indent="0">
              <a:buNone/>
              <a:defRPr sz="1350" b="1"/>
            </a:lvl4pPr>
            <a:lvl5pPr marL="1479966" indent="0">
              <a:buNone/>
              <a:defRPr sz="1350" b="1"/>
            </a:lvl5pPr>
            <a:lvl6pPr marL="1849957" indent="0">
              <a:buNone/>
              <a:defRPr sz="1350" b="1"/>
            </a:lvl6pPr>
            <a:lvl7pPr marL="2219946" indent="0">
              <a:buNone/>
              <a:defRPr sz="1350" b="1"/>
            </a:lvl7pPr>
            <a:lvl8pPr marL="2589932" indent="0">
              <a:buNone/>
              <a:defRPr sz="1350" b="1"/>
            </a:lvl8pPr>
            <a:lvl9pPr marL="2959919" indent="0">
              <a:buNone/>
              <a:defRPr sz="13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025"/>
            </a:lvl1pPr>
            <a:lvl2pPr>
              <a:defRPr sz="1688"/>
            </a:lvl2pPr>
            <a:lvl3pPr>
              <a:defRPr sz="1519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58574951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71176917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11"/>
            <a:ext cx="874395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2707" indent="0">
              <a:buNone/>
              <a:defRPr sz="1800"/>
            </a:lvl2pPr>
            <a:lvl3pPr marL="905407" indent="0">
              <a:buNone/>
              <a:defRPr sz="1600"/>
            </a:lvl3pPr>
            <a:lvl4pPr marL="1358101" indent="0">
              <a:buNone/>
              <a:defRPr sz="1400"/>
            </a:lvl4pPr>
            <a:lvl5pPr marL="1810804" indent="0">
              <a:buNone/>
              <a:defRPr sz="1400"/>
            </a:lvl5pPr>
            <a:lvl6pPr marL="2263505" indent="0">
              <a:buNone/>
              <a:defRPr sz="1400"/>
            </a:lvl6pPr>
            <a:lvl7pPr marL="2716204" indent="0">
              <a:buNone/>
              <a:defRPr sz="1400"/>
            </a:lvl7pPr>
            <a:lvl8pPr marL="3168898" indent="0">
              <a:buNone/>
              <a:defRPr sz="1400"/>
            </a:lvl8pPr>
            <a:lvl9pPr marL="3621586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3218934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604" y="19812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868" y="19812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78683684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7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7"/>
            <a:ext cx="4545014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707" indent="0">
              <a:buNone/>
              <a:defRPr sz="2000" b="1"/>
            </a:lvl2pPr>
            <a:lvl3pPr marL="905407" indent="0">
              <a:buNone/>
              <a:defRPr sz="1800" b="1"/>
            </a:lvl3pPr>
            <a:lvl4pPr marL="1358101" indent="0">
              <a:buNone/>
              <a:defRPr sz="1600" b="1"/>
            </a:lvl4pPr>
            <a:lvl5pPr marL="1810804" indent="0">
              <a:buNone/>
              <a:defRPr sz="1600" b="1"/>
            </a:lvl5pPr>
            <a:lvl6pPr marL="2263505" indent="0">
              <a:buNone/>
              <a:defRPr sz="1600" b="1"/>
            </a:lvl6pPr>
            <a:lvl7pPr marL="2716204" indent="0">
              <a:buNone/>
              <a:defRPr sz="1600" b="1"/>
            </a:lvl7pPr>
            <a:lvl8pPr marL="3168898" indent="0">
              <a:buNone/>
              <a:defRPr sz="1600" b="1"/>
            </a:lvl8pPr>
            <a:lvl9pPr marL="362158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7"/>
            <a:ext cx="4546600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707" indent="0">
              <a:buNone/>
              <a:defRPr sz="2000" b="1"/>
            </a:lvl2pPr>
            <a:lvl3pPr marL="905407" indent="0">
              <a:buNone/>
              <a:defRPr sz="1800" b="1"/>
            </a:lvl3pPr>
            <a:lvl4pPr marL="1358101" indent="0">
              <a:buNone/>
              <a:defRPr sz="1600" b="1"/>
            </a:lvl4pPr>
            <a:lvl5pPr marL="1810804" indent="0">
              <a:buNone/>
              <a:defRPr sz="1600" b="1"/>
            </a:lvl5pPr>
            <a:lvl6pPr marL="2263505" indent="0">
              <a:buNone/>
              <a:defRPr sz="1600" b="1"/>
            </a:lvl6pPr>
            <a:lvl7pPr marL="2716204" indent="0">
              <a:buNone/>
              <a:defRPr sz="1600" b="1"/>
            </a:lvl7pPr>
            <a:lvl8pPr marL="3168898" indent="0">
              <a:buNone/>
              <a:defRPr sz="1600" b="1"/>
            </a:lvl8pPr>
            <a:lvl9pPr marL="362158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10931939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20677145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1912028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127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4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2707" indent="0">
              <a:buNone/>
              <a:defRPr sz="1200"/>
            </a:lvl2pPr>
            <a:lvl3pPr marL="905407" indent="0">
              <a:buNone/>
              <a:defRPr sz="1000"/>
            </a:lvl3pPr>
            <a:lvl4pPr marL="1358101" indent="0">
              <a:buNone/>
              <a:defRPr sz="800"/>
            </a:lvl4pPr>
            <a:lvl5pPr marL="1810804" indent="0">
              <a:buNone/>
              <a:defRPr sz="800"/>
            </a:lvl5pPr>
            <a:lvl6pPr marL="2263505" indent="0">
              <a:buNone/>
              <a:defRPr sz="800"/>
            </a:lvl6pPr>
            <a:lvl7pPr marL="2716204" indent="0">
              <a:buNone/>
              <a:defRPr sz="800"/>
            </a:lvl7pPr>
            <a:lvl8pPr marL="3168898" indent="0">
              <a:buNone/>
              <a:defRPr sz="800"/>
            </a:lvl8pPr>
            <a:lvl9pPr marL="3621586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5684506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1"/>
            <a:ext cx="6172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2707" indent="0">
              <a:buNone/>
              <a:defRPr sz="2800"/>
            </a:lvl2pPr>
            <a:lvl3pPr marL="905407" indent="0">
              <a:buNone/>
              <a:defRPr sz="2400"/>
            </a:lvl3pPr>
            <a:lvl4pPr marL="1358101" indent="0">
              <a:buNone/>
              <a:defRPr sz="2000"/>
            </a:lvl4pPr>
            <a:lvl5pPr marL="1810804" indent="0">
              <a:buNone/>
              <a:defRPr sz="2000"/>
            </a:lvl5pPr>
            <a:lvl6pPr marL="2263505" indent="0">
              <a:buNone/>
              <a:defRPr sz="2000"/>
            </a:lvl6pPr>
            <a:lvl7pPr marL="2716204" indent="0">
              <a:buNone/>
              <a:defRPr sz="2000"/>
            </a:lvl7pPr>
            <a:lvl8pPr marL="3168898" indent="0">
              <a:buNone/>
              <a:defRPr sz="2000"/>
            </a:lvl8pPr>
            <a:lvl9pPr marL="3621586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86"/>
            <a:ext cx="6172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2707" indent="0">
              <a:buNone/>
              <a:defRPr sz="1200"/>
            </a:lvl2pPr>
            <a:lvl3pPr marL="905407" indent="0">
              <a:buNone/>
              <a:defRPr sz="1000"/>
            </a:lvl3pPr>
            <a:lvl4pPr marL="1358101" indent="0">
              <a:buNone/>
              <a:defRPr sz="800"/>
            </a:lvl4pPr>
            <a:lvl5pPr marL="1810804" indent="0">
              <a:buNone/>
              <a:defRPr sz="800"/>
            </a:lvl5pPr>
            <a:lvl6pPr marL="2263505" indent="0">
              <a:buNone/>
              <a:defRPr sz="800"/>
            </a:lvl6pPr>
            <a:lvl7pPr marL="2716204" indent="0">
              <a:buNone/>
              <a:defRPr sz="800"/>
            </a:lvl7pPr>
            <a:lvl8pPr marL="3168898" indent="0">
              <a:buNone/>
              <a:defRPr sz="800"/>
            </a:lvl8pPr>
            <a:lvl9pPr marL="3621586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3935231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23657423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609600"/>
            <a:ext cx="2185988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609600"/>
            <a:ext cx="6405563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88887706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23007206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771525" y="1981200"/>
            <a:ext cx="8743950" cy="41148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495714268"/>
      </p:ext>
    </p:extLst>
  </p:cSld>
  <p:clrMapOvr>
    <a:masterClrMapping/>
  </p:clrMapOvr>
  <p:transition spd="slow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74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364" indent="0" algn="ctr">
              <a:buNone/>
              <a:defRPr/>
            </a:lvl2pPr>
            <a:lvl3pPr marL="912725" indent="0" algn="ctr">
              <a:buNone/>
              <a:defRPr/>
            </a:lvl3pPr>
            <a:lvl4pPr marL="1369084" indent="0" algn="ctr">
              <a:buNone/>
              <a:defRPr/>
            </a:lvl4pPr>
            <a:lvl5pPr marL="1825438" indent="0" algn="ctr">
              <a:buNone/>
              <a:defRPr/>
            </a:lvl5pPr>
            <a:lvl6pPr marL="2281798" indent="0" algn="ctr">
              <a:buNone/>
              <a:defRPr/>
            </a:lvl6pPr>
            <a:lvl7pPr marL="2738156" indent="0" algn="ctr">
              <a:buNone/>
              <a:defRPr/>
            </a:lvl7pPr>
            <a:lvl8pPr marL="3194513" indent="0" algn="ctr">
              <a:buNone/>
              <a:defRPr/>
            </a:lvl8pPr>
            <a:lvl9pPr marL="3650876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28491473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18892114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23"/>
            <a:ext cx="874395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364" indent="0">
              <a:buNone/>
              <a:defRPr sz="1800"/>
            </a:lvl2pPr>
            <a:lvl3pPr marL="912725" indent="0">
              <a:buNone/>
              <a:defRPr sz="1600"/>
            </a:lvl3pPr>
            <a:lvl4pPr marL="1369084" indent="0">
              <a:buNone/>
              <a:defRPr sz="1400"/>
            </a:lvl4pPr>
            <a:lvl5pPr marL="1825438" indent="0">
              <a:buNone/>
              <a:defRPr sz="1400"/>
            </a:lvl5pPr>
            <a:lvl6pPr marL="2281798" indent="0">
              <a:buNone/>
              <a:defRPr sz="1400"/>
            </a:lvl6pPr>
            <a:lvl7pPr marL="2738156" indent="0">
              <a:buNone/>
              <a:defRPr sz="1400"/>
            </a:lvl7pPr>
            <a:lvl8pPr marL="3194513" indent="0">
              <a:buNone/>
              <a:defRPr sz="1400"/>
            </a:lvl8pPr>
            <a:lvl9pPr marL="3650876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4065174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59" y="19812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36" y="19812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06752640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7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7"/>
            <a:ext cx="4545014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64" indent="0">
              <a:buNone/>
              <a:defRPr sz="2000" b="1"/>
            </a:lvl2pPr>
            <a:lvl3pPr marL="912725" indent="0">
              <a:buNone/>
              <a:defRPr sz="1800" b="1"/>
            </a:lvl3pPr>
            <a:lvl4pPr marL="1369084" indent="0">
              <a:buNone/>
              <a:defRPr sz="1600" b="1"/>
            </a:lvl4pPr>
            <a:lvl5pPr marL="1825438" indent="0">
              <a:buNone/>
              <a:defRPr sz="1600" b="1"/>
            </a:lvl5pPr>
            <a:lvl6pPr marL="2281798" indent="0">
              <a:buNone/>
              <a:defRPr sz="1600" b="1"/>
            </a:lvl6pPr>
            <a:lvl7pPr marL="2738156" indent="0">
              <a:buNone/>
              <a:defRPr sz="1600" b="1"/>
            </a:lvl7pPr>
            <a:lvl8pPr marL="3194513" indent="0">
              <a:buNone/>
              <a:defRPr sz="1600" b="1"/>
            </a:lvl8pPr>
            <a:lvl9pPr marL="365087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7"/>
            <a:ext cx="4546600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64" indent="0">
              <a:buNone/>
              <a:defRPr sz="2000" b="1"/>
            </a:lvl2pPr>
            <a:lvl3pPr marL="912725" indent="0">
              <a:buNone/>
              <a:defRPr sz="1800" b="1"/>
            </a:lvl3pPr>
            <a:lvl4pPr marL="1369084" indent="0">
              <a:buNone/>
              <a:defRPr sz="1600" b="1"/>
            </a:lvl4pPr>
            <a:lvl5pPr marL="1825438" indent="0">
              <a:buNone/>
              <a:defRPr sz="1600" b="1"/>
            </a:lvl5pPr>
            <a:lvl6pPr marL="2281798" indent="0">
              <a:buNone/>
              <a:defRPr sz="1600" b="1"/>
            </a:lvl6pPr>
            <a:lvl7pPr marL="2738156" indent="0">
              <a:buNone/>
              <a:defRPr sz="1600" b="1"/>
            </a:lvl7pPr>
            <a:lvl8pPr marL="3194513" indent="0">
              <a:buNone/>
              <a:defRPr sz="1600" b="1"/>
            </a:lvl8pPr>
            <a:lvl9pPr marL="365087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02870388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67386570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5075758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4" y="273050"/>
            <a:ext cx="3384550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63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4" y="1435104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364" indent="0">
              <a:buNone/>
              <a:defRPr sz="1200"/>
            </a:lvl2pPr>
            <a:lvl3pPr marL="912725" indent="0">
              <a:buNone/>
              <a:defRPr sz="1000"/>
            </a:lvl3pPr>
            <a:lvl4pPr marL="1369084" indent="0">
              <a:buNone/>
              <a:defRPr sz="800"/>
            </a:lvl4pPr>
            <a:lvl5pPr marL="1825438" indent="0">
              <a:buNone/>
              <a:defRPr sz="800"/>
            </a:lvl5pPr>
            <a:lvl6pPr marL="2281798" indent="0">
              <a:buNone/>
              <a:defRPr sz="800"/>
            </a:lvl6pPr>
            <a:lvl7pPr marL="2738156" indent="0">
              <a:buNone/>
              <a:defRPr sz="800"/>
            </a:lvl7pPr>
            <a:lvl8pPr marL="3194513" indent="0">
              <a:buNone/>
              <a:defRPr sz="800"/>
            </a:lvl8pPr>
            <a:lvl9pPr marL="3650876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83312453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1"/>
            <a:ext cx="6172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364" indent="0">
              <a:buNone/>
              <a:defRPr sz="2800"/>
            </a:lvl2pPr>
            <a:lvl3pPr marL="912725" indent="0">
              <a:buNone/>
              <a:defRPr sz="2400"/>
            </a:lvl3pPr>
            <a:lvl4pPr marL="1369084" indent="0">
              <a:buNone/>
              <a:defRPr sz="2000"/>
            </a:lvl4pPr>
            <a:lvl5pPr marL="1825438" indent="0">
              <a:buNone/>
              <a:defRPr sz="2000"/>
            </a:lvl5pPr>
            <a:lvl6pPr marL="2281798" indent="0">
              <a:buNone/>
              <a:defRPr sz="2000"/>
            </a:lvl6pPr>
            <a:lvl7pPr marL="2738156" indent="0">
              <a:buNone/>
              <a:defRPr sz="2000"/>
            </a:lvl7pPr>
            <a:lvl8pPr marL="3194513" indent="0">
              <a:buNone/>
              <a:defRPr sz="2000"/>
            </a:lvl8pPr>
            <a:lvl9pPr marL="365087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47"/>
            <a:ext cx="6172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6364" indent="0">
              <a:buNone/>
              <a:defRPr sz="1200"/>
            </a:lvl2pPr>
            <a:lvl3pPr marL="912725" indent="0">
              <a:buNone/>
              <a:defRPr sz="1000"/>
            </a:lvl3pPr>
            <a:lvl4pPr marL="1369084" indent="0">
              <a:buNone/>
              <a:defRPr sz="800"/>
            </a:lvl4pPr>
            <a:lvl5pPr marL="1825438" indent="0">
              <a:buNone/>
              <a:defRPr sz="800"/>
            </a:lvl5pPr>
            <a:lvl6pPr marL="2281798" indent="0">
              <a:buNone/>
              <a:defRPr sz="800"/>
            </a:lvl6pPr>
            <a:lvl7pPr marL="2738156" indent="0">
              <a:buNone/>
              <a:defRPr sz="800"/>
            </a:lvl7pPr>
            <a:lvl8pPr marL="3194513" indent="0">
              <a:buNone/>
              <a:defRPr sz="800"/>
            </a:lvl8pPr>
            <a:lvl9pPr marL="3650876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42924284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6691214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22506804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609600"/>
            <a:ext cx="2185988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609600"/>
            <a:ext cx="6405563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99309885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771525" y="1981200"/>
            <a:ext cx="8743950" cy="4114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254771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66" y="273057"/>
            <a:ext cx="3384550" cy="1162051"/>
          </a:xfrm>
        </p:spPr>
        <p:txBody>
          <a:bodyPr anchor="b"/>
          <a:lstStyle>
            <a:lvl1pPr algn="l">
              <a:defRPr sz="168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6" y="273369"/>
            <a:ext cx="5749925" cy="5853113"/>
          </a:xfrm>
        </p:spPr>
        <p:txBody>
          <a:bodyPr/>
          <a:lstStyle>
            <a:lvl1pPr>
              <a:defRPr sz="2700"/>
            </a:lvl1pPr>
            <a:lvl2pPr>
              <a:defRPr sz="2363"/>
            </a:lvl2pPr>
            <a:lvl3pPr>
              <a:defRPr sz="202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66" y="1435104"/>
            <a:ext cx="3384550" cy="4691063"/>
          </a:xfrm>
        </p:spPr>
        <p:txBody>
          <a:bodyPr/>
          <a:lstStyle>
            <a:lvl1pPr marL="0" indent="0">
              <a:buNone/>
              <a:defRPr sz="1181"/>
            </a:lvl1pPr>
            <a:lvl2pPr marL="369983" indent="0">
              <a:buNone/>
              <a:defRPr sz="1013"/>
            </a:lvl2pPr>
            <a:lvl3pPr marL="739982" indent="0">
              <a:buNone/>
              <a:defRPr sz="844"/>
            </a:lvl3pPr>
            <a:lvl4pPr marL="1109971" indent="0">
              <a:buNone/>
              <a:defRPr sz="759"/>
            </a:lvl4pPr>
            <a:lvl5pPr marL="1479966" indent="0">
              <a:buNone/>
              <a:defRPr sz="759"/>
            </a:lvl5pPr>
            <a:lvl6pPr marL="1849957" indent="0">
              <a:buNone/>
              <a:defRPr sz="759"/>
            </a:lvl6pPr>
            <a:lvl7pPr marL="2219946" indent="0">
              <a:buNone/>
              <a:defRPr sz="759"/>
            </a:lvl7pPr>
            <a:lvl8pPr marL="2589932" indent="0">
              <a:buNone/>
              <a:defRPr sz="759"/>
            </a:lvl8pPr>
            <a:lvl9pPr marL="2959919" indent="0">
              <a:buNone/>
              <a:defRPr sz="75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0821287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6"/>
            <a:ext cx="6172200" cy="566740"/>
          </a:xfrm>
        </p:spPr>
        <p:txBody>
          <a:bodyPr anchor="b"/>
          <a:lstStyle>
            <a:lvl1pPr algn="l">
              <a:defRPr sz="168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2700"/>
            </a:lvl1pPr>
            <a:lvl2pPr marL="369983" indent="0">
              <a:buNone/>
              <a:defRPr sz="2363"/>
            </a:lvl2pPr>
            <a:lvl3pPr marL="739982" indent="0">
              <a:buNone/>
              <a:defRPr sz="2025"/>
            </a:lvl3pPr>
            <a:lvl4pPr marL="1109971" indent="0">
              <a:buNone/>
              <a:defRPr sz="1688"/>
            </a:lvl4pPr>
            <a:lvl5pPr marL="1479966" indent="0">
              <a:buNone/>
              <a:defRPr sz="1688"/>
            </a:lvl5pPr>
            <a:lvl6pPr marL="1849957" indent="0">
              <a:buNone/>
              <a:defRPr sz="1688"/>
            </a:lvl6pPr>
            <a:lvl7pPr marL="2219946" indent="0">
              <a:buNone/>
              <a:defRPr sz="1688"/>
            </a:lvl7pPr>
            <a:lvl8pPr marL="2589932" indent="0">
              <a:buNone/>
              <a:defRPr sz="1688"/>
            </a:lvl8pPr>
            <a:lvl9pPr marL="2959919" indent="0">
              <a:buNone/>
              <a:defRPr sz="1688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417"/>
            <a:ext cx="6172200" cy="804863"/>
          </a:xfrm>
        </p:spPr>
        <p:txBody>
          <a:bodyPr/>
          <a:lstStyle>
            <a:lvl1pPr marL="0" indent="0">
              <a:buNone/>
              <a:defRPr sz="1181"/>
            </a:lvl1pPr>
            <a:lvl2pPr marL="369983" indent="0">
              <a:buNone/>
              <a:defRPr sz="1013"/>
            </a:lvl2pPr>
            <a:lvl3pPr marL="739982" indent="0">
              <a:buNone/>
              <a:defRPr sz="844"/>
            </a:lvl3pPr>
            <a:lvl4pPr marL="1109971" indent="0">
              <a:buNone/>
              <a:defRPr sz="759"/>
            </a:lvl4pPr>
            <a:lvl5pPr marL="1479966" indent="0">
              <a:buNone/>
              <a:defRPr sz="759"/>
            </a:lvl5pPr>
            <a:lvl6pPr marL="1849957" indent="0">
              <a:buNone/>
              <a:defRPr sz="759"/>
            </a:lvl6pPr>
            <a:lvl7pPr marL="2219946" indent="0">
              <a:buNone/>
              <a:defRPr sz="759"/>
            </a:lvl7pPr>
            <a:lvl8pPr marL="2589932" indent="0">
              <a:buNone/>
              <a:defRPr sz="759"/>
            </a:lvl8pPr>
            <a:lvl9pPr marL="2959919" indent="0">
              <a:buNone/>
              <a:defRPr sz="75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2584041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28"/>
            </a:gs>
            <a:gs pos="50000">
              <a:srgbClr val="000099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609600"/>
            <a:ext cx="87439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7689" tIns="43886" rIns="87689" bIns="43886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981200"/>
            <a:ext cx="874395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7689" tIns="43886" rIns="87689" bIns="4388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15627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5pPr>
      <a:lvl6pPr marL="369983"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6pPr>
      <a:lvl7pPr marL="739982"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7pPr>
      <a:lvl8pPr marL="1109971"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8pPr>
      <a:lvl9pPr marL="1479966"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9pPr>
    </p:titleStyle>
    <p:bodyStyle>
      <a:lvl1pPr marL="261194" indent="-261194" algn="l" rtl="0" eaLnBrk="0" fontAlgn="base" hangingPunct="0">
        <a:spcBef>
          <a:spcPct val="20000"/>
        </a:spcBef>
        <a:spcAft>
          <a:spcPct val="0"/>
        </a:spcAft>
        <a:buChar char="•"/>
        <a:defRPr sz="2700">
          <a:solidFill>
            <a:schemeClr val="bg1"/>
          </a:solidFill>
          <a:latin typeface="+mn-lt"/>
          <a:ea typeface="+mn-ea"/>
          <a:cs typeface="+mn-cs"/>
        </a:defRPr>
      </a:lvl1pPr>
      <a:lvl2pPr marL="588021" indent="-214313" algn="l" rtl="0" eaLnBrk="0" fontAlgn="base" hangingPunct="0">
        <a:spcBef>
          <a:spcPct val="20000"/>
        </a:spcBef>
        <a:spcAft>
          <a:spcPct val="0"/>
        </a:spcAft>
        <a:buChar char="–"/>
        <a:defRPr sz="2363">
          <a:solidFill>
            <a:schemeClr val="bg1"/>
          </a:solidFill>
          <a:latin typeface="+mn-lt"/>
        </a:defRPr>
      </a:lvl2pPr>
      <a:lvl3pPr marL="914847" indent="-166093" algn="l" rtl="0" eaLnBrk="0" fontAlgn="base" hangingPunct="0">
        <a:spcBef>
          <a:spcPct val="20000"/>
        </a:spcBef>
        <a:spcAft>
          <a:spcPct val="0"/>
        </a:spcAft>
        <a:buChar char="•"/>
        <a:defRPr sz="2025">
          <a:solidFill>
            <a:schemeClr val="bg1"/>
          </a:solidFill>
          <a:latin typeface="+mn-lt"/>
        </a:defRPr>
      </a:lvl3pPr>
      <a:lvl4pPr marL="1277838" indent="-166093" algn="l" rtl="0" eaLnBrk="0" fontAlgn="base" hangingPunct="0">
        <a:spcBef>
          <a:spcPct val="20000"/>
        </a:spcBef>
        <a:spcAft>
          <a:spcPct val="0"/>
        </a:spcAft>
        <a:buChar char="–"/>
        <a:defRPr sz="1688">
          <a:solidFill>
            <a:schemeClr val="bg1"/>
          </a:solidFill>
          <a:latin typeface="+mn-lt"/>
        </a:defRPr>
      </a:lvl4pPr>
      <a:lvl5pPr marL="1652885" indent="-167433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5pPr>
      <a:lvl6pPr marL="2034951" indent="-186282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6pPr>
      <a:lvl7pPr marL="2404938" indent="-186282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7pPr>
      <a:lvl8pPr marL="2774934" indent="-186282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8pPr>
      <a:lvl9pPr marL="3144916" indent="-186282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739982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1pPr>
      <a:lvl2pPr marL="369983" algn="l" defTabSz="739982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2pPr>
      <a:lvl3pPr marL="739982" algn="l" defTabSz="739982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3pPr>
      <a:lvl4pPr marL="1109971" algn="l" defTabSz="739982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4pPr>
      <a:lvl5pPr marL="1479966" algn="l" defTabSz="739982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5pPr>
      <a:lvl6pPr marL="1849957" algn="l" defTabSz="739982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6pPr>
      <a:lvl7pPr marL="2219946" algn="l" defTabSz="739982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7pPr>
      <a:lvl8pPr marL="2589932" algn="l" defTabSz="739982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8pPr>
      <a:lvl9pPr marL="2959919" algn="l" defTabSz="739982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>
                <a:gamma/>
                <a:shade val="25882"/>
                <a:invGamma/>
              </a:srgbClr>
            </a:gs>
            <a:gs pos="50000">
              <a:srgbClr val="000099"/>
            </a:gs>
            <a:gs pos="100000">
              <a:srgbClr val="000099">
                <a:gamma/>
                <a:shade val="25882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609600"/>
            <a:ext cx="87439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981200"/>
            <a:ext cx="874395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4164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5pPr>
      <a:lvl6pPr marL="385763" algn="ctr" rtl="0" eaLnBrk="1" fontAlgn="base" hangingPunct="1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6pPr>
      <a:lvl7pPr marL="771525" algn="ctr" rtl="0" eaLnBrk="1" fontAlgn="base" hangingPunct="1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7pPr>
      <a:lvl8pPr marL="1157288" algn="ctr" rtl="0" eaLnBrk="1" fontAlgn="base" hangingPunct="1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8pPr>
      <a:lvl9pPr marL="1543050" algn="ctr" rtl="0" eaLnBrk="1" fontAlgn="base" hangingPunct="1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9pPr>
    </p:titleStyle>
    <p:bodyStyle>
      <a:lvl1pPr marL="289322" indent="-289322" algn="l" rtl="0" eaLnBrk="1" fontAlgn="base" hangingPunct="1">
        <a:spcBef>
          <a:spcPct val="20000"/>
        </a:spcBef>
        <a:spcAft>
          <a:spcPct val="0"/>
        </a:spcAft>
        <a:buChar char="•"/>
        <a:defRPr sz="2700">
          <a:solidFill>
            <a:schemeClr val="bg1"/>
          </a:solidFill>
          <a:latin typeface="+mn-lt"/>
          <a:ea typeface="+mn-ea"/>
          <a:cs typeface="+mn-cs"/>
        </a:defRPr>
      </a:lvl1pPr>
      <a:lvl2pPr marL="626865" indent="-241102" algn="l" rtl="0" eaLnBrk="1" fontAlgn="base" hangingPunct="1">
        <a:spcBef>
          <a:spcPct val="20000"/>
        </a:spcBef>
        <a:spcAft>
          <a:spcPct val="0"/>
        </a:spcAft>
        <a:buChar char="–"/>
        <a:defRPr sz="2363">
          <a:solidFill>
            <a:schemeClr val="bg1"/>
          </a:solidFill>
          <a:latin typeface="+mn-lt"/>
        </a:defRPr>
      </a:lvl2pPr>
      <a:lvl3pPr marL="964406" indent="-192881" algn="l" rtl="0" eaLnBrk="1" fontAlgn="base" hangingPunct="1">
        <a:spcBef>
          <a:spcPct val="20000"/>
        </a:spcBef>
        <a:spcAft>
          <a:spcPct val="0"/>
        </a:spcAft>
        <a:buChar char="•"/>
        <a:defRPr sz="2025">
          <a:solidFill>
            <a:schemeClr val="bg1"/>
          </a:solidFill>
          <a:latin typeface="+mn-lt"/>
        </a:defRPr>
      </a:lvl3pPr>
      <a:lvl4pPr marL="1350169" indent="-192881" algn="l" rtl="0" eaLnBrk="1" fontAlgn="base" hangingPunct="1">
        <a:spcBef>
          <a:spcPct val="20000"/>
        </a:spcBef>
        <a:spcAft>
          <a:spcPct val="0"/>
        </a:spcAft>
        <a:buChar char="–"/>
        <a:defRPr sz="1688">
          <a:solidFill>
            <a:schemeClr val="bg1"/>
          </a:solidFill>
          <a:latin typeface="+mn-lt"/>
        </a:defRPr>
      </a:lvl4pPr>
      <a:lvl5pPr marL="1735931" indent="-194221" algn="l" rtl="0" eaLnBrk="1" fontAlgn="base" hangingPunct="1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5pPr>
      <a:lvl6pPr marL="2121694" indent="-194221" algn="l" rtl="0" eaLnBrk="1" fontAlgn="base" hangingPunct="1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6pPr>
      <a:lvl7pPr marL="2507456" indent="-194221" algn="l" rtl="0" eaLnBrk="1" fontAlgn="base" hangingPunct="1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7pPr>
      <a:lvl8pPr marL="2893219" indent="-194221" algn="l" rtl="0" eaLnBrk="1" fontAlgn="base" hangingPunct="1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8pPr>
      <a:lvl9pPr marL="3278981" indent="-194221" algn="l" rtl="0" eaLnBrk="1" fontAlgn="base" hangingPunct="1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77152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algn="l" defTabSz="77152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2pPr>
      <a:lvl3pPr marL="771525" algn="l" defTabSz="77152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3pPr>
      <a:lvl4pPr marL="1157288" algn="l" defTabSz="77152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algn="l" defTabSz="77152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5pPr>
      <a:lvl6pPr marL="1928813" algn="l" defTabSz="77152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6pPr>
      <a:lvl7pPr marL="2314575" algn="l" defTabSz="77152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7pPr>
      <a:lvl8pPr marL="2700338" algn="l" defTabSz="77152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8pPr>
      <a:lvl9pPr marL="3086100" algn="l" defTabSz="77152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07231" y="365127"/>
            <a:ext cx="88725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231" y="1825625"/>
            <a:ext cx="887253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7231" y="6356352"/>
            <a:ext cx="231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Calibri"/>
              </a:rPr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07569" y="6356352"/>
            <a:ext cx="3471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65194" y="6356352"/>
            <a:ext cx="231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Calibri"/>
              </a:rPr>
              <a:pPr marL="0" marR="0" lvl="0" indent="0" algn="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20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28"/>
            </a:gs>
            <a:gs pos="50000">
              <a:srgbClr val="000099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609600"/>
            <a:ext cx="87439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739" tIns="45360" rIns="90739" bIns="4536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981200"/>
            <a:ext cx="874395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739" tIns="45360" rIns="90739" bIns="453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3307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5pPr>
      <a:lvl6pPr marL="382848"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6pPr>
      <a:lvl7pPr marL="765689"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7pPr>
      <a:lvl8pPr marL="1148525"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8pPr>
      <a:lvl9pPr marL="1531368"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9pPr>
    </p:titleStyle>
    <p:bodyStyle>
      <a:lvl1pPr marL="282625" indent="-282625" algn="l" rtl="0" eaLnBrk="0" fontAlgn="base" hangingPunct="0">
        <a:spcBef>
          <a:spcPct val="20000"/>
        </a:spcBef>
        <a:spcAft>
          <a:spcPct val="0"/>
        </a:spcAft>
        <a:buChar char="•"/>
        <a:defRPr sz="2700">
          <a:solidFill>
            <a:schemeClr val="bg1"/>
          </a:solidFill>
          <a:latin typeface="+mn-lt"/>
          <a:ea typeface="+mn-ea"/>
          <a:cs typeface="+mn-cs"/>
        </a:defRPr>
      </a:lvl1pPr>
      <a:lvl2pPr marL="618828" indent="-234405" algn="l" rtl="0" eaLnBrk="0" fontAlgn="base" hangingPunct="0">
        <a:spcBef>
          <a:spcPct val="20000"/>
        </a:spcBef>
        <a:spcAft>
          <a:spcPct val="0"/>
        </a:spcAft>
        <a:buChar char="–"/>
        <a:defRPr sz="2363">
          <a:solidFill>
            <a:schemeClr val="bg1"/>
          </a:solidFill>
          <a:latin typeface="+mn-lt"/>
        </a:defRPr>
      </a:lvl2pPr>
      <a:lvl3pPr marL="953691" indent="-186184" algn="l" rtl="0" eaLnBrk="0" fontAlgn="base" hangingPunct="0">
        <a:spcBef>
          <a:spcPct val="20000"/>
        </a:spcBef>
        <a:spcAft>
          <a:spcPct val="0"/>
        </a:spcAft>
        <a:buChar char="•"/>
        <a:defRPr sz="2025">
          <a:solidFill>
            <a:schemeClr val="bg1"/>
          </a:solidFill>
          <a:latin typeface="+mn-lt"/>
        </a:defRPr>
      </a:lvl3pPr>
      <a:lvl4pPr marL="1336775" indent="-186184" algn="l" rtl="0" eaLnBrk="0" fontAlgn="base" hangingPunct="0">
        <a:spcBef>
          <a:spcPct val="20000"/>
        </a:spcBef>
        <a:spcAft>
          <a:spcPct val="0"/>
        </a:spcAft>
        <a:buChar char="–"/>
        <a:defRPr sz="1688">
          <a:solidFill>
            <a:schemeClr val="bg1"/>
          </a:solidFill>
          <a:latin typeface="+mn-lt"/>
        </a:defRPr>
      </a:lvl4pPr>
      <a:lvl5pPr marL="1718519" indent="-187524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5pPr>
      <a:lvl6pPr marL="2105637" indent="-192755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6pPr>
      <a:lvl7pPr marL="2488480" indent="-192755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7pPr>
      <a:lvl8pPr marL="2871315" indent="-192755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8pPr>
      <a:lvl9pPr marL="3254155" indent="-192755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765689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1pPr>
      <a:lvl2pPr marL="382848" algn="l" defTabSz="765689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2pPr>
      <a:lvl3pPr marL="765689" algn="l" defTabSz="765689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3pPr>
      <a:lvl4pPr marL="1148525" algn="l" defTabSz="765689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4pPr>
      <a:lvl5pPr marL="1531368" algn="l" defTabSz="765689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5pPr>
      <a:lvl6pPr marL="1914209" algn="l" defTabSz="765689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6pPr>
      <a:lvl7pPr marL="2297050" algn="l" defTabSz="765689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7pPr>
      <a:lvl8pPr marL="2679886" algn="l" defTabSz="765689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8pPr>
      <a:lvl9pPr marL="3062730" algn="l" defTabSz="765689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28"/>
            </a:gs>
            <a:gs pos="50000">
              <a:srgbClr val="000099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609600"/>
            <a:ext cx="87439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530" tIns="45248" rIns="90530" bIns="45248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981200"/>
            <a:ext cx="874395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530" tIns="45248" rIns="90530" bIns="452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7638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5pPr>
      <a:lvl6pPr marL="452707"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6pPr>
      <a:lvl7pPr marL="905407"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7pPr>
      <a:lvl8pPr marL="1358101"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8pPr>
      <a:lvl9pPr marL="1810804"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9pPr>
    </p:titleStyle>
    <p:bodyStyle>
      <a:lvl1pPr marL="331788" indent="-331788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30250" indent="-276225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27125" indent="-2190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579563" indent="-219075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32000" indent="-22066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489842" indent="-227932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42536" indent="-227932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395226" indent="-227932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47924" indent="-227932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054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2707" algn="l" defTabSz="9054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5407" algn="l" defTabSz="9054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8101" algn="l" defTabSz="9054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0804" algn="l" defTabSz="9054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3505" algn="l" defTabSz="9054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6204" algn="l" defTabSz="9054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8898" algn="l" defTabSz="9054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21586" algn="l" defTabSz="9054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>
                <a:gamma/>
                <a:shade val="25882"/>
                <a:invGamma/>
              </a:srgbClr>
            </a:gs>
            <a:gs pos="50000">
              <a:srgbClr val="000099"/>
            </a:gs>
            <a:gs pos="100000">
              <a:srgbClr val="000099">
                <a:gamma/>
                <a:shade val="25882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609600"/>
            <a:ext cx="87439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68" tIns="45628" rIns="91268" bIns="45628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981200"/>
            <a:ext cx="874395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68" tIns="45628" rIns="91268" bIns="456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52474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  <p:sldLayoutId id="2147483854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5pPr>
      <a:lvl6pPr marL="456364"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6pPr>
      <a:lvl7pPr marL="912725"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7pPr>
      <a:lvl8pPr marL="1369084"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8pPr>
      <a:lvl9pPr marL="1825438"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9pPr>
    </p:titleStyle>
    <p:bodyStyle>
      <a:lvl1pPr marL="342270" indent="-34227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1583" indent="-285222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0899" indent="-228181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597258" indent="-228181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3624" indent="-229766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09978" indent="-229766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66335" indent="-229766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2696" indent="-229766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79050" indent="-229766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2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64" algn="l" defTabSz="912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25" algn="l" defTabSz="912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084" algn="l" defTabSz="912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438" algn="l" defTabSz="912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798" algn="l" defTabSz="912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156" algn="l" defTabSz="912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513" algn="l" defTabSz="912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876" algn="l" defTabSz="912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5.xml"/><Relationship Id="rId4" Type="http://schemas.openxmlformats.org/officeDocument/2006/relationships/chart" Target="../charts/char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5.xml"/><Relationship Id="rId4" Type="http://schemas.openxmlformats.org/officeDocument/2006/relationships/chart" Target="../charts/char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5.xml"/><Relationship Id="rId4" Type="http://schemas.openxmlformats.org/officeDocument/2006/relationships/chart" Target="../charts/char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5.xml"/><Relationship Id="rId4" Type="http://schemas.openxmlformats.org/officeDocument/2006/relationships/chart" Target="../charts/char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5.xml"/><Relationship Id="rId4" Type="http://schemas.openxmlformats.org/officeDocument/2006/relationships/chart" Target="../charts/char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5.xml"/><Relationship Id="rId5" Type="http://schemas.openxmlformats.org/officeDocument/2006/relationships/chart" Target="../charts/chart16.xml"/><Relationship Id="rId4" Type="http://schemas.openxmlformats.org/officeDocument/2006/relationships/chart" Target="../charts/char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7" Type="http://schemas.microsoft.com/office/2007/relationships/hdphoto" Target="../media/hdphoto1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27.png"/><Relationship Id="rId5" Type="http://schemas.openxmlformats.org/officeDocument/2006/relationships/chart" Target="../charts/chart19.xml"/><Relationship Id="rId4" Type="http://schemas.openxmlformats.org/officeDocument/2006/relationships/image" Target="../media/image26.jp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6.xml"/><Relationship Id="rId4" Type="http://schemas.openxmlformats.org/officeDocument/2006/relationships/chart" Target="../charts/chart2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p4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7.xml"/><Relationship Id="rId4" Type="http://schemas.openxmlformats.org/officeDocument/2006/relationships/video" Target="../media/media2.mp4"/><Relationship Id="rId9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3" Type="http://schemas.microsoft.com/office/2007/relationships/media" Target="../media/media4.mp4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video" Target="../media/media5.mp4"/><Relationship Id="rId11" Type="http://schemas.openxmlformats.org/officeDocument/2006/relationships/image" Target="../media/image6.png"/><Relationship Id="rId5" Type="http://schemas.microsoft.com/office/2007/relationships/media" Target="../media/media5.mp4"/><Relationship Id="rId10" Type="http://schemas.openxmlformats.org/officeDocument/2006/relationships/image" Target="../media/image5.png"/><Relationship Id="rId4" Type="http://schemas.openxmlformats.org/officeDocument/2006/relationships/video" Target="../media/media4.mp4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3" Type="http://schemas.microsoft.com/office/2007/relationships/media" Target="../media/media7.mp4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1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video" Target="../media/media8.mp4"/><Relationship Id="rId11" Type="http://schemas.openxmlformats.org/officeDocument/2006/relationships/image" Target="../media/image9.png"/><Relationship Id="rId5" Type="http://schemas.microsoft.com/office/2007/relationships/media" Target="../media/media8.mp4"/><Relationship Id="rId10" Type="http://schemas.openxmlformats.org/officeDocument/2006/relationships/image" Target="../media/image8.png"/><Relationship Id="rId4" Type="http://schemas.openxmlformats.org/officeDocument/2006/relationships/video" Target="../media/media7.mp4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10.mp4"/><Relationship Id="rId7" Type="http://schemas.openxmlformats.org/officeDocument/2006/relationships/image" Target="../media/image10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7.xml"/><Relationship Id="rId4" Type="http://schemas.openxmlformats.org/officeDocument/2006/relationships/video" Target="../media/media10.mp4"/><Relationship Id="rId9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 noChangeArrowheads="1"/>
          </p:cNvSpPr>
          <p:nvPr>
            <p:ph type="title" idx="4294967295"/>
          </p:nvPr>
        </p:nvSpPr>
        <p:spPr>
          <a:xfrm>
            <a:off x="949252" y="13384"/>
            <a:ext cx="8530862" cy="964406"/>
          </a:xfrm>
        </p:spPr>
        <p:txBody>
          <a:bodyPr/>
          <a:lstStyle/>
          <a:p>
            <a:r>
              <a:rPr lang="en-US" altLang="en-US" sz="4400" dirty="0">
                <a:latin typeface="Arial" pitchFamily="34" charset="0"/>
                <a:cs typeface="Arial" pitchFamily="34" charset="0"/>
              </a:rPr>
              <a:t>Structural Heart Live Cases</a:t>
            </a:r>
          </a:p>
        </p:txBody>
      </p:sp>
      <p:sp>
        <p:nvSpPr>
          <p:cNvPr id="24579" name="Content Placeholder 2"/>
          <p:cNvSpPr>
            <a:spLocks noGrp="1" noChangeArrowheads="1"/>
          </p:cNvSpPr>
          <p:nvPr>
            <p:ph idx="4294967295"/>
          </p:nvPr>
        </p:nvSpPr>
        <p:spPr>
          <a:xfrm>
            <a:off x="489031" y="1469132"/>
            <a:ext cx="9492512" cy="3430531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4400" b="1" dirty="0">
                <a:latin typeface="Arial" pitchFamily="34" charset="0"/>
                <a:cs typeface="Arial" pitchFamily="34" charset="0"/>
              </a:rPr>
              <a:t>Supported by:</a:t>
            </a:r>
            <a:endParaRPr lang="en-US" altLang="en-US" sz="5400" b="1" dirty="0">
              <a:latin typeface="Arial" pitchFamily="34" charset="0"/>
              <a:cs typeface="Arial" pitchFamily="34" charset="0"/>
            </a:endParaRPr>
          </a:p>
          <a:p>
            <a:pPr marL="0" indent="0"/>
            <a:r>
              <a:rPr lang="en-US" altLang="en-US" sz="4800" b="1" dirty="0">
                <a:latin typeface="Arial" pitchFamily="34" charset="0"/>
                <a:cs typeface="Arial" pitchFamily="34" charset="0"/>
              </a:rPr>
              <a:t> Edward Lifesciences</a:t>
            </a:r>
            <a:endParaRPr lang="en-US" altLang="en-US" sz="3600" b="1" dirty="0">
              <a:latin typeface="Arial" pitchFamily="34" charset="0"/>
              <a:cs typeface="Arial" pitchFamily="34" charset="0"/>
            </a:endParaRPr>
          </a:p>
          <a:p>
            <a:pPr marL="0" indent="0"/>
            <a:r>
              <a:rPr lang="en-US" altLang="en-US" sz="4000" b="1" dirty="0">
                <a:latin typeface="Arial" pitchFamily="34" charset="0"/>
                <a:cs typeface="Arial" pitchFamily="34" charset="0"/>
              </a:rPr>
              <a:t> Cook Medical</a:t>
            </a:r>
          </a:p>
          <a:p>
            <a:pPr marL="0" indent="0"/>
            <a:r>
              <a:rPr lang="en-US" altLang="en-US" sz="4000" b="1" dirty="0">
                <a:latin typeface="Arial" pitchFamily="34" charset="0"/>
                <a:cs typeface="Arial" pitchFamily="34" charset="0"/>
              </a:rPr>
              <a:t> Terumo Medical Corporation</a:t>
            </a:r>
          </a:p>
          <a:p>
            <a:pPr marL="0" indent="0"/>
            <a:r>
              <a:rPr lang="en-US" altLang="en-US" sz="4000" b="1" dirty="0">
                <a:latin typeface="Arial" pitchFamily="34" charset="0"/>
                <a:cs typeface="Arial" pitchFamily="34" charset="0"/>
              </a:rPr>
              <a:t> B-Braun Medical </a:t>
            </a:r>
          </a:p>
          <a:p>
            <a:pPr marL="0" indent="0"/>
            <a:r>
              <a:rPr lang="en-US" altLang="en-US" sz="4000" b="1" dirty="0">
                <a:latin typeface="Arial" pitchFamily="34" charset="0"/>
                <a:cs typeface="Arial" pitchFamily="34" charset="0"/>
              </a:rPr>
              <a:t> BD Medical</a:t>
            </a:r>
            <a:endParaRPr lang="en-US" altLang="en-US" sz="4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14">
            <a:extLst>
              <a:ext uri="{FF2B5EF4-FFF2-40B4-BE49-F238E27FC236}">
                <a16:creationId xmlns:a16="http://schemas.microsoft.com/office/drawing/2014/main" id="{E22B7709-00AB-462B-BD53-EEDF093EB8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3354" y="-4762"/>
            <a:ext cx="463645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5047454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C5C91D-23E3-4DA4-B964-CCF0B5BC59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467" y="1024288"/>
            <a:ext cx="7686208" cy="5519905"/>
          </a:xfrm>
          <a:prstGeom prst="rect">
            <a:avLst/>
          </a:prstGeom>
        </p:spPr>
      </p:pic>
      <p:sp>
        <p:nvSpPr>
          <p:cNvPr id="3" name="Title 4">
            <a:extLst>
              <a:ext uri="{FF2B5EF4-FFF2-40B4-BE49-F238E27FC236}">
                <a16:creationId xmlns:a16="http://schemas.microsoft.com/office/drawing/2014/main" id="{30AE81B0-392E-4CE2-8DCA-A2A4B6043F88}"/>
              </a:ext>
            </a:extLst>
          </p:cNvPr>
          <p:cNvSpPr txBox="1">
            <a:spLocks/>
          </p:cNvSpPr>
          <p:nvPr/>
        </p:nvSpPr>
        <p:spPr>
          <a:xfrm>
            <a:off x="0" y="57585"/>
            <a:ext cx="10287000" cy="58661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544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544" b="1">
                <a:solidFill>
                  <a:srgbClr val="FFFF00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544" b="1">
                <a:solidFill>
                  <a:srgbClr val="FFFF00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544" b="1">
                <a:solidFill>
                  <a:srgbClr val="FFFF00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544" b="1">
                <a:solidFill>
                  <a:srgbClr val="FFFF00"/>
                </a:solidFill>
                <a:latin typeface="Times New Roman" pitchFamily="18" charset="0"/>
              </a:defRPr>
            </a:lvl5pPr>
            <a:lvl6pPr marL="369983" algn="ctr" rtl="0" eaLnBrk="0" fontAlgn="base" hangingPunct="0">
              <a:spcBef>
                <a:spcPct val="0"/>
              </a:spcBef>
              <a:spcAft>
                <a:spcPct val="0"/>
              </a:spcAft>
              <a:defRPr sz="3544" b="1">
                <a:solidFill>
                  <a:srgbClr val="FFFF00"/>
                </a:solidFill>
                <a:latin typeface="Times New Roman" pitchFamily="18" charset="0"/>
              </a:defRPr>
            </a:lvl6pPr>
            <a:lvl7pPr marL="739982" algn="ctr" rtl="0" eaLnBrk="0" fontAlgn="base" hangingPunct="0">
              <a:spcBef>
                <a:spcPct val="0"/>
              </a:spcBef>
              <a:spcAft>
                <a:spcPct val="0"/>
              </a:spcAft>
              <a:defRPr sz="3544" b="1">
                <a:solidFill>
                  <a:srgbClr val="FFFF00"/>
                </a:solidFill>
                <a:latin typeface="Times New Roman" pitchFamily="18" charset="0"/>
              </a:defRPr>
            </a:lvl7pPr>
            <a:lvl8pPr marL="1109971" algn="ctr" rtl="0" eaLnBrk="0" fontAlgn="base" hangingPunct="0">
              <a:spcBef>
                <a:spcPct val="0"/>
              </a:spcBef>
              <a:spcAft>
                <a:spcPct val="0"/>
              </a:spcAft>
              <a:defRPr sz="3544" b="1">
                <a:solidFill>
                  <a:srgbClr val="FFFF00"/>
                </a:solidFill>
                <a:latin typeface="Times New Roman" pitchFamily="18" charset="0"/>
              </a:defRPr>
            </a:lvl8pPr>
            <a:lvl9pPr marL="1479966" algn="ctr" rtl="0" eaLnBrk="0" fontAlgn="base" hangingPunct="0">
              <a:spcBef>
                <a:spcPct val="0"/>
              </a:spcBef>
              <a:spcAft>
                <a:spcPct val="0"/>
              </a:spcAft>
              <a:defRPr sz="3544" b="1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defTabSz="914400"/>
            <a:r>
              <a:rPr lang="en-US" sz="4000" kern="0" dirty="0">
                <a:latin typeface="Arial" panose="020B0604020202020204" pitchFamily="34" charset="0"/>
                <a:cs typeface="Arial" panose="020B0604020202020204" pitchFamily="34" charset="0"/>
              </a:rPr>
              <a:t>VTC For VIV-TAVR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820E7E-CA60-45E7-996C-9A562B06B54D}"/>
              </a:ext>
            </a:extLst>
          </p:cNvPr>
          <p:cNvSpPr txBox="1"/>
          <p:nvPr/>
        </p:nvSpPr>
        <p:spPr>
          <a:xfrm>
            <a:off x="2476500" y="3552825"/>
            <a:ext cx="1415003" cy="757130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VTC to LM </a:t>
            </a:r>
          </a:p>
          <a:p>
            <a:r>
              <a:rPr lang="en-US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6.1 mm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665864-ED80-4DA5-B0A4-397621DEF01A}"/>
              </a:ext>
            </a:extLst>
          </p:cNvPr>
          <p:cNvSpPr txBox="1"/>
          <p:nvPr/>
        </p:nvSpPr>
        <p:spPr>
          <a:xfrm>
            <a:off x="7458075" y="1752600"/>
            <a:ext cx="1461041" cy="757130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VTC to RCA</a:t>
            </a:r>
          </a:p>
          <a:p>
            <a:r>
              <a:rPr lang="en-US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7.4 mm</a:t>
            </a:r>
          </a:p>
        </p:txBody>
      </p:sp>
      <p:pic>
        <p:nvPicPr>
          <p:cNvPr id="6" name="Picture 14">
            <a:extLst>
              <a:ext uri="{FF2B5EF4-FFF2-40B4-BE49-F238E27FC236}">
                <a16:creationId xmlns:a16="http://schemas.microsoft.com/office/drawing/2014/main" id="{E22B7709-00AB-462B-BD53-EEDF093EB8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3354" y="-4762"/>
            <a:ext cx="463645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765906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>
            <a:extLst>
              <a:ext uri="{FF2B5EF4-FFF2-40B4-BE49-F238E27FC236}">
                <a16:creationId xmlns:a16="http://schemas.microsoft.com/office/drawing/2014/main" id="{3320D426-3EAE-2E29-2730-67F80701E796}"/>
              </a:ext>
            </a:extLst>
          </p:cNvPr>
          <p:cNvSpPr txBox="1">
            <a:spLocks/>
          </p:cNvSpPr>
          <p:nvPr/>
        </p:nvSpPr>
        <p:spPr>
          <a:xfrm>
            <a:off x="0" y="57585"/>
            <a:ext cx="10287000" cy="58661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544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544" b="1">
                <a:solidFill>
                  <a:srgbClr val="FFFF00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544" b="1">
                <a:solidFill>
                  <a:srgbClr val="FFFF00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544" b="1">
                <a:solidFill>
                  <a:srgbClr val="FFFF00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544" b="1">
                <a:solidFill>
                  <a:srgbClr val="FFFF00"/>
                </a:solidFill>
                <a:latin typeface="Times New Roman" pitchFamily="18" charset="0"/>
              </a:defRPr>
            </a:lvl5pPr>
            <a:lvl6pPr marL="369983" algn="ctr" rtl="0" eaLnBrk="0" fontAlgn="base" hangingPunct="0">
              <a:spcBef>
                <a:spcPct val="0"/>
              </a:spcBef>
              <a:spcAft>
                <a:spcPct val="0"/>
              </a:spcAft>
              <a:defRPr sz="3544" b="1">
                <a:solidFill>
                  <a:srgbClr val="FFFF00"/>
                </a:solidFill>
                <a:latin typeface="Times New Roman" pitchFamily="18" charset="0"/>
              </a:defRPr>
            </a:lvl6pPr>
            <a:lvl7pPr marL="739982" algn="ctr" rtl="0" eaLnBrk="0" fontAlgn="base" hangingPunct="0">
              <a:spcBef>
                <a:spcPct val="0"/>
              </a:spcBef>
              <a:spcAft>
                <a:spcPct val="0"/>
              </a:spcAft>
              <a:defRPr sz="3544" b="1">
                <a:solidFill>
                  <a:srgbClr val="FFFF00"/>
                </a:solidFill>
                <a:latin typeface="Times New Roman" pitchFamily="18" charset="0"/>
              </a:defRPr>
            </a:lvl7pPr>
            <a:lvl8pPr marL="1109971" algn="ctr" rtl="0" eaLnBrk="0" fontAlgn="base" hangingPunct="0">
              <a:spcBef>
                <a:spcPct val="0"/>
              </a:spcBef>
              <a:spcAft>
                <a:spcPct val="0"/>
              </a:spcAft>
              <a:defRPr sz="3544" b="1">
                <a:solidFill>
                  <a:srgbClr val="FFFF00"/>
                </a:solidFill>
                <a:latin typeface="Times New Roman" pitchFamily="18" charset="0"/>
              </a:defRPr>
            </a:lvl8pPr>
            <a:lvl9pPr marL="1479966" algn="ctr" rtl="0" eaLnBrk="0" fontAlgn="base" hangingPunct="0">
              <a:spcBef>
                <a:spcPct val="0"/>
              </a:spcBef>
              <a:spcAft>
                <a:spcPct val="0"/>
              </a:spcAft>
              <a:defRPr sz="3544" b="1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defTabSz="914400"/>
            <a:r>
              <a:rPr lang="en-US" sz="4000" kern="0" dirty="0">
                <a:latin typeface="Arial" panose="020B0604020202020204" pitchFamily="34" charset="0"/>
                <a:cs typeface="Arial" panose="020B0604020202020204" pitchFamily="34" charset="0"/>
              </a:rPr>
              <a:t>Valve Positioning &amp;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Coronary Heights</a:t>
            </a:r>
          </a:p>
          <a:p>
            <a:pPr defTabSz="914400"/>
            <a:r>
              <a:rPr lang="en-US" sz="4000" kern="0" dirty="0">
                <a:latin typeface="Arial" panose="020B0604020202020204" pitchFamily="34" charset="0"/>
                <a:cs typeface="Arial" panose="020B0604020202020204" pitchFamily="34" charset="0"/>
              </a:rPr>
              <a:t>For VIV-TAVR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14434" y="6084743"/>
            <a:ext cx="9042027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 for 29mm Sapien-3 Ultra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Resilia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Valve in 29mm Perimount2700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2ADA7D-7646-473E-A625-D984A47965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01" r="478"/>
          <a:stretch/>
        </p:blipFill>
        <p:spPr>
          <a:xfrm>
            <a:off x="496164" y="1816770"/>
            <a:ext cx="9627406" cy="36005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83CB53-4FC3-4056-860C-452EB3534D46}"/>
              </a:ext>
            </a:extLst>
          </p:cNvPr>
          <p:cNvSpPr txBox="1"/>
          <p:nvPr/>
        </p:nvSpPr>
        <p:spPr>
          <a:xfrm>
            <a:off x="1762125" y="5417329"/>
            <a:ext cx="2687915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LCA height 8.3 mm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DED3F4-6A67-40CD-96DA-093207CE1F9B}"/>
              </a:ext>
            </a:extLst>
          </p:cNvPr>
          <p:cNvSpPr txBox="1"/>
          <p:nvPr/>
        </p:nvSpPr>
        <p:spPr>
          <a:xfrm>
            <a:off x="6638925" y="5438120"/>
            <a:ext cx="2872261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RCA height 13.6 mm</a:t>
            </a:r>
          </a:p>
        </p:txBody>
      </p:sp>
      <p:pic>
        <p:nvPicPr>
          <p:cNvPr id="9" name="Picture 14">
            <a:extLst>
              <a:ext uri="{FF2B5EF4-FFF2-40B4-BE49-F238E27FC236}">
                <a16:creationId xmlns:a16="http://schemas.microsoft.com/office/drawing/2014/main" id="{E22B7709-00AB-462B-BD53-EEDF093EB8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3354" y="-4762"/>
            <a:ext cx="463645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3389401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96417"/>
            <a:ext cx="10287000" cy="503686"/>
          </a:xfrm>
        </p:spPr>
        <p:txBody>
          <a:bodyPr/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Aorto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-Iliac Bifurcation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8CB9CE4-BBB0-4533-A297-7EC1EE38A4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521" r="325" b="310"/>
          <a:stretch/>
        </p:blipFill>
        <p:spPr>
          <a:xfrm>
            <a:off x="885963" y="971550"/>
            <a:ext cx="8734287" cy="52292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8AA5902-7BFA-45B6-86F0-177CA021966F}"/>
              </a:ext>
            </a:extLst>
          </p:cNvPr>
          <p:cNvSpPr/>
          <p:nvPr/>
        </p:nvSpPr>
        <p:spPr>
          <a:xfrm>
            <a:off x="2950143" y="6200775"/>
            <a:ext cx="51423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Tortuous iliac arteries : left &gt; right</a:t>
            </a:r>
          </a:p>
        </p:txBody>
      </p:sp>
      <p:pic>
        <p:nvPicPr>
          <p:cNvPr id="7" name="Picture 14">
            <a:extLst>
              <a:ext uri="{FF2B5EF4-FFF2-40B4-BE49-F238E27FC236}">
                <a16:creationId xmlns:a16="http://schemas.microsoft.com/office/drawing/2014/main" id="{E22B7709-00AB-462B-BD53-EEDF093EB8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3354" y="-4762"/>
            <a:ext cx="463645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9639797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174130"/>
            <a:ext cx="10287000" cy="586614"/>
          </a:xfrm>
        </p:spPr>
        <p:txBody>
          <a:bodyPr/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Aortic Arch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01282E-5A3D-4AEB-8A2D-747ACD71E6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0"/>
          <a:stretch/>
        </p:blipFill>
        <p:spPr>
          <a:xfrm>
            <a:off x="381000" y="1222047"/>
            <a:ext cx="9525000" cy="4547256"/>
          </a:xfrm>
          <a:prstGeom prst="rect">
            <a:avLst/>
          </a:prstGeom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E22B7709-00AB-462B-BD53-EEDF093EB8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3354" y="-4762"/>
            <a:ext cx="463645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8560473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10886" y="494270"/>
            <a:ext cx="9385729" cy="1147119"/>
          </a:xfrm>
        </p:spPr>
        <p:txBody>
          <a:bodyPr/>
          <a:lstStyle/>
          <a:p>
            <a:pPr defTabSz="914400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Valve Selection</a:t>
            </a:r>
            <a:b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For VIV-TAVR</a:t>
            </a:r>
            <a:b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0EAB0F8-0C6E-4995-B76B-5375B7FC5F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389" b="35417"/>
          <a:stretch/>
        </p:blipFill>
        <p:spPr>
          <a:xfrm>
            <a:off x="313251" y="1737076"/>
            <a:ext cx="3163373" cy="36480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4092E8D-0CE6-49BF-B052-64D1D6B92B42}"/>
              </a:ext>
            </a:extLst>
          </p:cNvPr>
          <p:cNvSpPr txBox="1"/>
          <p:nvPr/>
        </p:nvSpPr>
        <p:spPr>
          <a:xfrm>
            <a:off x="3801011" y="2163539"/>
            <a:ext cx="6485989" cy="374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Key consideration:</a:t>
            </a:r>
          </a:p>
          <a:p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need for bioprosthetic valve fracture and remodeling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Severe AI at baseline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patient-prosthetic mismatch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 for 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29mm Sapien-3 Ultra </a:t>
            </a:r>
            <a:r>
              <a:rPr lang="en-US" sz="2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Resilia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29mm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Perimount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2700</a:t>
            </a:r>
          </a:p>
          <a:p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351074-5CAC-4BA2-ABA3-5FE042CBE099}"/>
              </a:ext>
            </a:extLst>
          </p:cNvPr>
          <p:cNvSpPr txBox="1"/>
          <p:nvPr/>
        </p:nvSpPr>
        <p:spPr>
          <a:xfrm>
            <a:off x="610886" y="5532733"/>
            <a:ext cx="3295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Carpentier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-Edwards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Perimount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2700</a:t>
            </a:r>
          </a:p>
        </p:txBody>
      </p:sp>
      <p:pic>
        <p:nvPicPr>
          <p:cNvPr id="7" name="Picture 14">
            <a:extLst>
              <a:ext uri="{FF2B5EF4-FFF2-40B4-BE49-F238E27FC236}">
                <a16:creationId xmlns:a16="http://schemas.microsoft.com/office/drawing/2014/main" id="{E22B7709-00AB-462B-BD53-EEDF093EB8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3354" y="-4762"/>
            <a:ext cx="463645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7361880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10886" y="494270"/>
            <a:ext cx="9385729" cy="1147119"/>
          </a:xfrm>
        </p:spPr>
        <p:txBody>
          <a:bodyPr/>
          <a:lstStyle/>
          <a:p>
            <a:pPr defTabSz="914400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Valve Selection</a:t>
            </a:r>
            <a:b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For VIV-TAVR</a:t>
            </a:r>
            <a:b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092E8D-0CE6-49BF-B052-64D1D6B92B42}"/>
              </a:ext>
            </a:extLst>
          </p:cNvPr>
          <p:cNvSpPr txBox="1"/>
          <p:nvPr/>
        </p:nvSpPr>
        <p:spPr>
          <a:xfrm>
            <a:off x="6098718" y="3032071"/>
            <a:ext cx="3872169" cy="2271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 for 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29mm Sapien-3 Ultra </a:t>
            </a:r>
            <a:r>
              <a:rPr lang="en-US" sz="2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Resilia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29mm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Perimount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2700</a:t>
            </a:r>
          </a:p>
          <a:p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F69DD6-93DD-409A-8447-DB53CD8C8C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886" y="1787399"/>
            <a:ext cx="4862513" cy="43987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9F74DBC-8999-46DB-B0EE-777F5370EB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713768">
            <a:off x="1182050" y="2334867"/>
            <a:ext cx="2869135" cy="2735242"/>
          </a:xfrm>
          <a:prstGeom prst="rect">
            <a:avLst/>
          </a:prstGeom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E22B7709-00AB-462B-BD53-EEDF093EB8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3354" y="-4762"/>
            <a:ext cx="463645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8019080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Shape 117"/>
          <p:cNvSpPr>
            <a:spLocks noChangeArrowheads="1"/>
          </p:cNvSpPr>
          <p:nvPr/>
        </p:nvSpPr>
        <p:spPr bwMode="auto">
          <a:xfrm>
            <a:off x="235700" y="908815"/>
            <a:ext cx="9968000" cy="5719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771525">
              <a:defRPr/>
            </a:pPr>
            <a:r>
              <a:rPr lang="en-US" altLang="en-US" sz="2000" b="1" dirty="0">
                <a:solidFill>
                  <a:srgbClr val="FFFF00"/>
                </a:solidFill>
                <a:ea typeface="+mj-ea"/>
                <a:cs typeface="Arial" pitchFamily="34" charset="0"/>
                <a:sym typeface="Arial" pitchFamily="34" charset="0"/>
              </a:rPr>
              <a:t>Presentation:</a:t>
            </a:r>
            <a:r>
              <a:rPr lang="en-US" altLang="en-US" sz="2000" b="1" dirty="0">
                <a:solidFill>
                  <a:srgbClr val="FFFFFF"/>
                </a:solidFill>
                <a:ea typeface="+mj-ea"/>
                <a:cs typeface="Arial" pitchFamily="34" charset="0"/>
                <a:sym typeface="Arial" pitchFamily="34" charset="0"/>
              </a:rPr>
              <a:t> </a:t>
            </a:r>
            <a:r>
              <a:rPr lang="en-US" altLang="en-US" sz="2000" b="1" dirty="0">
                <a:solidFill>
                  <a:schemeClr val="bg1"/>
                </a:solidFill>
                <a:ea typeface="+mj-ea"/>
                <a:cs typeface="Arial" pitchFamily="34" charset="0"/>
                <a:sym typeface="Arial" pitchFamily="34" charset="0"/>
              </a:rPr>
              <a:t>74 </a:t>
            </a:r>
            <a:r>
              <a:rPr lang="en-US" altLang="en-US" sz="2000" b="1" dirty="0" err="1">
                <a:solidFill>
                  <a:schemeClr val="bg1"/>
                </a:solidFill>
                <a:ea typeface="+mj-ea"/>
                <a:cs typeface="Arial" pitchFamily="34" charset="0"/>
                <a:sym typeface="Arial" pitchFamily="34" charset="0"/>
              </a:rPr>
              <a:t>yo</a:t>
            </a:r>
            <a:r>
              <a:rPr lang="en-US" altLang="en-US" sz="2000" b="1" dirty="0">
                <a:solidFill>
                  <a:schemeClr val="bg1"/>
                </a:solidFill>
                <a:ea typeface="+mj-ea"/>
                <a:cs typeface="Arial" pitchFamily="34" charset="0"/>
                <a:sym typeface="Arial" pitchFamily="34" charset="0"/>
              </a:rPr>
              <a:t> M, </a:t>
            </a:r>
            <a:r>
              <a:rPr lang="en-US" altLang="en-US" sz="2000" b="1" dirty="0">
                <a:solidFill>
                  <a:schemeClr val="bg1"/>
                </a:solidFill>
                <a:cs typeface="Arial" pitchFamily="34" charset="0"/>
                <a:sym typeface="Calibri"/>
              </a:rPr>
              <a:t>Severe bicuspid AS s/p SAVR with 29 mm </a:t>
            </a:r>
            <a:r>
              <a:rPr lang="en-US" altLang="en-US" sz="2000" b="1" dirty="0" err="1">
                <a:solidFill>
                  <a:schemeClr val="bg1"/>
                </a:solidFill>
                <a:cs typeface="Arial" pitchFamily="34" charset="0"/>
                <a:sym typeface="Calibri"/>
              </a:rPr>
              <a:t>Perimount</a:t>
            </a:r>
            <a:r>
              <a:rPr lang="en-US" altLang="en-US" sz="2000" b="1" dirty="0">
                <a:solidFill>
                  <a:schemeClr val="bg1"/>
                </a:solidFill>
                <a:cs typeface="Arial" pitchFamily="34" charset="0"/>
                <a:sym typeface="Calibri"/>
              </a:rPr>
              <a:t> 2700 + 30 mm </a:t>
            </a:r>
            <a:r>
              <a:rPr lang="en-US" altLang="en-US" sz="2000" b="1" dirty="0" err="1">
                <a:solidFill>
                  <a:schemeClr val="bg1"/>
                </a:solidFill>
                <a:cs typeface="Arial" pitchFamily="34" charset="0"/>
                <a:sym typeface="Calibri"/>
              </a:rPr>
              <a:t>Hemashield</a:t>
            </a:r>
            <a:r>
              <a:rPr lang="en-US" altLang="en-US" sz="2000" b="1" dirty="0">
                <a:solidFill>
                  <a:schemeClr val="bg1"/>
                </a:solidFill>
                <a:cs typeface="Arial" pitchFamily="34" charset="0"/>
                <a:sym typeface="Calibri"/>
              </a:rPr>
              <a:t> aortic graft in 2013</a:t>
            </a:r>
            <a:r>
              <a:rPr lang="en-US" sz="2000" b="1" dirty="0">
                <a:solidFill>
                  <a:schemeClr val="bg1"/>
                </a:solidFill>
              </a:rPr>
              <a:t>,</a:t>
            </a:r>
            <a:r>
              <a:rPr lang="en-US" altLang="en-US" sz="2000" b="1" dirty="0">
                <a:solidFill>
                  <a:schemeClr val="bg1"/>
                </a:solidFill>
                <a:ea typeface="+mj-ea"/>
                <a:cs typeface="Arial" pitchFamily="34" charset="0"/>
                <a:sym typeface="Arial" pitchFamily="34" charset="0"/>
              </a:rPr>
              <a:t> presented with dyspnea and HF from severe AI secondary to flail surgical valve</a:t>
            </a:r>
          </a:p>
          <a:p>
            <a:pPr defTabSz="771525">
              <a:defRPr/>
            </a:pPr>
            <a:endParaRPr lang="en-US" altLang="en-US" sz="2000" dirty="0">
              <a:solidFill>
                <a:srgbClr val="FFFFFF"/>
              </a:solidFill>
              <a:ea typeface="+mj-ea"/>
              <a:cs typeface="Arial" pitchFamily="34" charset="0"/>
              <a:sym typeface="Arial" pitchFamily="34" charset="0"/>
            </a:endParaRPr>
          </a:p>
          <a:p>
            <a:pPr defTabSz="771525">
              <a:defRPr/>
            </a:pPr>
            <a:r>
              <a:rPr lang="en-US" altLang="en-US" sz="2000" b="1" dirty="0">
                <a:solidFill>
                  <a:srgbClr val="FFFF00"/>
                </a:solidFill>
                <a:ea typeface="+mj-ea"/>
                <a:cs typeface="Arial" pitchFamily="34" charset="0"/>
                <a:sym typeface="Arial" pitchFamily="34" charset="0"/>
              </a:rPr>
              <a:t>TTE: </a:t>
            </a:r>
            <a:r>
              <a:rPr lang="en-US" altLang="en-US" sz="2000" b="1" dirty="0">
                <a:solidFill>
                  <a:schemeClr val="bg1"/>
                </a:solidFill>
                <a:cs typeface="Arial" pitchFamily="34" charset="0"/>
                <a:sym typeface="Calibri"/>
              </a:rPr>
              <a:t>LVEF 60% with acute eccentric AI secondary to flail bioprosthetic valve leaflet, mild MR, moderate TR, mobile atherosclerotic plaque in proximal aortic arch on TEE</a:t>
            </a:r>
          </a:p>
          <a:p>
            <a:pPr defTabSz="771525">
              <a:defRPr/>
            </a:pPr>
            <a:endParaRPr lang="en-US" altLang="en-US" sz="2000" b="1" dirty="0">
              <a:solidFill>
                <a:srgbClr val="FFFF00"/>
              </a:solidFill>
              <a:ea typeface="+mj-ea"/>
              <a:cs typeface="Arial" pitchFamily="34" charset="0"/>
              <a:sym typeface="Calibri"/>
            </a:endParaRPr>
          </a:p>
          <a:p>
            <a:pPr defTabSz="771525">
              <a:defRPr/>
            </a:pPr>
            <a:r>
              <a:rPr lang="en-US" altLang="en-US" sz="2000" b="1" dirty="0">
                <a:solidFill>
                  <a:srgbClr val="FFFF00"/>
                </a:solidFill>
                <a:ea typeface="+mj-ea"/>
                <a:cs typeface="Arial" pitchFamily="34" charset="0"/>
                <a:sym typeface="Calibri"/>
              </a:rPr>
              <a:t>STS risk mortality for redo AVR:</a:t>
            </a:r>
            <a:r>
              <a:rPr lang="en-US" altLang="en-US" sz="2000" b="1" dirty="0">
                <a:solidFill>
                  <a:schemeClr val="accent1">
                    <a:lumMod val="60000"/>
                    <a:lumOff val="40000"/>
                  </a:schemeClr>
                </a:solidFill>
                <a:ea typeface="+mj-ea"/>
                <a:cs typeface="Arial" pitchFamily="34" charset="0"/>
                <a:sym typeface="Calibri"/>
              </a:rPr>
              <a:t>  </a:t>
            </a:r>
            <a:r>
              <a:rPr lang="en-US" altLang="en-US" sz="2000" b="1" dirty="0">
                <a:solidFill>
                  <a:schemeClr val="bg1"/>
                </a:solidFill>
                <a:ea typeface="+mj-ea"/>
                <a:cs typeface="Arial" pitchFamily="34" charset="0"/>
                <a:sym typeface="Calibri"/>
              </a:rPr>
              <a:t>1.39% but high risk for cannulation for cardiopulmonary bypass due to the mobile atherosclerotic plaque in proximal aortic arch</a:t>
            </a:r>
          </a:p>
          <a:p>
            <a:pPr defTabSz="771525">
              <a:defRPr/>
            </a:pPr>
            <a:endParaRPr lang="en-US" altLang="en-US" sz="2000" dirty="0">
              <a:solidFill>
                <a:srgbClr val="000000"/>
              </a:solidFill>
              <a:ea typeface="+mj-ea"/>
              <a:cs typeface="Arial" pitchFamily="34" charset="0"/>
              <a:sym typeface="Calibri"/>
            </a:endParaRPr>
          </a:p>
          <a:p>
            <a:pPr defTabSz="771525">
              <a:spcBef>
                <a:spcPts val="422"/>
              </a:spcBef>
              <a:defRPr/>
            </a:pPr>
            <a:r>
              <a:rPr lang="en-US" altLang="en-US" sz="2000" b="1" dirty="0">
                <a:solidFill>
                  <a:srgbClr val="FFFF00"/>
                </a:solidFill>
                <a:ea typeface="+mj-ea"/>
                <a:cs typeface="Arial" pitchFamily="34" charset="0"/>
                <a:sym typeface="Calibri"/>
              </a:rPr>
              <a:t>Course: </a:t>
            </a:r>
            <a:r>
              <a:rPr lang="en-US" altLang="en-US" sz="2000" b="1" dirty="0">
                <a:solidFill>
                  <a:srgbClr val="FFFFFF"/>
                </a:solidFill>
                <a:ea typeface="+mj-ea"/>
                <a:cs typeface="Arial" pitchFamily="34" charset="0"/>
                <a:sym typeface="Calibri"/>
              </a:rPr>
              <a:t>Patient was evaluated by heart team to be high surgical risk and recommended TF </a:t>
            </a:r>
            <a:r>
              <a:rPr lang="en-US" altLang="en-US" sz="2000" b="1" dirty="0">
                <a:solidFill>
                  <a:srgbClr val="FFFFFF"/>
                </a:solidFill>
                <a:cs typeface="Arial" pitchFamily="34" charset="0"/>
                <a:sym typeface="Calibri"/>
              </a:rPr>
              <a:t>VIV-TAVR</a:t>
            </a:r>
          </a:p>
          <a:p>
            <a:pPr defTabSz="771525">
              <a:spcBef>
                <a:spcPts val="422"/>
              </a:spcBef>
              <a:defRPr/>
            </a:pPr>
            <a:endParaRPr lang="en-US" altLang="en-US" sz="2000" b="1" dirty="0">
              <a:solidFill>
                <a:srgbClr val="FFFF00"/>
              </a:solidFill>
              <a:ea typeface="+mj-ea"/>
              <a:cs typeface="Arial" pitchFamily="34" charset="0"/>
              <a:sym typeface="Calibri"/>
            </a:endParaRPr>
          </a:p>
          <a:p>
            <a:pPr defTabSz="771525">
              <a:spcBef>
                <a:spcPts val="563"/>
              </a:spcBef>
              <a:defRPr/>
            </a:pPr>
            <a:r>
              <a:rPr lang="en-US" altLang="en-US" sz="2000" b="1" dirty="0">
                <a:solidFill>
                  <a:srgbClr val="FFFF00"/>
                </a:solidFill>
                <a:ea typeface="+mj-ea"/>
                <a:cs typeface="Arial" pitchFamily="34" charset="0"/>
                <a:sym typeface="Calibri"/>
              </a:rPr>
              <a:t>Plan: </a:t>
            </a:r>
            <a:r>
              <a:rPr lang="en-US" altLang="en-US" sz="2000" b="1" dirty="0">
                <a:solidFill>
                  <a:srgbClr val="FFFFFF"/>
                </a:solidFill>
                <a:ea typeface="+mj-ea"/>
                <a:cs typeface="Arial" pitchFamily="34" charset="0"/>
                <a:sym typeface="Calibri"/>
              </a:rPr>
              <a:t>TF VIV-TAVR in flail 29mm </a:t>
            </a:r>
            <a:r>
              <a:rPr lang="en-US" altLang="en-US" sz="2000" b="1" dirty="0" err="1">
                <a:solidFill>
                  <a:srgbClr val="FFFFFF"/>
                </a:solidFill>
                <a:ea typeface="+mj-ea"/>
                <a:cs typeface="Arial" pitchFamily="34" charset="0"/>
                <a:sym typeface="Calibri"/>
              </a:rPr>
              <a:t>Perimount</a:t>
            </a:r>
            <a:r>
              <a:rPr lang="en-US" altLang="en-US" sz="2000" b="1" dirty="0">
                <a:solidFill>
                  <a:srgbClr val="FFFFFF"/>
                </a:solidFill>
                <a:ea typeface="+mj-ea"/>
                <a:cs typeface="Arial" pitchFamily="34" charset="0"/>
                <a:sym typeface="Calibri"/>
              </a:rPr>
              <a:t> 2700+ </a:t>
            </a:r>
            <a:r>
              <a:rPr lang="en-US" altLang="en-US" sz="2000" b="1" dirty="0" err="1">
                <a:solidFill>
                  <a:srgbClr val="FFFFFF"/>
                </a:solidFill>
                <a:ea typeface="+mj-ea"/>
                <a:cs typeface="Arial" pitchFamily="34" charset="0"/>
                <a:sym typeface="Calibri"/>
              </a:rPr>
              <a:t>Hemashield</a:t>
            </a:r>
            <a:r>
              <a:rPr lang="en-US" altLang="en-US" sz="2000" b="1" dirty="0">
                <a:solidFill>
                  <a:srgbClr val="FFFFFF"/>
                </a:solidFill>
                <a:ea typeface="+mj-ea"/>
                <a:cs typeface="Arial" pitchFamily="34" charset="0"/>
                <a:sym typeface="Calibri"/>
              </a:rPr>
              <a:t> graft </a:t>
            </a:r>
            <a:r>
              <a:rPr lang="en-US" altLang="en-US" sz="2000" b="1" dirty="0">
                <a:solidFill>
                  <a:schemeClr val="bg1"/>
                </a:solidFill>
                <a:ea typeface="+mj-ea"/>
                <a:cs typeface="Arial" pitchFamily="34" charset="0"/>
                <a:sym typeface="Calibri"/>
              </a:rPr>
              <a:t>with a 29mm Sapien-3 U </a:t>
            </a:r>
            <a:r>
              <a:rPr lang="en-US" altLang="en-US" sz="2000" b="1" dirty="0" err="1">
                <a:solidFill>
                  <a:schemeClr val="bg1"/>
                </a:solidFill>
                <a:ea typeface="+mj-ea"/>
                <a:cs typeface="Arial" pitchFamily="34" charset="0"/>
                <a:sym typeface="Calibri"/>
              </a:rPr>
              <a:t>Resilia</a:t>
            </a:r>
            <a:r>
              <a:rPr lang="en-US" altLang="en-US" sz="2000" b="1" dirty="0">
                <a:solidFill>
                  <a:schemeClr val="bg1"/>
                </a:solidFill>
                <a:ea typeface="+mj-ea"/>
                <a:cs typeface="Arial" pitchFamily="34" charset="0"/>
                <a:sym typeface="Calibri"/>
              </a:rPr>
              <a:t> valve </a:t>
            </a:r>
            <a:r>
              <a:rPr lang="en-US" altLang="en-US" sz="2000" b="1" dirty="0">
                <a:solidFill>
                  <a:srgbClr val="FFFFFF"/>
                </a:solidFill>
                <a:ea typeface="+mj-ea"/>
                <a:cs typeface="Arial" pitchFamily="34" charset="0"/>
                <a:sym typeface="Calibri"/>
              </a:rPr>
              <a:t>via right percutaneous femoral arterial access and Sentinel cerebral embolic protection</a:t>
            </a:r>
          </a:p>
        </p:txBody>
      </p:sp>
      <p:sp>
        <p:nvSpPr>
          <p:cNvPr id="37892" name="Rectangle 1"/>
          <p:cNvSpPr>
            <a:spLocks noChangeArrowheads="1"/>
          </p:cNvSpPr>
          <p:nvPr/>
        </p:nvSpPr>
        <p:spPr bwMode="auto">
          <a:xfrm>
            <a:off x="0" y="0"/>
            <a:ext cx="10287000" cy="718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786" tIns="50884" rIns="101786" bIns="50884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771525">
              <a:defRPr/>
            </a:pPr>
            <a:r>
              <a:rPr lang="en-US" altLang="en-US" sz="4000" b="1" dirty="0">
                <a:solidFill>
                  <a:srgbClr val="FFFF00"/>
                </a:solidFill>
                <a:ea typeface="+mj-ea"/>
                <a:cs typeface="Arial" pitchFamily="34" charset="0"/>
                <a:sym typeface="Calibri"/>
              </a:rPr>
              <a:t>Summary of Case</a:t>
            </a:r>
          </a:p>
        </p:txBody>
      </p:sp>
      <p:pic>
        <p:nvPicPr>
          <p:cNvPr id="5" name="Picture 14">
            <a:extLst>
              <a:ext uri="{FF2B5EF4-FFF2-40B4-BE49-F238E27FC236}">
                <a16:creationId xmlns:a16="http://schemas.microsoft.com/office/drawing/2014/main" id="{E22B7709-00AB-462B-BD53-EEDF093EB8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3354" y="-4762"/>
            <a:ext cx="463645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9200093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28"/>
            </a:gs>
            <a:gs pos="50000">
              <a:srgbClr val="000099"/>
            </a:gs>
            <a:gs pos="100000">
              <a:srgbClr val="000099">
                <a:gamma/>
                <a:shade val="25882"/>
                <a:invGamma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-166256" y="336760"/>
            <a:ext cx="1028700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744" tIns="40841" rIns="81744" bIns="40841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5pPr>
            <a:lvl6pPr marL="363219"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6pPr>
            <a:lvl7pPr marL="726276"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7pPr>
            <a:lvl8pPr marL="1089487"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8pPr>
            <a:lvl9pPr marL="1452598"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10287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25" b="1" i="0" u="sng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  <a:sym typeface="Calibri"/>
              </a:rPr>
              <a:t>Latest Issues in Transcatheter Structural Heart Interventions </a:t>
            </a:r>
            <a:endParaRPr kumimoji="0" lang="en-US" altLang="en-US" sz="3825" b="1" i="1" u="sng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j-ea"/>
              <a:cs typeface="+mj-cs"/>
              <a:sym typeface="Calibri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5861" y="1256586"/>
            <a:ext cx="10233854" cy="5345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744" tIns="40842" rIns="81744" bIns="40842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10287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sym typeface="Calibri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sym typeface="Calibri"/>
              </a:rPr>
              <a:t>Recent publications in the TAVR Field:</a:t>
            </a:r>
          </a:p>
          <a:p>
            <a:pPr marL="0" marR="0" lvl="0" indent="0" algn="l" defTabSz="10287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sym typeface="Calibri"/>
              </a:rPr>
              <a:t>  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sym typeface="Calibri"/>
              </a:rPr>
              <a:t>- Redo TAVR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sym typeface="Calibri"/>
              </a:rPr>
              <a:t> vs Native TAVR outcomes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  <a:sym typeface="Calibri"/>
            </a:endParaRPr>
          </a:p>
          <a:p>
            <a:pPr marL="0" marR="0" lvl="0" indent="0" algn="l" defTabSz="10287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sym typeface="Calibri"/>
              </a:rPr>
              <a:t>  - FAST-TAVI II Protocol of early discharge</a:t>
            </a:r>
          </a:p>
          <a:p>
            <a:pPr marL="0" marR="0" lvl="0" indent="0" algn="l" defTabSz="10287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dirty="0">
                <a:solidFill>
                  <a:srgbClr val="FFFFFF"/>
                </a:solidFill>
                <a:latin typeface="Arial" pitchFamily="34" charset="0"/>
                <a:sym typeface="Calibri"/>
              </a:rPr>
              <a:t>  - Deformation of TAVR valve in ViV TAVR</a:t>
            </a:r>
          </a:p>
          <a:p>
            <a:pPr marL="0" marR="0" lvl="0" indent="0" algn="l" defTabSz="10287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sym typeface="Calibri"/>
              </a:rPr>
              <a:t>  - VIVA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sym typeface="Calibri"/>
              </a:rPr>
              <a:t> Trial of TAVR vs SAVR in small annuli</a:t>
            </a:r>
          </a:p>
          <a:p>
            <a:pPr marL="0" marR="0" lvl="0" indent="0" algn="l" defTabSz="10287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baseline="0" dirty="0">
                <a:solidFill>
                  <a:srgbClr val="FFFFFF"/>
                </a:solidFill>
                <a:latin typeface="Arial" pitchFamily="34" charset="0"/>
                <a:sym typeface="Calibri"/>
              </a:rPr>
              <a:t>  - SEV vs BEV in small aortic annuli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  <a:sym typeface="Calibri"/>
            </a:endParaRPr>
          </a:p>
        </p:txBody>
      </p:sp>
      <p:pic>
        <p:nvPicPr>
          <p:cNvPr id="7" name="Picture 14">
            <a:extLst>
              <a:ext uri="{FF2B5EF4-FFF2-40B4-BE49-F238E27FC236}">
                <a16:creationId xmlns:a16="http://schemas.microsoft.com/office/drawing/2014/main" id="{E22B7709-00AB-462B-BD53-EEDF093EB8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3354" y="-4762"/>
            <a:ext cx="463645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6378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385" y="0"/>
            <a:ext cx="444615" cy="448236"/>
          </a:xfrm>
          <a:prstGeom prst="rect">
            <a:avLst/>
          </a:prstGeom>
        </p:spPr>
      </p:pic>
      <p:pic>
        <p:nvPicPr>
          <p:cNvPr id="4" name="Picture 3" descr="A close-up of a text">
            <a:extLst>
              <a:ext uri="{FF2B5EF4-FFF2-40B4-BE49-F238E27FC236}">
                <a16:creationId xmlns:a16="http://schemas.microsoft.com/office/drawing/2014/main" id="{A744A3DB-E72D-8B8D-9062-346FC36E6E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9701"/>
            <a:ext cx="10287000" cy="415733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93858" y="4267200"/>
            <a:ext cx="2667001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Redo-TAVR Registry </a:t>
            </a:r>
          </a:p>
        </p:txBody>
      </p:sp>
    </p:spTree>
    <p:extLst>
      <p:ext uri="{BB962C8B-B14F-4D97-AF65-F5344CB8AC3E}">
        <p14:creationId xmlns:p14="http://schemas.microsoft.com/office/powerpoint/2010/main" val="21702495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725" y="9525"/>
            <a:ext cx="4222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ject 3"/>
          <p:cNvSpPr txBox="1">
            <a:spLocks/>
          </p:cNvSpPr>
          <p:nvPr/>
        </p:nvSpPr>
        <p:spPr>
          <a:xfrm>
            <a:off x="8965" y="66059"/>
            <a:ext cx="10287000" cy="10714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3200" b="0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Redo-TAVR with Balloon Expandable Valves: </a:t>
            </a:r>
          </a:p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Study</a:t>
            </a:r>
            <a:r>
              <a:rPr kumimoji="0" lang="en-US" sz="3600" b="1" i="0" u="none" strike="noStrike" kern="0" cap="none" spc="-7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en-US" sz="3600" b="1" i="0" u="none" strike="noStrike" kern="0" cap="none" spc="-1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Population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37883" y="1238667"/>
            <a:ext cx="9233647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1800" b="1" i="0" u="none" strike="noStrike" kern="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STS/ACC</a:t>
            </a:r>
            <a:r>
              <a:rPr kumimoji="0" sz="18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TVT</a:t>
            </a:r>
            <a:r>
              <a:rPr kumimoji="0" sz="1800" b="1" i="0" u="none" strike="noStrike" kern="0" cap="none" spc="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registry</a:t>
            </a:r>
            <a:r>
              <a:rPr kumimoji="0" sz="1800" b="1" i="0" u="none" strike="noStrike" kern="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</a:t>
            </a:r>
            <a:r>
              <a:rPr kumimoji="0" sz="1800" b="1" i="0" u="none" strike="noStrike" kern="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800" b="1" i="0" u="none" strike="noStrike" kern="0" cap="none" spc="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national</a:t>
            </a:r>
            <a:r>
              <a:rPr kumimoji="0" sz="1800" b="1" i="0" u="none" strike="noStrike" kern="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database</a:t>
            </a:r>
            <a:r>
              <a:rPr kumimoji="0" sz="1800" b="1" i="0" u="none" strike="noStrike" kern="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</a:t>
            </a:r>
            <a:r>
              <a:rPr kumimoji="0" sz="1800" b="1" i="0" u="none" strike="noStrike" kern="0" cap="none" spc="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all</a:t>
            </a:r>
            <a:r>
              <a:rPr kumimoji="0" sz="1800" b="1" i="0" u="none" strike="noStrike" kern="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consecutive</a:t>
            </a:r>
            <a:r>
              <a:rPr kumimoji="0" sz="1800" b="1" i="0" u="none" strike="noStrike" kern="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patients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undergoing</a:t>
            </a:r>
            <a:r>
              <a:rPr kumimoji="0" sz="1800" b="1" i="0" u="none" strike="noStrike" kern="0" cap="none" spc="-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commercial</a:t>
            </a:r>
            <a:r>
              <a:rPr kumimoji="0" sz="1800" b="1" i="0" u="none" strike="noStrike" kern="0" cap="none" spc="-1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-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TAVR</a:t>
            </a:r>
            <a:r>
              <a:rPr kumimoji="0" sz="1800" b="1" i="0" u="none" strike="noStrike" kern="0" cap="none" spc="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</a:t>
            </a:r>
            <a:r>
              <a:rPr kumimoji="0" sz="1800" b="1" i="0" u="none" strike="noStrike" kern="0" cap="none" spc="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18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United</a:t>
            </a:r>
            <a:r>
              <a:rPr kumimoji="0" sz="1800" b="1" i="0" u="none" strike="noStrike" kern="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States.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315200" y="6498518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Makkar R, EuroPCR 2023</a:t>
            </a:r>
          </a:p>
        </p:txBody>
      </p:sp>
      <p:grpSp>
        <p:nvGrpSpPr>
          <p:cNvPr id="90124" name="Group 90123"/>
          <p:cNvGrpSpPr/>
          <p:nvPr/>
        </p:nvGrpSpPr>
        <p:grpSpPr>
          <a:xfrm>
            <a:off x="385482" y="2059390"/>
            <a:ext cx="9524066" cy="4154033"/>
            <a:chOff x="475131" y="1960776"/>
            <a:chExt cx="9524066" cy="4154033"/>
          </a:xfrm>
        </p:grpSpPr>
        <p:sp>
          <p:nvSpPr>
            <p:cNvPr id="6" name="object 5"/>
            <p:cNvSpPr txBox="1"/>
            <p:nvPr/>
          </p:nvSpPr>
          <p:spPr>
            <a:xfrm>
              <a:off x="762000" y="1960776"/>
              <a:ext cx="5181637" cy="855362"/>
            </a:xfrm>
            <a:prstGeom prst="rect">
              <a:avLst/>
            </a:prstGeom>
            <a:solidFill>
              <a:srgbClr val="2C5399"/>
            </a:solidFill>
            <a:ln w="9525">
              <a:solidFill>
                <a:srgbClr val="FFFFFF"/>
              </a:solidFill>
            </a:ln>
          </p:spPr>
          <p:txBody>
            <a:bodyPr vert="horz" wrap="square" lIns="0" tIns="69850" rIns="0" bIns="0" rtlCol="0">
              <a:spAutoFit/>
            </a:bodyPr>
            <a:lstStyle/>
            <a:p>
              <a:pPr marL="250825" marR="250190" lvl="0" indent="0" algn="ctr" defTabSz="914400" rtl="0" eaLnBrk="1" fontAlgn="auto" latinLnBrk="0" hangingPunct="1">
                <a:lnSpc>
                  <a:spcPct val="100000"/>
                </a:lnSpc>
                <a:spcBef>
                  <a:spcPts val="5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1F1F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Arial"/>
                </a:rPr>
                <a:t>348,338</a:t>
              </a:r>
              <a:r>
                <a:rPr kumimoji="0" sz="1600" b="1" i="0" u="none" strike="noStrike" kern="0" cap="none" spc="-40" normalizeH="0" baseline="0" noProof="0" dirty="0">
                  <a:ln>
                    <a:noFill/>
                  </a:ln>
                  <a:solidFill>
                    <a:srgbClr val="F1F1F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Arial"/>
                </a:rPr>
                <a:t>patients</a:t>
              </a:r>
              <a:r>
                <a:rPr kumimoji="0" sz="1600" b="1" i="0" u="none" strike="noStrike" kern="0" cap="none" spc="-4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Arial"/>
                </a:rPr>
                <a:t>underwent</a:t>
              </a:r>
              <a:r>
                <a:rPr kumimoji="0" sz="1600" b="1" i="0" u="none" strike="noStrike" kern="0" cap="none" spc="-75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600" b="1" i="0" u="none" strike="noStrike" kern="0" cap="none" spc="-65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Arial"/>
                </a:rPr>
                <a:t>TAVR</a:t>
              </a:r>
              <a:r>
                <a:rPr kumimoji="0" sz="1600" b="1" i="0" u="none" strike="noStrike" kern="0" cap="none" spc="35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Arial"/>
                </a:rPr>
                <a:t>with</a:t>
              </a:r>
              <a:r>
                <a:rPr kumimoji="0" sz="1600" b="1" i="0" u="none" strike="noStrike" kern="0" cap="none" spc="-45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600" b="1" i="0" u="none" strike="noStrike" kern="0" cap="none" spc="-1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Arial"/>
                </a:rPr>
                <a:t>Edwards </a:t>
              </a:r>
              <a:r>
                <a:rPr kumimoji="0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Arial"/>
                </a:rPr>
                <a:t>balloon-expandable</a:t>
              </a:r>
              <a:r>
                <a:rPr kumimoji="0" sz="1600" b="1" i="0" u="none" strike="noStrike" kern="0" cap="none" spc="-3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600" b="1" i="0" u="none" strike="noStrike" kern="0" cap="none" spc="-1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Arial"/>
                </a:rPr>
                <a:t>valves</a:t>
              </a:r>
              <a:endParaRPr kumimoji="0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1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1" i="0" u="none" strike="noStrike" kern="0" cap="none" spc="-30" normalizeH="0" baseline="0" noProof="0" dirty="0">
                  <a:ln>
                    <a:noFill/>
                  </a:ln>
                  <a:solidFill>
                    <a:srgbClr val="F1F1F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Arial"/>
                </a:rPr>
                <a:t>11/09/2011</a:t>
              </a:r>
              <a:r>
                <a:rPr kumimoji="0" sz="1400" b="1" i="0" u="none" strike="noStrike" kern="0" cap="none" spc="10" normalizeH="0" baseline="0" noProof="0" dirty="0">
                  <a:ln>
                    <a:noFill/>
                  </a:ln>
                  <a:solidFill>
                    <a:srgbClr val="F1F1F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1F1F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Arial"/>
                </a:rPr>
                <a:t>–</a:t>
              </a:r>
              <a:r>
                <a:rPr kumimoji="0" sz="1400" b="1" i="0" u="none" strike="noStrike" kern="0" cap="none" spc="-15" normalizeH="0" baseline="0" noProof="0" dirty="0">
                  <a:ln>
                    <a:noFill/>
                  </a:ln>
                  <a:solidFill>
                    <a:srgbClr val="F1F1F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400" b="1" i="0" u="none" strike="noStrike" kern="0" cap="none" spc="-10" normalizeH="0" baseline="0" noProof="0" dirty="0">
                  <a:ln>
                    <a:noFill/>
                  </a:ln>
                  <a:solidFill>
                    <a:srgbClr val="F1F1F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Arial"/>
                </a:rPr>
                <a:t>9/30/2022</a:t>
              </a:r>
              <a:endParaRPr kumimoji="0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2383002" y="3590824"/>
              <a:ext cx="1921699" cy="646331"/>
            </a:xfrm>
            <a:prstGeom prst="rect">
              <a:avLst/>
            </a:prstGeom>
            <a:solidFill>
              <a:srgbClr val="2C5399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Redo TAVR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 = 1216</a:t>
              </a: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502022" y="5191479"/>
              <a:ext cx="2664128" cy="923330"/>
            </a:xfrm>
            <a:prstGeom prst="rect">
              <a:avLst/>
            </a:prstGeom>
            <a:solidFill>
              <a:srgbClr val="2C5399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Redo TAVR of Edwards Index THV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 = 475</a:t>
              </a: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3458765" y="5191478"/>
              <a:ext cx="2924805" cy="923330"/>
            </a:xfrm>
            <a:prstGeom prst="rect">
              <a:avLst/>
            </a:prstGeom>
            <a:solidFill>
              <a:srgbClr val="2C5399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Redo TAVR of 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Non-Edwards Index THV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 = 741</a:t>
              </a:r>
            </a:p>
          </p:txBody>
        </p:sp>
        <p:sp>
          <p:nvSpPr>
            <p:cNvPr id="13" name="object 14"/>
            <p:cNvSpPr txBox="1"/>
            <p:nvPr/>
          </p:nvSpPr>
          <p:spPr>
            <a:xfrm>
              <a:off x="475131" y="3492821"/>
              <a:ext cx="1739346" cy="873316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9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Arial"/>
                </a:rPr>
                <a:t>Median</a:t>
              </a:r>
              <a:r>
                <a:rPr kumimoji="0" sz="1400" b="1" i="0" u="none" strike="noStrike" kern="0" cap="none" spc="-75" normalizeH="0" baseline="0" noProof="0" dirty="0">
                  <a:ln>
                    <a:noFill/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Arial"/>
                </a:rPr>
                <a:t>Time</a:t>
              </a:r>
              <a:r>
                <a:rPr kumimoji="0" sz="1400" b="1" i="0" u="none" strike="noStrike" kern="0" cap="none" spc="-100" normalizeH="0" baseline="0" noProof="0" dirty="0">
                  <a:ln>
                    <a:noFill/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400" b="1" i="0" u="none" strike="noStrike" kern="0" cap="none" spc="-25" normalizeH="0" baseline="0" noProof="0" dirty="0">
                  <a:ln>
                    <a:noFill/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Arial"/>
                </a:rPr>
                <a:t>to</a:t>
              </a:r>
              <a:endParaRPr kumimoji="0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1" i="0" u="none" strike="noStrike" kern="0" cap="none" spc="-25" normalizeH="0" baseline="0" noProof="0" dirty="0">
                  <a:ln>
                    <a:noFill/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Arial"/>
                </a:rPr>
                <a:t>Redo-</a:t>
              </a:r>
              <a:r>
                <a:rPr kumimoji="0" sz="1400" b="1" i="0" u="none" strike="noStrike" kern="0" cap="none" spc="-20" normalizeH="0" baseline="0" noProof="0" dirty="0">
                  <a:ln>
                    <a:noFill/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Arial"/>
                </a:rPr>
                <a:t>TAVR</a:t>
              </a:r>
              <a:endParaRPr kumimoji="0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1F1F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Arial"/>
                </a:rPr>
                <a:t>26.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1F1F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Arial"/>
                </a:rPr>
                <a:t>3</a:t>
              </a:r>
              <a:r>
                <a:rPr kumimoji="0" sz="1400" b="1" i="0" u="none" strike="noStrike" kern="0" cap="none" spc="-65" normalizeH="0" baseline="0" noProof="0" dirty="0">
                  <a:ln>
                    <a:noFill/>
                  </a:ln>
                  <a:solidFill>
                    <a:srgbClr val="F1F1F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400" b="1" i="0" u="none" strike="noStrike" kern="0" cap="none" spc="-25" normalizeH="0" baseline="0" noProof="0" dirty="0">
                  <a:ln>
                    <a:noFill/>
                  </a:ln>
                  <a:solidFill>
                    <a:srgbClr val="F1F1F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Arial"/>
                </a:rPr>
                <a:t>mo</a:t>
              </a:r>
              <a:r>
                <a:rPr kumimoji="0" lang="en-US" sz="1400" b="1" i="0" u="none" strike="noStrike" kern="0" cap="none" spc="-25" normalizeH="0" baseline="0" noProof="0" dirty="0">
                  <a:ln>
                    <a:noFill/>
                  </a:ln>
                  <a:solidFill>
                    <a:srgbClr val="F1F1F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Arial"/>
                </a:rPr>
                <a:t>nth</a:t>
              </a:r>
              <a:r>
                <a:rPr kumimoji="0" sz="1400" b="1" i="0" u="none" strike="noStrike" kern="0" cap="none" spc="-25" normalizeH="0" baseline="0" noProof="0" dirty="0">
                  <a:ln>
                    <a:noFill/>
                  </a:ln>
                  <a:solidFill>
                    <a:srgbClr val="F1F1F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Arial"/>
                </a:rPr>
                <a:t>s</a:t>
              </a:r>
              <a:endParaRPr kumimoji="0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1F1F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Arial"/>
                </a:rPr>
                <a:t>(5.10,</a:t>
              </a:r>
              <a:r>
                <a:rPr kumimoji="0" sz="1400" b="1" i="0" u="none" strike="noStrike" kern="0" cap="none" spc="-45" normalizeH="0" baseline="0" noProof="0" dirty="0">
                  <a:ln>
                    <a:noFill/>
                  </a:ln>
                  <a:solidFill>
                    <a:srgbClr val="F1F1F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400" b="1" i="0" u="none" strike="noStrike" kern="0" cap="none" spc="-10" normalizeH="0" baseline="0" noProof="0" dirty="0">
                  <a:ln>
                    <a:noFill/>
                  </a:ln>
                  <a:solidFill>
                    <a:srgbClr val="F1F1F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Arial"/>
                </a:rPr>
                <a:t>57.11)</a:t>
              </a:r>
              <a:endParaRPr kumimoji="0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4" name="object 8"/>
            <p:cNvSpPr txBox="1"/>
            <p:nvPr/>
          </p:nvSpPr>
          <p:spPr>
            <a:xfrm>
              <a:off x="4758292" y="3531956"/>
              <a:ext cx="5240905" cy="750847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 marR="5080" lvl="0" indent="0" algn="l" defTabSz="914400" rtl="0" eaLnBrk="1" fontAlgn="auto" latinLnBrk="0" hangingPunct="1">
                <a:lnSpc>
                  <a:spcPct val="100000"/>
                </a:lnSpc>
                <a:spcBef>
                  <a:spcPts val="9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600" b="1" i="0" u="none" strike="noStrike" kern="0" cap="none" spc="-1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Arial"/>
                </a:rPr>
                <a:t>Redo-</a:t>
              </a:r>
              <a:r>
                <a:rPr kumimoji="0" sz="1600" b="1" i="0" u="none" strike="noStrike" kern="0" cap="none" spc="-6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Arial"/>
                </a:rPr>
                <a:t>TAVR</a:t>
              </a:r>
              <a:r>
                <a:rPr kumimoji="0" sz="1600" b="1" i="0" u="none" strike="noStrike" kern="0" cap="none" spc="1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Arial"/>
                </a:rPr>
                <a:t>was</a:t>
              </a:r>
              <a:r>
                <a:rPr kumimoji="0" sz="1600" b="1" i="0" u="none" strike="noStrike" kern="0" cap="none" spc="-105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Arial"/>
                </a:rPr>
                <a:t>defined</a:t>
              </a:r>
              <a:r>
                <a:rPr kumimoji="0" sz="1600" b="1" i="0" u="none" strike="noStrike" kern="0" cap="none" spc="-75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Arial"/>
                </a:rPr>
                <a:t>as</a:t>
              </a:r>
              <a:r>
                <a:rPr kumimoji="0" sz="1600" b="1" i="0" u="none" strike="noStrike" kern="0" cap="none" spc="-6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Arial"/>
                </a:rPr>
                <a:t>a</a:t>
              </a:r>
              <a:r>
                <a:rPr kumimoji="0" sz="1600" b="1" i="0" u="none" strike="noStrike" kern="0" cap="none" spc="-7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Arial"/>
                </a:rPr>
                <a:t>second</a:t>
              </a:r>
              <a:r>
                <a:rPr kumimoji="0" sz="1600" b="1" i="0" u="none" strike="noStrike" kern="0" cap="none" spc="-50" normalizeH="0" baseline="0" noProof="0" dirty="0">
                  <a:ln>
                    <a:noFill/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600" b="1" i="0" u="none" strike="noStrike" kern="0" cap="none" spc="-70" normalizeH="0" baseline="0" noProof="0" dirty="0">
                  <a:ln>
                    <a:noFill/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Arial"/>
                </a:rPr>
                <a:t>TAVR</a:t>
              </a:r>
              <a:r>
                <a:rPr kumimoji="0" sz="1600" b="1" i="0" u="none" strike="noStrike" kern="0" cap="none" spc="-10" normalizeH="0" baseline="0" noProof="0" dirty="0">
                  <a:ln>
                    <a:noFill/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Arial"/>
                </a:rPr>
                <a:t> procedure </a:t>
              </a:r>
              <a:r>
                <a:rPr kumimoji="0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Arial"/>
                </a:rPr>
                <a:t>performed</a:t>
              </a:r>
              <a:r>
                <a:rPr kumimoji="0" sz="1600" b="1" i="0" u="none" strike="noStrike" kern="0" cap="none" spc="-40" normalizeH="0" baseline="0" noProof="0" dirty="0">
                  <a:ln>
                    <a:noFill/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Arial"/>
                </a:rPr>
                <a:t>at</a:t>
              </a:r>
              <a:r>
                <a:rPr kumimoji="0" sz="1600" b="1" i="0" u="none" strike="noStrike" kern="0" cap="none" spc="-55" normalizeH="0" baseline="0" noProof="0" dirty="0">
                  <a:ln>
                    <a:noFill/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Arial"/>
                </a:rPr>
                <a:t>a</a:t>
              </a:r>
              <a:r>
                <a:rPr kumimoji="0" sz="1600" b="1" i="0" u="none" strike="noStrike" kern="0" cap="none" spc="-60" normalizeH="0" baseline="0" noProof="0" dirty="0">
                  <a:ln>
                    <a:noFill/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Arial"/>
                </a:rPr>
                <a:t>different</a:t>
              </a:r>
              <a:r>
                <a:rPr kumimoji="0" sz="1600" b="1" i="0" u="none" strike="noStrike" kern="0" cap="none" spc="-50" normalizeH="0" baseline="0" noProof="0" dirty="0">
                  <a:ln>
                    <a:noFill/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Arial"/>
                </a:rPr>
                <a:t>date</a:t>
              </a:r>
              <a:r>
                <a:rPr kumimoji="0" sz="1600" b="1" i="0" u="none" strike="noStrike" kern="0" cap="none" spc="-55" normalizeH="0" baseline="0" noProof="0" dirty="0">
                  <a:ln>
                    <a:noFill/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Arial"/>
                </a:rPr>
                <a:t>than</a:t>
              </a:r>
              <a:r>
                <a:rPr kumimoji="0" sz="1600" b="1" i="0" u="none" strike="noStrike" kern="0" cap="none" spc="-60" normalizeH="0" baseline="0" noProof="0" dirty="0">
                  <a:ln>
                    <a:noFill/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Arial"/>
                </a:rPr>
                <a:t>the</a:t>
              </a:r>
              <a:r>
                <a:rPr kumimoji="0" sz="1600" b="1" i="0" u="none" strike="noStrike" kern="0" cap="none" spc="-60" normalizeH="0" baseline="0" noProof="0" dirty="0">
                  <a:ln>
                    <a:noFill/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Arial"/>
                </a:rPr>
                <a:t>initial</a:t>
              </a:r>
              <a:r>
                <a:rPr kumimoji="0" sz="1600" b="1" i="0" u="none" strike="noStrike" kern="0" cap="none" spc="-60" normalizeH="0" baseline="0" noProof="0" dirty="0">
                  <a:ln>
                    <a:noFill/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600" b="1" i="0" u="none" strike="noStrike" kern="0" cap="none" spc="-10" normalizeH="0" baseline="0" noProof="0" dirty="0">
                  <a:ln>
                    <a:noFill/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Arial"/>
                </a:rPr>
                <a:t>index </a:t>
              </a:r>
              <a:r>
                <a:rPr kumimoji="0" sz="1600" b="1" i="0" u="none" strike="noStrike" kern="0" cap="none" spc="-70" normalizeH="0" baseline="0" noProof="0" dirty="0">
                  <a:ln>
                    <a:noFill/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Arial"/>
                </a:rPr>
                <a:t>TAVR</a:t>
              </a:r>
              <a:r>
                <a:rPr kumimoji="0" sz="1600" b="1" i="0" u="none" strike="noStrike" kern="0" cap="none" spc="-55" normalizeH="0" baseline="0" noProof="0" dirty="0">
                  <a:ln>
                    <a:noFill/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600" b="1" i="0" u="none" strike="noStrike" kern="0" cap="none" spc="-10" normalizeH="0" baseline="0" noProof="0" dirty="0">
                  <a:ln>
                    <a:noFill/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Arial"/>
                </a:rPr>
                <a:t>procedure</a:t>
              </a:r>
              <a:endPara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cxnSp>
          <p:nvCxnSpPr>
            <p:cNvPr id="17" name="Straight Arrow Connector 16"/>
            <p:cNvCxnSpPr>
              <a:stCxn id="6" idx="2"/>
            </p:cNvCxnSpPr>
            <p:nvPr/>
          </p:nvCxnSpPr>
          <p:spPr bwMode="auto">
            <a:xfrm flipH="1">
              <a:off x="3352801" y="2816138"/>
              <a:ext cx="18" cy="805464"/>
            </a:xfrm>
            <a:prstGeom prst="straightConnector1">
              <a:avLst/>
            </a:prstGeom>
            <a:solidFill>
              <a:srgbClr val="FFCC99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0" name="Straight Connector 19"/>
            <p:cNvCxnSpPr>
              <a:stCxn id="5" idx="2"/>
            </p:cNvCxnSpPr>
            <p:nvPr/>
          </p:nvCxnSpPr>
          <p:spPr bwMode="auto">
            <a:xfrm>
              <a:off x="3343852" y="4237155"/>
              <a:ext cx="0" cy="460351"/>
            </a:xfrm>
            <a:prstGeom prst="line">
              <a:avLst/>
            </a:prstGeom>
            <a:solidFill>
              <a:srgbClr val="FFCC99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Straight Connector 21"/>
            <p:cNvCxnSpPr/>
            <p:nvPr/>
          </p:nvCxnSpPr>
          <p:spPr bwMode="auto">
            <a:xfrm>
              <a:off x="1834086" y="4697506"/>
              <a:ext cx="2956744" cy="0"/>
            </a:xfrm>
            <a:prstGeom prst="line">
              <a:avLst/>
            </a:prstGeom>
            <a:solidFill>
              <a:srgbClr val="FFCC99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" name="Straight Arrow Connector 24"/>
            <p:cNvCxnSpPr>
              <a:endCxn id="11" idx="0"/>
            </p:cNvCxnSpPr>
            <p:nvPr/>
          </p:nvCxnSpPr>
          <p:spPr bwMode="auto">
            <a:xfrm>
              <a:off x="1834086" y="4697506"/>
              <a:ext cx="0" cy="493973"/>
            </a:xfrm>
            <a:prstGeom prst="straightConnector1">
              <a:avLst/>
            </a:prstGeom>
            <a:solidFill>
              <a:srgbClr val="FFCC99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90120" name="Straight Arrow Connector 90119"/>
            <p:cNvCxnSpPr/>
            <p:nvPr/>
          </p:nvCxnSpPr>
          <p:spPr bwMode="auto">
            <a:xfrm>
              <a:off x="4799795" y="4697506"/>
              <a:ext cx="0" cy="540139"/>
            </a:xfrm>
            <a:prstGeom prst="straightConnector1">
              <a:avLst/>
            </a:prstGeom>
            <a:solidFill>
              <a:srgbClr val="FFCC99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543651605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 noChangeArrowheads="1"/>
          </p:cNvSpPr>
          <p:nvPr>
            <p:ph type="title" idx="4294967295"/>
          </p:nvPr>
        </p:nvSpPr>
        <p:spPr>
          <a:xfrm>
            <a:off x="386461" y="54973"/>
            <a:ext cx="9073959" cy="665477"/>
          </a:xfrm>
        </p:spPr>
        <p:txBody>
          <a:bodyPr/>
          <a:lstStyle/>
          <a:p>
            <a:r>
              <a:rPr lang="en-US" altLang="en-US" sz="4000" dirty="0">
                <a:latin typeface="Arial" pitchFamily="34" charset="0"/>
                <a:cs typeface="Arial" pitchFamily="34" charset="0"/>
              </a:rPr>
              <a:t>Faculty Involved and Disclosures</a:t>
            </a:r>
          </a:p>
        </p:txBody>
      </p:sp>
      <p:sp>
        <p:nvSpPr>
          <p:cNvPr id="27650" name="Content Placeholder 2"/>
          <p:cNvSpPr>
            <a:spLocks noGrp="1" noChangeArrowheads="1"/>
          </p:cNvSpPr>
          <p:nvPr>
            <p:ph idx="4294967295"/>
          </p:nvPr>
        </p:nvSpPr>
        <p:spPr>
          <a:xfrm>
            <a:off x="106492" y="944882"/>
            <a:ext cx="10114685" cy="4766346"/>
          </a:xfrm>
        </p:spPr>
        <p:txBody>
          <a:bodyPr/>
          <a:lstStyle/>
          <a:p>
            <a:pPr marL="0" indent="0">
              <a:spcBef>
                <a:spcPts val="600"/>
              </a:spcBef>
              <a:buNone/>
            </a:pPr>
            <a:r>
              <a:rPr lang="en-US" altLang="en-US" sz="2400" b="1" dirty="0">
                <a:latin typeface="Arial" pitchFamily="34" charset="0"/>
                <a:cs typeface="Arial" pitchFamily="34" charset="0"/>
              </a:rPr>
              <a:t>Samin K. Sharma, MD, FACC, MSCAI</a:t>
            </a:r>
            <a:endParaRPr lang="en-US" alt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altLang="en-US" sz="2400" b="1" dirty="0">
                <a:latin typeface="Arial" pitchFamily="34" charset="0"/>
                <a:cs typeface="Arial" pitchFamily="34" charset="0"/>
              </a:rPr>
              <a:t>	</a:t>
            </a:r>
            <a:r>
              <a:rPr lang="en-US" altLang="en-US" sz="2400" b="1" i="1" dirty="0">
                <a:latin typeface="Arial" pitchFamily="34" charset="0"/>
                <a:cs typeface="Arial" pitchFamily="34" charset="0"/>
              </a:rPr>
              <a:t>Nothing to disclose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altLang="en-US" sz="2400" b="1" dirty="0" err="1">
                <a:latin typeface="Arial" pitchFamily="34" charset="0"/>
                <a:cs typeface="Arial" pitchFamily="34" charset="0"/>
              </a:rPr>
              <a:t>Annapoorna</a:t>
            </a:r>
            <a:r>
              <a:rPr lang="en-US" altLang="en-US" sz="2400" b="1" dirty="0">
                <a:latin typeface="Arial" pitchFamily="34" charset="0"/>
                <a:cs typeface="Arial" pitchFamily="34" charset="0"/>
              </a:rPr>
              <a:t> S. Kini, MD, MRCP, FACC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altLang="en-US" sz="2400" b="1" dirty="0">
                <a:latin typeface="Arial" pitchFamily="34" charset="0"/>
                <a:cs typeface="Arial" pitchFamily="34" charset="0"/>
              </a:rPr>
              <a:t>	</a:t>
            </a:r>
            <a:r>
              <a:rPr lang="en-US" altLang="en-US" sz="2400" b="1" i="1" dirty="0">
                <a:latin typeface="Arial" pitchFamily="34" charset="0"/>
                <a:cs typeface="Arial" pitchFamily="34" charset="0"/>
              </a:rPr>
              <a:t>Nothing to disclose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altLang="en-US" sz="2400" b="1" dirty="0" err="1">
                <a:latin typeface="Arial" pitchFamily="34" charset="0"/>
                <a:cs typeface="Arial" pitchFamily="34" charset="0"/>
              </a:rPr>
              <a:t>Parasuram</a:t>
            </a:r>
            <a:r>
              <a:rPr lang="en-US" altLang="en-US" sz="2400" b="1" dirty="0">
                <a:latin typeface="Arial" pitchFamily="34" charset="0"/>
                <a:cs typeface="Arial" pitchFamily="34" charset="0"/>
              </a:rPr>
              <a:t> M. </a:t>
            </a:r>
            <a:r>
              <a:rPr lang="en-US" altLang="en-US" sz="2400" b="1" dirty="0" err="1">
                <a:latin typeface="Arial" pitchFamily="34" charset="0"/>
                <a:cs typeface="Arial" pitchFamily="34" charset="0"/>
              </a:rPr>
              <a:t>Krishnamoorthy</a:t>
            </a:r>
            <a:r>
              <a:rPr lang="en-US" altLang="en-US" sz="2400" b="1" dirty="0">
                <a:latin typeface="Arial" pitchFamily="34" charset="0"/>
                <a:cs typeface="Arial" pitchFamily="34" charset="0"/>
              </a:rPr>
              <a:t>, MD, FACC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altLang="en-US" sz="2400" b="1" i="1" dirty="0">
                <a:latin typeface="Arial" pitchFamily="34" charset="0"/>
                <a:cs typeface="Arial" pitchFamily="34" charset="0"/>
              </a:rPr>
              <a:t>        Nothing to disclose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altLang="en-US" sz="2400" b="1" dirty="0">
                <a:latin typeface="Arial" pitchFamily="34" charset="0"/>
                <a:cs typeface="Arial" pitchFamily="34" charset="0"/>
              </a:rPr>
              <a:t>Gilbert Tang, MD, FACC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altLang="en-US" sz="2400" b="1" i="1" dirty="0">
                <a:latin typeface="Arial" pitchFamily="34" charset="0"/>
                <a:cs typeface="Arial" pitchFamily="34" charset="0"/>
              </a:rPr>
              <a:t>	 Nothing to disclose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altLang="en-US" sz="2400" b="1" dirty="0" err="1">
                <a:latin typeface="Arial" pitchFamily="34" charset="0"/>
                <a:cs typeface="Arial" pitchFamily="34" charset="0"/>
              </a:rPr>
              <a:t>Stamatios</a:t>
            </a:r>
            <a:r>
              <a:rPr lang="en-US" alt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b="1" dirty="0" err="1">
                <a:latin typeface="Arial" pitchFamily="34" charset="0"/>
                <a:cs typeface="Arial" pitchFamily="34" charset="0"/>
              </a:rPr>
              <a:t>Lerakis</a:t>
            </a:r>
            <a:r>
              <a:rPr lang="en-US" altLang="en-US" sz="2400" b="1" dirty="0">
                <a:latin typeface="Arial" pitchFamily="34" charset="0"/>
                <a:cs typeface="Arial" pitchFamily="34" charset="0"/>
              </a:rPr>
              <a:t>, MD, PhD, FACC, FAHA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altLang="en-US" sz="2400" b="1" i="1" dirty="0">
                <a:latin typeface="Arial" pitchFamily="34" charset="0"/>
                <a:cs typeface="Arial" pitchFamily="34" charset="0"/>
              </a:rPr>
              <a:t>	Nothing to disclose</a:t>
            </a:r>
          </a:p>
          <a:p>
            <a:pPr marL="0" indent="0">
              <a:spcBef>
                <a:spcPts val="600"/>
              </a:spcBef>
              <a:buNone/>
            </a:pPr>
            <a:endParaRPr lang="en-US" altLang="en-US" sz="2400" b="1" i="1" dirty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altLang="en-US" sz="2400" b="1" dirty="0">
                <a:latin typeface="Arial" pitchFamily="34" charset="0"/>
                <a:cs typeface="Arial" pitchFamily="34" charset="0"/>
              </a:rPr>
              <a:t>Pedro Moreno, MD, FACC </a:t>
            </a:r>
            <a:r>
              <a:rPr lang="en-US" alt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[Moderator]        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altLang="en-US" sz="2400" b="1" i="1" dirty="0">
                <a:latin typeface="Arial" pitchFamily="34" charset="0"/>
                <a:cs typeface="Arial" pitchFamily="34" charset="0"/>
              </a:rPr>
              <a:t>          Nothing to disclose</a:t>
            </a:r>
          </a:p>
          <a:p>
            <a:pPr marL="0" indent="0">
              <a:spcBef>
                <a:spcPts val="600"/>
              </a:spcBef>
              <a:buNone/>
            </a:pPr>
            <a:endParaRPr lang="en-US" altLang="en-US" sz="24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05776" y="3548391"/>
            <a:ext cx="3942105" cy="8402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5486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3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/>
              </a:rPr>
              <a:t>Cardiac Anesthesiologist</a:t>
            </a:r>
          </a:p>
          <a:p>
            <a:pPr marL="0" marR="0" lvl="0" indent="0" algn="l" defTabSz="5486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3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/>
              </a:rPr>
              <a:t>    Martin Chen, MD   </a:t>
            </a:r>
          </a:p>
        </p:txBody>
      </p:sp>
      <p:pic>
        <p:nvPicPr>
          <p:cNvPr id="7" name="Picture 14">
            <a:extLst>
              <a:ext uri="{FF2B5EF4-FFF2-40B4-BE49-F238E27FC236}">
                <a16:creationId xmlns:a16="http://schemas.microsoft.com/office/drawing/2014/main" id="{E22B7709-00AB-462B-BD53-EEDF093EB8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3354" y="-4762"/>
            <a:ext cx="463645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9362629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725" y="9525"/>
            <a:ext cx="4222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ject 3"/>
          <p:cNvSpPr txBox="1">
            <a:spLocks/>
          </p:cNvSpPr>
          <p:nvPr/>
        </p:nvSpPr>
        <p:spPr>
          <a:xfrm>
            <a:off x="8965" y="66059"/>
            <a:ext cx="10287000" cy="10714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3200" b="0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Redo-TAVR with Balloon Expandable Valves: </a:t>
            </a:r>
          </a:p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Propensity Score Matching</a:t>
            </a:r>
            <a:endParaRPr kumimoji="0" lang="en-US" sz="3600" b="1" i="0" u="none" strike="noStrike" kern="0" cap="none" spc="-1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15200" y="6498518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Makkar R, EuroPCR 2023</a:t>
            </a:r>
          </a:p>
        </p:txBody>
      </p:sp>
      <p:sp>
        <p:nvSpPr>
          <p:cNvPr id="5" name="object 23"/>
          <p:cNvSpPr txBox="1"/>
          <p:nvPr/>
        </p:nvSpPr>
        <p:spPr>
          <a:xfrm>
            <a:off x="609601" y="1138706"/>
            <a:ext cx="9072282" cy="774571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35560" rIns="0" bIns="0" rtlCol="0">
            <a:spAutoFit/>
          </a:bodyPr>
          <a:lstStyle/>
          <a:p>
            <a:pPr marL="90805" marR="86360" lvl="0" indent="0" algn="ctr" defTabSz="914400" rtl="0" eaLnBrk="1" fontAlgn="auto" latinLnBrk="0" hangingPunct="1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Comparisons</a:t>
            </a:r>
            <a:r>
              <a:rPr kumimoji="0" sz="2400" b="1" i="0" u="none" strike="noStrike" kern="0" cap="none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between</a:t>
            </a:r>
            <a:r>
              <a:rPr kumimoji="0" sz="2400" b="1" i="0" u="none" strike="noStrike" kern="0" cap="none" spc="-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redo-</a:t>
            </a:r>
            <a:r>
              <a:rPr kumimoji="0" sz="2400" b="1" i="0" u="none" strike="noStrike" kern="0" cap="none" spc="-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TAVR</a:t>
            </a:r>
            <a:r>
              <a:rPr kumimoji="0" sz="2400" b="1" i="0" u="none" strike="noStrike" kern="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</a:t>
            </a:r>
            <a:r>
              <a:rPr kumimoji="0" sz="24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native</a:t>
            </a:r>
            <a:r>
              <a:rPr kumimoji="0" sz="24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0" cap="none" spc="-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TAVR</a:t>
            </a:r>
            <a:r>
              <a:rPr kumimoji="0" sz="2400" b="1" i="0" u="none" strike="noStrike" kern="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patients</a:t>
            </a:r>
            <a:r>
              <a:rPr kumimoji="0" sz="2400" b="1" i="0" u="none" strike="noStrike" kern="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were</a:t>
            </a:r>
            <a:r>
              <a:rPr kumimoji="0" sz="2400" b="1" i="0" u="none" strike="noStrike" kern="0" cap="none" spc="-85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0" cap="none" spc="-1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based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</a:t>
            </a:r>
            <a:r>
              <a:rPr kumimoji="0" sz="2400" b="1" i="0" u="none" strike="noStrike" kern="0" cap="none" spc="-45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propensity</a:t>
            </a:r>
            <a:r>
              <a:rPr kumimoji="0" sz="2400" b="1" i="0" u="none" strike="noStrike" kern="0" cap="none" spc="-2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score</a:t>
            </a:r>
            <a:r>
              <a:rPr kumimoji="0" sz="2400" b="1" i="0" u="none" strike="noStrike" kern="0" cap="none" spc="-2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matching</a:t>
            </a:r>
            <a:r>
              <a:rPr kumimoji="0" sz="2400" b="1" i="0" u="none" strike="noStrike" kern="0" cap="none" spc="-3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0" cap="none" spc="-1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analyses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7" name="object 17"/>
          <p:cNvSpPr txBox="1"/>
          <p:nvPr/>
        </p:nvSpPr>
        <p:spPr>
          <a:xfrm>
            <a:off x="4944289" y="2995312"/>
            <a:ext cx="5141258" cy="271997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08685" algn="l"/>
                <a:tab pos="4021454" algn="l"/>
              </a:tabLst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ge,</a:t>
            </a:r>
            <a:r>
              <a:rPr kumimoji="0" sz="1600" b="1" i="0" u="none" strike="noStrike" kern="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</a:t>
            </a:r>
            <a:r>
              <a:rPr kumimoji="0" sz="16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sex</a:t>
            </a: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	(male),</a:t>
            </a:r>
            <a:r>
              <a:rPr kumimoji="0" sz="1600" b="1" i="0" u="none" strike="noStrike" kern="0" cap="none" spc="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BMI</a:t>
            </a: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</a:t>
            </a:r>
            <a:r>
              <a:rPr kumimoji="0" sz="1600" b="1" i="0" u="none" strike="noStrike" kern="0" cap="none" spc="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</a:t>
            </a:r>
            <a:r>
              <a:rPr kumimoji="0" sz="16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access</a:t>
            </a:r>
            <a:r>
              <a:rPr kumimoji="0" lang="en-US" sz="16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site,</a:t>
            </a:r>
            <a:r>
              <a:rPr kumimoji="0" sz="1600" b="1" i="0" u="none" strike="noStrike" kern="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</a:t>
            </a:r>
            <a:r>
              <a:rPr kumimoji="0" sz="16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prior</a:t>
            </a:r>
            <a:r>
              <a:rPr kumimoji="0" lang="en-US" sz="16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PCI</a:t>
            </a: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</a:t>
            </a:r>
            <a:r>
              <a:rPr kumimoji="0" sz="1600" b="1" i="0" u="none" strike="noStrike" kern="0" cap="none" spc="25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prior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CABG, prior stroke, carotid stenosis, PAD,</a:t>
            </a:r>
            <a:r>
              <a:rPr kumimoji="0" lang="en-US" sz="1600" b="1" i="0" u="none" strike="noStrike" kern="0" cap="none" spc="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hypertension,</a:t>
            </a:r>
            <a:r>
              <a:rPr kumimoji="0" lang="en-US" sz="1600" b="1" i="0" u="none" strike="noStrike" kern="0" cap="none" spc="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diabetes,</a:t>
            </a:r>
            <a:r>
              <a:rPr kumimoji="0" lang="en-US" sz="1600" b="1" i="0" u="none" strike="noStrike" kern="0" cap="none" spc="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6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chronic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lung</a:t>
            </a:r>
            <a:r>
              <a:rPr kumimoji="0" lang="en-US" sz="1600" b="1" i="0" u="none" strike="noStrike" kern="0" cap="none" spc="3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disease,</a:t>
            </a:r>
            <a:r>
              <a:rPr kumimoji="0" lang="en-US" sz="1600" b="1" i="0" u="none" strike="noStrike" kern="0" cap="none" spc="3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immunocompromise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</a:t>
            </a:r>
            <a:r>
              <a:rPr kumimoji="0" lang="en-US" sz="1600" b="1" i="0" u="none" strike="noStrike" kern="0" cap="none" spc="3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porcelain</a:t>
            </a:r>
            <a:r>
              <a:rPr kumimoji="0" lang="en-US" sz="1600" b="1" i="0" u="none" strike="noStrike" kern="0" cap="none" spc="3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aorta,</a:t>
            </a:r>
            <a:r>
              <a:rPr kumimoji="0" lang="en-US" sz="1600" b="1" i="0" u="none" strike="noStrike" kern="0" cap="none" spc="2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6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atrial fibrillation, creatinine, hemoglobin level, GFR,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aortic</a:t>
            </a:r>
            <a:r>
              <a:rPr kumimoji="0" lang="en-US" sz="1600" b="1" i="0" u="none" strike="noStrike" kern="0" cap="none" spc="25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valve</a:t>
            </a:r>
            <a:r>
              <a:rPr kumimoji="0" lang="en-US" sz="1600" b="1" i="0" u="none" strike="noStrike" kern="0" cap="none" spc="2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mean</a:t>
            </a:r>
            <a:r>
              <a:rPr kumimoji="0" lang="en-US" sz="1600" b="1" i="0" u="none" strike="noStrike" kern="0" cap="none" spc="2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gradient,</a:t>
            </a:r>
            <a:r>
              <a:rPr kumimoji="0" lang="en-US" sz="1600" b="1" i="0" u="none" strike="noStrike" kern="0" cap="none" spc="2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LVEF, MR, TR,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NYHA</a:t>
            </a:r>
            <a:r>
              <a:rPr kumimoji="0" lang="en-US" sz="1600" b="1" i="0" u="none" strike="noStrike" kern="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functional</a:t>
            </a:r>
            <a:r>
              <a:rPr kumimoji="0" lang="en-US" sz="1600" b="1" i="0" u="none" strike="noStrike" kern="0" cap="none" spc="3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class</a:t>
            </a:r>
            <a:r>
              <a:rPr kumimoji="0" lang="en-US" sz="1600" b="1" i="0" u="none" strike="noStrike" kern="0" cap="none" spc="3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III/IV,</a:t>
            </a:r>
            <a:r>
              <a:rPr kumimoji="0" lang="en-US" sz="1600" b="1" i="0" u="none" strike="noStrike" kern="0" cap="none" spc="3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5-meter</a:t>
            </a:r>
            <a:r>
              <a:rPr kumimoji="0" lang="en-US" sz="1600" b="1" i="0" u="none" strike="noStrike" kern="0" cap="none" spc="3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600" b="1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walk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test,</a:t>
            </a:r>
            <a:r>
              <a:rPr kumimoji="0" lang="en-US" sz="1600" b="1" i="0" u="none" strike="noStrike" kern="0" cap="none" spc="4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600" b="1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KCCQ-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OS,</a:t>
            </a:r>
            <a:r>
              <a:rPr kumimoji="0" lang="en-US" sz="1600" b="1" i="0" u="none" strike="noStrike" kern="0" cap="none" spc="4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valve</a:t>
            </a:r>
            <a:r>
              <a:rPr kumimoji="0" lang="en-US" sz="1600" b="1" i="0" u="none" strike="noStrike" kern="0" cap="none" spc="4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size,</a:t>
            </a:r>
            <a:r>
              <a:rPr kumimoji="0" lang="en-US" sz="1600" b="1" i="0" u="none" strike="noStrike" kern="0" cap="none" spc="4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currently</a:t>
            </a:r>
            <a:r>
              <a:rPr kumimoji="0" lang="en-US" sz="1600" b="1" i="0" u="none" strike="noStrike" kern="0" cap="none" spc="4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</a:t>
            </a:r>
            <a:r>
              <a:rPr kumimoji="0" lang="en-US" sz="1600" b="1" i="0" u="none" strike="noStrike" kern="0" cap="none" spc="4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dialysis,</a:t>
            </a:r>
            <a:r>
              <a:rPr kumimoji="0" lang="en-US" sz="1600" b="1" i="0" u="none" strike="noStrike" kern="0" cap="none" spc="4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600" b="1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home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oxygen,</a:t>
            </a:r>
            <a:r>
              <a:rPr kumimoji="0" lang="en-US" sz="1600" b="1" i="0" u="none" strike="noStrike" kern="0" cap="none" spc="1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pacemaker,</a:t>
            </a:r>
            <a:r>
              <a:rPr kumimoji="0" lang="en-US" sz="1600" b="1" i="0" u="none" strike="noStrike" kern="0" cap="none" spc="1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prior</a:t>
            </a:r>
            <a:r>
              <a:rPr kumimoji="0" lang="en-US" sz="1600" b="1" i="0" u="none" strike="noStrike" kern="0" cap="none" spc="1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ICD,</a:t>
            </a:r>
            <a:r>
              <a:rPr kumimoji="0" lang="en-US" sz="1600" b="1" i="0" u="none" strike="noStrike" kern="0" cap="none" spc="1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cardiogenic</a:t>
            </a:r>
            <a:r>
              <a:rPr kumimoji="0" lang="en-US" sz="1600" b="1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shock</a:t>
            </a:r>
            <a:r>
              <a:rPr kumimoji="0" lang="en-US" sz="1600" b="1" i="0" u="none" strike="noStrike" kern="0" cap="none" spc="1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w/in</a:t>
            </a:r>
            <a:r>
              <a:rPr kumimoji="0" lang="en-US" sz="1600" b="1" i="0" u="none" strike="noStrike" kern="0" cap="none" spc="1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6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24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hr,</a:t>
            </a:r>
            <a:r>
              <a:rPr kumimoji="0" lang="en-US" sz="1600" b="1" i="0" u="none" strike="noStrike" kern="0" cap="none" spc="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aortic</a:t>
            </a:r>
            <a:r>
              <a:rPr kumimoji="0" lang="en-US" sz="1600" b="1" i="0" u="none" strike="noStrike" kern="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regurgitation,</a:t>
            </a:r>
            <a:r>
              <a:rPr kumimoji="0" lang="en-US" sz="1600" b="1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prior</a:t>
            </a:r>
            <a:r>
              <a:rPr kumimoji="0" lang="en-US" sz="1600" b="1" i="0" u="none" strike="noStrike" kern="0" cap="none" spc="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TIA,</a:t>
            </a:r>
            <a:r>
              <a:rPr kumimoji="0" lang="en-US" sz="1600" b="1" i="0" u="none" strike="noStrike" kern="0" cap="none" spc="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STS</a:t>
            </a:r>
            <a:r>
              <a:rPr kumimoji="0" lang="en-US" sz="1600" b="1" i="0" u="none" strike="noStrike" kern="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score,</a:t>
            </a:r>
            <a:r>
              <a:rPr kumimoji="0" lang="en-US" sz="1600" b="1" i="0" u="none" strike="noStrike" kern="0" cap="none" spc="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prior</a:t>
            </a:r>
            <a:r>
              <a:rPr kumimoji="0" lang="en-US" sz="1600" b="1" i="0" u="none" strike="noStrike" kern="0" cap="none" spc="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6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surgical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repair,</a:t>
            </a:r>
            <a:r>
              <a:rPr kumimoji="0" lang="en-US" sz="1600" b="1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</a:t>
            </a:r>
            <a:r>
              <a:rPr kumimoji="0" lang="en-US" sz="1600" b="1" i="0" u="none" strike="noStrike" kern="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6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endocarditis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90117" name="Group 90116"/>
          <p:cNvGrpSpPr/>
          <p:nvPr/>
        </p:nvGrpSpPr>
        <p:grpSpPr>
          <a:xfrm>
            <a:off x="458094" y="2958713"/>
            <a:ext cx="3928537" cy="2725744"/>
            <a:chOff x="458094" y="2680806"/>
            <a:chExt cx="3928537" cy="2725744"/>
          </a:xfrm>
        </p:grpSpPr>
        <p:grpSp>
          <p:nvGrpSpPr>
            <p:cNvPr id="17" name="Group 16"/>
            <p:cNvGrpSpPr/>
            <p:nvPr/>
          </p:nvGrpSpPr>
          <p:grpSpPr>
            <a:xfrm>
              <a:off x="458094" y="2680806"/>
              <a:ext cx="3928537" cy="2725744"/>
              <a:chOff x="1076659" y="3066288"/>
              <a:chExt cx="3928537" cy="2725744"/>
            </a:xfrm>
          </p:grpSpPr>
          <p:sp>
            <p:nvSpPr>
              <p:cNvPr id="18" name="object 5"/>
              <p:cNvSpPr txBox="1"/>
              <p:nvPr/>
            </p:nvSpPr>
            <p:spPr>
              <a:xfrm>
                <a:off x="3154679" y="3066288"/>
                <a:ext cx="1637030" cy="596317"/>
              </a:xfrm>
              <a:prstGeom prst="rect">
                <a:avLst/>
              </a:prstGeom>
              <a:ln w="19050">
                <a:solidFill>
                  <a:srgbClr val="FFFFFF"/>
                </a:solidFill>
              </a:ln>
            </p:spPr>
            <p:txBody>
              <a:bodyPr vert="horz" wrap="square" lIns="0" tIns="41910" rIns="0" bIns="0" rtlCol="0">
                <a:spAutoFit/>
              </a:bodyPr>
              <a:lstStyle/>
              <a:p>
                <a:pPr marL="220345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33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Native</a:t>
                </a:r>
                <a:r>
                  <a:rPr kumimoji="0" sz="1800" b="1" i="0" u="none" strike="noStrike" kern="0" cap="none" spc="-9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sz="1800" b="1" i="0" u="none" strike="noStrike" kern="0" cap="none" spc="-2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TAVR</a:t>
                </a:r>
                <a:r>
                  <a:rPr kumimoji="0" sz="1800" b="1" i="0" u="none" strike="noStrike" kern="0" cap="none" spc="-30" normalizeH="0" baseline="26455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*</a:t>
                </a:r>
                <a:endParaRPr kumimoji="0" sz="1800" b="1" i="0" u="none" strike="noStrike" kern="0" cap="none" spc="0" normalizeH="0" baseline="26455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27813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5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8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 =</a:t>
                </a:r>
                <a:r>
                  <a:rPr kumimoji="0" sz="1800" b="1" i="1" u="none" strike="noStrike" kern="0" cap="none" spc="5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sz="1800" b="1" i="1" u="none" strike="noStrike" kern="0" cap="none" spc="-1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333,264</a:t>
                </a:r>
                <a:endParaRPr kumimoji="0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9" name="object 6"/>
              <p:cNvSpPr txBox="1"/>
              <p:nvPr/>
            </p:nvSpPr>
            <p:spPr>
              <a:xfrm>
                <a:off x="1173480" y="3066288"/>
                <a:ext cx="1771014" cy="596317"/>
              </a:xfrm>
              <a:prstGeom prst="rect">
                <a:avLst/>
              </a:prstGeom>
              <a:ln w="19050">
                <a:solidFill>
                  <a:srgbClr val="FFFFFF"/>
                </a:solidFill>
              </a:ln>
            </p:spPr>
            <p:txBody>
              <a:bodyPr vert="horz" wrap="square" lIns="0" tIns="41910" rIns="0" bIns="0" rtlCol="0">
                <a:spAutoFit/>
              </a:bodyPr>
              <a:lstStyle/>
              <a:p>
                <a:pPr marL="254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33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800" b="1" i="0" u="none" strike="noStrike" kern="0" cap="none" spc="-2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Redo-TAVR</a:t>
                </a:r>
                <a:endParaRPr kumimoji="0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1905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5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8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 =</a:t>
                </a:r>
                <a:r>
                  <a:rPr kumimoji="0" sz="1800" b="1" i="1" u="none" strike="noStrike" kern="0" cap="none" spc="5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sz="1800" b="1" i="1" u="none" strike="noStrike" kern="0" cap="none" spc="-2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1216</a:t>
                </a:r>
                <a:endParaRPr kumimoji="0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grpSp>
            <p:nvGrpSpPr>
              <p:cNvPr id="20" name="object 7"/>
              <p:cNvGrpSpPr/>
              <p:nvPr/>
            </p:nvGrpSpPr>
            <p:grpSpPr>
              <a:xfrm>
                <a:off x="1917192" y="3809682"/>
                <a:ext cx="2307590" cy="1320165"/>
                <a:chOff x="1917192" y="3809682"/>
                <a:chExt cx="2307590" cy="1320165"/>
              </a:xfrm>
            </p:grpSpPr>
            <p:sp>
              <p:nvSpPr>
                <p:cNvPr id="24" name="object 8"/>
                <p:cNvSpPr/>
                <p:nvPr/>
              </p:nvSpPr>
              <p:spPr>
                <a:xfrm>
                  <a:off x="1961388" y="3817620"/>
                  <a:ext cx="2239010" cy="1039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9010" h="1039495">
                      <a:moveTo>
                        <a:pt x="167639" y="204596"/>
                      </a:moveTo>
                      <a:lnTo>
                        <a:pt x="167639" y="0"/>
                      </a:lnTo>
                    </a:path>
                    <a:path w="2239010" h="1039495">
                      <a:moveTo>
                        <a:pt x="2014727" y="204596"/>
                      </a:moveTo>
                      <a:lnTo>
                        <a:pt x="2014727" y="0"/>
                      </a:lnTo>
                    </a:path>
                    <a:path w="2239010" h="1039495">
                      <a:moveTo>
                        <a:pt x="0" y="1039367"/>
                      </a:moveTo>
                      <a:lnTo>
                        <a:pt x="2239010" y="1039367"/>
                      </a:lnTo>
                    </a:path>
                  </a:pathLst>
                </a:custGeom>
                <a:ln w="15875">
                  <a:solidFill>
                    <a:srgbClr val="FFFFFF"/>
                  </a:solidFill>
                </a:ln>
              </p:spPr>
              <p:txBody>
                <a:bodyPr wrap="square" lIns="0" tIns="0" rIns="0" bIns="0" rtlCol="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1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5" name="object 9"/>
                <p:cNvSpPr/>
                <p:nvPr/>
              </p:nvSpPr>
              <p:spPr>
                <a:xfrm>
                  <a:off x="1917192" y="4856987"/>
                  <a:ext cx="2307590" cy="2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7590" h="273050">
                      <a:moveTo>
                        <a:pt x="76200" y="196596"/>
                      </a:moveTo>
                      <a:lnTo>
                        <a:pt x="46088" y="196596"/>
                      </a:lnTo>
                      <a:lnTo>
                        <a:pt x="45974" y="0"/>
                      </a:lnTo>
                      <a:lnTo>
                        <a:pt x="30099" y="0"/>
                      </a:lnTo>
                      <a:lnTo>
                        <a:pt x="30213" y="196596"/>
                      </a:lnTo>
                      <a:lnTo>
                        <a:pt x="0" y="196596"/>
                      </a:lnTo>
                      <a:lnTo>
                        <a:pt x="38100" y="272796"/>
                      </a:lnTo>
                      <a:lnTo>
                        <a:pt x="69850" y="209296"/>
                      </a:lnTo>
                      <a:lnTo>
                        <a:pt x="76200" y="196596"/>
                      </a:lnTo>
                      <a:close/>
                    </a:path>
                    <a:path w="2307590" h="273050">
                      <a:moveTo>
                        <a:pt x="2307336" y="196596"/>
                      </a:moveTo>
                      <a:lnTo>
                        <a:pt x="2277110" y="196596"/>
                      </a:lnTo>
                      <a:lnTo>
                        <a:pt x="2277110" y="0"/>
                      </a:lnTo>
                      <a:lnTo>
                        <a:pt x="2261235" y="0"/>
                      </a:lnTo>
                      <a:lnTo>
                        <a:pt x="2261235" y="196596"/>
                      </a:lnTo>
                      <a:lnTo>
                        <a:pt x="2231136" y="196596"/>
                      </a:lnTo>
                      <a:lnTo>
                        <a:pt x="2269236" y="272796"/>
                      </a:lnTo>
                      <a:lnTo>
                        <a:pt x="2300986" y="209296"/>
                      </a:lnTo>
                      <a:lnTo>
                        <a:pt x="2307336" y="19659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1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1" name="object 10"/>
              <p:cNvSpPr txBox="1"/>
              <p:nvPr/>
            </p:nvSpPr>
            <p:spPr>
              <a:xfrm>
                <a:off x="1112519" y="5193791"/>
                <a:ext cx="1694814" cy="598241"/>
              </a:xfrm>
              <a:prstGeom prst="rect">
                <a:avLst/>
              </a:prstGeom>
              <a:solidFill>
                <a:srgbClr val="000000"/>
              </a:solidFill>
              <a:ln w="19050">
                <a:solidFill>
                  <a:srgbClr val="FFFFFF"/>
                </a:solidFill>
              </a:ln>
            </p:spPr>
            <p:txBody>
              <a:bodyPr vert="horz" wrap="square" lIns="0" tIns="43815" rIns="0" bIns="0" rtlCol="0">
                <a:spAutoFit/>
              </a:bodyPr>
              <a:lstStyle/>
              <a:p>
                <a:pPr marL="1905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345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800" b="1" i="0" u="none" strike="noStrike" kern="0" cap="none" spc="-1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Redo-</a:t>
                </a:r>
                <a:r>
                  <a:rPr kumimoji="0" sz="1800" b="1" i="0" u="none" strike="noStrike" kern="0" cap="none" spc="-2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TAVR</a:t>
                </a:r>
                <a:endParaRPr kumimoji="0" sz="18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127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5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8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</a:t>
                </a:r>
                <a:r>
                  <a:rPr kumimoji="0" sz="1800" b="1" i="1" u="none" strike="noStrike" kern="0" cap="none" spc="-2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sz="18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=</a:t>
                </a:r>
                <a:r>
                  <a:rPr kumimoji="0" sz="1800" b="1" i="1" u="none" strike="noStrike" kern="0" cap="none" spc="5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sz="1800" b="1" i="1" u="none" strike="noStrike" kern="0" cap="none" spc="-2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1216</a:t>
                </a:r>
                <a:endParaRPr kumimoji="0" sz="18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2" name="object 11"/>
              <p:cNvSpPr txBox="1"/>
              <p:nvPr/>
            </p:nvSpPr>
            <p:spPr>
              <a:xfrm>
                <a:off x="3364991" y="5193791"/>
                <a:ext cx="1640205" cy="598241"/>
              </a:xfrm>
              <a:prstGeom prst="rect">
                <a:avLst/>
              </a:prstGeom>
              <a:solidFill>
                <a:srgbClr val="000000"/>
              </a:solidFill>
              <a:ln w="19050">
                <a:solidFill>
                  <a:srgbClr val="FFFFFF"/>
                </a:solidFill>
              </a:ln>
            </p:spPr>
            <p:txBody>
              <a:bodyPr vert="horz" wrap="square" lIns="0" tIns="43815" rIns="0" bIns="0" rtlCol="0">
                <a:spAutoFit/>
              </a:bodyPr>
              <a:lstStyle/>
              <a:p>
                <a:pPr marL="127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345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Native</a:t>
                </a:r>
                <a:r>
                  <a:rPr kumimoji="0" sz="1800" b="1" i="0" u="none" strike="noStrike" kern="0" cap="none" spc="-5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sz="1800" b="1" i="0" u="none" strike="noStrike" kern="0" cap="none" spc="-2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TAVR</a:t>
                </a:r>
                <a:endParaRPr kumimoji="0" sz="18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4445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5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8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</a:t>
                </a:r>
                <a:r>
                  <a:rPr kumimoji="0" sz="1800" b="1" i="1" u="none" strike="noStrike" kern="0" cap="none" spc="-5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sz="18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=</a:t>
                </a:r>
                <a:r>
                  <a:rPr kumimoji="0" sz="1800" b="1" i="1" u="none" strike="noStrike" kern="0" cap="none" spc="1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sz="1800" b="1" i="1" u="none" strike="noStrike" kern="0" cap="none" spc="-2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1216</a:t>
                </a:r>
                <a:endParaRPr kumimoji="0" sz="18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3" name="object 12"/>
              <p:cNvSpPr txBox="1"/>
              <p:nvPr/>
            </p:nvSpPr>
            <p:spPr>
              <a:xfrm>
                <a:off x="1076659" y="4265266"/>
                <a:ext cx="3892677" cy="259686"/>
              </a:xfrm>
              <a:prstGeom prst="rect">
                <a:avLst/>
              </a:prstGeom>
            </p:spPr>
            <p:txBody>
              <a:bodyPr vert="horz" wrap="square" lIns="0" tIns="13335" rIns="0" bIns="0" rtlCol="0">
                <a:spAutoFit/>
              </a:bodyPr>
              <a:lstStyle/>
              <a:p>
                <a:pPr marL="1270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105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1:1 </a:t>
                </a:r>
                <a:r>
                  <a:rPr kumimoji="0" sz="1600" b="1" i="0" u="none" strike="noStrike" kern="0" cap="none" spc="-1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Propensity-</a:t>
                </a:r>
                <a:r>
                  <a:rPr kumimoji="0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score</a:t>
                </a:r>
                <a:r>
                  <a:rPr kumimoji="0" sz="1600" b="1" i="0" u="none" strike="noStrike" kern="0" cap="none" spc="-25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sz="1600" b="1" i="0" u="none" strike="noStrike" kern="0" cap="none" spc="-1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matching</a:t>
                </a:r>
                <a:endParaRPr kumimoji="0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30" name="Straight Connector 29"/>
            <p:cNvCxnSpPr/>
            <p:nvPr/>
          </p:nvCxnSpPr>
          <p:spPr bwMode="auto">
            <a:xfrm>
              <a:off x="1524000" y="3639671"/>
              <a:ext cx="1830629" cy="0"/>
            </a:xfrm>
            <a:prstGeom prst="line">
              <a:avLst/>
            </a:prstGeom>
            <a:solidFill>
              <a:srgbClr val="FFCC99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0112" name="Straight Connector 90111"/>
            <p:cNvCxnSpPr>
              <a:endCxn id="23" idx="0"/>
            </p:cNvCxnSpPr>
            <p:nvPr/>
          </p:nvCxnSpPr>
          <p:spPr bwMode="auto">
            <a:xfrm>
              <a:off x="2402541" y="3639671"/>
              <a:ext cx="1892" cy="240113"/>
            </a:xfrm>
            <a:prstGeom prst="line">
              <a:avLst/>
            </a:prstGeom>
            <a:solidFill>
              <a:srgbClr val="FFCC99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0116" name="Straight Connector 90115"/>
            <p:cNvCxnSpPr/>
            <p:nvPr/>
          </p:nvCxnSpPr>
          <p:spPr bwMode="auto">
            <a:xfrm>
              <a:off x="2402541" y="4213412"/>
              <a:ext cx="0" cy="258093"/>
            </a:xfrm>
            <a:prstGeom prst="line">
              <a:avLst/>
            </a:prstGeom>
            <a:solidFill>
              <a:srgbClr val="FFCC99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8" name="object 16"/>
          <p:cNvSpPr txBox="1"/>
          <p:nvPr/>
        </p:nvSpPr>
        <p:spPr>
          <a:xfrm>
            <a:off x="4944289" y="2176065"/>
            <a:ext cx="483743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36</a:t>
            </a:r>
            <a:r>
              <a:rPr kumimoji="0" sz="2000" b="1" i="0" u="none" strike="noStrike" kern="0" cap="none" spc="-25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Covariates</a:t>
            </a:r>
            <a:r>
              <a:rPr kumimoji="0" sz="2000" b="1" i="0" u="none" strike="noStrike" kern="0" cap="none" spc="-3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Used</a:t>
            </a:r>
            <a:r>
              <a:rPr kumimoji="0" sz="2000" b="1" i="0" u="none" strike="noStrike" kern="0" cap="none" spc="-5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</a:t>
            </a:r>
            <a:r>
              <a:rPr kumimoji="0" sz="2000" b="1" i="0" u="none" strike="noStrike" kern="0" cap="none" spc="-3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1:1</a:t>
            </a:r>
            <a:r>
              <a:rPr kumimoji="0" sz="2000" b="1" i="0" u="none" strike="noStrike" kern="0" cap="none" spc="2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Propensity</a:t>
            </a:r>
            <a:r>
              <a:rPr kumimoji="0" sz="2000" b="1" i="0" u="none" strike="noStrike" kern="0" cap="none" spc="-45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1" i="0" u="none" strike="noStrike" kern="0" cap="none" spc="-1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Score Matching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9" name="object 4"/>
          <p:cNvSpPr txBox="1"/>
          <p:nvPr/>
        </p:nvSpPr>
        <p:spPr>
          <a:xfrm>
            <a:off x="721210" y="2224579"/>
            <a:ext cx="345193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-1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Redo-</a:t>
            </a:r>
            <a:r>
              <a:rPr kumimoji="0" sz="2000" b="1" i="0" u="none" strike="noStrike" kern="0" cap="none" spc="-7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TAVR</a:t>
            </a:r>
            <a:r>
              <a:rPr kumimoji="0" sz="2000" b="1" i="0" u="none" strike="noStrike" kern="0" cap="none" spc="-1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vs Native</a:t>
            </a:r>
            <a:r>
              <a:rPr kumimoji="0" sz="2000" b="1" i="0" u="none" strike="noStrike" kern="0" cap="none" spc="-5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1" i="0" u="none" strike="noStrike" kern="0" cap="none" spc="-2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TAVR</a:t>
            </a:r>
            <a:r>
              <a:rPr kumimoji="0" sz="2000" b="1" i="0" u="none" strike="noStrike" kern="0" cap="none" spc="-30" normalizeH="0" baseline="25462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*</a:t>
            </a:r>
            <a:endParaRPr kumimoji="0" sz="2000" b="0" i="0" u="none" strike="noStrike" kern="0" cap="none" spc="0" normalizeH="0" baseline="25462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0" name="object 22"/>
          <p:cNvSpPr txBox="1"/>
          <p:nvPr/>
        </p:nvSpPr>
        <p:spPr>
          <a:xfrm>
            <a:off x="202592" y="6042797"/>
            <a:ext cx="4399897" cy="3827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*</a:t>
            </a:r>
            <a:r>
              <a:rPr kumimoji="0" sz="1200" b="1" i="1" u="none" strike="noStrike" kern="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2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1681</a:t>
            </a:r>
            <a:r>
              <a:rPr kumimoji="0" sz="1200" b="1" i="1" u="none" strike="noStrike" kern="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200" b="1" i="1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patients</a:t>
            </a:r>
            <a:r>
              <a:rPr kumimoji="0" sz="1200" b="1" i="1" u="none" strike="noStrike" kern="0" cap="none" spc="-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2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that</a:t>
            </a:r>
            <a:r>
              <a:rPr kumimoji="0" sz="1200" b="1" i="1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2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required</a:t>
            </a:r>
            <a:r>
              <a:rPr kumimoji="0" sz="1200" b="1" i="1" u="none" strike="noStrike" kern="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2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200" b="1" i="1" u="none" strike="noStrike" kern="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2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2nd</a:t>
            </a:r>
            <a:r>
              <a:rPr kumimoji="0" sz="1200" b="1" i="1" u="none" strike="noStrike" kern="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2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valve</a:t>
            </a:r>
            <a:r>
              <a:rPr kumimoji="0" sz="1200" b="1" i="1" u="none" strike="noStrike" kern="0" cap="none" spc="-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2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were</a:t>
            </a:r>
            <a:r>
              <a:rPr kumimoji="0" sz="1200" b="1" i="1" u="none" strike="noStrike" kern="0" cap="none" spc="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200" b="1" i="1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excluded</a:t>
            </a:r>
            <a:r>
              <a:rPr kumimoji="0" sz="1200" b="1" i="1" u="none" strike="noStrike" kern="0" cap="none" spc="-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2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from</a:t>
            </a:r>
            <a:r>
              <a:rPr kumimoji="0" sz="1200" b="1" i="1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2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1200" b="1" i="1" u="none" strike="noStrike" kern="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2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Native</a:t>
            </a:r>
            <a:r>
              <a:rPr kumimoji="0" sz="1200" b="1" i="1" u="none" strike="noStrike" kern="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2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TAVR</a:t>
            </a:r>
            <a:r>
              <a:rPr kumimoji="0" sz="1200" b="1" i="1" u="none" strike="noStrike" kern="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200" b="1" i="1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population</a:t>
            </a:r>
            <a:endParaRPr kumimoji="0" sz="1200" b="1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6871817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725" y="9525"/>
            <a:ext cx="4222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ject 3"/>
          <p:cNvSpPr txBox="1">
            <a:spLocks/>
          </p:cNvSpPr>
          <p:nvPr/>
        </p:nvSpPr>
        <p:spPr>
          <a:xfrm>
            <a:off x="8965" y="66059"/>
            <a:ext cx="10287000" cy="100989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3200" b="0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Redo-TAVR with Balloon Expandable Valves: </a:t>
            </a:r>
          </a:p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Procedural Details</a:t>
            </a:r>
            <a:endParaRPr kumimoji="0" lang="en-US" sz="3200" b="1" i="0" u="none" strike="noStrike" kern="0" cap="none" spc="-1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15200" y="6498518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Makkar R, EuroPCR 2023</a:t>
            </a:r>
          </a:p>
        </p:txBody>
      </p:sp>
      <p:graphicFrame>
        <p:nvGraphicFramePr>
          <p:cNvPr id="5" name="object 4"/>
          <p:cNvGraphicFramePr>
            <a:graphicFrameLocks noGrp="1"/>
          </p:cNvGraphicFramePr>
          <p:nvPr/>
        </p:nvGraphicFramePr>
        <p:xfrm>
          <a:off x="268942" y="1344067"/>
          <a:ext cx="9753602" cy="4772660"/>
        </p:xfrm>
        <a:graphic>
          <a:graphicData uri="http://schemas.openxmlformats.org/drawingml/2006/table">
            <a:tbl>
              <a:tblPr firstRow="1" bandRow="1"/>
              <a:tblGrid>
                <a:gridCol w="34656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191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533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55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0080"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1900" b="1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566420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Redo-</a:t>
                      </a:r>
                      <a:r>
                        <a:rPr sz="18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TAVR</a:t>
                      </a:r>
                      <a:endParaRPr sz="1800" b="1">
                        <a:latin typeface="Arial"/>
                        <a:cs typeface="Arial"/>
                      </a:endParaRPr>
                    </a:p>
                    <a:p>
                      <a:pPr marL="567055" algn="ctr">
                        <a:lnSpc>
                          <a:spcPct val="100000"/>
                        </a:lnSpc>
                      </a:pPr>
                      <a:r>
                        <a:rPr sz="1800" b="1" i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1800" b="1" i="1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i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=</a:t>
                      </a:r>
                      <a:r>
                        <a:rPr sz="1800" b="1" i="1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i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1216</a:t>
                      </a:r>
                      <a:endParaRPr sz="1800" b="1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71450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Native</a:t>
                      </a:r>
                      <a:r>
                        <a:rPr sz="1800" b="1" spc="-7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TAVR</a:t>
                      </a:r>
                      <a:endParaRPr sz="1800" b="1">
                        <a:latin typeface="Arial"/>
                        <a:cs typeface="Arial"/>
                      </a:endParaRPr>
                    </a:p>
                    <a:p>
                      <a:pPr marL="170180" algn="ctr">
                        <a:lnSpc>
                          <a:spcPct val="100000"/>
                        </a:lnSpc>
                      </a:pPr>
                      <a:r>
                        <a:rPr sz="1800" b="1" i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1800" b="1" i="1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i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=</a:t>
                      </a:r>
                      <a:r>
                        <a:rPr sz="1800" b="1" i="1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i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1216</a:t>
                      </a:r>
                      <a:endParaRPr sz="1800" b="1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87325" algn="ctr">
                        <a:lnSpc>
                          <a:spcPct val="100000"/>
                        </a:lnSpc>
                        <a:spcBef>
                          <a:spcPts val="1400"/>
                        </a:spcBef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</a:t>
                      </a:r>
                      <a:r>
                        <a:rPr sz="1800" b="1" spc="-4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Value</a:t>
                      </a:r>
                      <a:endParaRPr sz="1800" b="1">
                        <a:latin typeface="Arial"/>
                        <a:cs typeface="Arial"/>
                      </a:endParaRPr>
                    </a:p>
                  </a:txBody>
                  <a:tcPr marL="0" marR="0" marT="177800" marB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5295"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65760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20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Transfemoral</a:t>
                      </a:r>
                      <a:r>
                        <a:rPr sz="2000" b="1" spc="-1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0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access</a:t>
                      </a:r>
                      <a:endParaRPr sz="2000" b="1">
                        <a:latin typeface="Arial"/>
                        <a:cs typeface="Arial"/>
                      </a:endParaRPr>
                    </a:p>
                  </a:txBody>
                  <a:tcPr marL="0" marR="0" marT="73660" marB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565150" algn="ctr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sz="1800" b="1" spc="-10" dirty="0">
                          <a:solidFill>
                            <a:srgbClr val="F1F1F1"/>
                          </a:solidFill>
                          <a:latin typeface="Arial"/>
                          <a:cs typeface="Arial"/>
                        </a:rPr>
                        <a:t>94.4%</a:t>
                      </a:r>
                      <a:endParaRPr sz="1800" b="1">
                        <a:latin typeface="Arial"/>
                        <a:cs typeface="Arial"/>
                      </a:endParaRPr>
                    </a:p>
                  </a:txBody>
                  <a:tcPr marL="0" marR="0" marT="88265" marB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68275" algn="ctr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sz="1800" b="1" spc="-10" dirty="0">
                          <a:solidFill>
                            <a:srgbClr val="F1F1F1"/>
                          </a:solidFill>
                          <a:latin typeface="Arial"/>
                          <a:cs typeface="Arial"/>
                        </a:rPr>
                        <a:t>94.8%</a:t>
                      </a:r>
                      <a:endParaRPr sz="1800" b="1">
                        <a:latin typeface="Arial"/>
                        <a:cs typeface="Arial"/>
                      </a:endParaRPr>
                    </a:p>
                  </a:txBody>
                  <a:tcPr marL="0" marR="0" marT="88265" marB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85420" algn="ctr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sz="18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0.65</a:t>
                      </a:r>
                      <a:endParaRPr sz="1800" b="1">
                        <a:latin typeface="Arial"/>
                        <a:cs typeface="Arial"/>
                      </a:endParaRPr>
                    </a:p>
                  </a:txBody>
                  <a:tcPr marL="0" marR="0" marT="88265" marB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9895"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65760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Conscious</a:t>
                      </a:r>
                      <a:r>
                        <a:rPr sz="2000" b="1" spc="-6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0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sedation</a:t>
                      </a:r>
                      <a:endParaRPr sz="2000" b="1">
                        <a:latin typeface="Arial"/>
                        <a:cs typeface="Arial"/>
                      </a:endParaRPr>
                    </a:p>
                  </a:txBody>
                  <a:tcPr marL="0" marR="0" marT="4889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565150" algn="ctr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sz="1800" b="1" spc="-10" dirty="0">
                          <a:solidFill>
                            <a:srgbClr val="F1F1F1"/>
                          </a:solidFill>
                          <a:latin typeface="Arial"/>
                          <a:cs typeface="Arial"/>
                        </a:rPr>
                        <a:t>35.4%</a:t>
                      </a:r>
                      <a:endParaRPr sz="1800" b="1">
                        <a:latin typeface="Arial"/>
                        <a:cs typeface="Arial"/>
                      </a:endParaRPr>
                    </a:p>
                  </a:txBody>
                  <a:tcPr marL="0" marR="0" marT="6350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68275" algn="ctr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sz="1800" b="1" spc="-10" dirty="0">
                          <a:solidFill>
                            <a:srgbClr val="F1F1F1"/>
                          </a:solidFill>
                          <a:latin typeface="Arial"/>
                          <a:cs typeface="Arial"/>
                        </a:rPr>
                        <a:t>46.3%</a:t>
                      </a:r>
                      <a:endParaRPr sz="1800" b="1">
                        <a:latin typeface="Arial"/>
                        <a:cs typeface="Arial"/>
                      </a:endParaRPr>
                    </a:p>
                  </a:txBody>
                  <a:tcPr marL="0" marR="0" marT="6350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86055" algn="ctr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sz="1800" b="1" spc="-10" dirty="0">
                          <a:solidFill>
                            <a:srgbClr val="FFC000"/>
                          </a:solidFill>
                          <a:latin typeface="Arial"/>
                          <a:cs typeface="Arial"/>
                        </a:rPr>
                        <a:t>&lt;0.01</a:t>
                      </a:r>
                      <a:endParaRPr sz="1800" b="1" dirty="0">
                        <a:solidFill>
                          <a:srgbClr val="FFC000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6350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0530"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65760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Procedure</a:t>
                      </a:r>
                      <a:r>
                        <a:rPr sz="2000" b="1" spc="-6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time</a:t>
                      </a:r>
                      <a:r>
                        <a:rPr sz="2000" b="1" spc="-8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0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(min)</a:t>
                      </a:r>
                      <a:endParaRPr sz="2000" b="1">
                        <a:latin typeface="Arial"/>
                        <a:cs typeface="Arial"/>
                      </a:endParaRPr>
                    </a:p>
                  </a:txBody>
                  <a:tcPr marL="0" marR="0" marT="4889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290955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800" b="1" dirty="0">
                          <a:solidFill>
                            <a:srgbClr val="F1F1F1"/>
                          </a:solidFill>
                          <a:latin typeface="Arial"/>
                          <a:cs typeface="Arial"/>
                        </a:rPr>
                        <a:t>97.7</a:t>
                      </a:r>
                      <a:r>
                        <a:rPr sz="1800" b="1" spc="-15" dirty="0">
                          <a:solidFill>
                            <a:srgbClr val="F1F1F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spc="55" dirty="0">
                          <a:solidFill>
                            <a:srgbClr val="F1F1F1"/>
                          </a:solidFill>
                          <a:latin typeface="Arial"/>
                          <a:cs typeface="Arial"/>
                        </a:rPr>
                        <a:t>±</a:t>
                      </a:r>
                      <a:r>
                        <a:rPr sz="1800" b="1" spc="-70" dirty="0">
                          <a:solidFill>
                            <a:srgbClr val="F1F1F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spc="-20" dirty="0">
                          <a:solidFill>
                            <a:srgbClr val="F1F1F1"/>
                          </a:solidFill>
                          <a:latin typeface="Arial"/>
                          <a:cs typeface="Arial"/>
                        </a:rPr>
                        <a:t>62.5</a:t>
                      </a:r>
                      <a:endParaRPr sz="1800" b="1">
                        <a:latin typeface="Arial"/>
                        <a:cs typeface="Arial"/>
                      </a:endParaRPr>
                    </a:p>
                  </a:txBody>
                  <a:tcPr marL="0" marR="0" marT="6413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763905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800" b="1" dirty="0">
                          <a:solidFill>
                            <a:srgbClr val="F1F1F1"/>
                          </a:solidFill>
                          <a:latin typeface="Arial"/>
                          <a:cs typeface="Arial"/>
                        </a:rPr>
                        <a:t>87.5</a:t>
                      </a:r>
                      <a:r>
                        <a:rPr sz="1800" b="1" spc="-15" dirty="0">
                          <a:solidFill>
                            <a:srgbClr val="F1F1F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spc="55" dirty="0">
                          <a:solidFill>
                            <a:srgbClr val="F1F1F1"/>
                          </a:solidFill>
                          <a:latin typeface="Arial"/>
                          <a:cs typeface="Arial"/>
                        </a:rPr>
                        <a:t>±</a:t>
                      </a:r>
                      <a:r>
                        <a:rPr sz="1800" b="1" spc="-70" dirty="0">
                          <a:solidFill>
                            <a:srgbClr val="F1F1F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spc="-20" dirty="0">
                          <a:solidFill>
                            <a:srgbClr val="F1F1F1"/>
                          </a:solidFill>
                          <a:latin typeface="Arial"/>
                          <a:cs typeface="Arial"/>
                        </a:rPr>
                        <a:t>49.4</a:t>
                      </a:r>
                      <a:endParaRPr sz="1800" b="1">
                        <a:latin typeface="Arial"/>
                        <a:cs typeface="Arial"/>
                      </a:endParaRPr>
                    </a:p>
                  </a:txBody>
                  <a:tcPr marL="0" marR="0" marT="6413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85420" algn="ctr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800" b="1" spc="-10" dirty="0">
                          <a:solidFill>
                            <a:srgbClr val="FFC000"/>
                          </a:solidFill>
                          <a:latin typeface="Arial"/>
                          <a:cs typeface="Arial"/>
                        </a:rPr>
                        <a:t>&lt;0.01</a:t>
                      </a:r>
                      <a:endParaRPr sz="1800" b="1" dirty="0">
                        <a:solidFill>
                          <a:srgbClr val="FFC000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6413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2750"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65760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Contrast</a:t>
                      </a:r>
                      <a:r>
                        <a:rPr sz="2000" b="1" spc="-7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0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volume</a:t>
                      </a:r>
                      <a:endParaRPr sz="2000" b="1">
                        <a:latin typeface="Arial"/>
                        <a:cs typeface="Arial"/>
                      </a:endParaRPr>
                    </a:p>
                  </a:txBody>
                  <a:tcPr marL="0" marR="0" marT="4889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290955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sz="1800" b="1" dirty="0">
                          <a:solidFill>
                            <a:srgbClr val="F1F1F1"/>
                          </a:solidFill>
                          <a:latin typeface="Arial"/>
                          <a:cs typeface="Arial"/>
                        </a:rPr>
                        <a:t>68.2</a:t>
                      </a:r>
                      <a:r>
                        <a:rPr sz="1800" b="1" spc="-10" dirty="0">
                          <a:solidFill>
                            <a:srgbClr val="F1F1F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spc="55" dirty="0">
                          <a:solidFill>
                            <a:srgbClr val="F1F1F1"/>
                          </a:solidFill>
                          <a:latin typeface="Arial"/>
                          <a:cs typeface="Arial"/>
                        </a:rPr>
                        <a:t>±</a:t>
                      </a:r>
                      <a:r>
                        <a:rPr sz="1800" b="1" spc="-65" dirty="0">
                          <a:solidFill>
                            <a:srgbClr val="F1F1F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spc="-20" dirty="0">
                          <a:solidFill>
                            <a:srgbClr val="F1F1F1"/>
                          </a:solidFill>
                          <a:latin typeface="Arial"/>
                          <a:cs typeface="Arial"/>
                        </a:rPr>
                        <a:t>57.6</a:t>
                      </a:r>
                      <a:endParaRPr sz="1800" b="1">
                        <a:latin typeface="Arial"/>
                        <a:cs typeface="Arial"/>
                      </a:endParaRPr>
                    </a:p>
                  </a:txBody>
                  <a:tcPr marL="0" marR="0" marT="6350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763905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sz="1800" b="1" dirty="0">
                          <a:solidFill>
                            <a:srgbClr val="F1F1F1"/>
                          </a:solidFill>
                          <a:latin typeface="Arial"/>
                          <a:cs typeface="Arial"/>
                        </a:rPr>
                        <a:t>94.7</a:t>
                      </a:r>
                      <a:r>
                        <a:rPr sz="1800" b="1" spc="-10" dirty="0">
                          <a:solidFill>
                            <a:srgbClr val="F1F1F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spc="55" dirty="0">
                          <a:solidFill>
                            <a:srgbClr val="F1F1F1"/>
                          </a:solidFill>
                          <a:latin typeface="Arial"/>
                          <a:cs typeface="Arial"/>
                        </a:rPr>
                        <a:t>±</a:t>
                      </a:r>
                      <a:r>
                        <a:rPr sz="1800" b="1" spc="-65" dirty="0">
                          <a:solidFill>
                            <a:srgbClr val="F1F1F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spc="-20" dirty="0">
                          <a:solidFill>
                            <a:srgbClr val="F1F1F1"/>
                          </a:solidFill>
                          <a:latin typeface="Arial"/>
                          <a:cs typeface="Arial"/>
                        </a:rPr>
                        <a:t>57.3</a:t>
                      </a:r>
                      <a:endParaRPr sz="1800" b="1">
                        <a:latin typeface="Arial"/>
                        <a:cs typeface="Arial"/>
                      </a:endParaRPr>
                    </a:p>
                  </a:txBody>
                  <a:tcPr marL="0" marR="0" marT="6350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86055" algn="ctr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sz="1800" b="1" spc="-10" dirty="0">
                          <a:solidFill>
                            <a:srgbClr val="FFC000"/>
                          </a:solidFill>
                          <a:latin typeface="Arial"/>
                          <a:cs typeface="Arial"/>
                        </a:rPr>
                        <a:t>&lt;0.01</a:t>
                      </a:r>
                      <a:endParaRPr sz="1800" b="1" dirty="0">
                        <a:solidFill>
                          <a:srgbClr val="FFC000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6350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4655"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6576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Implant</a:t>
                      </a:r>
                      <a:r>
                        <a:rPr sz="2000" b="1" spc="-8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0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success</a:t>
                      </a:r>
                      <a:endParaRPr sz="2000" b="1">
                        <a:latin typeface="Arial"/>
                        <a:cs typeface="Arial"/>
                      </a:endParaRPr>
                    </a:p>
                  </a:txBody>
                  <a:tcPr marL="0" marR="0" marT="3175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565150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800" b="1" spc="-10" dirty="0">
                          <a:solidFill>
                            <a:srgbClr val="F1F1F1"/>
                          </a:solidFill>
                          <a:latin typeface="Arial"/>
                          <a:cs typeface="Arial"/>
                        </a:rPr>
                        <a:t>98.8%</a:t>
                      </a:r>
                      <a:endParaRPr sz="1800" b="1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68275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800" b="1" spc="-10" dirty="0">
                          <a:solidFill>
                            <a:srgbClr val="F1F1F1"/>
                          </a:solidFill>
                          <a:latin typeface="Arial"/>
                          <a:cs typeface="Arial"/>
                        </a:rPr>
                        <a:t>99.1%</a:t>
                      </a:r>
                      <a:endParaRPr sz="1800" b="1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85420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8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0.46</a:t>
                      </a:r>
                      <a:endParaRPr sz="1800" b="1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4655">
                <a:tc gridSpan="4"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91440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20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Valve</a:t>
                      </a:r>
                      <a:r>
                        <a:rPr sz="2000" b="1" spc="-3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Size</a:t>
                      </a:r>
                      <a:r>
                        <a:rPr sz="2000" b="1" spc="-3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used</a:t>
                      </a:r>
                      <a:r>
                        <a:rPr sz="2000" b="1" spc="-7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during</a:t>
                      </a:r>
                      <a:r>
                        <a:rPr sz="2000" b="1" spc="-8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the</a:t>
                      </a:r>
                      <a:r>
                        <a:rPr sz="2000" b="1" spc="-7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0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procedure</a:t>
                      </a:r>
                      <a:endParaRPr sz="2000" b="1">
                        <a:latin typeface="Arial"/>
                        <a:cs typeface="Arial"/>
                      </a:endParaRPr>
                    </a:p>
                  </a:txBody>
                  <a:tcPr marL="0" marR="0" marT="5016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6240"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35609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20</a:t>
                      </a:r>
                      <a:r>
                        <a:rPr sz="2000" b="1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0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mm</a:t>
                      </a:r>
                      <a:endParaRPr sz="2000" b="1">
                        <a:latin typeface="Arial"/>
                        <a:cs typeface="Arial"/>
                      </a:endParaRPr>
                    </a:p>
                  </a:txBody>
                  <a:tcPr marL="0" marR="0" marT="3175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565150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800" b="1" spc="-20" dirty="0">
                          <a:solidFill>
                            <a:srgbClr val="F1F1F1"/>
                          </a:solidFill>
                          <a:latin typeface="Arial"/>
                          <a:cs typeface="Arial"/>
                        </a:rPr>
                        <a:t>4.2%</a:t>
                      </a:r>
                      <a:endParaRPr sz="1800" b="1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68910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800" b="1" spc="-20" dirty="0">
                          <a:solidFill>
                            <a:srgbClr val="F1F1F1"/>
                          </a:solidFill>
                          <a:latin typeface="Arial"/>
                          <a:cs typeface="Arial"/>
                        </a:rPr>
                        <a:t>3.5%</a:t>
                      </a:r>
                      <a:endParaRPr sz="1800" b="1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85420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8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0.40</a:t>
                      </a:r>
                      <a:endParaRPr sz="1800" b="1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5605"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35609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23</a:t>
                      </a:r>
                      <a:r>
                        <a:rPr sz="2000" b="1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0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mm</a:t>
                      </a:r>
                      <a:endParaRPr sz="2000" b="1">
                        <a:latin typeface="Arial"/>
                        <a:cs typeface="Arial"/>
                      </a:endParaRPr>
                    </a:p>
                  </a:txBody>
                  <a:tcPr marL="0" marR="0" marT="3175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565150"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1800" b="1" spc="-10" dirty="0">
                          <a:solidFill>
                            <a:srgbClr val="F1F1F1"/>
                          </a:solidFill>
                          <a:latin typeface="Arial"/>
                          <a:cs typeface="Arial"/>
                        </a:rPr>
                        <a:t>36.9%</a:t>
                      </a:r>
                      <a:endParaRPr sz="1800" b="1">
                        <a:latin typeface="Arial"/>
                        <a:cs typeface="Arial"/>
                      </a:endParaRPr>
                    </a:p>
                  </a:txBody>
                  <a:tcPr marL="0" marR="0" marT="4635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68275"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1800" b="1" spc="-10" dirty="0">
                          <a:solidFill>
                            <a:srgbClr val="F1F1F1"/>
                          </a:solidFill>
                          <a:latin typeface="Arial"/>
                          <a:cs typeface="Arial"/>
                        </a:rPr>
                        <a:t>36.1%</a:t>
                      </a:r>
                      <a:endParaRPr sz="1800" b="1">
                        <a:latin typeface="Arial"/>
                        <a:cs typeface="Arial"/>
                      </a:endParaRPr>
                    </a:p>
                  </a:txBody>
                  <a:tcPr marL="0" marR="0" marT="4635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85420"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18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0.65</a:t>
                      </a:r>
                      <a:endParaRPr sz="1800" b="1">
                        <a:latin typeface="Arial"/>
                        <a:cs typeface="Arial"/>
                      </a:endParaRPr>
                    </a:p>
                  </a:txBody>
                  <a:tcPr marL="0" marR="0" marT="4635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6240"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35609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26</a:t>
                      </a:r>
                      <a:r>
                        <a:rPr sz="20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000" b="1" spc="-3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mm</a:t>
                      </a:r>
                      <a:endParaRPr sz="2000" b="1">
                        <a:latin typeface="Arial"/>
                        <a:cs typeface="Arial"/>
                      </a:endParaRPr>
                    </a:p>
                  </a:txBody>
                  <a:tcPr marL="0" marR="0" marT="3175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565150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800" b="1" spc="-10" dirty="0">
                          <a:solidFill>
                            <a:srgbClr val="F1F1F1"/>
                          </a:solidFill>
                          <a:latin typeface="Arial"/>
                          <a:cs typeface="Arial"/>
                        </a:rPr>
                        <a:t>37.3%</a:t>
                      </a:r>
                      <a:endParaRPr sz="1800" b="1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68275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800" b="1" spc="-10" dirty="0">
                          <a:solidFill>
                            <a:srgbClr val="F1F1F1"/>
                          </a:solidFill>
                          <a:latin typeface="Arial"/>
                          <a:cs typeface="Arial"/>
                        </a:rPr>
                        <a:t>37.8%</a:t>
                      </a:r>
                      <a:endParaRPr sz="1800" b="1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85420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8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0.79</a:t>
                      </a:r>
                      <a:endParaRPr sz="1800" b="1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6715"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35609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29</a:t>
                      </a:r>
                      <a:r>
                        <a:rPr sz="2000" b="1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0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mm</a:t>
                      </a:r>
                      <a:endParaRPr sz="2000" b="1">
                        <a:latin typeface="Arial"/>
                        <a:cs typeface="Arial"/>
                      </a:endParaRPr>
                    </a:p>
                  </a:txBody>
                  <a:tcPr marL="0" marR="0" marT="3175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565150"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1800" b="1" spc="-10" dirty="0">
                          <a:solidFill>
                            <a:srgbClr val="F1F1F1"/>
                          </a:solidFill>
                          <a:latin typeface="Arial"/>
                          <a:cs typeface="Arial"/>
                        </a:rPr>
                        <a:t>21.6%</a:t>
                      </a:r>
                      <a:endParaRPr sz="1800" b="1">
                        <a:latin typeface="Arial"/>
                        <a:cs typeface="Arial"/>
                      </a:endParaRPr>
                    </a:p>
                  </a:txBody>
                  <a:tcPr marL="0" marR="0" marT="4635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68275"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1800" b="1" spc="-10" dirty="0">
                          <a:solidFill>
                            <a:srgbClr val="F1F1F1"/>
                          </a:solidFill>
                          <a:latin typeface="Arial"/>
                          <a:cs typeface="Arial"/>
                        </a:rPr>
                        <a:t>22.6%</a:t>
                      </a:r>
                      <a:endParaRPr sz="1800" b="1">
                        <a:latin typeface="Arial"/>
                        <a:cs typeface="Arial"/>
                      </a:endParaRPr>
                    </a:p>
                  </a:txBody>
                  <a:tcPr marL="0" marR="0" marT="4635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85420"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18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0.55</a:t>
                      </a:r>
                      <a:endParaRPr sz="1800" b="1" dirty="0">
                        <a:latin typeface="Arial"/>
                        <a:cs typeface="Arial"/>
                      </a:endParaRPr>
                    </a:p>
                  </a:txBody>
                  <a:tcPr marL="0" marR="0" marT="4635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219696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725" y="9525"/>
            <a:ext cx="4222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ject 3"/>
          <p:cNvSpPr txBox="1">
            <a:spLocks/>
          </p:cNvSpPr>
          <p:nvPr/>
        </p:nvSpPr>
        <p:spPr>
          <a:xfrm>
            <a:off x="8965" y="66059"/>
            <a:ext cx="10287000" cy="10714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3200" b="0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Redo-TAVR with Balloon Expandable Valves: </a:t>
            </a:r>
          </a:p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Procedural Complications</a:t>
            </a:r>
            <a:endParaRPr kumimoji="0" lang="en-US" sz="3600" b="1" i="0" u="none" strike="noStrike" kern="0" cap="none" spc="-1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15200" y="6498518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Makkar R, EuroPCR 2023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47775" y="3571875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93034" y="1214642"/>
            <a:ext cx="9689166" cy="5019675"/>
            <a:chOff x="293034" y="1277397"/>
            <a:chExt cx="9689166" cy="5019675"/>
          </a:xfrm>
        </p:grpSpPr>
        <p:graphicFrame>
          <p:nvGraphicFramePr>
            <p:cNvPr id="6" name="Chart 5"/>
            <p:cNvGraphicFramePr/>
            <p:nvPr>
              <p:extLst>
                <p:ext uri="{D42A27DB-BD31-4B8C-83A1-F6EECF244321}">
                  <p14:modId xmlns:p14="http://schemas.microsoft.com/office/powerpoint/2010/main" val="3705496347"/>
                </p:ext>
              </p:extLst>
            </p:nvPr>
          </p:nvGraphicFramePr>
          <p:xfrm>
            <a:off x="552450" y="1277397"/>
            <a:ext cx="9429750" cy="501967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7" name="TextBox 6"/>
            <p:cNvSpPr txBox="1"/>
            <p:nvPr/>
          </p:nvSpPr>
          <p:spPr>
            <a:xfrm>
              <a:off x="293034" y="3952629"/>
              <a:ext cx="3524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%</a:t>
              </a: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1247775" y="3552461"/>
              <a:ext cx="10920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p=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0.45</a:t>
              </a:r>
              <a:endPara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633012" y="3787234"/>
              <a:ext cx="9950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p=1.0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101728" y="3266531"/>
              <a:ext cx="10920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NA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526181" y="3906208"/>
              <a:ext cx="10920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p=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0.12</a:t>
              </a:r>
              <a:endPara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175312" y="2170024"/>
              <a:ext cx="10920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p=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0.23</a:t>
              </a:r>
              <a:endPara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583517" y="4296528"/>
              <a:ext cx="10920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p=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0.14</a:t>
              </a:r>
              <a:endPara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7997760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725" y="9525"/>
            <a:ext cx="4222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ject 3"/>
          <p:cNvSpPr txBox="1">
            <a:spLocks/>
          </p:cNvSpPr>
          <p:nvPr/>
        </p:nvSpPr>
        <p:spPr>
          <a:xfrm>
            <a:off x="8965" y="66059"/>
            <a:ext cx="10287000" cy="10714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3200" b="0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Redo-TAVR with Balloon Expandable Valves: </a:t>
            </a:r>
          </a:p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In-Hospital and 30-Day Primary Endpoint</a:t>
            </a:r>
            <a:endParaRPr kumimoji="0" lang="en-US" sz="3600" b="1" i="0" u="none" strike="noStrike" kern="0" cap="none" spc="-1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15200" y="6498518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Makkar R, EuroPCR 2023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2924" y="2257425"/>
            <a:ext cx="4991100" cy="3825118"/>
            <a:chOff x="82924" y="2049628"/>
            <a:chExt cx="4991100" cy="4448890"/>
          </a:xfrm>
        </p:grpSpPr>
        <p:graphicFrame>
          <p:nvGraphicFramePr>
            <p:cNvPr id="6" name="Chart 5"/>
            <p:cNvGraphicFramePr/>
            <p:nvPr/>
          </p:nvGraphicFramePr>
          <p:xfrm>
            <a:off x="361950" y="2049628"/>
            <a:ext cx="4712074" cy="444889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7" name="TextBox 6"/>
            <p:cNvSpPr txBox="1"/>
            <p:nvPr/>
          </p:nvSpPr>
          <p:spPr>
            <a:xfrm>
              <a:off x="82924" y="4001604"/>
              <a:ext cx="3429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%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981075" y="2955727"/>
              <a:ext cx="10287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=0.32</a:t>
              </a:r>
              <a:endPara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381250" y="3613889"/>
              <a:ext cx="10287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=0.11</a:t>
              </a:r>
              <a:endPara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695700" y="4573503"/>
              <a:ext cx="10287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=0.88</a:t>
              </a:r>
              <a:endPara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85775" y="1762623"/>
            <a:ext cx="4343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In-Hospital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91175" y="1737871"/>
            <a:ext cx="4343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30-Day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5197849" y="2257425"/>
            <a:ext cx="4953000" cy="3825118"/>
            <a:chOff x="121024" y="2049628"/>
            <a:chExt cx="4953000" cy="4448890"/>
          </a:xfrm>
        </p:grpSpPr>
        <p:graphicFrame>
          <p:nvGraphicFramePr>
            <p:cNvPr id="16" name="Chart 15"/>
            <p:cNvGraphicFramePr/>
            <p:nvPr/>
          </p:nvGraphicFramePr>
          <p:xfrm>
            <a:off x="361950" y="2049628"/>
            <a:ext cx="4712074" cy="444889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7" name="TextBox 16"/>
            <p:cNvSpPr txBox="1"/>
            <p:nvPr/>
          </p:nvSpPr>
          <p:spPr>
            <a:xfrm>
              <a:off x="121024" y="4016761"/>
              <a:ext cx="342900" cy="349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%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914400" y="2301564"/>
              <a:ext cx="10287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=0.77</a:t>
              </a:r>
              <a:endPara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381250" y="2996889"/>
              <a:ext cx="10287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=0.36</a:t>
              </a:r>
              <a:endPara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695700" y="4357012"/>
              <a:ext cx="10287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=0.93</a:t>
              </a:r>
              <a:endPara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895600" y="6154397"/>
            <a:ext cx="5048250" cy="357604"/>
            <a:chOff x="2686050" y="1876425"/>
            <a:chExt cx="5048250" cy="357604"/>
          </a:xfrm>
        </p:grpSpPr>
        <p:sp>
          <p:nvSpPr>
            <p:cNvPr id="13" name="Rectangle 12"/>
            <p:cNvSpPr/>
            <p:nvPr/>
          </p:nvSpPr>
          <p:spPr bwMode="auto">
            <a:xfrm>
              <a:off x="2686050" y="2022430"/>
              <a:ext cx="152400" cy="139745"/>
            </a:xfrm>
            <a:prstGeom prst="rect">
              <a:avLst/>
            </a:prstGeom>
            <a:solidFill>
              <a:srgbClr val="FF9933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828925" y="1895475"/>
              <a:ext cx="24098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Redo-TAVR (n=1216)</a:t>
              </a:r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5181600" y="2003380"/>
              <a:ext cx="152400" cy="139745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324475" y="1876425"/>
              <a:ext cx="24098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Native TAVR (n=1216)</a:t>
              </a:r>
            </a:p>
          </p:txBody>
        </p:sp>
      </p:grpSp>
      <p:sp>
        <p:nvSpPr>
          <p:cNvPr id="29" name="object 32"/>
          <p:cNvSpPr txBox="1"/>
          <p:nvPr/>
        </p:nvSpPr>
        <p:spPr>
          <a:xfrm>
            <a:off x="1495425" y="1168654"/>
            <a:ext cx="7296150" cy="38087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1" u="none" strike="noStrike" kern="0" cap="none" spc="-2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Redo-</a:t>
            </a:r>
            <a:r>
              <a:rPr kumimoji="0" sz="2400" b="1" i="1" u="none" strike="noStrike" kern="0" cap="none" spc="-5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TAVR</a:t>
            </a:r>
            <a:r>
              <a:rPr kumimoji="0" sz="2400" b="1" i="1" u="none" strike="noStrike" kern="0" cap="none" spc="-15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vs</a:t>
            </a:r>
            <a:r>
              <a:rPr kumimoji="0" sz="2400" b="1" i="1" u="none" strike="noStrike" kern="0" cap="none" spc="-85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Native</a:t>
            </a:r>
            <a:r>
              <a:rPr kumimoji="0" sz="2400" b="1" i="1" u="none" strike="noStrike" kern="0" cap="none" spc="-35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1" u="none" strike="noStrike" kern="0" cap="none" spc="-5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TAVR</a:t>
            </a:r>
            <a:r>
              <a:rPr kumimoji="0" sz="2400" b="1" i="1" u="none" strike="noStrike" kern="0" cap="none" spc="-15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–</a:t>
            </a:r>
            <a:r>
              <a:rPr kumimoji="0" sz="2400" b="1" i="1" u="none" strike="noStrike" kern="0" cap="none" spc="-135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Adjusted</a:t>
            </a:r>
            <a:r>
              <a:rPr kumimoji="0" sz="2400" b="1" i="1" u="none" strike="noStrike" kern="0" cap="none" spc="-4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1" u="none" strike="noStrike" kern="0" cap="none" spc="-1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Cohort</a:t>
            </a:r>
            <a:endParaRPr kumimoji="0" sz="2400" b="1" i="1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6115590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725" y="9525"/>
            <a:ext cx="4222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ject 3"/>
          <p:cNvSpPr txBox="1">
            <a:spLocks/>
          </p:cNvSpPr>
          <p:nvPr/>
        </p:nvSpPr>
        <p:spPr>
          <a:xfrm>
            <a:off x="8965" y="66059"/>
            <a:ext cx="10287000" cy="100989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3200" b="0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Redo-TAVR with Balloon Expandable Valves: </a:t>
            </a:r>
          </a:p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Primary Endpoints at 1 Year</a:t>
            </a:r>
            <a:endParaRPr kumimoji="0" lang="en-US" sz="3200" b="1" i="0" u="none" strike="noStrike" kern="0" cap="none" spc="-1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15200" y="6498518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Makkar R, EuroPCR 2023</a:t>
            </a:r>
          </a:p>
        </p:txBody>
      </p:sp>
      <p:sp>
        <p:nvSpPr>
          <p:cNvPr id="5" name="object 32"/>
          <p:cNvSpPr txBox="1"/>
          <p:nvPr/>
        </p:nvSpPr>
        <p:spPr>
          <a:xfrm>
            <a:off x="1485900" y="1263904"/>
            <a:ext cx="7296150" cy="31931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1" u="none" strike="noStrike" kern="0" cap="none" spc="-2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Redo-</a:t>
            </a:r>
            <a:r>
              <a:rPr kumimoji="0" sz="2000" b="1" i="1" u="none" strike="noStrike" kern="0" cap="none" spc="-5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TAVR</a:t>
            </a:r>
            <a:r>
              <a:rPr kumimoji="0" sz="2000" b="1" i="1" u="none" strike="noStrike" kern="0" cap="none" spc="-15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vs</a:t>
            </a:r>
            <a:r>
              <a:rPr kumimoji="0" sz="2000" b="1" i="1" u="none" strike="noStrike" kern="0" cap="none" spc="-85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Native</a:t>
            </a:r>
            <a:r>
              <a:rPr kumimoji="0" sz="2000" b="1" i="1" u="none" strike="noStrike" kern="0" cap="none" spc="-35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1" i="1" u="none" strike="noStrike" kern="0" cap="none" spc="-5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TAVR</a:t>
            </a:r>
            <a:r>
              <a:rPr kumimoji="0" sz="2000" b="1" i="1" u="none" strike="noStrike" kern="0" cap="none" spc="-15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–</a:t>
            </a:r>
            <a:r>
              <a:rPr kumimoji="0" sz="2000" b="1" i="1" u="none" strike="noStrike" kern="0" cap="none" spc="-135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Adjusted</a:t>
            </a:r>
            <a:r>
              <a:rPr kumimoji="0" sz="2000" b="1" i="1" u="none" strike="noStrike" kern="0" cap="none" spc="-4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1" i="1" u="none" strike="noStrike" kern="0" cap="none" spc="-1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Cohort</a:t>
            </a:r>
            <a:endParaRPr kumimoji="0" sz="2000" b="1" i="1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aphicFrame>
        <p:nvGraphicFramePr>
          <p:cNvPr id="8" name="Chart 7"/>
          <p:cNvGraphicFramePr/>
          <p:nvPr/>
        </p:nvGraphicFramePr>
        <p:xfrm>
          <a:off x="425991" y="2533649"/>
          <a:ext cx="4193633" cy="35718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09550" y="4147713"/>
            <a:ext cx="2640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8206" y="6076950"/>
            <a:ext cx="34584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Months</a:t>
            </a:r>
          </a:p>
        </p:txBody>
      </p:sp>
      <p:grpSp>
        <p:nvGrpSpPr>
          <p:cNvPr id="13" name="object 29"/>
          <p:cNvGrpSpPr/>
          <p:nvPr/>
        </p:nvGrpSpPr>
        <p:grpSpPr>
          <a:xfrm>
            <a:off x="838200" y="4017339"/>
            <a:ext cx="3571874" cy="1714931"/>
            <a:chOff x="1114044" y="3159251"/>
            <a:chExt cx="4123944" cy="1734820"/>
          </a:xfrm>
        </p:grpSpPr>
        <p:sp>
          <p:nvSpPr>
            <p:cNvPr id="14" name="object 30"/>
            <p:cNvSpPr/>
            <p:nvPr/>
          </p:nvSpPr>
          <p:spPr>
            <a:xfrm>
              <a:off x="1114044" y="3287267"/>
              <a:ext cx="4114800" cy="1603375"/>
            </a:xfrm>
            <a:custGeom>
              <a:avLst/>
              <a:gdLst/>
              <a:ahLst/>
              <a:cxnLst/>
              <a:rect l="l" t="t" r="r" b="b"/>
              <a:pathLst>
                <a:path w="4114800" h="1603375">
                  <a:moveTo>
                    <a:pt x="0" y="1603248"/>
                  </a:moveTo>
                  <a:lnTo>
                    <a:pt x="3022" y="1534668"/>
                  </a:lnTo>
                  <a:lnTo>
                    <a:pt x="15125" y="1496822"/>
                  </a:lnTo>
                  <a:lnTo>
                    <a:pt x="45389" y="1475486"/>
                  </a:lnTo>
                  <a:lnTo>
                    <a:pt x="42367" y="1463675"/>
                  </a:lnTo>
                  <a:lnTo>
                    <a:pt x="54470" y="1449451"/>
                  </a:lnTo>
                  <a:lnTo>
                    <a:pt x="69596" y="1418717"/>
                  </a:lnTo>
                  <a:lnTo>
                    <a:pt x="90779" y="1376172"/>
                  </a:lnTo>
                  <a:lnTo>
                    <a:pt x="118008" y="1314704"/>
                  </a:lnTo>
                  <a:lnTo>
                    <a:pt x="151295" y="1319403"/>
                  </a:lnTo>
                  <a:lnTo>
                    <a:pt x="151295" y="1291082"/>
                  </a:lnTo>
                  <a:lnTo>
                    <a:pt x="172465" y="1262634"/>
                  </a:lnTo>
                  <a:lnTo>
                    <a:pt x="172465" y="1241425"/>
                  </a:lnTo>
                  <a:lnTo>
                    <a:pt x="208787" y="1246124"/>
                  </a:lnTo>
                  <a:lnTo>
                    <a:pt x="220853" y="1194054"/>
                  </a:lnTo>
                  <a:lnTo>
                    <a:pt x="260222" y="1182243"/>
                  </a:lnTo>
                  <a:lnTo>
                    <a:pt x="314706" y="1160907"/>
                  </a:lnTo>
                  <a:lnTo>
                    <a:pt x="351028" y="1146810"/>
                  </a:lnTo>
                  <a:lnTo>
                    <a:pt x="366141" y="1125474"/>
                  </a:lnTo>
                  <a:lnTo>
                    <a:pt x="393319" y="1125474"/>
                  </a:lnTo>
                  <a:lnTo>
                    <a:pt x="420624" y="1087628"/>
                  </a:lnTo>
                  <a:lnTo>
                    <a:pt x="465963" y="1040257"/>
                  </a:lnTo>
                  <a:lnTo>
                    <a:pt x="475106" y="1035558"/>
                  </a:lnTo>
                  <a:lnTo>
                    <a:pt x="590042" y="1040257"/>
                  </a:lnTo>
                  <a:lnTo>
                    <a:pt x="605155" y="1016635"/>
                  </a:lnTo>
                  <a:lnTo>
                    <a:pt x="617219" y="995426"/>
                  </a:lnTo>
                  <a:lnTo>
                    <a:pt x="644525" y="983615"/>
                  </a:lnTo>
                  <a:lnTo>
                    <a:pt x="704976" y="983615"/>
                  </a:lnTo>
                  <a:lnTo>
                    <a:pt x="704976" y="962279"/>
                  </a:lnTo>
                  <a:lnTo>
                    <a:pt x="747394" y="957580"/>
                  </a:lnTo>
                  <a:lnTo>
                    <a:pt x="795782" y="929132"/>
                  </a:lnTo>
                  <a:lnTo>
                    <a:pt x="798830" y="926846"/>
                  </a:lnTo>
                  <a:lnTo>
                    <a:pt x="880491" y="929132"/>
                  </a:lnTo>
                  <a:lnTo>
                    <a:pt x="886587" y="917321"/>
                  </a:lnTo>
                  <a:lnTo>
                    <a:pt x="901700" y="917321"/>
                  </a:lnTo>
                  <a:lnTo>
                    <a:pt x="925957" y="903097"/>
                  </a:lnTo>
                  <a:lnTo>
                    <a:pt x="959231" y="903097"/>
                  </a:lnTo>
                  <a:lnTo>
                    <a:pt x="959231" y="879475"/>
                  </a:lnTo>
                  <a:lnTo>
                    <a:pt x="995553" y="879475"/>
                  </a:lnTo>
                  <a:lnTo>
                    <a:pt x="1025779" y="865251"/>
                  </a:lnTo>
                  <a:lnTo>
                    <a:pt x="1056005" y="865251"/>
                  </a:lnTo>
                  <a:lnTo>
                    <a:pt x="1119632" y="832231"/>
                  </a:lnTo>
                  <a:lnTo>
                    <a:pt x="1116583" y="808482"/>
                  </a:lnTo>
                  <a:lnTo>
                    <a:pt x="1264793" y="810895"/>
                  </a:lnTo>
                  <a:lnTo>
                    <a:pt x="1295019" y="773049"/>
                  </a:lnTo>
                  <a:lnTo>
                    <a:pt x="1361694" y="782447"/>
                  </a:lnTo>
                  <a:lnTo>
                    <a:pt x="1413129" y="730504"/>
                  </a:lnTo>
                  <a:lnTo>
                    <a:pt x="1422145" y="723392"/>
                  </a:lnTo>
                  <a:lnTo>
                    <a:pt x="1467485" y="723392"/>
                  </a:lnTo>
                  <a:lnTo>
                    <a:pt x="1467485" y="709168"/>
                  </a:lnTo>
                  <a:lnTo>
                    <a:pt x="1630933" y="683133"/>
                  </a:lnTo>
                  <a:lnTo>
                    <a:pt x="1655191" y="661924"/>
                  </a:lnTo>
                  <a:lnTo>
                    <a:pt x="1770126" y="664210"/>
                  </a:lnTo>
                  <a:lnTo>
                    <a:pt x="1800352" y="652399"/>
                  </a:lnTo>
                  <a:lnTo>
                    <a:pt x="1839722" y="652399"/>
                  </a:lnTo>
                  <a:lnTo>
                    <a:pt x="1866900" y="640588"/>
                  </a:lnTo>
                  <a:lnTo>
                    <a:pt x="1915414" y="640588"/>
                  </a:lnTo>
                  <a:lnTo>
                    <a:pt x="1918462" y="626364"/>
                  </a:lnTo>
                  <a:lnTo>
                    <a:pt x="1972818" y="633476"/>
                  </a:lnTo>
                  <a:lnTo>
                    <a:pt x="2000123" y="607441"/>
                  </a:lnTo>
                  <a:lnTo>
                    <a:pt x="2072767" y="607441"/>
                  </a:lnTo>
                  <a:lnTo>
                    <a:pt x="2078736" y="595630"/>
                  </a:lnTo>
                  <a:lnTo>
                    <a:pt x="2127250" y="600329"/>
                  </a:lnTo>
                  <a:lnTo>
                    <a:pt x="2133219" y="588518"/>
                  </a:lnTo>
                  <a:lnTo>
                    <a:pt x="2163445" y="586232"/>
                  </a:lnTo>
                  <a:lnTo>
                    <a:pt x="2184654" y="574421"/>
                  </a:lnTo>
                  <a:lnTo>
                    <a:pt x="2196846" y="574421"/>
                  </a:lnTo>
                  <a:lnTo>
                    <a:pt x="2208910" y="562483"/>
                  </a:lnTo>
                  <a:lnTo>
                    <a:pt x="2227072" y="562483"/>
                  </a:lnTo>
                  <a:lnTo>
                    <a:pt x="2230120" y="553085"/>
                  </a:lnTo>
                  <a:lnTo>
                    <a:pt x="2248281" y="550672"/>
                  </a:lnTo>
                  <a:lnTo>
                    <a:pt x="2257297" y="529463"/>
                  </a:lnTo>
                  <a:lnTo>
                    <a:pt x="2293620" y="524637"/>
                  </a:lnTo>
                  <a:lnTo>
                    <a:pt x="2302636" y="510540"/>
                  </a:lnTo>
                  <a:lnTo>
                    <a:pt x="2326894" y="498729"/>
                  </a:lnTo>
                  <a:lnTo>
                    <a:pt x="2366264" y="498729"/>
                  </a:lnTo>
                  <a:lnTo>
                    <a:pt x="2387472" y="486791"/>
                  </a:lnTo>
                  <a:lnTo>
                    <a:pt x="2402585" y="486791"/>
                  </a:lnTo>
                  <a:lnTo>
                    <a:pt x="2447925" y="453771"/>
                  </a:lnTo>
                  <a:lnTo>
                    <a:pt x="2523617" y="451358"/>
                  </a:lnTo>
                  <a:lnTo>
                    <a:pt x="2532634" y="415925"/>
                  </a:lnTo>
                  <a:lnTo>
                    <a:pt x="2593213" y="413512"/>
                  </a:lnTo>
                  <a:lnTo>
                    <a:pt x="2599182" y="399288"/>
                  </a:lnTo>
                  <a:lnTo>
                    <a:pt x="2705100" y="406400"/>
                  </a:lnTo>
                  <a:lnTo>
                    <a:pt x="2714244" y="387477"/>
                  </a:lnTo>
                  <a:lnTo>
                    <a:pt x="2750566" y="385191"/>
                  </a:lnTo>
                  <a:lnTo>
                    <a:pt x="2865501" y="380365"/>
                  </a:lnTo>
                  <a:lnTo>
                    <a:pt x="2868548" y="356743"/>
                  </a:lnTo>
                  <a:lnTo>
                    <a:pt x="2926080" y="361442"/>
                  </a:lnTo>
                  <a:lnTo>
                    <a:pt x="2950210" y="326009"/>
                  </a:lnTo>
                  <a:lnTo>
                    <a:pt x="3047110" y="323596"/>
                  </a:lnTo>
                  <a:lnTo>
                    <a:pt x="3047110" y="302387"/>
                  </a:lnTo>
                  <a:lnTo>
                    <a:pt x="3134741" y="309499"/>
                  </a:lnTo>
                  <a:lnTo>
                    <a:pt x="3158997" y="281051"/>
                  </a:lnTo>
                  <a:lnTo>
                    <a:pt x="3204336" y="285750"/>
                  </a:lnTo>
                  <a:lnTo>
                    <a:pt x="3216529" y="273939"/>
                  </a:lnTo>
                  <a:lnTo>
                    <a:pt x="3328416" y="278765"/>
                  </a:lnTo>
                  <a:lnTo>
                    <a:pt x="3325495" y="247904"/>
                  </a:lnTo>
                  <a:lnTo>
                    <a:pt x="3355721" y="236093"/>
                  </a:lnTo>
                  <a:lnTo>
                    <a:pt x="3425317" y="238506"/>
                  </a:lnTo>
                  <a:lnTo>
                    <a:pt x="3437381" y="219583"/>
                  </a:lnTo>
                  <a:lnTo>
                    <a:pt x="3558413" y="224282"/>
                  </a:lnTo>
                  <a:lnTo>
                    <a:pt x="3558413" y="224282"/>
                  </a:lnTo>
                  <a:lnTo>
                    <a:pt x="3612896" y="207772"/>
                  </a:lnTo>
                  <a:lnTo>
                    <a:pt x="3628008" y="191135"/>
                  </a:lnTo>
                  <a:lnTo>
                    <a:pt x="3697604" y="191135"/>
                  </a:lnTo>
                  <a:lnTo>
                    <a:pt x="3724909" y="151003"/>
                  </a:lnTo>
                  <a:lnTo>
                    <a:pt x="3761104" y="141478"/>
                  </a:lnTo>
                  <a:lnTo>
                    <a:pt x="3809619" y="108458"/>
                  </a:lnTo>
                  <a:lnTo>
                    <a:pt x="3842893" y="110744"/>
                  </a:lnTo>
                  <a:lnTo>
                    <a:pt x="3858005" y="91821"/>
                  </a:lnTo>
                  <a:lnTo>
                    <a:pt x="3885183" y="96647"/>
                  </a:lnTo>
                  <a:lnTo>
                    <a:pt x="3906393" y="68199"/>
                  </a:lnTo>
                  <a:lnTo>
                    <a:pt x="3999356" y="60198"/>
                  </a:lnTo>
                  <a:lnTo>
                    <a:pt x="3999356" y="35560"/>
                  </a:lnTo>
                  <a:lnTo>
                    <a:pt x="4048379" y="43687"/>
                  </a:lnTo>
                  <a:lnTo>
                    <a:pt x="4048379" y="27305"/>
                  </a:lnTo>
                  <a:lnTo>
                    <a:pt x="4100829" y="21844"/>
                  </a:lnTo>
                  <a:lnTo>
                    <a:pt x="4114800" y="0"/>
                  </a:lnTo>
                </a:path>
              </a:pathLst>
            </a:custGeom>
            <a:ln w="28575">
              <a:solidFill>
                <a:srgbClr val="FF99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5" name="object 31"/>
            <p:cNvSpPr/>
            <p:nvPr/>
          </p:nvSpPr>
          <p:spPr>
            <a:xfrm>
              <a:off x="1123187" y="3159251"/>
              <a:ext cx="4114801" cy="1734820"/>
            </a:xfrm>
            <a:custGeom>
              <a:avLst/>
              <a:gdLst/>
              <a:ahLst/>
              <a:cxnLst/>
              <a:rect l="l" t="t" r="r" b="b"/>
              <a:pathLst>
                <a:path w="4114800" h="1734820">
                  <a:moveTo>
                    <a:pt x="4059936" y="27432"/>
                  </a:moveTo>
                  <a:lnTo>
                    <a:pt x="4026027" y="42799"/>
                  </a:lnTo>
                  <a:lnTo>
                    <a:pt x="4014724" y="67437"/>
                  </a:lnTo>
                  <a:lnTo>
                    <a:pt x="3992117" y="64388"/>
                  </a:lnTo>
                  <a:lnTo>
                    <a:pt x="3973322" y="85851"/>
                  </a:lnTo>
                  <a:lnTo>
                    <a:pt x="3954399" y="82803"/>
                  </a:lnTo>
                  <a:lnTo>
                    <a:pt x="3954399" y="98171"/>
                  </a:lnTo>
                  <a:lnTo>
                    <a:pt x="3886581" y="101219"/>
                  </a:lnTo>
                  <a:lnTo>
                    <a:pt x="3875278" y="122809"/>
                  </a:lnTo>
                  <a:lnTo>
                    <a:pt x="3788664" y="119761"/>
                  </a:lnTo>
                  <a:lnTo>
                    <a:pt x="3773551" y="138175"/>
                  </a:lnTo>
                  <a:lnTo>
                    <a:pt x="3735959" y="138175"/>
                  </a:lnTo>
                  <a:lnTo>
                    <a:pt x="3735959" y="147447"/>
                  </a:lnTo>
                  <a:lnTo>
                    <a:pt x="3637915" y="144399"/>
                  </a:lnTo>
                  <a:lnTo>
                    <a:pt x="3634232" y="159765"/>
                  </a:lnTo>
                  <a:lnTo>
                    <a:pt x="3577716" y="159765"/>
                  </a:lnTo>
                  <a:lnTo>
                    <a:pt x="3573907" y="172085"/>
                  </a:lnTo>
                  <a:lnTo>
                    <a:pt x="3509899" y="172085"/>
                  </a:lnTo>
                  <a:lnTo>
                    <a:pt x="3509899" y="184276"/>
                  </a:lnTo>
                  <a:lnTo>
                    <a:pt x="3491103" y="184276"/>
                  </a:lnTo>
                  <a:lnTo>
                    <a:pt x="3442081" y="227457"/>
                  </a:lnTo>
                  <a:lnTo>
                    <a:pt x="3442081" y="242824"/>
                  </a:lnTo>
                  <a:lnTo>
                    <a:pt x="3257423" y="239649"/>
                  </a:lnTo>
                  <a:lnTo>
                    <a:pt x="3246120" y="255143"/>
                  </a:lnTo>
                  <a:lnTo>
                    <a:pt x="3185922" y="255143"/>
                  </a:lnTo>
                  <a:lnTo>
                    <a:pt x="3185922" y="264287"/>
                  </a:lnTo>
                  <a:lnTo>
                    <a:pt x="3133090" y="267335"/>
                  </a:lnTo>
                  <a:lnTo>
                    <a:pt x="3118104" y="279653"/>
                  </a:lnTo>
                  <a:lnTo>
                    <a:pt x="3069082" y="276606"/>
                  </a:lnTo>
                  <a:lnTo>
                    <a:pt x="3053969" y="291973"/>
                  </a:lnTo>
                  <a:lnTo>
                    <a:pt x="2978658" y="288925"/>
                  </a:lnTo>
                  <a:lnTo>
                    <a:pt x="2974848" y="295021"/>
                  </a:lnTo>
                  <a:lnTo>
                    <a:pt x="2974848" y="313563"/>
                  </a:lnTo>
                  <a:lnTo>
                    <a:pt x="2948559" y="341249"/>
                  </a:lnTo>
                  <a:lnTo>
                    <a:pt x="2910840" y="353568"/>
                  </a:lnTo>
                  <a:lnTo>
                    <a:pt x="2831719" y="347345"/>
                  </a:lnTo>
                  <a:lnTo>
                    <a:pt x="2824226" y="365887"/>
                  </a:lnTo>
                  <a:lnTo>
                    <a:pt x="2752598" y="362712"/>
                  </a:lnTo>
                  <a:lnTo>
                    <a:pt x="2748788" y="375031"/>
                  </a:lnTo>
                  <a:lnTo>
                    <a:pt x="2707386" y="375031"/>
                  </a:lnTo>
                  <a:lnTo>
                    <a:pt x="2669666" y="396621"/>
                  </a:lnTo>
                  <a:lnTo>
                    <a:pt x="2616962" y="442722"/>
                  </a:lnTo>
                  <a:lnTo>
                    <a:pt x="2605659" y="458089"/>
                  </a:lnTo>
                  <a:lnTo>
                    <a:pt x="2564257" y="455041"/>
                  </a:lnTo>
                  <a:lnTo>
                    <a:pt x="2549144" y="461264"/>
                  </a:lnTo>
                  <a:lnTo>
                    <a:pt x="2447416" y="464312"/>
                  </a:lnTo>
                  <a:lnTo>
                    <a:pt x="2439924" y="479679"/>
                  </a:lnTo>
                  <a:lnTo>
                    <a:pt x="2417317" y="476631"/>
                  </a:lnTo>
                  <a:lnTo>
                    <a:pt x="2394712" y="504317"/>
                  </a:lnTo>
                  <a:lnTo>
                    <a:pt x="2334387" y="498094"/>
                  </a:lnTo>
                  <a:lnTo>
                    <a:pt x="2315591" y="513461"/>
                  </a:lnTo>
                  <a:lnTo>
                    <a:pt x="2277872" y="510413"/>
                  </a:lnTo>
                  <a:lnTo>
                    <a:pt x="2262886" y="525780"/>
                  </a:lnTo>
                  <a:lnTo>
                    <a:pt x="2213864" y="516636"/>
                  </a:lnTo>
                  <a:lnTo>
                    <a:pt x="2213864" y="528955"/>
                  </a:lnTo>
                  <a:lnTo>
                    <a:pt x="2179954" y="544322"/>
                  </a:lnTo>
                  <a:lnTo>
                    <a:pt x="2119630" y="553466"/>
                  </a:lnTo>
                  <a:lnTo>
                    <a:pt x="2119630" y="572008"/>
                  </a:lnTo>
                  <a:lnTo>
                    <a:pt x="2074418" y="572008"/>
                  </a:lnTo>
                  <a:lnTo>
                    <a:pt x="2044319" y="590423"/>
                  </a:lnTo>
                  <a:lnTo>
                    <a:pt x="2038477" y="616331"/>
                  </a:lnTo>
                  <a:lnTo>
                    <a:pt x="1996948" y="632206"/>
                  </a:lnTo>
                  <a:lnTo>
                    <a:pt x="1933320" y="629920"/>
                  </a:lnTo>
                  <a:lnTo>
                    <a:pt x="1916684" y="661543"/>
                  </a:lnTo>
                  <a:lnTo>
                    <a:pt x="1875282" y="693166"/>
                  </a:lnTo>
                  <a:lnTo>
                    <a:pt x="1830959" y="695452"/>
                  </a:lnTo>
                  <a:lnTo>
                    <a:pt x="1811528" y="738378"/>
                  </a:lnTo>
                  <a:lnTo>
                    <a:pt x="1756283" y="736092"/>
                  </a:lnTo>
                  <a:lnTo>
                    <a:pt x="1747901" y="749681"/>
                  </a:lnTo>
                  <a:lnTo>
                    <a:pt x="1689862" y="760984"/>
                  </a:lnTo>
                  <a:lnTo>
                    <a:pt x="1687068" y="774446"/>
                  </a:lnTo>
                  <a:lnTo>
                    <a:pt x="1653794" y="772287"/>
                  </a:lnTo>
                  <a:lnTo>
                    <a:pt x="1651127" y="801624"/>
                  </a:lnTo>
                  <a:lnTo>
                    <a:pt x="1581912" y="797052"/>
                  </a:lnTo>
                </a:path>
                <a:path w="4114800" h="1734820">
                  <a:moveTo>
                    <a:pt x="1578864" y="795528"/>
                  </a:moveTo>
                  <a:lnTo>
                    <a:pt x="1576070" y="820293"/>
                  </a:lnTo>
                  <a:lnTo>
                    <a:pt x="1545589" y="813562"/>
                  </a:lnTo>
                  <a:lnTo>
                    <a:pt x="1534541" y="836041"/>
                  </a:lnTo>
                  <a:lnTo>
                    <a:pt x="1490218" y="831596"/>
                  </a:lnTo>
                  <a:lnTo>
                    <a:pt x="1479169" y="840613"/>
                  </a:lnTo>
                  <a:lnTo>
                    <a:pt x="1432052" y="840613"/>
                  </a:lnTo>
                  <a:lnTo>
                    <a:pt x="1429258" y="876554"/>
                  </a:lnTo>
                  <a:lnTo>
                    <a:pt x="1390523" y="881126"/>
                  </a:lnTo>
                  <a:lnTo>
                    <a:pt x="1323975" y="885571"/>
                  </a:lnTo>
                  <a:lnTo>
                    <a:pt x="1276985" y="908050"/>
                  </a:lnTo>
                  <a:lnTo>
                    <a:pt x="1210437" y="926084"/>
                  </a:lnTo>
                  <a:lnTo>
                    <a:pt x="1204976" y="939673"/>
                  </a:lnTo>
                  <a:lnTo>
                    <a:pt x="1177163" y="937387"/>
                  </a:lnTo>
                  <a:lnTo>
                    <a:pt x="1174495" y="957580"/>
                  </a:lnTo>
                  <a:lnTo>
                    <a:pt x="1132967" y="957580"/>
                  </a:lnTo>
                  <a:lnTo>
                    <a:pt x="1132967" y="966597"/>
                  </a:lnTo>
                  <a:lnTo>
                    <a:pt x="1096899" y="966597"/>
                  </a:lnTo>
                  <a:lnTo>
                    <a:pt x="1096899" y="986917"/>
                  </a:lnTo>
                  <a:lnTo>
                    <a:pt x="1069213" y="986917"/>
                  </a:lnTo>
                  <a:lnTo>
                    <a:pt x="1033144" y="1034161"/>
                  </a:lnTo>
                  <a:lnTo>
                    <a:pt x="1005459" y="1036447"/>
                  </a:lnTo>
                  <a:lnTo>
                    <a:pt x="986155" y="1074674"/>
                  </a:lnTo>
                  <a:lnTo>
                    <a:pt x="939038" y="1074674"/>
                  </a:lnTo>
                  <a:lnTo>
                    <a:pt x="914019" y="1094994"/>
                  </a:lnTo>
                  <a:lnTo>
                    <a:pt x="830961" y="1094994"/>
                  </a:lnTo>
                  <a:lnTo>
                    <a:pt x="783844" y="1108456"/>
                  </a:lnTo>
                  <a:lnTo>
                    <a:pt x="739520" y="1139952"/>
                  </a:lnTo>
                  <a:lnTo>
                    <a:pt x="720217" y="1162431"/>
                  </a:lnTo>
                  <a:lnTo>
                    <a:pt x="664844" y="1194054"/>
                  </a:lnTo>
                  <a:lnTo>
                    <a:pt x="609345" y="1227836"/>
                  </a:lnTo>
                  <a:lnTo>
                    <a:pt x="534543" y="1227836"/>
                  </a:lnTo>
                  <a:lnTo>
                    <a:pt x="534543" y="1250315"/>
                  </a:lnTo>
                  <a:lnTo>
                    <a:pt x="481965" y="1277239"/>
                  </a:lnTo>
                  <a:lnTo>
                    <a:pt x="445897" y="1272794"/>
                  </a:lnTo>
                  <a:lnTo>
                    <a:pt x="409956" y="1290828"/>
                  </a:lnTo>
                  <a:lnTo>
                    <a:pt x="409956" y="1315593"/>
                  </a:lnTo>
                  <a:lnTo>
                    <a:pt x="396113" y="1333627"/>
                  </a:lnTo>
                  <a:lnTo>
                    <a:pt x="357378" y="1340358"/>
                  </a:lnTo>
                  <a:lnTo>
                    <a:pt x="335153" y="1367409"/>
                  </a:lnTo>
                  <a:lnTo>
                    <a:pt x="279781" y="1398905"/>
                  </a:lnTo>
                  <a:lnTo>
                    <a:pt x="279781" y="1419098"/>
                  </a:lnTo>
                  <a:lnTo>
                    <a:pt x="241046" y="1421384"/>
                  </a:lnTo>
                  <a:lnTo>
                    <a:pt x="204978" y="1482217"/>
                  </a:lnTo>
                  <a:lnTo>
                    <a:pt x="180086" y="1527175"/>
                  </a:lnTo>
                  <a:lnTo>
                    <a:pt x="160655" y="1572260"/>
                  </a:lnTo>
                  <a:lnTo>
                    <a:pt x="130187" y="1606042"/>
                  </a:lnTo>
                  <a:lnTo>
                    <a:pt x="74790" y="1641983"/>
                  </a:lnTo>
                  <a:lnTo>
                    <a:pt x="69253" y="1669034"/>
                  </a:lnTo>
                  <a:lnTo>
                    <a:pt x="22161" y="1696085"/>
                  </a:lnTo>
                  <a:lnTo>
                    <a:pt x="0" y="1723009"/>
                  </a:lnTo>
                  <a:lnTo>
                    <a:pt x="0" y="1734312"/>
                  </a:lnTo>
                </a:path>
                <a:path w="4114800" h="1734820">
                  <a:moveTo>
                    <a:pt x="4044696" y="30480"/>
                  </a:moveTo>
                  <a:lnTo>
                    <a:pt x="4114800" y="0"/>
                  </a:lnTo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</p:grpSp>
      <p:sp>
        <p:nvSpPr>
          <p:cNvPr id="16" name="object 17"/>
          <p:cNvSpPr txBox="1"/>
          <p:nvPr/>
        </p:nvSpPr>
        <p:spPr>
          <a:xfrm>
            <a:off x="4508758" y="3798471"/>
            <a:ext cx="539492" cy="458908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82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17.7%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18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17.2%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8479" y="2252709"/>
            <a:ext cx="40671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Death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2611566" y="1737020"/>
            <a:ext cx="5048250" cy="357604"/>
            <a:chOff x="2686050" y="1876425"/>
            <a:chExt cx="5048250" cy="357604"/>
          </a:xfrm>
        </p:grpSpPr>
        <p:sp>
          <p:nvSpPr>
            <p:cNvPr id="20" name="Rectangle 19"/>
            <p:cNvSpPr/>
            <p:nvPr/>
          </p:nvSpPr>
          <p:spPr bwMode="auto">
            <a:xfrm>
              <a:off x="2686050" y="2022430"/>
              <a:ext cx="152400" cy="139745"/>
            </a:xfrm>
            <a:prstGeom prst="rect">
              <a:avLst/>
            </a:prstGeom>
            <a:solidFill>
              <a:srgbClr val="FF9933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828925" y="1895475"/>
              <a:ext cx="24098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Redo-TAVR (n=1216)</a:t>
              </a: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5181600" y="2003380"/>
              <a:ext cx="152400" cy="139745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324475" y="1876425"/>
              <a:ext cx="24098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Native TAVR (n=1216)</a:t>
              </a:r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1145666" y="3289382"/>
            <a:ext cx="2683510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HR:</a:t>
            </a: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0.99</a:t>
            </a:r>
            <a:r>
              <a:rPr kumimoji="0" sz="1400" b="1" i="0" u="none" strike="noStrike" kern="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[95%</a:t>
            </a:r>
            <a:r>
              <a:rPr kumimoji="0" sz="1400" b="1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CI:</a:t>
            </a:r>
            <a:r>
              <a:rPr kumimoji="0" sz="1400" b="1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0.80,</a:t>
            </a:r>
            <a:r>
              <a:rPr kumimoji="0" sz="1400" b="1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1.24]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651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=</a:t>
            </a: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0.961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31004" y="2252709"/>
            <a:ext cx="40671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Stroke</a:t>
            </a:r>
          </a:p>
        </p:txBody>
      </p:sp>
      <p:graphicFrame>
        <p:nvGraphicFramePr>
          <p:cNvPr id="26" name="Chart 25"/>
          <p:cNvGraphicFramePr/>
          <p:nvPr/>
        </p:nvGraphicFramePr>
        <p:xfrm>
          <a:off x="5493291" y="2533649"/>
          <a:ext cx="4193633" cy="35718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5276850" y="4147713"/>
            <a:ext cx="2640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825506" y="6076950"/>
            <a:ext cx="34584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Months</a:t>
            </a:r>
          </a:p>
        </p:txBody>
      </p:sp>
      <p:grpSp>
        <p:nvGrpSpPr>
          <p:cNvPr id="29" name="object 4"/>
          <p:cNvGrpSpPr/>
          <p:nvPr/>
        </p:nvGrpSpPr>
        <p:grpSpPr>
          <a:xfrm>
            <a:off x="5924549" y="4730305"/>
            <a:ext cx="3581401" cy="1022350"/>
            <a:chOff x="7025068" y="3882580"/>
            <a:chExt cx="4143375" cy="1022350"/>
          </a:xfrm>
        </p:grpSpPr>
        <p:sp>
          <p:nvSpPr>
            <p:cNvPr id="30" name="object 5"/>
            <p:cNvSpPr/>
            <p:nvPr/>
          </p:nvSpPr>
          <p:spPr>
            <a:xfrm>
              <a:off x="7039356" y="3939539"/>
              <a:ext cx="4114800" cy="948055"/>
            </a:xfrm>
            <a:custGeom>
              <a:avLst/>
              <a:gdLst/>
              <a:ahLst/>
              <a:cxnLst/>
              <a:rect l="l" t="t" r="r" b="b"/>
              <a:pathLst>
                <a:path w="4114800" h="948054">
                  <a:moveTo>
                    <a:pt x="4114800" y="0"/>
                  </a:moveTo>
                  <a:lnTo>
                    <a:pt x="3359530" y="0"/>
                  </a:lnTo>
                  <a:lnTo>
                    <a:pt x="3363595" y="58928"/>
                  </a:lnTo>
                  <a:lnTo>
                    <a:pt x="3099562" y="58928"/>
                  </a:lnTo>
                  <a:lnTo>
                    <a:pt x="3099562" y="101092"/>
                  </a:lnTo>
                  <a:lnTo>
                    <a:pt x="1861312" y="101092"/>
                  </a:lnTo>
                  <a:lnTo>
                    <a:pt x="1865502" y="151637"/>
                  </a:lnTo>
                  <a:lnTo>
                    <a:pt x="1531239" y="151637"/>
                  </a:lnTo>
                  <a:lnTo>
                    <a:pt x="1531239" y="193802"/>
                  </a:lnTo>
                  <a:lnTo>
                    <a:pt x="1320673" y="193802"/>
                  </a:lnTo>
                  <a:lnTo>
                    <a:pt x="1333119" y="227457"/>
                  </a:lnTo>
                  <a:lnTo>
                    <a:pt x="1295908" y="227457"/>
                  </a:lnTo>
                  <a:lnTo>
                    <a:pt x="1300099" y="265430"/>
                  </a:lnTo>
                  <a:lnTo>
                    <a:pt x="1168019" y="265430"/>
                  </a:lnTo>
                  <a:lnTo>
                    <a:pt x="1168019" y="315976"/>
                  </a:lnTo>
                  <a:lnTo>
                    <a:pt x="697484" y="307594"/>
                  </a:lnTo>
                  <a:lnTo>
                    <a:pt x="680974" y="395986"/>
                  </a:lnTo>
                  <a:lnTo>
                    <a:pt x="226949" y="400177"/>
                  </a:lnTo>
                  <a:lnTo>
                    <a:pt x="132079" y="412877"/>
                  </a:lnTo>
                  <a:lnTo>
                    <a:pt x="103124" y="488696"/>
                  </a:lnTo>
                  <a:lnTo>
                    <a:pt x="103124" y="551942"/>
                  </a:lnTo>
                  <a:lnTo>
                    <a:pt x="24765" y="581406"/>
                  </a:lnTo>
                  <a:lnTo>
                    <a:pt x="8254" y="653034"/>
                  </a:lnTo>
                  <a:lnTo>
                    <a:pt x="0" y="783590"/>
                  </a:lnTo>
                  <a:lnTo>
                    <a:pt x="0" y="947928"/>
                  </a:lnTo>
                </a:path>
              </a:pathLst>
            </a:custGeom>
            <a:ln w="28575">
              <a:solidFill>
                <a:srgbClr val="FF99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31" name="object 6"/>
            <p:cNvSpPr/>
            <p:nvPr/>
          </p:nvSpPr>
          <p:spPr>
            <a:xfrm>
              <a:off x="7039356" y="3896867"/>
              <a:ext cx="4114800" cy="993775"/>
            </a:xfrm>
            <a:custGeom>
              <a:avLst/>
              <a:gdLst/>
              <a:ahLst/>
              <a:cxnLst/>
              <a:rect l="l" t="t" r="r" b="b"/>
              <a:pathLst>
                <a:path w="4114800" h="993775">
                  <a:moveTo>
                    <a:pt x="4114800" y="0"/>
                  </a:moveTo>
                  <a:lnTo>
                    <a:pt x="4020185" y="0"/>
                  </a:lnTo>
                  <a:lnTo>
                    <a:pt x="4020185" y="54355"/>
                  </a:lnTo>
                  <a:lnTo>
                    <a:pt x="4013580" y="60705"/>
                  </a:lnTo>
                  <a:lnTo>
                    <a:pt x="4013580" y="104901"/>
                  </a:lnTo>
                  <a:lnTo>
                    <a:pt x="3950970" y="104901"/>
                  </a:lnTo>
                  <a:lnTo>
                    <a:pt x="3950970" y="141096"/>
                  </a:lnTo>
                  <a:lnTo>
                    <a:pt x="3214624" y="141096"/>
                  </a:lnTo>
                  <a:lnTo>
                    <a:pt x="3214624" y="185419"/>
                  </a:lnTo>
                  <a:lnTo>
                    <a:pt x="2697479" y="185419"/>
                  </a:lnTo>
                  <a:lnTo>
                    <a:pt x="2697479" y="221487"/>
                  </a:lnTo>
                  <a:lnTo>
                    <a:pt x="2052066" y="221487"/>
                  </a:lnTo>
                  <a:lnTo>
                    <a:pt x="2052066" y="257682"/>
                  </a:lnTo>
                  <a:lnTo>
                    <a:pt x="2035428" y="257682"/>
                  </a:lnTo>
                  <a:lnTo>
                    <a:pt x="2035428" y="293877"/>
                  </a:lnTo>
                  <a:lnTo>
                    <a:pt x="1989963" y="293877"/>
                  </a:lnTo>
                  <a:lnTo>
                    <a:pt x="1989963" y="330072"/>
                  </a:lnTo>
                  <a:lnTo>
                    <a:pt x="1042543" y="330072"/>
                  </a:lnTo>
                  <a:lnTo>
                    <a:pt x="1042543" y="358266"/>
                  </a:lnTo>
                  <a:lnTo>
                    <a:pt x="1005332" y="358266"/>
                  </a:lnTo>
                  <a:lnTo>
                    <a:pt x="1005332" y="398525"/>
                  </a:lnTo>
                  <a:lnTo>
                    <a:pt x="215138" y="398525"/>
                  </a:lnTo>
                  <a:lnTo>
                    <a:pt x="169672" y="430656"/>
                  </a:lnTo>
                  <a:lnTo>
                    <a:pt x="148971" y="495045"/>
                  </a:lnTo>
                  <a:lnTo>
                    <a:pt x="86868" y="559307"/>
                  </a:lnTo>
                  <a:lnTo>
                    <a:pt x="70358" y="595502"/>
                  </a:lnTo>
                  <a:lnTo>
                    <a:pt x="62102" y="663955"/>
                  </a:lnTo>
                  <a:lnTo>
                    <a:pt x="24765" y="663955"/>
                  </a:lnTo>
                  <a:lnTo>
                    <a:pt x="12446" y="724280"/>
                  </a:lnTo>
                  <a:lnTo>
                    <a:pt x="16510" y="840866"/>
                  </a:lnTo>
                  <a:lnTo>
                    <a:pt x="0" y="860932"/>
                  </a:lnTo>
                  <a:lnTo>
                    <a:pt x="0" y="993647"/>
                  </a:lnTo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</p:grpSp>
      <p:sp>
        <p:nvSpPr>
          <p:cNvPr id="32" name="object 7"/>
          <p:cNvSpPr txBox="1"/>
          <p:nvPr/>
        </p:nvSpPr>
        <p:spPr>
          <a:xfrm>
            <a:off x="9571801" y="4500708"/>
            <a:ext cx="490855" cy="4807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87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3.5%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187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3.3%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3" name="object 9"/>
          <p:cNvSpPr txBox="1"/>
          <p:nvPr/>
        </p:nvSpPr>
        <p:spPr>
          <a:xfrm>
            <a:off x="6632501" y="3289382"/>
            <a:ext cx="2861100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HR:</a:t>
            </a: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0.99</a:t>
            </a:r>
            <a:r>
              <a:rPr kumimoji="0" sz="1400" b="1" i="0" u="none" strike="noStrike" kern="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[95%</a:t>
            </a:r>
            <a:r>
              <a:rPr kumimoji="0" sz="1400" b="1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CI:</a:t>
            </a:r>
            <a:r>
              <a:rPr kumimoji="0" sz="1400" b="1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0.62,</a:t>
            </a:r>
            <a:r>
              <a:rPr kumimoji="0" sz="1400" b="1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1.60]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=</a:t>
            </a: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0.982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8922185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725" y="9525"/>
            <a:ext cx="4222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ject 3"/>
          <p:cNvSpPr txBox="1">
            <a:spLocks/>
          </p:cNvSpPr>
          <p:nvPr/>
        </p:nvSpPr>
        <p:spPr>
          <a:xfrm>
            <a:off x="8965" y="104159"/>
            <a:ext cx="10287000" cy="9791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3200" b="0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Redo-TAVR with Balloon Expandable Valves: </a:t>
            </a:r>
          </a:p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Echo Improvements at 30 Days and 1 Year</a:t>
            </a:r>
            <a:endParaRPr kumimoji="0" lang="en-US" sz="3200" b="1" i="0" u="none" strike="noStrike" kern="0" cap="none" spc="-1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15200" y="6498518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Makkar R, EuroPCR 2023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5379" y="6333528"/>
            <a:ext cx="44008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*Redo-TAVR vs Native TAVR is statistically significant, p&lt;0.05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81766" y="1409700"/>
            <a:ext cx="4999835" cy="4370576"/>
            <a:chOff x="181766" y="1619250"/>
            <a:chExt cx="4999835" cy="4370576"/>
          </a:xfrm>
        </p:grpSpPr>
        <p:graphicFrame>
          <p:nvGraphicFramePr>
            <p:cNvPr id="6" name="Chart 5"/>
            <p:cNvGraphicFramePr/>
            <p:nvPr/>
          </p:nvGraphicFramePr>
          <p:xfrm>
            <a:off x="457201" y="1619250"/>
            <a:ext cx="4724400" cy="39624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8" name="object 52"/>
            <p:cNvSpPr txBox="1"/>
            <p:nvPr/>
          </p:nvSpPr>
          <p:spPr>
            <a:xfrm>
              <a:off x="1431035" y="1939671"/>
              <a:ext cx="89535" cy="29972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0" cap="none" spc="-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*</a:t>
              </a: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9" name="object 53"/>
            <p:cNvSpPr txBox="1"/>
            <p:nvPr/>
          </p:nvSpPr>
          <p:spPr>
            <a:xfrm>
              <a:off x="2442083" y="3675888"/>
              <a:ext cx="114935" cy="29972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0" cap="none" spc="-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*</a:t>
              </a: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0" name="object 54"/>
            <p:cNvSpPr txBox="1"/>
            <p:nvPr/>
          </p:nvSpPr>
          <p:spPr>
            <a:xfrm>
              <a:off x="3389376" y="3609213"/>
              <a:ext cx="89535" cy="29972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0" cap="none" spc="-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*</a:t>
              </a: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1" name="object 55"/>
            <p:cNvSpPr txBox="1"/>
            <p:nvPr/>
          </p:nvSpPr>
          <p:spPr>
            <a:xfrm>
              <a:off x="4380865" y="3647313"/>
              <a:ext cx="114935" cy="29972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0" cap="none" spc="-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*</a:t>
              </a: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42950" y="5543550"/>
              <a:ext cx="4438651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Redo, n=771      Redo, n=1089     Redo, n=781     Redo, n=312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Native, n=1201  Native, n=1087   Native, n=835   Native, n=429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81766" y="2143126"/>
              <a:ext cx="369332" cy="3117652"/>
            </a:xfrm>
            <a:prstGeom prst="rect">
              <a:avLst/>
            </a:prstGeom>
            <a:noFill/>
          </p:spPr>
          <p:txBody>
            <a:bodyPr vert="vert270" wrap="square" rtlCol="0" anchor="ctr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Mean Gradient (mmHg)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642938" y="1243867"/>
            <a:ext cx="4352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 Days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5296130" y="1478476"/>
            <a:ext cx="5066510" cy="4295067"/>
            <a:chOff x="181766" y="1619249"/>
            <a:chExt cx="5066510" cy="4295067"/>
          </a:xfrm>
        </p:grpSpPr>
        <p:graphicFrame>
          <p:nvGraphicFramePr>
            <p:cNvPr id="23" name="Chart 22"/>
            <p:cNvGraphicFramePr/>
            <p:nvPr/>
          </p:nvGraphicFramePr>
          <p:xfrm>
            <a:off x="457201" y="1619249"/>
            <a:ext cx="4724400" cy="389362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24" name="object 52"/>
            <p:cNvSpPr txBox="1"/>
            <p:nvPr/>
          </p:nvSpPr>
          <p:spPr>
            <a:xfrm>
              <a:off x="1926335" y="3235071"/>
              <a:ext cx="89535" cy="29972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0" cap="none" spc="-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*</a:t>
              </a: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27" name="object 55"/>
            <p:cNvSpPr txBox="1"/>
            <p:nvPr/>
          </p:nvSpPr>
          <p:spPr>
            <a:xfrm>
              <a:off x="3980815" y="2085213"/>
              <a:ext cx="114935" cy="29972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0" cap="none" spc="-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*</a:t>
              </a: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809625" y="5468040"/>
              <a:ext cx="4438651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            Redo, n=695                                Redo, n=873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            Native, n=1181                            Native, n=920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81766" y="2143126"/>
              <a:ext cx="369332" cy="3117652"/>
            </a:xfrm>
            <a:prstGeom prst="rect">
              <a:avLst/>
            </a:prstGeom>
            <a:noFill/>
          </p:spPr>
          <p:txBody>
            <a:bodyPr vert="vert270" wrap="square" rtlCol="0" anchor="ctr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Mean Gradient (mmHg)</a:t>
              </a: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6057900" y="1270378"/>
            <a:ext cx="4152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Year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3767137" y="5849061"/>
            <a:ext cx="2757489" cy="317302"/>
            <a:chOff x="3838575" y="1885950"/>
            <a:chExt cx="2757489" cy="317302"/>
          </a:xfrm>
        </p:grpSpPr>
        <p:sp>
          <p:nvSpPr>
            <p:cNvPr id="32" name="Rectangle 31"/>
            <p:cNvSpPr/>
            <p:nvPr/>
          </p:nvSpPr>
          <p:spPr bwMode="auto">
            <a:xfrm>
              <a:off x="3838575" y="1984330"/>
              <a:ext cx="150593" cy="139745"/>
            </a:xfrm>
            <a:prstGeom prst="rect">
              <a:avLst/>
            </a:prstGeom>
            <a:solidFill>
              <a:srgbClr val="FF9933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981451" y="1895475"/>
              <a:ext cx="115728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Redo-TAVR</a:t>
              </a: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5181600" y="1974805"/>
              <a:ext cx="152400" cy="139745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324476" y="1885950"/>
              <a:ext cx="127158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Native TAVR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93054655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385" y="0"/>
            <a:ext cx="444615" cy="44823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20ED2F-C289-C219-5298-8915C3B328B1}"/>
              </a:ext>
            </a:extLst>
          </p:cNvPr>
          <p:cNvSpPr txBox="1"/>
          <p:nvPr/>
        </p:nvSpPr>
        <p:spPr>
          <a:xfrm>
            <a:off x="0" y="22929"/>
            <a:ext cx="10287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Redo-TAVR Study: 1-Year  Outcomes in Propensity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Score-Matched Pts Who Underwent Redo-TAVR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 Native TAVR: TVT Registry Analysis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2D558F-B15C-9B67-602C-0207F0A6D2C0}"/>
              </a:ext>
            </a:extLst>
          </p:cNvPr>
          <p:cNvSpPr txBox="1"/>
          <p:nvPr/>
        </p:nvSpPr>
        <p:spPr>
          <a:xfrm>
            <a:off x="6156254" y="6472042"/>
            <a:ext cx="410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Makkar et al., Lancet 2023;402:1529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FA5786DF-A533-FDC6-6B48-62B79BE4C7FE}"/>
              </a:ext>
            </a:extLst>
          </p:cNvPr>
          <p:cNvGraphicFramePr/>
          <p:nvPr/>
        </p:nvGraphicFramePr>
        <p:xfrm>
          <a:off x="285396" y="1542447"/>
          <a:ext cx="9779296" cy="47732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E2CDC6FB-ED37-16F1-460B-E4C761C9C31C}"/>
              </a:ext>
            </a:extLst>
          </p:cNvPr>
          <p:cNvSpPr txBox="1"/>
          <p:nvPr/>
        </p:nvSpPr>
        <p:spPr>
          <a:xfrm>
            <a:off x="116955" y="3689493"/>
            <a:ext cx="3721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8C8C01-8C57-FD3D-0F95-2137DF30EFC7}"/>
              </a:ext>
            </a:extLst>
          </p:cNvPr>
          <p:cNvSpPr txBox="1"/>
          <p:nvPr/>
        </p:nvSpPr>
        <p:spPr>
          <a:xfrm>
            <a:off x="1851843" y="3625695"/>
            <a:ext cx="79744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=0.57</a:t>
            </a:r>
            <a:endParaRPr kumimoji="0" lang="en-US" sz="15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5EAE54-2FD5-F966-7F95-17AFA36102BB}"/>
              </a:ext>
            </a:extLst>
          </p:cNvPr>
          <p:cNvSpPr txBox="1"/>
          <p:nvPr/>
        </p:nvSpPr>
        <p:spPr>
          <a:xfrm>
            <a:off x="8949246" y="2407742"/>
            <a:ext cx="87523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=0.14</a:t>
            </a:r>
            <a:endParaRPr kumimoji="0" lang="en-US" sz="15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92B2D9-A237-7A2B-DD23-5578DC83FF49}"/>
              </a:ext>
            </a:extLst>
          </p:cNvPr>
          <p:cNvSpPr txBox="1"/>
          <p:nvPr/>
        </p:nvSpPr>
        <p:spPr>
          <a:xfrm>
            <a:off x="7924801" y="4412582"/>
            <a:ext cx="79744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=0.58</a:t>
            </a:r>
            <a:endParaRPr kumimoji="0" lang="en-US" sz="15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50EE3A-80CB-F377-CDB6-381DFC803FD7}"/>
              </a:ext>
            </a:extLst>
          </p:cNvPr>
          <p:cNvSpPr txBox="1"/>
          <p:nvPr/>
        </p:nvSpPr>
        <p:spPr>
          <a:xfrm>
            <a:off x="6957239" y="4575532"/>
            <a:ext cx="79744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=0.77</a:t>
            </a:r>
            <a:endParaRPr kumimoji="0" lang="en-US" sz="15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43CB0A-B0ED-7445-6FEE-BD3DDF6DB04C}"/>
              </a:ext>
            </a:extLst>
          </p:cNvPr>
          <p:cNvSpPr txBox="1"/>
          <p:nvPr/>
        </p:nvSpPr>
        <p:spPr>
          <a:xfrm>
            <a:off x="5947145" y="4745077"/>
            <a:ext cx="79744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=0.73</a:t>
            </a:r>
            <a:endParaRPr kumimoji="0" lang="en-US" sz="15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44351A-FFCE-48D7-F21B-0F833C2297E1}"/>
              </a:ext>
            </a:extLst>
          </p:cNvPr>
          <p:cNvSpPr txBox="1"/>
          <p:nvPr/>
        </p:nvSpPr>
        <p:spPr>
          <a:xfrm>
            <a:off x="4937051" y="4630266"/>
            <a:ext cx="79744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=0.07</a:t>
            </a:r>
            <a:endParaRPr kumimoji="0" lang="en-US" sz="15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A75DAB-6631-E0CE-D3F2-2CE8564C5303}"/>
              </a:ext>
            </a:extLst>
          </p:cNvPr>
          <p:cNvSpPr txBox="1"/>
          <p:nvPr/>
        </p:nvSpPr>
        <p:spPr>
          <a:xfrm>
            <a:off x="3941135" y="4723805"/>
            <a:ext cx="79744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=0.06</a:t>
            </a:r>
            <a:endParaRPr kumimoji="0" lang="en-US" sz="15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54A2416-E190-0542-BA99-DA7721611C59}"/>
              </a:ext>
            </a:extLst>
          </p:cNvPr>
          <p:cNvSpPr txBox="1"/>
          <p:nvPr/>
        </p:nvSpPr>
        <p:spPr>
          <a:xfrm>
            <a:off x="2892856" y="4623070"/>
            <a:ext cx="79744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=0.80</a:t>
            </a:r>
            <a:endParaRPr kumimoji="0" lang="en-US" sz="15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CA046DD-ADC6-AAB6-F322-34249A9C601E}"/>
              </a:ext>
            </a:extLst>
          </p:cNvPr>
          <p:cNvSpPr txBox="1"/>
          <p:nvPr/>
        </p:nvSpPr>
        <p:spPr>
          <a:xfrm>
            <a:off x="864782" y="3397665"/>
            <a:ext cx="79744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=0.40</a:t>
            </a:r>
            <a:endParaRPr kumimoji="0" lang="en-US" sz="15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38861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725" y="9525"/>
            <a:ext cx="4222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object 25"/>
          <p:cNvGraphicFramePr>
            <a:graphicFrameLocks noGrp="1"/>
          </p:cNvGraphicFramePr>
          <p:nvPr/>
        </p:nvGraphicFramePr>
        <p:xfrm>
          <a:off x="131927" y="1442085"/>
          <a:ext cx="4878224" cy="4549775"/>
        </p:xfrm>
        <a:graphic>
          <a:graphicData uri="http://schemas.openxmlformats.org/drawingml/2006/table">
            <a:tbl>
              <a:tblPr firstRow="1" bandRow="1"/>
              <a:tblGrid>
                <a:gridCol w="13529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44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49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37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20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18159"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3175">
                        <a:lnSpc>
                          <a:spcPct val="100000"/>
                        </a:lnSpc>
                      </a:pPr>
                      <a:endParaRPr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20345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STS</a:t>
                      </a:r>
                      <a:r>
                        <a:rPr sz="1200" b="1" spc="-15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</a:t>
                      </a:r>
                      <a:r>
                        <a:rPr sz="1200" b="1" spc="-15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50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47650">
                        <a:lnSpc>
                          <a:spcPct val="100000"/>
                        </a:lnSpc>
                      </a:pPr>
                      <a:r>
                        <a:rPr sz="1200" b="1" i="1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sz="1200" b="1" i="1" spc="-20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i="1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</a:t>
                      </a:r>
                      <a:r>
                        <a:rPr sz="1200" b="1" i="1" spc="-15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i="1" spc="-25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303</a:t>
                      </a:r>
                      <a:endParaRPr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2544" marB="0" anchor="ctr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5494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STS</a:t>
                      </a:r>
                      <a:r>
                        <a:rPr sz="1200" b="1" spc="-10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sz="1200" b="1" spc="-20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 </a:t>
                      </a:r>
                      <a:r>
                        <a:rPr sz="1200" b="1" spc="-50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52729">
                        <a:lnSpc>
                          <a:spcPct val="100000"/>
                        </a:lnSpc>
                      </a:pPr>
                      <a:r>
                        <a:rPr sz="1200" b="1" i="1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sz="1200" b="1" i="1" spc="-20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i="1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</a:t>
                      </a:r>
                      <a:r>
                        <a:rPr sz="1200" b="1" i="1" spc="-15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i="1" spc="-25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406</a:t>
                      </a:r>
                      <a:endParaRPr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2544" marB="0" anchor="ctr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7653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STS</a:t>
                      </a:r>
                      <a:r>
                        <a:rPr sz="1200" b="1" spc="-15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</a:t>
                      </a:r>
                      <a:r>
                        <a:rPr sz="1200" b="1" spc="-15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50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03835">
                        <a:lnSpc>
                          <a:spcPct val="100000"/>
                        </a:lnSpc>
                      </a:pPr>
                      <a:r>
                        <a:rPr sz="1200" b="1" i="1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sz="1200" b="1" i="1" spc="-20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i="1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</a:t>
                      </a:r>
                      <a:r>
                        <a:rPr sz="1200" b="1" i="1" spc="-15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i="1" spc="-25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400</a:t>
                      </a:r>
                      <a:endParaRPr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2544" marB="0" anchor="ctr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4765" algn="ctr">
                        <a:lnSpc>
                          <a:spcPct val="100000"/>
                        </a:lnSpc>
                        <a:spcBef>
                          <a:spcPts val="1175"/>
                        </a:spcBef>
                      </a:pPr>
                      <a:r>
                        <a:rPr sz="1200" b="1" spc="-10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P-value</a:t>
                      </a:r>
                      <a:endParaRPr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49225" marB="0" anchor="ctr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7970"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91440" marR="3175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100" b="1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Age</a:t>
                      </a:r>
                      <a:r>
                        <a:rPr sz="1100" b="1" spc="-10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(yrs)</a:t>
                      </a:r>
                      <a:endParaRPr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3815" marB="0" anchor="ctr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0574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100" b="1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74.2</a:t>
                      </a:r>
                      <a:r>
                        <a:rPr sz="1100" b="1" spc="-5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b="1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</a:t>
                      </a:r>
                      <a:r>
                        <a:rPr sz="1100" b="1" spc="-15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b="1" spc="-25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8.8</a:t>
                      </a:r>
                      <a:endParaRPr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9050" marB="0" anchor="ctr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10185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100" b="1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78.8 ±</a:t>
                      </a:r>
                      <a:r>
                        <a:rPr sz="1100" b="1" spc="-15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b="1" spc="-25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9.4</a:t>
                      </a:r>
                      <a:endParaRPr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9050" marB="0" anchor="ctr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61925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100" b="1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80.2</a:t>
                      </a:r>
                      <a:r>
                        <a:rPr sz="1100" b="1" spc="-5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b="1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</a:t>
                      </a:r>
                      <a:r>
                        <a:rPr sz="1100" b="1" spc="-15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b="1" spc="-25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9.0</a:t>
                      </a:r>
                      <a:endParaRPr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9050" marB="0" anchor="ctr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6670"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100" b="1" spc="-10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&lt;0.0001</a:t>
                      </a:r>
                      <a:endParaRPr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9050" marB="0" anchor="ctr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3545"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91440" marR="317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100" b="1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STS</a:t>
                      </a:r>
                      <a:r>
                        <a:rPr sz="1100" b="1" spc="-25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b="1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Score,</a:t>
                      </a:r>
                      <a:r>
                        <a:rPr sz="1100" b="1" spc="-5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b="1" spc="-20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mean</a:t>
                      </a:r>
                      <a:endParaRPr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95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4828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100" b="1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 ±</a:t>
                      </a:r>
                      <a:r>
                        <a:rPr sz="1100" b="1" spc="-15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b="1" spc="-25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</a:t>
                      </a:r>
                      <a:endParaRPr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54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52729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100" b="1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5.8</a:t>
                      </a:r>
                      <a:r>
                        <a:rPr sz="1100" b="1" spc="-5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b="1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</a:t>
                      </a:r>
                      <a:r>
                        <a:rPr sz="1100" b="1" spc="-15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b="1" spc="-25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</a:t>
                      </a:r>
                      <a:endParaRPr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54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6192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100" b="1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15.1</a:t>
                      </a:r>
                      <a:r>
                        <a:rPr sz="1100" b="1" spc="-5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b="1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</a:t>
                      </a:r>
                      <a:r>
                        <a:rPr sz="1100" b="1" spc="-15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b="1" spc="-25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9.0</a:t>
                      </a:r>
                      <a:endParaRPr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54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667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100" b="1" spc="-10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&lt;0.0001</a:t>
                      </a:r>
                      <a:endParaRPr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54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0041"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9144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 b="1" i="1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In-</a:t>
                      </a:r>
                      <a:r>
                        <a:rPr sz="1100" b="1" i="1" spc="-10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hosp</a:t>
                      </a:r>
                      <a:r>
                        <a:rPr sz="1100" b="1" i="1" spc="-15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b="1" i="1" spc="-10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outcomes</a:t>
                      </a:r>
                      <a:endParaRPr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91440" marR="317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100" b="1" spc="-20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Death</a:t>
                      </a:r>
                      <a:endParaRPr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95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953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100" b="1" spc="-20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0.7%</a:t>
                      </a:r>
                      <a:endParaRPr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54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100" b="1" spc="-20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2.5%</a:t>
                      </a:r>
                      <a:endParaRPr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54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000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100" b="1" spc="-20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6.3%</a:t>
                      </a:r>
                      <a:endParaRPr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54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413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100" b="1" spc="-10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0.0001</a:t>
                      </a:r>
                      <a:endParaRPr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54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91440" marR="317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100" b="1" spc="-10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Stroke</a:t>
                      </a:r>
                      <a:endParaRPr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95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953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100" b="1" spc="-20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1.7%</a:t>
                      </a:r>
                      <a:endParaRPr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54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100" b="1" spc="-20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1.7%</a:t>
                      </a:r>
                      <a:endParaRPr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54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000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100" b="1" spc="-20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2.0%</a:t>
                      </a:r>
                      <a:endParaRPr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54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413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100" b="1" spc="-20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0.93</a:t>
                      </a:r>
                      <a:endParaRPr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54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5750"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91440" marR="317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100" b="1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Death</a:t>
                      </a:r>
                      <a:r>
                        <a:rPr sz="1100" b="1" spc="-40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b="1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&amp;</a:t>
                      </a:r>
                      <a:r>
                        <a:rPr sz="1100" b="1" spc="-25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b="1" spc="-10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Stroke</a:t>
                      </a:r>
                      <a:endParaRPr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95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953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100" b="1" spc="-20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2.3%</a:t>
                      </a:r>
                      <a:endParaRPr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54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100" b="1" spc="-20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3.9%</a:t>
                      </a:r>
                      <a:endParaRPr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54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000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100" b="1" spc="-20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7.3%</a:t>
                      </a:r>
                      <a:endParaRPr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54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413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100" b="1" spc="-20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0.006</a:t>
                      </a:r>
                      <a:endParaRPr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54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7335"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91440" marR="317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100" b="1" i="1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30-day</a:t>
                      </a:r>
                      <a:r>
                        <a:rPr sz="1100" b="1" i="1" spc="-55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b="1" i="1" spc="-10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outcomes</a:t>
                      </a:r>
                      <a:endParaRPr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74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91440" marR="3175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100" b="1" spc="-20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Death</a:t>
                      </a:r>
                      <a:endParaRPr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44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9530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100" b="1" spc="-20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0.7%</a:t>
                      </a:r>
                      <a:endParaRPr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03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635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100" b="1" spc="-20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3.8%</a:t>
                      </a:r>
                      <a:endParaRPr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03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0005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100" b="1" spc="-20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9.4%</a:t>
                      </a:r>
                      <a:endParaRPr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03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6670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100" b="1" spc="-10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&lt;0.0001</a:t>
                      </a:r>
                      <a:endParaRPr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03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9240"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91440" marR="3175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100" b="1" spc="-10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Stroke</a:t>
                      </a:r>
                      <a:endParaRPr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44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9530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100" b="1" spc="-20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2.0%</a:t>
                      </a:r>
                      <a:endParaRPr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03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100" b="1" spc="-20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2.0%</a:t>
                      </a:r>
                      <a:endParaRPr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03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0005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100" b="1" spc="-20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2.4%</a:t>
                      </a:r>
                      <a:endParaRPr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03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4130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100" b="1" spc="-20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0.95</a:t>
                      </a:r>
                      <a:endParaRPr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03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6385"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91440" marR="317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100" b="1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Death</a:t>
                      </a:r>
                      <a:r>
                        <a:rPr sz="1100" b="1" spc="-40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b="1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&amp;</a:t>
                      </a:r>
                      <a:r>
                        <a:rPr sz="1100" b="1" spc="-25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b="1" spc="-10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Stroke</a:t>
                      </a:r>
                      <a:endParaRPr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95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953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100" b="1" spc="-20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2.7%</a:t>
                      </a:r>
                      <a:endParaRPr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54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100" b="1" spc="-20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5.5%</a:t>
                      </a:r>
                      <a:endParaRPr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54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000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100" b="1" spc="-20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9.5%</a:t>
                      </a:r>
                      <a:endParaRPr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54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413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100" b="1" spc="-20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0.001</a:t>
                      </a:r>
                      <a:endParaRPr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54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2255"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91440" marR="317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100" b="1" i="1" spc="-10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</a:t>
                      </a:r>
                      <a:r>
                        <a:rPr sz="1100" b="1" i="1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year</a:t>
                      </a:r>
                      <a:r>
                        <a:rPr sz="1100" b="1" i="1" spc="-55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b="1" i="1" spc="-10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outcomes</a:t>
                      </a:r>
                      <a:endParaRPr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74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3685"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91440" marR="317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100" b="1" spc="-20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Death</a:t>
                      </a:r>
                      <a:endParaRPr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95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953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100" b="1" spc="-20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8.7%</a:t>
                      </a:r>
                      <a:endParaRPr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54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100" b="1" spc="-10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14.4%</a:t>
                      </a:r>
                      <a:endParaRPr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54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937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100" b="1" spc="-10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26.4%</a:t>
                      </a:r>
                      <a:endParaRPr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54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667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100" b="1" spc="-10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&lt;0.0001</a:t>
                      </a:r>
                      <a:endParaRPr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54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91440" marR="3175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1100" b="1" spc="-10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Stroke</a:t>
                      </a:r>
                      <a:endParaRPr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501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953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100" b="1" spc="-20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2.0%</a:t>
                      </a:r>
                      <a:endParaRPr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54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63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100" b="1" spc="-20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3.3%</a:t>
                      </a:r>
                      <a:endParaRPr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54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000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100" b="1" spc="-20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4.1%</a:t>
                      </a:r>
                      <a:endParaRPr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54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413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100" b="1" spc="-20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0.60</a:t>
                      </a:r>
                      <a:endParaRPr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54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8130"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91440" marR="317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100" b="1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Death</a:t>
                      </a:r>
                      <a:r>
                        <a:rPr sz="1100" b="1" spc="-40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b="1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&amp;</a:t>
                      </a:r>
                      <a:r>
                        <a:rPr sz="1100" b="1" spc="-25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b="1" spc="-10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Stroke</a:t>
                      </a:r>
                      <a:endParaRPr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95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953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100" b="1" spc="-20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9.2%</a:t>
                      </a:r>
                      <a:endParaRPr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54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100" b="1" spc="-10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17.4%</a:t>
                      </a:r>
                      <a:endParaRPr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54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937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100" b="1" spc="-10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27.5%</a:t>
                      </a:r>
                      <a:endParaRPr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54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667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100" b="1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</a:t>
                      </a:r>
                      <a:r>
                        <a:rPr sz="1100" b="1" spc="-15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b="1" spc="-10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0.0001</a:t>
                      </a:r>
                      <a:endParaRPr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54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grpSp>
        <p:nvGrpSpPr>
          <p:cNvPr id="23" name="Group 22"/>
          <p:cNvGrpSpPr/>
          <p:nvPr/>
        </p:nvGrpSpPr>
        <p:grpSpPr>
          <a:xfrm>
            <a:off x="5562599" y="1346261"/>
            <a:ext cx="4670298" cy="4724973"/>
            <a:chOff x="5562599" y="1536761"/>
            <a:chExt cx="4670298" cy="4311589"/>
          </a:xfrm>
        </p:grpSpPr>
        <p:graphicFrame>
          <p:nvGraphicFramePr>
            <p:cNvPr id="6" name="Chart 5"/>
            <p:cNvGraphicFramePr/>
            <p:nvPr/>
          </p:nvGraphicFramePr>
          <p:xfrm>
            <a:off x="5562599" y="1536761"/>
            <a:ext cx="4600575" cy="431158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pSp>
          <p:nvGrpSpPr>
            <p:cNvPr id="8" name="object 20"/>
            <p:cNvGrpSpPr/>
            <p:nvPr/>
          </p:nvGrpSpPr>
          <p:grpSpPr>
            <a:xfrm>
              <a:off x="6005513" y="3997642"/>
              <a:ext cx="3557588" cy="1479550"/>
              <a:chOff x="7034212" y="3559492"/>
              <a:chExt cx="4164965" cy="1479550"/>
            </a:xfrm>
          </p:grpSpPr>
          <p:sp>
            <p:nvSpPr>
              <p:cNvPr id="9" name="object 21"/>
              <p:cNvSpPr/>
              <p:nvPr/>
            </p:nvSpPr>
            <p:spPr>
              <a:xfrm>
                <a:off x="7051548" y="4500371"/>
                <a:ext cx="4130040" cy="497205"/>
              </a:xfrm>
              <a:custGeom>
                <a:avLst/>
                <a:gdLst/>
                <a:ahLst/>
                <a:cxnLst/>
                <a:rect l="l" t="t" r="r" b="b"/>
                <a:pathLst>
                  <a:path w="4130040" h="497204">
                    <a:moveTo>
                      <a:pt x="4130040" y="0"/>
                    </a:moveTo>
                    <a:lnTo>
                      <a:pt x="4130040" y="58673"/>
                    </a:lnTo>
                    <a:lnTo>
                      <a:pt x="3927475" y="58673"/>
                    </a:lnTo>
                    <a:lnTo>
                      <a:pt x="3927475" y="97789"/>
                    </a:lnTo>
                    <a:lnTo>
                      <a:pt x="3748785" y="97789"/>
                    </a:lnTo>
                    <a:lnTo>
                      <a:pt x="3748785" y="140842"/>
                    </a:lnTo>
                    <a:lnTo>
                      <a:pt x="3709034" y="140842"/>
                    </a:lnTo>
                    <a:lnTo>
                      <a:pt x="3709034" y="176021"/>
                    </a:lnTo>
                    <a:lnTo>
                      <a:pt x="3593973" y="176021"/>
                    </a:lnTo>
                    <a:lnTo>
                      <a:pt x="3593973" y="211200"/>
                    </a:lnTo>
                    <a:lnTo>
                      <a:pt x="3375532" y="211200"/>
                    </a:lnTo>
                    <a:lnTo>
                      <a:pt x="3375532" y="246506"/>
                    </a:lnTo>
                    <a:lnTo>
                      <a:pt x="2533650" y="246506"/>
                    </a:lnTo>
                    <a:lnTo>
                      <a:pt x="2533650" y="281685"/>
                    </a:lnTo>
                    <a:lnTo>
                      <a:pt x="2172207" y="281685"/>
                    </a:lnTo>
                    <a:lnTo>
                      <a:pt x="2172207" y="320801"/>
                    </a:lnTo>
                    <a:lnTo>
                      <a:pt x="1663953" y="320801"/>
                    </a:lnTo>
                    <a:lnTo>
                      <a:pt x="1660017" y="355980"/>
                    </a:lnTo>
                    <a:lnTo>
                      <a:pt x="1111884" y="355980"/>
                    </a:lnTo>
                    <a:lnTo>
                      <a:pt x="1111884" y="391159"/>
                    </a:lnTo>
                    <a:lnTo>
                      <a:pt x="964946" y="391159"/>
                    </a:lnTo>
                    <a:lnTo>
                      <a:pt x="964946" y="414654"/>
                    </a:lnTo>
                    <a:lnTo>
                      <a:pt x="710819" y="414654"/>
                    </a:lnTo>
                    <a:lnTo>
                      <a:pt x="710819" y="434213"/>
                    </a:lnTo>
                    <a:lnTo>
                      <a:pt x="444753" y="434213"/>
                    </a:lnTo>
                    <a:lnTo>
                      <a:pt x="444753" y="457707"/>
                    </a:lnTo>
                    <a:lnTo>
                      <a:pt x="51561" y="457707"/>
                    </a:lnTo>
                    <a:lnTo>
                      <a:pt x="39750" y="481202"/>
                    </a:lnTo>
                    <a:lnTo>
                      <a:pt x="0" y="496823"/>
                    </a:lnTo>
                  </a:path>
                </a:pathLst>
              </a:custGeom>
              <a:ln w="28575">
                <a:solidFill>
                  <a:srgbClr val="00AFEF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10" name="object 22"/>
              <p:cNvSpPr/>
              <p:nvPr/>
            </p:nvSpPr>
            <p:spPr>
              <a:xfrm>
                <a:off x="7048500" y="4207763"/>
                <a:ext cx="4136390" cy="798830"/>
              </a:xfrm>
              <a:custGeom>
                <a:avLst/>
                <a:gdLst/>
                <a:ahLst/>
                <a:cxnLst/>
                <a:rect l="l" t="t" r="r" b="b"/>
                <a:pathLst>
                  <a:path w="4136390" h="798829">
                    <a:moveTo>
                      <a:pt x="4136135" y="0"/>
                    </a:moveTo>
                    <a:lnTo>
                      <a:pt x="3917823" y="0"/>
                    </a:lnTo>
                    <a:lnTo>
                      <a:pt x="3921759" y="35052"/>
                    </a:lnTo>
                    <a:lnTo>
                      <a:pt x="3882135" y="35052"/>
                    </a:lnTo>
                    <a:lnTo>
                      <a:pt x="3882135" y="54483"/>
                    </a:lnTo>
                    <a:lnTo>
                      <a:pt x="3735197" y="54483"/>
                    </a:lnTo>
                    <a:lnTo>
                      <a:pt x="3743198" y="74041"/>
                    </a:lnTo>
                    <a:lnTo>
                      <a:pt x="3632073" y="74041"/>
                    </a:lnTo>
                    <a:lnTo>
                      <a:pt x="3632073" y="109093"/>
                    </a:lnTo>
                    <a:lnTo>
                      <a:pt x="3068320" y="109093"/>
                    </a:lnTo>
                    <a:lnTo>
                      <a:pt x="3068320" y="120777"/>
                    </a:lnTo>
                    <a:lnTo>
                      <a:pt x="2949321" y="120777"/>
                    </a:lnTo>
                    <a:lnTo>
                      <a:pt x="2949321" y="148081"/>
                    </a:lnTo>
                    <a:lnTo>
                      <a:pt x="2349880" y="148081"/>
                    </a:lnTo>
                    <a:lnTo>
                      <a:pt x="2337943" y="167512"/>
                    </a:lnTo>
                    <a:lnTo>
                      <a:pt x="2310256" y="186944"/>
                    </a:lnTo>
                    <a:lnTo>
                      <a:pt x="2274443" y="186944"/>
                    </a:lnTo>
                    <a:lnTo>
                      <a:pt x="2266569" y="229869"/>
                    </a:lnTo>
                    <a:lnTo>
                      <a:pt x="2250694" y="249300"/>
                    </a:lnTo>
                    <a:lnTo>
                      <a:pt x="2139569" y="249300"/>
                    </a:lnTo>
                    <a:lnTo>
                      <a:pt x="2139569" y="272669"/>
                    </a:lnTo>
                    <a:lnTo>
                      <a:pt x="1873503" y="272669"/>
                    </a:lnTo>
                    <a:lnTo>
                      <a:pt x="1869567" y="296037"/>
                    </a:lnTo>
                    <a:lnTo>
                      <a:pt x="1472692" y="296037"/>
                    </a:lnTo>
                    <a:lnTo>
                      <a:pt x="1417066" y="296037"/>
                    </a:lnTo>
                    <a:lnTo>
                      <a:pt x="1417066" y="331088"/>
                    </a:lnTo>
                    <a:lnTo>
                      <a:pt x="1385316" y="342773"/>
                    </a:lnTo>
                    <a:lnTo>
                      <a:pt x="1385316" y="362331"/>
                    </a:lnTo>
                    <a:lnTo>
                      <a:pt x="1286128" y="358394"/>
                    </a:lnTo>
                    <a:lnTo>
                      <a:pt x="1282065" y="397383"/>
                    </a:lnTo>
                    <a:lnTo>
                      <a:pt x="1123315" y="389509"/>
                    </a:lnTo>
                    <a:lnTo>
                      <a:pt x="1067816" y="409067"/>
                    </a:lnTo>
                    <a:lnTo>
                      <a:pt x="920876" y="420750"/>
                    </a:lnTo>
                    <a:lnTo>
                      <a:pt x="861314" y="463550"/>
                    </a:lnTo>
                    <a:lnTo>
                      <a:pt x="607314" y="455803"/>
                    </a:lnTo>
                    <a:lnTo>
                      <a:pt x="599440" y="479171"/>
                    </a:lnTo>
                    <a:lnTo>
                      <a:pt x="424688" y="490855"/>
                    </a:lnTo>
                    <a:lnTo>
                      <a:pt x="369189" y="549275"/>
                    </a:lnTo>
                    <a:lnTo>
                      <a:pt x="329438" y="588263"/>
                    </a:lnTo>
                    <a:lnTo>
                      <a:pt x="250063" y="584327"/>
                    </a:lnTo>
                    <a:lnTo>
                      <a:pt x="162686" y="619379"/>
                    </a:lnTo>
                    <a:lnTo>
                      <a:pt x="162686" y="642747"/>
                    </a:lnTo>
                    <a:lnTo>
                      <a:pt x="95250" y="642747"/>
                    </a:lnTo>
                    <a:lnTo>
                      <a:pt x="8000" y="720725"/>
                    </a:lnTo>
                    <a:lnTo>
                      <a:pt x="0" y="798576"/>
                    </a:lnTo>
                  </a:path>
                </a:pathLst>
              </a:custGeom>
              <a:ln w="28574">
                <a:solidFill>
                  <a:srgbClr val="92D050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11" name="object 23"/>
              <p:cNvSpPr/>
              <p:nvPr/>
            </p:nvSpPr>
            <p:spPr>
              <a:xfrm>
                <a:off x="7051548" y="3750563"/>
                <a:ext cx="3179445" cy="1274445"/>
              </a:xfrm>
              <a:custGeom>
                <a:avLst/>
                <a:gdLst/>
                <a:ahLst/>
                <a:cxnLst/>
                <a:rect l="l" t="t" r="r" b="b"/>
                <a:pathLst>
                  <a:path w="3179445" h="1274445">
                    <a:moveTo>
                      <a:pt x="0" y="1274064"/>
                    </a:moveTo>
                    <a:lnTo>
                      <a:pt x="19811" y="1149350"/>
                    </a:lnTo>
                    <a:lnTo>
                      <a:pt x="59562" y="1102614"/>
                    </a:lnTo>
                    <a:lnTo>
                      <a:pt x="71500" y="1048131"/>
                    </a:lnTo>
                    <a:lnTo>
                      <a:pt x="107187" y="989584"/>
                    </a:lnTo>
                    <a:lnTo>
                      <a:pt x="138937" y="977900"/>
                    </a:lnTo>
                    <a:lnTo>
                      <a:pt x="138937" y="923417"/>
                    </a:lnTo>
                    <a:lnTo>
                      <a:pt x="170687" y="880491"/>
                    </a:lnTo>
                    <a:lnTo>
                      <a:pt x="222250" y="857123"/>
                    </a:lnTo>
                    <a:lnTo>
                      <a:pt x="210311" y="806577"/>
                    </a:lnTo>
                    <a:lnTo>
                      <a:pt x="305561" y="763651"/>
                    </a:lnTo>
                    <a:lnTo>
                      <a:pt x="416686" y="732536"/>
                    </a:lnTo>
                    <a:lnTo>
                      <a:pt x="468375" y="697484"/>
                    </a:lnTo>
                    <a:lnTo>
                      <a:pt x="591311" y="685673"/>
                    </a:lnTo>
                    <a:lnTo>
                      <a:pt x="615187" y="627253"/>
                    </a:lnTo>
                    <a:lnTo>
                      <a:pt x="670686" y="627253"/>
                    </a:lnTo>
                    <a:lnTo>
                      <a:pt x="762000" y="584454"/>
                    </a:lnTo>
                    <a:lnTo>
                      <a:pt x="797686" y="568833"/>
                    </a:lnTo>
                    <a:lnTo>
                      <a:pt x="964437" y="561086"/>
                    </a:lnTo>
                    <a:lnTo>
                      <a:pt x="976376" y="545465"/>
                    </a:lnTo>
                    <a:lnTo>
                      <a:pt x="1039876" y="518160"/>
                    </a:lnTo>
                    <a:lnTo>
                      <a:pt x="1127125" y="483108"/>
                    </a:lnTo>
                    <a:lnTo>
                      <a:pt x="1250187" y="483108"/>
                    </a:lnTo>
                    <a:lnTo>
                      <a:pt x="1285875" y="448056"/>
                    </a:lnTo>
                    <a:lnTo>
                      <a:pt x="1353438" y="448056"/>
                    </a:lnTo>
                    <a:lnTo>
                      <a:pt x="1369313" y="416941"/>
                    </a:lnTo>
                    <a:lnTo>
                      <a:pt x="1591563" y="420750"/>
                    </a:lnTo>
                    <a:lnTo>
                      <a:pt x="1611376" y="397383"/>
                    </a:lnTo>
                    <a:lnTo>
                      <a:pt x="1651000" y="397383"/>
                    </a:lnTo>
                    <a:lnTo>
                      <a:pt x="1651000" y="381888"/>
                    </a:lnTo>
                    <a:lnTo>
                      <a:pt x="1770126" y="377952"/>
                    </a:lnTo>
                    <a:lnTo>
                      <a:pt x="1793875" y="350647"/>
                    </a:lnTo>
                    <a:lnTo>
                      <a:pt x="1972563" y="350647"/>
                    </a:lnTo>
                    <a:lnTo>
                      <a:pt x="1988438" y="315594"/>
                    </a:lnTo>
                    <a:lnTo>
                      <a:pt x="2075687" y="315594"/>
                    </a:lnTo>
                    <a:lnTo>
                      <a:pt x="2079625" y="296163"/>
                    </a:lnTo>
                    <a:lnTo>
                      <a:pt x="2175002" y="296163"/>
                    </a:lnTo>
                    <a:lnTo>
                      <a:pt x="2206752" y="272796"/>
                    </a:lnTo>
                    <a:lnTo>
                      <a:pt x="2385313" y="272796"/>
                    </a:lnTo>
                    <a:lnTo>
                      <a:pt x="2456687" y="206502"/>
                    </a:lnTo>
                    <a:lnTo>
                      <a:pt x="2516251" y="206502"/>
                    </a:lnTo>
                    <a:lnTo>
                      <a:pt x="2516251" y="163703"/>
                    </a:lnTo>
                    <a:lnTo>
                      <a:pt x="2583687" y="163703"/>
                    </a:lnTo>
                    <a:lnTo>
                      <a:pt x="2591688" y="144144"/>
                    </a:lnTo>
                    <a:lnTo>
                      <a:pt x="2710687" y="144144"/>
                    </a:lnTo>
                    <a:lnTo>
                      <a:pt x="2730627" y="116840"/>
                    </a:lnTo>
                    <a:lnTo>
                      <a:pt x="2754376" y="116840"/>
                    </a:lnTo>
                    <a:lnTo>
                      <a:pt x="2762377" y="105156"/>
                    </a:lnTo>
                    <a:lnTo>
                      <a:pt x="2857627" y="105156"/>
                    </a:lnTo>
                    <a:lnTo>
                      <a:pt x="2877438" y="81787"/>
                    </a:lnTo>
                    <a:lnTo>
                      <a:pt x="2925063" y="81787"/>
                    </a:lnTo>
                    <a:lnTo>
                      <a:pt x="2948812" y="42799"/>
                    </a:lnTo>
                    <a:lnTo>
                      <a:pt x="3151251" y="42799"/>
                    </a:lnTo>
                    <a:lnTo>
                      <a:pt x="3179063" y="0"/>
                    </a:lnTo>
                  </a:path>
                </a:pathLst>
              </a:custGeom>
              <a:ln w="28575">
                <a:solidFill>
                  <a:srgbClr val="FF9900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12" name="object 24"/>
              <p:cNvSpPr/>
              <p:nvPr/>
            </p:nvSpPr>
            <p:spPr>
              <a:xfrm>
                <a:off x="10230611" y="3573779"/>
                <a:ext cx="954405" cy="177165"/>
              </a:xfrm>
              <a:custGeom>
                <a:avLst/>
                <a:gdLst/>
                <a:ahLst/>
                <a:cxnLst/>
                <a:rect l="l" t="t" r="r" b="b"/>
                <a:pathLst>
                  <a:path w="954404" h="177164">
                    <a:moveTo>
                      <a:pt x="0" y="176784"/>
                    </a:moveTo>
                    <a:lnTo>
                      <a:pt x="63627" y="168910"/>
                    </a:lnTo>
                    <a:lnTo>
                      <a:pt x="63627" y="149225"/>
                    </a:lnTo>
                    <a:lnTo>
                      <a:pt x="167005" y="149225"/>
                    </a:lnTo>
                    <a:lnTo>
                      <a:pt x="174879" y="129667"/>
                    </a:lnTo>
                    <a:lnTo>
                      <a:pt x="584327" y="125730"/>
                    </a:lnTo>
                    <a:lnTo>
                      <a:pt x="616077" y="113919"/>
                    </a:lnTo>
                    <a:lnTo>
                      <a:pt x="659892" y="70739"/>
                    </a:lnTo>
                    <a:lnTo>
                      <a:pt x="755269" y="70739"/>
                    </a:lnTo>
                    <a:lnTo>
                      <a:pt x="771144" y="47117"/>
                    </a:lnTo>
                    <a:lnTo>
                      <a:pt x="826770" y="47117"/>
                    </a:lnTo>
                    <a:lnTo>
                      <a:pt x="838708" y="23622"/>
                    </a:lnTo>
                    <a:lnTo>
                      <a:pt x="890397" y="23622"/>
                    </a:lnTo>
                    <a:lnTo>
                      <a:pt x="894334" y="3937"/>
                    </a:lnTo>
                    <a:lnTo>
                      <a:pt x="954024" y="0"/>
                    </a:lnTo>
                  </a:path>
                </a:pathLst>
              </a:custGeom>
              <a:ln w="28575">
                <a:solidFill>
                  <a:srgbClr val="FF9900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</p:grpSp>
        <p:sp>
          <p:nvSpPr>
            <p:cNvPr id="13" name="object 5"/>
            <p:cNvSpPr txBox="1"/>
            <p:nvPr/>
          </p:nvSpPr>
          <p:spPr>
            <a:xfrm>
              <a:off x="9629647" y="3859987"/>
              <a:ext cx="603250" cy="229550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1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1" i="0" u="none" strike="noStrike" kern="0" cap="none" spc="-10" normalizeH="0" baseline="0" noProof="0" dirty="0">
                  <a:ln>
                    <a:noFill/>
                  </a:ln>
                  <a:solidFill>
                    <a:srgbClr val="FF99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26.4%</a:t>
              </a:r>
              <a:endParaRPr kumimoji="0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4" name="object 9"/>
            <p:cNvSpPr txBox="1"/>
            <p:nvPr/>
          </p:nvSpPr>
          <p:spPr>
            <a:xfrm>
              <a:off x="9598164" y="4420781"/>
              <a:ext cx="604520" cy="617477"/>
            </a:xfrm>
            <a:prstGeom prst="rect">
              <a:avLst/>
            </a:prstGeom>
          </p:spPr>
          <p:txBody>
            <a:bodyPr vert="horz" wrap="square" lIns="0" tIns="95885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75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1" i="0" u="none" strike="noStrike" kern="0" cap="none" spc="-10" normalizeH="0" baseline="0" noProof="0" dirty="0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14.4%</a:t>
              </a:r>
              <a:endParaRPr kumimoji="0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  <a:p>
              <a:pPr marL="126364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6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1" i="0" u="none" strike="noStrike" kern="0" cap="none" spc="-20" normalizeH="0" baseline="0" noProof="0" dirty="0">
                  <a:ln>
                    <a:noFill/>
                  </a:ln>
                  <a:solidFill>
                    <a:srgbClr val="00AFE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8.7%</a:t>
              </a:r>
              <a:endParaRPr kumimoji="0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6212937" y="3242563"/>
              <a:ext cx="2940588" cy="731611"/>
              <a:chOff x="7532369" y="461975"/>
              <a:chExt cx="2940588" cy="731611"/>
            </a:xfrm>
          </p:grpSpPr>
          <p:grpSp>
            <p:nvGrpSpPr>
              <p:cNvPr id="16" name="object 10"/>
              <p:cNvGrpSpPr/>
              <p:nvPr/>
            </p:nvGrpSpPr>
            <p:grpSpPr>
              <a:xfrm>
                <a:off x="7532369" y="653628"/>
                <a:ext cx="262763" cy="379547"/>
                <a:chOff x="7532369" y="653628"/>
                <a:chExt cx="262763" cy="379547"/>
              </a:xfrm>
            </p:grpSpPr>
            <p:sp>
              <p:nvSpPr>
                <p:cNvPr id="18" name="object 11"/>
                <p:cNvSpPr/>
                <p:nvPr/>
              </p:nvSpPr>
              <p:spPr>
                <a:xfrm>
                  <a:off x="7544942" y="653628"/>
                  <a:ext cx="250190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190">
                      <a:moveTo>
                        <a:pt x="0" y="0"/>
                      </a:moveTo>
                      <a:lnTo>
                        <a:pt x="249935" y="0"/>
                      </a:lnTo>
                    </a:path>
                  </a:pathLst>
                </a:custGeom>
                <a:ln w="28575">
                  <a:solidFill>
                    <a:srgbClr val="00AFEF"/>
                  </a:solidFill>
                </a:ln>
              </p:spPr>
              <p:txBody>
                <a:bodyPr wrap="square" lIns="0" tIns="0" rIns="0" bIns="0" rtlCol="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1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object 12"/>
                <p:cNvSpPr/>
                <p:nvPr/>
              </p:nvSpPr>
              <p:spPr>
                <a:xfrm>
                  <a:off x="7532369" y="851678"/>
                  <a:ext cx="250190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190">
                      <a:moveTo>
                        <a:pt x="0" y="0"/>
                      </a:moveTo>
                      <a:lnTo>
                        <a:pt x="249935" y="0"/>
                      </a:lnTo>
                    </a:path>
                  </a:pathLst>
                </a:custGeom>
                <a:ln w="28575">
                  <a:solidFill>
                    <a:srgbClr val="92D050"/>
                  </a:solidFill>
                </a:ln>
              </p:spPr>
              <p:txBody>
                <a:bodyPr wrap="square" lIns="0" tIns="0" rIns="0" bIns="0" rtlCol="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1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object 13"/>
                <p:cNvSpPr/>
                <p:nvPr/>
              </p:nvSpPr>
              <p:spPr>
                <a:xfrm>
                  <a:off x="7532369" y="1033175"/>
                  <a:ext cx="250190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190">
                      <a:moveTo>
                        <a:pt x="0" y="0"/>
                      </a:moveTo>
                      <a:lnTo>
                        <a:pt x="249935" y="0"/>
                      </a:lnTo>
                    </a:path>
                  </a:pathLst>
                </a:custGeom>
                <a:ln w="28575">
                  <a:solidFill>
                    <a:srgbClr val="FF9900"/>
                  </a:solidFill>
                </a:ln>
              </p:spPr>
              <p:txBody>
                <a:bodyPr wrap="square" lIns="0" tIns="0" rIns="0" bIns="0" rtlCol="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1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7" name="object 14"/>
              <p:cNvSpPr txBox="1"/>
              <p:nvPr/>
            </p:nvSpPr>
            <p:spPr>
              <a:xfrm>
                <a:off x="7841615" y="461975"/>
                <a:ext cx="2631342" cy="731611"/>
              </a:xfrm>
              <a:prstGeom prst="rect">
                <a:avLst/>
              </a:prstGeom>
            </p:spPr>
            <p:txBody>
              <a:bodyPr vert="horz" wrap="square" lIns="0" tIns="99695" rIns="0" bIns="0" rtlCol="0">
                <a:spAutoFit/>
              </a:bodyPr>
              <a:lstStyle/>
              <a:p>
                <a:pPr marL="1270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STS</a:t>
                </a:r>
                <a:r>
                  <a:rPr kumimoji="0" sz="1200" b="1" i="0" u="none" strike="noStrike" kern="0" cap="none" spc="-4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</a:t>
                </a:r>
                <a:r>
                  <a:rPr kumimoji="0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&lt;</a:t>
                </a:r>
                <a:r>
                  <a:rPr kumimoji="0" sz="1200" b="1" i="0" u="none" strike="noStrike" kern="0" cap="none" spc="1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</a:t>
                </a:r>
                <a:r>
                  <a:rPr kumimoji="0" sz="1200" b="1" i="0" u="none" strike="noStrike" kern="0" cap="none" spc="-5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4</a:t>
                </a:r>
                <a:r>
                  <a:rPr kumimoji="0" lang="en-US" sz="1200" b="1" i="0" u="none" strike="noStrike" kern="0" cap="none" spc="-5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(n=303)  </a:t>
                </a:r>
                <a:endParaRPr kumimoji="0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  <a:p>
                <a:pPr marL="1270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STS</a:t>
                </a:r>
                <a:r>
                  <a:rPr kumimoji="0" sz="1200" b="1" i="0" u="none" strike="noStrike" kern="0" cap="none" spc="-3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</a:t>
                </a:r>
                <a:r>
                  <a:rPr kumimoji="0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4</a:t>
                </a:r>
                <a:r>
                  <a:rPr kumimoji="0" sz="1200" b="1" i="0" u="none" strike="noStrike" kern="0" cap="none" spc="5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</a:t>
                </a:r>
                <a:r>
                  <a:rPr kumimoji="0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–</a:t>
                </a:r>
                <a:r>
                  <a:rPr kumimoji="0" sz="1200" b="1" i="0" u="none" strike="noStrike" kern="0" cap="none" spc="-15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</a:t>
                </a:r>
                <a:r>
                  <a:rPr kumimoji="0" sz="1200" b="1" i="0" u="none" strike="noStrike" kern="0" cap="none" spc="-5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8</a:t>
                </a:r>
                <a:r>
                  <a:rPr kumimoji="0" lang="en-US" sz="1200" b="1" i="0" u="none" strike="noStrike" kern="0" cap="none" spc="-5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(n=406)</a:t>
                </a:r>
                <a:endParaRPr kumimoji="0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  <a:p>
                <a:pPr marL="1270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STS</a:t>
                </a:r>
                <a:r>
                  <a:rPr kumimoji="0" sz="1200" b="1" i="0" u="none" strike="noStrike" kern="0" cap="none" spc="-4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</a:t>
                </a:r>
                <a:r>
                  <a:rPr kumimoji="0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&gt;</a:t>
                </a:r>
                <a:r>
                  <a:rPr kumimoji="0" sz="1200" b="1" i="0" u="none" strike="noStrike" kern="0" cap="none" spc="1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</a:t>
                </a:r>
                <a:r>
                  <a:rPr kumimoji="0" sz="1200" b="1" i="0" u="none" strike="noStrike" kern="0" cap="none" spc="-5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8</a:t>
                </a:r>
                <a:r>
                  <a:rPr kumimoji="0" lang="en-US" sz="1200" b="1" i="0" u="none" strike="noStrike" kern="0" cap="none" spc="-5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(n=400)</a:t>
                </a:r>
                <a:endParaRPr kumimoji="0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p:grpSp>
      </p:grpSp>
      <p:sp>
        <p:nvSpPr>
          <p:cNvPr id="21" name="object 15"/>
          <p:cNvSpPr txBox="1"/>
          <p:nvPr/>
        </p:nvSpPr>
        <p:spPr>
          <a:xfrm>
            <a:off x="6183046" y="1578530"/>
            <a:ext cx="3222156" cy="127464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just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Overall </a:t>
            </a: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Log-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Rank</a:t>
            </a:r>
            <a:r>
              <a:rPr kumimoji="0" sz="1400" b="1" i="0" u="none" strike="noStrike" kern="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P-</a:t>
            </a:r>
            <a:r>
              <a:rPr kumimoji="0" sz="1400" b="1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Value</a:t>
            </a:r>
            <a:r>
              <a:rPr kumimoji="0" sz="1400" b="1" i="0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=</a:t>
            </a:r>
            <a:r>
              <a:rPr kumimoji="0" sz="1400" b="1" i="0" u="none" strike="noStrike" kern="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&lt;0.0001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376555" lvl="0" indent="0" algn="just" defTabSz="914400" rtl="0" eaLnBrk="1" fontAlgn="auto" latinLnBrk="0" hangingPunct="1">
              <a:lnSpc>
                <a:spcPct val="16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STS</a:t>
            </a: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&lt;</a:t>
            </a:r>
            <a:r>
              <a:rPr kumimoji="0" sz="1400" b="1" i="0" u="none" strike="noStrike" kern="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</a:t>
            </a: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vs STS</a:t>
            </a:r>
            <a:r>
              <a:rPr kumimoji="0" sz="1400" b="1" i="0" u="none" strike="noStrike" kern="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</a:t>
            </a:r>
            <a:r>
              <a:rPr kumimoji="0" sz="1400" b="1" i="0" u="none" strike="noStrike" kern="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–</a:t>
            </a: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8 =</a:t>
            </a:r>
            <a:r>
              <a:rPr kumimoji="0" sz="1400" b="1" i="0" u="none" strike="noStrike" kern="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0.0124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STS</a:t>
            </a: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&lt;</a:t>
            </a:r>
            <a:r>
              <a:rPr kumimoji="0" sz="1400" b="1" i="0" u="none" strike="noStrike" kern="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</a:t>
            </a: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vs STS</a:t>
            </a:r>
            <a:r>
              <a:rPr kumimoji="0" sz="1400" b="1" i="0" u="none" strike="noStrike" kern="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&gt;</a:t>
            </a:r>
            <a:r>
              <a:rPr kumimoji="0" sz="1400" b="1" i="0" u="none" strike="noStrike" kern="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8 =</a:t>
            </a:r>
            <a:r>
              <a:rPr kumimoji="0" sz="1400" b="1" i="0" u="none" strike="noStrike" kern="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&lt;</a:t>
            </a:r>
            <a:r>
              <a:rPr kumimoji="0" sz="1400" b="1" i="0" u="none" strike="noStrike" kern="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0.0001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STS</a:t>
            </a: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</a:t>
            </a:r>
            <a:r>
              <a:rPr kumimoji="0" sz="1400" b="1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– 8</a:t>
            </a:r>
            <a:r>
              <a:rPr kumimoji="0" sz="1400" b="1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vs</a:t>
            </a:r>
            <a:r>
              <a:rPr kumimoji="0" sz="1400" b="1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STS</a:t>
            </a: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&gt;</a:t>
            </a:r>
            <a:r>
              <a:rPr kumimoji="0" sz="1400" b="1" i="0" u="none" strike="noStrike" kern="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8</a:t>
            </a:r>
            <a:r>
              <a:rPr kumimoji="0" sz="1400" b="1" i="0" u="none" strike="noStrike" kern="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=</a:t>
            </a: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&lt;</a:t>
            </a:r>
            <a:r>
              <a:rPr kumimoji="0" sz="1400" b="1" i="0" u="none" strike="noStrike" kern="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1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0.001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974675" y="5889786"/>
            <a:ext cx="37263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Months</a:t>
            </a:r>
          </a:p>
        </p:txBody>
      </p:sp>
      <p:sp>
        <p:nvSpPr>
          <p:cNvPr id="25" name="Rectangle 24"/>
          <p:cNvSpPr/>
          <p:nvPr/>
        </p:nvSpPr>
        <p:spPr bwMode="auto">
          <a:xfrm>
            <a:off x="131927" y="4100075"/>
            <a:ext cx="4878224" cy="254318"/>
          </a:xfrm>
          <a:prstGeom prst="rect">
            <a:avLst/>
          </a:prstGeom>
          <a:noFill/>
          <a:ln w="19050" cap="flat" cmpd="sng" algn="ctr">
            <a:solidFill>
              <a:srgbClr val="FF535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349232" y="1578530"/>
            <a:ext cx="369332" cy="4070580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Death (%)</a:t>
            </a:r>
          </a:p>
        </p:txBody>
      </p:sp>
      <p:sp>
        <p:nvSpPr>
          <p:cNvPr id="28" name="object 3"/>
          <p:cNvSpPr txBox="1">
            <a:spLocks/>
          </p:cNvSpPr>
          <p:nvPr/>
        </p:nvSpPr>
        <p:spPr>
          <a:xfrm>
            <a:off x="3047" y="72485"/>
            <a:ext cx="10287000" cy="94833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3200" b="0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Redo-TAVR with Balloon Expandable Valves: </a:t>
            </a:r>
          </a:p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Characteristics and Outcomes by Baseline STS Score</a:t>
            </a:r>
            <a:endParaRPr kumimoji="0" lang="en-US" sz="2800" b="1" i="0" u="none" strike="noStrike" kern="0" cap="none" spc="-1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D2D558F-B15C-9B67-602C-0207F0A6D2C0}"/>
              </a:ext>
            </a:extLst>
          </p:cNvPr>
          <p:cNvSpPr txBox="1"/>
          <p:nvPr/>
        </p:nvSpPr>
        <p:spPr>
          <a:xfrm>
            <a:off x="6156254" y="6472042"/>
            <a:ext cx="410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Makkar et al., Lancet 2023;402:1529</a:t>
            </a:r>
          </a:p>
        </p:txBody>
      </p:sp>
    </p:spTree>
    <p:extLst>
      <p:ext uri="{BB962C8B-B14F-4D97-AF65-F5344CB8AC3E}">
        <p14:creationId xmlns:p14="http://schemas.microsoft.com/office/powerpoint/2010/main" val="2675278796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725" y="9525"/>
            <a:ext cx="4222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ject 4"/>
          <p:cNvSpPr txBox="1"/>
          <p:nvPr/>
        </p:nvSpPr>
        <p:spPr>
          <a:xfrm>
            <a:off x="-247899" y="1142440"/>
            <a:ext cx="10246921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28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Early</a:t>
            </a:r>
            <a:r>
              <a:rPr kumimoji="0" sz="2400" b="1" i="0" u="none" strike="noStrike" kern="0" cap="none" spc="-15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redo-</a:t>
            </a:r>
            <a:r>
              <a:rPr kumimoji="0" sz="2400" b="1" i="0" u="none" strike="noStrike" kern="0" cap="none" spc="-6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TAVR: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Performed</a:t>
            </a:r>
            <a:r>
              <a:rPr kumimoji="0" sz="2400" b="1" i="0" u="none" strike="noStrike" kern="0" cap="none" spc="-45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within a</a:t>
            </a:r>
            <a:r>
              <a:rPr kumimoji="0" sz="2400" b="1" i="0" u="none" strike="noStrike" kern="0" cap="none" spc="-15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year of</a:t>
            </a:r>
            <a:r>
              <a:rPr kumimoji="0" sz="2400" b="1" i="0" u="none" strike="noStrike" kern="0" cap="none" spc="-2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2400" b="1" i="0" u="none" strike="noStrike" kern="0" cap="none" spc="-2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first</a:t>
            </a:r>
            <a:r>
              <a:rPr kumimoji="0" sz="2400" b="1" i="0" u="none" strike="noStrike" kern="0" cap="none" spc="-7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0" cap="none" spc="-2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TAVR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023619" marR="0" lvl="0" indent="0" algn="ctr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Late</a:t>
            </a:r>
            <a:r>
              <a:rPr kumimoji="0" sz="2400" b="1" i="0" u="none" strike="noStrike" kern="0" cap="none" spc="-2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redo-</a:t>
            </a:r>
            <a:r>
              <a:rPr kumimoji="0" sz="2400" b="1" i="0" u="none" strike="noStrike" kern="0" cap="none" spc="-55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TAVR:</a:t>
            </a:r>
            <a:r>
              <a:rPr kumimoji="0" sz="2400" b="1" i="0" u="none" strike="noStrike" kern="0" cap="none" spc="5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Performed</a:t>
            </a:r>
            <a:r>
              <a:rPr kumimoji="0" sz="2400" b="1" i="0" u="none" strike="noStrike" kern="0" cap="none" spc="-3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</a:t>
            </a:r>
            <a:r>
              <a:rPr kumimoji="0" sz="2400" b="1" i="0" u="none" strike="noStrike" kern="0" cap="none" spc="-15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least</a:t>
            </a:r>
            <a:r>
              <a:rPr kumimoji="0" sz="2400" b="1" i="0" u="none" strike="noStrike" kern="0" cap="none" spc="-1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</a:t>
            </a:r>
            <a:r>
              <a:rPr kumimoji="0" sz="2400" b="1" i="0" u="none" strike="noStrike" kern="0" cap="none" spc="-1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year</a:t>
            </a:r>
            <a:r>
              <a:rPr kumimoji="0" sz="2400" b="1" i="0" u="none" strike="noStrike" kern="0" cap="none" spc="5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after</a:t>
            </a:r>
            <a:r>
              <a:rPr kumimoji="0" sz="2400" b="1" i="0" u="none" strike="noStrike" kern="0" cap="none" spc="-1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2400" b="1" i="0" u="none" strike="noStrike" kern="0" cap="none" spc="-1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first</a:t>
            </a:r>
            <a:r>
              <a:rPr kumimoji="0" sz="2400" b="1" i="0" u="none" strike="noStrike" kern="0" cap="none" spc="-55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0" cap="none" spc="-2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TAVR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8125" y="2143125"/>
            <a:ext cx="464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Early Redo-TAVR vs Native TAVR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34000" y="2143125"/>
            <a:ext cx="464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Late Redo-TAVR vs Native TAVR</a:t>
            </a:r>
          </a:p>
        </p:txBody>
      </p:sp>
      <p:grpSp>
        <p:nvGrpSpPr>
          <p:cNvPr id="90113" name="Group 90112"/>
          <p:cNvGrpSpPr/>
          <p:nvPr/>
        </p:nvGrpSpPr>
        <p:grpSpPr>
          <a:xfrm>
            <a:off x="62984" y="2626964"/>
            <a:ext cx="5062160" cy="3688111"/>
            <a:chOff x="62984" y="2522189"/>
            <a:chExt cx="5062160" cy="4050415"/>
          </a:xfrm>
        </p:grpSpPr>
        <p:graphicFrame>
          <p:nvGraphicFramePr>
            <p:cNvPr id="11" name="Chart 10"/>
            <p:cNvGraphicFramePr/>
            <p:nvPr/>
          </p:nvGraphicFramePr>
          <p:xfrm>
            <a:off x="238125" y="2522189"/>
            <a:ext cx="4600575" cy="394870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pSp>
          <p:nvGrpSpPr>
            <p:cNvPr id="25" name="object 5"/>
            <p:cNvGrpSpPr/>
            <p:nvPr/>
          </p:nvGrpSpPr>
          <p:grpSpPr>
            <a:xfrm>
              <a:off x="666940" y="2676525"/>
              <a:ext cx="3828860" cy="3436557"/>
              <a:chOff x="1076515" y="2530411"/>
              <a:chExt cx="4166870" cy="2915920"/>
            </a:xfrm>
          </p:grpSpPr>
          <p:sp>
            <p:nvSpPr>
              <p:cNvPr id="26" name="object 6"/>
              <p:cNvSpPr/>
              <p:nvPr/>
            </p:nvSpPr>
            <p:spPr>
              <a:xfrm>
                <a:off x="1117091" y="3774947"/>
                <a:ext cx="4112260" cy="1624965"/>
              </a:xfrm>
              <a:custGeom>
                <a:avLst/>
                <a:gdLst/>
                <a:ahLst/>
                <a:cxnLst/>
                <a:rect l="l" t="t" r="r" b="b"/>
                <a:pathLst>
                  <a:path w="4112260" h="1624964">
                    <a:moveTo>
                      <a:pt x="4111752" y="0"/>
                    </a:moveTo>
                    <a:lnTo>
                      <a:pt x="4040378" y="5587"/>
                    </a:lnTo>
                    <a:lnTo>
                      <a:pt x="4040378" y="55499"/>
                    </a:lnTo>
                    <a:lnTo>
                      <a:pt x="3897630" y="55499"/>
                    </a:lnTo>
                    <a:lnTo>
                      <a:pt x="3697732" y="99821"/>
                    </a:lnTo>
                    <a:lnTo>
                      <a:pt x="3697732" y="160781"/>
                    </a:lnTo>
                    <a:lnTo>
                      <a:pt x="3569208" y="160781"/>
                    </a:lnTo>
                    <a:lnTo>
                      <a:pt x="3547872" y="216281"/>
                    </a:lnTo>
                    <a:lnTo>
                      <a:pt x="3326511" y="216281"/>
                    </a:lnTo>
                    <a:lnTo>
                      <a:pt x="3312287" y="243966"/>
                    </a:lnTo>
                    <a:lnTo>
                      <a:pt x="3169412" y="243966"/>
                    </a:lnTo>
                    <a:lnTo>
                      <a:pt x="3126613" y="293877"/>
                    </a:lnTo>
                    <a:lnTo>
                      <a:pt x="2905379" y="271652"/>
                    </a:lnTo>
                    <a:lnTo>
                      <a:pt x="2898267" y="304926"/>
                    </a:lnTo>
                    <a:lnTo>
                      <a:pt x="2805430" y="304926"/>
                    </a:lnTo>
                    <a:lnTo>
                      <a:pt x="2805430" y="338200"/>
                    </a:lnTo>
                    <a:lnTo>
                      <a:pt x="2505583" y="354838"/>
                    </a:lnTo>
                    <a:lnTo>
                      <a:pt x="2419985" y="399160"/>
                    </a:lnTo>
                    <a:lnTo>
                      <a:pt x="2405634" y="432434"/>
                    </a:lnTo>
                    <a:lnTo>
                      <a:pt x="2241423" y="454659"/>
                    </a:lnTo>
                    <a:lnTo>
                      <a:pt x="2127250" y="504570"/>
                    </a:lnTo>
                    <a:lnTo>
                      <a:pt x="2120138" y="560069"/>
                    </a:lnTo>
                    <a:lnTo>
                      <a:pt x="1963039" y="560069"/>
                    </a:lnTo>
                    <a:lnTo>
                      <a:pt x="1955927" y="576707"/>
                    </a:lnTo>
                    <a:lnTo>
                      <a:pt x="1891664" y="576707"/>
                    </a:lnTo>
                    <a:lnTo>
                      <a:pt x="1877440" y="648715"/>
                    </a:lnTo>
                    <a:lnTo>
                      <a:pt x="1613281" y="665352"/>
                    </a:lnTo>
                    <a:lnTo>
                      <a:pt x="1513332" y="704214"/>
                    </a:lnTo>
                    <a:lnTo>
                      <a:pt x="1513332" y="731901"/>
                    </a:lnTo>
                    <a:lnTo>
                      <a:pt x="1284859" y="726313"/>
                    </a:lnTo>
                    <a:lnTo>
                      <a:pt x="1256411" y="804037"/>
                    </a:lnTo>
                    <a:lnTo>
                      <a:pt x="1127887" y="804037"/>
                    </a:lnTo>
                    <a:lnTo>
                      <a:pt x="992251" y="848359"/>
                    </a:lnTo>
                    <a:lnTo>
                      <a:pt x="892302" y="948182"/>
                    </a:lnTo>
                    <a:lnTo>
                      <a:pt x="671068" y="970279"/>
                    </a:lnTo>
                    <a:lnTo>
                      <a:pt x="563880" y="1047876"/>
                    </a:lnTo>
                    <a:lnTo>
                      <a:pt x="392557" y="1059052"/>
                    </a:lnTo>
                    <a:lnTo>
                      <a:pt x="378333" y="1147699"/>
                    </a:lnTo>
                    <a:lnTo>
                      <a:pt x="221234" y="1203197"/>
                    </a:lnTo>
                    <a:lnTo>
                      <a:pt x="171323" y="1280795"/>
                    </a:lnTo>
                    <a:lnTo>
                      <a:pt x="135636" y="1286383"/>
                    </a:lnTo>
                    <a:lnTo>
                      <a:pt x="135636" y="1341754"/>
                    </a:lnTo>
                    <a:lnTo>
                      <a:pt x="28549" y="1480439"/>
                    </a:lnTo>
                    <a:lnTo>
                      <a:pt x="7137" y="1491488"/>
                    </a:lnTo>
                    <a:lnTo>
                      <a:pt x="0" y="1624583"/>
                    </a:lnTo>
                  </a:path>
                </a:pathLst>
              </a:custGeom>
              <a:ln w="28575">
                <a:solidFill>
                  <a:srgbClr val="FF9900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27" name="object 7"/>
              <p:cNvSpPr/>
              <p:nvPr/>
            </p:nvSpPr>
            <p:spPr>
              <a:xfrm>
                <a:off x="1114043" y="3704843"/>
                <a:ext cx="4105910" cy="1706880"/>
              </a:xfrm>
              <a:custGeom>
                <a:avLst/>
                <a:gdLst/>
                <a:ahLst/>
                <a:cxnLst/>
                <a:rect l="l" t="t" r="r" b="b"/>
                <a:pathLst>
                  <a:path w="4105910" h="1706879">
                    <a:moveTo>
                      <a:pt x="0" y="1706879"/>
                    </a:moveTo>
                    <a:lnTo>
                      <a:pt x="0" y="1627250"/>
                    </a:lnTo>
                    <a:lnTo>
                      <a:pt x="36017" y="1627250"/>
                    </a:lnTo>
                    <a:lnTo>
                      <a:pt x="79235" y="1593087"/>
                    </a:lnTo>
                    <a:lnTo>
                      <a:pt x="115252" y="1530476"/>
                    </a:lnTo>
                    <a:lnTo>
                      <a:pt x="144056" y="1496313"/>
                    </a:lnTo>
                    <a:lnTo>
                      <a:pt x="187325" y="1439417"/>
                    </a:lnTo>
                    <a:lnTo>
                      <a:pt x="252094" y="1439417"/>
                    </a:lnTo>
                    <a:lnTo>
                      <a:pt x="259334" y="1371218"/>
                    </a:lnTo>
                    <a:lnTo>
                      <a:pt x="374522" y="1359788"/>
                    </a:lnTo>
                    <a:lnTo>
                      <a:pt x="374522" y="1325625"/>
                    </a:lnTo>
                    <a:lnTo>
                      <a:pt x="446531" y="1325625"/>
                    </a:lnTo>
                    <a:lnTo>
                      <a:pt x="496950" y="1263141"/>
                    </a:lnTo>
                    <a:lnTo>
                      <a:pt x="633857" y="1257426"/>
                    </a:lnTo>
                    <a:lnTo>
                      <a:pt x="662686" y="1160652"/>
                    </a:lnTo>
                    <a:lnTo>
                      <a:pt x="763524" y="1160652"/>
                    </a:lnTo>
                    <a:lnTo>
                      <a:pt x="806704" y="1109471"/>
                    </a:lnTo>
                    <a:lnTo>
                      <a:pt x="900303" y="1115186"/>
                    </a:lnTo>
                    <a:lnTo>
                      <a:pt x="900303" y="1086738"/>
                    </a:lnTo>
                    <a:lnTo>
                      <a:pt x="957961" y="1064005"/>
                    </a:lnTo>
                    <a:lnTo>
                      <a:pt x="1037208" y="1064005"/>
                    </a:lnTo>
                    <a:lnTo>
                      <a:pt x="1296543" y="1018412"/>
                    </a:lnTo>
                    <a:lnTo>
                      <a:pt x="1296543" y="984249"/>
                    </a:lnTo>
                    <a:lnTo>
                      <a:pt x="1332483" y="984249"/>
                    </a:lnTo>
                    <a:lnTo>
                      <a:pt x="1332483" y="955801"/>
                    </a:lnTo>
                    <a:lnTo>
                      <a:pt x="1426210" y="955801"/>
                    </a:lnTo>
                    <a:lnTo>
                      <a:pt x="1548638" y="916050"/>
                    </a:lnTo>
                    <a:lnTo>
                      <a:pt x="1555877" y="887602"/>
                    </a:lnTo>
                    <a:lnTo>
                      <a:pt x="1627886" y="887602"/>
                    </a:lnTo>
                    <a:lnTo>
                      <a:pt x="1735963" y="807973"/>
                    </a:lnTo>
                    <a:lnTo>
                      <a:pt x="1735963" y="785113"/>
                    </a:lnTo>
                    <a:lnTo>
                      <a:pt x="1807972" y="785113"/>
                    </a:lnTo>
                    <a:lnTo>
                      <a:pt x="1858391" y="711199"/>
                    </a:lnTo>
                    <a:lnTo>
                      <a:pt x="2031238" y="711199"/>
                    </a:lnTo>
                    <a:lnTo>
                      <a:pt x="2045589" y="591692"/>
                    </a:lnTo>
                    <a:lnTo>
                      <a:pt x="2117598" y="591692"/>
                    </a:lnTo>
                    <a:lnTo>
                      <a:pt x="2420239" y="557529"/>
                    </a:lnTo>
                    <a:lnTo>
                      <a:pt x="2420239" y="523493"/>
                    </a:lnTo>
                    <a:lnTo>
                      <a:pt x="2686685" y="523493"/>
                    </a:lnTo>
                    <a:lnTo>
                      <a:pt x="2953131" y="477900"/>
                    </a:lnTo>
                    <a:lnTo>
                      <a:pt x="3018028" y="301497"/>
                    </a:lnTo>
                    <a:lnTo>
                      <a:pt x="3090036" y="301497"/>
                    </a:lnTo>
                    <a:lnTo>
                      <a:pt x="3090036" y="273049"/>
                    </a:lnTo>
                    <a:lnTo>
                      <a:pt x="3205353" y="267461"/>
                    </a:lnTo>
                    <a:lnTo>
                      <a:pt x="3270123" y="227583"/>
                    </a:lnTo>
                    <a:lnTo>
                      <a:pt x="3543807" y="182117"/>
                    </a:lnTo>
                    <a:lnTo>
                      <a:pt x="3543807" y="159257"/>
                    </a:lnTo>
                    <a:lnTo>
                      <a:pt x="3623055" y="159257"/>
                    </a:lnTo>
                    <a:lnTo>
                      <a:pt x="3637406" y="108076"/>
                    </a:lnTo>
                    <a:lnTo>
                      <a:pt x="3723894" y="108076"/>
                    </a:lnTo>
                    <a:lnTo>
                      <a:pt x="3723894" y="73913"/>
                    </a:lnTo>
                    <a:lnTo>
                      <a:pt x="3896741" y="73913"/>
                    </a:lnTo>
                    <a:lnTo>
                      <a:pt x="3990467" y="34162"/>
                    </a:lnTo>
                    <a:lnTo>
                      <a:pt x="3990467" y="0"/>
                    </a:lnTo>
                    <a:lnTo>
                      <a:pt x="4105655" y="0"/>
                    </a:lnTo>
                  </a:path>
                </a:pathLst>
              </a:custGeom>
              <a:ln w="28575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28" name="object 8"/>
              <p:cNvSpPr/>
              <p:nvPr/>
            </p:nvSpPr>
            <p:spPr>
              <a:xfrm>
                <a:off x="1077467" y="2531363"/>
                <a:ext cx="0" cy="2914015"/>
              </a:xfrm>
              <a:custGeom>
                <a:avLst/>
                <a:gdLst/>
                <a:ahLst/>
                <a:cxnLst/>
                <a:rect l="l" t="t" r="r" b="b"/>
                <a:pathLst>
                  <a:path h="2914015">
                    <a:moveTo>
                      <a:pt x="0" y="0"/>
                    </a:moveTo>
                    <a:lnTo>
                      <a:pt x="0" y="2913888"/>
                    </a:lnTo>
                  </a:path>
                </a:pathLst>
              </a:custGeom>
              <a:ln w="3175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793212" y="2651378"/>
              <a:ext cx="2302413" cy="464871"/>
              <a:chOff x="7532369" y="461975"/>
              <a:chExt cx="2302413" cy="424200"/>
            </a:xfrm>
          </p:grpSpPr>
          <p:grpSp>
            <p:nvGrpSpPr>
              <p:cNvPr id="16" name="object 10"/>
              <p:cNvGrpSpPr/>
              <p:nvPr/>
            </p:nvGrpSpPr>
            <p:grpSpPr>
              <a:xfrm>
                <a:off x="7532369" y="642043"/>
                <a:ext cx="250190" cy="174867"/>
                <a:chOff x="7532369" y="642043"/>
                <a:chExt cx="250190" cy="174867"/>
              </a:xfrm>
            </p:grpSpPr>
            <p:sp>
              <p:nvSpPr>
                <p:cNvPr id="19" name="object 12"/>
                <p:cNvSpPr/>
                <p:nvPr/>
              </p:nvSpPr>
              <p:spPr>
                <a:xfrm>
                  <a:off x="7532369" y="816910"/>
                  <a:ext cx="250190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190">
                      <a:moveTo>
                        <a:pt x="0" y="0"/>
                      </a:moveTo>
                      <a:lnTo>
                        <a:pt x="249935" y="0"/>
                      </a:lnTo>
                    </a:path>
                  </a:pathLst>
                </a:custGeom>
                <a:ln w="28575">
                  <a:solidFill>
                    <a:schemeClr val="bg1"/>
                  </a:solidFill>
                </a:ln>
              </p:spPr>
              <p:txBody>
                <a:bodyPr wrap="square" lIns="0" tIns="0" rIns="0" bIns="0" rtlCol="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200" b="1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object 13"/>
                <p:cNvSpPr/>
                <p:nvPr/>
              </p:nvSpPr>
              <p:spPr>
                <a:xfrm>
                  <a:off x="7532369" y="642043"/>
                  <a:ext cx="250190" cy="41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190">
                      <a:moveTo>
                        <a:pt x="0" y="0"/>
                      </a:moveTo>
                      <a:lnTo>
                        <a:pt x="249935" y="0"/>
                      </a:lnTo>
                    </a:path>
                  </a:pathLst>
                </a:custGeom>
                <a:ln w="28575">
                  <a:solidFill>
                    <a:srgbClr val="FF9900"/>
                  </a:solidFill>
                </a:ln>
              </p:spPr>
              <p:txBody>
                <a:bodyPr wrap="square" lIns="0" tIns="0" rIns="0" bIns="0" rtlCol="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200" b="1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7" name="object 14"/>
              <p:cNvSpPr txBox="1"/>
              <p:nvPr/>
            </p:nvSpPr>
            <p:spPr>
              <a:xfrm>
                <a:off x="7841615" y="461975"/>
                <a:ext cx="1993167" cy="424200"/>
              </a:xfrm>
              <a:prstGeom prst="rect">
                <a:avLst/>
              </a:prstGeom>
            </p:spPr>
            <p:txBody>
              <a:bodyPr vert="horz" wrap="square" lIns="0" tIns="99695" rIns="0" bIns="0" rtlCol="0">
                <a:spAutoFit/>
              </a:bodyPr>
              <a:lstStyle/>
              <a:p>
                <a:pPr marL="1270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Early Redo-TAVR </a:t>
                </a:r>
                <a:r>
                  <a:rPr kumimoji="0" lang="en-US" sz="1100" b="1" i="0" u="none" strike="noStrike" kern="0" cap="none" spc="-5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(n=357)  </a:t>
                </a:r>
                <a:endParaRPr kumimoji="0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  <a:p>
                <a:pPr marL="1270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Native TAVR (n=357)</a:t>
                </a:r>
                <a:endParaRPr kumimoji="0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p:grpSp>
        <p:sp>
          <p:nvSpPr>
            <p:cNvPr id="29" name="object 19"/>
            <p:cNvSpPr txBox="1"/>
            <p:nvPr/>
          </p:nvSpPr>
          <p:spPr>
            <a:xfrm>
              <a:off x="4521894" y="3842559"/>
              <a:ext cx="603250" cy="458908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ts val="1820"/>
                </a:lnSpc>
                <a:spcBef>
                  <a:spcPts val="11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1" i="0" u="none" strike="noStrike" kern="0" cap="none" spc="-1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18.1%</a:t>
              </a:r>
              <a:endParaRPr kumimoji="0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  <a:p>
              <a:pPr marL="12700" marR="0" lvl="0" indent="0" algn="l" defTabSz="914400" rtl="0" eaLnBrk="1" fontAlgn="auto" latinLnBrk="0" hangingPunct="1">
                <a:lnSpc>
                  <a:spcPts val="18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1" i="0" u="none" strike="noStrike" kern="0" cap="none" spc="-10" normalizeH="0" baseline="0" noProof="0" dirty="0">
                  <a:ln>
                    <a:noFill/>
                  </a:ln>
                  <a:solidFill>
                    <a:srgbClr val="FF99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17.4%</a:t>
              </a:r>
              <a:endParaRPr kumimoji="0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30" name="object 18"/>
            <p:cNvSpPr txBox="1"/>
            <p:nvPr/>
          </p:nvSpPr>
          <p:spPr>
            <a:xfrm>
              <a:off x="1118462" y="3723807"/>
              <a:ext cx="2672488" cy="444352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HR:</a:t>
              </a:r>
              <a:r>
                <a:rPr kumimoji="0" sz="1400" b="1" i="0" u="none" strike="noStrike" kern="0" cap="none" spc="-2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0.99</a:t>
              </a:r>
              <a:r>
                <a:rPr kumimoji="0" sz="1400" b="1" i="0" u="none" strike="noStrike" kern="0" cap="none" spc="-1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[95%</a:t>
              </a:r>
              <a:r>
                <a:rPr kumimoji="0" sz="1400" b="1" i="0" u="none" strike="noStrike" kern="0" cap="none" spc="-2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CI:</a:t>
              </a:r>
              <a:r>
                <a:rPr kumimoji="0" sz="1400" b="1" i="0" u="none" strike="noStrike" kern="0" cap="none" spc="-2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0.67,</a:t>
              </a:r>
              <a:r>
                <a:rPr kumimoji="0" sz="1400" b="1" i="0" u="none" strike="noStrike" kern="0" cap="none" spc="-2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1.47]</a:t>
              </a:r>
              <a:endParaRPr kumimoji="0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  <a:p>
              <a:pPr marL="2540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p</a:t>
              </a:r>
              <a:r>
                <a:rPr kumimoji="0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=</a:t>
              </a:r>
              <a:r>
                <a:rPr kumimoji="0" sz="1400" b="1" i="0" u="none" strike="noStrike" kern="0" cap="none" spc="-2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400" b="1" i="0" u="none" strike="noStrike" kern="0" cap="none" spc="-1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0.97</a:t>
              </a:r>
              <a:endParaRPr kumimoji="0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2984" y="2677647"/>
              <a:ext cx="369332" cy="3394648"/>
            </a:xfrm>
            <a:prstGeom prst="rect">
              <a:avLst/>
            </a:prstGeom>
            <a:noFill/>
          </p:spPr>
          <p:txBody>
            <a:bodyPr vert="vert270" wrap="square" rtlCol="0" anchor="ctr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Death (%)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67815" y="6295605"/>
              <a:ext cx="381509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Months</a:t>
              </a:r>
            </a:p>
          </p:txBody>
        </p:sp>
      </p:grpSp>
      <p:grpSp>
        <p:nvGrpSpPr>
          <p:cNvPr id="90116" name="Group 90115"/>
          <p:cNvGrpSpPr/>
          <p:nvPr/>
        </p:nvGrpSpPr>
        <p:grpSpPr>
          <a:xfrm>
            <a:off x="5187434" y="2626964"/>
            <a:ext cx="5024060" cy="3688111"/>
            <a:chOff x="5187434" y="2226914"/>
            <a:chExt cx="5024060" cy="4050415"/>
          </a:xfrm>
        </p:grpSpPr>
        <p:grpSp>
          <p:nvGrpSpPr>
            <p:cNvPr id="90114" name="Group 90113"/>
            <p:cNvGrpSpPr/>
            <p:nvPr/>
          </p:nvGrpSpPr>
          <p:grpSpPr>
            <a:xfrm>
              <a:off x="5187434" y="2226914"/>
              <a:ext cx="5024060" cy="4050415"/>
              <a:chOff x="5187434" y="2226914"/>
              <a:chExt cx="5024060" cy="4050415"/>
            </a:xfrm>
          </p:grpSpPr>
          <p:graphicFrame>
            <p:nvGraphicFramePr>
              <p:cNvPr id="36" name="Chart 35"/>
              <p:cNvGraphicFramePr/>
              <p:nvPr/>
            </p:nvGraphicFramePr>
            <p:xfrm>
              <a:off x="5362575" y="2226914"/>
              <a:ext cx="4600575" cy="3948708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  <p:grpSp>
            <p:nvGrpSpPr>
              <p:cNvPr id="38" name="Group 37"/>
              <p:cNvGrpSpPr/>
              <p:nvPr/>
            </p:nvGrpSpPr>
            <p:grpSpPr>
              <a:xfrm>
                <a:off x="5917662" y="2356103"/>
                <a:ext cx="2302413" cy="464871"/>
                <a:chOff x="7532369" y="461975"/>
                <a:chExt cx="2302413" cy="424200"/>
              </a:xfrm>
            </p:grpSpPr>
            <p:grpSp>
              <p:nvGrpSpPr>
                <p:cNvPr id="43" name="object 10"/>
                <p:cNvGrpSpPr/>
                <p:nvPr/>
              </p:nvGrpSpPr>
              <p:grpSpPr>
                <a:xfrm>
                  <a:off x="7532369" y="642043"/>
                  <a:ext cx="250190" cy="174867"/>
                  <a:chOff x="7532369" y="642043"/>
                  <a:chExt cx="250190" cy="174867"/>
                </a:xfrm>
              </p:grpSpPr>
              <p:sp>
                <p:nvSpPr>
                  <p:cNvPr id="45" name="object 12"/>
                  <p:cNvSpPr/>
                  <p:nvPr/>
                </p:nvSpPr>
                <p:spPr>
                  <a:xfrm>
                    <a:off x="7532369" y="816910"/>
                    <a:ext cx="250190" cy="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0190">
                        <a:moveTo>
                          <a:pt x="0" y="0"/>
                        </a:moveTo>
                        <a:lnTo>
                          <a:pt x="249935" y="0"/>
                        </a:lnTo>
                      </a:path>
                    </a:pathLst>
                  </a:custGeom>
                  <a:ln w="28575">
                    <a:solidFill>
                      <a:schemeClr val="bg1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200" b="1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Times New Rom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" name="object 13"/>
                  <p:cNvSpPr/>
                  <p:nvPr/>
                </p:nvSpPr>
                <p:spPr>
                  <a:xfrm>
                    <a:off x="7532369" y="642043"/>
                    <a:ext cx="250190" cy="417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0190">
                        <a:moveTo>
                          <a:pt x="0" y="0"/>
                        </a:moveTo>
                        <a:lnTo>
                          <a:pt x="249935" y="0"/>
                        </a:lnTo>
                      </a:path>
                    </a:pathLst>
                  </a:custGeom>
                  <a:ln w="28575">
                    <a:solidFill>
                      <a:srgbClr val="FF990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200" b="1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Times New Roman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4" name="object 14"/>
                <p:cNvSpPr txBox="1"/>
                <p:nvPr/>
              </p:nvSpPr>
              <p:spPr>
                <a:xfrm>
                  <a:off x="7841615" y="461975"/>
                  <a:ext cx="1993167" cy="424200"/>
                </a:xfrm>
                <a:prstGeom prst="rect">
                  <a:avLst/>
                </a:prstGeom>
              </p:spPr>
              <p:txBody>
                <a:bodyPr vert="horz" wrap="square" lIns="0" tIns="99695" rIns="0" bIns="0" rtlCol="0">
                  <a:spAutoFit/>
                </a:bodyPr>
                <a:lstStyle/>
                <a:p>
                  <a:pPr marL="1270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2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</a:rPr>
                    <a:t>Early Redo-TAVR </a:t>
                  </a:r>
                  <a:r>
                    <a:rPr kumimoji="0" lang="en-US" sz="1100" b="1" i="0" u="none" strike="noStrike" kern="0" cap="none" spc="-5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</a:rPr>
                    <a:t>(n=685)  </a:t>
                  </a:r>
                  <a:endParaRPr kumimoji="0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  <a:p>
                  <a:pPr marL="1270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2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</a:rPr>
                    <a:t>Native TAVR (n=685)</a:t>
                  </a:r>
                  <a:endParaRPr kumimoji="0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p:grpSp>
          <p:sp>
            <p:nvSpPr>
              <p:cNvPr id="39" name="object 19"/>
              <p:cNvSpPr txBox="1"/>
              <p:nvPr/>
            </p:nvSpPr>
            <p:spPr>
              <a:xfrm>
                <a:off x="9608244" y="3690159"/>
                <a:ext cx="603250" cy="475771"/>
              </a:xfrm>
              <a:prstGeom prst="rect">
                <a:avLst/>
              </a:prstGeom>
            </p:spPr>
            <p:txBody>
              <a:bodyPr vert="horz" wrap="square" lIns="0" tIns="13970" rIns="0" bIns="0" rtlCol="0">
                <a:spAutoFit/>
              </a:bodyPr>
              <a:lstStyle/>
              <a:p>
                <a:pPr marL="12700" marR="0" lvl="0" indent="0" algn="l" defTabSz="914400" rtl="0" eaLnBrk="1" fontAlgn="auto" latinLnBrk="0" hangingPunct="1">
                  <a:lnSpc>
                    <a:spcPts val="1820"/>
                  </a:lnSpc>
                  <a:spcBef>
                    <a:spcPts val="11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-1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17.6</a:t>
                </a:r>
                <a:r>
                  <a:rPr kumimoji="0" sz="1400" b="1" i="0" u="none" strike="noStrike" kern="0" cap="none" spc="-1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%</a:t>
                </a:r>
                <a:endParaRPr kumimoji="0" sz="1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  <a:p>
                <a:pPr marL="12700" marR="0" lvl="0" indent="0" algn="l" defTabSz="914400" rtl="0" eaLnBrk="1" fontAlgn="auto" latinLnBrk="0" hangingPunct="1">
                  <a:lnSpc>
                    <a:spcPts val="182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400" b="1" i="0" u="none" strike="noStrike" kern="0" cap="none" spc="-10" normalizeH="0" baseline="0" noProof="0" dirty="0">
                    <a:ln>
                      <a:noFill/>
                    </a:ln>
                    <a:solidFill>
                      <a:srgbClr val="FF99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1</a:t>
                </a:r>
                <a:r>
                  <a:rPr kumimoji="0" lang="en-US" sz="1400" b="1" i="0" u="none" strike="noStrike" kern="0" cap="none" spc="-10" normalizeH="0" baseline="0" noProof="0" dirty="0">
                    <a:ln>
                      <a:noFill/>
                    </a:ln>
                    <a:solidFill>
                      <a:srgbClr val="FF99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5.8</a:t>
                </a:r>
                <a:r>
                  <a:rPr kumimoji="0" sz="1400" b="1" i="0" u="none" strike="noStrike" kern="0" cap="none" spc="-10" normalizeH="0" baseline="0" noProof="0" dirty="0">
                    <a:ln>
                      <a:noFill/>
                    </a:ln>
                    <a:solidFill>
                      <a:srgbClr val="FF99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%</a:t>
                </a:r>
                <a:endParaRPr kumimoji="0" sz="1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  <p:sp>
            <p:nvSpPr>
              <p:cNvPr id="40" name="object 18"/>
              <p:cNvSpPr txBox="1"/>
              <p:nvPr/>
            </p:nvSpPr>
            <p:spPr>
              <a:xfrm>
                <a:off x="6242912" y="3428532"/>
                <a:ext cx="2672488" cy="444352"/>
              </a:xfrm>
              <a:prstGeom prst="rect">
                <a:avLst/>
              </a:prstGeom>
            </p:spPr>
            <p:txBody>
              <a:bodyPr vert="horz" wrap="square" lIns="0" tIns="13335" rIns="0" bIns="0" rtlCol="0">
                <a:spAutoFit/>
              </a:bodyPr>
              <a:lstStyle/>
              <a:p>
                <a:pPr marL="1270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HR:</a:t>
                </a:r>
                <a:r>
                  <a:rPr kumimoji="0" sz="1400" b="1" i="0" u="none" strike="noStrike" kern="0" cap="none" spc="-25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</a:t>
                </a:r>
                <a:r>
                  <a:rPr kumimoji="0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0.9</a:t>
                </a:r>
                <a:r>
                  <a: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1</a:t>
                </a:r>
                <a:r>
                  <a:rPr kumimoji="0" sz="1400" b="1" i="0" u="none" strike="noStrike" kern="0" cap="none" spc="-15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</a:t>
                </a:r>
                <a:r>
                  <a:rPr kumimoji="0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[95%</a:t>
                </a:r>
                <a:r>
                  <a:rPr kumimoji="0" sz="1400" b="1" i="0" u="none" strike="noStrike" kern="0" cap="none" spc="-2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</a:t>
                </a:r>
                <a:r>
                  <a:rPr kumimoji="0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CI:</a:t>
                </a:r>
                <a:r>
                  <a:rPr kumimoji="0" sz="1400" b="1" i="0" u="none" strike="noStrike" kern="0" cap="none" spc="-2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</a:t>
                </a:r>
                <a:r>
                  <a:rPr kumimoji="0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0.67,</a:t>
                </a:r>
                <a:r>
                  <a:rPr kumimoji="0" sz="1400" b="1" i="0" u="none" strike="noStrike" kern="0" cap="none" spc="-2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1.</a:t>
                </a:r>
                <a:r>
                  <a:rPr kumimoji="0" lang="en-US" sz="1400" b="1" i="0" u="none" strike="noStrike" kern="0" cap="none" spc="-2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24</a:t>
                </a:r>
                <a:r>
                  <a:rPr kumimoji="0" sz="1400" b="1" i="0" u="none" strike="noStrike" kern="0" cap="none" spc="-2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]</a:t>
                </a:r>
                <a:endParaRPr kumimoji="0" sz="1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  <a:p>
                <a:pPr marL="2540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p</a:t>
                </a:r>
                <a:r>
                  <a:rPr kumimoji="0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=</a:t>
                </a:r>
                <a:r>
                  <a:rPr kumimoji="0" sz="1400" b="1" i="0" u="none" strike="noStrike" kern="0" cap="none" spc="-2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</a:t>
                </a:r>
                <a:r>
                  <a:rPr kumimoji="0" sz="1400" b="1" i="0" u="none" strike="noStrike" kern="0" cap="none" spc="-1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0.</a:t>
                </a:r>
                <a:r>
                  <a:rPr kumimoji="0" lang="en-US" sz="1400" b="1" i="0" u="none" strike="noStrike" kern="0" cap="none" spc="-1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56</a:t>
                </a:r>
                <a:endParaRPr kumimoji="0" sz="1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5187434" y="2382372"/>
                <a:ext cx="369332" cy="3394648"/>
              </a:xfrm>
              <a:prstGeom prst="rect">
                <a:avLst/>
              </a:prstGeom>
              <a:noFill/>
            </p:spPr>
            <p:txBody>
              <a:bodyPr vert="vert270" wrap="square" rtlCol="0" anchor="ctr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Death (%)</a:t>
                </a: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5792265" y="6000330"/>
                <a:ext cx="381509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Months</a:t>
                </a:r>
              </a:p>
            </p:txBody>
          </p:sp>
        </p:grpSp>
        <p:grpSp>
          <p:nvGrpSpPr>
            <p:cNvPr id="50" name="Group 49"/>
            <p:cNvGrpSpPr/>
            <p:nvPr/>
          </p:nvGrpSpPr>
          <p:grpSpPr>
            <a:xfrm>
              <a:off x="5811315" y="3880335"/>
              <a:ext cx="3727161" cy="1867124"/>
              <a:chOff x="7042404" y="3705991"/>
              <a:chExt cx="4114800" cy="1709288"/>
            </a:xfrm>
          </p:grpSpPr>
          <p:sp>
            <p:nvSpPr>
              <p:cNvPr id="53" name="object 35"/>
              <p:cNvSpPr/>
              <p:nvPr/>
            </p:nvSpPr>
            <p:spPr>
              <a:xfrm>
                <a:off x="7042404" y="3705991"/>
                <a:ext cx="4102735" cy="1709035"/>
              </a:xfrm>
              <a:custGeom>
                <a:avLst/>
                <a:gdLst/>
                <a:ahLst/>
                <a:cxnLst/>
                <a:rect l="l" t="t" r="r" b="b"/>
                <a:pathLst>
                  <a:path w="4102734" h="1667510">
                    <a:moveTo>
                      <a:pt x="0" y="1667255"/>
                    </a:moveTo>
                    <a:lnTo>
                      <a:pt x="62865" y="1617344"/>
                    </a:lnTo>
                    <a:lnTo>
                      <a:pt x="125856" y="1537461"/>
                    </a:lnTo>
                    <a:lnTo>
                      <a:pt x="132079" y="1512569"/>
                    </a:lnTo>
                    <a:lnTo>
                      <a:pt x="157352" y="1427606"/>
                    </a:lnTo>
                    <a:lnTo>
                      <a:pt x="232791" y="1307845"/>
                    </a:lnTo>
                    <a:lnTo>
                      <a:pt x="352425" y="1218056"/>
                    </a:lnTo>
                    <a:lnTo>
                      <a:pt x="453009" y="1178051"/>
                    </a:lnTo>
                    <a:lnTo>
                      <a:pt x="528574" y="1178051"/>
                    </a:lnTo>
                    <a:lnTo>
                      <a:pt x="723646" y="1108201"/>
                    </a:lnTo>
                    <a:lnTo>
                      <a:pt x="761365" y="1038351"/>
                    </a:lnTo>
                    <a:lnTo>
                      <a:pt x="811656" y="1008379"/>
                    </a:lnTo>
                    <a:lnTo>
                      <a:pt x="868299" y="993393"/>
                    </a:lnTo>
                    <a:lnTo>
                      <a:pt x="943864" y="993393"/>
                    </a:lnTo>
                    <a:lnTo>
                      <a:pt x="1013078" y="973454"/>
                    </a:lnTo>
                    <a:lnTo>
                      <a:pt x="1032001" y="933449"/>
                    </a:lnTo>
                    <a:lnTo>
                      <a:pt x="1126363" y="848613"/>
                    </a:lnTo>
                    <a:lnTo>
                      <a:pt x="1183004" y="813688"/>
                    </a:lnTo>
                    <a:lnTo>
                      <a:pt x="1258443" y="783716"/>
                    </a:lnTo>
                    <a:lnTo>
                      <a:pt x="1308862" y="763777"/>
                    </a:lnTo>
                    <a:lnTo>
                      <a:pt x="1440942" y="763777"/>
                    </a:lnTo>
                    <a:lnTo>
                      <a:pt x="1459865" y="723772"/>
                    </a:lnTo>
                    <a:lnTo>
                      <a:pt x="1654937" y="678941"/>
                    </a:lnTo>
                    <a:lnTo>
                      <a:pt x="1730375" y="653922"/>
                    </a:lnTo>
                    <a:lnTo>
                      <a:pt x="1837309" y="623950"/>
                    </a:lnTo>
                    <a:lnTo>
                      <a:pt x="1931797" y="564133"/>
                    </a:lnTo>
                    <a:lnTo>
                      <a:pt x="1963166" y="509142"/>
                    </a:lnTo>
                    <a:lnTo>
                      <a:pt x="2057653" y="499236"/>
                    </a:lnTo>
                    <a:lnTo>
                      <a:pt x="2126869" y="464184"/>
                    </a:lnTo>
                    <a:lnTo>
                      <a:pt x="2164588" y="424306"/>
                    </a:lnTo>
                    <a:lnTo>
                      <a:pt x="2240026" y="424306"/>
                    </a:lnTo>
                    <a:lnTo>
                      <a:pt x="2265299" y="409320"/>
                    </a:lnTo>
                    <a:lnTo>
                      <a:pt x="2359660" y="399287"/>
                    </a:lnTo>
                    <a:lnTo>
                      <a:pt x="2447671" y="379348"/>
                    </a:lnTo>
                    <a:lnTo>
                      <a:pt x="2479167" y="344423"/>
                    </a:lnTo>
                    <a:lnTo>
                      <a:pt x="2586101" y="344423"/>
                    </a:lnTo>
                    <a:lnTo>
                      <a:pt x="2674239" y="284479"/>
                    </a:lnTo>
                    <a:lnTo>
                      <a:pt x="2724530" y="269493"/>
                    </a:lnTo>
                    <a:lnTo>
                      <a:pt x="2819019" y="254634"/>
                    </a:lnTo>
                    <a:lnTo>
                      <a:pt x="2907029" y="239648"/>
                    </a:lnTo>
                    <a:lnTo>
                      <a:pt x="3014091" y="234568"/>
                    </a:lnTo>
                    <a:lnTo>
                      <a:pt x="3039237" y="209676"/>
                    </a:lnTo>
                    <a:lnTo>
                      <a:pt x="3158744" y="204723"/>
                    </a:lnTo>
                    <a:lnTo>
                      <a:pt x="3183890" y="189737"/>
                    </a:lnTo>
                    <a:lnTo>
                      <a:pt x="3454527" y="194690"/>
                    </a:lnTo>
                    <a:lnTo>
                      <a:pt x="3479673" y="154685"/>
                    </a:lnTo>
                    <a:lnTo>
                      <a:pt x="3561461" y="119760"/>
                    </a:lnTo>
                    <a:lnTo>
                      <a:pt x="3618103" y="114807"/>
                    </a:lnTo>
                    <a:lnTo>
                      <a:pt x="3825748" y="109854"/>
                    </a:lnTo>
                    <a:lnTo>
                      <a:pt x="3832098" y="94868"/>
                    </a:lnTo>
                    <a:lnTo>
                      <a:pt x="3901313" y="94868"/>
                    </a:lnTo>
                    <a:lnTo>
                      <a:pt x="3901313" y="74929"/>
                    </a:lnTo>
                    <a:lnTo>
                      <a:pt x="3976751" y="74929"/>
                    </a:lnTo>
                    <a:lnTo>
                      <a:pt x="4001897" y="44957"/>
                    </a:lnTo>
                    <a:lnTo>
                      <a:pt x="4052316" y="14985"/>
                    </a:lnTo>
                    <a:lnTo>
                      <a:pt x="4083685" y="25018"/>
                    </a:lnTo>
                    <a:lnTo>
                      <a:pt x="4102607" y="0"/>
                    </a:lnTo>
                  </a:path>
                </a:pathLst>
              </a:custGeom>
              <a:ln w="28575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54" name="object 36"/>
              <p:cNvSpPr/>
              <p:nvPr/>
            </p:nvSpPr>
            <p:spPr>
              <a:xfrm>
                <a:off x="7042404" y="3836222"/>
                <a:ext cx="4114800" cy="1579057"/>
              </a:xfrm>
              <a:custGeom>
                <a:avLst/>
                <a:gdLst/>
                <a:ahLst/>
                <a:cxnLst/>
                <a:rect l="l" t="t" r="r" b="b"/>
                <a:pathLst>
                  <a:path w="4114800" h="1506220">
                    <a:moveTo>
                      <a:pt x="4114800" y="0"/>
                    </a:moveTo>
                    <a:lnTo>
                      <a:pt x="3995293" y="39877"/>
                    </a:lnTo>
                    <a:lnTo>
                      <a:pt x="3863086" y="99694"/>
                    </a:lnTo>
                    <a:lnTo>
                      <a:pt x="3863086" y="129666"/>
                    </a:lnTo>
                    <a:lnTo>
                      <a:pt x="3806444" y="124587"/>
                    </a:lnTo>
                    <a:lnTo>
                      <a:pt x="3806444" y="144525"/>
                    </a:lnTo>
                    <a:lnTo>
                      <a:pt x="3756152" y="174497"/>
                    </a:lnTo>
                    <a:lnTo>
                      <a:pt x="3624072" y="174497"/>
                    </a:lnTo>
                    <a:lnTo>
                      <a:pt x="3624072" y="204469"/>
                    </a:lnTo>
                    <a:lnTo>
                      <a:pt x="3435350" y="204469"/>
                    </a:lnTo>
                    <a:lnTo>
                      <a:pt x="3435350" y="234314"/>
                    </a:lnTo>
                    <a:lnTo>
                      <a:pt x="3334639" y="234314"/>
                    </a:lnTo>
                    <a:lnTo>
                      <a:pt x="3334639" y="259206"/>
                    </a:lnTo>
                    <a:lnTo>
                      <a:pt x="3145917" y="259206"/>
                    </a:lnTo>
                    <a:lnTo>
                      <a:pt x="3152140" y="274192"/>
                    </a:lnTo>
                    <a:lnTo>
                      <a:pt x="3045205" y="279145"/>
                    </a:lnTo>
                    <a:lnTo>
                      <a:pt x="3051555" y="309117"/>
                    </a:lnTo>
                    <a:lnTo>
                      <a:pt x="2950845" y="304164"/>
                    </a:lnTo>
                    <a:lnTo>
                      <a:pt x="2913126" y="359028"/>
                    </a:lnTo>
                    <a:lnTo>
                      <a:pt x="2718054" y="353948"/>
                    </a:lnTo>
                    <a:lnTo>
                      <a:pt x="2718054" y="383920"/>
                    </a:lnTo>
                    <a:lnTo>
                      <a:pt x="2529331" y="383920"/>
                    </a:lnTo>
                    <a:lnTo>
                      <a:pt x="2529331" y="408813"/>
                    </a:lnTo>
                    <a:lnTo>
                      <a:pt x="2434844" y="408813"/>
                    </a:lnTo>
                    <a:lnTo>
                      <a:pt x="2434844" y="428751"/>
                    </a:lnTo>
                    <a:lnTo>
                      <a:pt x="2378329" y="458723"/>
                    </a:lnTo>
                    <a:lnTo>
                      <a:pt x="2315337" y="458723"/>
                    </a:lnTo>
                    <a:lnTo>
                      <a:pt x="2246122" y="503554"/>
                    </a:lnTo>
                    <a:lnTo>
                      <a:pt x="2195829" y="533526"/>
                    </a:lnTo>
                    <a:lnTo>
                      <a:pt x="2164334" y="533526"/>
                    </a:lnTo>
                    <a:lnTo>
                      <a:pt x="2069973" y="558419"/>
                    </a:lnTo>
                    <a:lnTo>
                      <a:pt x="1975612" y="578357"/>
                    </a:lnTo>
                    <a:lnTo>
                      <a:pt x="1975612" y="608329"/>
                    </a:lnTo>
                    <a:lnTo>
                      <a:pt x="1780540" y="603250"/>
                    </a:lnTo>
                    <a:lnTo>
                      <a:pt x="1780540" y="628269"/>
                    </a:lnTo>
                    <a:lnTo>
                      <a:pt x="1516252" y="628269"/>
                    </a:lnTo>
                    <a:lnTo>
                      <a:pt x="1491106" y="653160"/>
                    </a:lnTo>
                    <a:lnTo>
                      <a:pt x="1428242" y="658113"/>
                    </a:lnTo>
                    <a:lnTo>
                      <a:pt x="1377950" y="752856"/>
                    </a:lnTo>
                    <a:lnTo>
                      <a:pt x="1289812" y="747902"/>
                    </a:lnTo>
                    <a:lnTo>
                      <a:pt x="1132459" y="782827"/>
                    </a:lnTo>
                    <a:lnTo>
                      <a:pt x="1107313" y="832612"/>
                    </a:lnTo>
                    <a:lnTo>
                      <a:pt x="874522" y="802766"/>
                    </a:lnTo>
                    <a:lnTo>
                      <a:pt x="773938" y="837564"/>
                    </a:lnTo>
                    <a:lnTo>
                      <a:pt x="736092" y="877442"/>
                    </a:lnTo>
                    <a:lnTo>
                      <a:pt x="597662" y="877442"/>
                    </a:lnTo>
                    <a:lnTo>
                      <a:pt x="585089" y="942339"/>
                    </a:lnTo>
                    <a:lnTo>
                      <a:pt x="459359" y="942339"/>
                    </a:lnTo>
                    <a:lnTo>
                      <a:pt x="408940" y="1057020"/>
                    </a:lnTo>
                    <a:lnTo>
                      <a:pt x="283082" y="1121790"/>
                    </a:lnTo>
                    <a:lnTo>
                      <a:pt x="213868" y="1126744"/>
                    </a:lnTo>
                    <a:lnTo>
                      <a:pt x="138429" y="1196594"/>
                    </a:lnTo>
                    <a:lnTo>
                      <a:pt x="75438" y="1226565"/>
                    </a:lnTo>
                    <a:lnTo>
                      <a:pt x="62865" y="1306321"/>
                    </a:lnTo>
                    <a:lnTo>
                      <a:pt x="12573" y="1401064"/>
                    </a:lnTo>
                    <a:lnTo>
                      <a:pt x="0" y="1505711"/>
                    </a:lnTo>
                  </a:path>
                </a:pathLst>
              </a:custGeom>
              <a:ln w="28575">
                <a:solidFill>
                  <a:srgbClr val="FF9900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</p:grpSp>
      </p:grpSp>
      <p:sp>
        <p:nvSpPr>
          <p:cNvPr id="57" name="object 3"/>
          <p:cNvSpPr txBox="1">
            <a:spLocks/>
          </p:cNvSpPr>
          <p:nvPr/>
        </p:nvSpPr>
        <p:spPr>
          <a:xfrm>
            <a:off x="-3691" y="-3830"/>
            <a:ext cx="10287000" cy="100989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3200" b="0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Redo-TAVR with Balloon Expandable Valves: </a:t>
            </a:r>
          </a:p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Death at 1 Yr According to the Timing of Redo-TAVR</a:t>
            </a:r>
            <a:endParaRPr kumimoji="0" lang="en-US" sz="3000" b="1" i="0" u="none" strike="noStrike" kern="0" cap="none" spc="-1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D2D558F-B15C-9B67-602C-0207F0A6D2C0}"/>
              </a:ext>
            </a:extLst>
          </p:cNvPr>
          <p:cNvSpPr txBox="1"/>
          <p:nvPr/>
        </p:nvSpPr>
        <p:spPr>
          <a:xfrm>
            <a:off x="6156254" y="6472042"/>
            <a:ext cx="410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Makkar et al., Lancet 2023;402:1529</a:t>
            </a:r>
          </a:p>
        </p:txBody>
      </p:sp>
    </p:spTree>
    <p:extLst>
      <p:ext uri="{BB962C8B-B14F-4D97-AF65-F5344CB8AC3E}">
        <p14:creationId xmlns:p14="http://schemas.microsoft.com/office/powerpoint/2010/main" val="3795807048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4"/>
          <p:cNvSpPr txBox="1"/>
          <p:nvPr/>
        </p:nvSpPr>
        <p:spPr>
          <a:xfrm>
            <a:off x="361951" y="1479169"/>
            <a:ext cx="3953610" cy="31931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EW-</a:t>
            </a:r>
            <a:r>
              <a:rPr kumimoji="0" sz="2000" b="1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in-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EW</a:t>
            </a:r>
            <a:r>
              <a:rPr kumimoji="0" sz="2000" b="1" i="0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vs</a:t>
            </a:r>
            <a:r>
              <a:rPr kumimoji="0" sz="2000" b="1" i="0" u="none" strike="noStrike" kern="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Native</a:t>
            </a:r>
            <a:r>
              <a:rPr kumimoji="0" sz="20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TAVR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9011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725" y="9525"/>
            <a:ext cx="4222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bject 5"/>
          <p:cNvSpPr txBox="1"/>
          <p:nvPr/>
        </p:nvSpPr>
        <p:spPr>
          <a:xfrm>
            <a:off x="5610226" y="1476451"/>
            <a:ext cx="4349114" cy="3199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EW-</a:t>
            </a:r>
            <a:r>
              <a:rPr kumimoji="0" sz="2000" b="1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in-</a:t>
            </a:r>
            <a:r>
              <a:rPr kumimoji="0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nonEW</a:t>
            </a:r>
            <a:r>
              <a:rPr kumimoji="0" sz="2000" b="1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2000" b="1" i="0" u="none" strike="noStrike" kern="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Native</a:t>
            </a:r>
            <a:r>
              <a:rPr kumimoji="0" sz="2000" b="1" i="0" u="none" strike="noStrike" kern="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1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TAVR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5187434" y="2026889"/>
            <a:ext cx="5037919" cy="4050415"/>
            <a:chOff x="5187434" y="2226914"/>
            <a:chExt cx="5037919" cy="4050415"/>
          </a:xfrm>
        </p:grpSpPr>
        <p:graphicFrame>
          <p:nvGraphicFramePr>
            <p:cNvPr id="31" name="Chart 30"/>
            <p:cNvGraphicFramePr/>
            <p:nvPr/>
          </p:nvGraphicFramePr>
          <p:xfrm>
            <a:off x="5362575" y="2226914"/>
            <a:ext cx="4600575" cy="394870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pSp>
          <p:nvGrpSpPr>
            <p:cNvPr id="32" name="Group 31"/>
            <p:cNvGrpSpPr/>
            <p:nvPr/>
          </p:nvGrpSpPr>
          <p:grpSpPr>
            <a:xfrm>
              <a:off x="5917662" y="2356103"/>
              <a:ext cx="2302413" cy="464871"/>
              <a:chOff x="7532369" y="461975"/>
              <a:chExt cx="2302413" cy="424200"/>
            </a:xfrm>
          </p:grpSpPr>
          <p:grpSp>
            <p:nvGrpSpPr>
              <p:cNvPr id="37" name="object 10"/>
              <p:cNvGrpSpPr/>
              <p:nvPr/>
            </p:nvGrpSpPr>
            <p:grpSpPr>
              <a:xfrm>
                <a:off x="7532369" y="642043"/>
                <a:ext cx="250190" cy="174867"/>
                <a:chOff x="7532369" y="642043"/>
                <a:chExt cx="250190" cy="174867"/>
              </a:xfrm>
            </p:grpSpPr>
            <p:sp>
              <p:nvSpPr>
                <p:cNvPr id="39" name="object 12"/>
                <p:cNvSpPr/>
                <p:nvPr/>
              </p:nvSpPr>
              <p:spPr>
                <a:xfrm>
                  <a:off x="7532369" y="816910"/>
                  <a:ext cx="250190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190">
                      <a:moveTo>
                        <a:pt x="0" y="0"/>
                      </a:moveTo>
                      <a:lnTo>
                        <a:pt x="249935" y="0"/>
                      </a:lnTo>
                    </a:path>
                  </a:pathLst>
                </a:custGeom>
                <a:ln w="28575">
                  <a:solidFill>
                    <a:schemeClr val="bg1"/>
                  </a:solidFill>
                </a:ln>
              </p:spPr>
              <p:txBody>
                <a:bodyPr wrap="square" lIns="0" tIns="0" rIns="0" bIns="0" rtlCol="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200" b="1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object 13"/>
                <p:cNvSpPr/>
                <p:nvPr/>
              </p:nvSpPr>
              <p:spPr>
                <a:xfrm>
                  <a:off x="7532369" y="642043"/>
                  <a:ext cx="250190" cy="41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190">
                      <a:moveTo>
                        <a:pt x="0" y="0"/>
                      </a:moveTo>
                      <a:lnTo>
                        <a:pt x="249935" y="0"/>
                      </a:lnTo>
                    </a:path>
                  </a:pathLst>
                </a:custGeom>
                <a:ln w="28575">
                  <a:solidFill>
                    <a:srgbClr val="FF9900"/>
                  </a:solidFill>
                </a:ln>
              </p:spPr>
              <p:txBody>
                <a:bodyPr wrap="square" lIns="0" tIns="0" rIns="0" bIns="0" rtlCol="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200" b="1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8" name="object 14"/>
              <p:cNvSpPr txBox="1"/>
              <p:nvPr/>
            </p:nvSpPr>
            <p:spPr>
              <a:xfrm>
                <a:off x="7841615" y="461975"/>
                <a:ext cx="1993167" cy="424200"/>
              </a:xfrm>
              <a:prstGeom prst="rect">
                <a:avLst/>
              </a:prstGeom>
            </p:spPr>
            <p:txBody>
              <a:bodyPr vert="horz" wrap="square" lIns="0" tIns="99695" rIns="0" bIns="0" rtlCol="0">
                <a:spAutoFit/>
              </a:bodyPr>
              <a:lstStyle/>
              <a:p>
                <a:pPr marL="1270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EW-in-</a:t>
                </a:r>
                <a:r>
                  <a:rPr kumimoji="0" lang="en-US" sz="11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nonEW</a:t>
                </a:r>
                <a:r>
                  <a:rPr kumimoji="0" lang="en-US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TAVR </a:t>
                </a:r>
                <a:r>
                  <a:rPr kumimoji="0" lang="en-US" sz="1100" b="1" i="0" u="none" strike="noStrike" kern="0" cap="none" spc="-5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(n=741)  </a:t>
                </a:r>
                <a:endParaRPr kumimoji="0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  <a:p>
                <a:pPr marL="1270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Native TAVR (n=741)</a:t>
                </a:r>
                <a:endParaRPr kumimoji="0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p:grpSp>
        <p:sp>
          <p:nvSpPr>
            <p:cNvPr id="33" name="object 19"/>
            <p:cNvSpPr txBox="1"/>
            <p:nvPr/>
          </p:nvSpPr>
          <p:spPr>
            <a:xfrm>
              <a:off x="9622103" y="3668142"/>
              <a:ext cx="603250" cy="475771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ts val="1820"/>
                </a:lnSpc>
                <a:spcBef>
                  <a:spcPts val="11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-10" normalizeH="0" baseline="0" noProof="0" dirty="0">
                  <a:ln>
                    <a:noFill/>
                  </a:ln>
                  <a:solidFill>
                    <a:srgbClr val="FF9933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17.3</a:t>
              </a:r>
              <a:r>
                <a:rPr kumimoji="0" sz="1400" b="1" i="0" u="none" strike="noStrike" kern="0" cap="none" spc="-10" normalizeH="0" baseline="0" noProof="0" dirty="0">
                  <a:ln>
                    <a:noFill/>
                  </a:ln>
                  <a:solidFill>
                    <a:srgbClr val="FF9933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%</a:t>
              </a:r>
              <a:endPara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  <a:p>
              <a:pPr marL="12700" marR="0" lvl="0" indent="0" algn="l" defTabSz="914400" rtl="0" eaLnBrk="1" fontAlgn="auto" latinLnBrk="0" hangingPunct="1">
                <a:lnSpc>
                  <a:spcPts val="18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-1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17.1%</a:t>
              </a:r>
              <a:endPara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34" name="object 18"/>
            <p:cNvSpPr txBox="1"/>
            <p:nvPr/>
          </p:nvSpPr>
          <p:spPr>
            <a:xfrm>
              <a:off x="6167852" y="3035570"/>
              <a:ext cx="2672488" cy="444352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HR:</a:t>
              </a:r>
              <a:r>
                <a:rPr kumimoji="0" sz="1400" b="1" i="0" u="none" strike="noStrike" kern="0" cap="none" spc="-2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1.08</a:t>
              </a:r>
              <a:r>
                <a:rPr kumimoji="0" sz="1400" b="1" i="0" u="none" strike="noStrike" kern="0" cap="none" spc="-1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[95%</a:t>
              </a:r>
              <a:r>
                <a:rPr kumimoji="0" sz="1400" b="1" i="0" u="none" strike="noStrike" kern="0" cap="none" spc="-2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CI:</a:t>
              </a:r>
              <a:r>
                <a:rPr kumimoji="0" sz="1400" b="1" i="0" u="none" strike="noStrike" kern="0" cap="none" spc="-2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0.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81</a:t>
              </a:r>
              <a:r>
                <a:rPr kumimoji="0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,</a:t>
              </a:r>
              <a:r>
                <a:rPr kumimoji="0" sz="1400" b="1" i="0" u="none" strike="noStrike" kern="0" cap="none" spc="-2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1.</a:t>
              </a:r>
              <a:r>
                <a:rPr kumimoji="0" lang="en-US" sz="1400" b="1" i="0" u="none" strike="noStrike" kern="0" cap="none" spc="-2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43</a:t>
              </a:r>
              <a:r>
                <a:rPr kumimoji="0" sz="1400" b="1" i="0" u="none" strike="noStrike" kern="0" cap="none" spc="-2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]</a:t>
              </a:r>
              <a:endParaRPr kumimoji="0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  <a:p>
              <a:pPr marL="2540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p</a:t>
              </a:r>
              <a:r>
                <a:rPr kumimoji="0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=</a:t>
              </a:r>
              <a:r>
                <a:rPr kumimoji="0" sz="1400" b="1" i="0" u="none" strike="noStrike" kern="0" cap="none" spc="-2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400" b="1" i="0" u="none" strike="noStrike" kern="0" cap="none" spc="-1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0.</a:t>
              </a:r>
              <a:r>
                <a:rPr kumimoji="0" lang="en-US" sz="1400" b="1" i="0" u="none" strike="noStrike" kern="0" cap="none" spc="-1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61</a:t>
              </a:r>
              <a:endParaRPr kumimoji="0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187434" y="2382372"/>
              <a:ext cx="369332" cy="3394648"/>
            </a:xfrm>
            <a:prstGeom prst="rect">
              <a:avLst/>
            </a:prstGeom>
            <a:noFill/>
          </p:spPr>
          <p:txBody>
            <a:bodyPr vert="vert270" wrap="square" rtlCol="0" anchor="ctr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Death (%)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792265" y="6000330"/>
              <a:ext cx="381509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Months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62984" y="2026889"/>
            <a:ext cx="5077341" cy="4050415"/>
            <a:chOff x="62984" y="2026889"/>
            <a:chExt cx="5077341" cy="4050415"/>
          </a:xfrm>
        </p:grpSpPr>
        <p:graphicFrame>
          <p:nvGraphicFramePr>
            <p:cNvPr id="12" name="Chart 11"/>
            <p:cNvGraphicFramePr/>
            <p:nvPr/>
          </p:nvGraphicFramePr>
          <p:xfrm>
            <a:off x="238125" y="2026889"/>
            <a:ext cx="4600575" cy="394870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pSp>
          <p:nvGrpSpPr>
            <p:cNvPr id="14" name="Group 13"/>
            <p:cNvGrpSpPr/>
            <p:nvPr/>
          </p:nvGrpSpPr>
          <p:grpSpPr>
            <a:xfrm>
              <a:off x="793212" y="2156078"/>
              <a:ext cx="2302413" cy="464871"/>
              <a:chOff x="7532369" y="461975"/>
              <a:chExt cx="2302413" cy="424200"/>
            </a:xfrm>
          </p:grpSpPr>
          <p:grpSp>
            <p:nvGrpSpPr>
              <p:cNvPr id="19" name="object 10"/>
              <p:cNvGrpSpPr/>
              <p:nvPr/>
            </p:nvGrpSpPr>
            <p:grpSpPr>
              <a:xfrm>
                <a:off x="7532369" y="642043"/>
                <a:ext cx="250190" cy="174867"/>
                <a:chOff x="7532369" y="642043"/>
                <a:chExt cx="250190" cy="174867"/>
              </a:xfrm>
            </p:grpSpPr>
            <p:sp>
              <p:nvSpPr>
                <p:cNvPr id="21" name="object 12"/>
                <p:cNvSpPr/>
                <p:nvPr/>
              </p:nvSpPr>
              <p:spPr>
                <a:xfrm>
                  <a:off x="7532369" y="816910"/>
                  <a:ext cx="250190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190">
                      <a:moveTo>
                        <a:pt x="0" y="0"/>
                      </a:moveTo>
                      <a:lnTo>
                        <a:pt x="249935" y="0"/>
                      </a:lnTo>
                    </a:path>
                  </a:pathLst>
                </a:custGeom>
                <a:ln w="28575">
                  <a:solidFill>
                    <a:schemeClr val="bg1"/>
                  </a:solidFill>
                </a:ln>
              </p:spPr>
              <p:txBody>
                <a:bodyPr wrap="square" lIns="0" tIns="0" rIns="0" bIns="0" rtlCol="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200" b="1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object 13"/>
                <p:cNvSpPr/>
                <p:nvPr/>
              </p:nvSpPr>
              <p:spPr>
                <a:xfrm>
                  <a:off x="7532369" y="642043"/>
                  <a:ext cx="250190" cy="41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190">
                      <a:moveTo>
                        <a:pt x="0" y="0"/>
                      </a:moveTo>
                      <a:lnTo>
                        <a:pt x="249935" y="0"/>
                      </a:lnTo>
                    </a:path>
                  </a:pathLst>
                </a:custGeom>
                <a:ln w="28575">
                  <a:solidFill>
                    <a:srgbClr val="FF9900"/>
                  </a:solidFill>
                </a:ln>
              </p:spPr>
              <p:txBody>
                <a:bodyPr wrap="square" lIns="0" tIns="0" rIns="0" bIns="0" rtlCol="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200" b="1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" name="object 14"/>
              <p:cNvSpPr txBox="1"/>
              <p:nvPr/>
            </p:nvSpPr>
            <p:spPr>
              <a:xfrm>
                <a:off x="7841615" y="461975"/>
                <a:ext cx="1993167" cy="424200"/>
              </a:xfrm>
              <a:prstGeom prst="rect">
                <a:avLst/>
              </a:prstGeom>
            </p:spPr>
            <p:txBody>
              <a:bodyPr vert="horz" wrap="square" lIns="0" tIns="99695" rIns="0" bIns="0" rtlCol="0">
                <a:spAutoFit/>
              </a:bodyPr>
              <a:lstStyle/>
              <a:p>
                <a:pPr marL="1270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EW-in-EW TAVR </a:t>
                </a:r>
                <a:r>
                  <a:rPr kumimoji="0" lang="en-US" sz="1100" b="1" i="0" u="none" strike="noStrike" kern="0" cap="none" spc="-5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(n=475)  </a:t>
                </a:r>
                <a:endParaRPr kumimoji="0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  <a:p>
                <a:pPr marL="1270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Native TAVR (n=475)</a:t>
                </a:r>
                <a:endParaRPr kumimoji="0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p:grpSp>
        <p:sp>
          <p:nvSpPr>
            <p:cNvPr id="15" name="object 19"/>
            <p:cNvSpPr txBox="1"/>
            <p:nvPr/>
          </p:nvSpPr>
          <p:spPr>
            <a:xfrm>
              <a:off x="4537075" y="3405305"/>
              <a:ext cx="603250" cy="475771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ts val="1820"/>
                </a:lnSpc>
                <a:spcBef>
                  <a:spcPts val="11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1" i="0" u="none" strike="noStrike" kern="0" cap="none" spc="-1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1</a:t>
              </a:r>
              <a:r>
                <a:rPr kumimoji="0" lang="en-US" sz="1400" b="1" i="0" u="none" strike="noStrike" kern="0" cap="none" spc="-1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7.9</a:t>
              </a:r>
              <a:r>
                <a:rPr kumimoji="0" sz="1400" b="1" i="0" u="none" strike="noStrike" kern="0" cap="none" spc="-1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%</a:t>
              </a:r>
              <a:endParaRPr kumimoji="0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  <a:p>
              <a:pPr marL="12700" marR="0" lvl="0" indent="0" algn="l" defTabSz="914400" rtl="0" eaLnBrk="1" fontAlgn="auto" latinLnBrk="0" hangingPunct="1">
                <a:lnSpc>
                  <a:spcPts val="18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1" i="0" u="none" strike="noStrike" kern="0" cap="none" spc="-10" normalizeH="0" baseline="0" noProof="0" dirty="0">
                  <a:ln>
                    <a:noFill/>
                  </a:ln>
                  <a:solidFill>
                    <a:srgbClr val="FF99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1</a:t>
              </a:r>
              <a:r>
                <a:rPr kumimoji="0" lang="en-US" sz="1400" b="1" i="0" u="none" strike="noStrike" kern="0" cap="none" spc="-10" normalizeH="0" baseline="0" noProof="0" dirty="0">
                  <a:ln>
                    <a:noFill/>
                  </a:ln>
                  <a:solidFill>
                    <a:srgbClr val="FF99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6.9</a:t>
              </a:r>
              <a:r>
                <a:rPr kumimoji="0" sz="1400" b="1" i="0" u="none" strike="noStrike" kern="0" cap="none" spc="-10" normalizeH="0" baseline="0" noProof="0" dirty="0">
                  <a:ln>
                    <a:noFill/>
                  </a:ln>
                  <a:solidFill>
                    <a:srgbClr val="FF99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%</a:t>
              </a:r>
              <a:endParaRPr kumimoji="0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6" name="object 18"/>
            <p:cNvSpPr txBox="1"/>
            <p:nvPr/>
          </p:nvSpPr>
          <p:spPr>
            <a:xfrm>
              <a:off x="1118462" y="3095157"/>
              <a:ext cx="2672488" cy="444352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HR:</a:t>
              </a:r>
              <a:r>
                <a:rPr kumimoji="0" sz="1400" b="1" i="0" u="none" strike="noStrike" kern="0" cap="none" spc="-2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0.9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1</a:t>
              </a:r>
              <a:r>
                <a:rPr kumimoji="0" sz="1400" b="1" i="0" u="none" strike="noStrike" kern="0" cap="none" spc="-1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[95%</a:t>
              </a:r>
              <a:r>
                <a:rPr kumimoji="0" sz="1400" b="1" i="0" u="none" strike="noStrike" kern="0" cap="none" spc="-2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CI:</a:t>
              </a:r>
              <a:r>
                <a:rPr kumimoji="0" sz="1400" b="1" i="0" u="none" strike="noStrike" kern="0" cap="none" spc="-2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0.6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4</a:t>
              </a:r>
              <a:r>
                <a:rPr kumimoji="0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,</a:t>
              </a:r>
              <a:r>
                <a:rPr kumimoji="0" sz="1400" b="1" i="0" u="none" strike="noStrike" kern="0" cap="none" spc="-2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1.</a:t>
              </a:r>
              <a:r>
                <a:rPr kumimoji="0" lang="en-US" sz="1400" b="1" i="0" u="none" strike="noStrike" kern="0" cap="none" spc="-2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28</a:t>
              </a:r>
              <a:r>
                <a:rPr kumimoji="0" sz="1400" b="1" i="0" u="none" strike="noStrike" kern="0" cap="none" spc="-2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]</a:t>
              </a:r>
              <a:endParaRPr kumimoji="0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  <a:p>
              <a:pPr marL="2540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p</a:t>
              </a:r>
              <a:r>
                <a:rPr kumimoji="0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=</a:t>
              </a:r>
              <a:r>
                <a:rPr kumimoji="0" sz="1400" b="1" i="0" u="none" strike="noStrike" kern="0" cap="none" spc="-2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400" b="1" i="0" u="none" strike="noStrike" kern="0" cap="none" spc="-1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0.</a:t>
              </a:r>
              <a:r>
                <a:rPr kumimoji="0" lang="en-US" sz="1400" b="1" i="0" u="none" strike="noStrike" kern="0" cap="none" spc="-1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59</a:t>
              </a:r>
              <a:endParaRPr kumimoji="0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2984" y="2182347"/>
              <a:ext cx="369332" cy="3394648"/>
            </a:xfrm>
            <a:prstGeom prst="rect">
              <a:avLst/>
            </a:prstGeom>
            <a:noFill/>
          </p:spPr>
          <p:txBody>
            <a:bodyPr vert="vert270" wrap="square" rtlCol="0" anchor="ctr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Death (%)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67815" y="5800305"/>
              <a:ext cx="381509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Months</a:t>
              </a:r>
            </a:p>
          </p:txBody>
        </p:sp>
        <p:grpSp>
          <p:nvGrpSpPr>
            <p:cNvPr id="41" name="object 6"/>
            <p:cNvGrpSpPr/>
            <p:nvPr/>
          </p:nvGrpSpPr>
          <p:grpSpPr>
            <a:xfrm>
              <a:off x="686865" y="3600747"/>
              <a:ext cx="3796040" cy="1987075"/>
              <a:chOff x="1117091" y="3284220"/>
              <a:chExt cx="4114800" cy="1621917"/>
            </a:xfrm>
          </p:grpSpPr>
          <p:sp>
            <p:nvSpPr>
              <p:cNvPr id="42" name="object 7"/>
              <p:cNvSpPr/>
              <p:nvPr/>
            </p:nvSpPr>
            <p:spPr>
              <a:xfrm>
                <a:off x="1117091" y="3418332"/>
                <a:ext cx="4114800" cy="1487805"/>
              </a:xfrm>
              <a:custGeom>
                <a:avLst/>
                <a:gdLst/>
                <a:ahLst/>
                <a:cxnLst/>
                <a:rect l="l" t="t" r="r" b="b"/>
                <a:pathLst>
                  <a:path w="4114800" h="1487804">
                    <a:moveTo>
                      <a:pt x="9207" y="1487423"/>
                    </a:moveTo>
                    <a:lnTo>
                      <a:pt x="0" y="1395729"/>
                    </a:lnTo>
                    <a:lnTo>
                      <a:pt x="69037" y="1290446"/>
                    </a:lnTo>
                    <a:lnTo>
                      <a:pt x="92049" y="1188592"/>
                    </a:lnTo>
                    <a:lnTo>
                      <a:pt x="110464" y="1161414"/>
                    </a:lnTo>
                    <a:lnTo>
                      <a:pt x="266954" y="1090040"/>
                    </a:lnTo>
                    <a:lnTo>
                      <a:pt x="303784" y="1066291"/>
                    </a:lnTo>
                    <a:lnTo>
                      <a:pt x="432689" y="1069720"/>
                    </a:lnTo>
                    <a:lnTo>
                      <a:pt x="464820" y="1022222"/>
                    </a:lnTo>
                    <a:lnTo>
                      <a:pt x="598297" y="1025524"/>
                    </a:lnTo>
                    <a:lnTo>
                      <a:pt x="612140" y="950848"/>
                    </a:lnTo>
                    <a:lnTo>
                      <a:pt x="644397" y="930528"/>
                    </a:lnTo>
                    <a:lnTo>
                      <a:pt x="718058" y="899921"/>
                    </a:lnTo>
                    <a:lnTo>
                      <a:pt x="879094" y="899921"/>
                    </a:lnTo>
                    <a:lnTo>
                      <a:pt x="883666" y="862583"/>
                    </a:lnTo>
                    <a:lnTo>
                      <a:pt x="1095502" y="862583"/>
                    </a:lnTo>
                    <a:lnTo>
                      <a:pt x="1118489" y="815085"/>
                    </a:lnTo>
                    <a:lnTo>
                      <a:pt x="1256538" y="815085"/>
                    </a:lnTo>
                    <a:lnTo>
                      <a:pt x="1274953" y="764031"/>
                    </a:lnTo>
                    <a:lnTo>
                      <a:pt x="1371600" y="764031"/>
                    </a:lnTo>
                    <a:lnTo>
                      <a:pt x="1408430" y="682624"/>
                    </a:lnTo>
                    <a:lnTo>
                      <a:pt x="1459103" y="682624"/>
                    </a:lnTo>
                    <a:lnTo>
                      <a:pt x="1459103" y="662177"/>
                    </a:lnTo>
                    <a:lnTo>
                      <a:pt x="1767459" y="662177"/>
                    </a:lnTo>
                    <a:lnTo>
                      <a:pt x="1776602" y="634999"/>
                    </a:lnTo>
                    <a:lnTo>
                      <a:pt x="1864106" y="634999"/>
                    </a:lnTo>
                    <a:lnTo>
                      <a:pt x="1864106" y="590930"/>
                    </a:lnTo>
                    <a:lnTo>
                      <a:pt x="1965325" y="590930"/>
                    </a:lnTo>
                    <a:lnTo>
                      <a:pt x="1983739" y="540003"/>
                    </a:lnTo>
                    <a:lnTo>
                      <a:pt x="2075814" y="536574"/>
                    </a:lnTo>
                    <a:lnTo>
                      <a:pt x="2140204" y="512825"/>
                    </a:lnTo>
                    <a:lnTo>
                      <a:pt x="2246122" y="485647"/>
                    </a:lnTo>
                    <a:lnTo>
                      <a:pt x="2264537" y="451611"/>
                    </a:lnTo>
                    <a:lnTo>
                      <a:pt x="2319782" y="427862"/>
                    </a:lnTo>
                    <a:lnTo>
                      <a:pt x="2402586" y="397382"/>
                    </a:lnTo>
                    <a:lnTo>
                      <a:pt x="2430272" y="373506"/>
                    </a:lnTo>
                    <a:lnTo>
                      <a:pt x="2526919" y="366775"/>
                    </a:lnTo>
                    <a:lnTo>
                      <a:pt x="2526919" y="346328"/>
                    </a:lnTo>
                    <a:lnTo>
                      <a:pt x="2918079" y="346328"/>
                    </a:lnTo>
                    <a:lnTo>
                      <a:pt x="2941066" y="281812"/>
                    </a:lnTo>
                    <a:lnTo>
                      <a:pt x="3134487" y="281812"/>
                    </a:lnTo>
                    <a:lnTo>
                      <a:pt x="3139059" y="247903"/>
                    </a:lnTo>
                    <a:lnTo>
                      <a:pt x="3424428" y="247903"/>
                    </a:lnTo>
                    <a:lnTo>
                      <a:pt x="3424428" y="213994"/>
                    </a:lnTo>
                    <a:lnTo>
                      <a:pt x="3567049" y="213994"/>
                    </a:lnTo>
                    <a:lnTo>
                      <a:pt x="3567049" y="190118"/>
                    </a:lnTo>
                    <a:lnTo>
                      <a:pt x="3617722" y="190118"/>
                    </a:lnTo>
                    <a:lnTo>
                      <a:pt x="3622294" y="159638"/>
                    </a:lnTo>
                    <a:lnTo>
                      <a:pt x="3856990" y="159638"/>
                    </a:lnTo>
                    <a:lnTo>
                      <a:pt x="3889248" y="135889"/>
                    </a:lnTo>
                    <a:lnTo>
                      <a:pt x="3898519" y="71373"/>
                    </a:lnTo>
                    <a:lnTo>
                      <a:pt x="3985895" y="71373"/>
                    </a:lnTo>
                    <a:lnTo>
                      <a:pt x="3985895" y="33908"/>
                    </a:lnTo>
                    <a:lnTo>
                      <a:pt x="4041140" y="33908"/>
                    </a:lnTo>
                    <a:lnTo>
                      <a:pt x="4041140" y="0"/>
                    </a:lnTo>
                    <a:lnTo>
                      <a:pt x="4114800" y="0"/>
                    </a:lnTo>
                  </a:path>
                </a:pathLst>
              </a:custGeom>
              <a:ln w="28574">
                <a:solidFill>
                  <a:srgbClr val="FF9900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43" name="object 8"/>
              <p:cNvSpPr/>
              <p:nvPr/>
            </p:nvSpPr>
            <p:spPr>
              <a:xfrm>
                <a:off x="1123187" y="3284220"/>
                <a:ext cx="4087495" cy="1621790"/>
              </a:xfrm>
              <a:custGeom>
                <a:avLst/>
                <a:gdLst/>
                <a:ahLst/>
                <a:cxnLst/>
                <a:rect l="l" t="t" r="r" b="b"/>
                <a:pathLst>
                  <a:path w="4087495" h="1621789">
                    <a:moveTo>
                      <a:pt x="4087367" y="0"/>
                    </a:moveTo>
                    <a:lnTo>
                      <a:pt x="3884803" y="0"/>
                    </a:lnTo>
                    <a:lnTo>
                      <a:pt x="3889502" y="31368"/>
                    </a:lnTo>
                    <a:lnTo>
                      <a:pt x="3654679" y="31368"/>
                    </a:lnTo>
                    <a:lnTo>
                      <a:pt x="3659251" y="66293"/>
                    </a:lnTo>
                    <a:lnTo>
                      <a:pt x="3581019" y="66293"/>
                    </a:lnTo>
                    <a:lnTo>
                      <a:pt x="3581019" y="101091"/>
                    </a:lnTo>
                    <a:lnTo>
                      <a:pt x="3470529" y="101091"/>
                    </a:lnTo>
                    <a:lnTo>
                      <a:pt x="3433699" y="170814"/>
                    </a:lnTo>
                    <a:lnTo>
                      <a:pt x="3323336" y="170814"/>
                    </a:lnTo>
                    <a:lnTo>
                      <a:pt x="3323336" y="191769"/>
                    </a:lnTo>
                    <a:lnTo>
                      <a:pt x="3263391" y="191769"/>
                    </a:lnTo>
                    <a:lnTo>
                      <a:pt x="3268091" y="226694"/>
                    </a:lnTo>
                    <a:lnTo>
                      <a:pt x="3129915" y="223138"/>
                    </a:lnTo>
                    <a:lnTo>
                      <a:pt x="3116199" y="254507"/>
                    </a:lnTo>
                    <a:lnTo>
                      <a:pt x="3014853" y="254507"/>
                    </a:lnTo>
                    <a:lnTo>
                      <a:pt x="3014853" y="286003"/>
                    </a:lnTo>
                    <a:lnTo>
                      <a:pt x="2752471" y="286003"/>
                    </a:lnTo>
                    <a:lnTo>
                      <a:pt x="2678938" y="306831"/>
                    </a:lnTo>
                    <a:lnTo>
                      <a:pt x="2637409" y="366140"/>
                    </a:lnTo>
                    <a:lnTo>
                      <a:pt x="2568448" y="376554"/>
                    </a:lnTo>
                    <a:lnTo>
                      <a:pt x="2319909" y="376554"/>
                    </a:lnTo>
                    <a:lnTo>
                      <a:pt x="2306066" y="404494"/>
                    </a:lnTo>
                    <a:lnTo>
                      <a:pt x="2236978" y="404494"/>
                    </a:lnTo>
                    <a:lnTo>
                      <a:pt x="2108073" y="502157"/>
                    </a:lnTo>
                    <a:lnTo>
                      <a:pt x="1813560" y="509142"/>
                    </a:lnTo>
                    <a:lnTo>
                      <a:pt x="1790573" y="533526"/>
                    </a:lnTo>
                    <a:lnTo>
                      <a:pt x="1680083" y="533526"/>
                    </a:lnTo>
                    <a:lnTo>
                      <a:pt x="1578737" y="561466"/>
                    </a:lnTo>
                    <a:lnTo>
                      <a:pt x="1560322" y="620775"/>
                    </a:lnTo>
                    <a:lnTo>
                      <a:pt x="1486789" y="620775"/>
                    </a:lnTo>
                    <a:lnTo>
                      <a:pt x="1486789" y="641603"/>
                    </a:lnTo>
                    <a:lnTo>
                      <a:pt x="1334897" y="638174"/>
                    </a:lnTo>
                    <a:lnTo>
                      <a:pt x="1247394" y="665987"/>
                    </a:lnTo>
                    <a:lnTo>
                      <a:pt x="1187577" y="728852"/>
                    </a:lnTo>
                    <a:lnTo>
                      <a:pt x="1136904" y="728852"/>
                    </a:lnTo>
                    <a:lnTo>
                      <a:pt x="1136904" y="735837"/>
                    </a:lnTo>
                    <a:lnTo>
                      <a:pt x="1067816" y="739266"/>
                    </a:lnTo>
                    <a:lnTo>
                      <a:pt x="1040257" y="815974"/>
                    </a:lnTo>
                    <a:lnTo>
                      <a:pt x="939038" y="808989"/>
                    </a:lnTo>
                    <a:lnTo>
                      <a:pt x="939038" y="840358"/>
                    </a:lnTo>
                    <a:lnTo>
                      <a:pt x="787145" y="840358"/>
                    </a:lnTo>
                    <a:lnTo>
                      <a:pt x="759460" y="857884"/>
                    </a:lnTo>
                    <a:lnTo>
                      <a:pt x="699643" y="857884"/>
                    </a:lnTo>
                    <a:lnTo>
                      <a:pt x="672084" y="906652"/>
                    </a:lnTo>
                    <a:lnTo>
                      <a:pt x="612139" y="941577"/>
                    </a:lnTo>
                    <a:lnTo>
                      <a:pt x="547751" y="1056639"/>
                    </a:lnTo>
                    <a:lnTo>
                      <a:pt x="418846" y="1049654"/>
                    </a:lnTo>
                    <a:lnTo>
                      <a:pt x="395859" y="1081023"/>
                    </a:lnTo>
                    <a:lnTo>
                      <a:pt x="345186" y="1074038"/>
                    </a:lnTo>
                    <a:lnTo>
                      <a:pt x="294640" y="1133347"/>
                    </a:lnTo>
                    <a:lnTo>
                      <a:pt x="225552" y="1133347"/>
                    </a:lnTo>
                    <a:lnTo>
                      <a:pt x="207137" y="1224025"/>
                    </a:lnTo>
                    <a:lnTo>
                      <a:pt x="161162" y="1269364"/>
                    </a:lnTo>
                    <a:lnTo>
                      <a:pt x="115074" y="1346072"/>
                    </a:lnTo>
                    <a:lnTo>
                      <a:pt x="96659" y="1440179"/>
                    </a:lnTo>
                    <a:lnTo>
                      <a:pt x="0" y="1621535"/>
                    </a:lnTo>
                  </a:path>
                </a:pathLst>
              </a:custGeom>
              <a:ln w="28575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6" name="object 33"/>
          <p:cNvGrpSpPr/>
          <p:nvPr/>
        </p:nvGrpSpPr>
        <p:grpSpPr>
          <a:xfrm>
            <a:off x="5818969" y="3716313"/>
            <a:ext cx="3788386" cy="1807924"/>
            <a:chOff x="7039355" y="3326892"/>
            <a:chExt cx="4114800" cy="1551940"/>
          </a:xfrm>
        </p:grpSpPr>
        <p:sp>
          <p:nvSpPr>
            <p:cNvPr id="49" name="object 36"/>
            <p:cNvSpPr/>
            <p:nvPr/>
          </p:nvSpPr>
          <p:spPr>
            <a:xfrm>
              <a:off x="7039355" y="3326892"/>
              <a:ext cx="4114800" cy="1551940"/>
            </a:xfrm>
            <a:custGeom>
              <a:avLst/>
              <a:gdLst/>
              <a:ahLst/>
              <a:cxnLst/>
              <a:rect l="l" t="t" r="r" b="b"/>
              <a:pathLst>
                <a:path w="4114800" h="1551939">
                  <a:moveTo>
                    <a:pt x="0" y="1551432"/>
                  </a:moveTo>
                  <a:lnTo>
                    <a:pt x="23622" y="1423289"/>
                  </a:lnTo>
                  <a:lnTo>
                    <a:pt x="76708" y="1361440"/>
                  </a:lnTo>
                  <a:lnTo>
                    <a:pt x="123951" y="1303909"/>
                  </a:lnTo>
                  <a:lnTo>
                    <a:pt x="141604" y="1299591"/>
                  </a:lnTo>
                  <a:lnTo>
                    <a:pt x="182879" y="1206754"/>
                  </a:lnTo>
                  <a:lnTo>
                    <a:pt x="206501" y="1184656"/>
                  </a:lnTo>
                  <a:lnTo>
                    <a:pt x="236093" y="1140460"/>
                  </a:lnTo>
                  <a:lnTo>
                    <a:pt x="312800" y="1127252"/>
                  </a:lnTo>
                  <a:lnTo>
                    <a:pt x="371728" y="1065276"/>
                  </a:lnTo>
                  <a:lnTo>
                    <a:pt x="401320" y="1043178"/>
                  </a:lnTo>
                  <a:lnTo>
                    <a:pt x="418973" y="998982"/>
                  </a:lnTo>
                  <a:lnTo>
                    <a:pt x="466217" y="959231"/>
                  </a:lnTo>
                  <a:lnTo>
                    <a:pt x="590169" y="959231"/>
                  </a:lnTo>
                  <a:lnTo>
                    <a:pt x="625475" y="937133"/>
                  </a:lnTo>
                  <a:lnTo>
                    <a:pt x="708151" y="941578"/>
                  </a:lnTo>
                  <a:lnTo>
                    <a:pt x="808482" y="862076"/>
                  </a:lnTo>
                  <a:lnTo>
                    <a:pt x="902843" y="857631"/>
                  </a:lnTo>
                  <a:lnTo>
                    <a:pt x="961898" y="831088"/>
                  </a:lnTo>
                  <a:lnTo>
                    <a:pt x="1003173" y="791337"/>
                  </a:lnTo>
                  <a:lnTo>
                    <a:pt x="1127125" y="729488"/>
                  </a:lnTo>
                  <a:lnTo>
                    <a:pt x="1262888" y="725043"/>
                  </a:lnTo>
                  <a:lnTo>
                    <a:pt x="1268729" y="707390"/>
                  </a:lnTo>
                  <a:lnTo>
                    <a:pt x="1345438" y="707390"/>
                  </a:lnTo>
                  <a:lnTo>
                    <a:pt x="1369060" y="685292"/>
                  </a:lnTo>
                  <a:lnTo>
                    <a:pt x="1534287" y="685292"/>
                  </a:lnTo>
                  <a:lnTo>
                    <a:pt x="1622805" y="649859"/>
                  </a:lnTo>
                  <a:lnTo>
                    <a:pt x="1652270" y="618998"/>
                  </a:lnTo>
                  <a:lnTo>
                    <a:pt x="1900174" y="605790"/>
                  </a:lnTo>
                  <a:lnTo>
                    <a:pt x="1906016" y="588010"/>
                  </a:lnTo>
                  <a:lnTo>
                    <a:pt x="2159762" y="579247"/>
                  </a:lnTo>
                  <a:lnTo>
                    <a:pt x="2254250" y="517398"/>
                  </a:lnTo>
                  <a:lnTo>
                    <a:pt x="2360422" y="490855"/>
                  </a:lnTo>
                  <a:lnTo>
                    <a:pt x="2419477" y="451104"/>
                  </a:lnTo>
                  <a:lnTo>
                    <a:pt x="2496185" y="451104"/>
                  </a:lnTo>
                  <a:lnTo>
                    <a:pt x="2590546" y="393573"/>
                  </a:lnTo>
                  <a:lnTo>
                    <a:pt x="2590546" y="380365"/>
                  </a:lnTo>
                  <a:lnTo>
                    <a:pt x="2690876" y="380365"/>
                  </a:lnTo>
                  <a:lnTo>
                    <a:pt x="2738120" y="362712"/>
                  </a:lnTo>
                  <a:lnTo>
                    <a:pt x="2826639" y="345059"/>
                  </a:lnTo>
                  <a:lnTo>
                    <a:pt x="2850261" y="327279"/>
                  </a:lnTo>
                  <a:lnTo>
                    <a:pt x="2932811" y="318516"/>
                  </a:lnTo>
                  <a:lnTo>
                    <a:pt x="2962275" y="305181"/>
                  </a:lnTo>
                  <a:lnTo>
                    <a:pt x="3039110" y="296418"/>
                  </a:lnTo>
                  <a:lnTo>
                    <a:pt x="3068574" y="278765"/>
                  </a:lnTo>
                  <a:lnTo>
                    <a:pt x="3204337" y="265430"/>
                  </a:lnTo>
                  <a:lnTo>
                    <a:pt x="3322320" y="230124"/>
                  </a:lnTo>
                  <a:lnTo>
                    <a:pt x="3339973" y="181483"/>
                  </a:lnTo>
                  <a:lnTo>
                    <a:pt x="3676396" y="185928"/>
                  </a:lnTo>
                  <a:lnTo>
                    <a:pt x="3700018" y="146177"/>
                  </a:lnTo>
                  <a:lnTo>
                    <a:pt x="3776726" y="88646"/>
                  </a:lnTo>
                  <a:lnTo>
                    <a:pt x="3812032" y="48895"/>
                  </a:lnTo>
                  <a:lnTo>
                    <a:pt x="3900551" y="22352"/>
                  </a:lnTo>
                  <a:lnTo>
                    <a:pt x="4059936" y="9144"/>
                  </a:lnTo>
                </a:path>
                <a:path w="4114800" h="1551939">
                  <a:moveTo>
                    <a:pt x="4023360" y="12192"/>
                  </a:moveTo>
                  <a:lnTo>
                    <a:pt x="4114800" y="0"/>
                  </a:lnTo>
                </a:path>
              </a:pathLst>
            </a:custGeom>
            <a:ln w="28575">
              <a:solidFill>
                <a:srgbClr val="FF99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0" name="object 37"/>
            <p:cNvSpPr/>
            <p:nvPr/>
          </p:nvSpPr>
          <p:spPr>
            <a:xfrm>
              <a:off x="7039355" y="3354324"/>
              <a:ext cx="4109085" cy="1524000"/>
            </a:xfrm>
            <a:custGeom>
              <a:avLst/>
              <a:gdLst/>
              <a:ahLst/>
              <a:cxnLst/>
              <a:rect l="l" t="t" r="r" b="b"/>
              <a:pathLst>
                <a:path w="4109084" h="1524000">
                  <a:moveTo>
                    <a:pt x="0" y="1524000"/>
                  </a:moveTo>
                  <a:lnTo>
                    <a:pt x="17779" y="1475358"/>
                  </a:lnTo>
                  <a:lnTo>
                    <a:pt x="59436" y="1413509"/>
                  </a:lnTo>
                  <a:lnTo>
                    <a:pt x="106934" y="1382649"/>
                  </a:lnTo>
                  <a:lnTo>
                    <a:pt x="189992" y="1356106"/>
                  </a:lnTo>
                  <a:lnTo>
                    <a:pt x="314705" y="1289939"/>
                  </a:lnTo>
                  <a:lnTo>
                    <a:pt x="368173" y="1263395"/>
                  </a:lnTo>
                  <a:lnTo>
                    <a:pt x="379984" y="1228089"/>
                  </a:lnTo>
                  <a:lnTo>
                    <a:pt x="421513" y="1188339"/>
                  </a:lnTo>
                  <a:lnTo>
                    <a:pt x="510667" y="1188339"/>
                  </a:lnTo>
                  <a:lnTo>
                    <a:pt x="593725" y="1157351"/>
                  </a:lnTo>
                  <a:lnTo>
                    <a:pt x="605663" y="1135252"/>
                  </a:lnTo>
                  <a:lnTo>
                    <a:pt x="670941" y="1135252"/>
                  </a:lnTo>
                  <a:lnTo>
                    <a:pt x="748157" y="1046861"/>
                  </a:lnTo>
                  <a:lnTo>
                    <a:pt x="825246" y="993901"/>
                  </a:lnTo>
                  <a:lnTo>
                    <a:pt x="884682" y="954151"/>
                  </a:lnTo>
                  <a:lnTo>
                    <a:pt x="938149" y="954151"/>
                  </a:lnTo>
                  <a:lnTo>
                    <a:pt x="979677" y="901192"/>
                  </a:lnTo>
                  <a:lnTo>
                    <a:pt x="1062863" y="852551"/>
                  </a:lnTo>
                  <a:lnTo>
                    <a:pt x="1157859" y="826007"/>
                  </a:lnTo>
                  <a:lnTo>
                    <a:pt x="1246886" y="808355"/>
                  </a:lnTo>
                  <a:lnTo>
                    <a:pt x="1294384" y="764158"/>
                  </a:lnTo>
                  <a:lnTo>
                    <a:pt x="1347851" y="733298"/>
                  </a:lnTo>
                  <a:lnTo>
                    <a:pt x="1514094" y="702309"/>
                  </a:lnTo>
                  <a:lnTo>
                    <a:pt x="1620901" y="684657"/>
                  </a:lnTo>
                  <a:lnTo>
                    <a:pt x="1674368" y="662558"/>
                  </a:lnTo>
                  <a:lnTo>
                    <a:pt x="1804924" y="662558"/>
                  </a:lnTo>
                  <a:lnTo>
                    <a:pt x="1923669" y="614044"/>
                  </a:lnTo>
                  <a:lnTo>
                    <a:pt x="1983104" y="583057"/>
                  </a:lnTo>
                  <a:lnTo>
                    <a:pt x="2185035" y="574294"/>
                  </a:lnTo>
                  <a:lnTo>
                    <a:pt x="2250313" y="538861"/>
                  </a:lnTo>
                  <a:lnTo>
                    <a:pt x="2357120" y="521207"/>
                  </a:lnTo>
                  <a:lnTo>
                    <a:pt x="2422525" y="499109"/>
                  </a:lnTo>
                  <a:lnTo>
                    <a:pt x="2565019" y="463803"/>
                  </a:lnTo>
                  <a:lnTo>
                    <a:pt x="2671826" y="446150"/>
                  </a:lnTo>
                  <a:lnTo>
                    <a:pt x="2731262" y="397509"/>
                  </a:lnTo>
                  <a:lnTo>
                    <a:pt x="2873755" y="397509"/>
                  </a:lnTo>
                  <a:lnTo>
                    <a:pt x="2939034" y="357758"/>
                  </a:lnTo>
                  <a:lnTo>
                    <a:pt x="3069717" y="348995"/>
                  </a:lnTo>
                  <a:lnTo>
                    <a:pt x="3152775" y="242950"/>
                  </a:lnTo>
                  <a:lnTo>
                    <a:pt x="3218053" y="220852"/>
                  </a:lnTo>
                  <a:lnTo>
                    <a:pt x="3313049" y="225298"/>
                  </a:lnTo>
                  <a:lnTo>
                    <a:pt x="3384296" y="198754"/>
                  </a:lnTo>
                  <a:lnTo>
                    <a:pt x="3473450" y="203200"/>
                  </a:lnTo>
                  <a:lnTo>
                    <a:pt x="3514979" y="163449"/>
                  </a:lnTo>
                  <a:lnTo>
                    <a:pt x="3633724" y="150240"/>
                  </a:lnTo>
                  <a:lnTo>
                    <a:pt x="3675253" y="119252"/>
                  </a:lnTo>
                  <a:lnTo>
                    <a:pt x="3841496" y="119252"/>
                  </a:lnTo>
                  <a:lnTo>
                    <a:pt x="3936492" y="22098"/>
                  </a:lnTo>
                  <a:lnTo>
                    <a:pt x="4061205" y="22098"/>
                  </a:lnTo>
                  <a:lnTo>
                    <a:pt x="4108704" y="0"/>
                  </a:lnTo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</p:grpSp>
      <p:sp>
        <p:nvSpPr>
          <p:cNvPr id="52" name="object 3"/>
          <p:cNvSpPr txBox="1">
            <a:spLocks/>
          </p:cNvSpPr>
          <p:nvPr/>
        </p:nvSpPr>
        <p:spPr>
          <a:xfrm>
            <a:off x="9871" y="54875"/>
            <a:ext cx="10287000" cy="100989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3200" b="0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Redo-TAVR with Balloon Expandable Valves: </a:t>
            </a:r>
          </a:p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Primary Outcomes By Valve Type</a:t>
            </a:r>
            <a:endParaRPr kumimoji="0" lang="en-US" sz="3600" b="1" i="0" u="none" strike="noStrike" kern="0" cap="none" spc="-1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D2D558F-B15C-9B67-602C-0207F0A6D2C0}"/>
              </a:ext>
            </a:extLst>
          </p:cNvPr>
          <p:cNvSpPr txBox="1"/>
          <p:nvPr/>
        </p:nvSpPr>
        <p:spPr>
          <a:xfrm>
            <a:off x="6156254" y="6472042"/>
            <a:ext cx="410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Makkar et al., Lancet 2023;402:1529</a:t>
            </a:r>
          </a:p>
        </p:txBody>
      </p:sp>
    </p:spTree>
    <p:extLst>
      <p:ext uri="{BB962C8B-B14F-4D97-AF65-F5344CB8AC3E}">
        <p14:creationId xmlns:p14="http://schemas.microsoft.com/office/powerpoint/2010/main" val="2435353814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CB32EC6-6402-FA43-A3E6-FEB77C812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214" y="2975425"/>
            <a:ext cx="9507302" cy="553778"/>
          </a:xfrm>
        </p:spPr>
        <p:txBody>
          <a:bodyPr/>
          <a:lstStyle/>
          <a:p>
            <a:pPr>
              <a:defRPr/>
            </a:pP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Sapien-3U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Resilia</a:t>
            </a:r>
            <a:b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ViV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TAVR in a Failed Surgical Aortic Valve with Flail Leaflet and Severe AI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14">
            <a:extLst>
              <a:ext uri="{FF2B5EF4-FFF2-40B4-BE49-F238E27FC236}">
                <a16:creationId xmlns:a16="http://schemas.microsoft.com/office/drawing/2014/main" id="{E22B7709-00AB-462B-BD53-EEDF093EB8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3354" y="-4762"/>
            <a:ext cx="463645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3435025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725" y="9525"/>
            <a:ext cx="4222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3" name="object 5"/>
          <p:cNvGraphicFramePr>
            <a:graphicFrameLocks noGrp="1"/>
          </p:cNvGraphicFramePr>
          <p:nvPr/>
        </p:nvGraphicFramePr>
        <p:xfrm>
          <a:off x="238125" y="1177908"/>
          <a:ext cx="9801224" cy="4584718"/>
        </p:xfrm>
        <a:graphic>
          <a:graphicData uri="http://schemas.openxmlformats.org/drawingml/2006/table">
            <a:tbl>
              <a:tblPr firstRow="1" bandRow="1"/>
              <a:tblGrid>
                <a:gridCol w="3031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468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677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30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2706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8007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7375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69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33630">
                <a:tc gridSpan="5"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870200">
                        <a:lnSpc>
                          <a:spcPts val="1775"/>
                        </a:lnSpc>
                      </a:pPr>
                      <a:r>
                        <a:rPr sz="1400" b="1" i="1" spc="-25" dirty="0">
                          <a:solidFill>
                            <a:srgbClr val="F1F1F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EDWARDS-</a:t>
                      </a:r>
                      <a:r>
                        <a:rPr sz="1400" b="1" i="1" spc="-10" dirty="0">
                          <a:solidFill>
                            <a:srgbClr val="F1F1F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in-EDWARDS</a:t>
                      </a:r>
                      <a:endParaRPr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3"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94640">
                        <a:lnSpc>
                          <a:spcPts val="1775"/>
                        </a:lnSpc>
                      </a:pPr>
                      <a:r>
                        <a:rPr sz="1400" b="1" i="1" spc="-2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EDWARDS-</a:t>
                      </a:r>
                      <a:r>
                        <a:rPr sz="1400" b="1" i="1" spc="-1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in-nonEDWARDS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4204"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6510" algn="ctr">
                        <a:lnSpc>
                          <a:spcPct val="100000"/>
                        </a:lnSpc>
                        <a:spcBef>
                          <a:spcPts val="605"/>
                        </a:spcBef>
                      </a:pPr>
                      <a:r>
                        <a:rPr sz="1400" b="1" dirty="0">
                          <a:solidFill>
                            <a:srgbClr val="F1F1F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EW-</a:t>
                      </a:r>
                      <a:r>
                        <a:rPr sz="1400" b="1" spc="-10" dirty="0">
                          <a:solidFill>
                            <a:srgbClr val="F1F1F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in-</a:t>
                      </a:r>
                      <a:r>
                        <a:rPr sz="1400" b="1" spc="-25" dirty="0">
                          <a:solidFill>
                            <a:srgbClr val="F1F1F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EW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2225" algn="ctr">
                        <a:lnSpc>
                          <a:spcPct val="100000"/>
                        </a:lnSpc>
                      </a:pPr>
                      <a:r>
                        <a:rPr sz="1400" b="1" i="1" dirty="0">
                          <a:solidFill>
                            <a:srgbClr val="F1F1F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 = </a:t>
                      </a:r>
                      <a:r>
                        <a:rPr sz="1400" b="1" i="1" spc="-25" dirty="0">
                          <a:solidFill>
                            <a:srgbClr val="F1F1F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475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76835" marB="0" anchor="ctr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6040" algn="ctr">
                        <a:lnSpc>
                          <a:spcPct val="100000"/>
                        </a:lnSpc>
                        <a:spcBef>
                          <a:spcPts val="605"/>
                        </a:spcBef>
                      </a:pPr>
                      <a:r>
                        <a:rPr sz="1400" b="1" dirty="0">
                          <a:solidFill>
                            <a:srgbClr val="F1F1F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Native</a:t>
                      </a:r>
                      <a:r>
                        <a:rPr sz="1400" b="1" spc="-60" dirty="0">
                          <a:solidFill>
                            <a:srgbClr val="F1F1F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20" dirty="0">
                          <a:solidFill>
                            <a:srgbClr val="F1F1F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TAVR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63500" algn="ctr">
                        <a:lnSpc>
                          <a:spcPct val="100000"/>
                        </a:lnSpc>
                      </a:pPr>
                      <a:r>
                        <a:rPr sz="1400" b="1" i="1" dirty="0">
                          <a:solidFill>
                            <a:srgbClr val="F1F1F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 = </a:t>
                      </a:r>
                      <a:r>
                        <a:rPr sz="1400" b="1" i="1" spc="-25" dirty="0">
                          <a:solidFill>
                            <a:srgbClr val="F1F1F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475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76835" marB="0" anchor="ctr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R="10985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b="1" dirty="0">
                          <a:solidFill>
                            <a:srgbClr val="F1F1F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sz="1400" b="1" spc="-15" dirty="0">
                          <a:solidFill>
                            <a:srgbClr val="F1F1F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F1F1F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Value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59055" algn="ctr">
                        <a:lnSpc>
                          <a:spcPct val="100000"/>
                        </a:lnSpc>
                        <a:spcBef>
                          <a:spcPts val="605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EW-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in-</a:t>
                      </a:r>
                      <a:r>
                        <a:rPr sz="1400" b="1" spc="-2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nonEW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63500" algn="ctr">
                        <a:lnSpc>
                          <a:spcPct val="100000"/>
                        </a:lnSpc>
                      </a:pPr>
                      <a:r>
                        <a:rPr sz="1400" b="1" i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 = </a:t>
                      </a:r>
                      <a:r>
                        <a:rPr sz="1400" b="1" i="1" spc="-2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741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76835" marB="0" anchor="ctr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0795" algn="ctr">
                        <a:lnSpc>
                          <a:spcPct val="100000"/>
                        </a:lnSpc>
                        <a:spcBef>
                          <a:spcPts val="605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Native</a:t>
                      </a:r>
                      <a:r>
                        <a:rPr sz="1400" b="1" spc="-7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2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TAVR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9525" algn="ctr">
                        <a:lnSpc>
                          <a:spcPct val="100000"/>
                        </a:lnSpc>
                      </a:pPr>
                      <a:r>
                        <a:rPr sz="1400" b="1" i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 = </a:t>
                      </a:r>
                      <a:r>
                        <a:rPr sz="1400" b="1" i="1" spc="-2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741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76835" marB="0" anchor="ctr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730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Value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2868"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9144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400" b="1" dirty="0">
                          <a:solidFill>
                            <a:srgbClr val="F1F1F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New</a:t>
                      </a:r>
                      <a:r>
                        <a:rPr sz="1400" b="1" spc="-30" dirty="0">
                          <a:solidFill>
                            <a:srgbClr val="F1F1F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F1F1F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pacemaker</a:t>
                      </a:r>
                      <a:r>
                        <a:rPr sz="1400" b="1" spc="-40" dirty="0">
                          <a:solidFill>
                            <a:srgbClr val="F1F1F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dirty="0">
                          <a:solidFill>
                            <a:srgbClr val="F1F1F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w/o</a:t>
                      </a:r>
                      <a:r>
                        <a:rPr sz="1400" b="1" spc="5" dirty="0">
                          <a:solidFill>
                            <a:srgbClr val="F1F1F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F1F1F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baseline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3180" marB="0" anchor="ctr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57810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1400" b="1" dirty="0">
                          <a:solidFill>
                            <a:srgbClr val="F1F1F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8.53</a:t>
                      </a:r>
                      <a:r>
                        <a:rPr sz="1400" b="1" spc="-35" dirty="0">
                          <a:solidFill>
                            <a:srgbClr val="F1F1F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20" dirty="0">
                          <a:solidFill>
                            <a:srgbClr val="F1F1F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(29)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53340" marB="0" anchor="ctr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07975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1400" b="1" dirty="0">
                          <a:solidFill>
                            <a:srgbClr val="F1F1F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8.25</a:t>
                      </a:r>
                      <a:r>
                        <a:rPr sz="1400" b="1" spc="-35" dirty="0">
                          <a:solidFill>
                            <a:srgbClr val="F1F1F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20" dirty="0">
                          <a:solidFill>
                            <a:srgbClr val="F1F1F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(28)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53340" marB="0" anchor="ctr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113664" algn="ctr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1400" b="1" spc="-20" dirty="0">
                          <a:solidFill>
                            <a:srgbClr val="F1F1F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0.89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53340" marB="0" anchor="ctr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83540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10.62</a:t>
                      </a:r>
                      <a:r>
                        <a:rPr sz="1400" b="1" spc="-5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2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(52)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53340" marB="0" anchor="ctr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02260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7.89</a:t>
                      </a:r>
                      <a:r>
                        <a:rPr sz="1400" b="1" spc="-3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2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(39)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53340" marB="0" anchor="ctr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4765" algn="ctr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1400" b="1" spc="-2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0.14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53340" marB="0" anchor="ctr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2836">
                <a:tc rowSpan="3"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400" b="1" dirty="0">
                          <a:solidFill>
                            <a:srgbClr val="F1F1F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r>
                        <a:rPr sz="1400" b="1" spc="-20" dirty="0">
                          <a:solidFill>
                            <a:srgbClr val="F1F1F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Days</a:t>
                      </a:r>
                      <a:endParaRPr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0160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91440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sz="1400" b="1" dirty="0">
                          <a:solidFill>
                            <a:srgbClr val="F1F1F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New</a:t>
                      </a:r>
                      <a:r>
                        <a:rPr sz="1400" b="1" spc="-10" dirty="0">
                          <a:solidFill>
                            <a:srgbClr val="F1F1F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requirement</a:t>
                      </a:r>
                      <a:r>
                        <a:rPr sz="1400" b="1" spc="-55" dirty="0">
                          <a:solidFill>
                            <a:srgbClr val="F1F1F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dirty="0">
                          <a:solidFill>
                            <a:srgbClr val="F1F1F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</a:t>
                      </a:r>
                      <a:r>
                        <a:rPr sz="1400" b="1" spc="-5" dirty="0">
                          <a:solidFill>
                            <a:srgbClr val="F1F1F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F1F1F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dialysis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711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97815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400" b="1" dirty="0">
                          <a:solidFill>
                            <a:srgbClr val="F1F1F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1.12</a:t>
                      </a:r>
                      <a:r>
                        <a:rPr sz="1400" b="1" spc="-25" dirty="0">
                          <a:solidFill>
                            <a:srgbClr val="F1F1F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(5)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8128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7980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400" b="1" dirty="0">
                          <a:solidFill>
                            <a:srgbClr val="F1F1F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0.91</a:t>
                      </a:r>
                      <a:r>
                        <a:rPr sz="1400" b="1" spc="-25" dirty="0">
                          <a:solidFill>
                            <a:srgbClr val="F1F1F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(4)</a:t>
                      </a:r>
                      <a:endParaRPr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8128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113664" algn="ctr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400" b="1" spc="-20" dirty="0">
                          <a:solidFill>
                            <a:srgbClr val="F1F1F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0.74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8128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59740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0.83</a:t>
                      </a:r>
                      <a:r>
                        <a:rPr sz="1400" b="1" spc="-2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(6)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8128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265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1.26</a:t>
                      </a:r>
                      <a:r>
                        <a:rPr sz="1400" b="1" spc="-2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(9)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8128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4765" algn="ctr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400" b="1" spc="-2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0.46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8128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209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0160" marB="0" vert="vert270"/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9144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400" b="1" dirty="0">
                          <a:solidFill>
                            <a:srgbClr val="F1F1F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Aortic</a:t>
                      </a:r>
                      <a:r>
                        <a:rPr sz="1400" b="1" spc="-10" dirty="0">
                          <a:solidFill>
                            <a:srgbClr val="F1F1F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dirty="0">
                          <a:solidFill>
                            <a:srgbClr val="F1F1F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valve</a:t>
                      </a:r>
                      <a:r>
                        <a:rPr sz="1400" b="1" spc="-25" dirty="0">
                          <a:solidFill>
                            <a:srgbClr val="F1F1F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F1F1F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reintervention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74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97815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400" b="1" dirty="0">
                          <a:solidFill>
                            <a:srgbClr val="F1F1F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1.11</a:t>
                      </a:r>
                      <a:r>
                        <a:rPr sz="1400" b="1" spc="-25" dirty="0">
                          <a:solidFill>
                            <a:srgbClr val="F1F1F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(5)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69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798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400" b="1" dirty="0">
                          <a:solidFill>
                            <a:srgbClr val="F1F1F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0.23</a:t>
                      </a:r>
                      <a:r>
                        <a:rPr sz="1400" b="1" spc="-25" dirty="0">
                          <a:solidFill>
                            <a:srgbClr val="F1F1F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(1)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69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115570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400" b="1" spc="-20" dirty="0">
                          <a:solidFill>
                            <a:srgbClr val="F1F1F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0.10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69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5974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0.29</a:t>
                      </a:r>
                      <a:r>
                        <a:rPr sz="1400" b="1" spc="-2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(2)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69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265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0.13</a:t>
                      </a:r>
                      <a:r>
                        <a:rPr sz="1400" b="1" spc="-2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(1)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69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3495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400" b="1" spc="-2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0.55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69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7467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0160" marB="0" vert="vert270"/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9144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400" b="1" dirty="0">
                          <a:solidFill>
                            <a:srgbClr val="F1F1F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Major</a:t>
                      </a:r>
                      <a:r>
                        <a:rPr sz="1400" b="1" spc="5" dirty="0">
                          <a:solidFill>
                            <a:srgbClr val="F1F1F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F1F1F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vascular</a:t>
                      </a:r>
                      <a:r>
                        <a:rPr sz="1400" b="1" spc="-75" dirty="0">
                          <a:solidFill>
                            <a:srgbClr val="F1F1F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F1F1F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complications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74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97815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1400" b="1" dirty="0">
                          <a:solidFill>
                            <a:srgbClr val="F1F1F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1.28</a:t>
                      </a:r>
                      <a:r>
                        <a:rPr sz="1400" b="1" spc="-25" dirty="0">
                          <a:solidFill>
                            <a:srgbClr val="F1F1F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(6)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76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7980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1400" b="1" dirty="0">
                          <a:solidFill>
                            <a:srgbClr val="F1F1F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0.88</a:t>
                      </a:r>
                      <a:r>
                        <a:rPr sz="1400" b="1" spc="-25" dirty="0">
                          <a:solidFill>
                            <a:srgbClr val="F1F1F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(4)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76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115570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400" b="1" spc="-20" dirty="0">
                          <a:solidFill>
                            <a:srgbClr val="F1F1F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0.52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69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59740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0.94</a:t>
                      </a:r>
                      <a:r>
                        <a:rPr sz="1400" b="1" spc="-2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(7)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76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265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1.10</a:t>
                      </a:r>
                      <a:r>
                        <a:rPr sz="1400" b="1" spc="-2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(8)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76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3495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400" b="1" spc="-2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0.80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69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5172"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91440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400" b="1" dirty="0">
                          <a:solidFill>
                            <a:srgbClr val="F1F1F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Any</a:t>
                      </a:r>
                      <a:r>
                        <a:rPr sz="1400" b="1" spc="-10" dirty="0">
                          <a:solidFill>
                            <a:srgbClr val="F1F1F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readmission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381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57810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1400" b="1" dirty="0">
                          <a:solidFill>
                            <a:srgbClr val="F1F1F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6.43</a:t>
                      </a:r>
                      <a:r>
                        <a:rPr sz="1400" b="1" spc="-35" dirty="0">
                          <a:solidFill>
                            <a:srgbClr val="F1F1F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20" dirty="0">
                          <a:solidFill>
                            <a:srgbClr val="F1F1F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(28)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552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71780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1400" b="1" dirty="0">
                          <a:solidFill>
                            <a:srgbClr val="F1F1F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10.65</a:t>
                      </a:r>
                      <a:r>
                        <a:rPr sz="1400" b="1" spc="-55" dirty="0">
                          <a:solidFill>
                            <a:srgbClr val="F1F1F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20" dirty="0">
                          <a:solidFill>
                            <a:srgbClr val="F1F1F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(46)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552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115570" algn="ctr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1400" b="1" spc="-20" dirty="0">
                          <a:solidFill>
                            <a:srgbClr val="F1F1F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546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20370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9.60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2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(64)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552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244475" algn="r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11.65</a:t>
                      </a:r>
                      <a:r>
                        <a:rPr sz="1400" b="1" spc="-5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2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(81)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552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3495" algn="ctr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1400" b="1" spc="-2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0.22</a:t>
                      </a:r>
                      <a:endParaRPr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546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8294"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1323"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91440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400" b="1" dirty="0">
                          <a:solidFill>
                            <a:srgbClr val="F1F1F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New</a:t>
                      </a:r>
                      <a:r>
                        <a:rPr sz="1400" b="1" spc="-30" dirty="0">
                          <a:solidFill>
                            <a:srgbClr val="F1F1F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F1F1F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pacemaker</a:t>
                      </a:r>
                      <a:r>
                        <a:rPr sz="1400" b="1" spc="-40" dirty="0">
                          <a:solidFill>
                            <a:srgbClr val="F1F1F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dirty="0">
                          <a:solidFill>
                            <a:srgbClr val="F1F1F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w/o</a:t>
                      </a:r>
                      <a:r>
                        <a:rPr sz="1400" b="1" spc="5" dirty="0">
                          <a:solidFill>
                            <a:srgbClr val="F1F1F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F1F1F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baseline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3815" marB="0" anchor="ctr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21615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1400" b="1" dirty="0">
                          <a:solidFill>
                            <a:srgbClr val="F1F1F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10.43</a:t>
                      </a:r>
                      <a:r>
                        <a:rPr sz="1400" b="1" spc="-55" dirty="0">
                          <a:solidFill>
                            <a:srgbClr val="F1F1F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20" dirty="0">
                          <a:solidFill>
                            <a:srgbClr val="F1F1F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(33)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53975" marB="0" anchor="ctr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07975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1400" b="1" dirty="0">
                          <a:solidFill>
                            <a:srgbClr val="F1F1F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9.13</a:t>
                      </a:r>
                      <a:r>
                        <a:rPr sz="1400" b="1" spc="-35" dirty="0">
                          <a:solidFill>
                            <a:srgbClr val="F1F1F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20" dirty="0">
                          <a:solidFill>
                            <a:srgbClr val="F1F1F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(30)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53975" marB="0" anchor="ctr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115570" algn="ctr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1400" b="1" spc="-20" dirty="0">
                          <a:solidFill>
                            <a:srgbClr val="F1F1F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0.69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53340" marB="0" anchor="ctr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83540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14.06</a:t>
                      </a:r>
                      <a:r>
                        <a:rPr sz="1400" b="1" spc="-5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2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(61)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53975" marB="0" anchor="ctr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02260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8.58</a:t>
                      </a:r>
                      <a:r>
                        <a:rPr sz="1400" b="1" spc="-3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2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(41)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53975" marB="0" anchor="ctr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3495" algn="ctr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1400" b="1" spc="-2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</a:t>
                      </a:r>
                      <a:endParaRPr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53340" marB="0" anchor="ctr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80">
                <a:tc rowSpan="3"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81280"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400" b="1" dirty="0">
                          <a:solidFill>
                            <a:srgbClr val="F1F1F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sz="1400" b="1" spc="-45" dirty="0">
                          <a:solidFill>
                            <a:srgbClr val="F1F1F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20" dirty="0">
                          <a:solidFill>
                            <a:srgbClr val="F1F1F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Year</a:t>
                      </a:r>
                      <a:endParaRPr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0160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91440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400" b="1" dirty="0">
                          <a:solidFill>
                            <a:srgbClr val="F1F1F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New</a:t>
                      </a:r>
                      <a:r>
                        <a:rPr sz="1400" b="1" spc="10" dirty="0">
                          <a:solidFill>
                            <a:srgbClr val="F1F1F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F1F1F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requirement</a:t>
                      </a:r>
                      <a:r>
                        <a:rPr sz="1400" b="1" spc="-25" dirty="0">
                          <a:solidFill>
                            <a:srgbClr val="F1F1F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dirty="0">
                          <a:solidFill>
                            <a:srgbClr val="F1F1F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</a:t>
                      </a:r>
                      <a:r>
                        <a:rPr sz="1400" b="1" spc="25" dirty="0">
                          <a:solidFill>
                            <a:srgbClr val="F1F1F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F1F1F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dialysis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44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97815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1400" b="1" dirty="0">
                          <a:solidFill>
                            <a:srgbClr val="F1F1F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1.43</a:t>
                      </a:r>
                      <a:r>
                        <a:rPr sz="1400" b="1" spc="-25" dirty="0">
                          <a:solidFill>
                            <a:srgbClr val="F1F1F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(6)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5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7980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1400" b="1" dirty="0">
                          <a:solidFill>
                            <a:srgbClr val="F1F1F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0.91</a:t>
                      </a:r>
                      <a:r>
                        <a:rPr sz="1400" b="1" spc="-25" dirty="0">
                          <a:solidFill>
                            <a:srgbClr val="F1F1F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(4)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5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113664" algn="ctr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1400" b="1" spc="-20" dirty="0">
                          <a:solidFill>
                            <a:srgbClr val="F1F1F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0.53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5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59740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1.78</a:t>
                      </a:r>
                      <a:r>
                        <a:rPr sz="1400" b="1" spc="-2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(9)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5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02260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2.31</a:t>
                      </a:r>
                      <a:r>
                        <a:rPr sz="1400" b="1" spc="-3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2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(14)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5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4765" algn="ctr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1400" b="1" spc="-2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0.40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539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209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0160" marB="0" vert="vert270"/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9144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400" b="1" dirty="0">
                          <a:solidFill>
                            <a:srgbClr val="F1F1F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Aortic</a:t>
                      </a:r>
                      <a:r>
                        <a:rPr sz="1400" b="1" spc="-10" dirty="0">
                          <a:solidFill>
                            <a:srgbClr val="F1F1F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dirty="0">
                          <a:solidFill>
                            <a:srgbClr val="F1F1F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valve</a:t>
                      </a:r>
                      <a:r>
                        <a:rPr sz="1400" b="1" spc="-25" dirty="0">
                          <a:solidFill>
                            <a:srgbClr val="F1F1F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F1F1F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reintervention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74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97815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400" b="1" dirty="0">
                          <a:solidFill>
                            <a:srgbClr val="F1F1F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1.11</a:t>
                      </a:r>
                      <a:r>
                        <a:rPr sz="1400" b="1" spc="-25" dirty="0">
                          <a:solidFill>
                            <a:srgbClr val="F1F1F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(5)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69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798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400" b="1" dirty="0">
                          <a:solidFill>
                            <a:srgbClr val="F1F1F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0.58</a:t>
                      </a:r>
                      <a:r>
                        <a:rPr sz="1400" b="1" spc="-25" dirty="0">
                          <a:solidFill>
                            <a:srgbClr val="F1F1F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(2)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69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113664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400" b="1" spc="-20" dirty="0">
                          <a:solidFill>
                            <a:srgbClr val="F1F1F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0.25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69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5974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1.12</a:t>
                      </a:r>
                      <a:r>
                        <a:rPr sz="1400" b="1" spc="-2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(5)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69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265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0.13</a:t>
                      </a:r>
                      <a:r>
                        <a:rPr sz="1400" b="1" spc="-2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(1)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69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4765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400" b="1" spc="-2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0.08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69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209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0160" marB="0" vert="vert270"/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9144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400" b="1" dirty="0">
                          <a:solidFill>
                            <a:srgbClr val="F1F1F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Major</a:t>
                      </a:r>
                      <a:r>
                        <a:rPr sz="1400" b="1" spc="5" dirty="0">
                          <a:solidFill>
                            <a:srgbClr val="F1F1F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F1F1F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vascular</a:t>
                      </a:r>
                      <a:r>
                        <a:rPr sz="1400" b="1" spc="-75" dirty="0">
                          <a:solidFill>
                            <a:srgbClr val="F1F1F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F1F1F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complications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74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97815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1400" b="1" dirty="0">
                          <a:solidFill>
                            <a:srgbClr val="F1F1F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1.28</a:t>
                      </a:r>
                      <a:r>
                        <a:rPr sz="1400" b="1" spc="-25" dirty="0">
                          <a:solidFill>
                            <a:srgbClr val="F1F1F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(6)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76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7980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1400" b="1" dirty="0">
                          <a:solidFill>
                            <a:srgbClr val="F1F1F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1.13</a:t>
                      </a:r>
                      <a:r>
                        <a:rPr sz="1400" b="1" spc="-25" dirty="0">
                          <a:solidFill>
                            <a:srgbClr val="F1F1F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(5)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76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113664" algn="ctr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1400" b="1" spc="-20" dirty="0">
                          <a:solidFill>
                            <a:srgbClr val="F1F1F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0.76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76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59740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1.24</a:t>
                      </a:r>
                      <a:r>
                        <a:rPr sz="1400" b="1" spc="-2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(8)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76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265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1.34</a:t>
                      </a:r>
                      <a:r>
                        <a:rPr sz="1400" b="1" spc="-2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(9)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76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4765" algn="ctr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1400" b="1" spc="-2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0.86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76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22868"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9144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400" b="1" dirty="0">
                          <a:solidFill>
                            <a:srgbClr val="F1F1F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Any</a:t>
                      </a:r>
                      <a:r>
                        <a:rPr sz="1400" b="1" spc="-10" dirty="0">
                          <a:solidFill>
                            <a:srgbClr val="F1F1F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readmission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74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21615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400" b="1" dirty="0">
                          <a:solidFill>
                            <a:srgbClr val="F1F1F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32.09</a:t>
                      </a:r>
                      <a:r>
                        <a:rPr sz="1400" b="1" spc="-55" dirty="0">
                          <a:solidFill>
                            <a:srgbClr val="F1F1F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20" dirty="0">
                          <a:solidFill>
                            <a:srgbClr val="F1F1F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(99)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69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31775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400" b="1" dirty="0">
                          <a:solidFill>
                            <a:srgbClr val="F1F1F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37.05</a:t>
                      </a:r>
                      <a:r>
                        <a:rPr sz="1400" b="1" spc="-45" dirty="0">
                          <a:solidFill>
                            <a:srgbClr val="F1F1F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F1F1F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(126)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69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113664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400" b="1" spc="-20" dirty="0">
                          <a:solidFill>
                            <a:srgbClr val="F1F1F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0.09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69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417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32.82</a:t>
                      </a:r>
                      <a:r>
                        <a:rPr sz="1400" b="1" spc="-4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(155)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69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205104" algn="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33.79</a:t>
                      </a:r>
                      <a:r>
                        <a:rPr sz="1400" b="1" spc="-4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(184)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69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4765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400" b="1" spc="-2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0.67</a:t>
                      </a:r>
                      <a:endParaRPr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69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54" name="object 4"/>
          <p:cNvSpPr txBox="1"/>
          <p:nvPr/>
        </p:nvSpPr>
        <p:spPr>
          <a:xfrm>
            <a:off x="365328" y="6188913"/>
            <a:ext cx="4253230" cy="16735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*30</a:t>
            </a:r>
            <a:r>
              <a:rPr kumimoji="0" sz="10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day</a:t>
            </a:r>
            <a:r>
              <a:rPr kumimoji="0" sz="1000" b="1" i="0" u="none" strike="noStrike" kern="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</a:t>
            </a:r>
            <a:r>
              <a:rPr kumimoji="0" sz="1000" b="1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1-year</a:t>
            </a:r>
            <a:r>
              <a:rPr kumimoji="0" sz="1000" b="1" i="0" u="none" strike="noStrike" kern="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events</a:t>
            </a:r>
            <a:r>
              <a:rPr kumimoji="0" sz="1000" b="1" i="0" u="none" strike="noStrike" kern="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are</a:t>
            </a:r>
            <a:r>
              <a:rPr kumimoji="0" sz="1000" b="1" i="0" u="none" strike="noStrike" kern="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Kaplan-Meier</a:t>
            </a:r>
            <a:r>
              <a:rPr kumimoji="0" sz="1000" b="1" i="0" u="none" strike="noStrike" kern="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rate (number</a:t>
            </a:r>
            <a:r>
              <a:rPr kumimoji="0" sz="1000" b="1" i="0" u="none" strike="noStrike" kern="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</a:t>
            </a:r>
            <a:r>
              <a:rPr kumimoji="0" sz="10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events)</a:t>
            </a:r>
            <a:endParaRPr kumimoji="0" sz="1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523875" y="3533775"/>
            <a:ext cx="9515474" cy="371475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5" name="Rectangle 54"/>
          <p:cNvSpPr/>
          <p:nvPr/>
        </p:nvSpPr>
        <p:spPr bwMode="auto">
          <a:xfrm>
            <a:off x="523875" y="4105275"/>
            <a:ext cx="9515474" cy="371475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8" name="object 3"/>
          <p:cNvSpPr txBox="1">
            <a:spLocks/>
          </p:cNvSpPr>
          <p:nvPr/>
        </p:nvSpPr>
        <p:spPr>
          <a:xfrm>
            <a:off x="18490" y="31807"/>
            <a:ext cx="10287000" cy="100989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3200" b="0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Redo-TAVR with Balloon Expandable Valves: </a:t>
            </a:r>
          </a:p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Secondary Endpoints at 30 Days and 1 Year</a:t>
            </a:r>
            <a:endParaRPr kumimoji="0" lang="en-US" sz="3600" b="1" i="0" u="none" strike="noStrike" kern="0" cap="none" spc="-1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2D558F-B15C-9B67-602C-0207F0A6D2C0}"/>
              </a:ext>
            </a:extLst>
          </p:cNvPr>
          <p:cNvSpPr txBox="1"/>
          <p:nvPr/>
        </p:nvSpPr>
        <p:spPr>
          <a:xfrm>
            <a:off x="6156254" y="6472042"/>
            <a:ext cx="410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Makkar et al., Lancet 2023;402:1529</a:t>
            </a:r>
          </a:p>
        </p:txBody>
      </p:sp>
    </p:spTree>
    <p:extLst>
      <p:ext uri="{BB962C8B-B14F-4D97-AF65-F5344CB8AC3E}">
        <p14:creationId xmlns:p14="http://schemas.microsoft.com/office/powerpoint/2010/main" val="3638238289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725" y="9525"/>
            <a:ext cx="4222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object 4"/>
          <p:cNvGraphicFramePr>
            <a:graphicFrameLocks noGrp="1"/>
          </p:cNvGraphicFramePr>
          <p:nvPr/>
        </p:nvGraphicFramePr>
        <p:xfrm>
          <a:off x="266699" y="1181100"/>
          <a:ext cx="9744076" cy="5210176"/>
        </p:xfrm>
        <a:graphic>
          <a:graphicData uri="http://schemas.openxmlformats.org/drawingml/2006/table">
            <a:tbl>
              <a:tblPr firstRow="1" bandRow="1"/>
              <a:tblGrid>
                <a:gridCol w="3569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18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50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9719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0336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7103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2077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875">
                <a:tc gridSpan="4"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343150" indent="0">
                        <a:lnSpc>
                          <a:spcPts val="1775"/>
                        </a:lnSpc>
                      </a:pPr>
                      <a:r>
                        <a:rPr lang="en-US" sz="1400" b="1" i="1" spc="-2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</a:t>
                      </a:r>
                      <a:r>
                        <a:rPr sz="1400" b="1" i="1" spc="-2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EDWARDS-</a:t>
                      </a:r>
                      <a:r>
                        <a:rPr sz="1400" b="1" i="1" spc="-1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in-EDWARDS</a:t>
                      </a:r>
                      <a:endParaRPr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37795" algn="ctr">
                        <a:lnSpc>
                          <a:spcPts val="1775"/>
                        </a:lnSpc>
                      </a:pPr>
                      <a:r>
                        <a:rPr sz="1400" b="1" i="1" spc="-2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EDWARDS-</a:t>
                      </a:r>
                      <a:r>
                        <a:rPr sz="1400" b="1" i="1" spc="-1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in-nonEDWARDS</a:t>
                      </a:r>
                      <a:endParaRPr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3523"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13360" algn="ctr">
                        <a:lnSpc>
                          <a:spcPct val="100000"/>
                        </a:lnSpc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EW-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in-</a:t>
                      </a:r>
                      <a:r>
                        <a:rPr sz="1400" b="1" spc="-2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EW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19075" algn="ctr">
                        <a:lnSpc>
                          <a:spcPct val="100000"/>
                        </a:lnSpc>
                      </a:pPr>
                      <a:r>
                        <a:rPr sz="1400" b="1" i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 = </a:t>
                      </a:r>
                      <a:r>
                        <a:rPr sz="1400" b="1" i="1" spc="-2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475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35" marB="0" anchor="ctr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R="238760" algn="ctr">
                        <a:lnSpc>
                          <a:spcPct val="100000"/>
                        </a:lnSpc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Native</a:t>
                      </a:r>
                      <a:r>
                        <a:rPr sz="1400" b="1" spc="-7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2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TAVR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R="238760" algn="ctr">
                        <a:lnSpc>
                          <a:spcPct val="100000"/>
                        </a:lnSpc>
                      </a:pPr>
                      <a:r>
                        <a:rPr sz="1400" b="1" i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 = </a:t>
                      </a:r>
                      <a:r>
                        <a:rPr sz="1400" b="1" i="1" spc="-2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475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35" marB="0" anchor="ctr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2384">
                        <a:lnSpc>
                          <a:spcPct val="100000"/>
                        </a:lnSpc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Value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445" marB="0" anchor="ctr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81915" algn="ctr">
                        <a:lnSpc>
                          <a:spcPct val="100000"/>
                        </a:lnSpc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EW-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in-</a:t>
                      </a:r>
                      <a:r>
                        <a:rPr sz="1400" b="1" spc="-2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nonEW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80645" algn="ctr">
                        <a:lnSpc>
                          <a:spcPct val="100000"/>
                        </a:lnSpc>
                      </a:pPr>
                      <a:r>
                        <a:rPr sz="1400" b="1" i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 = </a:t>
                      </a:r>
                      <a:r>
                        <a:rPr sz="1400" b="1" i="1" spc="-2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741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35" marB="0" anchor="ctr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R="33020" algn="ctr">
                        <a:lnSpc>
                          <a:spcPct val="100000"/>
                        </a:lnSpc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Native</a:t>
                      </a:r>
                      <a:r>
                        <a:rPr sz="1400" b="1" spc="-7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2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TAVR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R="33655" algn="ctr">
                        <a:lnSpc>
                          <a:spcPct val="100000"/>
                        </a:lnSpc>
                      </a:pPr>
                      <a:r>
                        <a:rPr sz="1400" b="1" i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 = </a:t>
                      </a:r>
                      <a:r>
                        <a:rPr sz="1400" b="1" i="1" spc="-2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741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35" marB="0" anchor="ctr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1430" algn="ctr">
                        <a:lnSpc>
                          <a:spcPct val="100000"/>
                        </a:lnSpc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Value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445" marB="0" anchor="ctr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5974"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91440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Mean</a:t>
                      </a:r>
                      <a:r>
                        <a:rPr sz="1400" b="1" spc="-2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Gradient</a:t>
                      </a:r>
                      <a:r>
                        <a:rPr sz="1400" b="1" spc="-8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(mm</a:t>
                      </a:r>
                      <a:r>
                        <a:rPr sz="1400" b="1" spc="2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2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Hg)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3815" marB="0" anchor="ctr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393065" algn="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16.4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</a:t>
                      </a:r>
                      <a:r>
                        <a:rPr sz="1400" b="1" spc="-1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2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8.4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21920" marB="0" anchor="ctr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41325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12.2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</a:t>
                      </a:r>
                      <a:r>
                        <a:rPr sz="1400" b="1" spc="-1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2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5.7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21920" marB="0" anchor="ctr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02235">
                        <a:lnSpc>
                          <a:spcPct val="100000"/>
                        </a:lnSpc>
                        <a:spcBef>
                          <a:spcPts val="955"/>
                        </a:spcBef>
                      </a:pPr>
                      <a:r>
                        <a:rPr sz="1400" b="1" spc="-10" dirty="0">
                          <a:solidFill>
                            <a:srgbClr val="FF99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&lt;0.01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21285" marB="0" anchor="ctr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535940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14.1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</a:t>
                      </a:r>
                      <a:r>
                        <a:rPr sz="1400" b="1" spc="-1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2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7.6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21920" marB="0" anchor="ctr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02590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400" b="1" spc="-2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11.2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</a:t>
                      </a:r>
                      <a:r>
                        <a:rPr sz="1400" b="1" spc="-2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4.3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21920" marB="0" anchor="ctr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2065" algn="ctr">
                        <a:lnSpc>
                          <a:spcPct val="100000"/>
                        </a:lnSpc>
                        <a:spcBef>
                          <a:spcPts val="955"/>
                        </a:spcBef>
                      </a:pPr>
                      <a:r>
                        <a:rPr sz="1400" b="1" spc="-10" dirty="0">
                          <a:solidFill>
                            <a:srgbClr val="FF99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&lt;0.01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21285" marB="0" anchor="ctr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8985">
                <a:tc rowSpan="2"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1115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r>
                        <a:rPr sz="1400" b="1" spc="-4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2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Days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0160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91440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Mod/Severe</a:t>
                      </a:r>
                      <a:r>
                        <a:rPr sz="1400" b="1" spc="-7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PVL</a:t>
                      </a:r>
                      <a:r>
                        <a:rPr sz="1400" b="1" spc="-8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2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(%)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381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57150" indent="0"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400" b="1" spc="-2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1.0%</a:t>
                      </a:r>
                      <a:endParaRPr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219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238125"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400" b="1" spc="-2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2.1%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219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46050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400" b="1" spc="-2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0.34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219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80645"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400" b="1" spc="-2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4.0%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219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27940"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400" b="1" spc="-2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2.7%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219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0795"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400" b="1" spc="-2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0.28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219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297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0160" marB="0" vert="vert270"/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91440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1400" b="1" spc="-1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Mod/Severe</a:t>
                      </a:r>
                      <a:r>
                        <a:rPr sz="1400" b="1" spc="-7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</a:t>
                      </a:r>
                      <a:r>
                        <a:rPr sz="1400" b="1" spc="5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2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(%)</a:t>
                      </a:r>
                      <a:endParaRPr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781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57150" indent="0" algn="ctr">
                        <a:lnSpc>
                          <a:spcPct val="100000"/>
                        </a:lnSpc>
                      </a:pPr>
                      <a:r>
                        <a:rPr sz="1400" b="1" spc="-2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0.9%</a:t>
                      </a:r>
                      <a:endParaRPr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5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R="238760" algn="ctr">
                        <a:lnSpc>
                          <a:spcPct val="100000"/>
                        </a:lnSpc>
                      </a:pPr>
                      <a:r>
                        <a:rPr sz="1400" b="1" spc="-2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2.3%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5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46050">
                        <a:lnSpc>
                          <a:spcPct val="100000"/>
                        </a:lnSpc>
                      </a:pPr>
                      <a:r>
                        <a:rPr sz="1400" b="1" spc="-2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0.22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5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80645" algn="ctr">
                        <a:lnSpc>
                          <a:spcPct val="100000"/>
                        </a:lnSpc>
                      </a:pPr>
                      <a:r>
                        <a:rPr sz="1400" b="1" spc="-2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4.0%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5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R="27940" algn="ctr">
                        <a:lnSpc>
                          <a:spcPct val="100000"/>
                        </a:lnSpc>
                      </a:pPr>
                      <a:r>
                        <a:rPr sz="1400" b="1" spc="-2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3.1%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5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0795" algn="ctr">
                        <a:lnSpc>
                          <a:spcPct val="100000"/>
                        </a:lnSpc>
                      </a:pPr>
                      <a:r>
                        <a:rPr sz="1400" b="1" spc="-2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0.40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5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3951"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91440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400" b="1" spc="-2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LVEF</a:t>
                      </a:r>
                      <a:r>
                        <a:rPr sz="1400" b="1" spc="-4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2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(%)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71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350520" indent="0" algn="r" defTabSz="914400">
                        <a:lnSpc>
                          <a:spcPct val="100000"/>
                        </a:lnSpc>
                        <a:spcBef>
                          <a:spcPts val="750"/>
                        </a:spcBef>
                      </a:pPr>
                      <a:r>
                        <a:rPr lang="en-US" sz="14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54.8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</a:t>
                      </a:r>
                      <a:r>
                        <a:rPr sz="1400" b="1" spc="-1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2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12.8</a:t>
                      </a:r>
                      <a:endParaRPr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952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750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56.0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</a:t>
                      </a:r>
                      <a:r>
                        <a:rPr sz="1400" b="1" spc="-1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2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11.9</a:t>
                      </a:r>
                      <a:endParaRPr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952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46050">
                        <a:lnSpc>
                          <a:spcPct val="100000"/>
                        </a:lnSpc>
                        <a:spcBef>
                          <a:spcPts val="750"/>
                        </a:spcBef>
                      </a:pPr>
                      <a:r>
                        <a:rPr sz="1400" b="1" spc="-2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0.23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952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750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51.3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</a:t>
                      </a:r>
                      <a:r>
                        <a:rPr sz="1400" b="1" spc="-1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2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13.7</a:t>
                      </a:r>
                      <a:endParaRPr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952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53060">
                        <a:lnSpc>
                          <a:spcPct val="100000"/>
                        </a:lnSpc>
                        <a:spcBef>
                          <a:spcPts val="750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53.1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</a:t>
                      </a:r>
                      <a:r>
                        <a:rPr sz="1400" b="1" spc="-2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13.6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952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0795" algn="ctr">
                        <a:lnSpc>
                          <a:spcPct val="100000"/>
                        </a:lnSpc>
                        <a:spcBef>
                          <a:spcPts val="750"/>
                        </a:spcBef>
                      </a:pPr>
                      <a:r>
                        <a:rPr sz="1400" b="1" spc="-2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952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5974"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9144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Mean</a:t>
                      </a:r>
                      <a:r>
                        <a:rPr sz="1400" b="1" spc="-3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Gradient</a:t>
                      </a:r>
                      <a:r>
                        <a:rPr sz="1400" b="1" spc="-8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(mm</a:t>
                      </a:r>
                      <a:r>
                        <a:rPr sz="1400" b="1" spc="1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2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Hg)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5085" marB="0" anchor="ctr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393065" algn="r">
                        <a:lnSpc>
                          <a:spcPct val="100000"/>
                        </a:lnSpc>
                        <a:spcBef>
                          <a:spcPts val="965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17.2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</a:t>
                      </a:r>
                      <a:r>
                        <a:rPr sz="1400" b="1" spc="-1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2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9.4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22555" marB="0" anchor="ctr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47675">
                        <a:lnSpc>
                          <a:spcPct val="100000"/>
                        </a:lnSpc>
                        <a:spcBef>
                          <a:spcPts val="965"/>
                        </a:spcBef>
                      </a:pPr>
                      <a:r>
                        <a:rPr sz="1400" b="1" spc="-2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11.9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</a:t>
                      </a:r>
                      <a:r>
                        <a:rPr sz="1400" b="1" spc="-2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5.5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22555" marB="0" anchor="ctr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02870">
                        <a:lnSpc>
                          <a:spcPct val="100000"/>
                        </a:lnSpc>
                        <a:spcBef>
                          <a:spcPts val="965"/>
                        </a:spcBef>
                      </a:pPr>
                      <a:r>
                        <a:rPr sz="1400" b="1" spc="-10" dirty="0">
                          <a:solidFill>
                            <a:srgbClr val="FF99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&lt;0.01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22555" marB="0" anchor="ctr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535940">
                        <a:lnSpc>
                          <a:spcPct val="100000"/>
                        </a:lnSpc>
                        <a:spcBef>
                          <a:spcPts val="965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13.3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</a:t>
                      </a:r>
                      <a:r>
                        <a:rPr sz="1400" b="1" spc="-1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2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7.2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22555" marB="0" anchor="ctr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96240">
                        <a:lnSpc>
                          <a:spcPct val="100000"/>
                        </a:lnSpc>
                        <a:spcBef>
                          <a:spcPts val="965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12.2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</a:t>
                      </a:r>
                      <a:r>
                        <a:rPr sz="1400" b="1" spc="-1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2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5.7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22555" marB="0" anchor="ctr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0795" algn="ctr">
                        <a:lnSpc>
                          <a:spcPct val="100000"/>
                        </a:lnSpc>
                        <a:spcBef>
                          <a:spcPts val="965"/>
                        </a:spcBef>
                      </a:pPr>
                      <a:r>
                        <a:rPr sz="1400" b="1" spc="-2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0.09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22555" marB="0" anchor="ctr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9683">
                <a:tc rowSpan="2"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76835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sz="1400" b="1" spc="-6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2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Year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0160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9144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Mod/Severe</a:t>
                      </a:r>
                      <a:r>
                        <a:rPr sz="1400" b="1" spc="-7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PVL</a:t>
                      </a:r>
                      <a:r>
                        <a:rPr sz="1400" b="1" spc="-8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2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(%)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50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970"/>
                        </a:spcBef>
                      </a:pPr>
                      <a:r>
                        <a:rPr sz="1400" b="1" spc="-2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0.0%</a:t>
                      </a:r>
                      <a:endParaRPr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231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238760" algn="ctr">
                        <a:lnSpc>
                          <a:spcPct val="100000"/>
                        </a:lnSpc>
                        <a:spcBef>
                          <a:spcPts val="970"/>
                        </a:spcBef>
                      </a:pPr>
                      <a:r>
                        <a:rPr sz="1400" b="1" spc="-2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1.2%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231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46050">
                        <a:lnSpc>
                          <a:spcPct val="100000"/>
                        </a:lnSpc>
                        <a:spcBef>
                          <a:spcPts val="970"/>
                        </a:spcBef>
                      </a:pPr>
                      <a:r>
                        <a:rPr sz="1400" b="1" spc="-2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0.51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231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80645" algn="ctr">
                        <a:lnSpc>
                          <a:spcPct val="100000"/>
                        </a:lnSpc>
                        <a:spcBef>
                          <a:spcPts val="970"/>
                        </a:spcBef>
                      </a:pPr>
                      <a:r>
                        <a:rPr sz="1400" b="1" spc="-2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3.1%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231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27940" algn="ctr">
                        <a:lnSpc>
                          <a:spcPct val="100000"/>
                        </a:lnSpc>
                        <a:spcBef>
                          <a:spcPts val="970"/>
                        </a:spcBef>
                      </a:pPr>
                      <a:r>
                        <a:rPr sz="1400" b="1" spc="-2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3.4%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231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0795" algn="ctr">
                        <a:lnSpc>
                          <a:spcPct val="100000"/>
                        </a:lnSpc>
                        <a:spcBef>
                          <a:spcPts val="970"/>
                        </a:spcBef>
                      </a:pPr>
                      <a:r>
                        <a:rPr sz="1400" b="1" spc="-2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0.88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231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9272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0160" marB="0" vert="vert270"/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91440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1400" b="1" spc="-1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Mod/Severe</a:t>
                      </a:r>
                      <a:r>
                        <a:rPr sz="1400" b="1" spc="-7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</a:t>
                      </a:r>
                      <a:r>
                        <a:rPr sz="1400" b="1" spc="5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2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(%)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781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b="1" spc="-2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1.5%</a:t>
                      </a:r>
                      <a:endParaRPr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5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R="23812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b="1" spc="-2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2.8%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5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460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b="1" spc="-2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0.70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5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8064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b="1" spc="-2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2.2%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5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R="2794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b="1" spc="-2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3.9%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5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079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b="1" spc="-2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0.33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5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95515"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91440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1400" b="1" spc="-1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LVEF</a:t>
                      </a:r>
                      <a:r>
                        <a:rPr sz="1400" b="1" spc="-7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2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(%)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28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356870" algn="ctr">
                        <a:lnSpc>
                          <a:spcPct val="100000"/>
                        </a:lnSpc>
                        <a:spcBef>
                          <a:spcPts val="1110"/>
                        </a:spcBef>
                      </a:pPr>
                      <a:r>
                        <a:rPr lang="en-US" sz="14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54.9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</a:t>
                      </a:r>
                      <a:r>
                        <a:rPr sz="1400" b="1" spc="-1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2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11.5</a:t>
                      </a:r>
                      <a:endParaRPr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4097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57150" indent="0" algn="l">
                        <a:lnSpc>
                          <a:spcPct val="100000"/>
                        </a:lnSpc>
                        <a:spcBef>
                          <a:spcPts val="1110"/>
                        </a:spcBef>
                      </a:pPr>
                      <a:r>
                        <a:rPr lang="en-US" sz="14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56.1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</a:t>
                      </a:r>
                      <a:r>
                        <a:rPr sz="1400" b="1" spc="-1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2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11.6</a:t>
                      </a:r>
                      <a:endParaRPr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4097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46050">
                        <a:lnSpc>
                          <a:spcPct val="100000"/>
                        </a:lnSpc>
                        <a:spcBef>
                          <a:spcPts val="1110"/>
                        </a:spcBef>
                      </a:pPr>
                      <a:r>
                        <a:rPr sz="1400" b="1" spc="-2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0.35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4097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1110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53.0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</a:t>
                      </a:r>
                      <a:r>
                        <a:rPr sz="1400" b="1" spc="-1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2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12.5</a:t>
                      </a:r>
                      <a:endParaRPr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4097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59410">
                        <a:lnSpc>
                          <a:spcPct val="100000"/>
                        </a:lnSpc>
                        <a:spcBef>
                          <a:spcPts val="1110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55.1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</a:t>
                      </a:r>
                      <a:r>
                        <a:rPr sz="1400" b="1" spc="-2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11.7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4097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0795" algn="ctr">
                        <a:lnSpc>
                          <a:spcPct val="100000"/>
                        </a:lnSpc>
                        <a:spcBef>
                          <a:spcPts val="1110"/>
                        </a:spcBef>
                      </a:pPr>
                      <a:r>
                        <a:rPr sz="1400" b="1" spc="-2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0.08</a:t>
                      </a:r>
                      <a:endParaRPr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4097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 bwMode="auto">
          <a:xfrm>
            <a:off x="619125" y="2305050"/>
            <a:ext cx="9410700" cy="504825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619125" y="4486275"/>
            <a:ext cx="9391650" cy="428625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" name="object 3"/>
          <p:cNvSpPr txBox="1">
            <a:spLocks/>
          </p:cNvSpPr>
          <p:nvPr/>
        </p:nvSpPr>
        <p:spPr>
          <a:xfrm>
            <a:off x="9524" y="24908"/>
            <a:ext cx="10287000" cy="100989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3200" b="0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Redo-TAVR with Balloon Expandable Valves: </a:t>
            </a:r>
          </a:p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Echo Outcomes at 30 Days and 1 Year</a:t>
            </a:r>
            <a:endParaRPr kumimoji="0" lang="en-US" sz="3600" b="1" i="0" u="none" strike="noStrike" kern="0" cap="none" spc="-1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2D558F-B15C-9B67-602C-0207F0A6D2C0}"/>
              </a:ext>
            </a:extLst>
          </p:cNvPr>
          <p:cNvSpPr txBox="1"/>
          <p:nvPr/>
        </p:nvSpPr>
        <p:spPr>
          <a:xfrm>
            <a:off x="6156254" y="6472042"/>
            <a:ext cx="410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Makkar et al., Lancet 2023;402:1529</a:t>
            </a:r>
          </a:p>
        </p:txBody>
      </p:sp>
    </p:spTree>
    <p:extLst>
      <p:ext uri="{BB962C8B-B14F-4D97-AF65-F5344CB8AC3E}">
        <p14:creationId xmlns:p14="http://schemas.microsoft.com/office/powerpoint/2010/main" val="1460530257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725" y="9525"/>
            <a:ext cx="4222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315200" y="6498518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Makkar R, EuroPCR 2023</a:t>
            </a:r>
          </a:p>
        </p:txBody>
      </p:sp>
      <p:grpSp>
        <p:nvGrpSpPr>
          <p:cNvPr id="90114" name="Group 90113"/>
          <p:cNvGrpSpPr/>
          <p:nvPr/>
        </p:nvGrpSpPr>
        <p:grpSpPr>
          <a:xfrm>
            <a:off x="0" y="1788293"/>
            <a:ext cx="3392527" cy="3996998"/>
            <a:chOff x="0" y="1788293"/>
            <a:chExt cx="3392527" cy="3996998"/>
          </a:xfrm>
        </p:grpSpPr>
        <p:grpSp>
          <p:nvGrpSpPr>
            <p:cNvPr id="20" name="Group 19"/>
            <p:cNvGrpSpPr/>
            <p:nvPr/>
          </p:nvGrpSpPr>
          <p:grpSpPr>
            <a:xfrm>
              <a:off x="0" y="1788293"/>
              <a:ext cx="3392527" cy="3996998"/>
              <a:chOff x="0" y="1788293"/>
              <a:chExt cx="3550089" cy="3996998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255929" y="1788293"/>
                <a:ext cx="3294160" cy="3996998"/>
                <a:chOff x="222944" y="2560217"/>
                <a:chExt cx="4995471" cy="3996998"/>
              </a:xfrm>
            </p:grpSpPr>
            <p:graphicFrame>
              <p:nvGraphicFramePr>
                <p:cNvPr id="6" name="Chart 5"/>
                <p:cNvGraphicFramePr/>
                <p:nvPr/>
              </p:nvGraphicFramePr>
              <p:xfrm>
                <a:off x="222944" y="2560217"/>
                <a:ext cx="4600575" cy="3948708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3"/>
                </a:graphicData>
              </a:graphic>
            </p:graphicFrame>
            <p:grpSp>
              <p:nvGrpSpPr>
                <p:cNvPr id="8" name="Group 7"/>
                <p:cNvGrpSpPr/>
                <p:nvPr/>
              </p:nvGrpSpPr>
              <p:grpSpPr>
                <a:xfrm>
                  <a:off x="793212" y="2679953"/>
                  <a:ext cx="3012852" cy="434093"/>
                  <a:chOff x="7532369" y="488051"/>
                  <a:chExt cx="3012852" cy="396114"/>
                </a:xfrm>
              </p:grpSpPr>
              <p:grpSp>
                <p:nvGrpSpPr>
                  <p:cNvPr id="13" name="object 10"/>
                  <p:cNvGrpSpPr/>
                  <p:nvPr/>
                </p:nvGrpSpPr>
                <p:grpSpPr>
                  <a:xfrm>
                    <a:off x="7532369" y="642043"/>
                    <a:ext cx="250190" cy="174867"/>
                    <a:chOff x="7532369" y="642043"/>
                    <a:chExt cx="250190" cy="174867"/>
                  </a:xfrm>
                </p:grpSpPr>
                <p:sp>
                  <p:nvSpPr>
                    <p:cNvPr id="15" name="object 12"/>
                    <p:cNvSpPr/>
                    <p:nvPr/>
                  </p:nvSpPr>
                  <p:spPr>
                    <a:xfrm>
                      <a:off x="7532369" y="816910"/>
                      <a:ext cx="250190" cy="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0190">
                          <a:moveTo>
                            <a:pt x="0" y="0"/>
                          </a:moveTo>
                          <a:lnTo>
                            <a:pt x="249935" y="0"/>
                          </a:lnTo>
                        </a:path>
                      </a:pathLst>
                    </a:custGeom>
                    <a:ln w="28575">
                      <a:solidFill>
                        <a:schemeClr val="bg1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1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" name="object 13"/>
                    <p:cNvSpPr/>
                    <p:nvPr/>
                  </p:nvSpPr>
                  <p:spPr>
                    <a:xfrm>
                      <a:off x="7532369" y="642043"/>
                      <a:ext cx="250190" cy="4171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0190">
                          <a:moveTo>
                            <a:pt x="0" y="0"/>
                          </a:moveTo>
                          <a:lnTo>
                            <a:pt x="249935" y="0"/>
                          </a:lnTo>
                        </a:path>
                      </a:pathLst>
                    </a:custGeom>
                    <a:ln w="28575">
                      <a:solidFill>
                        <a:srgbClr val="FF99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1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4" name="object 14"/>
                  <p:cNvSpPr txBox="1"/>
                  <p:nvPr/>
                </p:nvSpPr>
                <p:spPr>
                  <a:xfrm>
                    <a:off x="7856729" y="488051"/>
                    <a:ext cx="2688492" cy="396114"/>
                  </a:xfrm>
                  <a:prstGeom prst="rect">
                    <a:avLst/>
                  </a:prstGeom>
                </p:spPr>
                <p:txBody>
                  <a:bodyPr vert="horz" wrap="square" lIns="0" tIns="99695" rIns="0" bIns="0" rtlCol="0">
                    <a:spAutoFit/>
                  </a:bodyPr>
                  <a:lstStyle/>
                  <a:p>
                    <a:pPr marL="1270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20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0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</a:rPr>
                      <a:t>Early Redo-TAVR </a:t>
                    </a:r>
                    <a:r>
                      <a:rPr kumimoji="0" lang="en-US" sz="1000" b="1" i="0" u="none" strike="noStrike" kern="0" cap="none" spc="-5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</a:rPr>
                      <a:t>(n=1216)  </a:t>
                    </a:r>
                    <a:endParaRPr kumimoji="0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</a:endParaRPr>
                  </a:p>
                  <a:p>
                    <a:pPr marL="1270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20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0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</a:rPr>
                      <a:t>Native TAVR (n=1216)</a:t>
                    </a:r>
                    <a:endParaRPr kumimoji="0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</a:endParaRPr>
                  </a:p>
                </p:txBody>
              </p:sp>
            </p:grpSp>
            <p:sp>
              <p:nvSpPr>
                <p:cNvPr id="9" name="object 19"/>
                <p:cNvSpPr txBox="1"/>
                <p:nvPr/>
              </p:nvSpPr>
              <p:spPr>
                <a:xfrm>
                  <a:off x="4471329" y="3493667"/>
                  <a:ext cx="747086" cy="216406"/>
                </a:xfrm>
                <a:prstGeom prst="rect">
                  <a:avLst/>
                </a:prstGeom>
              </p:spPr>
              <p:txBody>
                <a:bodyPr vert="horz" wrap="square" lIns="0" tIns="13970" rIns="0" bIns="0" rtlCol="0">
                  <a:spAutoFit/>
                </a:bodyPr>
                <a:lstStyle/>
                <a:p>
                  <a:pPr marL="12700" marR="0" lvl="0" indent="0" algn="l" defTabSz="914400" rtl="0" eaLnBrk="1" fontAlgn="auto" latinLnBrk="0" hangingPunct="1">
                    <a:lnSpc>
                      <a:spcPts val="1820"/>
                    </a:lnSpc>
                    <a:spcBef>
                      <a:spcPts val="11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-1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</a:rPr>
                    <a:t>4.2.2</a:t>
                  </a:r>
                  <a:r>
                    <a:rPr kumimoji="0" sz="1000" b="1" i="0" u="none" strike="noStrike" kern="0" cap="none" spc="-1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</a:rPr>
                    <a:t>%</a:t>
                  </a:r>
                  <a:endParaRPr kumimoji="0" sz="10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  <p:sp>
              <p:nvSpPr>
                <p:cNvPr id="10" name="object 18"/>
                <p:cNvSpPr txBox="1"/>
                <p:nvPr/>
              </p:nvSpPr>
              <p:spPr>
                <a:xfrm>
                  <a:off x="1586393" y="5659677"/>
                  <a:ext cx="2672489" cy="321242"/>
                </a:xfrm>
                <a:prstGeom prst="rect">
                  <a:avLst/>
                </a:prstGeom>
              </p:spPr>
              <p:txBody>
                <a:bodyPr vert="horz" wrap="square" lIns="0" tIns="13335" rIns="0" bIns="0" rtlCol="0">
                  <a:spAutoFit/>
                </a:bodyPr>
                <a:lstStyle/>
                <a:p>
                  <a:pPr marL="1270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</a:rPr>
                    <a:t>HR:</a:t>
                  </a:r>
                  <a:r>
                    <a:rPr kumimoji="0" sz="1000" b="1" i="0" u="none" strike="noStrike" kern="0" cap="none" spc="-25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</a:rPr>
                    <a:t> </a:t>
                  </a:r>
                  <a:r>
                    <a:rPr kumimoji="0" lang="en-US" sz="1000" b="1" i="0" u="none" strike="noStrike" kern="0" cap="none" spc="-25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</a:rPr>
                    <a:t>1.0</a:t>
                  </a:r>
                  <a:r>
                    <a:rPr kumimoji="0" sz="1000" b="1" i="0" u="none" strike="noStrike" kern="0" cap="none" spc="-15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</a:rPr>
                    <a:t> </a:t>
                  </a:r>
                  <a:r>
                    <a:rPr kumimoji="0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</a:rPr>
                    <a:t>[95%</a:t>
                  </a:r>
                  <a:r>
                    <a:rPr kumimoji="0" sz="1000" b="1" i="0" u="none" strike="noStrike" kern="0" cap="none" spc="-2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</a:rPr>
                    <a:t> </a:t>
                  </a:r>
                  <a:r>
                    <a:rPr kumimoji="0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</a:rPr>
                    <a:t>CI:</a:t>
                  </a:r>
                  <a:r>
                    <a:rPr kumimoji="0" sz="1000" b="1" i="0" u="none" strike="noStrike" kern="0" cap="none" spc="-2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</a:rPr>
                    <a:t> </a:t>
                  </a:r>
                  <a:r>
                    <a:rPr kumimoji="0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</a:rPr>
                    <a:t>0.</a:t>
                  </a: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</a:rPr>
                    <a:t>83</a:t>
                  </a:r>
                  <a:r>
                    <a:rPr kumimoji="0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</a:rPr>
                    <a:t>,</a:t>
                  </a:r>
                  <a:r>
                    <a:rPr kumimoji="0" sz="1000" b="1" i="0" u="none" strike="noStrike" kern="0" cap="none" spc="-2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</a:rPr>
                    <a:t> 1.</a:t>
                  </a:r>
                  <a:r>
                    <a:rPr kumimoji="0" lang="en-US" sz="1000" b="1" i="0" u="none" strike="noStrike" kern="0" cap="none" spc="-2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</a:rPr>
                    <a:t>19</a:t>
                  </a:r>
                  <a:r>
                    <a:rPr kumimoji="0" sz="1000" b="1" i="0" u="none" strike="noStrike" kern="0" cap="none" spc="-2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</a:rPr>
                    <a:t>]</a:t>
                  </a:r>
                  <a:endParaRPr kumimoji="0" sz="10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  <a:p>
                  <a:pPr marL="2540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1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</a:rPr>
                    <a:t>p</a:t>
                  </a:r>
                  <a:r>
                    <a:rPr kumimoji="0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</a:rPr>
                    <a:t>=</a:t>
                  </a:r>
                  <a:r>
                    <a:rPr kumimoji="0" sz="1000" b="1" i="0" u="none" strike="noStrike" kern="0" cap="none" spc="-2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</a:rPr>
                    <a:t> </a:t>
                  </a:r>
                  <a:r>
                    <a:rPr kumimoji="0" sz="1000" b="1" i="0" u="none" strike="noStrike" kern="0" cap="none" spc="-1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</a:rPr>
                    <a:t>0.9</a:t>
                  </a:r>
                  <a:r>
                    <a:rPr kumimoji="0" lang="en-US" sz="1000" b="1" i="0" u="none" strike="noStrike" kern="0" cap="none" spc="-1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</a:rPr>
                    <a:t>8</a:t>
                  </a:r>
                  <a:endParaRPr kumimoji="0" sz="10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  <p:sp>
              <p:nvSpPr>
                <p:cNvPr id="12" name="TextBox 11"/>
                <p:cNvSpPr txBox="1"/>
                <p:nvPr/>
              </p:nvSpPr>
              <p:spPr>
                <a:xfrm>
                  <a:off x="667815" y="6295605"/>
                  <a:ext cx="3815090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5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Months</a:t>
                  </a:r>
                </a:p>
              </p:txBody>
            </p:sp>
          </p:grpSp>
          <p:sp>
            <p:nvSpPr>
              <p:cNvPr id="2" name="TextBox 1"/>
              <p:cNvSpPr txBox="1"/>
              <p:nvPr/>
            </p:nvSpPr>
            <p:spPr>
              <a:xfrm>
                <a:off x="0" y="3489558"/>
                <a:ext cx="322604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%</a:t>
                </a:r>
              </a:p>
            </p:txBody>
          </p:sp>
        </p:grpSp>
        <p:grpSp>
          <p:nvGrpSpPr>
            <p:cNvPr id="61" name="object 62"/>
            <p:cNvGrpSpPr/>
            <p:nvPr/>
          </p:nvGrpSpPr>
          <p:grpSpPr>
            <a:xfrm>
              <a:off x="544225" y="2876049"/>
              <a:ext cx="2359929" cy="2384442"/>
              <a:chOff x="861060" y="2656332"/>
              <a:chExt cx="2505710" cy="1475740"/>
            </a:xfrm>
          </p:grpSpPr>
          <p:sp>
            <p:nvSpPr>
              <p:cNvPr id="62" name="object 68"/>
              <p:cNvSpPr/>
              <p:nvPr/>
            </p:nvSpPr>
            <p:spPr>
              <a:xfrm>
                <a:off x="876300" y="2744724"/>
                <a:ext cx="2490470" cy="1371600"/>
              </a:xfrm>
              <a:custGeom>
                <a:avLst/>
                <a:gdLst/>
                <a:ahLst/>
                <a:cxnLst/>
                <a:rect l="l" t="t" r="r" b="b"/>
                <a:pathLst>
                  <a:path w="2490470" h="1371600">
                    <a:moveTo>
                      <a:pt x="2490216" y="1904"/>
                    </a:moveTo>
                    <a:lnTo>
                      <a:pt x="2363851" y="0"/>
                    </a:lnTo>
                    <a:lnTo>
                      <a:pt x="2353818" y="32130"/>
                    </a:lnTo>
                    <a:lnTo>
                      <a:pt x="2295525" y="32130"/>
                    </a:lnTo>
                    <a:lnTo>
                      <a:pt x="2295525" y="50926"/>
                    </a:lnTo>
                    <a:lnTo>
                      <a:pt x="2209292" y="50926"/>
                    </a:lnTo>
                    <a:lnTo>
                      <a:pt x="2209292" y="67945"/>
                    </a:lnTo>
                    <a:lnTo>
                      <a:pt x="2197227" y="67945"/>
                    </a:lnTo>
                    <a:lnTo>
                      <a:pt x="2183257" y="81152"/>
                    </a:lnTo>
                    <a:lnTo>
                      <a:pt x="2183257" y="96265"/>
                    </a:lnTo>
                    <a:lnTo>
                      <a:pt x="2104898" y="96265"/>
                    </a:lnTo>
                    <a:lnTo>
                      <a:pt x="2104898" y="107568"/>
                    </a:lnTo>
                    <a:lnTo>
                      <a:pt x="2092960" y="124460"/>
                    </a:lnTo>
                    <a:lnTo>
                      <a:pt x="2042795" y="124460"/>
                    </a:lnTo>
                    <a:lnTo>
                      <a:pt x="2000631" y="124460"/>
                    </a:lnTo>
                    <a:lnTo>
                      <a:pt x="2000631" y="154686"/>
                    </a:lnTo>
                    <a:lnTo>
                      <a:pt x="1894205" y="154686"/>
                    </a:lnTo>
                    <a:lnTo>
                      <a:pt x="1880235" y="167893"/>
                    </a:lnTo>
                    <a:lnTo>
                      <a:pt x="1872233" y="183006"/>
                    </a:lnTo>
                    <a:lnTo>
                      <a:pt x="1844039" y="183006"/>
                    </a:lnTo>
                    <a:lnTo>
                      <a:pt x="1810004" y="183006"/>
                    </a:lnTo>
                    <a:lnTo>
                      <a:pt x="1810004" y="216915"/>
                    </a:lnTo>
                    <a:lnTo>
                      <a:pt x="1741805" y="216915"/>
                    </a:lnTo>
                    <a:lnTo>
                      <a:pt x="1735708" y="241553"/>
                    </a:lnTo>
                    <a:lnTo>
                      <a:pt x="1707642" y="241553"/>
                    </a:lnTo>
                    <a:lnTo>
                      <a:pt x="1701673" y="258445"/>
                    </a:lnTo>
                    <a:lnTo>
                      <a:pt x="1683512" y="258445"/>
                    </a:lnTo>
                    <a:lnTo>
                      <a:pt x="1673479" y="284861"/>
                    </a:lnTo>
                    <a:lnTo>
                      <a:pt x="1669542" y="296163"/>
                    </a:lnTo>
                    <a:lnTo>
                      <a:pt x="1639443" y="296163"/>
                    </a:lnTo>
                    <a:lnTo>
                      <a:pt x="1627377" y="309372"/>
                    </a:lnTo>
                    <a:lnTo>
                      <a:pt x="1625345" y="316991"/>
                    </a:lnTo>
                    <a:lnTo>
                      <a:pt x="1609344" y="332104"/>
                    </a:lnTo>
                    <a:lnTo>
                      <a:pt x="1599311" y="345313"/>
                    </a:lnTo>
                    <a:lnTo>
                      <a:pt x="1585214" y="358521"/>
                    </a:lnTo>
                    <a:lnTo>
                      <a:pt x="1585214" y="369824"/>
                    </a:lnTo>
                    <a:lnTo>
                      <a:pt x="1563116" y="373506"/>
                    </a:lnTo>
                    <a:lnTo>
                      <a:pt x="1543050" y="381126"/>
                    </a:lnTo>
                    <a:lnTo>
                      <a:pt x="1527048" y="437641"/>
                    </a:lnTo>
                    <a:lnTo>
                      <a:pt x="1501013" y="441451"/>
                    </a:lnTo>
                    <a:lnTo>
                      <a:pt x="1490980" y="456564"/>
                    </a:lnTo>
                    <a:lnTo>
                      <a:pt x="1418717" y="456564"/>
                    </a:lnTo>
                    <a:lnTo>
                      <a:pt x="1418717" y="473583"/>
                    </a:lnTo>
                    <a:lnTo>
                      <a:pt x="1404620" y="490474"/>
                    </a:lnTo>
                    <a:lnTo>
                      <a:pt x="1382522" y="490474"/>
                    </a:lnTo>
                    <a:lnTo>
                      <a:pt x="1372489" y="516889"/>
                    </a:lnTo>
                    <a:lnTo>
                      <a:pt x="1336420" y="522604"/>
                    </a:lnTo>
                    <a:lnTo>
                      <a:pt x="1332357" y="560324"/>
                    </a:lnTo>
                    <a:lnTo>
                      <a:pt x="1270254" y="560324"/>
                    </a:lnTo>
                    <a:lnTo>
                      <a:pt x="1266189" y="571626"/>
                    </a:lnTo>
                    <a:lnTo>
                      <a:pt x="1256157" y="571626"/>
                    </a:lnTo>
                    <a:lnTo>
                      <a:pt x="1252093" y="577341"/>
                    </a:lnTo>
                    <a:lnTo>
                      <a:pt x="1201927" y="577341"/>
                    </a:lnTo>
                    <a:lnTo>
                      <a:pt x="1193927" y="605663"/>
                    </a:lnTo>
                    <a:lnTo>
                      <a:pt x="1175893" y="607440"/>
                    </a:lnTo>
                    <a:lnTo>
                      <a:pt x="1165860" y="620649"/>
                    </a:lnTo>
                    <a:lnTo>
                      <a:pt x="1151763" y="632078"/>
                    </a:lnTo>
                    <a:lnTo>
                      <a:pt x="1133729" y="643381"/>
                    </a:lnTo>
                    <a:lnTo>
                      <a:pt x="1103630" y="647064"/>
                    </a:lnTo>
                    <a:lnTo>
                      <a:pt x="1065530" y="652779"/>
                    </a:lnTo>
                    <a:lnTo>
                      <a:pt x="1005332" y="637666"/>
                    </a:lnTo>
                    <a:lnTo>
                      <a:pt x="971169" y="645287"/>
                    </a:lnTo>
                    <a:lnTo>
                      <a:pt x="949070" y="673480"/>
                    </a:lnTo>
                    <a:lnTo>
                      <a:pt x="923036" y="703706"/>
                    </a:lnTo>
                    <a:lnTo>
                      <a:pt x="886968" y="769747"/>
                    </a:lnTo>
                    <a:lnTo>
                      <a:pt x="856869" y="796163"/>
                    </a:lnTo>
                    <a:lnTo>
                      <a:pt x="814705" y="815086"/>
                    </a:lnTo>
                    <a:lnTo>
                      <a:pt x="794638" y="818768"/>
                    </a:lnTo>
                    <a:lnTo>
                      <a:pt x="764539" y="860298"/>
                    </a:lnTo>
                    <a:lnTo>
                      <a:pt x="720344" y="879220"/>
                    </a:lnTo>
                    <a:lnTo>
                      <a:pt x="700278" y="879220"/>
                    </a:lnTo>
                    <a:lnTo>
                      <a:pt x="688213" y="892428"/>
                    </a:lnTo>
                    <a:lnTo>
                      <a:pt x="664210" y="894333"/>
                    </a:lnTo>
                    <a:lnTo>
                      <a:pt x="636143" y="911225"/>
                    </a:lnTo>
                    <a:lnTo>
                      <a:pt x="617982" y="911225"/>
                    </a:lnTo>
                    <a:lnTo>
                      <a:pt x="606044" y="924432"/>
                    </a:lnTo>
                    <a:lnTo>
                      <a:pt x="565912" y="932052"/>
                    </a:lnTo>
                    <a:lnTo>
                      <a:pt x="547751" y="933957"/>
                    </a:lnTo>
                    <a:lnTo>
                      <a:pt x="513715" y="956563"/>
                    </a:lnTo>
                    <a:lnTo>
                      <a:pt x="491616" y="969771"/>
                    </a:lnTo>
                    <a:lnTo>
                      <a:pt x="471550" y="981075"/>
                    </a:lnTo>
                    <a:lnTo>
                      <a:pt x="447421" y="1007490"/>
                    </a:lnTo>
                    <a:lnTo>
                      <a:pt x="401319" y="1024508"/>
                    </a:lnTo>
                    <a:lnTo>
                      <a:pt x="347141" y="1033907"/>
                    </a:lnTo>
                    <a:lnTo>
                      <a:pt x="296976" y="1032001"/>
                    </a:lnTo>
                    <a:lnTo>
                      <a:pt x="266877" y="1043305"/>
                    </a:lnTo>
                    <a:lnTo>
                      <a:pt x="230759" y="1065911"/>
                    </a:lnTo>
                    <a:lnTo>
                      <a:pt x="196646" y="1090549"/>
                    </a:lnTo>
                    <a:lnTo>
                      <a:pt x="168554" y="1109345"/>
                    </a:lnTo>
                    <a:lnTo>
                      <a:pt x="140462" y="1128268"/>
                    </a:lnTo>
                    <a:lnTo>
                      <a:pt x="112369" y="1148969"/>
                    </a:lnTo>
                    <a:lnTo>
                      <a:pt x="108356" y="1156462"/>
                    </a:lnTo>
                    <a:lnTo>
                      <a:pt x="90297" y="1156462"/>
                    </a:lnTo>
                    <a:lnTo>
                      <a:pt x="70231" y="1188593"/>
                    </a:lnTo>
                    <a:lnTo>
                      <a:pt x="56184" y="1205611"/>
                    </a:lnTo>
                    <a:lnTo>
                      <a:pt x="34112" y="1218819"/>
                    </a:lnTo>
                    <a:lnTo>
                      <a:pt x="22072" y="1256538"/>
                    </a:lnTo>
                    <a:lnTo>
                      <a:pt x="8026" y="1288542"/>
                    </a:lnTo>
                    <a:lnTo>
                      <a:pt x="2006" y="1322577"/>
                    </a:lnTo>
                    <a:lnTo>
                      <a:pt x="0" y="1371600"/>
                    </a:lnTo>
                  </a:path>
                </a:pathLst>
              </a:custGeom>
              <a:ln w="28575">
                <a:solidFill>
                  <a:srgbClr val="FF9900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63" name="object 69"/>
              <p:cNvSpPr/>
              <p:nvPr/>
            </p:nvSpPr>
            <p:spPr>
              <a:xfrm>
                <a:off x="861060" y="2656332"/>
                <a:ext cx="2505710" cy="1475740"/>
              </a:xfrm>
              <a:custGeom>
                <a:avLst/>
                <a:gdLst/>
                <a:ahLst/>
                <a:cxnLst/>
                <a:rect l="l" t="t" r="r" b="b"/>
                <a:pathLst>
                  <a:path w="2505710" h="1475739">
                    <a:moveTo>
                      <a:pt x="2505455" y="0"/>
                    </a:moveTo>
                    <a:lnTo>
                      <a:pt x="2493391" y="22859"/>
                    </a:lnTo>
                    <a:lnTo>
                      <a:pt x="2473070" y="28575"/>
                    </a:lnTo>
                    <a:lnTo>
                      <a:pt x="2446909" y="43941"/>
                    </a:lnTo>
                    <a:lnTo>
                      <a:pt x="2446909" y="61087"/>
                    </a:lnTo>
                    <a:lnTo>
                      <a:pt x="2418588" y="61087"/>
                    </a:lnTo>
                    <a:lnTo>
                      <a:pt x="2408428" y="101091"/>
                    </a:lnTo>
                    <a:lnTo>
                      <a:pt x="2390266" y="129793"/>
                    </a:lnTo>
                    <a:lnTo>
                      <a:pt x="2378202" y="148843"/>
                    </a:lnTo>
                    <a:lnTo>
                      <a:pt x="2325624" y="150748"/>
                    </a:lnTo>
                    <a:lnTo>
                      <a:pt x="2325624" y="158368"/>
                    </a:lnTo>
                    <a:lnTo>
                      <a:pt x="2295271" y="158368"/>
                    </a:lnTo>
                    <a:lnTo>
                      <a:pt x="2283206" y="169798"/>
                    </a:lnTo>
                    <a:lnTo>
                      <a:pt x="2269109" y="190880"/>
                    </a:lnTo>
                    <a:lnTo>
                      <a:pt x="2246884" y="190880"/>
                    </a:lnTo>
                    <a:lnTo>
                      <a:pt x="2244852" y="211835"/>
                    </a:lnTo>
                    <a:lnTo>
                      <a:pt x="2176145" y="217550"/>
                    </a:lnTo>
                    <a:lnTo>
                      <a:pt x="2174113" y="225170"/>
                    </a:lnTo>
                    <a:lnTo>
                      <a:pt x="2147824" y="238505"/>
                    </a:lnTo>
                    <a:lnTo>
                      <a:pt x="2141728" y="265302"/>
                    </a:lnTo>
                    <a:lnTo>
                      <a:pt x="2075052" y="267207"/>
                    </a:lnTo>
                    <a:lnTo>
                      <a:pt x="2075052" y="271017"/>
                    </a:lnTo>
                    <a:lnTo>
                      <a:pt x="2048764" y="271017"/>
                    </a:lnTo>
                    <a:lnTo>
                      <a:pt x="2046859" y="280542"/>
                    </a:lnTo>
                    <a:lnTo>
                      <a:pt x="2018538" y="286257"/>
                    </a:lnTo>
                    <a:lnTo>
                      <a:pt x="2002282" y="311022"/>
                    </a:lnTo>
                    <a:lnTo>
                      <a:pt x="1953895" y="314832"/>
                    </a:lnTo>
                    <a:lnTo>
                      <a:pt x="1943735" y="330200"/>
                    </a:lnTo>
                    <a:lnTo>
                      <a:pt x="1933702" y="347344"/>
                    </a:lnTo>
                    <a:lnTo>
                      <a:pt x="1911477" y="343534"/>
                    </a:lnTo>
                    <a:lnTo>
                      <a:pt x="1901316" y="354964"/>
                    </a:lnTo>
                    <a:lnTo>
                      <a:pt x="1842770" y="356869"/>
                    </a:lnTo>
                    <a:lnTo>
                      <a:pt x="1840738" y="362584"/>
                    </a:lnTo>
                    <a:lnTo>
                      <a:pt x="1830577" y="364489"/>
                    </a:lnTo>
                    <a:lnTo>
                      <a:pt x="1832610" y="372109"/>
                    </a:lnTo>
                    <a:lnTo>
                      <a:pt x="1814449" y="377825"/>
                    </a:lnTo>
                    <a:lnTo>
                      <a:pt x="1812416" y="402716"/>
                    </a:lnTo>
                    <a:lnTo>
                      <a:pt x="1792224" y="414146"/>
                    </a:lnTo>
                    <a:lnTo>
                      <a:pt x="1782064" y="427481"/>
                    </a:lnTo>
                    <a:lnTo>
                      <a:pt x="1721485" y="429387"/>
                    </a:lnTo>
                    <a:lnTo>
                      <a:pt x="1711325" y="437006"/>
                    </a:lnTo>
                    <a:lnTo>
                      <a:pt x="1701291" y="448437"/>
                    </a:lnTo>
                    <a:lnTo>
                      <a:pt x="1689100" y="448437"/>
                    </a:lnTo>
                    <a:lnTo>
                      <a:pt x="1658874" y="448437"/>
                    </a:lnTo>
                    <a:lnTo>
                      <a:pt x="1658874" y="459993"/>
                    </a:lnTo>
                    <a:lnTo>
                      <a:pt x="1636649" y="471423"/>
                    </a:lnTo>
                    <a:lnTo>
                      <a:pt x="1624457" y="484758"/>
                    </a:lnTo>
                    <a:lnTo>
                      <a:pt x="1604264" y="498093"/>
                    </a:lnTo>
                    <a:lnTo>
                      <a:pt x="1559814" y="507618"/>
                    </a:lnTo>
                    <a:lnTo>
                      <a:pt x="1503298" y="503808"/>
                    </a:lnTo>
                    <a:lnTo>
                      <a:pt x="1460881" y="501903"/>
                    </a:lnTo>
                    <a:lnTo>
                      <a:pt x="1440688" y="519048"/>
                    </a:lnTo>
                    <a:lnTo>
                      <a:pt x="1388110" y="520953"/>
                    </a:lnTo>
                    <a:lnTo>
                      <a:pt x="1379982" y="530605"/>
                    </a:lnTo>
                    <a:lnTo>
                      <a:pt x="1323467" y="532510"/>
                    </a:lnTo>
                    <a:lnTo>
                      <a:pt x="1309242" y="547751"/>
                    </a:lnTo>
                    <a:lnTo>
                      <a:pt x="1285113" y="561085"/>
                    </a:lnTo>
                    <a:lnTo>
                      <a:pt x="1262888" y="574420"/>
                    </a:lnTo>
                    <a:lnTo>
                      <a:pt x="1230503" y="589660"/>
                    </a:lnTo>
                    <a:lnTo>
                      <a:pt x="1214373" y="605027"/>
                    </a:lnTo>
                    <a:lnTo>
                      <a:pt x="1184021" y="631697"/>
                    </a:lnTo>
                    <a:lnTo>
                      <a:pt x="1167892" y="654557"/>
                    </a:lnTo>
                    <a:lnTo>
                      <a:pt x="1137539" y="677544"/>
                    </a:lnTo>
                    <a:lnTo>
                      <a:pt x="1107313" y="700404"/>
                    </a:lnTo>
                    <a:lnTo>
                      <a:pt x="1074928" y="708025"/>
                    </a:lnTo>
                    <a:lnTo>
                      <a:pt x="1044575" y="717550"/>
                    </a:lnTo>
                    <a:lnTo>
                      <a:pt x="1022350" y="738631"/>
                    </a:lnTo>
                    <a:lnTo>
                      <a:pt x="1008253" y="759587"/>
                    </a:lnTo>
                    <a:lnTo>
                      <a:pt x="977900" y="780541"/>
                    </a:lnTo>
                    <a:lnTo>
                      <a:pt x="961771" y="801496"/>
                    </a:lnTo>
                    <a:lnTo>
                      <a:pt x="903223" y="805306"/>
                    </a:lnTo>
                    <a:lnTo>
                      <a:pt x="864742" y="813053"/>
                    </a:lnTo>
                    <a:lnTo>
                      <a:pt x="844550" y="830198"/>
                    </a:lnTo>
                    <a:lnTo>
                      <a:pt x="814323" y="847343"/>
                    </a:lnTo>
                    <a:lnTo>
                      <a:pt x="788035" y="877823"/>
                    </a:lnTo>
                    <a:lnTo>
                      <a:pt x="731393" y="898905"/>
                    </a:lnTo>
                    <a:lnTo>
                      <a:pt x="695071" y="919860"/>
                    </a:lnTo>
                    <a:lnTo>
                      <a:pt x="642493" y="931290"/>
                    </a:lnTo>
                    <a:lnTo>
                      <a:pt x="612267" y="948563"/>
                    </a:lnTo>
                    <a:lnTo>
                      <a:pt x="588010" y="963802"/>
                    </a:lnTo>
                    <a:lnTo>
                      <a:pt x="559689" y="965707"/>
                    </a:lnTo>
                    <a:lnTo>
                      <a:pt x="541528" y="986662"/>
                    </a:lnTo>
                    <a:lnTo>
                      <a:pt x="513206" y="1003807"/>
                    </a:lnTo>
                    <a:lnTo>
                      <a:pt x="480949" y="1009522"/>
                    </a:lnTo>
                    <a:lnTo>
                      <a:pt x="456692" y="1026794"/>
                    </a:lnTo>
                    <a:lnTo>
                      <a:pt x="426339" y="1032509"/>
                    </a:lnTo>
                    <a:lnTo>
                      <a:pt x="396024" y="1074419"/>
                    </a:lnTo>
                    <a:lnTo>
                      <a:pt x="365721" y="1089786"/>
                    </a:lnTo>
                    <a:lnTo>
                      <a:pt x="321259" y="1145031"/>
                    </a:lnTo>
                    <a:lnTo>
                      <a:pt x="270751" y="1177543"/>
                    </a:lnTo>
                    <a:lnTo>
                      <a:pt x="218211" y="1219453"/>
                    </a:lnTo>
                    <a:lnTo>
                      <a:pt x="208114" y="1236725"/>
                    </a:lnTo>
                    <a:lnTo>
                      <a:pt x="173761" y="1244345"/>
                    </a:lnTo>
                    <a:lnTo>
                      <a:pt x="145478" y="1276730"/>
                    </a:lnTo>
                    <a:lnTo>
                      <a:pt x="105067" y="1307337"/>
                    </a:lnTo>
                    <a:lnTo>
                      <a:pt x="66675" y="1339722"/>
                    </a:lnTo>
                    <a:lnTo>
                      <a:pt x="42430" y="1377949"/>
                    </a:lnTo>
                    <a:lnTo>
                      <a:pt x="34353" y="1417954"/>
                    </a:lnTo>
                    <a:lnTo>
                      <a:pt x="0" y="1475231"/>
                    </a:lnTo>
                  </a:path>
                </a:pathLst>
              </a:custGeom>
              <a:ln w="28575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</p:grpSp>
      </p:grpSp>
      <p:sp>
        <p:nvSpPr>
          <p:cNvPr id="64" name="object 19"/>
          <p:cNvSpPr txBox="1"/>
          <p:nvPr/>
        </p:nvSpPr>
        <p:spPr>
          <a:xfrm>
            <a:off x="2921468" y="2970095"/>
            <a:ext cx="470785" cy="216406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8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1" i="0" u="none" strike="noStrike" kern="0" cap="none" spc="-1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</a:t>
            </a:r>
            <a:r>
              <a:rPr kumimoji="0" lang="en-US" sz="1000" b="1" i="0" u="none" strike="noStrike" kern="0" cap="none" spc="-1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0.3</a:t>
            </a:r>
            <a:r>
              <a:rPr kumimoji="0" sz="1000" b="1" i="0" u="none" strike="noStrike" kern="0" cap="none" spc="-1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%</a:t>
            </a:r>
            <a:endParaRPr kumimoji="0" sz="1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5" name="object 4"/>
          <p:cNvSpPr txBox="1"/>
          <p:nvPr/>
        </p:nvSpPr>
        <p:spPr>
          <a:xfrm>
            <a:off x="308286" y="1270549"/>
            <a:ext cx="2897225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Redo-</a:t>
            </a:r>
            <a:r>
              <a:rPr kumimoji="0" sz="1600" b="1" i="0" u="none" strike="noStrike" kern="0" cap="none" spc="-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TAVR</a:t>
            </a:r>
            <a:r>
              <a:rPr kumimoji="0" sz="1600" b="1" i="0" u="none" strike="noStrike" kern="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vs</a:t>
            </a:r>
            <a:r>
              <a:rPr kumimoji="0" sz="1600" b="1" i="0" u="none" strike="noStrike" kern="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Native</a:t>
            </a:r>
            <a:r>
              <a:rPr kumimoji="0" sz="1600" b="1" i="0" u="none" strike="noStrike" kern="0" cap="none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TAVR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90113" name="Group 90112"/>
          <p:cNvGrpSpPr/>
          <p:nvPr/>
        </p:nvGrpSpPr>
        <p:grpSpPr>
          <a:xfrm>
            <a:off x="3362325" y="1788293"/>
            <a:ext cx="3496354" cy="3996998"/>
            <a:chOff x="3362325" y="1788293"/>
            <a:chExt cx="3496354" cy="3996998"/>
          </a:xfrm>
        </p:grpSpPr>
        <p:grpSp>
          <p:nvGrpSpPr>
            <p:cNvPr id="37" name="Group 36"/>
            <p:cNvGrpSpPr/>
            <p:nvPr/>
          </p:nvGrpSpPr>
          <p:grpSpPr>
            <a:xfrm>
              <a:off x="3362325" y="1788293"/>
              <a:ext cx="3496354" cy="3996998"/>
              <a:chOff x="0" y="1788293"/>
              <a:chExt cx="3496354" cy="3996998"/>
            </a:xfrm>
          </p:grpSpPr>
          <p:grpSp>
            <p:nvGrpSpPr>
              <p:cNvPr id="38" name="Group 37"/>
              <p:cNvGrpSpPr/>
              <p:nvPr/>
            </p:nvGrpSpPr>
            <p:grpSpPr>
              <a:xfrm>
                <a:off x="255929" y="1788293"/>
                <a:ext cx="3240425" cy="3996998"/>
                <a:chOff x="222944" y="2560217"/>
                <a:chExt cx="4913987" cy="3996998"/>
              </a:xfrm>
            </p:grpSpPr>
            <p:graphicFrame>
              <p:nvGraphicFramePr>
                <p:cNvPr id="40" name="Chart 39"/>
                <p:cNvGraphicFramePr/>
                <p:nvPr/>
              </p:nvGraphicFramePr>
              <p:xfrm>
                <a:off x="222944" y="2560217"/>
                <a:ext cx="4600575" cy="3948708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4"/>
                </a:graphicData>
              </a:graphic>
            </p:graphicFrame>
            <p:grpSp>
              <p:nvGrpSpPr>
                <p:cNvPr id="42" name="Group 41"/>
                <p:cNvGrpSpPr/>
                <p:nvPr/>
              </p:nvGrpSpPr>
              <p:grpSpPr>
                <a:xfrm>
                  <a:off x="793212" y="2670429"/>
                  <a:ext cx="3026627" cy="434094"/>
                  <a:chOff x="7532369" y="479359"/>
                  <a:chExt cx="3026627" cy="396115"/>
                </a:xfrm>
              </p:grpSpPr>
              <p:grpSp>
                <p:nvGrpSpPr>
                  <p:cNvPr id="46" name="object 10"/>
                  <p:cNvGrpSpPr/>
                  <p:nvPr/>
                </p:nvGrpSpPr>
                <p:grpSpPr>
                  <a:xfrm>
                    <a:off x="7532369" y="642043"/>
                    <a:ext cx="250190" cy="174867"/>
                    <a:chOff x="7532369" y="642043"/>
                    <a:chExt cx="250190" cy="174867"/>
                  </a:xfrm>
                </p:grpSpPr>
                <p:sp>
                  <p:nvSpPr>
                    <p:cNvPr id="48" name="object 12"/>
                    <p:cNvSpPr/>
                    <p:nvPr/>
                  </p:nvSpPr>
                  <p:spPr>
                    <a:xfrm>
                      <a:off x="7532369" y="816910"/>
                      <a:ext cx="250190" cy="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0190">
                          <a:moveTo>
                            <a:pt x="0" y="0"/>
                          </a:moveTo>
                          <a:lnTo>
                            <a:pt x="249935" y="0"/>
                          </a:lnTo>
                        </a:path>
                      </a:pathLst>
                    </a:custGeom>
                    <a:ln w="28575">
                      <a:solidFill>
                        <a:schemeClr val="bg1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1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9" name="object 13"/>
                    <p:cNvSpPr/>
                    <p:nvPr/>
                  </p:nvSpPr>
                  <p:spPr>
                    <a:xfrm>
                      <a:off x="7532369" y="642043"/>
                      <a:ext cx="250190" cy="4171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0190">
                          <a:moveTo>
                            <a:pt x="0" y="0"/>
                          </a:moveTo>
                          <a:lnTo>
                            <a:pt x="249935" y="0"/>
                          </a:lnTo>
                        </a:path>
                      </a:pathLst>
                    </a:custGeom>
                    <a:ln w="28575">
                      <a:solidFill>
                        <a:srgbClr val="FF99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1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47" name="object 14"/>
                  <p:cNvSpPr txBox="1"/>
                  <p:nvPr/>
                </p:nvSpPr>
                <p:spPr>
                  <a:xfrm>
                    <a:off x="7870504" y="479359"/>
                    <a:ext cx="2688492" cy="396115"/>
                  </a:xfrm>
                  <a:prstGeom prst="rect">
                    <a:avLst/>
                  </a:prstGeom>
                </p:spPr>
                <p:txBody>
                  <a:bodyPr vert="horz" wrap="square" lIns="0" tIns="99695" rIns="0" bIns="0" rtlCol="0">
                    <a:spAutoFit/>
                  </a:bodyPr>
                  <a:lstStyle/>
                  <a:p>
                    <a:pPr marL="1270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20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0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</a:rPr>
                      <a:t>EW-in-EW TAVR </a:t>
                    </a:r>
                    <a:r>
                      <a:rPr kumimoji="0" lang="en-US" sz="1000" b="1" i="0" u="none" strike="noStrike" kern="0" cap="none" spc="-5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</a:rPr>
                      <a:t>(n=475)  </a:t>
                    </a:r>
                    <a:endParaRPr kumimoji="0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</a:endParaRPr>
                  </a:p>
                  <a:p>
                    <a:pPr marL="1270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20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0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</a:rPr>
                      <a:t>Native TAVR (n=475)</a:t>
                    </a:r>
                    <a:endParaRPr kumimoji="0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</a:endParaRPr>
                  </a:p>
                </p:txBody>
              </p:sp>
            </p:grpSp>
            <p:sp>
              <p:nvSpPr>
                <p:cNvPr id="43" name="object 19"/>
                <p:cNvSpPr txBox="1"/>
                <p:nvPr/>
              </p:nvSpPr>
              <p:spPr>
                <a:xfrm>
                  <a:off x="4533680" y="3647972"/>
                  <a:ext cx="603251" cy="475771"/>
                </a:xfrm>
                <a:prstGeom prst="rect">
                  <a:avLst/>
                </a:prstGeom>
              </p:spPr>
              <p:txBody>
                <a:bodyPr vert="horz" wrap="square" lIns="0" tIns="13970" rIns="0" bIns="0" rtlCol="0">
                  <a:spAutoFit/>
                </a:bodyPr>
                <a:lstStyle/>
                <a:p>
                  <a:pPr marL="12700" marR="0" lvl="0" indent="0" algn="l" defTabSz="914400" rtl="0" eaLnBrk="1" fontAlgn="auto" latinLnBrk="0" hangingPunct="1">
                    <a:lnSpc>
                      <a:spcPts val="1820"/>
                    </a:lnSpc>
                    <a:spcBef>
                      <a:spcPts val="11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-10" normalizeH="0" baseline="0" noProof="0" dirty="0">
                      <a:ln>
                        <a:noFill/>
                      </a:ln>
                      <a:solidFill>
                        <a:srgbClr val="FF9933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</a:rPr>
                    <a:t>41.4</a:t>
                  </a:r>
                  <a:r>
                    <a:rPr kumimoji="0" sz="1000" b="1" i="0" u="none" strike="noStrike" kern="0" cap="none" spc="-10" normalizeH="0" baseline="0" noProof="0" dirty="0">
                      <a:ln>
                        <a:noFill/>
                      </a:ln>
                      <a:solidFill>
                        <a:srgbClr val="FF9933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</a:rPr>
                    <a:t>%</a:t>
                  </a:r>
                  <a:endParaRPr kumimoji="0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9933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  <a:p>
                  <a:pPr marL="12700" marR="0" lvl="0" indent="0" algn="l" defTabSz="914400" rtl="0" eaLnBrk="1" fontAlgn="auto" latinLnBrk="0" hangingPunct="1">
                    <a:lnSpc>
                      <a:spcPts val="182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-1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</a:rPr>
                    <a:t>37.4</a:t>
                  </a:r>
                  <a:endParaRPr kumimoji="0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  <p:sp>
              <p:nvSpPr>
                <p:cNvPr id="44" name="object 18"/>
                <p:cNvSpPr txBox="1"/>
                <p:nvPr/>
              </p:nvSpPr>
              <p:spPr>
                <a:xfrm>
                  <a:off x="1696235" y="5644497"/>
                  <a:ext cx="2672488" cy="321242"/>
                </a:xfrm>
                <a:prstGeom prst="rect">
                  <a:avLst/>
                </a:prstGeom>
              </p:spPr>
              <p:txBody>
                <a:bodyPr vert="horz" wrap="square" lIns="0" tIns="13335" rIns="0" bIns="0" rtlCol="0">
                  <a:spAutoFit/>
                </a:bodyPr>
                <a:lstStyle/>
                <a:p>
                  <a:pPr marL="1270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</a:rPr>
                    <a:t>HR:</a:t>
                  </a:r>
                  <a:r>
                    <a:rPr kumimoji="0" sz="1000" b="1" i="0" u="none" strike="noStrike" kern="0" cap="none" spc="-25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</a:rPr>
                    <a:t> </a:t>
                  </a:r>
                  <a:r>
                    <a:rPr kumimoji="0" lang="en-US" sz="1000" b="1" i="0" u="none" strike="noStrike" kern="0" cap="none" spc="-25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</a:rPr>
                    <a:t>1.02</a:t>
                  </a:r>
                  <a:r>
                    <a:rPr kumimoji="0" sz="1000" b="1" i="0" u="none" strike="noStrike" kern="0" cap="none" spc="-15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</a:rPr>
                    <a:t> </a:t>
                  </a:r>
                  <a:r>
                    <a:rPr kumimoji="0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</a:rPr>
                    <a:t>[95%</a:t>
                  </a:r>
                  <a:r>
                    <a:rPr kumimoji="0" sz="1000" b="1" i="0" u="none" strike="noStrike" kern="0" cap="none" spc="-2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</a:rPr>
                    <a:t> </a:t>
                  </a:r>
                  <a:r>
                    <a:rPr kumimoji="0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</a:rPr>
                    <a:t>CI:</a:t>
                  </a:r>
                  <a:r>
                    <a:rPr kumimoji="0" sz="1000" b="1" i="0" u="none" strike="noStrike" kern="0" cap="none" spc="-2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</a:rPr>
                    <a:t> </a:t>
                  </a:r>
                  <a:r>
                    <a:rPr kumimoji="0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</a:rPr>
                    <a:t>0.</a:t>
                  </a: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</a:rPr>
                    <a:t>7</a:t>
                  </a:r>
                  <a:r>
                    <a:rPr kumimoji="0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</a:rPr>
                    <a:t>7,</a:t>
                  </a:r>
                  <a:r>
                    <a:rPr kumimoji="0" sz="1000" b="1" i="0" u="none" strike="noStrike" kern="0" cap="none" spc="-2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</a:rPr>
                    <a:t> 1.</a:t>
                  </a:r>
                  <a:r>
                    <a:rPr kumimoji="0" lang="en-US" sz="1000" b="1" i="0" u="none" strike="noStrike" kern="0" cap="none" spc="-2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</a:rPr>
                    <a:t>35</a:t>
                  </a:r>
                  <a:r>
                    <a:rPr kumimoji="0" sz="1000" b="1" i="0" u="none" strike="noStrike" kern="0" cap="none" spc="-2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</a:rPr>
                    <a:t>]</a:t>
                  </a:r>
                  <a:endParaRPr kumimoji="0" sz="10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  <a:p>
                  <a:pPr marL="2540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1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</a:rPr>
                    <a:t>p</a:t>
                  </a:r>
                  <a:r>
                    <a:rPr kumimoji="0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</a:rPr>
                    <a:t>=</a:t>
                  </a:r>
                  <a:r>
                    <a:rPr kumimoji="0" sz="1000" b="1" i="0" u="none" strike="noStrike" kern="0" cap="none" spc="-2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</a:rPr>
                    <a:t> </a:t>
                  </a:r>
                  <a:r>
                    <a:rPr kumimoji="0" sz="1000" b="1" i="0" u="none" strike="noStrike" kern="0" cap="none" spc="-1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</a:rPr>
                    <a:t>0.9</a:t>
                  </a:r>
                  <a:r>
                    <a:rPr kumimoji="0" lang="en-US" sz="1000" b="1" i="0" u="none" strike="noStrike" kern="0" cap="none" spc="-1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</a:rPr>
                    <a:t>1</a:t>
                  </a:r>
                  <a:endParaRPr kumimoji="0" sz="10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  <p:sp>
              <p:nvSpPr>
                <p:cNvPr id="45" name="TextBox 44"/>
                <p:cNvSpPr txBox="1"/>
                <p:nvPr/>
              </p:nvSpPr>
              <p:spPr>
                <a:xfrm>
                  <a:off x="667815" y="6295605"/>
                  <a:ext cx="3815090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5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Months</a:t>
                  </a:r>
                </a:p>
              </p:txBody>
            </p:sp>
          </p:grpSp>
          <p:sp>
            <p:nvSpPr>
              <p:cNvPr id="39" name="TextBox 38"/>
              <p:cNvSpPr txBox="1"/>
              <p:nvPr/>
            </p:nvSpPr>
            <p:spPr>
              <a:xfrm>
                <a:off x="0" y="3489558"/>
                <a:ext cx="322604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%</a:t>
                </a:r>
              </a:p>
            </p:txBody>
          </p:sp>
        </p:grpSp>
        <p:grpSp>
          <p:nvGrpSpPr>
            <p:cNvPr id="66" name="object 41"/>
            <p:cNvGrpSpPr/>
            <p:nvPr/>
          </p:nvGrpSpPr>
          <p:grpSpPr>
            <a:xfrm>
              <a:off x="3964625" y="3018557"/>
              <a:ext cx="2465015" cy="2277765"/>
              <a:chOff x="4762500" y="3153155"/>
              <a:chExt cx="2533015" cy="1447800"/>
            </a:xfrm>
          </p:grpSpPr>
          <p:sp>
            <p:nvSpPr>
              <p:cNvPr id="69" name="object 44"/>
              <p:cNvSpPr/>
              <p:nvPr/>
            </p:nvSpPr>
            <p:spPr>
              <a:xfrm>
                <a:off x="4765548" y="3290315"/>
                <a:ext cx="2524125" cy="1298575"/>
              </a:xfrm>
              <a:custGeom>
                <a:avLst/>
                <a:gdLst/>
                <a:ahLst/>
                <a:cxnLst/>
                <a:rect l="l" t="t" r="r" b="b"/>
                <a:pathLst>
                  <a:path w="2524125" h="1298575">
                    <a:moveTo>
                      <a:pt x="0" y="1298448"/>
                    </a:moveTo>
                    <a:lnTo>
                      <a:pt x="41528" y="1106170"/>
                    </a:lnTo>
                    <a:lnTo>
                      <a:pt x="75564" y="1078738"/>
                    </a:lnTo>
                    <a:lnTo>
                      <a:pt x="109600" y="1078738"/>
                    </a:lnTo>
                    <a:lnTo>
                      <a:pt x="124713" y="1031748"/>
                    </a:lnTo>
                    <a:lnTo>
                      <a:pt x="147319" y="1004189"/>
                    </a:lnTo>
                    <a:lnTo>
                      <a:pt x="203962" y="988568"/>
                    </a:lnTo>
                    <a:lnTo>
                      <a:pt x="211581" y="964946"/>
                    </a:lnTo>
                    <a:lnTo>
                      <a:pt x="268224" y="921893"/>
                    </a:lnTo>
                    <a:lnTo>
                      <a:pt x="306069" y="914019"/>
                    </a:lnTo>
                    <a:lnTo>
                      <a:pt x="332486" y="886587"/>
                    </a:lnTo>
                    <a:lnTo>
                      <a:pt x="370204" y="870839"/>
                    </a:lnTo>
                    <a:lnTo>
                      <a:pt x="430656" y="870839"/>
                    </a:lnTo>
                    <a:lnTo>
                      <a:pt x="445769" y="835533"/>
                    </a:lnTo>
                    <a:lnTo>
                      <a:pt x="475996" y="823849"/>
                    </a:lnTo>
                    <a:lnTo>
                      <a:pt x="528954" y="823849"/>
                    </a:lnTo>
                    <a:lnTo>
                      <a:pt x="559180" y="780669"/>
                    </a:lnTo>
                    <a:lnTo>
                      <a:pt x="619632" y="780669"/>
                    </a:lnTo>
                    <a:lnTo>
                      <a:pt x="702690" y="741426"/>
                    </a:lnTo>
                    <a:lnTo>
                      <a:pt x="774446" y="686435"/>
                    </a:lnTo>
                    <a:lnTo>
                      <a:pt x="853821" y="666877"/>
                    </a:lnTo>
                    <a:lnTo>
                      <a:pt x="884047" y="639445"/>
                    </a:lnTo>
                    <a:lnTo>
                      <a:pt x="914273" y="612013"/>
                    </a:lnTo>
                    <a:lnTo>
                      <a:pt x="1001140" y="592328"/>
                    </a:lnTo>
                    <a:lnTo>
                      <a:pt x="1069213" y="557022"/>
                    </a:lnTo>
                    <a:lnTo>
                      <a:pt x="1156080" y="553085"/>
                    </a:lnTo>
                    <a:lnTo>
                      <a:pt x="1171193" y="537464"/>
                    </a:lnTo>
                    <a:lnTo>
                      <a:pt x="1205229" y="537464"/>
                    </a:lnTo>
                    <a:lnTo>
                      <a:pt x="1250568" y="498221"/>
                    </a:lnTo>
                    <a:lnTo>
                      <a:pt x="1280794" y="474599"/>
                    </a:lnTo>
                    <a:lnTo>
                      <a:pt x="1367663" y="474599"/>
                    </a:lnTo>
                    <a:lnTo>
                      <a:pt x="1401699" y="435483"/>
                    </a:lnTo>
                    <a:lnTo>
                      <a:pt x="1431925" y="384429"/>
                    </a:lnTo>
                    <a:lnTo>
                      <a:pt x="1473453" y="384429"/>
                    </a:lnTo>
                    <a:lnTo>
                      <a:pt x="1473453" y="349123"/>
                    </a:lnTo>
                    <a:lnTo>
                      <a:pt x="1507489" y="349123"/>
                    </a:lnTo>
                    <a:lnTo>
                      <a:pt x="1530096" y="290322"/>
                    </a:lnTo>
                    <a:lnTo>
                      <a:pt x="1609471" y="290322"/>
                    </a:lnTo>
                    <a:lnTo>
                      <a:pt x="1654810" y="223647"/>
                    </a:lnTo>
                    <a:lnTo>
                      <a:pt x="1662302" y="188341"/>
                    </a:lnTo>
                    <a:lnTo>
                      <a:pt x="1711452" y="188341"/>
                    </a:lnTo>
                    <a:lnTo>
                      <a:pt x="1775713" y="109855"/>
                    </a:lnTo>
                    <a:lnTo>
                      <a:pt x="1949450" y="101981"/>
                    </a:lnTo>
                    <a:lnTo>
                      <a:pt x="1949450" y="90170"/>
                    </a:lnTo>
                    <a:lnTo>
                      <a:pt x="1987296" y="90170"/>
                    </a:lnTo>
                    <a:lnTo>
                      <a:pt x="1994788" y="54863"/>
                    </a:lnTo>
                    <a:lnTo>
                      <a:pt x="2115693" y="54863"/>
                    </a:lnTo>
                    <a:lnTo>
                      <a:pt x="2142108" y="27432"/>
                    </a:lnTo>
                    <a:lnTo>
                      <a:pt x="2142108" y="7874"/>
                    </a:lnTo>
                    <a:lnTo>
                      <a:pt x="2523744" y="0"/>
                    </a:lnTo>
                  </a:path>
                </a:pathLst>
              </a:custGeom>
              <a:ln w="28575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70" name="object 45"/>
              <p:cNvSpPr/>
              <p:nvPr/>
            </p:nvSpPr>
            <p:spPr>
              <a:xfrm>
                <a:off x="4762500" y="3153155"/>
                <a:ext cx="2533015" cy="1447800"/>
              </a:xfrm>
              <a:custGeom>
                <a:avLst/>
                <a:gdLst/>
                <a:ahLst/>
                <a:cxnLst/>
                <a:rect l="l" t="t" r="r" b="b"/>
                <a:pathLst>
                  <a:path w="2533015" h="1447800">
                    <a:moveTo>
                      <a:pt x="2532888" y="0"/>
                    </a:moveTo>
                    <a:lnTo>
                      <a:pt x="2416555" y="0"/>
                    </a:lnTo>
                    <a:lnTo>
                      <a:pt x="2416555" y="52832"/>
                    </a:lnTo>
                    <a:lnTo>
                      <a:pt x="2256663" y="52832"/>
                    </a:lnTo>
                    <a:lnTo>
                      <a:pt x="2256663" y="90424"/>
                    </a:lnTo>
                    <a:lnTo>
                      <a:pt x="2078608" y="90424"/>
                    </a:lnTo>
                    <a:lnTo>
                      <a:pt x="2078608" y="124460"/>
                    </a:lnTo>
                    <a:lnTo>
                      <a:pt x="1929638" y="124460"/>
                    </a:lnTo>
                    <a:lnTo>
                      <a:pt x="1933321" y="162179"/>
                    </a:lnTo>
                    <a:lnTo>
                      <a:pt x="1882394" y="162179"/>
                    </a:lnTo>
                    <a:lnTo>
                      <a:pt x="1882394" y="196088"/>
                    </a:lnTo>
                    <a:lnTo>
                      <a:pt x="1780667" y="196088"/>
                    </a:lnTo>
                    <a:lnTo>
                      <a:pt x="1776983" y="263906"/>
                    </a:lnTo>
                    <a:lnTo>
                      <a:pt x="1711578" y="263906"/>
                    </a:lnTo>
                    <a:lnTo>
                      <a:pt x="1635252" y="331724"/>
                    </a:lnTo>
                    <a:lnTo>
                      <a:pt x="1595374" y="358140"/>
                    </a:lnTo>
                    <a:lnTo>
                      <a:pt x="1591690" y="392049"/>
                    </a:lnTo>
                    <a:lnTo>
                      <a:pt x="1424559" y="392049"/>
                    </a:lnTo>
                    <a:lnTo>
                      <a:pt x="1424559" y="429768"/>
                    </a:lnTo>
                    <a:lnTo>
                      <a:pt x="1384553" y="429768"/>
                    </a:lnTo>
                    <a:lnTo>
                      <a:pt x="1373632" y="478790"/>
                    </a:lnTo>
                    <a:lnTo>
                      <a:pt x="1344549" y="524129"/>
                    </a:lnTo>
                    <a:lnTo>
                      <a:pt x="1271904" y="527812"/>
                    </a:lnTo>
                    <a:lnTo>
                      <a:pt x="1260983" y="569341"/>
                    </a:lnTo>
                    <a:lnTo>
                      <a:pt x="1173734" y="573024"/>
                    </a:lnTo>
                    <a:lnTo>
                      <a:pt x="1133855" y="629666"/>
                    </a:lnTo>
                    <a:lnTo>
                      <a:pt x="1079246" y="637159"/>
                    </a:lnTo>
                    <a:lnTo>
                      <a:pt x="1072007" y="656082"/>
                    </a:lnTo>
                    <a:lnTo>
                      <a:pt x="1013840" y="656082"/>
                    </a:lnTo>
                    <a:lnTo>
                      <a:pt x="973963" y="712597"/>
                    </a:lnTo>
                    <a:lnTo>
                      <a:pt x="872109" y="844550"/>
                    </a:lnTo>
                    <a:lnTo>
                      <a:pt x="803148" y="878459"/>
                    </a:lnTo>
                    <a:lnTo>
                      <a:pt x="792226" y="912368"/>
                    </a:lnTo>
                    <a:lnTo>
                      <a:pt x="708660" y="942594"/>
                    </a:lnTo>
                    <a:lnTo>
                      <a:pt x="599566" y="965200"/>
                    </a:lnTo>
                    <a:lnTo>
                      <a:pt x="599566" y="987806"/>
                    </a:lnTo>
                    <a:lnTo>
                      <a:pt x="537845" y="987806"/>
                    </a:lnTo>
                    <a:lnTo>
                      <a:pt x="392429" y="1097153"/>
                    </a:lnTo>
                    <a:lnTo>
                      <a:pt x="341629" y="1100963"/>
                    </a:lnTo>
                    <a:lnTo>
                      <a:pt x="297941" y="1104646"/>
                    </a:lnTo>
                    <a:lnTo>
                      <a:pt x="272541" y="1146175"/>
                    </a:lnTo>
                    <a:lnTo>
                      <a:pt x="228980" y="1187704"/>
                    </a:lnTo>
                    <a:lnTo>
                      <a:pt x="145414" y="1213993"/>
                    </a:lnTo>
                    <a:lnTo>
                      <a:pt x="123571" y="1259332"/>
                    </a:lnTo>
                    <a:lnTo>
                      <a:pt x="43561" y="1296924"/>
                    </a:lnTo>
                    <a:lnTo>
                      <a:pt x="0" y="1447800"/>
                    </a:lnTo>
                  </a:path>
                </a:pathLst>
              </a:custGeom>
              <a:ln w="28575">
                <a:solidFill>
                  <a:srgbClr val="FF9900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</p:grpSp>
      </p:grpSp>
      <p:sp>
        <p:nvSpPr>
          <p:cNvPr id="72" name="object 24"/>
          <p:cNvSpPr txBox="1"/>
          <p:nvPr/>
        </p:nvSpPr>
        <p:spPr>
          <a:xfrm>
            <a:off x="3859182" y="1257398"/>
            <a:ext cx="2734945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EW-in-</a:t>
            </a: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EW</a:t>
            </a:r>
            <a:r>
              <a:rPr kumimoji="0" sz="1600" b="1" i="0" u="none" strike="noStrike" kern="0" cap="none" spc="-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vs</a:t>
            </a:r>
            <a:r>
              <a:rPr kumimoji="0" sz="1600" b="1" i="0" u="none" strike="noStrike" kern="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Native </a:t>
            </a:r>
            <a:r>
              <a:rPr kumimoji="0" sz="1600" b="1" i="0" u="none" strike="noStrike" kern="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TAVR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3" name="object 47"/>
          <p:cNvSpPr txBox="1"/>
          <p:nvPr/>
        </p:nvSpPr>
        <p:spPr>
          <a:xfrm>
            <a:off x="7239000" y="1255483"/>
            <a:ext cx="2947670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EW-in-</a:t>
            </a: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nonEW</a:t>
            </a:r>
            <a:r>
              <a:rPr kumimoji="0" sz="1600" b="1" i="0" u="none" strike="noStrike" kern="0" cap="none" spc="-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vs</a:t>
            </a:r>
            <a:r>
              <a:rPr kumimoji="0" sz="1600" b="1" i="0" u="none" strike="noStrike" kern="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Native</a:t>
            </a:r>
            <a:r>
              <a:rPr kumimoji="0" sz="1600" b="1" i="0" u="none" strike="noStrike" kern="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TAVR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90112" name="Group 90111"/>
          <p:cNvGrpSpPr/>
          <p:nvPr/>
        </p:nvGrpSpPr>
        <p:grpSpPr>
          <a:xfrm>
            <a:off x="6934200" y="1788293"/>
            <a:ext cx="3307607" cy="3996998"/>
            <a:chOff x="6934200" y="1788293"/>
            <a:chExt cx="3307607" cy="3996998"/>
          </a:xfrm>
        </p:grpSpPr>
        <p:grpSp>
          <p:nvGrpSpPr>
            <p:cNvPr id="22" name="Group 21"/>
            <p:cNvGrpSpPr/>
            <p:nvPr/>
          </p:nvGrpSpPr>
          <p:grpSpPr>
            <a:xfrm>
              <a:off x="6934200" y="1788293"/>
              <a:ext cx="3307607" cy="3996998"/>
              <a:chOff x="0" y="1788293"/>
              <a:chExt cx="3488582" cy="3996998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255929" y="1788293"/>
                <a:ext cx="3232653" cy="3996998"/>
                <a:chOff x="222944" y="2560217"/>
                <a:chExt cx="4902200" cy="3996998"/>
              </a:xfrm>
            </p:grpSpPr>
            <p:graphicFrame>
              <p:nvGraphicFramePr>
                <p:cNvPr id="25" name="Chart 24"/>
                <p:cNvGraphicFramePr/>
                <p:nvPr/>
              </p:nvGraphicFramePr>
              <p:xfrm>
                <a:off x="222944" y="2560217"/>
                <a:ext cx="4600575" cy="3948708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5"/>
                </a:graphicData>
              </a:graphic>
            </p:graphicFrame>
            <p:grpSp>
              <p:nvGrpSpPr>
                <p:cNvPr id="27" name="Group 26"/>
                <p:cNvGrpSpPr/>
                <p:nvPr/>
              </p:nvGrpSpPr>
              <p:grpSpPr>
                <a:xfrm>
                  <a:off x="793212" y="2670428"/>
                  <a:ext cx="3337790" cy="434093"/>
                  <a:chOff x="7532369" y="479359"/>
                  <a:chExt cx="3337790" cy="396115"/>
                </a:xfrm>
              </p:grpSpPr>
              <p:grpSp>
                <p:nvGrpSpPr>
                  <p:cNvPr id="31" name="object 10"/>
                  <p:cNvGrpSpPr/>
                  <p:nvPr/>
                </p:nvGrpSpPr>
                <p:grpSpPr>
                  <a:xfrm>
                    <a:off x="7532369" y="642043"/>
                    <a:ext cx="250190" cy="174867"/>
                    <a:chOff x="7532369" y="642043"/>
                    <a:chExt cx="250190" cy="174867"/>
                  </a:xfrm>
                </p:grpSpPr>
                <p:sp>
                  <p:nvSpPr>
                    <p:cNvPr id="33" name="object 12"/>
                    <p:cNvSpPr/>
                    <p:nvPr/>
                  </p:nvSpPr>
                  <p:spPr>
                    <a:xfrm>
                      <a:off x="7532369" y="816910"/>
                      <a:ext cx="250190" cy="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0190">
                          <a:moveTo>
                            <a:pt x="0" y="0"/>
                          </a:moveTo>
                          <a:lnTo>
                            <a:pt x="249935" y="0"/>
                          </a:lnTo>
                        </a:path>
                      </a:pathLst>
                    </a:custGeom>
                    <a:ln w="28575">
                      <a:solidFill>
                        <a:schemeClr val="bg1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1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" name="object 13"/>
                    <p:cNvSpPr/>
                    <p:nvPr/>
                  </p:nvSpPr>
                  <p:spPr>
                    <a:xfrm>
                      <a:off x="7532369" y="642043"/>
                      <a:ext cx="250190" cy="4171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0190">
                          <a:moveTo>
                            <a:pt x="0" y="0"/>
                          </a:moveTo>
                          <a:lnTo>
                            <a:pt x="249935" y="0"/>
                          </a:lnTo>
                        </a:path>
                      </a:pathLst>
                    </a:custGeom>
                    <a:ln w="28575">
                      <a:solidFill>
                        <a:srgbClr val="FF99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1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2" name="object 14"/>
                  <p:cNvSpPr txBox="1"/>
                  <p:nvPr/>
                </p:nvSpPr>
                <p:spPr>
                  <a:xfrm>
                    <a:off x="7856848" y="479359"/>
                    <a:ext cx="3013311" cy="396115"/>
                  </a:xfrm>
                  <a:prstGeom prst="rect">
                    <a:avLst/>
                  </a:prstGeom>
                </p:spPr>
                <p:txBody>
                  <a:bodyPr vert="horz" wrap="square" lIns="0" tIns="99695" rIns="0" bIns="0" rtlCol="0">
                    <a:spAutoFit/>
                  </a:bodyPr>
                  <a:lstStyle/>
                  <a:p>
                    <a:pPr marL="1270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20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0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</a:rPr>
                      <a:t>EW-in-</a:t>
                    </a:r>
                    <a:r>
                      <a:rPr kumimoji="0" lang="en-US" sz="1000" b="1" i="0" u="none" strike="noStrike" kern="0" cap="none" spc="0" normalizeH="0" baseline="0" noProof="0" dirty="0" err="1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</a:rPr>
                      <a:t>nonEW</a:t>
                    </a:r>
                    <a:r>
                      <a:rPr kumimoji="0" lang="en-US" sz="10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</a:rPr>
                      <a:t> TAVR </a:t>
                    </a:r>
                    <a:r>
                      <a:rPr kumimoji="0" lang="en-US" sz="1000" b="1" i="0" u="none" strike="noStrike" kern="0" cap="none" spc="-5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</a:rPr>
                      <a:t>(n=741)  </a:t>
                    </a:r>
                    <a:endParaRPr kumimoji="0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</a:endParaRPr>
                  </a:p>
                  <a:p>
                    <a:pPr marL="1270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20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0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</a:rPr>
                      <a:t>Native TAVR (n=741)</a:t>
                    </a:r>
                    <a:endParaRPr kumimoji="0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</a:endParaRPr>
                  </a:p>
                </p:txBody>
              </p:sp>
            </p:grpSp>
            <p:sp>
              <p:nvSpPr>
                <p:cNvPr id="28" name="object 19"/>
                <p:cNvSpPr txBox="1"/>
                <p:nvPr/>
              </p:nvSpPr>
              <p:spPr>
                <a:xfrm>
                  <a:off x="4521893" y="3662238"/>
                  <a:ext cx="603251" cy="475771"/>
                </a:xfrm>
                <a:prstGeom prst="rect">
                  <a:avLst/>
                </a:prstGeom>
              </p:spPr>
              <p:txBody>
                <a:bodyPr vert="horz" wrap="square" lIns="0" tIns="13970" rIns="0" bIns="0" rtlCol="0">
                  <a:spAutoFit/>
                </a:bodyPr>
                <a:lstStyle/>
                <a:p>
                  <a:pPr marL="12700" marR="0" lvl="0" indent="0" algn="l" defTabSz="914400" rtl="0" eaLnBrk="1" fontAlgn="auto" latinLnBrk="0" hangingPunct="1">
                    <a:lnSpc>
                      <a:spcPts val="1820"/>
                    </a:lnSpc>
                    <a:spcBef>
                      <a:spcPts val="11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-1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</a:rPr>
                    <a:t>41.6</a:t>
                  </a:r>
                  <a:r>
                    <a:rPr kumimoji="0" sz="1000" b="1" i="0" u="none" strike="noStrike" kern="0" cap="none" spc="-1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</a:rPr>
                    <a:t>%</a:t>
                  </a:r>
                  <a:endParaRPr kumimoji="0" sz="10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  <a:p>
                  <a:pPr marL="12700" marR="0" lvl="0" indent="0" algn="l" defTabSz="914400" rtl="0" eaLnBrk="1" fontAlgn="auto" latinLnBrk="0" hangingPunct="1">
                    <a:lnSpc>
                      <a:spcPts val="182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-10" normalizeH="0" baseline="0" noProof="0" dirty="0">
                      <a:ln>
                        <a:noFill/>
                      </a:ln>
                      <a:solidFill>
                        <a:srgbClr val="FF99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</a:rPr>
                    <a:t>39.6</a:t>
                  </a:r>
                  <a:r>
                    <a:rPr kumimoji="0" sz="1000" b="1" i="0" u="none" strike="noStrike" kern="0" cap="none" spc="-10" normalizeH="0" baseline="0" noProof="0" dirty="0">
                      <a:ln>
                        <a:noFill/>
                      </a:ln>
                      <a:solidFill>
                        <a:srgbClr val="FF99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</a:rPr>
                    <a:t>%</a:t>
                  </a:r>
                  <a:endParaRPr kumimoji="0" sz="10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  <p:sp>
              <p:nvSpPr>
                <p:cNvPr id="29" name="object 18"/>
                <p:cNvSpPr txBox="1"/>
                <p:nvPr/>
              </p:nvSpPr>
              <p:spPr>
                <a:xfrm>
                  <a:off x="1635668" y="5673651"/>
                  <a:ext cx="2672488" cy="321242"/>
                </a:xfrm>
                <a:prstGeom prst="rect">
                  <a:avLst/>
                </a:prstGeom>
              </p:spPr>
              <p:txBody>
                <a:bodyPr vert="horz" wrap="square" lIns="0" tIns="13335" rIns="0" bIns="0" rtlCol="0">
                  <a:spAutoFit/>
                </a:bodyPr>
                <a:lstStyle/>
                <a:p>
                  <a:pPr marL="1270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</a:rPr>
                    <a:t>HR:</a:t>
                  </a:r>
                  <a:r>
                    <a:rPr kumimoji="0" sz="1000" b="1" i="0" u="none" strike="noStrike" kern="0" cap="none" spc="-25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</a:rPr>
                    <a:t> </a:t>
                  </a:r>
                  <a:r>
                    <a:rPr kumimoji="0" lang="en-US" sz="1000" b="1" i="0" u="none" strike="noStrike" kern="0" cap="none" spc="-25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</a:rPr>
                    <a:t>1.02</a:t>
                  </a:r>
                  <a:r>
                    <a:rPr kumimoji="0" sz="1000" b="1" i="0" u="none" strike="noStrike" kern="0" cap="none" spc="-15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</a:rPr>
                    <a:t> </a:t>
                  </a:r>
                  <a:r>
                    <a:rPr kumimoji="0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</a:rPr>
                    <a:t>[95%</a:t>
                  </a:r>
                  <a:r>
                    <a:rPr kumimoji="0" sz="1000" b="1" i="0" u="none" strike="noStrike" kern="0" cap="none" spc="-2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</a:rPr>
                    <a:t> </a:t>
                  </a:r>
                  <a:r>
                    <a:rPr kumimoji="0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</a:rPr>
                    <a:t>CI:</a:t>
                  </a:r>
                  <a:r>
                    <a:rPr kumimoji="0" sz="1000" b="1" i="0" u="none" strike="noStrike" kern="0" cap="none" spc="-2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</a:rPr>
                    <a:t> </a:t>
                  </a:r>
                  <a:r>
                    <a:rPr kumimoji="0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</a:rPr>
                    <a:t>0.</a:t>
                  </a: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</a:rPr>
                    <a:t>81</a:t>
                  </a:r>
                  <a:r>
                    <a:rPr kumimoji="0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</a:rPr>
                    <a:t>,</a:t>
                  </a:r>
                  <a:r>
                    <a:rPr kumimoji="0" sz="1000" b="1" i="0" u="none" strike="noStrike" kern="0" cap="none" spc="-2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</a:rPr>
                    <a:t> 1.</a:t>
                  </a:r>
                  <a:r>
                    <a:rPr kumimoji="0" lang="en-US" sz="1000" b="1" i="0" u="none" strike="noStrike" kern="0" cap="none" spc="-2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</a:rPr>
                    <a:t>29</a:t>
                  </a:r>
                  <a:r>
                    <a:rPr kumimoji="0" sz="1000" b="1" i="0" u="none" strike="noStrike" kern="0" cap="none" spc="-2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</a:rPr>
                    <a:t>]</a:t>
                  </a:r>
                  <a:endParaRPr kumimoji="0" sz="10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  <a:p>
                  <a:pPr marL="2540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1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</a:rPr>
                    <a:t>p</a:t>
                  </a:r>
                  <a:r>
                    <a:rPr kumimoji="0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</a:rPr>
                    <a:t>=</a:t>
                  </a:r>
                  <a:r>
                    <a:rPr kumimoji="0" sz="1000" b="1" i="0" u="none" strike="noStrike" kern="0" cap="none" spc="-2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</a:rPr>
                    <a:t> </a:t>
                  </a:r>
                  <a:r>
                    <a:rPr kumimoji="0" sz="1000" b="1" i="0" u="none" strike="noStrike" kern="0" cap="none" spc="-1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</a:rPr>
                    <a:t>0.</a:t>
                  </a:r>
                  <a:r>
                    <a:rPr kumimoji="0" lang="en-US" sz="1000" b="1" i="0" u="none" strike="noStrike" kern="0" cap="none" spc="-1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</a:rPr>
                    <a:t>8</a:t>
                  </a:r>
                  <a:r>
                    <a:rPr kumimoji="0" sz="1000" b="1" i="0" u="none" strike="noStrike" kern="0" cap="none" spc="-1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</a:rPr>
                    <a:t>7</a:t>
                  </a:r>
                  <a:endParaRPr kumimoji="0" sz="10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>
                  <a:off x="667815" y="6295605"/>
                  <a:ext cx="3815090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5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Months</a:t>
                  </a:r>
                </a:p>
              </p:txBody>
            </p:sp>
          </p:grpSp>
          <p:sp>
            <p:nvSpPr>
              <p:cNvPr id="24" name="TextBox 23"/>
              <p:cNvSpPr txBox="1"/>
              <p:nvPr/>
            </p:nvSpPr>
            <p:spPr>
              <a:xfrm>
                <a:off x="0" y="3489558"/>
                <a:ext cx="322604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%</a:t>
                </a:r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7489699" y="3045824"/>
              <a:ext cx="2308351" cy="2272554"/>
              <a:chOff x="8727948" y="3582923"/>
              <a:chExt cx="2502535" cy="1478280"/>
            </a:xfrm>
          </p:grpSpPr>
          <p:sp>
            <p:nvSpPr>
              <p:cNvPr id="74" name="object 65"/>
              <p:cNvSpPr/>
              <p:nvPr/>
            </p:nvSpPr>
            <p:spPr>
              <a:xfrm>
                <a:off x="8727948" y="3701795"/>
                <a:ext cx="2502535" cy="1310640"/>
              </a:xfrm>
              <a:custGeom>
                <a:avLst/>
                <a:gdLst/>
                <a:ahLst/>
                <a:cxnLst/>
                <a:rect l="l" t="t" r="r" b="b"/>
                <a:pathLst>
                  <a:path w="2502534" h="1310639">
                    <a:moveTo>
                      <a:pt x="0" y="1310639"/>
                    </a:moveTo>
                    <a:lnTo>
                      <a:pt x="3809" y="1218437"/>
                    </a:lnTo>
                    <a:lnTo>
                      <a:pt x="34798" y="1158366"/>
                    </a:lnTo>
                    <a:lnTo>
                      <a:pt x="65658" y="1122298"/>
                    </a:lnTo>
                    <a:lnTo>
                      <a:pt x="81152" y="1082166"/>
                    </a:lnTo>
                    <a:lnTo>
                      <a:pt x="131318" y="1074165"/>
                    </a:lnTo>
                    <a:lnTo>
                      <a:pt x="158369" y="1046098"/>
                    </a:lnTo>
                    <a:lnTo>
                      <a:pt x="220091" y="997965"/>
                    </a:lnTo>
                    <a:lnTo>
                      <a:pt x="281940" y="978026"/>
                    </a:lnTo>
                    <a:lnTo>
                      <a:pt x="324357" y="953896"/>
                    </a:lnTo>
                    <a:lnTo>
                      <a:pt x="417068" y="937894"/>
                    </a:lnTo>
                    <a:lnTo>
                      <a:pt x="552196" y="849756"/>
                    </a:lnTo>
                    <a:lnTo>
                      <a:pt x="671956" y="797559"/>
                    </a:lnTo>
                    <a:lnTo>
                      <a:pt x="745362" y="797559"/>
                    </a:lnTo>
                    <a:lnTo>
                      <a:pt x="764667" y="753490"/>
                    </a:lnTo>
                    <a:lnTo>
                      <a:pt x="892048" y="669289"/>
                    </a:lnTo>
                    <a:lnTo>
                      <a:pt x="965453" y="633221"/>
                    </a:lnTo>
                    <a:lnTo>
                      <a:pt x="973201" y="625220"/>
                    </a:lnTo>
                    <a:lnTo>
                      <a:pt x="1154683" y="621283"/>
                    </a:lnTo>
                    <a:lnTo>
                      <a:pt x="1193292" y="593216"/>
                    </a:lnTo>
                    <a:lnTo>
                      <a:pt x="1201038" y="549147"/>
                    </a:lnTo>
                    <a:lnTo>
                      <a:pt x="1316862" y="545083"/>
                    </a:lnTo>
                    <a:lnTo>
                      <a:pt x="1332356" y="521080"/>
                    </a:lnTo>
                    <a:lnTo>
                      <a:pt x="1367027" y="521080"/>
                    </a:lnTo>
                    <a:lnTo>
                      <a:pt x="1370965" y="505078"/>
                    </a:lnTo>
                    <a:lnTo>
                      <a:pt x="1394078" y="505078"/>
                    </a:lnTo>
                    <a:lnTo>
                      <a:pt x="1394078" y="488949"/>
                    </a:lnTo>
                    <a:lnTo>
                      <a:pt x="1467484" y="485012"/>
                    </a:lnTo>
                    <a:lnTo>
                      <a:pt x="1533144" y="428878"/>
                    </a:lnTo>
                    <a:lnTo>
                      <a:pt x="1533144" y="376808"/>
                    </a:lnTo>
                    <a:lnTo>
                      <a:pt x="1587119" y="368680"/>
                    </a:lnTo>
                    <a:lnTo>
                      <a:pt x="1621917" y="320674"/>
                    </a:lnTo>
                    <a:lnTo>
                      <a:pt x="1672081" y="268477"/>
                    </a:lnTo>
                    <a:lnTo>
                      <a:pt x="1714627" y="256539"/>
                    </a:lnTo>
                    <a:lnTo>
                      <a:pt x="1726183" y="244474"/>
                    </a:lnTo>
                    <a:lnTo>
                      <a:pt x="1826641" y="236473"/>
                    </a:lnTo>
                    <a:lnTo>
                      <a:pt x="1826641" y="200405"/>
                    </a:lnTo>
                    <a:lnTo>
                      <a:pt x="1884552" y="200405"/>
                    </a:lnTo>
                    <a:lnTo>
                      <a:pt x="1884552" y="184403"/>
                    </a:lnTo>
                    <a:lnTo>
                      <a:pt x="2011933" y="176402"/>
                    </a:lnTo>
                    <a:lnTo>
                      <a:pt x="2027427" y="152272"/>
                    </a:lnTo>
                    <a:lnTo>
                      <a:pt x="2100833" y="152272"/>
                    </a:lnTo>
                    <a:lnTo>
                      <a:pt x="2127757" y="112267"/>
                    </a:lnTo>
                    <a:lnTo>
                      <a:pt x="2197354" y="104266"/>
                    </a:lnTo>
                    <a:lnTo>
                      <a:pt x="2228215" y="60070"/>
                    </a:lnTo>
                    <a:lnTo>
                      <a:pt x="2243708" y="44068"/>
                    </a:lnTo>
                    <a:lnTo>
                      <a:pt x="2313178" y="52069"/>
                    </a:lnTo>
                    <a:lnTo>
                      <a:pt x="2336292" y="32003"/>
                    </a:lnTo>
                    <a:lnTo>
                      <a:pt x="2378836" y="28066"/>
                    </a:lnTo>
                    <a:lnTo>
                      <a:pt x="2382647" y="8000"/>
                    </a:lnTo>
                    <a:lnTo>
                      <a:pt x="2502407" y="0"/>
                    </a:lnTo>
                  </a:path>
                </a:pathLst>
              </a:custGeom>
              <a:ln w="28575">
                <a:solidFill>
                  <a:srgbClr val="FF9900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75" name="object 66"/>
              <p:cNvSpPr/>
              <p:nvPr/>
            </p:nvSpPr>
            <p:spPr>
              <a:xfrm>
                <a:off x="8727948" y="3582923"/>
                <a:ext cx="2502535" cy="1478280"/>
              </a:xfrm>
              <a:custGeom>
                <a:avLst/>
                <a:gdLst/>
                <a:ahLst/>
                <a:cxnLst/>
                <a:rect l="l" t="t" r="r" b="b"/>
                <a:pathLst>
                  <a:path w="2502534" h="1478279">
                    <a:moveTo>
                      <a:pt x="0" y="1450848"/>
                    </a:moveTo>
                    <a:lnTo>
                      <a:pt x="0" y="1399667"/>
                    </a:lnTo>
                    <a:lnTo>
                      <a:pt x="50419" y="1361186"/>
                    </a:lnTo>
                    <a:lnTo>
                      <a:pt x="69850" y="1314323"/>
                    </a:lnTo>
                    <a:lnTo>
                      <a:pt x="128016" y="1292987"/>
                    </a:lnTo>
                    <a:lnTo>
                      <a:pt x="166877" y="1228978"/>
                    </a:lnTo>
                    <a:lnTo>
                      <a:pt x="186181" y="1211833"/>
                    </a:lnTo>
                    <a:lnTo>
                      <a:pt x="244475" y="1164970"/>
                    </a:lnTo>
                    <a:lnTo>
                      <a:pt x="259969" y="1139317"/>
                    </a:lnTo>
                    <a:lnTo>
                      <a:pt x="337566" y="1117981"/>
                    </a:lnTo>
                    <a:lnTo>
                      <a:pt x="399669" y="1083818"/>
                    </a:lnTo>
                    <a:lnTo>
                      <a:pt x="446150" y="1075308"/>
                    </a:lnTo>
                    <a:lnTo>
                      <a:pt x="531495" y="1024127"/>
                    </a:lnTo>
                    <a:lnTo>
                      <a:pt x="628523" y="981456"/>
                    </a:lnTo>
                    <a:lnTo>
                      <a:pt x="640206" y="943101"/>
                    </a:lnTo>
                    <a:lnTo>
                      <a:pt x="709929" y="917448"/>
                    </a:lnTo>
                    <a:lnTo>
                      <a:pt x="741045" y="900430"/>
                    </a:lnTo>
                    <a:lnTo>
                      <a:pt x="779779" y="900430"/>
                    </a:lnTo>
                    <a:lnTo>
                      <a:pt x="799210" y="861949"/>
                    </a:lnTo>
                    <a:lnTo>
                      <a:pt x="853567" y="844931"/>
                    </a:lnTo>
                    <a:lnTo>
                      <a:pt x="880745" y="819276"/>
                    </a:lnTo>
                    <a:lnTo>
                      <a:pt x="923417" y="815086"/>
                    </a:lnTo>
                    <a:lnTo>
                      <a:pt x="938910" y="797940"/>
                    </a:lnTo>
                    <a:lnTo>
                      <a:pt x="993267" y="797940"/>
                    </a:lnTo>
                    <a:lnTo>
                      <a:pt x="1016507" y="772413"/>
                    </a:lnTo>
                    <a:lnTo>
                      <a:pt x="1066927" y="772413"/>
                    </a:lnTo>
                    <a:lnTo>
                      <a:pt x="1113535" y="716914"/>
                    </a:lnTo>
                    <a:lnTo>
                      <a:pt x="1156207" y="674243"/>
                    </a:lnTo>
                    <a:lnTo>
                      <a:pt x="1194943" y="644398"/>
                    </a:lnTo>
                    <a:lnTo>
                      <a:pt x="1245361" y="614426"/>
                    </a:lnTo>
                    <a:lnTo>
                      <a:pt x="1284224" y="559053"/>
                    </a:lnTo>
                    <a:lnTo>
                      <a:pt x="1354074" y="529082"/>
                    </a:lnTo>
                    <a:lnTo>
                      <a:pt x="1400555" y="507745"/>
                    </a:lnTo>
                    <a:lnTo>
                      <a:pt x="1447165" y="452374"/>
                    </a:lnTo>
                    <a:lnTo>
                      <a:pt x="1489836" y="439546"/>
                    </a:lnTo>
                    <a:lnTo>
                      <a:pt x="1505330" y="422401"/>
                    </a:lnTo>
                    <a:lnTo>
                      <a:pt x="1567433" y="422401"/>
                    </a:lnTo>
                    <a:lnTo>
                      <a:pt x="1571244" y="405383"/>
                    </a:lnTo>
                    <a:lnTo>
                      <a:pt x="1610105" y="405383"/>
                    </a:lnTo>
                    <a:lnTo>
                      <a:pt x="1641094" y="379730"/>
                    </a:lnTo>
                    <a:lnTo>
                      <a:pt x="1660525" y="349884"/>
                    </a:lnTo>
                    <a:lnTo>
                      <a:pt x="1695450" y="349884"/>
                    </a:lnTo>
                    <a:lnTo>
                      <a:pt x="1695450" y="311531"/>
                    </a:lnTo>
                    <a:lnTo>
                      <a:pt x="1776856" y="285876"/>
                    </a:lnTo>
                    <a:lnTo>
                      <a:pt x="1780794" y="260350"/>
                    </a:lnTo>
                    <a:lnTo>
                      <a:pt x="1858391" y="260350"/>
                    </a:lnTo>
                    <a:lnTo>
                      <a:pt x="1881631" y="226187"/>
                    </a:lnTo>
                    <a:lnTo>
                      <a:pt x="1990344" y="221869"/>
                    </a:lnTo>
                    <a:lnTo>
                      <a:pt x="1990344" y="204850"/>
                    </a:lnTo>
                    <a:lnTo>
                      <a:pt x="2098929" y="200532"/>
                    </a:lnTo>
                    <a:lnTo>
                      <a:pt x="2106676" y="175006"/>
                    </a:lnTo>
                    <a:lnTo>
                      <a:pt x="2184273" y="157861"/>
                    </a:lnTo>
                    <a:lnTo>
                      <a:pt x="2211451" y="115188"/>
                    </a:lnTo>
                    <a:lnTo>
                      <a:pt x="2300604" y="98170"/>
                    </a:lnTo>
                    <a:lnTo>
                      <a:pt x="2300604" y="85343"/>
                    </a:lnTo>
                    <a:lnTo>
                      <a:pt x="2331720" y="68325"/>
                    </a:lnTo>
                    <a:lnTo>
                      <a:pt x="2370454" y="68325"/>
                    </a:lnTo>
                    <a:lnTo>
                      <a:pt x="2386076" y="42671"/>
                    </a:lnTo>
                    <a:lnTo>
                      <a:pt x="2428748" y="42671"/>
                    </a:lnTo>
                    <a:lnTo>
                      <a:pt x="2428748" y="21336"/>
                    </a:lnTo>
                    <a:lnTo>
                      <a:pt x="2486913" y="21336"/>
                    </a:lnTo>
                    <a:lnTo>
                      <a:pt x="2502407" y="0"/>
                    </a:lnTo>
                  </a:path>
                  <a:path w="2502534" h="1478279">
                    <a:moveTo>
                      <a:pt x="0" y="1380744"/>
                    </a:moveTo>
                    <a:lnTo>
                      <a:pt x="0" y="1478280"/>
                    </a:lnTo>
                  </a:path>
                </a:pathLst>
              </a:custGeom>
              <a:ln w="28575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</p:grpSp>
      </p:grpSp>
      <p:sp>
        <p:nvSpPr>
          <p:cNvPr id="80" name="object 3"/>
          <p:cNvSpPr txBox="1">
            <a:spLocks/>
          </p:cNvSpPr>
          <p:nvPr/>
        </p:nvSpPr>
        <p:spPr>
          <a:xfrm>
            <a:off x="-11113" y="54808"/>
            <a:ext cx="10287000" cy="100989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3200" b="0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Redo-TAVR with Balloon Expandable Valves: </a:t>
            </a:r>
          </a:p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Death at 3 Yrs</a:t>
            </a:r>
            <a:endParaRPr kumimoji="0" lang="en-US" sz="3600" b="1" i="0" u="none" strike="noStrike" kern="0" cap="none" spc="-1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054338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725" y="9525"/>
            <a:ext cx="4222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ject 3"/>
          <p:cNvSpPr txBox="1">
            <a:spLocks/>
          </p:cNvSpPr>
          <p:nvPr/>
        </p:nvSpPr>
        <p:spPr>
          <a:xfrm>
            <a:off x="0" y="109248"/>
            <a:ext cx="10287000" cy="41229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3200" b="0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Redo-TAVR with Balloon Expandable Valves: Conclusions</a:t>
            </a:r>
            <a:endParaRPr kumimoji="0" lang="en-US" sz="2800" b="1" i="0" u="none" strike="noStrike" kern="0" cap="none" spc="-1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1533" y="620977"/>
            <a:ext cx="9953067" cy="6169638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</a:t>
            </a:r>
            <a:r>
              <a:rPr kumimoji="0" sz="2000" b="1" i="1" u="none" strike="noStrike" kern="0" cap="none" spc="-35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this</a:t>
            </a:r>
            <a:r>
              <a:rPr kumimoji="0" sz="2000" b="1" i="1" u="none" strike="noStrike" kern="0" cap="none" spc="-2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series</a:t>
            </a:r>
            <a:r>
              <a:rPr kumimoji="0" sz="2000" b="1" i="1" u="none" strike="noStrike" kern="0" cap="none" spc="-5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</a:t>
            </a:r>
            <a:r>
              <a:rPr kumimoji="0" sz="2000" b="1" i="1" u="none" strike="noStrike" kern="0" cap="none" spc="-15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1216</a:t>
            </a:r>
            <a:r>
              <a:rPr kumimoji="0" sz="2000" b="1" i="1" u="none" strike="noStrike" kern="0" cap="none" spc="-3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1" i="1" u="none" strike="noStrike" kern="0" cap="none" spc="-1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propensity-</a:t>
            </a:r>
            <a:r>
              <a:rPr kumimoji="0" sz="20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matched</a:t>
            </a:r>
            <a:r>
              <a:rPr kumimoji="0" sz="2000" b="1" i="1" u="none" strike="noStrike" kern="0" cap="none" spc="-45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patients</a:t>
            </a:r>
            <a:r>
              <a:rPr kumimoji="0" sz="2000" b="1" i="1" u="none" strike="noStrike" kern="0" cap="none" spc="-15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undergoing </a:t>
            </a:r>
            <a:r>
              <a:rPr kumimoji="0" sz="2000" b="1" i="1" u="none" strike="noStrike" kern="0" cap="none" spc="-2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redo-</a:t>
            </a:r>
            <a:r>
              <a:rPr kumimoji="0" sz="20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TAVR</a:t>
            </a:r>
            <a:r>
              <a:rPr kumimoji="0" sz="2000" b="1" i="1" u="none" strike="noStrike" kern="0" cap="none" spc="-3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</a:t>
            </a:r>
            <a:r>
              <a:rPr kumimoji="0" sz="2000" b="1" i="1" u="none" strike="noStrike" kern="0" cap="none" spc="1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1" i="1" u="none" strike="noStrike" kern="0" cap="none" spc="-1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native</a:t>
            </a:r>
            <a:r>
              <a:rPr kumimoji="0" lang="en-US" sz="2000" b="1" i="1" u="none" strike="noStrike" kern="0" cap="none" spc="-1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TAVR</a:t>
            </a:r>
            <a:r>
              <a:rPr kumimoji="0" sz="2000" b="1" i="1" u="none" strike="noStrike" kern="0" cap="none" spc="-4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</a:t>
            </a:r>
            <a:r>
              <a:rPr kumimoji="0" sz="2000" b="1" i="1" u="none" strike="noStrike" kern="0" cap="none" spc="-6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1" i="1" u="none" strike="noStrike" kern="0" cap="none" spc="-1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balloon-</a:t>
            </a:r>
            <a:r>
              <a:rPr kumimoji="0" sz="20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expandable SAPIEN</a:t>
            </a:r>
            <a:r>
              <a:rPr kumimoji="0" sz="2000" b="1" i="1" u="none" strike="noStrike" kern="0" cap="none" spc="-45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1" i="1" u="none" strike="noStrike" kern="0" cap="none" spc="-1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valves</a:t>
            </a:r>
            <a:endParaRPr kumimoji="0" lang="en-US" sz="2000" b="1" i="1" u="none" strike="noStrike" kern="0" cap="none" spc="-1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56870" marR="0" lvl="0" indent="-34480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9090"/>
              <a:buFontTx/>
              <a:buChar char="•"/>
              <a:tabLst>
                <a:tab pos="356870" algn="l"/>
                <a:tab pos="357505" algn="l"/>
              </a:tabLst>
              <a:defRPr/>
            </a:pP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There</a:t>
            </a:r>
            <a:r>
              <a:rPr kumimoji="0" sz="1800" b="1" i="0" u="none" strike="noStrike" kern="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was</a:t>
            </a:r>
            <a:r>
              <a:rPr kumimoji="0" sz="1800" b="1" i="0" u="none" strike="noStrike" kern="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 difference</a:t>
            </a:r>
            <a:r>
              <a:rPr kumimoji="0" sz="1800" b="1" i="0" u="none" strike="noStrike" kern="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 death</a:t>
            </a:r>
            <a:r>
              <a:rPr kumimoji="0" sz="1800" b="1" i="0" u="none" strike="noStrike" kern="0" cap="none" spc="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</a:t>
            </a:r>
            <a:r>
              <a:rPr kumimoji="0" sz="1800" b="1" i="0" u="none" strike="noStrike" kern="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stroke</a:t>
            </a:r>
            <a:r>
              <a:rPr kumimoji="0" sz="1800" b="1" i="0" u="none" strike="noStrike" kern="0" cap="none" spc="-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</a:t>
            </a:r>
            <a:r>
              <a:rPr kumimoji="0" sz="18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30-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days</a:t>
            </a:r>
            <a:r>
              <a:rPr kumimoji="0" sz="1800" b="1" i="0" u="none" strike="noStrike" kern="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</a:t>
            </a:r>
            <a:r>
              <a:rPr kumimoji="0" sz="1800" b="1" i="0" u="none" strike="noStrike" kern="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1-</a:t>
            </a:r>
            <a:r>
              <a:rPr kumimoji="0" sz="1800" b="1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year</a:t>
            </a:r>
            <a:r>
              <a:rPr kumimoji="0" lang="en-US" sz="1800" b="1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or 3-year</a:t>
            </a:r>
          </a:p>
          <a:p>
            <a:pPr marL="356870" marR="0" lvl="0" indent="-34480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9090"/>
              <a:buFontTx/>
              <a:buChar char="•"/>
              <a:tabLst>
                <a:tab pos="356870" algn="l"/>
                <a:tab pos="357505" algn="l"/>
              </a:tabLst>
              <a:defRPr/>
            </a:pP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56870" marR="243204" lvl="0" indent="-34480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9090"/>
              <a:buFontTx/>
              <a:buChar char="•"/>
              <a:tabLst>
                <a:tab pos="356870" algn="l"/>
                <a:tab pos="357505" algn="l"/>
              </a:tabLst>
              <a:defRPr/>
            </a:pP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Mortality</a:t>
            </a:r>
            <a:r>
              <a:rPr kumimoji="0" sz="1800" b="1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</a:t>
            </a:r>
            <a:r>
              <a:rPr kumimoji="0" sz="18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patients</a:t>
            </a:r>
            <a:r>
              <a:rPr kumimoji="0" sz="1800" b="1" i="0" u="none" strike="noStrike" kern="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undergoing</a:t>
            </a:r>
            <a:r>
              <a:rPr kumimoji="0" sz="1800" b="1" i="0" u="none" strike="noStrike" kern="0" cap="none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redo-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TAVR</a:t>
            </a:r>
            <a:r>
              <a:rPr kumimoji="0" sz="1800" b="1" i="0" u="none" strike="noStrike" kern="0" cap="none" spc="-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was</a:t>
            </a:r>
            <a:r>
              <a:rPr kumimoji="0" sz="1800" b="1" i="0" u="none" strike="noStrike" kern="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dependent</a:t>
            </a:r>
            <a:r>
              <a:rPr kumimoji="0" sz="1800" b="1" i="0" u="none" strike="noStrike" kern="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</a:t>
            </a:r>
            <a:r>
              <a:rPr kumimoji="0" sz="1800" b="1" i="0" u="none" strike="noStrike" kern="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1800" b="1" i="0" u="none" strike="noStrike" kern="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surgical</a:t>
            </a:r>
            <a:r>
              <a:rPr kumimoji="0" sz="1800" b="1" i="0" u="none" strike="noStrike" kern="0" cap="none" spc="-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risk</a:t>
            </a:r>
            <a:endParaRPr kumimoji="0" lang="en-US" sz="1800" b="1" i="0" u="none" strike="noStrike" kern="0" cap="none" spc="-1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56870" marR="243204" lvl="0" indent="-34480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9090"/>
              <a:buFontTx/>
              <a:buChar char="•"/>
              <a:tabLst>
                <a:tab pos="356870" algn="l"/>
                <a:tab pos="357505" algn="l"/>
              </a:tabLst>
              <a:defRPr/>
            </a:pP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56870" marR="272415" lvl="0" indent="-34480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9090"/>
              <a:buFontTx/>
              <a:buChar char="•"/>
              <a:tabLst>
                <a:tab pos="357505" algn="l"/>
              </a:tabLst>
              <a:defRPr/>
            </a:pP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Procedural</a:t>
            </a:r>
            <a:r>
              <a:rPr kumimoji="0" sz="1800" b="1" i="0" u="none" strike="noStrike" kern="0" cap="none" spc="-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complications,</a:t>
            </a:r>
            <a:r>
              <a:rPr kumimoji="0" sz="1800" b="1" i="0" u="none" strike="noStrike" kern="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including annulus</a:t>
            </a:r>
            <a:r>
              <a:rPr kumimoji="0" sz="1800" b="1" i="0" u="none" strike="noStrike" kern="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rupture,</a:t>
            </a:r>
            <a:r>
              <a:rPr kumimoji="0" sz="1800" b="1" i="0" u="none" strike="noStrike" kern="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conversion</a:t>
            </a:r>
            <a:r>
              <a:rPr kumimoji="0" sz="18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</a:t>
            </a:r>
            <a:r>
              <a:rPr kumimoji="0" sz="1800" b="1" i="0" u="none" strike="noStrike" kern="0" cap="none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open</a:t>
            </a:r>
            <a:r>
              <a:rPr kumimoji="0" sz="18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heart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surgery</a:t>
            </a:r>
            <a:r>
              <a:rPr kumimoji="0" sz="1800" b="1" i="0" u="none" strike="noStrike" kern="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</a:t>
            </a:r>
            <a:r>
              <a:rPr kumimoji="0" sz="1800" b="1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coronary</a:t>
            </a:r>
            <a:r>
              <a:rPr kumimoji="0" sz="18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occlusion,</a:t>
            </a:r>
            <a:r>
              <a:rPr kumimoji="0" sz="1800" b="1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were</a:t>
            </a:r>
            <a:r>
              <a:rPr kumimoji="0" sz="1800" b="1" i="0" u="none" strike="noStrike" kern="0" cap="none" spc="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rare</a:t>
            </a:r>
            <a:r>
              <a:rPr kumimoji="0" sz="18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</a:t>
            </a:r>
            <a:r>
              <a:rPr kumimoji="0" sz="1800" b="1" i="0" u="none" strike="noStrike" kern="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both</a:t>
            </a:r>
            <a:r>
              <a:rPr kumimoji="0" sz="18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groups</a:t>
            </a:r>
            <a:endParaRPr kumimoji="0" lang="en-US" sz="1800" b="1" i="0" u="none" strike="noStrike" kern="0" cap="none" spc="-1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56870" marR="272415" lvl="0" indent="-34480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9090"/>
              <a:buFontTx/>
              <a:buChar char="•"/>
              <a:tabLst>
                <a:tab pos="357505" algn="l"/>
              </a:tabLst>
              <a:defRPr/>
            </a:pP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56870" marR="111125" lvl="0" indent="-34480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9090"/>
              <a:buFontTx/>
              <a:buChar char="•"/>
              <a:tabLst>
                <a:tab pos="356870" algn="l"/>
                <a:tab pos="357505" algn="l"/>
              </a:tabLst>
              <a:defRPr/>
            </a:pP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</a:t>
            </a:r>
            <a:r>
              <a:rPr kumimoji="0" sz="1800" b="1" i="0" u="none" strike="noStrike" kern="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mean</a:t>
            </a:r>
            <a:r>
              <a:rPr kumimoji="0" sz="18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gradients</a:t>
            </a:r>
            <a:r>
              <a:rPr kumimoji="0" sz="1800" b="1" i="0" u="none" strike="noStrike" kern="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were</a:t>
            </a:r>
            <a:r>
              <a:rPr kumimoji="0" sz="1800" b="1" i="0" u="none" strike="noStrike" kern="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higher</a:t>
            </a:r>
            <a:r>
              <a:rPr kumimoji="0" sz="1800" b="1" i="0" u="none" strike="noStrike" kern="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</a:t>
            </a:r>
            <a:r>
              <a:rPr kumimoji="0" sz="1800" b="1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patients</a:t>
            </a:r>
            <a:r>
              <a:rPr kumimoji="0" sz="1800" b="1" i="0" u="none" strike="noStrike" kern="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undergoing</a:t>
            </a:r>
            <a:r>
              <a:rPr kumimoji="0" sz="1800" b="1" i="0" u="none" strike="noStrike" kern="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redo-</a:t>
            </a:r>
            <a:r>
              <a:rPr kumimoji="0" sz="18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TAVR,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compared</a:t>
            </a:r>
            <a:r>
              <a:rPr kumimoji="0" sz="1800" b="1" i="0" u="none" strike="noStrike" kern="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</a:t>
            </a:r>
            <a:r>
              <a:rPr kumimoji="0" sz="1800" b="1" i="0" u="none" strike="noStrike" kern="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native</a:t>
            </a:r>
            <a:r>
              <a:rPr kumimoji="0" sz="1800" b="1" i="0" u="none" strike="noStrike" kern="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TAVR</a:t>
            </a:r>
            <a:endParaRPr kumimoji="0" lang="en-US" sz="1800" b="1" i="0" u="none" strike="noStrike" kern="0" cap="none" spc="-2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56870" marR="111125" lvl="0" indent="-34480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9090"/>
              <a:buFontTx/>
              <a:buChar char="•"/>
              <a:tabLst>
                <a:tab pos="356870" algn="l"/>
                <a:tab pos="357505" algn="l"/>
              </a:tabLst>
              <a:defRPr/>
            </a:pP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56870" marR="5080" lvl="0" indent="-34480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9090"/>
              <a:buFontTx/>
              <a:buChar char="•"/>
              <a:tabLst>
                <a:tab pos="356870" algn="l"/>
                <a:tab pos="357505" algn="l"/>
              </a:tabLst>
              <a:defRPr/>
            </a:pP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1800" b="1" i="0" u="none" strike="noStrike" kern="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NYHA</a:t>
            </a:r>
            <a:r>
              <a:rPr kumimoji="0" sz="1800" b="1" i="0" u="none" strike="noStrike" kern="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class</a:t>
            </a:r>
            <a:r>
              <a:rPr kumimoji="0" sz="18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</a:t>
            </a:r>
            <a:r>
              <a:rPr kumimoji="0" sz="1800" b="1" i="0" u="none" strike="noStrike" kern="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KCCQ</a:t>
            </a:r>
            <a:r>
              <a:rPr kumimoji="0" sz="1800" b="1" i="0" u="none" strike="noStrike" kern="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score</a:t>
            </a:r>
            <a:r>
              <a:rPr kumimoji="0" sz="18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improvements</a:t>
            </a:r>
            <a:r>
              <a:rPr kumimoji="0" sz="18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were</a:t>
            </a:r>
            <a:r>
              <a:rPr kumimoji="0" sz="18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clinically</a:t>
            </a:r>
            <a:r>
              <a:rPr kumimoji="0" sz="18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comparable</a:t>
            </a:r>
            <a:r>
              <a:rPr kumimoji="0" sz="1800" b="1" i="0" u="none" strike="noStrike" kern="0" cap="none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between</a:t>
            </a:r>
            <a:r>
              <a:rPr kumimoji="0" sz="1800" b="1" i="0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redo-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TAVR</a:t>
            </a:r>
            <a:r>
              <a:rPr kumimoji="0" sz="1800" b="1" i="0" u="none" strike="noStrike" kern="0" cap="none" spc="-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</a:t>
            </a:r>
            <a:r>
              <a:rPr kumimoji="0" sz="1800" b="1" i="0" u="none" strike="noStrike" kern="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native TAVR</a:t>
            </a:r>
            <a:r>
              <a:rPr kumimoji="0" sz="1800" b="1" i="0" u="none" strike="noStrike" kern="0" cap="none" spc="-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groups</a:t>
            </a:r>
            <a:endParaRPr kumimoji="0" lang="en-US" sz="1800" b="1" i="0" u="none" strike="noStrike" kern="0" cap="none" spc="-1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56870" marR="5080" lvl="0" indent="-34480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9090"/>
              <a:buFontTx/>
              <a:buChar char="•"/>
              <a:tabLst>
                <a:tab pos="356870" algn="l"/>
                <a:tab pos="357505" algn="l"/>
              </a:tabLst>
              <a:defRPr/>
            </a:pPr>
            <a:endParaRPr kumimoji="0" lang="en-US" sz="1800" b="1" i="0" u="none" strike="noStrike" kern="0" cap="none" spc="-1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56870" marR="5080" lvl="0" indent="-34480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9090"/>
              <a:buFontTx/>
              <a:buChar char="•"/>
              <a:tabLst>
                <a:tab pos="356870" algn="l"/>
                <a:tab pos="357505" algn="l"/>
              </a:tabLst>
              <a:defRPr/>
            </a:pPr>
            <a:r>
              <a:rPr kumimoji="0" lang="en-US" sz="18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Regardless of whether redo-TAVR was performed early or late after first TAVR, there was no significant difference in death or stroke</a:t>
            </a:r>
          </a:p>
          <a:p>
            <a:pPr marL="356870" marR="5080" lvl="0" indent="-34480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9090"/>
              <a:buFontTx/>
              <a:buChar char="•"/>
              <a:tabLst>
                <a:tab pos="356870" algn="l"/>
                <a:tab pos="357505" algn="l"/>
              </a:tabLst>
              <a:defRPr/>
            </a:pPr>
            <a:endParaRPr kumimoji="0" lang="en-US" sz="1800" b="1" i="0" u="none" strike="noStrike" kern="0" cap="none" spc="-1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56870" marR="5080" lvl="0" indent="-34480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9090"/>
              <a:buFontTx/>
              <a:buChar char="•"/>
              <a:tabLst>
                <a:tab pos="356870" algn="l"/>
                <a:tab pos="357505" algn="l"/>
              </a:tabLst>
              <a:defRPr/>
            </a:pPr>
            <a:r>
              <a:rPr kumimoji="0" lang="en-US" sz="18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Redo-TAVR with balloon-expandable valves resulted in comparable procedural, echocardiographic and clinical outcomes, regardless of whether the index THV type was balloon-expandable or non-balloon-expandable valve.</a:t>
            </a:r>
          </a:p>
        </p:txBody>
      </p:sp>
    </p:spTree>
    <p:extLst>
      <p:ext uri="{BB962C8B-B14F-4D97-AF65-F5344CB8AC3E}">
        <p14:creationId xmlns:p14="http://schemas.microsoft.com/office/powerpoint/2010/main" val="1004501892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725" y="38100"/>
            <a:ext cx="422276" cy="41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ject 2"/>
          <p:cNvSpPr txBox="1">
            <a:spLocks/>
          </p:cNvSpPr>
          <p:nvPr/>
        </p:nvSpPr>
        <p:spPr>
          <a:xfrm>
            <a:off x="609600" y="981089"/>
            <a:ext cx="9081247" cy="432169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1800" b="1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34290" marR="508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-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Multicenter </a:t>
            </a:r>
            <a:r>
              <a:rPr kumimoji="0" lang="en-US" sz="4000" b="1" i="0" u="none" strike="noStrike" kern="0" cap="none" spc="-1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Cluster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R</a:t>
            </a:r>
            <a:r>
              <a:rPr kumimoji="0" lang="en-US" sz="4000" b="1" i="0" u="none" strike="noStrike" kern="0" cap="none" spc="-1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andomized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C</a:t>
            </a:r>
            <a:r>
              <a:rPr kumimoji="0" lang="en-US" sz="4000" b="1" i="0" u="none" strike="noStrike" kern="0" cap="none" spc="-1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ontrolled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S</a:t>
            </a:r>
            <a:r>
              <a:rPr kumimoji="0" lang="en-US" sz="4000" b="1" i="0" u="none" strike="noStrike" kern="0" cap="none" spc="-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tudy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-1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Evaluating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the E</a:t>
            </a:r>
            <a:r>
              <a:rPr kumimoji="0" lang="en-US" sz="4000" b="1" i="0" u="none" strike="noStrike" kern="0" cap="none" spc="-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fficacy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of an </a:t>
            </a:r>
            <a:r>
              <a:rPr kumimoji="0" lang="en-US" sz="4000" b="1" i="0" u="none" strike="noStrike" kern="0" cap="none" spc="-39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I</a:t>
            </a:r>
            <a:r>
              <a:rPr kumimoji="0" lang="en-US" sz="4000" b="1" i="0" u="none" strike="noStrike" kern="0" cap="none" spc="-1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ntervention</a:t>
            </a:r>
            <a:r>
              <a:rPr kumimoji="0" lang="en-US" sz="4000" b="1" i="0" u="none" strike="noStrike" kern="0" cap="none" spc="-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A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imed </a:t>
            </a:r>
            <a:r>
              <a:rPr kumimoji="0" lang="en-US" sz="4000" b="1" i="0" u="none" strike="noStrike" kern="0" cap="none" spc="-1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at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-1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Reducing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the</a:t>
            </a:r>
            <a:r>
              <a:rPr kumimoji="0" lang="en-US" sz="4000" b="1" i="0" u="none" strike="noStrike" kern="0" cap="none" spc="-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Length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of S</a:t>
            </a:r>
            <a:r>
              <a:rPr kumimoji="0" lang="en-US" sz="4000" b="1" i="0" u="none" strike="noStrike" kern="0" cap="none" spc="-2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tay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Afte</a:t>
            </a:r>
            <a:r>
              <a:rPr kumimoji="0" lang="en-US" sz="4000" b="1" i="0" u="none" strike="noStrike" kern="0" cap="none" spc="-1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</a:t>
            </a:r>
            <a:r>
              <a:rPr kumimoji="0" lang="en-US" sz="4000" b="1" i="0" u="none" strike="noStrike" kern="0" cap="none" spc="-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T</a:t>
            </a:r>
            <a:r>
              <a:rPr kumimoji="0" lang="en-US" sz="4000" b="1" i="0" u="none" strike="noStrike" kern="0" cap="none" spc="-1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ransfemoral </a:t>
            </a:r>
            <a:r>
              <a:rPr kumimoji="0" lang="en-US" sz="4000" b="1" i="0" u="none" strike="noStrike" kern="0" cap="none" spc="-1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T</a:t>
            </a:r>
            <a:r>
              <a:rPr kumimoji="0" lang="en-US" sz="4000" b="1" i="0" u="none" strike="noStrike" kern="0" cap="none" spc="-1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ranscatheter</a:t>
            </a:r>
            <a:r>
              <a:rPr kumimoji="0" lang="en-US" sz="4000" b="1" i="0" u="none" strike="noStrike" kern="0" cap="none" spc="-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A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ortic</a:t>
            </a:r>
            <a:r>
              <a:rPr kumimoji="0" lang="en-US" sz="4000" b="1" i="0" u="none" strike="noStrike" kern="0" cap="none" spc="-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V</a:t>
            </a:r>
            <a:r>
              <a:rPr kumimoji="0" lang="en-US" sz="4000" b="1" i="0" u="none" strike="noStrike" kern="0" cap="none" spc="-1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alve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I</a:t>
            </a:r>
            <a:r>
              <a:rPr kumimoji="0" lang="en-US" sz="4000" b="1" i="0" u="none" strike="noStrike" kern="0" cap="none" spc="-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mplantation:</a:t>
            </a:r>
          </a:p>
          <a:p>
            <a:pPr marL="21590" marR="762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-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The</a:t>
            </a:r>
            <a:r>
              <a:rPr kumimoji="0" lang="en-US" sz="4000" b="1" i="0" u="none" strike="noStrike" kern="0" cap="none" spc="-1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-6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FAST-TAVI</a:t>
            </a:r>
            <a:r>
              <a:rPr kumimoji="0" lang="en-US" sz="4000" b="1" i="0" u="none" strike="noStrike" kern="0" cap="none" spc="-1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II</a:t>
            </a:r>
            <a:r>
              <a:rPr kumimoji="0" lang="en-US" sz="4000" b="1" i="0" u="none" strike="noStrike" kern="0" cap="none" spc="-1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-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study</a:t>
            </a:r>
          </a:p>
        </p:txBody>
      </p:sp>
    </p:spTree>
    <p:extLst>
      <p:ext uri="{BB962C8B-B14F-4D97-AF65-F5344CB8AC3E}">
        <p14:creationId xmlns:p14="http://schemas.microsoft.com/office/powerpoint/2010/main" val="23290053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725" y="38100"/>
            <a:ext cx="422276" cy="41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377953" y="6481478"/>
            <a:ext cx="2909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Durand E, EuroPCR 2023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62750"/>
            <a:ext cx="1028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FAST-TAVI II Study: Background</a:t>
            </a:r>
          </a:p>
        </p:txBody>
      </p:sp>
      <p:sp>
        <p:nvSpPr>
          <p:cNvPr id="5" name="object 3"/>
          <p:cNvSpPr txBox="1"/>
          <p:nvPr/>
        </p:nvSpPr>
        <p:spPr>
          <a:xfrm>
            <a:off x="154076" y="820074"/>
            <a:ext cx="10533717" cy="5183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93065" marR="1082675" lvl="0" indent="-34290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FFC000"/>
              </a:buClr>
              <a:buSzPct val="102500"/>
              <a:buFont typeface="Arial"/>
              <a:buChar char="•"/>
              <a:tabLst>
                <a:tab pos="393700" algn="l"/>
                <a:tab pos="394335" algn="l"/>
              </a:tabLst>
              <a:defRPr/>
            </a:pPr>
            <a:r>
              <a:rPr kumimoji="0" sz="2800" b="1" i="0" u="none" strike="noStrike" kern="1200" cap="none" spc="-7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TAVI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occupies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growing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place</a:t>
            </a:r>
            <a:r>
              <a:rPr kumimoji="0" sz="2800" b="1" i="0" u="none" strike="noStrike" kern="1200" cap="none" spc="-1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management of 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AS.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It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is </a:t>
            </a:r>
            <a:r>
              <a:rPr kumimoji="0" sz="2800" b="1" i="0" u="none" strike="noStrike" kern="1200" cap="none" spc="-1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therefore </a:t>
            </a:r>
            <a:r>
              <a:rPr kumimoji="0" sz="28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mandatory </a:t>
            </a:r>
            <a:r>
              <a:rPr kumimoji="0" sz="28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optimize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care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order</a:t>
            </a:r>
            <a:r>
              <a:rPr kumimoji="0" sz="2800" b="1" i="0" u="none" strike="noStrike" kern="1200" cap="none" spc="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avoid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prolonged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waiting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list</a:t>
            </a:r>
            <a:r>
              <a:rPr kumimoji="0" sz="2800" b="1" i="0" u="none" strike="noStrike" kern="1200" cap="none" spc="-6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 </a:t>
            </a:r>
            <a:r>
              <a:rPr kumimoji="0" sz="2800" b="1" i="0" u="none" strike="noStrike" kern="1200" cap="none" spc="-434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1200" cap="none" spc="-1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context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where</a:t>
            </a:r>
            <a:r>
              <a:rPr kumimoji="0" sz="2800" b="1" i="0" u="none" strike="noStrike" kern="1200" cap="none" spc="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medical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resources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are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constrained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/>
              <a:buChar char="•"/>
              <a:tabLst/>
              <a:defRPr/>
            </a:pP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93065" marR="55880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02500"/>
              <a:buFont typeface="Arial"/>
              <a:buChar char="•"/>
              <a:tabLst>
                <a:tab pos="393700" algn="l"/>
                <a:tab pos="394335" algn="l"/>
              </a:tabLst>
              <a:defRPr/>
            </a:pP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Lengths 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1200" cap="none" spc="-2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stay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1200" cap="none" spc="-1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(LOS)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after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1200" cap="none" spc="-6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TAVI</a:t>
            </a:r>
            <a:r>
              <a:rPr kumimoji="0" sz="2800" b="1" i="0" u="none" strike="noStrike" kern="1200" cap="none" spc="2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remain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extremely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variable</a:t>
            </a:r>
            <a:r>
              <a:rPr kumimoji="0" sz="2800" b="1" i="0" u="none" strike="noStrike" kern="1200" cap="none" spc="2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among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centers,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</a:t>
            </a:r>
            <a:r>
              <a:rPr kumimoji="0" sz="2800" b="1" i="0" u="none" strike="noStrike" kern="1200" cap="none" spc="-4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particular in 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France</a:t>
            </a:r>
            <a:r>
              <a:rPr kumimoji="0" sz="2800" b="1" i="0" u="none" strike="noStrike" kern="1200" cap="none" spc="0" normalizeH="0" baseline="2564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(1)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>
                <a:srgbClr val="FFC000"/>
              </a:buClr>
              <a:buSzTx/>
              <a:buFont typeface="Arial"/>
              <a:buChar char="•"/>
              <a:tabLst/>
              <a:defRPr/>
            </a:pP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93065" marR="36957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02500"/>
              <a:buFont typeface="Arial"/>
              <a:buChar char="•"/>
              <a:tabLst>
                <a:tab pos="394335" algn="l"/>
              </a:tabLst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Since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2012, our </a:t>
            </a:r>
            <a:r>
              <a:rPr kumimoji="0" sz="28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group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has </a:t>
            </a:r>
            <a:r>
              <a:rPr kumimoji="0" sz="28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proposed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« </a:t>
            </a:r>
            <a:r>
              <a:rPr kumimoji="0" sz="28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minimalist 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»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approach </a:t>
            </a:r>
            <a:r>
              <a:rPr kumimoji="0" sz="28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simplify 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</a:t>
            </a:r>
            <a:r>
              <a:rPr kumimoji="0" sz="2800" b="1" i="0" u="none" strike="noStrike" kern="1200" cap="none" spc="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procedure</a:t>
            </a:r>
            <a:r>
              <a:rPr kumimoji="0" sz="2800" b="1" i="0" u="none" strike="noStrike" kern="1200" cap="none" spc="-7" normalizeH="0" baseline="2564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(2)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sz="28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reduce </a:t>
            </a:r>
            <a:r>
              <a:rPr kumimoji="0" sz="2800" b="1" i="0" u="none" strike="noStrike" kern="1200" cap="none" spc="-1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LOS, </a:t>
            </a:r>
            <a:r>
              <a:rPr kumimoji="0" lang="en-US" sz="2800" b="1" i="0" u="none" strike="noStrike" kern="1200" cap="none" spc="-1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&amp; </a:t>
            </a:r>
            <a:r>
              <a:rPr kumimoji="0" sz="2800" b="1" i="0" u="none" strike="noStrike" kern="1200" cap="none" spc="-2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favor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early </a:t>
            </a:r>
            <a:r>
              <a:rPr kumimoji="0" sz="28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discharge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(i,e,. 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within 3 </a:t>
            </a:r>
            <a:r>
              <a:rPr kumimoji="0" sz="2800" b="1" i="0" u="none" strike="noStrike" kern="1200" cap="none" spc="-1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days) </a:t>
            </a:r>
            <a:r>
              <a:rPr kumimoji="0" sz="28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after </a:t>
            </a:r>
            <a:r>
              <a:rPr kumimoji="0" sz="2800" b="1" i="0" u="none" strike="noStrike" kern="1200" cap="none" spc="-4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1200" cap="none" spc="-1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transfemoral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1200" cap="none" spc="-3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TAVI</a:t>
            </a:r>
            <a:r>
              <a:rPr kumimoji="0" sz="2800" b="1" i="0" u="none" strike="noStrike" kern="1200" cap="none" spc="-52" normalizeH="0" baseline="2564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(3)</a:t>
            </a:r>
            <a:endParaRPr kumimoji="0" sz="2800" b="1" i="0" u="none" strike="noStrike" kern="1200" cap="none" spc="0" normalizeH="0" baseline="25641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81587" y="6069707"/>
            <a:ext cx="514350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1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fr-FR" sz="11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Durand E et al. Clin </a:t>
            </a:r>
            <a:r>
              <a:rPr kumimoji="0" lang="fr-FR" sz="11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</a:t>
            </a:r>
            <a:r>
              <a:rPr kumimoji="0" lang="fr-FR" sz="11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Cardiol 2021;110:40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1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fr-FR" sz="11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Durand E et al. Am J Cardiol 2015;115:1116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1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r>
              <a:rPr kumimoji="0" lang="fr-FR" sz="11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Durand E et al. JACC Cardiovasc Interv 2012;5:461</a:t>
            </a:r>
          </a:p>
        </p:txBody>
      </p:sp>
    </p:spTree>
    <p:extLst>
      <p:ext uri="{BB962C8B-B14F-4D97-AF65-F5344CB8AC3E}">
        <p14:creationId xmlns:p14="http://schemas.microsoft.com/office/powerpoint/2010/main" val="12357294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3774" y="1"/>
            <a:ext cx="473225" cy="4770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44815"/>
            <a:ext cx="1028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TAVR Early Discharge Criteria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71247" y="6516446"/>
            <a:ext cx="5015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Barbanti et al., EuroIntervention 2019-15:147</a:t>
            </a:r>
          </a:p>
        </p:txBody>
      </p:sp>
      <p:sp>
        <p:nvSpPr>
          <p:cNvPr id="6" name="Rectangle 5"/>
          <p:cNvSpPr/>
          <p:nvPr/>
        </p:nvSpPr>
        <p:spPr>
          <a:xfrm>
            <a:off x="186027" y="857396"/>
            <a:ext cx="9694241" cy="5486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NYHA Class ≤II, 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 chest pain attributable to cardiac ischemia, 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 untreated major arrhythmias, 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 may have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complications on day 0 to 1, but free of signs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symptoms on day 3,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 fever during the last 24 hours and no signs of an infectious cause, 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Independent mobilization and self-caring, 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Preserved diuresis (&gt;40 ml/hour during the preceding 24 hours), no unresolved acute kidney injury type 3 (according to VARC-2 criteria), 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 red blood cell (RBC) transfusion during the preceding 72 hours and stable hemoglobin in two consecutive samples, 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 paravalvular leak (PVL) with aortic regurgitation less than moderate,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 stroke/transient ischemic attack (TIA), and no hemodynamic instability.</a:t>
            </a:r>
          </a:p>
        </p:txBody>
      </p:sp>
    </p:spTree>
    <p:extLst>
      <p:ext uri="{BB962C8B-B14F-4D97-AF65-F5344CB8AC3E}">
        <p14:creationId xmlns:p14="http://schemas.microsoft.com/office/powerpoint/2010/main" val="4018794322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725" y="38100"/>
            <a:ext cx="422276" cy="41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377953" y="6481478"/>
            <a:ext cx="2909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Durand E, EuroPCR 2023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2750"/>
            <a:ext cx="1028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FAST-TAVI II Study: Baseline Characteristics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59976" y="1142999"/>
          <a:ext cx="9789460" cy="4917141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2949389">
                  <a:extLst>
                    <a:ext uri="{9D8B030D-6E8A-4147-A177-3AD203B41FA5}">
                      <a16:colId xmlns:a16="http://schemas.microsoft.com/office/drawing/2014/main" val="4167945206"/>
                    </a:ext>
                  </a:extLst>
                </a:gridCol>
                <a:gridCol w="1658470">
                  <a:extLst>
                    <a:ext uri="{9D8B030D-6E8A-4147-A177-3AD203B41FA5}">
                      <a16:colId xmlns:a16="http://schemas.microsoft.com/office/drawing/2014/main" val="1827942372"/>
                    </a:ext>
                  </a:extLst>
                </a:gridCol>
                <a:gridCol w="1810871">
                  <a:extLst>
                    <a:ext uri="{9D8B030D-6E8A-4147-A177-3AD203B41FA5}">
                      <a16:colId xmlns:a16="http://schemas.microsoft.com/office/drawing/2014/main" val="1328435731"/>
                    </a:ext>
                  </a:extLst>
                </a:gridCol>
                <a:gridCol w="2142565">
                  <a:extLst>
                    <a:ext uri="{9D8B030D-6E8A-4147-A177-3AD203B41FA5}">
                      <a16:colId xmlns:a16="http://schemas.microsoft.com/office/drawing/2014/main" val="162325545"/>
                    </a:ext>
                  </a:extLst>
                </a:gridCol>
                <a:gridCol w="1228165">
                  <a:extLst>
                    <a:ext uri="{9D8B030D-6E8A-4147-A177-3AD203B41FA5}">
                      <a16:colId xmlns:a16="http://schemas.microsoft.com/office/drawing/2014/main" val="3122498170"/>
                    </a:ext>
                  </a:extLst>
                </a:gridCol>
              </a:tblGrid>
              <a:tr h="896887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Variables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Overall</a:t>
                      </a:r>
                    </a:p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(n=1,829)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Control group</a:t>
                      </a:r>
                    </a:p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(n=860)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Intervention group (n=969)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value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18726360"/>
                  </a:ext>
                </a:extLst>
              </a:tr>
              <a:tr h="574322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Age, years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81.9 ± 6.6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81.4 ± 7.1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82.3 ± 6.2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1995834"/>
                  </a:ext>
                </a:extLst>
              </a:tr>
              <a:tr h="574322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Male,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55.9%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56.7%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55.2%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45679125"/>
                  </a:ext>
                </a:extLst>
              </a:tr>
              <a:tr h="574322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EuroSCORE II,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4.4 ± 4.5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4.8 ± 5.2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4.1 ± 3.8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6365922"/>
                  </a:ext>
                </a:extLst>
              </a:tr>
              <a:tr h="574322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Mean aortic gradient,</a:t>
                      </a:r>
                      <a:r>
                        <a:rPr lang="en-US" sz="16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mmHg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48.1 ± 14.6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48.3 ± 14.4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48.0 ± 14.7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95651459"/>
                  </a:ext>
                </a:extLst>
              </a:tr>
              <a:tr h="574322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LVEF,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56.5 ± 10.5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56.0 ± 11.2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57.0 ± 9.8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72340767"/>
                  </a:ext>
                </a:extLst>
              </a:tr>
              <a:tr h="574322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Systolic PAP, mmHg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40.5 ± 13.0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41.0 ± 12.6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40.0 ± 13.3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91621685"/>
                  </a:ext>
                </a:extLst>
              </a:tr>
              <a:tr h="574322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Frailty,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19.4%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23.9%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&lt;0.0001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95194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7101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725" y="38100"/>
            <a:ext cx="422276" cy="41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377953" y="6481478"/>
            <a:ext cx="2909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Durand E, EuroPCR 2023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-17935"/>
            <a:ext cx="10287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FAST-TAVI II Study: Procedural and Complication Characteristics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86403" y="1041354"/>
          <a:ext cx="9789460" cy="5409265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3182938">
                  <a:extLst>
                    <a:ext uri="{9D8B030D-6E8A-4147-A177-3AD203B41FA5}">
                      <a16:colId xmlns:a16="http://schemas.microsoft.com/office/drawing/2014/main" val="4167945206"/>
                    </a:ext>
                  </a:extLst>
                </a:gridCol>
                <a:gridCol w="1667435">
                  <a:extLst>
                    <a:ext uri="{9D8B030D-6E8A-4147-A177-3AD203B41FA5}">
                      <a16:colId xmlns:a16="http://schemas.microsoft.com/office/drawing/2014/main" val="3747864373"/>
                    </a:ext>
                  </a:extLst>
                </a:gridCol>
                <a:gridCol w="1792942">
                  <a:extLst>
                    <a:ext uri="{9D8B030D-6E8A-4147-A177-3AD203B41FA5}">
                      <a16:colId xmlns:a16="http://schemas.microsoft.com/office/drawing/2014/main" val="1343971473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49296412"/>
                    </a:ext>
                  </a:extLst>
                </a:gridCol>
                <a:gridCol w="1164945">
                  <a:extLst>
                    <a:ext uri="{9D8B030D-6E8A-4147-A177-3AD203B41FA5}">
                      <a16:colId xmlns:a16="http://schemas.microsoft.com/office/drawing/2014/main" val="1602563656"/>
                    </a:ext>
                  </a:extLst>
                </a:gridCol>
              </a:tblGrid>
              <a:tr h="719792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Variables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Overall</a:t>
                      </a: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(n=1,829)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Control group</a:t>
                      </a: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(n=860)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Intervention group (n=969)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value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8726360"/>
                  </a:ext>
                </a:extLst>
              </a:tr>
              <a:tr h="460919">
                <a:tc gridSpan="5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Procedural Characteristics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995834"/>
                  </a:ext>
                </a:extLst>
              </a:tr>
              <a:tr h="924279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Type of valve,</a:t>
                      </a:r>
                      <a:r>
                        <a:rPr lang="en-US" sz="1400" b="1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%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‒"/>
                      </a:pPr>
                      <a:r>
                        <a:rPr lang="en-US" sz="1400" b="1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Sapien 3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‒"/>
                      </a:pPr>
                      <a:r>
                        <a:rPr lang="en-US" sz="1400" b="1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CoreValve Evolut Pro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‒"/>
                      </a:pPr>
                      <a:r>
                        <a:rPr lang="en-US" sz="1400" b="1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Others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59.3%</a:t>
                      </a:r>
                    </a:p>
                    <a:p>
                      <a:pPr algn="ctr"/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30.9%</a:t>
                      </a:r>
                    </a:p>
                    <a:p>
                      <a:pPr algn="ctr"/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9.8%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60.5%</a:t>
                      </a:r>
                    </a:p>
                    <a:p>
                      <a:pPr algn="ctr"/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30.4%</a:t>
                      </a:r>
                    </a:p>
                    <a:p>
                      <a:pPr algn="ctr"/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9.1%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58.1%</a:t>
                      </a:r>
                    </a:p>
                    <a:p>
                      <a:pPr algn="ctr"/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31.4%</a:t>
                      </a:r>
                    </a:p>
                    <a:p>
                      <a:pPr algn="ctr"/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10.5%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&lt;0.0001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5679125"/>
                  </a:ext>
                </a:extLst>
              </a:tr>
              <a:tr h="460919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Valve-in-valve, 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6.6%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9.1%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4.4%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&lt;0.0001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365922"/>
                  </a:ext>
                </a:extLst>
              </a:tr>
              <a:tr h="460919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Local anesthesia, 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97.2%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95.6%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98.6%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&lt;0.0001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651459"/>
                  </a:ext>
                </a:extLst>
              </a:tr>
              <a:tr h="460919">
                <a:tc gridSpan="5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Complications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2340767"/>
                  </a:ext>
                </a:extLst>
              </a:tr>
              <a:tr h="506862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Conductive disturbances, %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Pacemaker,</a:t>
                      </a:r>
                      <a:r>
                        <a:rPr lang="en-US" sz="14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%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35.9%</a:t>
                      </a:r>
                    </a:p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16.2%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33.5%</a:t>
                      </a:r>
                    </a:p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16.2%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38.1%</a:t>
                      </a:r>
                    </a:p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16.3%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0.25</a:t>
                      </a:r>
                    </a:p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1621685"/>
                  </a:ext>
                </a:extLst>
              </a:tr>
              <a:tr h="460919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Major vascular</a:t>
                      </a:r>
                      <a:r>
                        <a:rPr lang="en-US" sz="14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complications, %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519434"/>
                  </a:ext>
                </a:extLst>
              </a:tr>
              <a:tr h="460919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Major</a:t>
                      </a:r>
                      <a:r>
                        <a:rPr lang="en-US" sz="14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/Life-threatening bleeding, %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2.7%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3.4%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2.2%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9852483"/>
                  </a:ext>
                </a:extLst>
              </a:tr>
              <a:tr h="460919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Disabling stroke,</a:t>
                      </a:r>
                      <a:r>
                        <a:rPr lang="en-US" sz="14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%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77225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92339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725" y="38100"/>
            <a:ext cx="422276" cy="41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377953" y="6481478"/>
            <a:ext cx="2909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Durand E, EuroPCR 2023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-17935"/>
            <a:ext cx="1028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FAST-TAVI II Study: Primary Endpoint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815791" y="842682"/>
            <a:ext cx="8624047" cy="5441577"/>
            <a:chOff x="610571" y="1143000"/>
            <a:chExt cx="8514379" cy="5067300"/>
          </a:xfrm>
        </p:grpSpPr>
        <p:graphicFrame>
          <p:nvGraphicFramePr>
            <p:cNvPr id="6" name="Chart 5"/>
            <p:cNvGraphicFramePr/>
            <p:nvPr>
              <p:extLst>
                <p:ext uri="{D42A27DB-BD31-4B8C-83A1-F6EECF244321}">
                  <p14:modId xmlns:p14="http://schemas.microsoft.com/office/powerpoint/2010/main" val="2821763020"/>
                </p:ext>
              </p:extLst>
            </p:nvPr>
          </p:nvGraphicFramePr>
          <p:xfrm>
            <a:off x="1133475" y="1143000"/>
            <a:ext cx="7991475" cy="50673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8" name="TextBox 7"/>
            <p:cNvSpPr txBox="1"/>
            <p:nvPr/>
          </p:nvSpPr>
          <p:spPr>
            <a:xfrm>
              <a:off x="610571" y="3649424"/>
              <a:ext cx="3524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%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509134" y="2028688"/>
              <a:ext cx="3600448" cy="3152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&lt;0.0001</a:t>
              </a:r>
              <a:endPara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34741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CB32EC6-6402-FA43-A3E6-FEB77C812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329"/>
            <a:ext cx="10269716" cy="553778"/>
          </a:xfrm>
        </p:spPr>
        <p:txBody>
          <a:bodyPr/>
          <a:lstStyle/>
          <a:p>
            <a:pPr>
              <a:defRPr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Structural Heart Live Case #57: DS, 74 YO M</a:t>
            </a:r>
          </a:p>
        </p:txBody>
      </p:sp>
      <p:sp>
        <p:nvSpPr>
          <p:cNvPr id="28675" name="TextBox 1"/>
          <p:cNvSpPr txBox="1">
            <a:spLocks noChangeArrowheads="1"/>
          </p:cNvSpPr>
          <p:nvPr/>
        </p:nvSpPr>
        <p:spPr bwMode="auto">
          <a:xfrm>
            <a:off x="150629" y="714679"/>
            <a:ext cx="10136370" cy="598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6092" tIns="38042" rIns="76092" bIns="38042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771525">
              <a:defRPr/>
            </a:pPr>
            <a:r>
              <a:rPr lang="en-US" altLang="en-US" sz="2400" b="1" dirty="0">
                <a:solidFill>
                  <a:srgbClr val="FFFF00"/>
                </a:solidFill>
                <a:ea typeface="+mj-ea"/>
                <a:cs typeface="Arial" pitchFamily="34" charset="0"/>
                <a:sym typeface="Calibri"/>
              </a:rPr>
              <a:t>Presentation:</a:t>
            </a:r>
            <a:r>
              <a:rPr lang="en-US" altLang="en-US" sz="2400" b="1" dirty="0">
                <a:solidFill>
                  <a:srgbClr val="FFFFFF"/>
                </a:solidFill>
                <a:ea typeface="+mj-ea"/>
                <a:cs typeface="Arial" pitchFamily="34" charset="0"/>
                <a:sym typeface="Calibri"/>
              </a:rPr>
              <a:t> Presents with dyspnea on exertion &amp; acute episode of decompensated HF, NYHA class III</a:t>
            </a:r>
          </a:p>
          <a:p>
            <a:pPr defTabSz="771525">
              <a:defRPr/>
            </a:pPr>
            <a:endParaRPr lang="en-US" sz="2400" b="1" dirty="0">
              <a:solidFill>
                <a:srgbClr val="FFFFFF"/>
              </a:solidFill>
              <a:ea typeface="+mj-ea"/>
              <a:cs typeface="Arial" pitchFamily="34" charset="0"/>
              <a:sym typeface="Calibri"/>
            </a:endParaRPr>
          </a:p>
          <a:p>
            <a:pPr defTabSz="771525">
              <a:defRPr/>
            </a:pPr>
            <a:r>
              <a:rPr lang="en-US" altLang="en-US" sz="2400" b="1" dirty="0">
                <a:solidFill>
                  <a:srgbClr val="FFFF00"/>
                </a:solidFill>
                <a:ea typeface="+mj-ea"/>
                <a:cs typeface="Arial" pitchFamily="34" charset="0"/>
                <a:sym typeface="Calibri"/>
              </a:rPr>
              <a:t>PMH: </a:t>
            </a:r>
            <a:r>
              <a:rPr lang="en-US" altLang="en-US" sz="2400" b="1" dirty="0">
                <a:solidFill>
                  <a:schemeClr val="bg1"/>
                </a:solidFill>
                <a:ea typeface="+mj-ea"/>
                <a:cs typeface="Arial" pitchFamily="34" charset="0"/>
                <a:sym typeface="Calibri"/>
              </a:rPr>
              <a:t>Severe bicuspid AS s/p SAVR with 29 mm </a:t>
            </a:r>
            <a:r>
              <a:rPr lang="en-US" altLang="en-US" sz="2400" b="1" dirty="0" err="1">
                <a:solidFill>
                  <a:schemeClr val="bg1"/>
                </a:solidFill>
                <a:ea typeface="+mj-ea"/>
                <a:cs typeface="Arial" pitchFamily="34" charset="0"/>
                <a:sym typeface="Calibri"/>
              </a:rPr>
              <a:t>Perimount</a:t>
            </a:r>
            <a:r>
              <a:rPr lang="en-US" altLang="en-US" sz="2400" b="1" dirty="0">
                <a:solidFill>
                  <a:schemeClr val="bg1"/>
                </a:solidFill>
                <a:ea typeface="+mj-ea"/>
                <a:cs typeface="Arial" pitchFamily="34" charset="0"/>
                <a:sym typeface="Calibri"/>
              </a:rPr>
              <a:t> 2700+ 30 mm </a:t>
            </a:r>
            <a:r>
              <a:rPr lang="en-US" altLang="en-US" sz="2400" b="1" dirty="0" err="1">
                <a:solidFill>
                  <a:schemeClr val="bg1"/>
                </a:solidFill>
                <a:ea typeface="+mj-ea"/>
                <a:cs typeface="Arial" pitchFamily="34" charset="0"/>
                <a:sym typeface="Calibri"/>
              </a:rPr>
              <a:t>Hemashield</a:t>
            </a:r>
            <a:r>
              <a:rPr lang="en-US" altLang="en-US" sz="2400" b="1" dirty="0">
                <a:solidFill>
                  <a:schemeClr val="bg1"/>
                </a:solidFill>
                <a:ea typeface="+mj-ea"/>
                <a:cs typeface="Arial" pitchFamily="34" charset="0"/>
                <a:sym typeface="Calibri"/>
              </a:rPr>
              <a:t> aortic graft in 2013, HTN and </a:t>
            </a:r>
            <a:r>
              <a:rPr lang="en-US" altLang="en-US" sz="2400" b="1" dirty="0" err="1">
                <a:solidFill>
                  <a:schemeClr val="bg1"/>
                </a:solidFill>
                <a:ea typeface="+mj-ea"/>
                <a:cs typeface="Arial" pitchFamily="34" charset="0"/>
                <a:sym typeface="Calibri"/>
              </a:rPr>
              <a:t>kyphoscoliosis</a:t>
            </a:r>
            <a:r>
              <a:rPr lang="en-US" altLang="en-US" sz="2400" b="1" dirty="0">
                <a:solidFill>
                  <a:schemeClr val="bg1"/>
                </a:solidFill>
                <a:ea typeface="+mj-ea"/>
                <a:cs typeface="Arial" pitchFamily="34" charset="0"/>
                <a:sym typeface="Calibri"/>
              </a:rPr>
              <a:t> </a:t>
            </a:r>
          </a:p>
          <a:p>
            <a:pPr defTabSz="771525">
              <a:defRPr/>
            </a:pPr>
            <a:r>
              <a:rPr lang="en-US" altLang="en-US" sz="2400" b="1" dirty="0">
                <a:solidFill>
                  <a:schemeClr val="bg1"/>
                </a:solidFill>
                <a:ea typeface="+mj-ea"/>
                <a:cs typeface="Arial" pitchFamily="34" charset="0"/>
                <a:sym typeface="Calibri"/>
              </a:rPr>
              <a:t>Recent TTE/TEE @ OSH showed LVEF 60% with acute eccentric AI secondary to flail bioprosthetic valve leaflet. TEE also showed </a:t>
            </a:r>
            <a:r>
              <a:rPr lang="en-US" altLang="en-US" sz="2400" b="1" dirty="0">
                <a:solidFill>
                  <a:schemeClr val="bg1"/>
                </a:solidFill>
                <a:cs typeface="Arial" pitchFamily="34" charset="0"/>
                <a:sym typeface="Calibri"/>
              </a:rPr>
              <a:t>mobile atherosclerotic plaque in proximal aortic arch</a:t>
            </a:r>
            <a:endParaRPr lang="en-US" sz="2400" b="1" dirty="0">
              <a:solidFill>
                <a:schemeClr val="bg1"/>
              </a:solidFill>
              <a:ea typeface="+mj-ea"/>
              <a:cs typeface="Arial" pitchFamily="34" charset="0"/>
              <a:sym typeface="Calibri"/>
            </a:endParaRPr>
          </a:p>
          <a:p>
            <a:pPr defTabSz="771525">
              <a:defRPr/>
            </a:pPr>
            <a:endParaRPr lang="en-US" sz="2400" b="1" kern="0" dirty="0">
              <a:solidFill>
                <a:schemeClr val="bg1"/>
              </a:solidFill>
              <a:ea typeface="+mj-ea"/>
              <a:cs typeface="Arial" pitchFamily="34" charset="0"/>
              <a:sym typeface="Calibri"/>
            </a:endParaRPr>
          </a:p>
          <a:p>
            <a:pPr defTabSz="771525">
              <a:defRPr/>
            </a:pPr>
            <a:r>
              <a:rPr lang="en-US" altLang="en-US" sz="2400" b="1" dirty="0">
                <a:solidFill>
                  <a:srgbClr val="FFFF00"/>
                </a:solidFill>
                <a:ea typeface="+mj-ea"/>
                <a:cs typeface="Arial" pitchFamily="34" charset="0"/>
                <a:sym typeface="Calibri"/>
              </a:rPr>
              <a:t>Medications: </a:t>
            </a:r>
            <a:r>
              <a:rPr lang="en-US" altLang="en-US" sz="2400" b="1" dirty="0">
                <a:solidFill>
                  <a:schemeClr val="bg1"/>
                </a:solidFill>
                <a:ea typeface="+mj-ea"/>
                <a:cs typeface="Arial" pitchFamily="34" charset="0"/>
                <a:sym typeface="Calibri"/>
              </a:rPr>
              <a:t>Aspirin, </a:t>
            </a:r>
            <a:r>
              <a:rPr lang="en-US" altLang="en-US" sz="2400" b="1" dirty="0">
                <a:solidFill>
                  <a:schemeClr val="bg1"/>
                </a:solidFill>
                <a:sym typeface="Calibri"/>
              </a:rPr>
              <a:t>M</a:t>
            </a:r>
            <a:r>
              <a:rPr lang="en-US" sz="2400" b="1" dirty="0">
                <a:solidFill>
                  <a:schemeClr val="bg1"/>
                </a:solidFill>
              </a:rPr>
              <a:t>etoprolol succinate, Furosemide, </a:t>
            </a:r>
            <a:r>
              <a:rPr lang="en-US" sz="2400" b="1" dirty="0" err="1">
                <a:solidFill>
                  <a:schemeClr val="bg1"/>
                </a:solidFill>
              </a:rPr>
              <a:t>Irbesartan</a:t>
            </a:r>
            <a:r>
              <a:rPr lang="en-US" sz="2400" b="1" dirty="0">
                <a:solidFill>
                  <a:schemeClr val="bg1"/>
                </a:solidFill>
              </a:rPr>
              <a:t>, Atorvastatin and </a:t>
            </a:r>
            <a:r>
              <a:rPr lang="en-US" sz="2400" b="1" dirty="0" err="1">
                <a:solidFill>
                  <a:schemeClr val="bg1"/>
                </a:solidFill>
              </a:rPr>
              <a:t>Empagliflozin</a:t>
            </a:r>
            <a:endParaRPr lang="en-US" sz="2400" b="1" dirty="0">
              <a:solidFill>
                <a:schemeClr val="bg1"/>
              </a:solidFill>
            </a:endParaRPr>
          </a:p>
          <a:p>
            <a:pPr defTabSz="771525">
              <a:defRPr/>
            </a:pPr>
            <a:r>
              <a:rPr lang="sk-SK" altLang="en-US" sz="2400" b="1" dirty="0">
                <a:solidFill>
                  <a:srgbClr val="FFFF00"/>
                </a:solidFill>
                <a:ea typeface="+mj-ea"/>
                <a:cs typeface="Arial" pitchFamily="34" charset="0"/>
                <a:sym typeface="Calibri"/>
              </a:rPr>
              <a:t>Labs: </a:t>
            </a:r>
            <a:r>
              <a:rPr lang="sk-SK" altLang="en-US" sz="2400" b="1" dirty="0">
                <a:solidFill>
                  <a:srgbClr val="FFFFFF"/>
                </a:solidFill>
                <a:ea typeface="+mj-ea"/>
                <a:cs typeface="Arial" pitchFamily="34" charset="0"/>
                <a:sym typeface="Calibri"/>
              </a:rPr>
              <a:t>Hgb </a:t>
            </a:r>
            <a:r>
              <a:rPr lang="en-US" altLang="en-US" sz="2400" b="1" dirty="0">
                <a:solidFill>
                  <a:srgbClr val="FFFFFF"/>
                </a:solidFill>
                <a:ea typeface="+mj-ea"/>
                <a:cs typeface="Arial" pitchFamily="34" charset="0"/>
                <a:sym typeface="Calibri"/>
              </a:rPr>
              <a:t>10.1</a:t>
            </a:r>
            <a:r>
              <a:rPr lang="sk-SK" altLang="en-US" sz="2400" b="1" dirty="0">
                <a:solidFill>
                  <a:srgbClr val="FFFFFF"/>
                </a:solidFill>
                <a:ea typeface="+mj-ea"/>
                <a:cs typeface="Arial" pitchFamily="34" charset="0"/>
                <a:sym typeface="Calibri"/>
              </a:rPr>
              <a:t>, PLT </a:t>
            </a:r>
            <a:r>
              <a:rPr lang="en-US" altLang="en-US" sz="2400" b="1" dirty="0">
                <a:solidFill>
                  <a:srgbClr val="FFFFFF"/>
                </a:solidFill>
                <a:ea typeface="+mj-ea"/>
                <a:cs typeface="Arial" pitchFamily="34" charset="0"/>
                <a:sym typeface="Calibri"/>
              </a:rPr>
              <a:t>297</a:t>
            </a:r>
            <a:r>
              <a:rPr lang="sk-SK" altLang="en-US" sz="2400" b="1" dirty="0">
                <a:solidFill>
                  <a:srgbClr val="FFFFFF"/>
                </a:solidFill>
                <a:ea typeface="+mj-ea"/>
                <a:cs typeface="Arial" pitchFamily="34" charset="0"/>
                <a:sym typeface="Calibri"/>
              </a:rPr>
              <a:t>K, Cr </a:t>
            </a:r>
            <a:r>
              <a:rPr lang="en-US" altLang="en-US" sz="2400" b="1" dirty="0">
                <a:solidFill>
                  <a:srgbClr val="FFFFFF"/>
                </a:solidFill>
                <a:ea typeface="+mj-ea"/>
                <a:cs typeface="Arial" pitchFamily="34" charset="0"/>
                <a:sym typeface="Calibri"/>
              </a:rPr>
              <a:t>1.18</a:t>
            </a:r>
            <a:r>
              <a:rPr lang="sk-SK" altLang="en-US" sz="2400" b="1" dirty="0">
                <a:solidFill>
                  <a:srgbClr val="FFFFFF"/>
                </a:solidFill>
                <a:ea typeface="+mj-ea"/>
                <a:cs typeface="Arial" pitchFamily="34" charset="0"/>
                <a:sym typeface="Calibri"/>
              </a:rPr>
              <a:t>, INR</a:t>
            </a:r>
            <a:r>
              <a:rPr lang="en-US" altLang="en-US" sz="2400" b="1" dirty="0">
                <a:solidFill>
                  <a:srgbClr val="FFFFFF"/>
                </a:solidFill>
                <a:ea typeface="+mj-ea"/>
                <a:cs typeface="Arial" pitchFamily="34" charset="0"/>
                <a:sym typeface="Calibri"/>
              </a:rPr>
              <a:t> 1.1</a:t>
            </a:r>
            <a:r>
              <a:rPr lang="sk-SK" altLang="en-US" sz="2400" b="1" dirty="0">
                <a:solidFill>
                  <a:srgbClr val="FFFFFF"/>
                </a:solidFill>
                <a:ea typeface="+mj-ea"/>
                <a:cs typeface="Arial" pitchFamily="34" charset="0"/>
                <a:sym typeface="Calibri"/>
              </a:rPr>
              <a:t> </a:t>
            </a:r>
          </a:p>
          <a:p>
            <a:pPr defTabSz="771525">
              <a:defRPr/>
            </a:pPr>
            <a:r>
              <a:rPr lang="en-US" altLang="en-US" sz="2400" b="1" dirty="0">
                <a:solidFill>
                  <a:srgbClr val="FFFF00"/>
                </a:solidFill>
                <a:ea typeface="+mj-ea"/>
                <a:cs typeface="Arial" pitchFamily="34" charset="0"/>
                <a:sym typeface="Calibri"/>
              </a:rPr>
              <a:t>EKG:</a:t>
            </a:r>
            <a:r>
              <a:rPr lang="en-US" altLang="en-US" sz="2400" b="1" dirty="0">
                <a:solidFill>
                  <a:schemeClr val="bg1"/>
                </a:solidFill>
                <a:ea typeface="+mj-ea"/>
                <a:cs typeface="Arial" pitchFamily="34" charset="0"/>
                <a:sym typeface="Calibri"/>
              </a:rPr>
              <a:t> NSR with LVH</a:t>
            </a:r>
          </a:p>
          <a:p>
            <a:pPr defTabSz="771525">
              <a:defRPr/>
            </a:pPr>
            <a:r>
              <a:rPr lang="en-US" altLang="en-US" sz="2400" b="1" dirty="0">
                <a:solidFill>
                  <a:srgbClr val="FFFF00"/>
                </a:solidFill>
                <a:ea typeface="+mj-ea"/>
                <a:cs typeface="Arial" pitchFamily="34" charset="0"/>
                <a:sym typeface="Calibri"/>
              </a:rPr>
              <a:t>TEE: </a:t>
            </a:r>
            <a:r>
              <a:rPr lang="en-US" altLang="en-US" sz="2400" b="1" dirty="0">
                <a:solidFill>
                  <a:schemeClr val="bg1"/>
                </a:solidFill>
                <a:ea typeface="+mj-ea"/>
                <a:cs typeface="Arial" pitchFamily="34" charset="0"/>
                <a:sym typeface="Calibri"/>
              </a:rPr>
              <a:t>Severe bioprosthetic AI,  </a:t>
            </a:r>
            <a:r>
              <a:rPr lang="en-US" altLang="en-US" sz="2400" b="1" dirty="0">
                <a:solidFill>
                  <a:srgbClr val="FFFFFF"/>
                </a:solidFill>
                <a:ea typeface="+mj-ea"/>
                <a:cs typeface="Arial" pitchFamily="34" charset="0"/>
                <a:sym typeface="Calibri"/>
              </a:rPr>
              <a:t>LVEF 60%, mild MR, moderate TR, </a:t>
            </a:r>
            <a:r>
              <a:rPr lang="en-US" altLang="en-US" sz="2400" b="1" dirty="0">
                <a:solidFill>
                  <a:schemeClr val="bg1"/>
                </a:solidFill>
                <a:cs typeface="Arial" pitchFamily="34" charset="0"/>
                <a:sym typeface="Calibri"/>
              </a:rPr>
              <a:t>mobile atherosclerotic plaque in proximal aortic arch</a:t>
            </a:r>
            <a:endParaRPr lang="en-US" altLang="en-US" sz="2400" b="1" dirty="0">
              <a:solidFill>
                <a:srgbClr val="FFFFFF"/>
              </a:solidFill>
              <a:ea typeface="+mj-ea"/>
              <a:cs typeface="Arial" pitchFamily="34" charset="0"/>
              <a:sym typeface="Calibri"/>
            </a:endParaRPr>
          </a:p>
          <a:p>
            <a:pPr defTabSz="771525">
              <a:defRPr/>
            </a:pPr>
            <a:r>
              <a:rPr lang="en-US" altLang="en-US" sz="2400" b="1" dirty="0">
                <a:solidFill>
                  <a:srgbClr val="FFFF00"/>
                </a:solidFill>
                <a:ea typeface="+mj-ea"/>
                <a:cs typeface="Arial" pitchFamily="34" charset="0"/>
                <a:sym typeface="Calibri"/>
              </a:rPr>
              <a:t>Cath (1/2/24): </a:t>
            </a:r>
            <a:r>
              <a:rPr lang="en-US" altLang="en-US" sz="2400" b="1" dirty="0">
                <a:solidFill>
                  <a:schemeClr val="bg1"/>
                </a:solidFill>
                <a:ea typeface="+mj-ea"/>
                <a:cs typeface="Arial" pitchFamily="34" charset="0"/>
                <a:sym typeface="Calibri"/>
              </a:rPr>
              <a:t>normal coronaries</a:t>
            </a:r>
            <a:endParaRPr lang="en-US" altLang="en-US" sz="2200" b="1" dirty="0">
              <a:solidFill>
                <a:schemeClr val="bg1"/>
              </a:solidFill>
              <a:ea typeface="+mj-ea"/>
              <a:cs typeface="Arial" pitchFamily="34" charset="0"/>
              <a:sym typeface="Calibri"/>
            </a:endParaRPr>
          </a:p>
        </p:txBody>
      </p:sp>
      <p:pic>
        <p:nvPicPr>
          <p:cNvPr id="5" name="Picture 14">
            <a:extLst>
              <a:ext uri="{FF2B5EF4-FFF2-40B4-BE49-F238E27FC236}">
                <a16:creationId xmlns:a16="http://schemas.microsoft.com/office/drawing/2014/main" id="{E22B7709-00AB-462B-BD53-EEDF093EB8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3354" y="-4762"/>
            <a:ext cx="463645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573577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725" y="38100"/>
            <a:ext cx="422276" cy="41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377953" y="6481478"/>
            <a:ext cx="2909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Durand E, EuroPCR 2023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-17935"/>
            <a:ext cx="10287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FAST-TAVI II Study: Primary Endpoint According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to Valve Type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95275" y="1828800"/>
            <a:ext cx="4572000" cy="4438650"/>
            <a:chOff x="610571" y="1143000"/>
            <a:chExt cx="8514379" cy="5067300"/>
          </a:xfrm>
        </p:grpSpPr>
        <p:graphicFrame>
          <p:nvGraphicFramePr>
            <p:cNvPr id="10" name="Chart 9"/>
            <p:cNvGraphicFramePr/>
            <p:nvPr>
              <p:extLst>
                <p:ext uri="{D42A27DB-BD31-4B8C-83A1-F6EECF244321}">
                  <p14:modId xmlns:p14="http://schemas.microsoft.com/office/powerpoint/2010/main" val="1146340541"/>
                </p:ext>
              </p:extLst>
            </p:nvPr>
          </p:nvGraphicFramePr>
          <p:xfrm>
            <a:off x="1133475" y="1143000"/>
            <a:ext cx="7991475" cy="50673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1" name="TextBox 10"/>
            <p:cNvSpPr txBox="1"/>
            <p:nvPr/>
          </p:nvSpPr>
          <p:spPr>
            <a:xfrm>
              <a:off x="610571" y="3649424"/>
              <a:ext cx="3524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%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509134" y="2028688"/>
              <a:ext cx="3600448" cy="3865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=0.0002</a:t>
              </a:r>
              <a:endPara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76061" y="1219200"/>
            <a:ext cx="4087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Balloon-Expandable Valve</a:t>
            </a:r>
          </a:p>
        </p:txBody>
      </p:sp>
      <p:pic>
        <p:nvPicPr>
          <p:cNvPr id="16" name="object 6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469149" y="4930589"/>
            <a:ext cx="931585" cy="90724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524577" y="1219195"/>
            <a:ext cx="4087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Self-Expandable Valve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5432054" y="1828799"/>
            <a:ext cx="4572000" cy="4438650"/>
            <a:chOff x="610571" y="1143000"/>
            <a:chExt cx="8514379" cy="5067300"/>
          </a:xfrm>
        </p:grpSpPr>
        <p:graphicFrame>
          <p:nvGraphicFramePr>
            <p:cNvPr id="20" name="Chart 19"/>
            <p:cNvGraphicFramePr/>
            <p:nvPr>
              <p:extLst>
                <p:ext uri="{D42A27DB-BD31-4B8C-83A1-F6EECF244321}">
                  <p14:modId xmlns:p14="http://schemas.microsoft.com/office/powerpoint/2010/main" val="2198947175"/>
                </p:ext>
              </p:extLst>
            </p:nvPr>
          </p:nvGraphicFramePr>
          <p:xfrm>
            <a:off x="1133475" y="1143000"/>
            <a:ext cx="7991475" cy="50673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21" name="TextBox 20"/>
            <p:cNvSpPr txBox="1"/>
            <p:nvPr/>
          </p:nvSpPr>
          <p:spPr>
            <a:xfrm>
              <a:off x="610571" y="3649424"/>
              <a:ext cx="3524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%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509134" y="2028688"/>
              <a:ext cx="3600448" cy="3865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&lt;0.0001</a:t>
              </a:r>
              <a:endPara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3" name="object 65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28966" y="4894731"/>
            <a:ext cx="883074" cy="944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7375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725" y="38100"/>
            <a:ext cx="422276" cy="41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377953" y="6481478"/>
            <a:ext cx="2909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Durand E, EuroPCR 2023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-17935"/>
            <a:ext cx="10287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FAST-TAVI II Study: Predictive Factors of Failure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of Early Discharge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0" y="972673"/>
          <a:ext cx="10278187" cy="5428131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3064657">
                  <a:extLst>
                    <a:ext uri="{9D8B030D-6E8A-4147-A177-3AD203B41FA5}">
                      <a16:colId xmlns:a16="http://schemas.microsoft.com/office/drawing/2014/main" val="3808575833"/>
                    </a:ext>
                  </a:extLst>
                </a:gridCol>
                <a:gridCol w="1033749">
                  <a:extLst>
                    <a:ext uri="{9D8B030D-6E8A-4147-A177-3AD203B41FA5}">
                      <a16:colId xmlns:a16="http://schemas.microsoft.com/office/drawing/2014/main" val="740826981"/>
                    </a:ext>
                  </a:extLst>
                </a:gridCol>
                <a:gridCol w="942268">
                  <a:extLst>
                    <a:ext uri="{9D8B030D-6E8A-4147-A177-3AD203B41FA5}">
                      <a16:colId xmlns:a16="http://schemas.microsoft.com/office/drawing/2014/main" val="3315410782"/>
                    </a:ext>
                  </a:extLst>
                </a:gridCol>
                <a:gridCol w="885396">
                  <a:extLst>
                    <a:ext uri="{9D8B030D-6E8A-4147-A177-3AD203B41FA5}">
                      <a16:colId xmlns:a16="http://schemas.microsoft.com/office/drawing/2014/main" val="457159994"/>
                    </a:ext>
                  </a:extLst>
                </a:gridCol>
                <a:gridCol w="838587">
                  <a:extLst>
                    <a:ext uri="{9D8B030D-6E8A-4147-A177-3AD203B41FA5}">
                      <a16:colId xmlns:a16="http://schemas.microsoft.com/office/drawing/2014/main" val="94097912"/>
                    </a:ext>
                  </a:extLst>
                </a:gridCol>
                <a:gridCol w="798944">
                  <a:extLst>
                    <a:ext uri="{9D8B030D-6E8A-4147-A177-3AD203B41FA5}">
                      <a16:colId xmlns:a16="http://schemas.microsoft.com/office/drawing/2014/main" val="3520588333"/>
                    </a:ext>
                  </a:extLst>
                </a:gridCol>
                <a:gridCol w="959345">
                  <a:extLst>
                    <a:ext uri="{9D8B030D-6E8A-4147-A177-3AD203B41FA5}">
                      <a16:colId xmlns:a16="http://schemas.microsoft.com/office/drawing/2014/main" val="3013907671"/>
                    </a:ext>
                  </a:extLst>
                </a:gridCol>
                <a:gridCol w="959345">
                  <a:extLst>
                    <a:ext uri="{9D8B030D-6E8A-4147-A177-3AD203B41FA5}">
                      <a16:colId xmlns:a16="http://schemas.microsoft.com/office/drawing/2014/main" val="3022118870"/>
                    </a:ext>
                  </a:extLst>
                </a:gridCol>
                <a:gridCol w="795896">
                  <a:extLst>
                    <a:ext uri="{9D8B030D-6E8A-4147-A177-3AD203B41FA5}">
                      <a16:colId xmlns:a16="http://schemas.microsoft.com/office/drawing/2014/main" val="1558460204"/>
                    </a:ext>
                  </a:extLst>
                </a:gridCol>
              </a:tblGrid>
              <a:tr h="311528"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Univariate analysis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Multivariable analysis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3671674"/>
                  </a:ext>
                </a:extLst>
              </a:tr>
              <a:tr h="290929"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Parameter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95%</a:t>
                      </a:r>
                      <a:r>
                        <a:rPr lang="en-US" sz="12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CI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b="1" i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95% CI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b="1" i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672886"/>
                  </a:ext>
                </a:extLst>
              </a:tr>
              <a:tr h="29092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5007904"/>
                  </a:ext>
                </a:extLst>
              </a:tr>
              <a:tr h="311528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Intervention (ref: no)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0.529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0.439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0.637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&lt;0.0001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0.056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0.885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0.0351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852267"/>
                  </a:ext>
                </a:extLst>
              </a:tr>
              <a:tr h="311528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Patient characteristics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585191"/>
                  </a:ext>
                </a:extLst>
              </a:tr>
              <a:tr h="311528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‒"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1.006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0.992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0.4111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0.998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1.034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0.0895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1739556"/>
                  </a:ext>
                </a:extLst>
              </a:tr>
              <a:tr h="311528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‒"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Female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1.265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1.052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1.522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0.0127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1.659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1.284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2.144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0.0006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0480576"/>
                  </a:ext>
                </a:extLst>
              </a:tr>
              <a:tr h="311528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‒"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Congestive HF at admission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1.766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2.359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0.0001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1.787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1.152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2.773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0.0132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6826146"/>
                  </a:ext>
                </a:extLst>
              </a:tr>
              <a:tr h="311528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‒"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COPD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1.349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0.976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1.863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0.0695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1.143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0.741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1.762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0.5263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1398210"/>
                  </a:ext>
                </a:extLst>
              </a:tr>
              <a:tr h="311528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‒"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Conduction disorders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4.875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3.952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6.014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&lt;0.0001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5.947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4.553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7.766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&lt;0.001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0177531"/>
                  </a:ext>
                </a:extLst>
              </a:tr>
              <a:tr h="311528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‒"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Valve-in-valve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0.778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1.627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0.5316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4988516"/>
                  </a:ext>
                </a:extLst>
              </a:tr>
              <a:tr h="311528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‒"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Creatinine</a:t>
                      </a:r>
                      <a:r>
                        <a:rPr lang="en-US" sz="12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peak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1.005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1.003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1.007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&lt;0.0001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1.007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1.004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1.009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&lt;0.0001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6786771"/>
                  </a:ext>
                </a:extLst>
              </a:tr>
              <a:tr h="311528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Center characteristics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0370211"/>
                  </a:ext>
                </a:extLst>
              </a:tr>
              <a:tr h="311528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‒"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Non-university center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0.853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0.693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1.050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0,1344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0.894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0.254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3.149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0.8509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2499934"/>
                  </a:ext>
                </a:extLst>
              </a:tr>
              <a:tr h="484881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‒"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pts discharged early before the study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0.188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0.052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0.676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0.0104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0.943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0.867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0.1498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409674"/>
                  </a:ext>
                </a:extLst>
              </a:tr>
              <a:tr h="311528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‒"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Center volume before the study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0.999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0.998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0.0476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0.997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0.991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1.004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0.3846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7882677"/>
                  </a:ext>
                </a:extLst>
              </a:tr>
              <a:tr h="311528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‒"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Mean EuroSCORE</a:t>
                      </a:r>
                      <a:r>
                        <a:rPr lang="en-US" sz="12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II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1.221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1.127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&lt;0.0001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0.979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0.582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1.644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0.9293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9304277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 bwMode="auto">
          <a:xfrm>
            <a:off x="0" y="1873626"/>
            <a:ext cx="10287000" cy="304800"/>
          </a:xfrm>
          <a:prstGeom prst="rect">
            <a:avLst/>
          </a:prstGeom>
          <a:noFill/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0" y="2814919"/>
            <a:ext cx="10278187" cy="282395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0" y="3137654"/>
            <a:ext cx="10278187" cy="282395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-8969" y="3756215"/>
            <a:ext cx="10278187" cy="282395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-8964" y="4374782"/>
            <a:ext cx="10278187" cy="282395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86040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725" y="38100"/>
            <a:ext cx="422276" cy="41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377953" y="6481478"/>
            <a:ext cx="2909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Durand E, EuroPCR 2023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105890"/>
            <a:ext cx="1028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FAST-TAVI II Study: Secondary Endpoints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95275" y="1828800"/>
            <a:ext cx="4572000" cy="4438650"/>
            <a:chOff x="610571" y="1143000"/>
            <a:chExt cx="8514379" cy="5067300"/>
          </a:xfrm>
        </p:grpSpPr>
        <p:graphicFrame>
          <p:nvGraphicFramePr>
            <p:cNvPr id="10" name="Chart 9"/>
            <p:cNvGraphicFramePr/>
            <p:nvPr>
              <p:extLst>
                <p:ext uri="{D42A27DB-BD31-4B8C-83A1-F6EECF244321}">
                  <p14:modId xmlns:p14="http://schemas.microsoft.com/office/powerpoint/2010/main" val="1735067707"/>
                </p:ext>
              </p:extLst>
            </p:nvPr>
          </p:nvGraphicFramePr>
          <p:xfrm>
            <a:off x="1133475" y="1143000"/>
            <a:ext cx="7991475" cy="50673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1" name="TextBox 10"/>
            <p:cNvSpPr txBox="1"/>
            <p:nvPr/>
          </p:nvSpPr>
          <p:spPr>
            <a:xfrm>
              <a:off x="610571" y="3649424"/>
              <a:ext cx="3524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%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509134" y="2028688"/>
              <a:ext cx="3600448" cy="3865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=0.29</a:t>
              </a:r>
              <a:endPara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971549" y="1219200"/>
            <a:ext cx="36919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30-day death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095999" y="1219195"/>
            <a:ext cx="3629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30-day readmission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5432054" y="1828799"/>
            <a:ext cx="4572000" cy="4438650"/>
            <a:chOff x="610571" y="1143000"/>
            <a:chExt cx="8514379" cy="5067300"/>
          </a:xfrm>
        </p:grpSpPr>
        <p:graphicFrame>
          <p:nvGraphicFramePr>
            <p:cNvPr id="20" name="Chart 19"/>
            <p:cNvGraphicFramePr/>
            <p:nvPr>
              <p:extLst>
                <p:ext uri="{D42A27DB-BD31-4B8C-83A1-F6EECF244321}">
                  <p14:modId xmlns:p14="http://schemas.microsoft.com/office/powerpoint/2010/main" val="972681651"/>
                </p:ext>
              </p:extLst>
            </p:nvPr>
          </p:nvGraphicFramePr>
          <p:xfrm>
            <a:off x="1133475" y="1143000"/>
            <a:ext cx="7991475" cy="50673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21" name="TextBox 20"/>
            <p:cNvSpPr txBox="1"/>
            <p:nvPr/>
          </p:nvSpPr>
          <p:spPr>
            <a:xfrm>
              <a:off x="610571" y="3649424"/>
              <a:ext cx="3524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%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509134" y="2028688"/>
              <a:ext cx="3600448" cy="3865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p=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0.28</a:t>
              </a:r>
              <a:endPara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45504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725" y="38100"/>
            <a:ext cx="422276" cy="41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67790"/>
            <a:ext cx="1028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FAST-TAVI II Study: Take Home Messages</a:t>
            </a:r>
          </a:p>
        </p:txBody>
      </p:sp>
      <p:sp>
        <p:nvSpPr>
          <p:cNvPr id="4" name="object 7"/>
          <p:cNvSpPr txBox="1"/>
          <p:nvPr/>
        </p:nvSpPr>
        <p:spPr>
          <a:xfrm>
            <a:off x="39091" y="1151911"/>
            <a:ext cx="10247910" cy="55450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95630" marR="800735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02272"/>
              <a:buFont typeface="Arial"/>
              <a:buChar char="•"/>
              <a:tabLst>
                <a:tab pos="596265" algn="l"/>
                <a:tab pos="596900" algn="l"/>
              </a:tabLst>
              <a:defRPr/>
            </a:pPr>
            <a:r>
              <a:rPr kumimoji="0" sz="27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results of our study show that </a:t>
            </a:r>
            <a:r>
              <a:rPr kumimoji="0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simple and </a:t>
            </a:r>
            <a:r>
              <a:rPr kumimoji="0" sz="27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rapid dedicated </a:t>
            </a:r>
            <a:r>
              <a:rPr kumimoji="0" sz="27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7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training</a:t>
            </a:r>
            <a:r>
              <a:rPr kumimoji="0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7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program</a:t>
            </a:r>
            <a:r>
              <a:rPr kumimoji="0" sz="2700" b="1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7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</a:t>
            </a:r>
            <a:r>
              <a:rPr kumimoji="0" sz="2700" b="1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7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effective</a:t>
            </a:r>
            <a:r>
              <a:rPr kumimoji="0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 </a:t>
            </a:r>
            <a:r>
              <a:rPr kumimoji="0" sz="27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safe</a:t>
            </a:r>
            <a:r>
              <a:rPr kumimoji="0" sz="2700" b="1" i="0" u="none" strike="noStrike" kern="1200" cap="none" spc="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7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</a:t>
            </a:r>
            <a:r>
              <a:rPr kumimoji="0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7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reduce</a:t>
            </a:r>
            <a:r>
              <a:rPr kumimoji="0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7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LOS</a:t>
            </a:r>
            <a:r>
              <a:rPr kumimoji="0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 </a:t>
            </a:r>
            <a:r>
              <a:rPr kumimoji="0" sz="27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</a:t>
            </a:r>
            <a:r>
              <a:rPr kumimoji="0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7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increase </a:t>
            </a:r>
            <a:r>
              <a:rPr kumimoji="0" sz="2700" b="1" i="0" u="none" strike="noStrike" kern="1200" cap="none" spc="-4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</a:t>
            </a:r>
            <a:r>
              <a:rPr kumimoji="0" sz="27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proportion</a:t>
            </a:r>
            <a:r>
              <a:rPr kumimoji="0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of</a:t>
            </a:r>
            <a:r>
              <a:rPr kumimoji="0" sz="27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patients</a:t>
            </a:r>
            <a:r>
              <a:rPr kumimoji="0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7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discharged</a:t>
            </a:r>
            <a:r>
              <a:rPr kumimoji="0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7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early </a:t>
            </a:r>
            <a:r>
              <a:rPr kumimoji="0" sz="27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after</a:t>
            </a:r>
            <a:r>
              <a:rPr kumimoji="0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7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TF </a:t>
            </a:r>
            <a:r>
              <a:rPr kumimoji="0" sz="2700" b="1" i="0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TAVI</a:t>
            </a:r>
            <a:endParaRPr kumimoji="0" sz="27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95630" marR="1207135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02272"/>
              <a:buFont typeface="Arial"/>
              <a:buChar char="•"/>
              <a:tabLst>
                <a:tab pos="596265" algn="l"/>
                <a:tab pos="596900" algn="l"/>
              </a:tabLst>
              <a:defRPr/>
            </a:pPr>
            <a:r>
              <a:rPr kumimoji="0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Similar </a:t>
            </a:r>
            <a:r>
              <a:rPr kumimoji="0" sz="27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results </a:t>
            </a:r>
            <a:r>
              <a:rPr kumimoji="0" sz="27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were </a:t>
            </a:r>
            <a:r>
              <a:rPr kumimoji="0" sz="27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obtained with </a:t>
            </a:r>
            <a:r>
              <a:rPr kumimoji="0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balloon and </a:t>
            </a:r>
            <a:r>
              <a:rPr kumimoji="0" sz="27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self-expandable </a:t>
            </a:r>
            <a:r>
              <a:rPr kumimoji="0" sz="2700" b="1" i="0" u="none" strike="noStrike" kern="1200" cap="none" spc="-48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7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prostheses</a:t>
            </a:r>
            <a:endParaRPr kumimoji="0" sz="27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95630" marR="41402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02272"/>
              <a:buFont typeface="Arial"/>
              <a:buChar char="•"/>
              <a:tabLst>
                <a:tab pos="596265" algn="l"/>
                <a:tab pos="596900" algn="l"/>
              </a:tabLst>
              <a:defRPr/>
            </a:pPr>
            <a:r>
              <a:rPr kumimoji="0" sz="27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reduction</a:t>
            </a:r>
            <a:r>
              <a:rPr kumimoji="0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7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 </a:t>
            </a:r>
            <a:r>
              <a:rPr kumimoji="0" sz="27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LOS</a:t>
            </a:r>
            <a:r>
              <a:rPr kumimoji="0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7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makes</a:t>
            </a:r>
            <a:r>
              <a:rPr kumimoji="0" sz="27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it</a:t>
            </a:r>
            <a:r>
              <a:rPr kumimoji="0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7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possible</a:t>
            </a:r>
            <a:r>
              <a:rPr kumimoji="0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7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</a:t>
            </a:r>
            <a:r>
              <a:rPr kumimoji="0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7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reduce</a:t>
            </a:r>
            <a:r>
              <a:rPr kumimoji="0" sz="27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7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resources</a:t>
            </a:r>
            <a:r>
              <a:rPr kumimoji="0" sz="2700" b="1" i="0" u="none" strike="noStrike" kern="1200" cap="none" spc="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</a:t>
            </a:r>
            <a:r>
              <a:rPr kumimoji="0" sz="27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7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</a:t>
            </a:r>
            <a:r>
              <a:rPr kumimoji="0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7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cope </a:t>
            </a:r>
            <a:r>
              <a:rPr kumimoji="0" sz="2700" b="1" i="0" u="none" strike="noStrike" kern="1200" cap="none" spc="-48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with</a:t>
            </a:r>
            <a:r>
              <a:rPr kumimoji="0" sz="27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</a:t>
            </a:r>
            <a:r>
              <a:rPr kumimoji="0" sz="27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7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future</a:t>
            </a:r>
            <a:r>
              <a:rPr kumimoji="0" sz="27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increase</a:t>
            </a:r>
            <a:r>
              <a:rPr kumimoji="0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</a:t>
            </a:r>
            <a:r>
              <a:rPr kumimoji="0" sz="27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indications </a:t>
            </a:r>
            <a:r>
              <a:rPr kumimoji="0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</a:t>
            </a:r>
            <a:r>
              <a:rPr kumimoji="0" sz="27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700" b="1" i="0" u="none" strike="noStrike" kern="1200" cap="none" spc="-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TAVI</a:t>
            </a:r>
            <a:endParaRPr kumimoji="0" sz="27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27198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725" y="9525"/>
            <a:ext cx="4222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2939"/>
            <a:ext cx="10287000" cy="610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869795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725" y="9525"/>
            <a:ext cx="4222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35857"/>
            <a:ext cx="10287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Impact of THV Oversizing on THV Deformation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Hemodynamics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2375647"/>
            <a:ext cx="10058400" cy="4079836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984376" y="6481485"/>
            <a:ext cx="5302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Fukui et al., J Am Coll Cardiol Intv 2023;16:515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4300" y="1065575"/>
            <a:ext cx="100584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3363" marR="0" lvl="0" indent="-2333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Among pts who had a small surgical heart valve with a true internal diameter of ≤21 mm and an ideal implant depth &lt;6 mm, those who received a 26mm Evolut prosthesis (n=10) had a larger degree of expansion of the function portion (A) and trend toward larger EOA (B) despite the greater oversizing compared with those with 23 mm Evolut prosthesis (n=17)</a:t>
            </a:r>
          </a:p>
        </p:txBody>
      </p:sp>
    </p:spTree>
    <p:extLst>
      <p:ext uri="{BB962C8B-B14F-4D97-AF65-F5344CB8AC3E}">
        <p14:creationId xmlns:p14="http://schemas.microsoft.com/office/powerpoint/2010/main" val="1652678489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725" y="9525"/>
            <a:ext cx="4222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8962"/>
            <a:ext cx="10287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Deformation of THV and Hemodynamics After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Aortic ViV TAVR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84376" y="6481485"/>
            <a:ext cx="5302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Fukui et al., J Am Coll Cardiol Intv 2023;16:515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65" y="1175829"/>
            <a:ext cx="10058400" cy="5207045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87141040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725" y="9525"/>
            <a:ext cx="4222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5"/>
          <a:stretch/>
        </p:blipFill>
        <p:spPr>
          <a:xfrm>
            <a:off x="0" y="618565"/>
            <a:ext cx="10286999" cy="606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184712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385" y="0"/>
            <a:ext cx="444615" cy="44823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943600" y="0"/>
            <a:ext cx="4076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VIVA Trial Study Population Flowchart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09900" y="6488668"/>
            <a:ext cx="7277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Rodés-Cabau et al., Circulation 2023 Oct 26 Epub ahead of print</a:t>
            </a:r>
          </a:p>
        </p:txBody>
      </p:sp>
      <p:grpSp>
        <p:nvGrpSpPr>
          <p:cNvPr id="5" name="Groupe 3"/>
          <p:cNvGrpSpPr/>
          <p:nvPr/>
        </p:nvGrpSpPr>
        <p:grpSpPr>
          <a:xfrm>
            <a:off x="374239" y="1676400"/>
            <a:ext cx="9468145" cy="4437529"/>
            <a:chOff x="34292" y="767477"/>
            <a:chExt cx="9058908" cy="3863528"/>
          </a:xfrm>
        </p:grpSpPr>
        <p:cxnSp>
          <p:nvCxnSpPr>
            <p:cNvPr id="6" name="Connecteur en angle 4"/>
            <p:cNvCxnSpPr/>
            <p:nvPr/>
          </p:nvCxnSpPr>
          <p:spPr bwMode="auto">
            <a:xfrm rot="5400000">
              <a:off x="3874651" y="1048242"/>
              <a:ext cx="246618" cy="1127760"/>
            </a:xfrm>
            <a:prstGeom prst="bentConnector3">
              <a:avLst>
                <a:gd name="adj1" fmla="val 50000"/>
              </a:avLst>
            </a:prstGeom>
            <a:solidFill>
              <a:srgbClr val="ED2937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" name="Connecteur en angle 5"/>
            <p:cNvCxnSpPr>
              <a:stCxn id="10" idx="2"/>
              <a:endCxn id="14" idx="0"/>
            </p:cNvCxnSpPr>
            <p:nvPr/>
          </p:nvCxnSpPr>
          <p:spPr bwMode="auto">
            <a:xfrm rot="16200000" flipH="1">
              <a:off x="4898585" y="1005375"/>
              <a:ext cx="246618" cy="1213492"/>
            </a:xfrm>
            <a:prstGeom prst="bentConnector3">
              <a:avLst/>
            </a:prstGeom>
            <a:solidFill>
              <a:srgbClr val="ED2937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" name="Connettore 1 11">
              <a:extLst>
                <a:ext uri="{FF2B5EF4-FFF2-40B4-BE49-F238E27FC236}">
                  <a16:creationId xmlns:a16="http://schemas.microsoft.com/office/drawing/2014/main" id="{9727AE42-9B93-4C33-8056-9B88205C1D2B}"/>
                </a:ext>
              </a:extLst>
            </p:cNvPr>
            <p:cNvCxnSpPr>
              <a:cxnSpLocks/>
            </p:cNvCxnSpPr>
            <p:nvPr/>
          </p:nvCxnSpPr>
          <p:spPr>
            <a:xfrm>
              <a:off x="5608320" y="2337635"/>
              <a:ext cx="0" cy="1637262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</a:ln>
            <a:effectLst/>
          </p:spPr>
        </p:cxnSp>
        <p:cxnSp>
          <p:nvCxnSpPr>
            <p:cNvPr id="9" name="Connettore 1 11">
              <a:extLst>
                <a:ext uri="{FF2B5EF4-FFF2-40B4-BE49-F238E27FC236}">
                  <a16:creationId xmlns:a16="http://schemas.microsoft.com/office/drawing/2014/main" id="{9727AE42-9B93-4C33-8056-9B88205C1D2B}"/>
                </a:ext>
              </a:extLst>
            </p:cNvPr>
            <p:cNvCxnSpPr>
              <a:cxnSpLocks/>
            </p:cNvCxnSpPr>
            <p:nvPr/>
          </p:nvCxnSpPr>
          <p:spPr>
            <a:xfrm>
              <a:off x="3423920" y="2374084"/>
              <a:ext cx="0" cy="1637262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</a:ln>
            <a:effectLst/>
          </p:spPr>
        </p:cxnSp>
        <p:sp>
          <p:nvSpPr>
            <p:cNvPr id="10" name="Rectangle: Rounded Corners 17">
              <a:extLst>
                <a:ext uri="{FF2B5EF4-FFF2-40B4-BE49-F238E27FC236}">
                  <a16:creationId xmlns:a16="http://schemas.microsoft.com/office/drawing/2014/main" id="{CA3D77A1-3784-41CA-A776-0F10547495A8}"/>
                </a:ext>
              </a:extLst>
            </p:cNvPr>
            <p:cNvSpPr/>
            <p:nvPr/>
          </p:nvSpPr>
          <p:spPr>
            <a:xfrm>
              <a:off x="1170811" y="767477"/>
              <a:ext cx="6488674" cy="721335"/>
            </a:xfrm>
            <a:prstGeom prst="roundRect">
              <a:avLst/>
            </a:prstGeom>
            <a:solidFill>
              <a:srgbClr val="F2F2F2"/>
            </a:solidFill>
            <a:ln w="19050" cap="flat" cmpd="sng" algn="ctr">
              <a:solidFill>
                <a:srgbClr val="1D384C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tIns="76200" bIns="76200" anchor="ctr" anchorCtr="1"/>
            <a:lstStyle/>
            <a:p>
              <a:pPr marL="0" marR="0" lvl="0" indent="0" algn="ctr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1D384C"/>
                  </a:solidFill>
                  <a:effectLst/>
                  <a:uLnTx/>
                  <a:uFillTx/>
                  <a:latin typeface="Arial"/>
                  <a:ea typeface="+mn-ea"/>
                  <a:cs typeface="Arial" pitchFamily="34" charset="0"/>
                </a:rPr>
                <a:t>Patients eligible after CT evaluation and randomized to either TAVR or SAVR</a:t>
              </a:r>
            </a:p>
            <a:p>
              <a:pPr marL="0" marR="0" lvl="0" indent="0" algn="ctr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1D384C"/>
                  </a:solidFill>
                  <a:effectLst/>
                  <a:uLnTx/>
                  <a:uFillTx/>
                  <a:latin typeface="Arial"/>
                  <a:ea typeface="+mn-ea"/>
                  <a:cs typeface="Arial" pitchFamily="34" charset="0"/>
                </a:rPr>
                <a:t>(n=156) CTA (23 mm annulus)</a:t>
              </a:r>
            </a:p>
          </p:txBody>
        </p:sp>
        <p:sp>
          <p:nvSpPr>
            <p:cNvPr id="11" name="Rectangle: Rounded Corners 17">
              <a:extLst>
                <a:ext uri="{FF2B5EF4-FFF2-40B4-BE49-F238E27FC236}">
                  <a16:creationId xmlns:a16="http://schemas.microsoft.com/office/drawing/2014/main" id="{CA3D77A1-3784-41CA-A776-0F10547495A8}"/>
                </a:ext>
              </a:extLst>
            </p:cNvPr>
            <p:cNvSpPr/>
            <p:nvPr/>
          </p:nvSpPr>
          <p:spPr>
            <a:xfrm>
              <a:off x="2418080" y="1735430"/>
              <a:ext cx="2032000" cy="721335"/>
            </a:xfrm>
            <a:prstGeom prst="roundRect">
              <a:avLst/>
            </a:prstGeom>
            <a:solidFill>
              <a:srgbClr val="011D32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tIns="76200" bIns="76200" anchor="ctr" anchorCtr="1"/>
            <a:lstStyle/>
            <a:p>
              <a:pPr marL="0" marR="0" lvl="0" indent="0" algn="ctr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 pitchFamily="34" charset="0"/>
                </a:rPr>
                <a:t>TAVR group</a:t>
              </a:r>
            </a:p>
            <a:p>
              <a:pPr marL="0" marR="0" lvl="0" indent="0" algn="ctr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 pitchFamily="34" charset="0"/>
                </a:rPr>
                <a:t>Patients randomized to TAVR procedure</a:t>
              </a:r>
            </a:p>
            <a:p>
              <a:pPr marL="0" marR="0" lvl="0" indent="0" algn="ctr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 pitchFamily="34" charset="0"/>
                </a:rPr>
                <a:t>(n=79)</a:t>
              </a:r>
            </a:p>
          </p:txBody>
        </p:sp>
        <p:sp>
          <p:nvSpPr>
            <p:cNvPr id="12" name="Rectangle: Rounded Corners 17">
              <a:extLst>
                <a:ext uri="{FF2B5EF4-FFF2-40B4-BE49-F238E27FC236}">
                  <a16:creationId xmlns:a16="http://schemas.microsoft.com/office/drawing/2014/main" id="{CA3D77A1-3784-41CA-A776-0F10547495A8}"/>
                </a:ext>
              </a:extLst>
            </p:cNvPr>
            <p:cNvSpPr/>
            <p:nvPr/>
          </p:nvSpPr>
          <p:spPr>
            <a:xfrm>
              <a:off x="2418080" y="2822550"/>
              <a:ext cx="2032000" cy="721335"/>
            </a:xfrm>
            <a:prstGeom prst="roundRect">
              <a:avLst/>
            </a:prstGeom>
            <a:solidFill>
              <a:srgbClr val="011D32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tIns="76200" bIns="76200" anchor="ctr" anchorCtr="1"/>
            <a:lstStyle/>
            <a:p>
              <a:pPr marL="0" marR="0" lvl="0" indent="0" algn="ctr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 pitchFamily="34" charset="0"/>
                </a:rPr>
                <a:t>Patients included in the  </a:t>
              </a:r>
            </a:p>
            <a:p>
              <a:pPr marL="0" marR="0" lvl="0" indent="0" algn="ctr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 pitchFamily="34" charset="0"/>
                </a:rPr>
                <a:t>TAVR group</a:t>
              </a:r>
            </a:p>
            <a:p>
              <a:pPr marL="0" marR="0" lvl="0" indent="0" algn="ctr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 pitchFamily="34" charset="0"/>
                </a:rPr>
                <a:t>(n=77)</a:t>
              </a:r>
            </a:p>
          </p:txBody>
        </p:sp>
        <p:sp>
          <p:nvSpPr>
            <p:cNvPr id="13" name="Rectangle: Rounded Corners 17">
              <a:extLst>
                <a:ext uri="{FF2B5EF4-FFF2-40B4-BE49-F238E27FC236}">
                  <a16:creationId xmlns:a16="http://schemas.microsoft.com/office/drawing/2014/main" id="{CA3D77A1-3784-41CA-A776-0F10547495A8}"/>
                </a:ext>
              </a:extLst>
            </p:cNvPr>
            <p:cNvSpPr/>
            <p:nvPr/>
          </p:nvSpPr>
          <p:spPr>
            <a:xfrm>
              <a:off x="2418080" y="3909670"/>
              <a:ext cx="2032000" cy="721335"/>
            </a:xfrm>
            <a:prstGeom prst="roundRect">
              <a:avLst/>
            </a:prstGeom>
            <a:solidFill>
              <a:srgbClr val="011D32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tIns="76200" bIns="76200" anchor="ctr" anchorCtr="1"/>
            <a:lstStyle/>
            <a:p>
              <a:pPr marL="0" marR="0" lvl="0" indent="0" algn="ctr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 pitchFamily="34" charset="0"/>
                </a:rPr>
                <a:t>Patients with echocardiographic measurements (Core Lab)</a:t>
              </a:r>
            </a:p>
            <a:p>
              <a:pPr marL="0" marR="0" lvl="0" indent="0" algn="ctr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 pitchFamily="34" charset="0"/>
                </a:rPr>
                <a:t>(n=76)</a:t>
              </a:r>
            </a:p>
          </p:txBody>
        </p:sp>
        <p:sp>
          <p:nvSpPr>
            <p:cNvPr id="14" name="Rectangle: Rounded Corners 17">
              <a:extLst>
                <a:ext uri="{FF2B5EF4-FFF2-40B4-BE49-F238E27FC236}">
                  <a16:creationId xmlns:a16="http://schemas.microsoft.com/office/drawing/2014/main" id="{CA3D77A1-3784-41CA-A776-0F10547495A8}"/>
                </a:ext>
              </a:extLst>
            </p:cNvPr>
            <p:cNvSpPr/>
            <p:nvPr/>
          </p:nvSpPr>
          <p:spPr>
            <a:xfrm>
              <a:off x="4612640" y="1735430"/>
              <a:ext cx="2032000" cy="721335"/>
            </a:xfrm>
            <a:prstGeom prst="roundRect">
              <a:avLst/>
            </a:prstGeom>
            <a:solidFill>
              <a:srgbClr val="023962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tIns="76200" bIns="76200" anchor="ctr" anchorCtr="1"/>
            <a:lstStyle/>
            <a:p>
              <a:pPr marL="0" marR="0" lvl="0" indent="0" algn="ctr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 pitchFamily="34" charset="0"/>
                </a:rPr>
                <a:t>SAVR group</a:t>
              </a:r>
            </a:p>
            <a:p>
              <a:pPr marL="0" marR="0" lvl="0" indent="0" algn="ctr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 pitchFamily="34" charset="0"/>
                </a:rPr>
                <a:t>Patients randomized to SAVR procedure</a:t>
              </a:r>
            </a:p>
            <a:p>
              <a:pPr marL="0" marR="0" lvl="0" indent="0" algn="ctr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 pitchFamily="34" charset="0"/>
                </a:rPr>
                <a:t>(n=77)</a:t>
              </a:r>
            </a:p>
          </p:txBody>
        </p:sp>
        <p:sp>
          <p:nvSpPr>
            <p:cNvPr id="15" name="Rectangle: Rounded Corners 17">
              <a:extLst>
                <a:ext uri="{FF2B5EF4-FFF2-40B4-BE49-F238E27FC236}">
                  <a16:creationId xmlns:a16="http://schemas.microsoft.com/office/drawing/2014/main" id="{CA3D77A1-3784-41CA-A776-0F10547495A8}"/>
                </a:ext>
              </a:extLst>
            </p:cNvPr>
            <p:cNvSpPr/>
            <p:nvPr/>
          </p:nvSpPr>
          <p:spPr>
            <a:xfrm>
              <a:off x="4612640" y="2822550"/>
              <a:ext cx="2032000" cy="721335"/>
            </a:xfrm>
            <a:prstGeom prst="roundRect">
              <a:avLst/>
            </a:prstGeom>
            <a:solidFill>
              <a:srgbClr val="023962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tIns="76200" bIns="76200" anchor="ctr" anchorCtr="1"/>
            <a:lstStyle/>
            <a:p>
              <a:pPr marL="0" marR="0" lvl="0" indent="0" algn="ctr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 pitchFamily="34" charset="0"/>
                </a:rPr>
                <a:t>Patients included in the  </a:t>
              </a:r>
            </a:p>
            <a:p>
              <a:pPr marL="0" marR="0" lvl="0" indent="0" algn="ctr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 pitchFamily="34" charset="0"/>
                </a:rPr>
                <a:t>SAVR group</a:t>
              </a:r>
            </a:p>
            <a:p>
              <a:pPr marL="0" marR="0" lvl="0" indent="0" algn="ctr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 pitchFamily="34" charset="0"/>
                </a:rPr>
                <a:t>(n=74)</a:t>
              </a:r>
            </a:p>
          </p:txBody>
        </p:sp>
        <p:sp>
          <p:nvSpPr>
            <p:cNvPr id="16" name="Rectangle: Rounded Corners 17">
              <a:extLst>
                <a:ext uri="{FF2B5EF4-FFF2-40B4-BE49-F238E27FC236}">
                  <a16:creationId xmlns:a16="http://schemas.microsoft.com/office/drawing/2014/main" id="{CA3D77A1-3784-41CA-A776-0F10547495A8}"/>
                </a:ext>
              </a:extLst>
            </p:cNvPr>
            <p:cNvSpPr/>
            <p:nvPr/>
          </p:nvSpPr>
          <p:spPr>
            <a:xfrm>
              <a:off x="4612640" y="3909670"/>
              <a:ext cx="2032000" cy="721335"/>
            </a:xfrm>
            <a:prstGeom prst="roundRect">
              <a:avLst/>
            </a:prstGeom>
            <a:solidFill>
              <a:srgbClr val="023962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tIns="76200" bIns="76200" anchor="ctr" anchorCtr="1"/>
            <a:lstStyle/>
            <a:p>
              <a:pPr marL="0" marR="0" lvl="0" indent="0" algn="ctr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 pitchFamily="34" charset="0"/>
                </a:rPr>
                <a:t>Patients with echocardiographic measurements (Core Lab)</a:t>
              </a:r>
            </a:p>
            <a:p>
              <a:pPr marL="0" marR="0" lvl="0" indent="0" algn="ctr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 pitchFamily="34" charset="0"/>
                </a:rPr>
                <a:t>(n=72)</a:t>
              </a:r>
            </a:p>
          </p:txBody>
        </p:sp>
        <p:sp>
          <p:nvSpPr>
            <p:cNvPr id="17" name="Rectangle: Rounded Corners 17">
              <a:extLst>
                <a:ext uri="{FF2B5EF4-FFF2-40B4-BE49-F238E27FC236}">
                  <a16:creationId xmlns:a16="http://schemas.microsoft.com/office/drawing/2014/main" id="{CA3D77A1-3784-41CA-A776-0F10547495A8}"/>
                </a:ext>
              </a:extLst>
            </p:cNvPr>
            <p:cNvSpPr/>
            <p:nvPr/>
          </p:nvSpPr>
          <p:spPr>
            <a:xfrm>
              <a:off x="6766560" y="2234571"/>
              <a:ext cx="2312668" cy="792000"/>
            </a:xfrm>
            <a:prstGeom prst="roundRect">
              <a:avLst/>
            </a:prstGeom>
            <a:solidFill>
              <a:srgbClr val="F2F2F2"/>
            </a:solidFill>
            <a:ln w="19050" cap="flat" cmpd="sng" algn="ctr">
              <a:solidFill>
                <a:srgbClr val="1D384C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tIns="76200" bIns="76200" anchor="ctr" anchorCtr="1"/>
            <a:lstStyle/>
            <a:p>
              <a:pPr marL="0" marR="0" lvl="0" indent="0" algn="ctr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1D384C"/>
                  </a:solidFill>
                  <a:effectLst/>
                  <a:uLnTx/>
                  <a:uFillTx/>
                  <a:latin typeface="Arial"/>
                  <a:ea typeface="+mn-ea"/>
                  <a:cs typeface="Arial" pitchFamily="34" charset="0"/>
                </a:rPr>
                <a:t>3 patients excluded </a:t>
              </a:r>
            </a:p>
            <a:p>
              <a:pPr marL="0" marR="0" lvl="0" indent="0" algn="ctr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1D384C"/>
                  </a:solidFill>
                  <a:effectLst/>
                  <a:uLnTx/>
                  <a:uFillTx/>
                  <a:latin typeface="Arial"/>
                  <a:ea typeface="+mn-ea"/>
                  <a:cs typeface="Arial" pitchFamily="34" charset="0"/>
                </a:rPr>
                <a:t>(1 patient was deemed not eligible after second CT evaluation; 2 patients withdraw the consent before intervention)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CA3D77A1-3784-41CA-A776-0F10547495A8}"/>
                </a:ext>
              </a:extLst>
            </p:cNvPr>
            <p:cNvSpPr/>
            <p:nvPr/>
          </p:nvSpPr>
          <p:spPr>
            <a:xfrm>
              <a:off x="6783706" y="3301017"/>
              <a:ext cx="2309494" cy="828000"/>
            </a:xfrm>
            <a:prstGeom prst="roundRect">
              <a:avLst/>
            </a:prstGeom>
            <a:solidFill>
              <a:srgbClr val="F2F2F2"/>
            </a:solidFill>
            <a:ln w="19050" cap="flat" cmpd="sng" algn="ctr">
              <a:solidFill>
                <a:srgbClr val="1D384C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tIns="76200" bIns="76200" anchor="ctr" anchorCtr="1"/>
            <a:lstStyle/>
            <a:p>
              <a:pPr marL="0" marR="0" lvl="0" indent="0" algn="ctr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1D384C"/>
                  </a:solidFill>
                  <a:effectLst/>
                  <a:uLnTx/>
                  <a:uFillTx/>
                  <a:latin typeface="Arial"/>
                  <a:ea typeface="+mn-ea"/>
                  <a:cs typeface="Arial" pitchFamily="34" charset="0"/>
                </a:rPr>
                <a:t>2 patients did not undergo echocardiographic evaluation (1 patient died before the echocardiographic follow-up; 1 patient without images to provide to the </a:t>
              </a:r>
              <a:r>
                <a:rPr kumimoji="0" lang="en-US" sz="9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D384C"/>
                  </a:solidFill>
                  <a:effectLst/>
                  <a:uLnTx/>
                  <a:uFillTx/>
                  <a:latin typeface="Arial"/>
                  <a:ea typeface="+mn-ea"/>
                  <a:cs typeface="Arial" pitchFamily="34" charset="0"/>
                </a:rPr>
                <a:t>corelab</a:t>
              </a:r>
              <a:r>
                <a:rPr kumimoji="0" lang="en-US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1D384C"/>
                  </a:solidFill>
                  <a:effectLst/>
                  <a:uLnTx/>
                  <a:uFillTx/>
                  <a:latin typeface="Arial"/>
                  <a:ea typeface="+mn-ea"/>
                  <a:cs typeface="Arial" pitchFamily="34" charset="0"/>
                </a:rPr>
                <a:t>) </a:t>
              </a:r>
            </a:p>
          </p:txBody>
        </p:sp>
        <p:cxnSp>
          <p:nvCxnSpPr>
            <p:cNvPr id="19" name="Connettore 1 11">
              <a:extLst>
                <a:ext uri="{FF2B5EF4-FFF2-40B4-BE49-F238E27FC236}">
                  <a16:creationId xmlns:a16="http://schemas.microsoft.com/office/drawing/2014/main" id="{9727AE42-9B93-4C33-8056-9B88205C1D2B}"/>
                </a:ext>
              </a:extLst>
            </p:cNvPr>
            <p:cNvCxnSpPr>
              <a:cxnSpLocks/>
            </p:cNvCxnSpPr>
            <p:nvPr/>
          </p:nvCxnSpPr>
          <p:spPr>
            <a:xfrm>
              <a:off x="5608319" y="2630571"/>
              <a:ext cx="1172213" cy="0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</a:ln>
            <a:effectLst/>
          </p:spPr>
        </p:cxnSp>
        <p:cxnSp>
          <p:nvCxnSpPr>
            <p:cNvPr id="20" name="Connettore 1 11">
              <a:extLst>
                <a:ext uri="{FF2B5EF4-FFF2-40B4-BE49-F238E27FC236}">
                  <a16:creationId xmlns:a16="http://schemas.microsoft.com/office/drawing/2014/main" id="{9727AE42-9B93-4C33-8056-9B88205C1D2B}"/>
                </a:ext>
              </a:extLst>
            </p:cNvPr>
            <p:cNvCxnSpPr>
              <a:cxnSpLocks/>
            </p:cNvCxnSpPr>
            <p:nvPr/>
          </p:nvCxnSpPr>
          <p:spPr>
            <a:xfrm>
              <a:off x="5608319" y="3715017"/>
              <a:ext cx="1172213" cy="0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</a:ln>
            <a:effectLst/>
          </p:spPr>
        </p:cxnSp>
        <p:cxnSp>
          <p:nvCxnSpPr>
            <p:cNvPr id="21" name="Connettore 1 11">
              <a:extLst>
                <a:ext uri="{FF2B5EF4-FFF2-40B4-BE49-F238E27FC236}">
                  <a16:creationId xmlns:a16="http://schemas.microsoft.com/office/drawing/2014/main" id="{9727AE42-9B93-4C33-8056-9B88205C1D2B}"/>
                </a:ext>
              </a:extLst>
            </p:cNvPr>
            <p:cNvCxnSpPr>
              <a:cxnSpLocks/>
            </p:cNvCxnSpPr>
            <p:nvPr/>
          </p:nvCxnSpPr>
          <p:spPr>
            <a:xfrm>
              <a:off x="2251707" y="2630571"/>
              <a:ext cx="1172213" cy="0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</a:ln>
            <a:effectLst/>
          </p:spPr>
        </p:cxnSp>
        <p:cxnSp>
          <p:nvCxnSpPr>
            <p:cNvPr id="22" name="Connettore 1 11">
              <a:extLst>
                <a:ext uri="{FF2B5EF4-FFF2-40B4-BE49-F238E27FC236}">
                  <a16:creationId xmlns:a16="http://schemas.microsoft.com/office/drawing/2014/main" id="{9727AE42-9B93-4C33-8056-9B88205C1D2B}"/>
                </a:ext>
              </a:extLst>
            </p:cNvPr>
            <p:cNvCxnSpPr>
              <a:cxnSpLocks/>
            </p:cNvCxnSpPr>
            <p:nvPr/>
          </p:nvCxnSpPr>
          <p:spPr>
            <a:xfrm>
              <a:off x="2251707" y="3715017"/>
              <a:ext cx="1172213" cy="0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</a:ln>
            <a:effectLst/>
          </p:spPr>
        </p:cxnSp>
        <p:sp>
          <p:nvSpPr>
            <p:cNvPr id="23" name="Rectangle: Rounded Corners 17">
              <a:extLst>
                <a:ext uri="{FF2B5EF4-FFF2-40B4-BE49-F238E27FC236}">
                  <a16:creationId xmlns:a16="http://schemas.microsoft.com/office/drawing/2014/main" id="{CA3D77A1-3784-41CA-A776-0F10547495A8}"/>
                </a:ext>
              </a:extLst>
            </p:cNvPr>
            <p:cNvSpPr/>
            <p:nvPr/>
          </p:nvSpPr>
          <p:spPr>
            <a:xfrm>
              <a:off x="34292" y="2234571"/>
              <a:ext cx="2232000" cy="792000"/>
            </a:xfrm>
            <a:prstGeom prst="roundRect">
              <a:avLst/>
            </a:prstGeom>
            <a:solidFill>
              <a:srgbClr val="F2F2F2"/>
            </a:solidFill>
            <a:ln w="19050" cap="flat" cmpd="sng" algn="ctr">
              <a:solidFill>
                <a:srgbClr val="1D384C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tIns="76200" bIns="76200" anchor="ctr" anchorCtr="1"/>
            <a:lstStyle/>
            <a:p>
              <a:pPr marL="0" marR="0" lvl="0" indent="0" algn="ctr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1D384C"/>
                  </a:solidFill>
                  <a:effectLst/>
                  <a:uLnTx/>
                  <a:uFillTx/>
                  <a:latin typeface="Arial"/>
                  <a:ea typeface="+mn-ea"/>
                  <a:cs typeface="Arial" pitchFamily="34" charset="0"/>
                </a:rPr>
                <a:t>2 patients excluded </a:t>
              </a:r>
            </a:p>
            <a:p>
              <a:pPr marL="0" marR="0" lvl="0" indent="0" algn="ctr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1D384C"/>
                  </a:solidFill>
                  <a:effectLst/>
                  <a:uLnTx/>
                  <a:uFillTx/>
                  <a:latin typeface="Arial"/>
                  <a:ea typeface="+mn-ea"/>
                  <a:cs typeface="Arial" pitchFamily="34" charset="0"/>
                </a:rPr>
                <a:t>(1 patient with intended use of a THV not approved for the study; 1 patient had a severe MR requiring surgical intervention)</a:t>
              </a:r>
            </a:p>
          </p:txBody>
        </p:sp>
        <p:sp>
          <p:nvSpPr>
            <p:cNvPr id="24" name="Rectangle: Rounded Corners 17">
              <a:extLst>
                <a:ext uri="{FF2B5EF4-FFF2-40B4-BE49-F238E27FC236}">
                  <a16:creationId xmlns:a16="http://schemas.microsoft.com/office/drawing/2014/main" id="{CA3D77A1-3784-41CA-A776-0F10547495A8}"/>
                </a:ext>
              </a:extLst>
            </p:cNvPr>
            <p:cNvSpPr/>
            <p:nvPr/>
          </p:nvSpPr>
          <p:spPr>
            <a:xfrm>
              <a:off x="37466" y="3319017"/>
              <a:ext cx="2232000" cy="792000"/>
            </a:xfrm>
            <a:prstGeom prst="roundRect">
              <a:avLst/>
            </a:prstGeom>
            <a:solidFill>
              <a:srgbClr val="F2F2F2"/>
            </a:solidFill>
            <a:ln w="19050" cap="flat" cmpd="sng" algn="ctr">
              <a:solidFill>
                <a:srgbClr val="1D384C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tIns="76200" bIns="76200" anchor="ctr" anchorCtr="1"/>
            <a:lstStyle/>
            <a:p>
              <a:pPr marL="0" marR="0" lvl="0" indent="0" algn="ctr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1D384C"/>
                  </a:solidFill>
                  <a:effectLst/>
                  <a:uLnTx/>
                  <a:uFillTx/>
                  <a:latin typeface="Arial"/>
                  <a:ea typeface="+mn-ea"/>
                  <a:cs typeface="Arial" pitchFamily="34" charset="0"/>
                </a:rPr>
                <a:t>1 patient did not undergo echocardiographic evaluation (died before the echocardiographic follow-up)</a:t>
              </a:r>
            </a:p>
          </p:txBody>
        </p:sp>
      </p:grp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/>
          <a:srcRect b="46296"/>
          <a:stretch/>
        </p:blipFill>
        <p:spPr>
          <a:xfrm>
            <a:off x="342900" y="76200"/>
            <a:ext cx="96012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70006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385" y="0"/>
            <a:ext cx="444615" cy="4482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965" y="18799"/>
            <a:ext cx="1028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VIVA Trial: Valve Performance at 60 Days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6" name="Espace réservé du contenu 5">
            <a:extLst>
              <a:ext uri="{FF2B5EF4-FFF2-40B4-BE49-F238E27FC236}">
                <a16:creationId xmlns:a16="http://schemas.microsoft.com/office/drawing/2014/main" id="{58561090-7B45-4A93-8B2C-DD0C4F635A37}"/>
              </a:ext>
            </a:extLst>
          </p:cNvPr>
          <p:cNvGraphicFramePr>
            <a:graphicFrameLocks/>
          </p:cNvGraphicFramePr>
          <p:nvPr/>
        </p:nvGraphicFramePr>
        <p:xfrm>
          <a:off x="268941" y="950256"/>
          <a:ext cx="9771530" cy="5396331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3142146">
                  <a:extLst>
                    <a:ext uri="{9D8B030D-6E8A-4147-A177-3AD203B41FA5}">
                      <a16:colId xmlns:a16="http://schemas.microsoft.com/office/drawing/2014/main" val="3385987374"/>
                    </a:ext>
                  </a:extLst>
                </a:gridCol>
                <a:gridCol w="1580154">
                  <a:extLst>
                    <a:ext uri="{9D8B030D-6E8A-4147-A177-3AD203B41FA5}">
                      <a16:colId xmlns:a16="http://schemas.microsoft.com/office/drawing/2014/main" val="3068919763"/>
                    </a:ext>
                  </a:extLst>
                </a:gridCol>
                <a:gridCol w="1434854">
                  <a:extLst>
                    <a:ext uri="{9D8B030D-6E8A-4147-A177-3AD203B41FA5}">
                      <a16:colId xmlns:a16="http://schemas.microsoft.com/office/drawing/2014/main" val="2697834068"/>
                    </a:ext>
                  </a:extLst>
                </a:gridCol>
                <a:gridCol w="2270336">
                  <a:extLst>
                    <a:ext uri="{9D8B030D-6E8A-4147-A177-3AD203B41FA5}">
                      <a16:colId xmlns:a16="http://schemas.microsoft.com/office/drawing/2014/main" val="871795245"/>
                    </a:ext>
                  </a:extLst>
                </a:gridCol>
                <a:gridCol w="1344040">
                  <a:extLst>
                    <a:ext uri="{9D8B030D-6E8A-4147-A177-3AD203B41FA5}">
                      <a16:colId xmlns:a16="http://schemas.microsoft.com/office/drawing/2014/main" val="4287102741"/>
                    </a:ext>
                  </a:extLst>
                </a:gridCol>
              </a:tblGrid>
              <a:tr h="597334"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CA" sz="14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fr-CA" sz="1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chemeClr val="tx1"/>
                          </a:solidFill>
                          <a:effectLst/>
                        </a:rPr>
                        <a:t>TAVR</a:t>
                      </a:r>
                      <a:endParaRPr lang="fr-CA" sz="14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chemeClr val="tx1"/>
                          </a:solidFill>
                          <a:effectLst/>
                        </a:rPr>
                        <a:t>n=76</a:t>
                      </a:r>
                      <a:endParaRPr lang="fr-CA" sz="1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chemeClr val="tx1"/>
                          </a:solidFill>
                          <a:effectLst/>
                        </a:rPr>
                        <a:t>SAVR</a:t>
                      </a:r>
                      <a:endParaRPr lang="fr-CA" sz="14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chemeClr val="tx1"/>
                          </a:solidFill>
                          <a:effectLst/>
                        </a:rPr>
                        <a:t>N=72</a:t>
                      </a:r>
                      <a:endParaRPr lang="fr-CA" sz="1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 err="1">
                          <a:solidFill>
                            <a:schemeClr val="tx1"/>
                          </a:solidFill>
                          <a:effectLst/>
                        </a:rPr>
                        <a:t>Difference</a:t>
                      </a:r>
                      <a:r>
                        <a:rPr lang="fr-FR" sz="1400" b="1" dirty="0">
                          <a:solidFill>
                            <a:schemeClr val="tx1"/>
                          </a:solidFill>
                          <a:effectLst/>
                        </a:rPr>
                        <a:t> TAVR-SAVR</a:t>
                      </a:r>
                      <a:endParaRPr lang="fr-CA" sz="14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chemeClr val="tx1"/>
                          </a:solidFill>
                          <a:effectLst/>
                        </a:rPr>
                        <a:t>(95%CI)</a:t>
                      </a:r>
                      <a:endParaRPr lang="fr-CA" sz="1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chemeClr val="tx1"/>
                          </a:solidFill>
                          <a:effectLst/>
                        </a:rPr>
                        <a:t>P value</a:t>
                      </a:r>
                      <a:endParaRPr lang="fr-CA" sz="1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2061727"/>
                  </a:ext>
                </a:extLst>
              </a:tr>
              <a:tr h="325884"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CA" sz="1400" b="1" dirty="0">
                          <a:solidFill>
                            <a:schemeClr val="tx1"/>
                          </a:solidFill>
                          <a:effectLst/>
                        </a:rPr>
                        <a:t>LVEF, %</a:t>
                      </a:r>
                      <a:endParaRPr lang="fr-CA" sz="1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chemeClr val="tx1"/>
                          </a:solidFill>
                          <a:effectLst/>
                        </a:rPr>
                        <a:t>61±6</a:t>
                      </a:r>
                      <a:endParaRPr lang="fr-CA" sz="1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chemeClr val="tx1"/>
                          </a:solidFill>
                          <a:effectLst/>
                        </a:rPr>
                        <a:t>61±8</a:t>
                      </a:r>
                      <a:endParaRPr lang="fr-CA" sz="1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chemeClr val="tx1"/>
                          </a:solidFill>
                          <a:effectLst/>
                        </a:rPr>
                        <a:t>0.30 (-2.27 to 2.87)</a:t>
                      </a:r>
                      <a:endParaRPr lang="fr-CA" sz="1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chemeClr val="tx1"/>
                          </a:solidFill>
                          <a:effectLst/>
                        </a:rPr>
                        <a:t>0.82</a:t>
                      </a:r>
                      <a:endParaRPr lang="fr-CA" sz="1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64775014"/>
                  </a:ext>
                </a:extLst>
              </a:tr>
              <a:tr h="325884"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CA" sz="1400" b="1" dirty="0">
                          <a:solidFill>
                            <a:schemeClr val="tx1"/>
                          </a:solidFill>
                          <a:effectLst/>
                        </a:rPr>
                        <a:t>Mean aortic gradient, mmHg</a:t>
                      </a:r>
                      <a:endParaRPr lang="fr-CA" sz="1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chemeClr val="tx1"/>
                          </a:solidFill>
                          <a:effectLst/>
                        </a:rPr>
                        <a:t>11±5</a:t>
                      </a:r>
                      <a:endParaRPr lang="fr-CA" sz="1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400" b="1">
                          <a:solidFill>
                            <a:schemeClr val="tx1"/>
                          </a:solidFill>
                          <a:effectLst/>
                        </a:rPr>
                        <a:t>11±5</a:t>
                      </a:r>
                      <a:endParaRPr lang="fr-CA" sz="1400" b="1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chemeClr val="tx1"/>
                          </a:solidFill>
                          <a:effectLst/>
                        </a:rPr>
                        <a:t>0.31 (-1.29 to 1.91)</a:t>
                      </a:r>
                      <a:endParaRPr lang="fr-CA" sz="1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chemeClr val="tx1"/>
                          </a:solidFill>
                          <a:effectLst/>
                        </a:rPr>
                        <a:t>0.70</a:t>
                      </a:r>
                      <a:endParaRPr lang="fr-CA" sz="1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98553280"/>
                  </a:ext>
                </a:extLst>
              </a:tr>
              <a:tr h="325884"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CA" sz="1400" b="1" dirty="0">
                          <a:solidFill>
                            <a:schemeClr val="tx1"/>
                          </a:solidFill>
                          <a:effectLst/>
                        </a:rPr>
                        <a:t>Mean gradient &gt;20 mmHg</a:t>
                      </a:r>
                      <a:endParaRPr lang="fr-CA" sz="1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chemeClr val="tx1"/>
                          </a:solidFill>
                          <a:effectLst/>
                        </a:rPr>
                        <a:t>4 </a:t>
                      </a:r>
                      <a:r>
                        <a:rPr lang="fr-FR" sz="1400" b="1" dirty="0">
                          <a:solidFill>
                            <a:srgbClr val="FF0000"/>
                          </a:solidFill>
                          <a:effectLst/>
                        </a:rPr>
                        <a:t>(5.3%)</a:t>
                      </a:r>
                      <a:endParaRPr lang="fr-CA" sz="14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chemeClr val="tx1"/>
                          </a:solidFill>
                          <a:effectLst/>
                        </a:rPr>
                        <a:t>7 </a:t>
                      </a:r>
                      <a:r>
                        <a:rPr lang="fr-FR" sz="1400" b="1" dirty="0">
                          <a:solidFill>
                            <a:srgbClr val="FF0000"/>
                          </a:solidFill>
                          <a:effectLst/>
                        </a:rPr>
                        <a:t>(9.7%)</a:t>
                      </a:r>
                      <a:endParaRPr lang="fr-CA" sz="14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chemeClr val="tx1"/>
                          </a:solidFill>
                          <a:effectLst/>
                        </a:rPr>
                        <a:t>-4.46 (-13.85 to 3.93)</a:t>
                      </a:r>
                      <a:endParaRPr lang="fr-CA" sz="1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chemeClr val="tx1"/>
                          </a:solidFill>
                          <a:effectLst/>
                        </a:rPr>
                        <a:t>0.30</a:t>
                      </a:r>
                      <a:endParaRPr lang="fr-CA" sz="1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26357310"/>
                  </a:ext>
                </a:extLst>
              </a:tr>
              <a:tr h="325884"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CA" sz="1400" b="1" dirty="0">
                          <a:solidFill>
                            <a:schemeClr val="tx1"/>
                          </a:solidFill>
                          <a:effectLst/>
                        </a:rPr>
                        <a:t>Maximal aortic gradient, mmHg</a:t>
                      </a:r>
                      <a:endParaRPr lang="fr-CA" sz="1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chemeClr val="tx1"/>
                          </a:solidFill>
                          <a:effectLst/>
                        </a:rPr>
                        <a:t>22±9</a:t>
                      </a:r>
                      <a:endParaRPr lang="fr-CA" sz="1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chemeClr val="tx1"/>
                          </a:solidFill>
                          <a:effectLst/>
                        </a:rPr>
                        <a:t>21±9</a:t>
                      </a:r>
                      <a:endParaRPr lang="fr-CA" sz="1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chemeClr val="tx1"/>
                          </a:solidFill>
                          <a:effectLst/>
                        </a:rPr>
                        <a:t>0.66 (-2.24 to 3.56)</a:t>
                      </a:r>
                      <a:endParaRPr lang="fr-CA" sz="1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chemeClr val="tx1"/>
                          </a:solidFill>
                          <a:effectLst/>
                        </a:rPr>
                        <a:t>0.65</a:t>
                      </a:r>
                      <a:endParaRPr lang="fr-CA" sz="1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93951395"/>
                  </a:ext>
                </a:extLst>
              </a:tr>
              <a:tr h="325884"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CA" sz="1400" b="1" dirty="0">
                          <a:solidFill>
                            <a:schemeClr val="tx1"/>
                          </a:solidFill>
                          <a:effectLst/>
                        </a:rPr>
                        <a:t>Effective orifice area, cm</a:t>
                      </a:r>
                      <a:r>
                        <a:rPr lang="en-CA" sz="1400" b="1" baseline="30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fr-CA" sz="1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chemeClr val="tx1"/>
                          </a:solidFill>
                          <a:effectLst/>
                        </a:rPr>
                        <a:t>1.63±0.40</a:t>
                      </a:r>
                      <a:endParaRPr lang="fr-CA" sz="1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chemeClr val="tx1"/>
                          </a:solidFill>
                          <a:effectLst/>
                        </a:rPr>
                        <a:t>1.65±0.45</a:t>
                      </a:r>
                      <a:endParaRPr lang="fr-CA" sz="1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400" b="1">
                          <a:solidFill>
                            <a:schemeClr val="tx1"/>
                          </a:solidFill>
                          <a:effectLst/>
                        </a:rPr>
                        <a:t>-0.02 (-0.16 to 0.12)</a:t>
                      </a:r>
                      <a:endParaRPr lang="fr-CA" sz="1400" b="1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chemeClr val="tx1"/>
                          </a:solidFill>
                          <a:effectLst/>
                        </a:rPr>
                        <a:t>0.79</a:t>
                      </a:r>
                      <a:endParaRPr lang="fr-CA" sz="1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38118992"/>
                  </a:ext>
                </a:extLst>
              </a:tr>
              <a:tr h="325884"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CA" sz="1400" b="1" dirty="0">
                          <a:solidFill>
                            <a:schemeClr val="tx1"/>
                          </a:solidFill>
                          <a:effectLst/>
                        </a:rPr>
                        <a:t>Effective orifice area indexed, cm</a:t>
                      </a:r>
                      <a:r>
                        <a:rPr lang="en-CA" sz="1400" b="1" baseline="30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en-CA" sz="1400" b="1" dirty="0">
                          <a:solidFill>
                            <a:schemeClr val="tx1"/>
                          </a:solidFill>
                          <a:effectLst/>
                        </a:rPr>
                        <a:t>/m</a:t>
                      </a:r>
                      <a:r>
                        <a:rPr lang="en-CA" sz="1400" b="1" baseline="30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fr-CA" sz="1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CA" sz="1400" b="1" dirty="0">
                          <a:solidFill>
                            <a:schemeClr val="tx1"/>
                          </a:solidFill>
                          <a:effectLst/>
                        </a:rPr>
                        <a:t>0.99±0.28</a:t>
                      </a:r>
                      <a:endParaRPr lang="fr-CA" sz="1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CA" sz="1400" b="1" dirty="0">
                          <a:solidFill>
                            <a:schemeClr val="tx1"/>
                          </a:solidFill>
                          <a:effectLst/>
                        </a:rPr>
                        <a:t>0.98±0.27</a:t>
                      </a:r>
                      <a:endParaRPr lang="fr-CA" sz="1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CA" sz="1400" b="1">
                          <a:solidFill>
                            <a:schemeClr val="tx1"/>
                          </a:solidFill>
                          <a:effectLst/>
                        </a:rPr>
                        <a:t>0.01 (-0.08 to 0.11)</a:t>
                      </a:r>
                      <a:endParaRPr lang="fr-CA" sz="1400" b="1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CA" sz="1400" b="1" dirty="0">
                          <a:solidFill>
                            <a:schemeClr val="tx1"/>
                          </a:solidFill>
                          <a:effectLst/>
                        </a:rPr>
                        <a:t>0.76</a:t>
                      </a:r>
                      <a:endParaRPr lang="fr-CA" sz="1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91376400"/>
                  </a:ext>
                </a:extLst>
              </a:tr>
              <a:tr h="325884"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CA" sz="1400" b="1" dirty="0">
                          <a:solidFill>
                            <a:schemeClr val="tx1"/>
                          </a:solidFill>
                          <a:effectLst/>
                        </a:rPr>
                        <a:t>Velocity ratio</a:t>
                      </a:r>
                      <a:endParaRPr lang="fr-CA" sz="1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400" b="1">
                          <a:solidFill>
                            <a:schemeClr val="tx1"/>
                          </a:solidFill>
                          <a:effectLst/>
                        </a:rPr>
                        <a:t>0.50±0.11</a:t>
                      </a:r>
                      <a:endParaRPr lang="fr-CA" sz="1400" b="1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chemeClr val="tx1"/>
                          </a:solidFill>
                          <a:effectLst/>
                        </a:rPr>
                        <a:t>0.50±0.11</a:t>
                      </a:r>
                      <a:endParaRPr lang="fr-CA" sz="1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CA" sz="1400" b="1" dirty="0">
                          <a:solidFill>
                            <a:schemeClr val="tx1"/>
                          </a:solidFill>
                          <a:effectLst/>
                        </a:rPr>
                        <a:t>0.00 (-0.03 to 0.04)</a:t>
                      </a:r>
                      <a:endParaRPr lang="fr-CA" sz="1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CA" sz="1400" b="1" dirty="0">
                          <a:solidFill>
                            <a:schemeClr val="tx1"/>
                          </a:solidFill>
                          <a:effectLst/>
                        </a:rPr>
                        <a:t>0.81</a:t>
                      </a:r>
                      <a:endParaRPr lang="fr-CA" sz="1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71651479"/>
                  </a:ext>
                </a:extLst>
              </a:tr>
              <a:tr h="543140"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CA" sz="1400" b="1" dirty="0">
                          <a:solidFill>
                            <a:schemeClr val="tx1"/>
                          </a:solidFill>
                          <a:effectLst/>
                        </a:rPr>
                        <a:t>Severe PPM or moderate-severe AR (Primary Outcome)</a:t>
                      </a:r>
                      <a:endParaRPr lang="fr-CA" sz="1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chemeClr val="tx1"/>
                          </a:solidFill>
                          <a:effectLst/>
                        </a:rPr>
                        <a:t>4/72 </a:t>
                      </a:r>
                      <a:r>
                        <a:rPr lang="fr-FR" sz="1600" b="1" dirty="0">
                          <a:solidFill>
                            <a:srgbClr val="FF0000"/>
                          </a:solidFill>
                          <a:effectLst/>
                        </a:rPr>
                        <a:t>(5.6%)</a:t>
                      </a:r>
                      <a:endParaRPr lang="fr-CA" sz="16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chemeClr val="tx1"/>
                          </a:solidFill>
                          <a:effectLst/>
                        </a:rPr>
                        <a:t>7/68 </a:t>
                      </a:r>
                      <a:r>
                        <a:rPr lang="fr-FR" sz="1600" b="1" dirty="0">
                          <a:solidFill>
                            <a:srgbClr val="FF0000"/>
                          </a:solidFill>
                          <a:effectLst/>
                        </a:rPr>
                        <a:t>(10.3%)</a:t>
                      </a:r>
                      <a:endParaRPr lang="fr-CA" sz="16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CA" sz="1400" b="1" dirty="0">
                          <a:solidFill>
                            <a:schemeClr val="tx1"/>
                          </a:solidFill>
                          <a:effectLst/>
                        </a:rPr>
                        <a:t>-4.74 (-13.69 to 4.21)</a:t>
                      </a:r>
                      <a:endParaRPr lang="fr-CA" sz="1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CA" sz="1400" b="1" dirty="0">
                          <a:solidFill>
                            <a:schemeClr val="tx1"/>
                          </a:solidFill>
                          <a:effectLst/>
                        </a:rPr>
                        <a:t>0.30</a:t>
                      </a:r>
                      <a:endParaRPr lang="fr-CA" sz="1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61791440"/>
                  </a:ext>
                </a:extLst>
              </a:tr>
              <a:tr h="325884"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CA" sz="1400" b="1" dirty="0">
                          <a:solidFill>
                            <a:schemeClr val="tx1"/>
                          </a:solidFill>
                          <a:effectLst/>
                        </a:rPr>
                        <a:t>Aortic regurgitation*</a:t>
                      </a:r>
                      <a:endParaRPr lang="fr-CA" sz="1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CA" sz="14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fr-CA" sz="1400" b="1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CA" sz="14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fr-CA" sz="1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CA" sz="1400" b="1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fr-CA" sz="1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CA" sz="1400" b="1" dirty="0">
                          <a:solidFill>
                            <a:schemeClr val="tx1"/>
                          </a:solidFill>
                          <a:effectLst/>
                        </a:rPr>
                        <a:t>0.48</a:t>
                      </a:r>
                      <a:endParaRPr lang="fr-CA" sz="1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84724830"/>
                  </a:ext>
                </a:extLst>
              </a:tr>
              <a:tr h="298727"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CA" sz="1400" b="1" dirty="0">
                          <a:solidFill>
                            <a:schemeClr val="tx1"/>
                          </a:solidFill>
                          <a:effectLst/>
                        </a:rPr>
                        <a:t>   None-trace</a:t>
                      </a:r>
                      <a:endParaRPr lang="fr-CA" sz="1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CA" sz="1400" b="1" dirty="0">
                          <a:solidFill>
                            <a:schemeClr val="tx1"/>
                          </a:solidFill>
                          <a:effectLst/>
                        </a:rPr>
                        <a:t>62/75 (82.7%)</a:t>
                      </a:r>
                      <a:endParaRPr lang="fr-CA" sz="1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CA" sz="1400" b="1" dirty="0">
                          <a:solidFill>
                            <a:schemeClr val="tx1"/>
                          </a:solidFill>
                          <a:effectLst/>
                        </a:rPr>
                        <a:t>59/68 (86.8%)</a:t>
                      </a:r>
                      <a:endParaRPr lang="fr-CA" sz="1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CA" sz="14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fr-CA" sz="1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CA" sz="14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fr-CA" sz="1400" b="1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54015940"/>
                  </a:ext>
                </a:extLst>
              </a:tr>
              <a:tr h="298727"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CA" sz="1400" b="1" dirty="0">
                          <a:solidFill>
                            <a:schemeClr val="tx1"/>
                          </a:solidFill>
                          <a:effectLst/>
                        </a:rPr>
                        <a:t>   Mild</a:t>
                      </a:r>
                      <a:endParaRPr lang="fr-CA" sz="1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CA" sz="1400" b="1" dirty="0">
                          <a:solidFill>
                            <a:schemeClr val="tx1"/>
                          </a:solidFill>
                          <a:effectLst/>
                        </a:rPr>
                        <a:t>13/75 (17.3%)</a:t>
                      </a:r>
                      <a:endParaRPr lang="fr-CA" sz="1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CA" sz="1400" b="1" dirty="0">
                          <a:solidFill>
                            <a:schemeClr val="tx1"/>
                          </a:solidFill>
                          <a:effectLst/>
                        </a:rPr>
                        <a:t>9/68 (13.2%)</a:t>
                      </a:r>
                      <a:endParaRPr lang="fr-CA" sz="1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CA" sz="14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fr-CA" sz="1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CA" sz="14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fr-CA" sz="1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65637351"/>
                  </a:ext>
                </a:extLst>
              </a:tr>
              <a:tr h="298727"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CA" sz="1400" b="1" dirty="0">
                          <a:solidFill>
                            <a:schemeClr val="tx1"/>
                          </a:solidFill>
                          <a:effectLst/>
                        </a:rPr>
                        <a:t>   Moderate/Severe</a:t>
                      </a:r>
                      <a:endParaRPr lang="fr-CA" sz="1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CA" sz="1400" b="1" dirty="0">
                          <a:solidFill>
                            <a:schemeClr val="tx1"/>
                          </a:solidFill>
                          <a:effectLst/>
                        </a:rPr>
                        <a:t>0/75 (0%)</a:t>
                      </a:r>
                      <a:endParaRPr lang="fr-CA" sz="1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CA" sz="1400" b="1" dirty="0">
                          <a:solidFill>
                            <a:schemeClr val="tx1"/>
                          </a:solidFill>
                          <a:effectLst/>
                        </a:rPr>
                        <a:t>0/68 (0%)</a:t>
                      </a:r>
                      <a:endParaRPr lang="fr-CA" sz="1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CA" sz="14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fr-CA" sz="1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CA" sz="14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fr-CA" sz="1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23015927"/>
                  </a:ext>
                </a:extLst>
              </a:tr>
              <a:tr h="325884"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CA" sz="1400" b="1" dirty="0">
                          <a:solidFill>
                            <a:schemeClr val="tx1"/>
                          </a:solidFill>
                          <a:effectLst/>
                        </a:rPr>
                        <a:t>PPM (severe) VARC-2**</a:t>
                      </a:r>
                      <a:endParaRPr lang="fr-CA" sz="1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chemeClr val="tx1"/>
                          </a:solidFill>
                          <a:effectLst/>
                        </a:rPr>
                        <a:t>4/72 (5.6%)</a:t>
                      </a:r>
                      <a:endParaRPr lang="fr-CA" sz="1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chemeClr val="tx1"/>
                          </a:solidFill>
                          <a:effectLst/>
                        </a:rPr>
                        <a:t>7/68 (10.3%)</a:t>
                      </a:r>
                      <a:endParaRPr lang="fr-CA" sz="1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CA" sz="1400" b="1" dirty="0">
                          <a:solidFill>
                            <a:schemeClr val="tx1"/>
                          </a:solidFill>
                          <a:effectLst/>
                        </a:rPr>
                        <a:t>-4.74 (-13.69 to 4.21)</a:t>
                      </a:r>
                      <a:endParaRPr lang="fr-CA" sz="1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CA" sz="1400" b="1" dirty="0">
                          <a:solidFill>
                            <a:schemeClr val="tx1"/>
                          </a:solidFill>
                          <a:effectLst/>
                        </a:rPr>
                        <a:t>0.30</a:t>
                      </a:r>
                      <a:endParaRPr lang="fr-CA" sz="1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93145083"/>
                  </a:ext>
                </a:extLst>
              </a:tr>
              <a:tr h="325884"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CA" sz="1400" b="1" dirty="0">
                          <a:solidFill>
                            <a:schemeClr val="tx1"/>
                          </a:solidFill>
                          <a:effectLst/>
                        </a:rPr>
                        <a:t>PPM (severe) VARC-3**</a:t>
                      </a:r>
                      <a:endParaRPr lang="fr-CA" sz="1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400" b="1">
                          <a:solidFill>
                            <a:schemeClr val="tx1"/>
                          </a:solidFill>
                          <a:effectLst/>
                        </a:rPr>
                        <a:t>3/72 (4.2%)</a:t>
                      </a:r>
                      <a:endParaRPr lang="fr-CA" sz="1400" b="1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chemeClr val="tx1"/>
                          </a:solidFill>
                          <a:effectLst/>
                        </a:rPr>
                        <a:t>5/68 (7.4%)</a:t>
                      </a:r>
                      <a:endParaRPr lang="fr-CA" sz="1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CA" sz="1400" b="1" dirty="0">
                          <a:solidFill>
                            <a:schemeClr val="tx1"/>
                          </a:solidFill>
                          <a:effectLst/>
                        </a:rPr>
                        <a:t>-3.19 (-10.29 to 4.55)</a:t>
                      </a:r>
                      <a:endParaRPr lang="fr-CA" sz="1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CA" sz="1400" b="1" dirty="0">
                          <a:solidFill>
                            <a:schemeClr val="tx1"/>
                          </a:solidFill>
                          <a:effectLst/>
                        </a:rPr>
                        <a:t>0.49</a:t>
                      </a:r>
                      <a:endParaRPr lang="fr-CA" sz="1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03556424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 bwMode="auto">
          <a:xfrm>
            <a:off x="268941" y="3944471"/>
            <a:ext cx="9771530" cy="528917"/>
          </a:xfrm>
          <a:prstGeom prst="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09900" y="6488668"/>
            <a:ext cx="7277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Rodés-Cabau et al., Circulation 2023 Oct 26 Epub ahead of print</a:t>
            </a:r>
          </a:p>
        </p:txBody>
      </p:sp>
    </p:spTree>
    <p:extLst>
      <p:ext uri="{BB962C8B-B14F-4D97-AF65-F5344CB8AC3E}">
        <p14:creationId xmlns:p14="http://schemas.microsoft.com/office/powerpoint/2010/main" val="28564381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Title 1"/>
          <p:cNvSpPr txBox="1">
            <a:spLocks noGrp="1"/>
          </p:cNvSpPr>
          <p:nvPr>
            <p:ph type="title"/>
          </p:nvPr>
        </p:nvSpPr>
        <p:spPr>
          <a:xfrm>
            <a:off x="0" y="174130"/>
            <a:ext cx="10287000" cy="717548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4000" dirty="0"/>
              <a:t> </a:t>
            </a:r>
            <a:r>
              <a:rPr lang="en-US" sz="4000" dirty="0"/>
              <a:t>TEE from OSH 12/19/23</a:t>
            </a:r>
            <a:endParaRPr sz="4000" dirty="0"/>
          </a:p>
        </p:txBody>
      </p:sp>
      <p:sp>
        <p:nvSpPr>
          <p:cNvPr id="7" name="Rectangle 6"/>
          <p:cNvSpPr/>
          <p:nvPr/>
        </p:nvSpPr>
        <p:spPr>
          <a:xfrm>
            <a:off x="475584" y="5720678"/>
            <a:ext cx="98391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LVEF 60% with severe bioprosthetic AI secondary to flail leaflet</a:t>
            </a:r>
          </a:p>
        </p:txBody>
      </p:sp>
      <p:pic>
        <p:nvPicPr>
          <p:cNvPr id="6" name="74BC52A9">
            <a:hlinkClick r:id="" action="ppaction://media"/>
            <a:extLst>
              <a:ext uri="{FF2B5EF4-FFF2-40B4-BE49-F238E27FC236}">
                <a16:creationId xmlns:a16="http://schemas.microsoft.com/office/drawing/2014/main" id="{DD035545-A8B6-4E37-8CAC-40F860E0D0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t="3127"/>
          <a:stretch/>
        </p:blipFill>
        <p:spPr>
          <a:xfrm>
            <a:off x="159986" y="1372201"/>
            <a:ext cx="5140406" cy="3734766"/>
          </a:xfrm>
          <a:prstGeom prst="rect">
            <a:avLst/>
          </a:prstGeom>
        </p:spPr>
      </p:pic>
      <p:pic>
        <p:nvPicPr>
          <p:cNvPr id="8" name="B56DA2F5">
            <a:hlinkClick r:id="" action="ppaction://media"/>
            <a:extLst>
              <a:ext uri="{FF2B5EF4-FFF2-40B4-BE49-F238E27FC236}">
                <a16:creationId xmlns:a16="http://schemas.microsoft.com/office/drawing/2014/main" id="{BE5A6B35-5649-4B6D-B93C-6B3FC755B08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t="2895"/>
          <a:stretch/>
        </p:blipFill>
        <p:spPr>
          <a:xfrm>
            <a:off x="5143500" y="1363273"/>
            <a:ext cx="5140406" cy="3743694"/>
          </a:xfrm>
          <a:prstGeom prst="rect">
            <a:avLst/>
          </a:prstGeom>
        </p:spPr>
      </p:pic>
      <p:pic>
        <p:nvPicPr>
          <p:cNvPr id="9" name="Picture 14">
            <a:extLst>
              <a:ext uri="{FF2B5EF4-FFF2-40B4-BE49-F238E27FC236}">
                <a16:creationId xmlns:a16="http://schemas.microsoft.com/office/drawing/2014/main" id="{E22B7709-00AB-462B-BD53-EEDF093EB8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3354" y="-4762"/>
            <a:ext cx="463645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2264882"/>
      </p:ext>
    </p:extLst>
  </p:cSld>
  <p:clrMapOvr>
    <a:masterClrMapping/>
  </p:clrMapOvr>
  <p:transition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7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385" y="0"/>
            <a:ext cx="444615" cy="4482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965" y="18799"/>
            <a:ext cx="1028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VIVA Trial: Valve Hemodynamics Over Time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6" name="Groupe 3"/>
          <p:cNvGrpSpPr/>
          <p:nvPr/>
        </p:nvGrpSpPr>
        <p:grpSpPr>
          <a:xfrm>
            <a:off x="638175" y="933450"/>
            <a:ext cx="9029700" cy="5000625"/>
            <a:chOff x="530658" y="567240"/>
            <a:chExt cx="8116950" cy="4171376"/>
          </a:xfrm>
        </p:grpSpPr>
        <p:graphicFrame>
          <p:nvGraphicFramePr>
            <p:cNvPr id="7" name="Espace réservé du contenu 5">
              <a:extLst>
                <a:ext uri="{FF2B5EF4-FFF2-40B4-BE49-F238E27FC236}">
                  <a16:creationId xmlns:a16="http://schemas.microsoft.com/office/drawing/2014/main" id="{E1514A86-B4BD-4DA9-9DF9-088B38E4D862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951921" y="830782"/>
            <a:ext cx="7268075" cy="390783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pSp>
          <p:nvGrpSpPr>
            <p:cNvPr id="8" name="Groupe 6"/>
            <p:cNvGrpSpPr/>
            <p:nvPr/>
          </p:nvGrpSpPr>
          <p:grpSpPr>
            <a:xfrm>
              <a:off x="6449695" y="958815"/>
              <a:ext cx="1295333" cy="510925"/>
              <a:chOff x="6450397" y="850232"/>
              <a:chExt cx="1295333" cy="510925"/>
            </a:xfrm>
          </p:grpSpPr>
          <p:cxnSp>
            <p:nvCxnSpPr>
              <p:cNvPr id="27" name="Connettore 1 3">
                <a:extLst>
                  <a:ext uri="{FF2B5EF4-FFF2-40B4-BE49-F238E27FC236}">
                    <a16:creationId xmlns:a16="http://schemas.microsoft.com/office/drawing/2014/main" id="{27B6CB3C-F513-4BEA-BA6A-A8175DB10519}"/>
                  </a:ext>
                </a:extLst>
              </p:cNvPr>
              <p:cNvCxnSpPr/>
              <p:nvPr/>
            </p:nvCxnSpPr>
            <p:spPr>
              <a:xfrm>
                <a:off x="6450397" y="1004739"/>
                <a:ext cx="360000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B0F0"/>
                </a:solidFill>
                <a:prstDash val="solid"/>
              </a:ln>
              <a:effectLst/>
            </p:spPr>
          </p:cxnSp>
          <p:cxnSp>
            <p:nvCxnSpPr>
              <p:cNvPr id="28" name="Connettore 1 4">
                <a:extLst>
                  <a:ext uri="{FF2B5EF4-FFF2-40B4-BE49-F238E27FC236}">
                    <a16:creationId xmlns:a16="http://schemas.microsoft.com/office/drawing/2014/main" id="{11C8866C-A5EE-4DF8-B829-F8744605518C}"/>
                  </a:ext>
                </a:extLst>
              </p:cNvPr>
              <p:cNvCxnSpPr/>
              <p:nvPr/>
            </p:nvCxnSpPr>
            <p:spPr>
              <a:xfrm>
                <a:off x="6455261" y="1284894"/>
                <a:ext cx="360000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ED2937"/>
                </a:solidFill>
                <a:prstDash val="solid"/>
              </a:ln>
              <a:effectLst/>
            </p:spPr>
          </p:cxnSp>
          <p:sp>
            <p:nvSpPr>
              <p:cNvPr id="29" name="ZoneTexte 27"/>
              <p:cNvSpPr txBox="1"/>
              <p:nvPr/>
            </p:nvSpPr>
            <p:spPr>
              <a:xfrm>
                <a:off x="6797218" y="850232"/>
                <a:ext cx="578156" cy="2404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CA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TAVR</a:t>
                </a:r>
              </a:p>
            </p:txBody>
          </p:sp>
          <p:sp>
            <p:nvSpPr>
              <p:cNvPr id="30" name="ZoneTexte 28"/>
              <p:cNvSpPr txBox="1"/>
              <p:nvPr/>
            </p:nvSpPr>
            <p:spPr>
              <a:xfrm>
                <a:off x="6797218" y="1120660"/>
                <a:ext cx="948512" cy="2404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CA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SAVR</a:t>
                </a:r>
              </a:p>
            </p:txBody>
          </p:sp>
        </p:grpSp>
        <p:sp>
          <p:nvSpPr>
            <p:cNvPr id="9" name="CasellaDiTesto 18">
              <a:extLst>
                <a:ext uri="{FF2B5EF4-FFF2-40B4-BE49-F238E27FC236}">
                  <a16:creationId xmlns:a16="http://schemas.microsoft.com/office/drawing/2014/main" id="{524C7279-7064-4C01-9530-17A1BF0F7D51}"/>
                </a:ext>
              </a:extLst>
            </p:cNvPr>
            <p:cNvSpPr txBox="1"/>
            <p:nvPr/>
          </p:nvSpPr>
          <p:spPr>
            <a:xfrm rot="16200000">
              <a:off x="6590095" y="2317641"/>
              <a:ext cx="3807914" cy="30711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CA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AV Orifice Area (cm</a:t>
              </a:r>
              <a:r>
                <a:rPr kumimoji="0" lang="it-CA" sz="1600" b="1" i="0" u="none" strike="noStrike" kern="0" cap="none" spc="0" normalizeH="0" baseline="30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2</a:t>
              </a:r>
              <a:r>
                <a:rPr kumimoji="0" lang="it-CA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)</a:t>
              </a:r>
            </a:p>
          </p:txBody>
        </p:sp>
        <p:sp>
          <p:nvSpPr>
            <p:cNvPr id="10" name="CasellaDiTesto 1">
              <a:extLst>
                <a:ext uri="{FF2B5EF4-FFF2-40B4-BE49-F238E27FC236}">
                  <a16:creationId xmlns:a16="http://schemas.microsoft.com/office/drawing/2014/main" id="{4839723F-8339-4BE1-BC90-D24620229F92}"/>
                </a:ext>
              </a:extLst>
            </p:cNvPr>
            <p:cNvSpPr txBox="1"/>
            <p:nvPr/>
          </p:nvSpPr>
          <p:spPr>
            <a:xfrm rot="16200000">
              <a:off x="-1219743" y="2317641"/>
              <a:ext cx="3807914" cy="30711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CA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AV Mean Gradient (mm Hg)</a:t>
              </a:r>
            </a:p>
          </p:txBody>
        </p:sp>
        <p:sp>
          <p:nvSpPr>
            <p:cNvPr id="11" name="CasellaDiTesto 20">
              <a:extLst>
                <a:ext uri="{FF2B5EF4-FFF2-40B4-BE49-F238E27FC236}">
                  <a16:creationId xmlns:a16="http://schemas.microsoft.com/office/drawing/2014/main" id="{AFB746A0-E4C9-4907-AB77-C4FA7B2B9E1F}"/>
                </a:ext>
              </a:extLst>
            </p:cNvPr>
            <p:cNvSpPr txBox="1"/>
            <p:nvPr/>
          </p:nvSpPr>
          <p:spPr>
            <a:xfrm>
              <a:off x="1853531" y="1053177"/>
              <a:ext cx="7014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CA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ED2937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5</a:t>
              </a:r>
              <a:r>
                <a:rPr kumimoji="0" lang="fr-FR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ED2937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2</a:t>
              </a:r>
              <a:endParaRPr kumimoji="0" lang="it-CA" sz="1200" b="1" i="0" u="none" strike="noStrike" kern="0" cap="none" spc="0" normalizeH="0" baseline="0" noProof="0" dirty="0">
                <a:ln>
                  <a:noFill/>
                </a:ln>
                <a:solidFill>
                  <a:srgbClr val="ED2937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2" name="CasellaDiTesto 20">
              <a:extLst>
                <a:ext uri="{FF2B5EF4-FFF2-40B4-BE49-F238E27FC236}">
                  <a16:creationId xmlns:a16="http://schemas.microsoft.com/office/drawing/2014/main" id="{35D3B6DD-C5CE-4B60-ABC5-B109E5EC5F0D}"/>
                </a:ext>
              </a:extLst>
            </p:cNvPr>
            <p:cNvSpPr txBox="1"/>
            <p:nvPr/>
          </p:nvSpPr>
          <p:spPr>
            <a:xfrm>
              <a:off x="1853531" y="1735487"/>
              <a:ext cx="7014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49</a:t>
              </a:r>
              <a:endParaRPr kumimoji="0" lang="it-CA" sz="12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3" name="CasellaDiTesto 20">
              <a:extLst>
                <a:ext uri="{FF2B5EF4-FFF2-40B4-BE49-F238E27FC236}">
                  <a16:creationId xmlns:a16="http://schemas.microsoft.com/office/drawing/2014/main" id="{075C2CCF-E88A-45C3-82DE-03696125A362}"/>
                </a:ext>
              </a:extLst>
            </p:cNvPr>
            <p:cNvSpPr txBox="1"/>
            <p:nvPr/>
          </p:nvSpPr>
          <p:spPr>
            <a:xfrm>
              <a:off x="1853531" y="3706091"/>
              <a:ext cx="7014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ED2937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0.7</a:t>
              </a:r>
              <a:endParaRPr kumimoji="0" lang="it-CA" sz="1200" b="1" i="0" u="none" strike="noStrike" kern="0" cap="none" spc="0" normalizeH="0" baseline="0" noProof="0" dirty="0">
                <a:ln>
                  <a:noFill/>
                </a:ln>
                <a:solidFill>
                  <a:srgbClr val="ED2937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4" name="CasellaDiTesto 20">
              <a:extLst>
                <a:ext uri="{FF2B5EF4-FFF2-40B4-BE49-F238E27FC236}">
                  <a16:creationId xmlns:a16="http://schemas.microsoft.com/office/drawing/2014/main" id="{AD44951B-0AFE-4DFA-A081-90BC26C932EB}"/>
                </a:ext>
              </a:extLst>
            </p:cNvPr>
            <p:cNvSpPr txBox="1"/>
            <p:nvPr/>
          </p:nvSpPr>
          <p:spPr>
            <a:xfrm>
              <a:off x="1687527" y="4096483"/>
              <a:ext cx="7014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0.7</a:t>
              </a:r>
              <a:endParaRPr kumimoji="0" lang="it-CA" sz="12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5" name="CasellaDiTesto 20">
              <a:extLst>
                <a:ext uri="{FF2B5EF4-FFF2-40B4-BE49-F238E27FC236}">
                  <a16:creationId xmlns:a16="http://schemas.microsoft.com/office/drawing/2014/main" id="{0CD88303-8CB4-4BF4-A9CA-E4C4A717087C}"/>
                </a:ext>
              </a:extLst>
            </p:cNvPr>
            <p:cNvSpPr txBox="1"/>
            <p:nvPr/>
          </p:nvSpPr>
          <p:spPr>
            <a:xfrm>
              <a:off x="3421711" y="3302808"/>
              <a:ext cx="7014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ED2937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13</a:t>
              </a:r>
              <a:endParaRPr kumimoji="0" lang="it-CA" sz="1200" b="1" i="0" u="none" strike="noStrike" kern="0" cap="none" spc="0" normalizeH="0" baseline="0" noProof="0" dirty="0">
                <a:ln>
                  <a:noFill/>
                </a:ln>
                <a:solidFill>
                  <a:srgbClr val="ED2937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6" name="CasellaDiTesto 20">
              <a:extLst>
                <a:ext uri="{FF2B5EF4-FFF2-40B4-BE49-F238E27FC236}">
                  <a16:creationId xmlns:a16="http://schemas.microsoft.com/office/drawing/2014/main" id="{E224D0A2-333D-48E5-B559-EFFA10C9C371}"/>
                </a:ext>
              </a:extLst>
            </p:cNvPr>
            <p:cNvSpPr txBox="1"/>
            <p:nvPr/>
          </p:nvSpPr>
          <p:spPr>
            <a:xfrm>
              <a:off x="3406471" y="3722283"/>
              <a:ext cx="7014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12</a:t>
              </a:r>
              <a:endParaRPr kumimoji="0" lang="it-CA" sz="12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7" name="CasellaDiTesto 20">
              <a:extLst>
                <a:ext uri="{FF2B5EF4-FFF2-40B4-BE49-F238E27FC236}">
                  <a16:creationId xmlns:a16="http://schemas.microsoft.com/office/drawing/2014/main" id="{CFB6003E-962D-4252-A31A-D125947FEBA2}"/>
                </a:ext>
              </a:extLst>
            </p:cNvPr>
            <p:cNvSpPr txBox="1"/>
            <p:nvPr/>
          </p:nvSpPr>
          <p:spPr>
            <a:xfrm>
              <a:off x="3421711" y="1183982"/>
              <a:ext cx="7014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1.7</a:t>
              </a:r>
              <a:endParaRPr kumimoji="0" lang="it-CA" sz="12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8" name="CasellaDiTesto 20">
              <a:extLst>
                <a:ext uri="{FF2B5EF4-FFF2-40B4-BE49-F238E27FC236}">
                  <a16:creationId xmlns:a16="http://schemas.microsoft.com/office/drawing/2014/main" id="{81199259-0F1F-4706-BED9-57C79A09ABAF}"/>
                </a:ext>
              </a:extLst>
            </p:cNvPr>
            <p:cNvSpPr txBox="1"/>
            <p:nvPr/>
          </p:nvSpPr>
          <p:spPr>
            <a:xfrm>
              <a:off x="3406471" y="2173483"/>
              <a:ext cx="7014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ED2937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1.6</a:t>
              </a:r>
              <a:endParaRPr kumimoji="0" lang="it-CA" sz="1200" b="1" i="0" u="none" strike="noStrike" kern="0" cap="none" spc="0" normalizeH="0" baseline="0" noProof="0" dirty="0">
                <a:ln>
                  <a:noFill/>
                </a:ln>
                <a:solidFill>
                  <a:srgbClr val="ED2937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9" name="CasellaDiTesto 20">
              <a:extLst>
                <a:ext uri="{FF2B5EF4-FFF2-40B4-BE49-F238E27FC236}">
                  <a16:creationId xmlns:a16="http://schemas.microsoft.com/office/drawing/2014/main" id="{E5DBE1A8-4C4F-4B6A-8A19-373469DC39B7}"/>
                </a:ext>
              </a:extLst>
            </p:cNvPr>
            <p:cNvSpPr txBox="1"/>
            <p:nvPr/>
          </p:nvSpPr>
          <p:spPr>
            <a:xfrm>
              <a:off x="4974766" y="3278696"/>
              <a:ext cx="7014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ED2937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13</a:t>
              </a:r>
              <a:endParaRPr kumimoji="0" lang="it-CA" sz="1200" b="1" i="0" u="none" strike="noStrike" kern="0" cap="none" spc="0" normalizeH="0" baseline="0" noProof="0" dirty="0">
                <a:ln>
                  <a:noFill/>
                </a:ln>
                <a:solidFill>
                  <a:srgbClr val="ED2937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20" name="CasellaDiTesto 20">
              <a:extLst>
                <a:ext uri="{FF2B5EF4-FFF2-40B4-BE49-F238E27FC236}">
                  <a16:creationId xmlns:a16="http://schemas.microsoft.com/office/drawing/2014/main" id="{D1D5AC38-093D-46DD-84E6-54D0F254DDBD}"/>
                </a:ext>
              </a:extLst>
            </p:cNvPr>
            <p:cNvSpPr txBox="1"/>
            <p:nvPr/>
          </p:nvSpPr>
          <p:spPr>
            <a:xfrm>
              <a:off x="4974766" y="3693427"/>
              <a:ext cx="7014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12</a:t>
              </a:r>
              <a:endParaRPr kumimoji="0" lang="it-CA" sz="12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D244F26E-5C85-46BE-92EE-48D7142580B2}"/>
                </a:ext>
              </a:extLst>
            </p:cNvPr>
            <p:cNvSpPr txBox="1"/>
            <p:nvPr/>
          </p:nvSpPr>
          <p:spPr>
            <a:xfrm>
              <a:off x="4974766" y="1851252"/>
              <a:ext cx="7014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1.5</a:t>
              </a:r>
              <a:endParaRPr kumimoji="0" lang="it-CA" sz="12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22" name="CasellaDiTesto 20">
              <a:extLst>
                <a:ext uri="{FF2B5EF4-FFF2-40B4-BE49-F238E27FC236}">
                  <a16:creationId xmlns:a16="http://schemas.microsoft.com/office/drawing/2014/main" id="{729E9C25-2E14-497E-A815-3FC3673B6BA9}"/>
                </a:ext>
              </a:extLst>
            </p:cNvPr>
            <p:cNvSpPr txBox="1"/>
            <p:nvPr/>
          </p:nvSpPr>
          <p:spPr>
            <a:xfrm>
              <a:off x="4974766" y="2506934"/>
              <a:ext cx="7014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ED2937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1.4</a:t>
              </a:r>
              <a:endParaRPr kumimoji="0" lang="it-CA" sz="1200" b="1" i="0" u="none" strike="noStrike" kern="0" cap="none" spc="0" normalizeH="0" baseline="0" noProof="0" dirty="0">
                <a:ln>
                  <a:noFill/>
                </a:ln>
                <a:solidFill>
                  <a:srgbClr val="ED2937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23" name="CasellaDiTesto 20">
              <a:extLst>
                <a:ext uri="{FF2B5EF4-FFF2-40B4-BE49-F238E27FC236}">
                  <a16:creationId xmlns:a16="http://schemas.microsoft.com/office/drawing/2014/main" id="{5317BFB0-8CB8-4734-B20B-3C2FD5287203}"/>
                </a:ext>
              </a:extLst>
            </p:cNvPr>
            <p:cNvSpPr txBox="1"/>
            <p:nvPr/>
          </p:nvSpPr>
          <p:spPr>
            <a:xfrm>
              <a:off x="6543893" y="3284191"/>
              <a:ext cx="7014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13</a:t>
              </a:r>
              <a:endParaRPr kumimoji="0" lang="it-CA" sz="12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24" name="CasellaDiTesto 20">
              <a:extLst>
                <a:ext uri="{FF2B5EF4-FFF2-40B4-BE49-F238E27FC236}">
                  <a16:creationId xmlns:a16="http://schemas.microsoft.com/office/drawing/2014/main" id="{9E9B47A3-1A74-402C-B2E4-D0AA13A0EA7B}"/>
                </a:ext>
              </a:extLst>
            </p:cNvPr>
            <p:cNvSpPr txBox="1"/>
            <p:nvPr/>
          </p:nvSpPr>
          <p:spPr>
            <a:xfrm>
              <a:off x="6543893" y="3686365"/>
              <a:ext cx="7014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ED2937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13</a:t>
              </a:r>
              <a:endParaRPr kumimoji="0" lang="it-CA" sz="1200" b="1" i="0" u="none" strike="noStrike" kern="0" cap="none" spc="0" normalizeH="0" baseline="0" noProof="0" dirty="0">
                <a:ln>
                  <a:noFill/>
                </a:ln>
                <a:solidFill>
                  <a:srgbClr val="ED2937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25" name="CasellaDiTesto 20">
              <a:extLst>
                <a:ext uri="{FF2B5EF4-FFF2-40B4-BE49-F238E27FC236}">
                  <a16:creationId xmlns:a16="http://schemas.microsoft.com/office/drawing/2014/main" id="{DA1FE48C-280B-4F45-91CD-6015449A556B}"/>
                </a:ext>
              </a:extLst>
            </p:cNvPr>
            <p:cNvSpPr txBox="1"/>
            <p:nvPr/>
          </p:nvSpPr>
          <p:spPr>
            <a:xfrm>
              <a:off x="6543893" y="1716849"/>
              <a:ext cx="7014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1.5</a:t>
              </a:r>
              <a:endParaRPr kumimoji="0" lang="it-CA" sz="12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26" name="CasellaDiTesto 20">
              <a:extLst>
                <a:ext uri="{FF2B5EF4-FFF2-40B4-BE49-F238E27FC236}">
                  <a16:creationId xmlns:a16="http://schemas.microsoft.com/office/drawing/2014/main" id="{523583DC-98FF-4038-913A-80F078852AE5}"/>
                </a:ext>
              </a:extLst>
            </p:cNvPr>
            <p:cNvSpPr txBox="1"/>
            <p:nvPr/>
          </p:nvSpPr>
          <p:spPr>
            <a:xfrm>
              <a:off x="6543893" y="2597429"/>
              <a:ext cx="7014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ED2937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1.4</a:t>
              </a:r>
              <a:endParaRPr kumimoji="0" lang="it-CA" sz="1200" b="1" i="0" u="none" strike="noStrike" kern="0" cap="none" spc="0" normalizeH="0" baseline="0" noProof="0" dirty="0">
                <a:ln>
                  <a:noFill/>
                </a:ln>
                <a:solidFill>
                  <a:srgbClr val="ED2937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3009900" y="6488668"/>
            <a:ext cx="7277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Rodés-Cabau et al., Circulation 2023 Oct 26 Epub ahead of print</a:t>
            </a:r>
          </a:p>
        </p:txBody>
      </p:sp>
    </p:spTree>
    <p:extLst>
      <p:ext uri="{BB962C8B-B14F-4D97-AF65-F5344CB8AC3E}">
        <p14:creationId xmlns:p14="http://schemas.microsoft.com/office/powerpoint/2010/main" val="33188827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385" y="0"/>
            <a:ext cx="444615" cy="4482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965" y="18799"/>
            <a:ext cx="10287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VIVA Trial: Follow-Up Outcomes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(median: 2 [1-4] years)</a:t>
            </a:r>
          </a:p>
        </p:txBody>
      </p:sp>
      <p:graphicFrame>
        <p:nvGraphicFramePr>
          <p:cNvPr id="7" name="Chart 6"/>
          <p:cNvGraphicFramePr/>
          <p:nvPr/>
        </p:nvGraphicFramePr>
        <p:xfrm>
          <a:off x="400050" y="1143000"/>
          <a:ext cx="9753600" cy="46978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85725" y="3362325"/>
            <a:ext cx="2952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0050" y="5766108"/>
            <a:ext cx="9772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              Death                 Stroke           Disabling stroke     Major/life-            New on-set            New PPM           Cardiac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                                                                                        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threatening bleeding        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a-fib                                              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rehosp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09900" y="6488668"/>
            <a:ext cx="7277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Rodés-Cabau et al., Circulation 2023 Oct 26 Epub ahead of print</a:t>
            </a:r>
          </a:p>
        </p:txBody>
      </p:sp>
    </p:spTree>
    <p:extLst>
      <p:ext uri="{BB962C8B-B14F-4D97-AF65-F5344CB8AC3E}">
        <p14:creationId xmlns:p14="http://schemas.microsoft.com/office/powerpoint/2010/main" val="409258856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725" y="9525"/>
            <a:ext cx="4222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761"/>
            <a:ext cx="10287000" cy="59325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05300" y="5105400"/>
            <a:ext cx="40386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Swiss TAVI Registry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52500" y="5467290"/>
            <a:ext cx="2129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&lt;23mm annulus</a:t>
            </a:r>
          </a:p>
        </p:txBody>
      </p:sp>
    </p:spTree>
    <p:extLst>
      <p:ext uri="{BB962C8B-B14F-4D97-AF65-F5344CB8AC3E}">
        <p14:creationId xmlns:p14="http://schemas.microsoft.com/office/powerpoint/2010/main" val="3529240955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725" y="9525"/>
            <a:ext cx="4222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-71723"/>
            <a:ext cx="10287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Swiss TAVI Registry: Procedural Characteristics and Complications in the Matched Population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849906" y="6517341"/>
            <a:ext cx="5437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Okuno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al., J Am Coll Cardiol Intv 2023;16:429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17" y="1005496"/>
            <a:ext cx="7653131" cy="5511846"/>
          </a:xfrm>
          <a:prstGeom prst="rect">
            <a:avLst/>
          </a:prstGeom>
          <a:ln w="38100" cap="sq">
            <a:solidFill>
              <a:srgbClr val="C7DBDA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 bwMode="auto">
          <a:xfrm>
            <a:off x="1333500" y="3886200"/>
            <a:ext cx="7315200" cy="52322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409700" y="5105400"/>
            <a:ext cx="7315200" cy="52322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0157023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725" y="9525"/>
            <a:ext cx="4222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190500" y="-3"/>
            <a:ext cx="1028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Swiss TAVI Registry: 5-Yr Clinical Outcomes in Self-Expanding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(SEV)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vs Balloon-Expandable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(BEV)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THVs in Pts with Small Annuli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49906" y="6517341"/>
            <a:ext cx="5437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Okuno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al., J Am Coll Cardiol Intv 2023;16:429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94" y="914401"/>
            <a:ext cx="8731624" cy="5593976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Oval 4"/>
          <p:cNvSpPr/>
          <p:nvPr/>
        </p:nvSpPr>
        <p:spPr bwMode="auto">
          <a:xfrm>
            <a:off x="9105900" y="2658487"/>
            <a:ext cx="381000" cy="389513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134862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385" y="0"/>
            <a:ext cx="444615" cy="4482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53787"/>
            <a:ext cx="1028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SMART Trial: Trial Design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723900" y="932330"/>
            <a:ext cx="8839200" cy="654423"/>
          </a:xfrm>
          <a:prstGeom prst="rect">
            <a:avLst/>
          </a:prstGeom>
          <a:solidFill>
            <a:schemeClr val="bg1">
              <a:lumMod val="75000"/>
            </a:schemeClr>
          </a:solidFill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Subjects with severe native aortic valve stenosis with a small annulus (≤430 mm</a:t>
            </a:r>
            <a:r>
              <a:rPr kumimoji="0" lang="en-US" sz="20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by MDCT)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3056966" y="2123765"/>
            <a:ext cx="4197724" cy="654423"/>
          </a:xfrm>
          <a:prstGeom prst="rect">
            <a:avLst/>
          </a:prstGeom>
          <a:solidFill>
            <a:srgbClr val="7DDDFF"/>
          </a:solidFill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Randomization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1:1 Stratified by Site and Sex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309279" y="3629834"/>
            <a:ext cx="2962836" cy="654423"/>
          </a:xfrm>
          <a:prstGeom prst="rect">
            <a:avLst/>
          </a:prstGeom>
          <a:solidFill>
            <a:srgbClr val="0070C0"/>
          </a:solidFill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Medtronic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Evolut PRO/PRO+/FX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7050732" y="3629834"/>
            <a:ext cx="2962836" cy="654423"/>
          </a:xfrm>
          <a:prstGeom prst="rect">
            <a:avLst/>
          </a:prstGeom>
          <a:solidFill>
            <a:schemeClr val="bg1">
              <a:lumMod val="50000"/>
            </a:schemeClr>
          </a:solidFill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Edwards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SAPIEN 3/SAPIEN 3 Ultra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23129" y="3629834"/>
            <a:ext cx="3247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Approximately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700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randomized subjects at approximately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90 sites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Canada, EMEA and the U.S.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309278" y="4796114"/>
            <a:ext cx="9704289" cy="394447"/>
          </a:xfrm>
          <a:prstGeom prst="rect">
            <a:avLst/>
          </a:prstGeom>
          <a:solidFill>
            <a:srgbClr val="002060"/>
          </a:solidFill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30-Day and annual follow-ups through 5 years for all subjects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190500" y="5719475"/>
            <a:ext cx="9977722" cy="528925"/>
          </a:xfrm>
          <a:prstGeom prst="rect">
            <a:avLst/>
          </a:prstGeom>
          <a:solidFill>
            <a:srgbClr val="F1FAF6"/>
          </a:solidFill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339975" marR="0" lvl="0" indent="-2339975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Primary Endpoints: - Mortality, disabling stroke or HF rehospitalization at 12 months (non-inferiority)</a:t>
            </a:r>
          </a:p>
          <a:p>
            <a:pPr marL="1944688" marR="0" lvl="0" indent="-1944688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                     - Bioprosthetic valve dysfunction (BVD) at 12 months (superiority)</a:t>
            </a:r>
          </a:p>
        </p:txBody>
      </p:sp>
      <p:cxnSp>
        <p:nvCxnSpPr>
          <p:cNvPr id="12" name="Straight Arrow Connector 11"/>
          <p:cNvCxnSpPr>
            <a:stCxn id="2" idx="2"/>
            <a:endCxn id="5" idx="0"/>
          </p:cNvCxnSpPr>
          <p:nvPr/>
        </p:nvCxnSpPr>
        <p:spPr bwMode="auto">
          <a:xfrm>
            <a:off x="5143500" y="1586753"/>
            <a:ext cx="12328" cy="537012"/>
          </a:xfrm>
          <a:prstGeom prst="straightConnector1">
            <a:avLst/>
          </a:prstGeom>
          <a:noFill/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4" name="Straight Arrow Connector 13"/>
          <p:cNvCxnSpPr>
            <a:endCxn id="6" idx="0"/>
          </p:cNvCxnSpPr>
          <p:nvPr/>
        </p:nvCxnSpPr>
        <p:spPr bwMode="auto">
          <a:xfrm>
            <a:off x="1786221" y="2450977"/>
            <a:ext cx="4476" cy="1178857"/>
          </a:xfrm>
          <a:prstGeom prst="straightConnector1">
            <a:avLst/>
          </a:prstGeom>
          <a:noFill/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7" name="Straight Arrow Connector 16"/>
          <p:cNvCxnSpPr>
            <a:endCxn id="7" idx="0"/>
          </p:cNvCxnSpPr>
          <p:nvPr/>
        </p:nvCxnSpPr>
        <p:spPr bwMode="auto">
          <a:xfrm>
            <a:off x="8532150" y="2450977"/>
            <a:ext cx="0" cy="1178857"/>
          </a:xfrm>
          <a:prstGeom prst="straightConnector1">
            <a:avLst/>
          </a:prstGeom>
          <a:noFill/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1" name="Straight Connector 20"/>
          <p:cNvCxnSpPr>
            <a:stCxn id="5" idx="1"/>
          </p:cNvCxnSpPr>
          <p:nvPr/>
        </p:nvCxnSpPr>
        <p:spPr bwMode="auto">
          <a:xfrm flipH="1">
            <a:off x="1779506" y="2450977"/>
            <a:ext cx="1277460" cy="0"/>
          </a:xfrm>
          <a:prstGeom prst="line">
            <a:avLst/>
          </a:prstGeom>
          <a:noFill/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6" name="Straight Connector 25"/>
          <p:cNvCxnSpPr>
            <a:stCxn id="5" idx="3"/>
          </p:cNvCxnSpPr>
          <p:nvPr/>
        </p:nvCxnSpPr>
        <p:spPr bwMode="auto">
          <a:xfrm>
            <a:off x="7254690" y="2450977"/>
            <a:ext cx="1270745" cy="5352"/>
          </a:xfrm>
          <a:prstGeom prst="line">
            <a:avLst/>
          </a:prstGeom>
          <a:noFill/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3" name="TextBox 12"/>
          <p:cNvSpPr txBox="1"/>
          <p:nvPr/>
        </p:nvSpPr>
        <p:spPr>
          <a:xfrm rot="19454755">
            <a:off x="2585141" y="2901050"/>
            <a:ext cx="4221710" cy="70788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LBCT ACC 2024</a:t>
            </a:r>
          </a:p>
        </p:txBody>
      </p:sp>
    </p:spTree>
    <p:extLst>
      <p:ext uri="{BB962C8B-B14F-4D97-AF65-F5344CB8AC3E}">
        <p14:creationId xmlns:p14="http://schemas.microsoft.com/office/powerpoint/2010/main" val="814102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28"/>
            </a:gs>
            <a:gs pos="50000">
              <a:srgbClr val="000099"/>
            </a:gs>
            <a:gs pos="100000">
              <a:srgbClr val="000099">
                <a:gamma/>
                <a:shade val="25882"/>
                <a:invGamma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324" y="4656"/>
            <a:ext cx="102846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028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Calibri"/>
              </a:rPr>
              <a:t>Take Home Messages</a:t>
            </a:r>
          </a:p>
          <a:p>
            <a:pPr marL="0" marR="0" lvl="0" indent="0" algn="ctr" defTabSz="1028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  <a:sym typeface="Calibri"/>
              </a:rPr>
              <a:t>Recent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Calibri"/>
              </a:rPr>
              <a:t>Publications in TAVR Field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507" y="1142090"/>
            <a:ext cx="1015720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21469" marR="0" lvl="0" indent="-321469" algn="l" defTabSz="1028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en-US" sz="22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Calibri"/>
              </a:rPr>
              <a:t>In selected matched AS pts short and long-term clinical outcomes up to 3 years, are similar in native TAVR vs redo TAVR using Edward BEV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Calibri"/>
              </a:rPr>
              <a:t>procedures</a:t>
            </a:r>
            <a:r>
              <a:rPr lang="en-US" sz="22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Calibri"/>
              </a:rPr>
              <a:t>; despite higher residual MG. Long-term outcomes at 5-10 years are awaited. 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cs typeface="Arial" pitchFamily="34" charset="0"/>
              <a:sym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34140" y="3888618"/>
            <a:ext cx="103881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21469" marR="0" lvl="0" indent="-321469" algn="l" defTabSz="1028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en-US" sz="22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Calibri"/>
              </a:rPr>
              <a:t>Optimal techniques are required to achieve best valve hemodynamics without deformations in ViV TAVR implantation.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cs typeface="Arial" pitchFamily="34" charset="0"/>
              <a:sym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20283" y="4741175"/>
            <a:ext cx="10374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21469" marR="0" lvl="0" indent="-321469" algn="l" defTabSz="1028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en-US" sz="22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Calibri"/>
              </a:rPr>
              <a:t>In selected AS pts with small annuli, 30-day &amp; 2 year outcomes after TAVR vs SAVR are similar despite a trend towards better hemodynamics in the TAVR gp. Subsequent  5-10yrs F/u is awaited.  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cs typeface="Arial" pitchFamily="34" charset="0"/>
              <a:sym typeface="Calibri"/>
            </a:endParaRPr>
          </a:p>
        </p:txBody>
      </p:sp>
      <p:pic>
        <p:nvPicPr>
          <p:cNvPr id="8" name="Picture 14">
            <a:extLst>
              <a:ext uri="{FF2B5EF4-FFF2-40B4-BE49-F238E27FC236}">
                <a16:creationId xmlns:a16="http://schemas.microsoft.com/office/drawing/2014/main" id="{E22B7709-00AB-462B-BD53-EEDF093EB8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3354" y="-4762"/>
            <a:ext cx="463645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6654" y="2672022"/>
            <a:ext cx="101572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21469" marR="0" lvl="0" indent="-321469" algn="l" defTabSz="1028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en-US" sz="2200" b="1" noProof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Calibri"/>
              </a:rPr>
              <a:t>Selected TAVR pts under a well defined set protocol can be discharged safely </a:t>
            </a:r>
            <a:r>
              <a:rPr lang="en-US" sz="22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Calibri"/>
              </a:rPr>
              <a:t>in &lt;72 </a:t>
            </a:r>
            <a:r>
              <a:rPr lang="en-US" sz="2200" b="1" noProof="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Calibri"/>
              </a:rPr>
              <a:t>Hrs</a:t>
            </a:r>
            <a:r>
              <a:rPr lang="en-US" sz="2200" b="1" noProof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Calibri"/>
              </a:rPr>
              <a:t> of observation with 30-day outcomes similar to conventional discharge approach.  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cs typeface="Arial" pitchFamily="34" charset="0"/>
              <a:sym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10384" y="5819853"/>
            <a:ext cx="103742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21469" marR="0" lvl="0" indent="-321469" algn="l" defTabSz="1028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Calibri"/>
              </a:rPr>
              <a:t>Both SEV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Calibri"/>
              </a:rPr>
              <a:t> vs BEV have similar death at 5</a:t>
            </a:r>
            <a:r>
              <a:rPr lang="en-US" sz="22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Calibri"/>
              </a:rPr>
              <a:t>-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Calibri"/>
              </a:rPr>
              <a:t>year in small annuli with lower residual MG in SEV gp but </a:t>
            </a:r>
            <a:r>
              <a:rPr kumimoji="0" lang="en-US" sz="2200" b="1" i="0" u="none" strike="noStrike" kern="1200" cap="none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Calibri"/>
              </a:rPr>
              <a:t>higher CVA. 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Calibri"/>
              </a:rPr>
              <a:t>Long-term outcomes are awaited.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61175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2" grpId="0"/>
      <p:bldP spid="9" grpId="0"/>
      <p:bldP spid="10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160735" y="1892012"/>
            <a:ext cx="10126265" cy="372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564" tIns="38278" rIns="76564" bIns="38278" anchor="b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771525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sym typeface="Calibri"/>
              </a:rPr>
              <a:t>Following statements are true regarding</a:t>
            </a:r>
            <a:r>
              <a:rPr kumimoji="0" lang="en-US" altLang="en-US" sz="24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sym typeface="Calibri"/>
              </a:rPr>
              <a:t> the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sym typeface="Calibri"/>
              </a:rPr>
              <a:t> outcomes of matched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sym typeface="Calibri"/>
              </a:rPr>
              <a:t>redoTAVR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sym typeface="Calibri"/>
              </a:rPr>
              <a:t> vs native TAVR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sym typeface="Calibri"/>
              </a:rPr>
              <a:t>upto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sym typeface="Calibri"/>
              </a:rPr>
              <a:t> 3-years except:  </a:t>
            </a:r>
          </a:p>
          <a:p>
            <a:pPr marL="0" marR="0" lvl="0" indent="0" algn="l" defTabSz="771525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  <a:sym typeface="Calibri"/>
            </a:endParaRPr>
          </a:p>
          <a:p>
            <a:pPr marL="675084" marR="0" lvl="1" indent="-289322" algn="l" defTabSz="771525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sym typeface="Calibri"/>
              </a:rPr>
              <a:t> Similar mortality rate</a:t>
            </a:r>
          </a:p>
          <a:p>
            <a:pPr marL="675084" marR="0" lvl="1" indent="-289322" algn="l" defTabSz="771525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  <a:sym typeface="Calibri"/>
            </a:endParaRPr>
          </a:p>
          <a:p>
            <a:pPr marL="675084" marR="0" lvl="1" indent="-289322" algn="l" defTabSz="771525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sym typeface="Calibri"/>
              </a:rPr>
              <a:t> Similar</a:t>
            </a:r>
            <a:r>
              <a:rPr kumimoji="0" lang="en-US" altLang="en-US" sz="24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sym typeface="Calibri"/>
              </a:rPr>
              <a:t> stroke rate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  <a:sym typeface="Calibri"/>
            </a:endParaRPr>
          </a:p>
          <a:p>
            <a:pPr marL="675084" marR="0" lvl="1" indent="-289322" algn="l" defTabSz="771525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  <a:sym typeface="Calibri"/>
            </a:endParaRPr>
          </a:p>
          <a:p>
            <a:pPr marL="675084" marR="0" lvl="1" indent="-289322" algn="l" defTabSz="771525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altLang="en-US" sz="2400" b="1" dirty="0">
                <a:solidFill>
                  <a:srgbClr val="FFFFFF"/>
                </a:solidFill>
                <a:latin typeface="Arial" charset="0"/>
                <a:cs typeface="Arial" charset="0"/>
                <a:sym typeface="Calibri"/>
              </a:rPr>
              <a:t> Similar major bleeding rates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  <a:sym typeface="Calibri"/>
            </a:endParaRPr>
          </a:p>
          <a:p>
            <a:pPr marL="675084" marR="0" lvl="1" indent="-289322" algn="l" defTabSz="771525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  <a:sym typeface="Calibri"/>
            </a:endParaRPr>
          </a:p>
          <a:p>
            <a:pPr marL="675084" marR="0" lvl="1" indent="-289322" algn="l" defTabSz="771525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sym typeface="Calibri"/>
              </a:rPr>
              <a:t> </a:t>
            </a:r>
            <a:r>
              <a:rPr lang="en-US" altLang="en-US" sz="2400" b="1" dirty="0">
                <a:solidFill>
                  <a:srgbClr val="FFFFFF"/>
                </a:solidFill>
                <a:latin typeface="Arial" charset="0"/>
                <a:cs typeface="Arial" charset="0"/>
                <a:sym typeface="Calibri"/>
              </a:rPr>
              <a:t>Lower </a:t>
            </a:r>
            <a:r>
              <a:rPr kumimoji="0" lang="en-US" altLang="en-US" sz="24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sym typeface="Calibri"/>
              </a:rPr>
              <a:t>residual MG post procedure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  <a:sym typeface="Calibri"/>
            </a:endParaRP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924135" y="37370"/>
            <a:ext cx="8499320" cy="90011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3200" dirty="0">
                <a:latin typeface="Arial" charset="0"/>
                <a:cs typeface="Arial" charset="0"/>
              </a:rPr>
              <a:t>Question # 1</a:t>
            </a:r>
          </a:p>
        </p:txBody>
      </p:sp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4889961" y="6011721"/>
            <a:ext cx="4493622" cy="2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564" tIns="38278" rIns="76564" bIns="38278" anchor="b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771525" rtl="0" eaLnBrk="1" fontAlgn="base" latinLnBrk="0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endParaRPr kumimoji="0" lang="en-GB" altLang="en-US" sz="1575" b="1" i="1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ea typeface="+mn-ea"/>
              <a:cs typeface="Arial" charset="0"/>
              <a:sym typeface="Calibri"/>
            </a:endParaRP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2742443" y="5747010"/>
            <a:ext cx="4542353" cy="629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4509" tIns="37283" rIns="74509" bIns="37283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7715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sym typeface="Calibri"/>
              </a:rPr>
              <a:t>Correct answer: D</a:t>
            </a:r>
          </a:p>
        </p:txBody>
      </p:sp>
      <p:pic>
        <p:nvPicPr>
          <p:cNvPr id="7" name="Picture 14">
            <a:extLst>
              <a:ext uri="{FF2B5EF4-FFF2-40B4-BE49-F238E27FC236}">
                <a16:creationId xmlns:a16="http://schemas.microsoft.com/office/drawing/2014/main" id="{E22B7709-00AB-462B-BD53-EEDF093EB8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3354" y="-4762"/>
            <a:ext cx="463645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9916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0" y="1513745"/>
            <a:ext cx="10261666" cy="372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564" tIns="38278" rIns="76564" bIns="38278" anchor="b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771525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sym typeface="Calibri"/>
              </a:rPr>
              <a:t>Following are the predictors of failure of early discharge in FAST-TAVI II trial except :  </a:t>
            </a:r>
          </a:p>
          <a:p>
            <a:pPr marL="0" marR="0" lvl="0" indent="0" algn="l" defTabSz="771525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  <a:sym typeface="Calibri"/>
            </a:endParaRPr>
          </a:p>
          <a:p>
            <a:pPr marL="675084" marR="0" lvl="1" indent="-289322" algn="l" defTabSz="771525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sym typeface="Calibri"/>
              </a:rPr>
              <a:t> CHF Class on admission</a:t>
            </a:r>
          </a:p>
          <a:p>
            <a:pPr marL="675084" marR="0" lvl="1" indent="-289322" algn="l" defTabSz="771525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  <a:sym typeface="Calibri"/>
            </a:endParaRPr>
          </a:p>
          <a:p>
            <a:pPr marL="675084" marR="0" lvl="1" indent="-289322" algn="l" defTabSz="771525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sym typeface="Calibri"/>
              </a:rPr>
              <a:t> </a:t>
            </a:r>
            <a:r>
              <a:rPr lang="en-US" altLang="en-US" sz="2250" b="1" dirty="0">
                <a:solidFill>
                  <a:srgbClr val="FFFFFF"/>
                </a:solidFill>
                <a:latin typeface="Arial" charset="0"/>
                <a:cs typeface="Arial" charset="0"/>
                <a:sym typeface="Calibri"/>
              </a:rPr>
              <a:t>Conduction disturbances</a:t>
            </a: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sym typeface="Calibri"/>
              </a:rPr>
              <a:t> </a:t>
            </a:r>
          </a:p>
          <a:p>
            <a:pPr marL="675084" marR="0" lvl="1" indent="-289322" algn="l" defTabSz="771525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  <a:sym typeface="Calibri"/>
            </a:endParaRPr>
          </a:p>
          <a:p>
            <a:pPr marL="675084" marR="0" lvl="1" indent="-289322" algn="l" defTabSz="771525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sym typeface="Calibri"/>
              </a:rPr>
              <a:t> </a:t>
            </a:r>
            <a:r>
              <a:rPr lang="en-US" altLang="en-US" sz="2250" b="1" noProof="0" dirty="0">
                <a:solidFill>
                  <a:srgbClr val="FFFFFF"/>
                </a:solidFill>
                <a:latin typeface="Arial" charset="0"/>
                <a:cs typeface="Arial" charset="0"/>
                <a:sym typeface="Calibri"/>
              </a:rPr>
              <a:t>Male</a:t>
            </a: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  <a:sym typeface="Calibri"/>
            </a:endParaRPr>
          </a:p>
          <a:p>
            <a:pPr marL="675084" marR="0" lvl="1" indent="-289322" algn="l" defTabSz="771525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  <a:sym typeface="Calibri"/>
            </a:endParaRPr>
          </a:p>
          <a:p>
            <a:pPr marL="675084" marR="0" lvl="1" indent="-289322" algn="l" defTabSz="771525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sym typeface="Calibri"/>
              </a:rPr>
              <a:t> </a:t>
            </a:r>
            <a:r>
              <a:rPr lang="en-US" altLang="en-US" sz="2250" b="1" dirty="0">
                <a:solidFill>
                  <a:srgbClr val="FFFFFF"/>
                </a:solidFill>
                <a:latin typeface="Arial" charset="0"/>
                <a:cs typeface="Arial" charset="0"/>
                <a:sym typeface="Calibri"/>
              </a:rPr>
              <a:t>COPD</a:t>
            </a: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  <a:sym typeface="Calibri"/>
            </a:endParaRP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205490" y="47421"/>
            <a:ext cx="8499320" cy="90011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3200" dirty="0">
                <a:latin typeface="Arial" charset="0"/>
                <a:cs typeface="Arial" charset="0"/>
              </a:rPr>
              <a:t>Question # 2</a:t>
            </a:r>
          </a:p>
        </p:txBody>
      </p:sp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4889961" y="6011721"/>
            <a:ext cx="4493622" cy="2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564" tIns="38278" rIns="76564" bIns="38278" anchor="b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771525" rtl="0" eaLnBrk="1" fontAlgn="base" latinLnBrk="0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endParaRPr kumimoji="0" lang="en-GB" altLang="en-US" sz="1575" b="1" i="1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ea typeface="+mn-ea"/>
              <a:cs typeface="Arial" charset="0"/>
              <a:sym typeface="Calibri"/>
            </a:endParaRP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3448122" y="5568108"/>
            <a:ext cx="4542353" cy="629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4509" tIns="37283" rIns="74509" bIns="37283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7715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sym typeface="Calibri"/>
              </a:rPr>
              <a:t>Correct answer: C</a:t>
            </a:r>
          </a:p>
        </p:txBody>
      </p:sp>
      <p:pic>
        <p:nvPicPr>
          <p:cNvPr id="7" name="Picture 14">
            <a:extLst>
              <a:ext uri="{FF2B5EF4-FFF2-40B4-BE49-F238E27FC236}">
                <a16:creationId xmlns:a16="http://schemas.microsoft.com/office/drawing/2014/main" id="{E22B7709-00AB-462B-BD53-EEDF093EB8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3354" y="-4762"/>
            <a:ext cx="463645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9079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206909" y="1675242"/>
            <a:ext cx="9896096" cy="372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564" tIns="38278" rIns="76564" bIns="38278" anchor="b" anchorCtr="1"/>
          <a:lstStyle>
            <a:lvl1pPr marL="762000" indent="-762000"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1219200" indent="-76200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642938" marR="0" lvl="0" indent="-642938" algn="l" defTabSz="771525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sym typeface="Calibri"/>
              </a:rPr>
              <a:t>Following results are true about the trial comparing TAVR vs SAVR in small annuli</a:t>
            </a:r>
            <a:r>
              <a:rPr kumimoji="0" lang="en-US" altLang="en-US" sz="225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sym typeface="Calibri"/>
              </a:rPr>
              <a:t> </a:t>
            </a:r>
            <a:r>
              <a:rPr lang="en-US" altLang="en-US" sz="2250" b="1" dirty="0">
                <a:solidFill>
                  <a:srgbClr val="FFFFFF"/>
                </a:solidFill>
                <a:latin typeface="Arial" charset="0"/>
                <a:cs typeface="Arial" charset="0"/>
                <a:sym typeface="Calibri"/>
              </a:rPr>
              <a:t>except;</a:t>
            </a: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  <a:sym typeface="Calibri"/>
            </a:endParaRPr>
          </a:p>
          <a:p>
            <a:pPr marL="642938" marR="0" lvl="0" indent="-642938" algn="l" defTabSz="771525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  <a:sym typeface="Calibri"/>
            </a:endParaRPr>
          </a:p>
          <a:p>
            <a:pPr marL="1028700" marR="0" lvl="1" indent="-642938" algn="l" defTabSz="771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sym typeface="Calibri"/>
              </a:rPr>
              <a:t>A. Similar death</a:t>
            </a:r>
            <a:r>
              <a:rPr kumimoji="0" lang="en-US" altLang="en-US" sz="225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sym typeface="Calibri"/>
              </a:rPr>
              <a:t> and stroke at 1 year</a:t>
            </a: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  <a:sym typeface="Calibri"/>
            </a:endParaRPr>
          </a:p>
          <a:p>
            <a:pPr marL="1028700" marR="0" lvl="1" indent="-642938" algn="l" defTabSz="771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  <a:sym typeface="Calibri"/>
            </a:endParaRPr>
          </a:p>
          <a:p>
            <a:pPr marL="1028700" marR="0" lvl="1" indent="-642938" algn="l" defTabSz="771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sym typeface="Calibri"/>
              </a:rPr>
              <a:t>B. </a:t>
            </a:r>
            <a:r>
              <a:rPr lang="en-US" altLang="en-US" sz="2250" b="1" dirty="0">
                <a:solidFill>
                  <a:srgbClr val="FFFFFF"/>
                </a:solidFill>
                <a:latin typeface="Arial" charset="0"/>
                <a:cs typeface="Arial" charset="0"/>
                <a:sym typeface="Calibri"/>
              </a:rPr>
              <a:t>Higher severe PPM in the TAVR vs SAVR group</a:t>
            </a: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  <a:sym typeface="Calibri"/>
            </a:endParaRPr>
          </a:p>
          <a:p>
            <a:pPr marL="1028700" marR="0" lvl="1" indent="-642938" algn="l" defTabSz="771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  <a:sym typeface="Calibri"/>
            </a:endParaRPr>
          </a:p>
          <a:p>
            <a:pPr marL="1028700" marR="0" lvl="1" indent="-642938" algn="l" defTabSz="771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sym typeface="Calibri"/>
              </a:rPr>
              <a:t>C. </a:t>
            </a:r>
            <a:r>
              <a:rPr lang="en-US" altLang="en-US" sz="2250" b="1" dirty="0">
                <a:solidFill>
                  <a:srgbClr val="FFFFFF"/>
                </a:solidFill>
                <a:latin typeface="Arial" charset="0"/>
                <a:cs typeface="Arial" charset="0"/>
                <a:sym typeface="Calibri"/>
              </a:rPr>
              <a:t>Lower residual MG in TAVR vs SAVR group</a:t>
            </a: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  <a:sym typeface="Calibri"/>
            </a:endParaRPr>
          </a:p>
          <a:p>
            <a:pPr marL="1028700" marR="0" lvl="1" indent="-642938" algn="l" defTabSz="771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  <a:sym typeface="Calibri"/>
            </a:endParaRPr>
          </a:p>
          <a:p>
            <a:pPr marL="1028700" marR="0" lvl="1" indent="-642938" algn="l" defTabSz="771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sym typeface="Calibri"/>
              </a:rPr>
              <a:t>D.</a:t>
            </a:r>
            <a:r>
              <a:rPr kumimoji="0" lang="en-US" altLang="en-US" sz="225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sym typeface="Calibri"/>
              </a:rPr>
              <a:t> Lower bleeding/</a:t>
            </a:r>
            <a:r>
              <a:rPr kumimoji="0" lang="en-US" altLang="en-US" sz="225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sym typeface="Calibri"/>
              </a:rPr>
              <a:t>Afib</a:t>
            </a:r>
            <a:r>
              <a:rPr kumimoji="0" lang="en-US" altLang="en-US" sz="225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sym typeface="Calibri"/>
              </a:rPr>
              <a:t> in TAVR vs SAVR group </a:t>
            </a: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  <a:sym typeface="Calibri"/>
            </a:endParaRPr>
          </a:p>
          <a:p>
            <a:pPr marL="1028700" marR="0" lvl="1" indent="-642938" algn="l" defTabSz="771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  <a:sym typeface="Calibri"/>
            </a:endParaRPr>
          </a:p>
          <a:p>
            <a:pPr marL="1028700" marR="0" lvl="1" indent="-642938" algn="l" defTabSz="771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  <a:sym typeface="Calibri"/>
            </a:endParaRPr>
          </a:p>
          <a:p>
            <a:pPr marL="1028700" marR="0" lvl="1" indent="-642938" algn="l" defTabSz="771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  <a:sym typeface="Calibri"/>
            </a:endParaRP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253792" y="65010"/>
            <a:ext cx="7715250" cy="90011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3200" dirty="0">
                <a:latin typeface="Arial" charset="0"/>
                <a:cs typeface="Arial" charset="0"/>
              </a:rPr>
              <a:t>Question # 3</a:t>
            </a:r>
          </a:p>
        </p:txBody>
      </p:sp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4889961" y="6011721"/>
            <a:ext cx="4079081" cy="2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564" tIns="38278" rIns="76564" bIns="38278" anchor="b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771525" rtl="0" eaLnBrk="1" fontAlgn="base" latinLnBrk="0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endParaRPr kumimoji="0" lang="en-GB" altLang="en-US" sz="1519" b="1" i="1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ea typeface="+mn-ea"/>
              <a:cs typeface="Arial" charset="0"/>
              <a:sym typeface="Calibri"/>
            </a:endParaRP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3448123" y="5683719"/>
            <a:ext cx="3877456" cy="59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4509" tIns="37283" rIns="74509" bIns="37283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7715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37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sym typeface="Calibri"/>
              </a:rPr>
              <a:t>Correct answer: B</a:t>
            </a:r>
          </a:p>
        </p:txBody>
      </p:sp>
      <p:pic>
        <p:nvPicPr>
          <p:cNvPr id="7" name="Picture 14">
            <a:extLst>
              <a:ext uri="{FF2B5EF4-FFF2-40B4-BE49-F238E27FC236}">
                <a16:creationId xmlns:a16="http://schemas.microsoft.com/office/drawing/2014/main" id="{E22B7709-00AB-462B-BD53-EEDF093EB8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3354" y="-4762"/>
            <a:ext cx="463645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5255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Title 1"/>
          <p:cNvSpPr txBox="1">
            <a:spLocks noGrp="1"/>
          </p:cNvSpPr>
          <p:nvPr>
            <p:ph type="title"/>
          </p:nvPr>
        </p:nvSpPr>
        <p:spPr>
          <a:xfrm>
            <a:off x="0" y="0"/>
            <a:ext cx="10287000" cy="717548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4000" dirty="0"/>
              <a:t> </a:t>
            </a:r>
            <a:r>
              <a:rPr lang="en-US" sz="4000" dirty="0"/>
              <a:t>TEE from OSH 12/19/23</a:t>
            </a:r>
            <a:endParaRPr sz="4000" dirty="0"/>
          </a:p>
        </p:txBody>
      </p:sp>
      <p:sp>
        <p:nvSpPr>
          <p:cNvPr id="7" name="Rectangle 6"/>
          <p:cNvSpPr/>
          <p:nvPr/>
        </p:nvSpPr>
        <p:spPr>
          <a:xfrm>
            <a:off x="5396829" y="5689956"/>
            <a:ext cx="47163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Severe bioprosthetic AI secondary to flail leaflet</a:t>
            </a:r>
          </a:p>
        </p:txBody>
      </p:sp>
      <p:pic>
        <p:nvPicPr>
          <p:cNvPr id="5" name="1C52E084">
            <a:hlinkClick r:id="" action="ppaction://media"/>
            <a:extLst>
              <a:ext uri="{FF2B5EF4-FFF2-40B4-BE49-F238E27FC236}">
                <a16:creationId xmlns:a16="http://schemas.microsoft.com/office/drawing/2014/main" id="{96EB0A38-EEF1-45FB-AB10-099992E09D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l="27528" t="18608" r="16453" b="8058"/>
          <a:stretch/>
        </p:blipFill>
        <p:spPr>
          <a:xfrm>
            <a:off x="4848225" y="682945"/>
            <a:ext cx="4716350" cy="4630601"/>
          </a:xfrm>
          <a:prstGeom prst="rect">
            <a:avLst/>
          </a:prstGeom>
        </p:spPr>
      </p:pic>
      <p:pic>
        <p:nvPicPr>
          <p:cNvPr id="9" name="C512DF51">
            <a:hlinkClick r:id="" action="ppaction://media"/>
            <a:extLst>
              <a:ext uri="{FF2B5EF4-FFF2-40B4-BE49-F238E27FC236}">
                <a16:creationId xmlns:a16="http://schemas.microsoft.com/office/drawing/2014/main" id="{DC6F8593-6CCB-44D9-A6F7-0B16BCEE9A1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0"/>
          <a:srcRect t="3348"/>
          <a:stretch/>
        </p:blipFill>
        <p:spPr>
          <a:xfrm>
            <a:off x="173821" y="682945"/>
            <a:ext cx="4234010" cy="3069191"/>
          </a:xfrm>
          <a:prstGeom prst="rect">
            <a:avLst/>
          </a:prstGeom>
        </p:spPr>
      </p:pic>
      <p:pic>
        <p:nvPicPr>
          <p:cNvPr id="11" name="4909ABC0">
            <a:hlinkClick r:id="" action="ppaction://media"/>
            <a:extLst>
              <a:ext uri="{FF2B5EF4-FFF2-40B4-BE49-F238E27FC236}">
                <a16:creationId xmlns:a16="http://schemas.microsoft.com/office/drawing/2014/main" id="{8BF6BF4F-D645-413D-96BB-EF07E8D237C1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1"/>
          <a:srcRect t="2816"/>
          <a:stretch/>
        </p:blipFill>
        <p:spPr>
          <a:xfrm>
            <a:off x="173821" y="3705224"/>
            <a:ext cx="4234010" cy="3086101"/>
          </a:xfrm>
          <a:prstGeom prst="rect">
            <a:avLst/>
          </a:prstGeom>
        </p:spPr>
      </p:pic>
      <p:pic>
        <p:nvPicPr>
          <p:cNvPr id="8" name="Picture 14">
            <a:extLst>
              <a:ext uri="{FF2B5EF4-FFF2-40B4-BE49-F238E27FC236}">
                <a16:creationId xmlns:a16="http://schemas.microsoft.com/office/drawing/2014/main" id="{E22B7709-00AB-462B-BD53-EEDF093EB8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3354" y="-4762"/>
            <a:ext cx="463645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1041976"/>
      </p:ext>
    </p:extLst>
  </p:cSld>
  <p:clrMapOvr>
    <a:masterClrMapping/>
  </p:clrMapOvr>
  <p:transition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955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13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7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remove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9" repeatCount="indefinite" fill="remove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25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Title 1"/>
          <p:cNvSpPr txBox="1">
            <a:spLocks noGrp="1"/>
          </p:cNvSpPr>
          <p:nvPr>
            <p:ph type="title"/>
          </p:nvPr>
        </p:nvSpPr>
        <p:spPr>
          <a:xfrm>
            <a:off x="0" y="0"/>
            <a:ext cx="10287000" cy="717548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4000" dirty="0"/>
              <a:t> </a:t>
            </a:r>
            <a:r>
              <a:rPr lang="en-US" sz="4000" dirty="0"/>
              <a:t>TEE from OSH 12/19/23</a:t>
            </a:r>
            <a:endParaRPr sz="4000" dirty="0"/>
          </a:p>
        </p:txBody>
      </p:sp>
      <p:sp>
        <p:nvSpPr>
          <p:cNvPr id="7" name="Rectangle 6"/>
          <p:cNvSpPr/>
          <p:nvPr/>
        </p:nvSpPr>
        <p:spPr>
          <a:xfrm>
            <a:off x="5143500" y="5440047"/>
            <a:ext cx="47163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Mobile atherosclerotic plaque in proximal aortic arch</a:t>
            </a:r>
          </a:p>
        </p:txBody>
      </p:sp>
      <p:pic>
        <p:nvPicPr>
          <p:cNvPr id="2" name="B7B5C97E">
            <a:hlinkClick r:id="" action="ppaction://media"/>
            <a:extLst>
              <a:ext uri="{FF2B5EF4-FFF2-40B4-BE49-F238E27FC236}">
                <a16:creationId xmlns:a16="http://schemas.microsoft.com/office/drawing/2014/main" id="{664F093E-B6A8-43B3-A410-E10C2B6DB9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l="27154" t="27139" r="26888" b="8969"/>
          <a:stretch/>
        </p:blipFill>
        <p:spPr>
          <a:xfrm>
            <a:off x="5143500" y="967477"/>
            <a:ext cx="4189937" cy="4368655"/>
          </a:xfrm>
          <a:prstGeom prst="rect">
            <a:avLst/>
          </a:prstGeom>
        </p:spPr>
      </p:pic>
      <p:pic>
        <p:nvPicPr>
          <p:cNvPr id="3" name="0BE427D4">
            <a:hlinkClick r:id="" action="ppaction://media"/>
            <a:extLst>
              <a:ext uri="{FF2B5EF4-FFF2-40B4-BE49-F238E27FC236}">
                <a16:creationId xmlns:a16="http://schemas.microsoft.com/office/drawing/2014/main" id="{AB1939A1-03DB-4667-A576-492AA147E9F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0"/>
          <a:srcRect t="2746"/>
          <a:stretch/>
        </p:blipFill>
        <p:spPr>
          <a:xfrm>
            <a:off x="415399" y="857999"/>
            <a:ext cx="4189937" cy="3056147"/>
          </a:xfrm>
          <a:prstGeom prst="rect">
            <a:avLst/>
          </a:prstGeom>
        </p:spPr>
      </p:pic>
      <p:pic>
        <p:nvPicPr>
          <p:cNvPr id="4" name="85364B3F">
            <a:hlinkClick r:id="" action="ppaction://media"/>
            <a:extLst>
              <a:ext uri="{FF2B5EF4-FFF2-40B4-BE49-F238E27FC236}">
                <a16:creationId xmlns:a16="http://schemas.microsoft.com/office/drawing/2014/main" id="{634EEF60-1494-4E73-8A3C-384D069DCD95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1"/>
          <a:srcRect t="3445"/>
          <a:stretch/>
        </p:blipFill>
        <p:spPr>
          <a:xfrm>
            <a:off x="385107" y="3801852"/>
            <a:ext cx="4220229" cy="3056148"/>
          </a:xfrm>
          <a:prstGeom prst="rect">
            <a:avLst/>
          </a:prstGeom>
        </p:spPr>
      </p:pic>
      <p:sp>
        <p:nvSpPr>
          <p:cNvPr id="12" name="Arrow: Down 11">
            <a:extLst>
              <a:ext uri="{FF2B5EF4-FFF2-40B4-BE49-F238E27FC236}">
                <a16:creationId xmlns:a16="http://schemas.microsoft.com/office/drawing/2014/main" id="{88577AD8-56D4-4234-9C57-1E899E856C62}"/>
              </a:ext>
            </a:extLst>
          </p:cNvPr>
          <p:cNvSpPr/>
          <p:nvPr/>
        </p:nvSpPr>
        <p:spPr bwMode="auto">
          <a:xfrm rot="2830707">
            <a:off x="3057523" y="1928341"/>
            <a:ext cx="257175" cy="590550"/>
          </a:xfrm>
          <a:prstGeom prst="downArrow">
            <a:avLst/>
          </a:prstGeom>
          <a:solidFill>
            <a:srgbClr val="FFFF00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589B813D-6996-4F1C-8D9F-544CB4352F22}"/>
              </a:ext>
            </a:extLst>
          </p:cNvPr>
          <p:cNvSpPr/>
          <p:nvPr/>
        </p:nvSpPr>
        <p:spPr bwMode="auto">
          <a:xfrm rot="2830707">
            <a:off x="2886073" y="4555499"/>
            <a:ext cx="257175" cy="590550"/>
          </a:xfrm>
          <a:prstGeom prst="downArrow">
            <a:avLst/>
          </a:prstGeom>
          <a:solidFill>
            <a:srgbClr val="FFFF00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30EE0F9D-40CC-4943-AAB0-C735807B11B0}"/>
              </a:ext>
            </a:extLst>
          </p:cNvPr>
          <p:cNvSpPr/>
          <p:nvPr/>
        </p:nvSpPr>
        <p:spPr bwMode="auto">
          <a:xfrm rot="2830707">
            <a:off x="8686800" y="2488502"/>
            <a:ext cx="257175" cy="590550"/>
          </a:xfrm>
          <a:prstGeom prst="downArrow">
            <a:avLst/>
          </a:prstGeom>
          <a:solidFill>
            <a:srgbClr val="FFFF00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1" name="Picture 14">
            <a:extLst>
              <a:ext uri="{FF2B5EF4-FFF2-40B4-BE49-F238E27FC236}">
                <a16:creationId xmlns:a16="http://schemas.microsoft.com/office/drawing/2014/main" id="{E22B7709-00AB-462B-BD53-EEDF093EB8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3354" y="-4762"/>
            <a:ext cx="463645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3971929"/>
      </p:ext>
    </p:extLst>
  </p:cSld>
  <p:clrMapOvr>
    <a:masterClrMapping/>
  </p:clrMapOvr>
  <p:transition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9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584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7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9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5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Title 1"/>
          <p:cNvSpPr txBox="1">
            <a:spLocks noGrp="1"/>
          </p:cNvSpPr>
          <p:nvPr>
            <p:ph type="title"/>
          </p:nvPr>
        </p:nvSpPr>
        <p:spPr>
          <a:xfrm>
            <a:off x="0" y="108386"/>
            <a:ext cx="10287000" cy="717548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4000" dirty="0"/>
              <a:t> </a:t>
            </a:r>
            <a:r>
              <a:rPr lang="en-US" sz="4000" dirty="0"/>
              <a:t>LHC 1/2/2024</a:t>
            </a:r>
            <a:endParaRPr sz="4000" dirty="0"/>
          </a:p>
        </p:txBody>
      </p:sp>
      <p:pic>
        <p:nvPicPr>
          <p:cNvPr id="3" name="SALOMONE DAVID F">
            <a:hlinkClick r:id="" action="ppaction://media"/>
            <a:extLst>
              <a:ext uri="{FF2B5EF4-FFF2-40B4-BE49-F238E27FC236}">
                <a16:creationId xmlns:a16="http://schemas.microsoft.com/office/drawing/2014/main" id="{C5F7CDED-B596-46DF-82FE-C24E61157C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lum contrast="20000"/>
          </a:blip>
          <a:stretch>
            <a:fillRect/>
          </a:stretch>
        </p:blipFill>
        <p:spPr>
          <a:xfrm>
            <a:off x="5252143" y="1271588"/>
            <a:ext cx="4876800" cy="4876800"/>
          </a:xfrm>
          <a:prstGeom prst="rect">
            <a:avLst/>
          </a:prstGeom>
        </p:spPr>
      </p:pic>
      <p:pic>
        <p:nvPicPr>
          <p:cNvPr id="5" name="SALOMONE DAVID F (1)">
            <a:hlinkClick r:id="" action="ppaction://media"/>
            <a:extLst>
              <a:ext uri="{FF2B5EF4-FFF2-40B4-BE49-F238E27FC236}">
                <a16:creationId xmlns:a16="http://schemas.microsoft.com/office/drawing/2014/main" id="{D4F80C03-10FA-49F8-BA24-7F6058A54D0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>
            <a:lum contrast="20000"/>
          </a:blip>
          <a:stretch>
            <a:fillRect/>
          </a:stretch>
        </p:blipFill>
        <p:spPr>
          <a:xfrm>
            <a:off x="266700" y="1271588"/>
            <a:ext cx="4876800" cy="4876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A81C7F-6B97-428E-9A7C-3069E753ECEF}"/>
              </a:ext>
            </a:extLst>
          </p:cNvPr>
          <p:cNvSpPr txBox="1"/>
          <p:nvPr/>
        </p:nvSpPr>
        <p:spPr>
          <a:xfrm>
            <a:off x="3838575" y="6287949"/>
            <a:ext cx="3773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coronary obstruction</a:t>
            </a:r>
          </a:p>
        </p:txBody>
      </p:sp>
      <p:pic>
        <p:nvPicPr>
          <p:cNvPr id="7" name="Picture 14">
            <a:extLst>
              <a:ext uri="{FF2B5EF4-FFF2-40B4-BE49-F238E27FC236}">
                <a16:creationId xmlns:a16="http://schemas.microsoft.com/office/drawing/2014/main" id="{E22B7709-00AB-462B-BD53-EEDF093EB8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3354" y="-4762"/>
            <a:ext cx="463645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9208082"/>
      </p:ext>
    </p:extLst>
  </p:cSld>
  <p:clrMapOvr>
    <a:masterClrMapping/>
  </p:clrMapOvr>
  <p:transition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6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6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552" y="8748"/>
            <a:ext cx="8743950" cy="1143000"/>
          </a:xfrm>
        </p:spPr>
        <p:txBody>
          <a:bodyPr/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Cardiac CT Analysis</a:t>
            </a:r>
          </a:p>
        </p:txBody>
      </p:sp>
      <p:sp>
        <p:nvSpPr>
          <p:cNvPr id="8" name="Rectangle 7"/>
          <p:cNvSpPr/>
          <p:nvPr/>
        </p:nvSpPr>
        <p:spPr>
          <a:xfrm>
            <a:off x="177956" y="3816246"/>
            <a:ext cx="258980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78644">
              <a:defRPr/>
            </a:pPr>
            <a:r>
              <a:rPr lang="en-US" altLang="en-US" sz="2000" b="1" u="sng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Annulus</a:t>
            </a:r>
          </a:p>
          <a:p>
            <a:pPr defTabSz="578644">
              <a:defRPr/>
            </a:pPr>
            <a:endParaRPr lang="en-US" altLang="en-US" sz="1800" b="1" u="sng" kern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itchFamily="34" charset="0"/>
            </a:endParaRPr>
          </a:p>
          <a:p>
            <a:pPr defTabSz="578644">
              <a:defRPr/>
            </a:pPr>
            <a:r>
              <a:rPr lang="en-US" altLang="en-US" sz="1800" b="1" kern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Max: 27.9 mm</a:t>
            </a:r>
          </a:p>
          <a:p>
            <a:pPr defTabSz="578644">
              <a:defRPr/>
            </a:pPr>
            <a:r>
              <a:rPr lang="en-US" altLang="en-US" sz="1800" b="1" kern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Min: 25.3 mm</a:t>
            </a:r>
          </a:p>
          <a:p>
            <a:pPr defTabSz="578644">
              <a:defRPr/>
            </a:pPr>
            <a:r>
              <a:rPr lang="en-US" altLang="en-US" sz="1800" b="1" kern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Mean: 26.6 mm</a:t>
            </a:r>
          </a:p>
          <a:p>
            <a:pPr defTabSz="578644">
              <a:defRPr/>
            </a:pPr>
            <a:r>
              <a:rPr lang="en-US" altLang="en-US" sz="1800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Perimeter = 84.8 mm</a:t>
            </a:r>
          </a:p>
          <a:p>
            <a:pPr defTabSz="578644">
              <a:defRPr/>
            </a:pPr>
            <a:r>
              <a:rPr lang="en-US" altLang="en-US" sz="1800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Area = 565.4 mm</a:t>
            </a:r>
            <a:r>
              <a:rPr lang="en-US" altLang="en-US" sz="1800" b="1" kern="0" baseline="30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2</a:t>
            </a:r>
            <a:r>
              <a:rPr lang="en-US" altLang="en-US" sz="1800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2632562" y="3825615"/>
            <a:ext cx="258980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LVOT</a:t>
            </a:r>
          </a:p>
          <a:p>
            <a:endParaRPr lang="en-US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Max: 33.7 mm</a:t>
            </a:r>
          </a:p>
          <a:p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Min: 30.1 mm</a:t>
            </a:r>
          </a:p>
          <a:p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Mean: 31.9 mm</a:t>
            </a:r>
          </a:p>
        </p:txBody>
      </p:sp>
      <p:sp>
        <p:nvSpPr>
          <p:cNvPr id="10" name="Rectangle 9"/>
          <p:cNvSpPr/>
          <p:nvPr/>
        </p:nvSpPr>
        <p:spPr>
          <a:xfrm>
            <a:off x="5246693" y="3830280"/>
            <a:ext cx="2503617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78644">
              <a:defRPr/>
            </a:pPr>
            <a:r>
              <a:rPr lang="en-US" altLang="en-US" sz="2000" b="1" u="sng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STJ</a:t>
            </a:r>
          </a:p>
          <a:p>
            <a:pPr defTabSz="578644">
              <a:defRPr/>
            </a:pPr>
            <a:endParaRPr lang="en-US" altLang="en-US" sz="1800" b="1" u="sng" kern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itchFamily="34" charset="0"/>
            </a:endParaRPr>
          </a:p>
          <a:p>
            <a:pPr defTabSz="578644">
              <a:defRPr/>
            </a:pPr>
            <a:r>
              <a:rPr lang="en-US" altLang="en-US" sz="1800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Max: 39.8 mm</a:t>
            </a:r>
          </a:p>
          <a:p>
            <a:pPr defTabSz="578644">
              <a:defRPr/>
            </a:pPr>
            <a:r>
              <a:rPr lang="en-US" altLang="en-US" sz="1800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Min: 37.1 mm</a:t>
            </a:r>
          </a:p>
          <a:p>
            <a:pPr defTabSz="578644">
              <a:defRPr/>
            </a:pPr>
            <a:r>
              <a:rPr lang="en-US" altLang="en-US" sz="1800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Mean: 38.5 mm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566099" y="3825615"/>
            <a:ext cx="2650525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78644">
              <a:defRPr/>
            </a:pPr>
            <a:r>
              <a:rPr lang="en-US" altLang="en-US" sz="2000" b="1" u="sng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SOV</a:t>
            </a:r>
          </a:p>
          <a:p>
            <a:pPr algn="just" defTabSz="578644">
              <a:defRPr/>
            </a:pPr>
            <a:endParaRPr lang="en-US" altLang="en-US" sz="1800" b="1" u="sng" kern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itchFamily="34" charset="0"/>
            </a:endParaRPr>
          </a:p>
          <a:p>
            <a:pPr algn="just" defTabSz="578644">
              <a:defRPr/>
            </a:pPr>
            <a:r>
              <a:rPr lang="en-US" altLang="en-US" sz="1800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RCC: 39 mm</a:t>
            </a:r>
          </a:p>
          <a:p>
            <a:pPr algn="just" defTabSz="578644">
              <a:defRPr/>
            </a:pPr>
            <a:r>
              <a:rPr lang="en-US" altLang="en-US" sz="1800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LCC: 40.8 mm</a:t>
            </a:r>
          </a:p>
          <a:p>
            <a:pPr algn="just" defTabSz="578644">
              <a:defRPr/>
            </a:pPr>
            <a:r>
              <a:rPr lang="en-US" altLang="en-US" sz="1800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NCC: 39.3 mm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4316715-78A2-4133-B34F-DBD82E6E31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529" y="1579725"/>
            <a:ext cx="4897103" cy="22458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7D74B2B-9510-448B-A948-ADC197ADEA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9655" y="1570355"/>
            <a:ext cx="4912887" cy="22458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22B7709-00AB-462B-BD53-EEDF093EB8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3354" y="-4762"/>
            <a:ext cx="463645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9307714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BASIC SHARMA BLUE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CC99"/>
        </a:solidFill>
        <a:ln w="1905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CC99"/>
        </a:solidFill>
        <a:ln w="1905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40">
    <a:dk1>
      <a:srgbClr val="000000"/>
    </a:dk1>
    <a:lt1>
      <a:srgbClr val="FFFFFF"/>
    </a:lt1>
    <a:dk2>
      <a:srgbClr val="1D384C"/>
    </a:dk2>
    <a:lt2>
      <a:srgbClr val="FEB91A"/>
    </a:lt2>
    <a:accent1>
      <a:srgbClr val="ED2937"/>
    </a:accent1>
    <a:accent2>
      <a:srgbClr val="6699FF"/>
    </a:accent2>
    <a:accent3>
      <a:srgbClr val="9A9A9C"/>
    </a:accent3>
    <a:accent4>
      <a:srgbClr val="DADADA"/>
    </a:accent4>
    <a:accent5>
      <a:srgbClr val="FFADAA"/>
    </a:accent5>
    <a:accent6>
      <a:srgbClr val="5C8AE7"/>
    </a:accent6>
    <a:hlink>
      <a:srgbClr val="FFCC00"/>
    </a:hlink>
    <a:folHlink>
      <a:srgbClr val="969696"/>
    </a:folHlink>
  </a:clrScheme>
  <a:fontScheme name="CRF_2006_background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7878</TotalTime>
  <Words>4705</Words>
  <Application>Microsoft Office PowerPoint</Application>
  <PresentationFormat>35mm Slides</PresentationFormat>
  <Paragraphs>1132</Paragraphs>
  <Slides>59</Slides>
  <Notes>13</Notes>
  <HiddenSlides>0</HiddenSlides>
  <MMClips>10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59</vt:i4>
      </vt:variant>
    </vt:vector>
  </HeadingPairs>
  <TitlesOfParts>
    <vt:vector size="71" baseType="lpstr">
      <vt:lpstr>Calibri</vt:lpstr>
      <vt:lpstr>Arial</vt:lpstr>
      <vt:lpstr>Calibri Light</vt:lpstr>
      <vt:lpstr>Arial Black</vt:lpstr>
      <vt:lpstr>Times New Roman</vt:lpstr>
      <vt:lpstr>Arial Narrow</vt:lpstr>
      <vt:lpstr>6_Default Design</vt:lpstr>
      <vt:lpstr>2_BASIC SHARMA BLUE</vt:lpstr>
      <vt:lpstr>4_Office Theme</vt:lpstr>
      <vt:lpstr>2_Default Design</vt:lpstr>
      <vt:lpstr>Default Design</vt:lpstr>
      <vt:lpstr>1_Default Design</vt:lpstr>
      <vt:lpstr>Structural Heart Live Cases</vt:lpstr>
      <vt:lpstr>Faculty Involved and Disclosures</vt:lpstr>
      <vt:lpstr>Sapien-3U Resilia  ViV TAVR in a Failed Surgical Aortic Valve with Flail Leaflet and Severe AI</vt:lpstr>
      <vt:lpstr>Structural Heart Live Case #57: DS, 74 YO M</vt:lpstr>
      <vt:lpstr> TEE from OSH 12/19/23</vt:lpstr>
      <vt:lpstr> TEE from OSH 12/19/23</vt:lpstr>
      <vt:lpstr> TEE from OSH 12/19/23</vt:lpstr>
      <vt:lpstr> LHC 1/2/2024</vt:lpstr>
      <vt:lpstr>Cardiac CT Analysis</vt:lpstr>
      <vt:lpstr>PowerPoint Presentation</vt:lpstr>
      <vt:lpstr>PowerPoint Presentation</vt:lpstr>
      <vt:lpstr>Aorto-Iliac Bifurcation</vt:lpstr>
      <vt:lpstr>Aortic Arch</vt:lpstr>
      <vt:lpstr>Valve Selection For VIV-TAVR </vt:lpstr>
      <vt:lpstr>Valve Selection For VIV-TAVR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 # 1</vt:lpstr>
      <vt:lpstr>Question # 2</vt:lpstr>
      <vt:lpstr>Question # 3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Ramos, Elena</dc:creator>
  <cp:lastModifiedBy>Medinbox_US_5</cp:lastModifiedBy>
  <cp:revision>566</cp:revision>
  <cp:lastPrinted>2021-04-11T19:31:10Z</cp:lastPrinted>
  <dcterms:created xsi:type="dcterms:W3CDTF">2019-05-13T14:16:18Z</dcterms:created>
  <dcterms:modified xsi:type="dcterms:W3CDTF">2024-01-09T14:59:41Z</dcterms:modified>
</cp:coreProperties>
</file>