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4123" r:id="rId3"/>
    <p:sldMasterId id="2147484880" r:id="rId4"/>
    <p:sldMasterId id="2147484974" r:id="rId5"/>
    <p:sldMasterId id="2147485096" r:id="rId6"/>
    <p:sldMasterId id="2147485109" r:id="rId7"/>
    <p:sldMasterId id="2147485134" r:id="rId8"/>
    <p:sldMasterId id="2147485146" r:id="rId9"/>
    <p:sldMasterId id="2147485158" r:id="rId10"/>
    <p:sldMasterId id="2147485171" r:id="rId11"/>
    <p:sldMasterId id="2147485184" r:id="rId12"/>
  </p:sldMasterIdLst>
  <p:notesMasterIdLst>
    <p:notesMasterId r:id="rId95"/>
  </p:notesMasterIdLst>
  <p:sldIdLst>
    <p:sldId id="2269" r:id="rId13"/>
    <p:sldId id="2270" r:id="rId14"/>
    <p:sldId id="2271" r:id="rId15"/>
    <p:sldId id="2272" r:id="rId16"/>
    <p:sldId id="2273" r:id="rId17"/>
    <p:sldId id="2274" r:id="rId18"/>
    <p:sldId id="2275" r:id="rId19"/>
    <p:sldId id="2276" r:id="rId20"/>
    <p:sldId id="2277" r:id="rId21"/>
    <p:sldId id="413" r:id="rId22"/>
    <p:sldId id="414" r:id="rId23"/>
    <p:sldId id="1897" r:id="rId24"/>
    <p:sldId id="2205" r:id="rId25"/>
    <p:sldId id="1395" r:id="rId26"/>
    <p:sldId id="2206" r:id="rId27"/>
    <p:sldId id="2237" r:id="rId28"/>
    <p:sldId id="2238" r:id="rId29"/>
    <p:sldId id="2239" r:id="rId30"/>
    <p:sldId id="2240" r:id="rId31"/>
    <p:sldId id="2241" r:id="rId32"/>
    <p:sldId id="2242" r:id="rId33"/>
    <p:sldId id="2256" r:id="rId34"/>
    <p:sldId id="2246" r:id="rId35"/>
    <p:sldId id="2247" r:id="rId36"/>
    <p:sldId id="2248" r:id="rId37"/>
    <p:sldId id="2249" r:id="rId38"/>
    <p:sldId id="2250" r:id="rId39"/>
    <p:sldId id="2252" r:id="rId40"/>
    <p:sldId id="2253" r:id="rId41"/>
    <p:sldId id="2254" r:id="rId42"/>
    <p:sldId id="2255" r:id="rId43"/>
    <p:sldId id="2228" r:id="rId44"/>
    <p:sldId id="2258" r:id="rId45"/>
    <p:sldId id="2229" r:id="rId46"/>
    <p:sldId id="2230" r:id="rId47"/>
    <p:sldId id="2231" r:id="rId48"/>
    <p:sldId id="2232" r:id="rId49"/>
    <p:sldId id="2233" r:id="rId50"/>
    <p:sldId id="2234" r:id="rId51"/>
    <p:sldId id="2235" r:id="rId52"/>
    <p:sldId id="2236" r:id="rId53"/>
    <p:sldId id="2224" r:id="rId54"/>
    <p:sldId id="2225" r:id="rId55"/>
    <p:sldId id="2226" r:id="rId56"/>
    <p:sldId id="2227" r:id="rId57"/>
    <p:sldId id="2207" r:id="rId58"/>
    <p:sldId id="2208" r:id="rId59"/>
    <p:sldId id="2268" r:id="rId60"/>
    <p:sldId id="2211" r:id="rId61"/>
    <p:sldId id="2212" r:id="rId62"/>
    <p:sldId id="2264" r:id="rId63"/>
    <p:sldId id="2213" r:id="rId64"/>
    <p:sldId id="2214" r:id="rId65"/>
    <p:sldId id="2215" r:id="rId66"/>
    <p:sldId id="2216" r:id="rId67"/>
    <p:sldId id="2217" r:id="rId68"/>
    <p:sldId id="2218" r:id="rId69"/>
    <p:sldId id="2219" r:id="rId70"/>
    <p:sldId id="2220" r:id="rId71"/>
    <p:sldId id="2221" r:id="rId72"/>
    <p:sldId id="2222" r:id="rId73"/>
    <p:sldId id="2223" r:id="rId74"/>
    <p:sldId id="2259" r:id="rId75"/>
    <p:sldId id="2260" r:id="rId76"/>
    <p:sldId id="2261" r:id="rId77"/>
    <p:sldId id="2266" r:id="rId78"/>
    <p:sldId id="2267" r:id="rId79"/>
    <p:sldId id="435" r:id="rId80"/>
    <p:sldId id="436" r:id="rId81"/>
    <p:sldId id="437" r:id="rId82"/>
    <p:sldId id="2000" r:id="rId83"/>
    <p:sldId id="1579" r:id="rId84"/>
    <p:sldId id="268" r:id="rId85"/>
    <p:sldId id="267" r:id="rId86"/>
    <p:sldId id="281" r:id="rId87"/>
    <p:sldId id="277" r:id="rId88"/>
    <p:sldId id="278" r:id="rId89"/>
    <p:sldId id="279" r:id="rId90"/>
    <p:sldId id="282" r:id="rId91"/>
    <p:sldId id="280" r:id="rId92"/>
    <p:sldId id="271" r:id="rId93"/>
    <p:sldId id="272" r:id="rId94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CC6600"/>
    <a:srgbClr val="993300"/>
    <a:srgbClr val="CC3300"/>
    <a:srgbClr val="BC5908"/>
    <a:srgbClr val="D16309"/>
    <a:srgbClr val="E46C0A"/>
    <a:srgbClr val="00B0F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5" autoAdjust="0"/>
    <p:restoredTop sz="93103" autoAdjust="0"/>
  </p:normalViewPr>
  <p:slideViewPr>
    <p:cSldViewPr snapToGrid="0">
      <p:cViewPr varScale="1">
        <p:scale>
          <a:sx n="77" d="100"/>
          <a:sy n="77" d="100"/>
        </p:scale>
        <p:origin x="1392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2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CCL Vol</c:v>
                </c:pt>
              </c:strCache>
            </c:strRef>
          </c:tx>
          <c:spPr>
            <a:solidFill>
              <a:schemeClr val="bg1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5.7411184586537069E-3"/>
                  <c:y val="-2.5640625843323418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15496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C51-4CD8-94E3-0C179B8A0594}"/>
                </c:ext>
              </c:extLst>
            </c:dLbl>
            <c:dLbl>
              <c:idx val="1"/>
              <c:layout>
                <c:manualLayout>
                  <c:x val="6.088110052895849E-3"/>
                  <c:y val="7.5498393429856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51-4CD8-94E3-0C179B8A0594}"/>
                </c:ext>
              </c:extLst>
            </c:dLbl>
            <c:dLbl>
              <c:idx val="2"/>
              <c:layout>
                <c:manualLayout>
                  <c:x val="7.818339546792813E-3"/>
                  <c:y val="6.0930616819345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51-4CD8-94E3-0C179B8A0594}"/>
                </c:ext>
              </c:extLst>
            </c:dLbl>
            <c:dLbl>
              <c:idx val="3"/>
              <c:layout>
                <c:manualLayout>
                  <c:x val="6.9636110917862737E-3"/>
                  <c:y val="7.5499397304963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51-4CD8-94E3-0C179B8A0594}"/>
                </c:ext>
              </c:extLst>
            </c:dLbl>
            <c:dLbl>
              <c:idx val="4"/>
              <c:layout>
                <c:manualLayout>
                  <c:x val="6.8324653981426233E-3"/>
                  <c:y val="2.6370934901955947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 15747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C51-4CD8-94E3-0C179B8A0594}"/>
                </c:ext>
              </c:extLst>
            </c:dLbl>
            <c:spPr>
              <a:noFill/>
              <a:ln w="18963">
                <a:noFill/>
              </a:ln>
            </c:spPr>
            <c:txPr>
              <a:bodyPr/>
              <a:lstStyle/>
              <a:p>
                <a:pPr>
                  <a:defRPr sz="1196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15496</c:v>
                </c:pt>
                <c:pt idx="1">
                  <c:v>13073</c:v>
                </c:pt>
                <c:pt idx="2">
                  <c:v>16163</c:v>
                </c:pt>
                <c:pt idx="3">
                  <c:v>15693</c:v>
                </c:pt>
                <c:pt idx="4">
                  <c:v>15747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51-4CD8-94E3-0C179B8A05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Cath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9.0881460900244636E-3"/>
                  <c:y val="-6.1880288573981567E-3"/>
                </c:manualLayout>
              </c:layout>
              <c:tx>
                <c:rich>
                  <a:bodyPr tIns="91440" bIns="365760"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10002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5.114839812831596E-2"/>
                      <c:h val="6.443259710586442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DC51-4CD8-94E3-0C179B8A0594}"/>
                </c:ext>
              </c:extLst>
            </c:dLbl>
            <c:dLbl>
              <c:idx val="1"/>
              <c:layout>
                <c:manualLayout>
                  <c:x val="9.5117776567124231E-3"/>
                  <c:y val="2.3860464701528694E-2"/>
                </c:manualLayout>
              </c:layout>
              <c:spPr>
                <a:noFill/>
                <a:ln>
                  <a:noFill/>
                </a:ln>
              </c:spPr>
              <c:txPr>
                <a:bodyPr tIns="91440" bIns="365760"/>
                <a:lstStyle/>
                <a:p>
                  <a:pPr>
                    <a:defRPr sz="1196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DC51-4CD8-94E3-0C179B8A0594}"/>
                </c:ext>
              </c:extLst>
            </c:dLbl>
            <c:dLbl>
              <c:idx val="2"/>
              <c:layout>
                <c:manualLayout>
                  <c:x val="7.7897222374426695E-3"/>
                  <c:y val="1.9224112599024894E-2"/>
                </c:manualLayout>
              </c:layout>
              <c:tx>
                <c:rich>
                  <a:bodyPr tIns="91440" bIns="365760"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 10532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7209698017435857E-2"/>
                      <c:h val="8.575780654988575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DC51-4CD8-94E3-0C179B8A0594}"/>
                </c:ext>
              </c:extLst>
            </c:dLbl>
            <c:dLbl>
              <c:idx val="3"/>
              <c:layout>
                <c:manualLayout>
                  <c:x val="1.3101694118320057E-2"/>
                  <c:y val="2.0762058193210496E-2"/>
                </c:manualLayout>
              </c:layout>
              <c:tx>
                <c:rich>
                  <a:bodyPr tIns="91440" bIns="365760"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10220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DC51-4CD8-94E3-0C179B8A0594}"/>
                </c:ext>
              </c:extLst>
            </c:dLbl>
            <c:dLbl>
              <c:idx val="4"/>
              <c:layout>
                <c:manualLayout>
                  <c:x val="1.1935669429126518E-2"/>
                  <c:y val="1.7032821392375459E-2"/>
                </c:manualLayout>
              </c:layout>
              <c:tx>
                <c:rich>
                  <a:bodyPr tIns="91440" bIns="365760" anchorCtr="0"/>
                  <a:lstStyle/>
                  <a:p>
                    <a:pPr algn="l"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10183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DC51-4CD8-94E3-0C179B8A0594}"/>
                </c:ext>
              </c:extLst>
            </c:dLbl>
            <c:spPr>
              <a:noFill/>
              <a:ln w="18963">
                <a:noFill/>
              </a:ln>
            </c:spPr>
            <c:txPr>
              <a:bodyPr tIns="91440" bIns="365760"/>
              <a:lstStyle/>
              <a:p>
                <a:pPr>
                  <a:defRPr sz="1196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10002</c:v>
                </c:pt>
                <c:pt idx="1">
                  <c:v>8483</c:v>
                </c:pt>
                <c:pt idx="2">
                  <c:v>10532</c:v>
                </c:pt>
                <c:pt idx="3">
                  <c:v>10286</c:v>
                </c:pt>
                <c:pt idx="4">
                  <c:v>10183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51-4CD8-94E3-0C179B8A05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Intvn</c:v>
                </c:pt>
              </c:strCache>
            </c:strRef>
          </c:tx>
          <c:spPr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3.2192679574978011E-3"/>
                  <c:y val="2.5642702366904359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  5105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DC51-4CD8-94E3-0C179B8A0594}"/>
                </c:ext>
              </c:extLst>
            </c:dLbl>
            <c:dLbl>
              <c:idx val="1"/>
              <c:layout>
                <c:manualLayout>
                  <c:x val="7.8817056247785112E-3"/>
                  <c:y val="4.0207353067938942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4218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C51-4CD8-94E3-0C179B8A0594}"/>
                </c:ext>
              </c:extLst>
            </c:dLbl>
            <c:dLbl>
              <c:idx val="2"/>
              <c:layout>
                <c:manualLayout>
                  <c:x val="4.231596020820857E-3"/>
                  <c:y val="7.1747252779916235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 5275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C51-4CD8-94E3-0C179B8A0594}"/>
                </c:ext>
              </c:extLst>
            </c:dLbl>
            <c:dLbl>
              <c:idx val="3"/>
              <c:layout>
                <c:manualLayout>
                  <c:x val="9.5485055187878708E-3"/>
                  <c:y val="1.8006664070789455E-3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/>
                      <a:t>5063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C51-4CD8-94E3-0C179B8A0594}"/>
                </c:ext>
              </c:extLst>
            </c:dLbl>
            <c:dLbl>
              <c:idx val="4"/>
              <c:layout>
                <c:manualLayout>
                  <c:x val="8.0257589374473134E-3"/>
                  <c:y val="3.1643932931269712E-3"/>
                </c:manualLayout>
              </c:layout>
              <c:spPr/>
              <c:txPr>
                <a:bodyPr/>
                <a:lstStyle/>
                <a:p>
                  <a:pPr>
                    <a:defRPr sz="1196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C51-4CD8-94E3-0C179B8A0594}"/>
                </c:ext>
              </c:extLst>
            </c:dLbl>
            <c:spPr>
              <a:noFill/>
              <a:ln w="18963">
                <a:noFill/>
              </a:ln>
            </c:spPr>
            <c:txPr>
              <a:bodyPr/>
              <a:lstStyle/>
              <a:p>
                <a:pPr>
                  <a:defRPr sz="1196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5105</c:v>
                </c:pt>
                <c:pt idx="1">
                  <c:v>4218</c:v>
                </c:pt>
                <c:pt idx="2">
                  <c:v>5275</c:v>
                </c:pt>
                <c:pt idx="3">
                  <c:v>5268</c:v>
                </c:pt>
                <c:pt idx="4">
                  <c:v>5268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C51-4CD8-94E3-0C179B8A059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Biopsies</c:v>
                </c:pt>
              </c:strCache>
            </c:strRef>
          </c:tx>
          <c:spPr>
            <a:solidFill>
              <a:srgbClr val="FFC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5.2125243005554673E-3"/>
                  <c:y val="3.0410612230212519E-3"/>
                </c:manualLayout>
              </c:layout>
              <c:tx>
                <c:rich>
                  <a:bodyPr/>
                  <a:lstStyle/>
                  <a:p>
                    <a:pPr>
                      <a:defRPr sz="1193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/>
                      <a:t>389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57891459810528E-2"/>
                      <c:h val="6.278559049121143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2-DC51-4CD8-94E3-0C179B8A0594}"/>
                </c:ext>
              </c:extLst>
            </c:dLbl>
            <c:dLbl>
              <c:idx val="1"/>
              <c:layout>
                <c:manualLayout>
                  <c:x val="8.1652739444483102E-3"/>
                  <c:y val="5.6107609549566799E-3"/>
                </c:manualLayout>
              </c:layout>
              <c:spPr/>
              <c:txPr>
                <a:bodyPr/>
                <a:lstStyle/>
                <a:p>
                  <a:pPr>
                    <a:defRPr sz="1196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C51-4CD8-94E3-0C179B8A0594}"/>
                </c:ext>
              </c:extLst>
            </c:dLbl>
            <c:dLbl>
              <c:idx val="2"/>
              <c:layout>
                <c:manualLayout>
                  <c:x val="8.2227836013639768E-3"/>
                  <c:y val="3.6625637946562594E-3"/>
                </c:manualLayout>
              </c:layout>
              <c:spPr/>
              <c:txPr>
                <a:bodyPr/>
                <a:lstStyle/>
                <a:p>
                  <a:pPr>
                    <a:defRPr sz="1196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C51-4CD8-94E3-0C179B8A0594}"/>
                </c:ext>
              </c:extLst>
            </c:dLbl>
            <c:dLbl>
              <c:idx val="3"/>
              <c:layout>
                <c:manualLayout>
                  <c:x val="2.5953565217620572E-3"/>
                  <c:y val="1.1125609708974362E-2"/>
                </c:manualLayout>
              </c:layout>
              <c:tx>
                <c:rich>
                  <a:bodyPr/>
                  <a:lstStyle/>
                  <a:p>
                    <a:pPr>
                      <a:defRPr sz="1196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6" dirty="0"/>
                      <a:t> 344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DC51-4CD8-94E3-0C179B8A0594}"/>
                </c:ext>
              </c:extLst>
            </c:dLbl>
            <c:dLbl>
              <c:idx val="4"/>
              <c:layout>
                <c:manualLayout>
                  <c:x val="9.4989066680146103E-3"/>
                  <c:y val="8.648430138720728E-3"/>
                </c:manualLayout>
              </c:layout>
              <c:spPr/>
              <c:txPr>
                <a:bodyPr/>
                <a:lstStyle/>
                <a:p>
                  <a:pPr>
                    <a:defRPr sz="1196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C51-4CD8-94E3-0C179B8A0594}"/>
                </c:ext>
              </c:extLst>
            </c:dLbl>
            <c:spPr>
              <a:noFill/>
              <a:ln w="18963">
                <a:noFill/>
              </a:ln>
            </c:spPr>
            <c:txPr>
              <a:bodyPr/>
              <a:lstStyle/>
              <a:p>
                <a:pPr>
                  <a:defRPr sz="1196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389</c:v>
                </c:pt>
                <c:pt idx="1">
                  <c:v>372</c:v>
                </c:pt>
                <c:pt idx="2">
                  <c:v>356</c:v>
                </c:pt>
                <c:pt idx="3">
                  <c:v>344</c:v>
                </c:pt>
                <c:pt idx="4">
                  <c:v>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C51-4CD8-94E3-0C179B8A0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251"/>
        <c:shape val="cylinder"/>
        <c:axId val="352713072"/>
        <c:axId val="352715816"/>
        <c:axId val="0"/>
      </c:bar3DChart>
      <c:catAx>
        <c:axId val="35271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587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159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2715816"/>
        <c:crosses val="autoZero"/>
        <c:auto val="1"/>
        <c:lblAlgn val="ctr"/>
        <c:lblOffset val="100"/>
        <c:noMultiLvlLbl val="0"/>
      </c:catAx>
      <c:valAx>
        <c:axId val="352715816"/>
        <c:scaling>
          <c:orientation val="minMax"/>
          <c:max val="18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587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139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2713072"/>
        <c:crosses val="autoZero"/>
        <c:crossBetween val="between"/>
        <c:majorUnit val="2000"/>
        <c:minorUnit val="400"/>
      </c:valAx>
      <c:spPr>
        <a:noFill/>
        <a:ln w="25380">
          <a:noFill/>
        </a:ln>
      </c:spPr>
    </c:plotArea>
    <c:plotVisOnly val="1"/>
    <c:dispBlanksAs val="gap"/>
    <c:showDLblsOverMax val="0"/>
  </c:chart>
  <c:txPr>
    <a:bodyPr/>
    <a:lstStyle/>
    <a:p>
      <a:pPr>
        <a:defRPr sz="1343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0329694703655"/>
          <c:y val="4.9500000000000002E-2"/>
          <c:w val="0.87896703052963454"/>
          <c:h val="0.889191601049868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Restrictive-strategy</c:v>
                </c:pt>
                <c:pt idx="1">
                  <c:v>Liberal-strategy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16.899999999999999</c:v>
                </c:pt>
                <c:pt idx="1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08-43C9-AB00-7AFD7035C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06293264"/>
        <c:axId val="606292936"/>
      </c:barChart>
      <c:catAx>
        <c:axId val="60629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6292936"/>
        <c:crosses val="autoZero"/>
        <c:auto val="1"/>
        <c:lblAlgn val="ctr"/>
        <c:lblOffset val="10"/>
        <c:noMultiLvlLbl val="0"/>
      </c:catAx>
      <c:valAx>
        <c:axId val="60629293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62932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0.441603199747900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6C-45EC-BCD0-0639DA62B0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6C-45EC-BCD0-0639DA62B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3407304"/>
        <c:axId val="713410584"/>
      </c:barChart>
      <c:catAx>
        <c:axId val="713407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410584"/>
        <c:crosses val="autoZero"/>
        <c:auto val="1"/>
        <c:lblAlgn val="ctr"/>
        <c:lblOffset val="100"/>
        <c:noMultiLvlLbl val="0"/>
      </c:catAx>
      <c:valAx>
        <c:axId val="713410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4073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0.3803469716294317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87-4565-AE4D-DD02CA427C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87-4565-AE4D-DD02CA427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3407304"/>
        <c:axId val="713410584"/>
      </c:barChart>
      <c:catAx>
        <c:axId val="713407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410584"/>
        <c:crosses val="autoZero"/>
        <c:auto val="1"/>
        <c:lblAlgn val="ctr"/>
        <c:lblOffset val="100"/>
        <c:noMultiLvlLbl val="0"/>
      </c:catAx>
      <c:valAx>
        <c:axId val="713410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4073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95210385192333E-2"/>
          <c:y val="0.14394444444444446"/>
          <c:w val="0.87053961091002841"/>
          <c:h val="0.772694663167104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5DCF-4E4C-A7EC-30E82F3181B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5DCF-4E4C-A7EC-30E82F3181B6}"/>
              </c:ext>
            </c:extLst>
          </c:dPt>
          <c:dLbls>
            <c:dLbl>
              <c:idx val="0"/>
              <c:layout>
                <c:manualLayout>
                  <c:x val="-2.977565676246107E-3"/>
                  <c:y val="-0.236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CF-4E4C-A7EC-30E82F3181B6}"/>
                </c:ext>
              </c:extLst>
            </c:dLbl>
            <c:dLbl>
              <c:idx val="1"/>
              <c:layout>
                <c:manualLayout>
                  <c:x val="1.0800397581152319E-4"/>
                  <c:y val="-0.26666666666666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CF-4E4C-A7EC-30E82F3181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Women</c:v>
                </c:pt>
                <c:pt idx="1">
                  <c:v>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40.799999999999997</c:v>
                </c:pt>
                <c:pt idx="1">
                  <c:v>47.9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CF-4E4C-A7EC-30E82F318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0528768"/>
        <c:axId val="420527456"/>
      </c:barChart>
      <c:catAx>
        <c:axId val="42052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0527456"/>
        <c:crosses val="autoZero"/>
        <c:auto val="1"/>
        <c:lblAlgn val="ctr"/>
        <c:lblOffset val="10"/>
        <c:noMultiLvlLbl val="0"/>
      </c:catAx>
      <c:valAx>
        <c:axId val="420527456"/>
        <c:scaling>
          <c:orientation val="minMax"/>
          <c:max val="8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05287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5505057401554E-2"/>
          <c:y val="0.15508486439195102"/>
          <c:w val="0.8775613693288945"/>
          <c:h val="0.76859558180227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IVUS</c:v>
                </c:pt>
                <c:pt idx="1">
                  <c:v>FFR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58.4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7-4AB2-B8EF-3E73F12CF34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E17-4AB2-B8EF-3E73F12CF3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IVUS</c:v>
                </c:pt>
                <c:pt idx="1">
                  <c:v>FFR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59.3</c:v>
                </c:pt>
                <c:pt idx="1">
                  <c:v>36.799999999999997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17-4AB2-B8EF-3E73F12CF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334760"/>
        <c:axId val="221336072"/>
      </c:barChart>
      <c:catAx>
        <c:axId val="221334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336072"/>
        <c:crosses val="autoZero"/>
        <c:auto val="1"/>
        <c:lblAlgn val="ctr"/>
        <c:lblOffset val="10"/>
        <c:noMultiLvlLbl val="0"/>
      </c:catAx>
      <c:valAx>
        <c:axId val="221336072"/>
        <c:scaling>
          <c:orientation val="minMax"/>
          <c:max val="8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13347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8872842566758479E-4"/>
          <c:y val="1.9651793525809272E-2"/>
          <c:w val="0.21178538145648634"/>
          <c:h val="9.17449693788276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693493849183659E-2"/>
          <c:y val="0.18378264180423223"/>
          <c:w val="0.94258164993701055"/>
          <c:h val="0.73062731043082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 (n=482)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TVF</c:v>
                </c:pt>
                <c:pt idx="1">
                  <c:v>Cardiac death or TVMI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2.4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4-472C-BDAB-B5B31564B8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 (n=1137)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TVF</c:v>
                </c:pt>
                <c:pt idx="1">
                  <c:v>Cardiac death or TVMI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4.5</c:v>
                </c:pt>
                <c:pt idx="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4-472C-BDAB-B5B31564B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3"/>
        <c:overlap val="1"/>
        <c:axId val="226913032"/>
        <c:axId val="226912704"/>
      </c:barChart>
      <c:catAx>
        <c:axId val="226913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912704"/>
        <c:crosses val="autoZero"/>
        <c:auto val="1"/>
        <c:lblAlgn val="ctr"/>
        <c:lblOffset val="10"/>
        <c:noMultiLvlLbl val="0"/>
      </c:catAx>
      <c:valAx>
        <c:axId val="226912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69130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7652286725804"/>
          <c:y val="0.13070428696412947"/>
          <c:w val="0.89423477132741946"/>
          <c:h val="0.72592957130358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0000002624672604E-2"/>
                  <c:y val="4.4089627685428212E-3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AE-4119-95A5-F5CD04D39591}"/>
                </c:ext>
              </c:extLst>
            </c:dLbl>
            <c:spPr>
              <a:noFill/>
              <a:ln w="18741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AE-4119-95A5-F5CD04D395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3333336832896807E-2"/>
                  <c:y val="4.4089627685428212E-3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AE-4119-95A5-F5CD04D39591}"/>
                </c:ext>
              </c:extLst>
            </c:dLbl>
            <c:spPr>
              <a:noFill/>
              <a:ln w="18741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AE-4119-95A5-F5CD04D395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2606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3333336832896807E-2"/>
                  <c:y val="5.4909108583649268E-3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AE-4119-95A5-F5CD04D39591}"/>
                </c:ext>
              </c:extLst>
            </c:dLbl>
            <c:spPr>
              <a:noFill/>
              <a:ln w="18741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AE-4119-95A5-F5CD04D395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D2A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3333327209100471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AE-4119-95A5-F5CD04D39591}"/>
                </c:ext>
              </c:extLst>
            </c:dLbl>
            <c:spPr>
              <a:noFill/>
              <a:ln w="18741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AE-4119-95A5-F5CD04D395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5646239121425612E-2"/>
                  <c:y val="1.9602799650043693E-2"/>
                </c:manualLayout>
              </c:layout>
              <c:tx>
                <c:rich>
                  <a:bodyPr anchorCtr="0"/>
                  <a:lstStyle/>
                  <a:p>
                    <a:pPr algn="l">
                      <a:defRPr sz="1188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88" dirty="0"/>
                      <a:t>  115</a:t>
                    </a:r>
                  </a:p>
                </c:rich>
              </c:tx>
              <c:numFmt formatCode="#,##0" sourceLinked="0"/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5AE-4119-95A5-F5CD04D39591}"/>
                </c:ext>
              </c:extLst>
            </c:dLbl>
            <c:spPr>
              <a:noFill/>
              <a:ln w="18741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5AE-4119-95A5-F5CD04D39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35"/>
        <c:shape val="cylinder"/>
        <c:axId val="352716992"/>
        <c:axId val="352717384"/>
        <c:axId val="0"/>
      </c:bar3DChart>
      <c:catAx>
        <c:axId val="352716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375">
            <a:solidFill>
              <a:schemeClr val="bg1">
                <a:lumMod val="95000"/>
              </a:schemeClr>
            </a:solidFill>
          </a:ln>
        </c:spPr>
        <c:crossAx val="352717384"/>
        <c:crosses val="autoZero"/>
        <c:auto val="1"/>
        <c:lblAlgn val="ctr"/>
        <c:lblOffset val="100"/>
        <c:noMultiLvlLbl val="0"/>
      </c:catAx>
      <c:valAx>
        <c:axId val="352717384"/>
        <c:scaling>
          <c:orientation val="minMax"/>
          <c:max val="2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375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991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2716992"/>
        <c:crosses val="autoZero"/>
        <c:crossBetween val="between"/>
        <c:majorUnit val="50"/>
        <c:minorUnit val="20"/>
      </c:valAx>
      <c:spPr>
        <a:noFill/>
        <a:ln w="25312">
          <a:noFill/>
        </a:ln>
      </c:spPr>
    </c:plotArea>
    <c:plotVisOnly val="1"/>
    <c:dispBlanksAs val="gap"/>
    <c:showDLblsOverMax val="0"/>
  </c:chart>
  <c:txPr>
    <a:bodyPr/>
    <a:lstStyle/>
    <a:p>
      <a:pPr>
        <a:defRPr sz="1324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509619640207232"/>
          <c:y val="0.13070428696412947"/>
          <c:w val="0.83490379377391388"/>
          <c:h val="0.72592957130358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6.6666649168858486E-3"/>
                  <c:y val="1.0581802274715661E-2"/>
                </c:manualLayout>
              </c:layout>
              <c:tx>
                <c:rich>
                  <a:bodyPr/>
                  <a:lstStyle/>
                  <a:p>
                    <a:pPr>
                      <a:defRPr sz="1188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88" dirty="0"/>
                      <a:t> 370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BBD-48AE-82C4-17CF4B14B33B}"/>
                </c:ext>
              </c:extLst>
            </c:dLbl>
            <c:spPr>
              <a:noFill/>
              <a:ln w="18796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BD-48AE-82C4-17CF4B14B3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9999994750657547E-2"/>
                  <c:y val="-7.9365079365079361E-3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BD-48AE-82C4-17CF4B14B33B}"/>
                </c:ext>
              </c:extLst>
            </c:dLbl>
            <c:spPr>
              <a:noFill/>
              <a:ln w="18796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BD-48AE-82C4-17CF4B14B3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F47878">
                    <a:shade val="30000"/>
                    <a:satMod val="115000"/>
                  </a:srgbClr>
                </a:gs>
                <a:gs pos="50000">
                  <a:srgbClr val="F47878">
                    <a:shade val="67500"/>
                    <a:satMod val="115000"/>
                  </a:srgbClr>
                </a:gs>
                <a:gs pos="100000">
                  <a:srgbClr val="F47878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9.2591404469780231E-3"/>
                  <c:y val="-2.6454505686789153E-3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BD-48AE-82C4-17CF4B14B33B}"/>
                </c:ext>
              </c:extLst>
            </c:dLbl>
            <c:spPr>
              <a:noFill/>
              <a:ln w="18796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BD-48AE-82C4-17CF4B14B3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DAA6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3333327209100471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188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BD-48AE-82C4-17CF4B14B33B}"/>
                </c:ext>
              </c:extLst>
            </c:dLbl>
            <c:spPr>
              <a:noFill/>
              <a:ln w="18796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BD-48AE-82C4-17CF4B14B33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010804196714483E-2"/>
                  <c:y val="-6.2500000000000073E-3"/>
                </c:manualLayout>
              </c:layout>
              <c:tx>
                <c:rich>
                  <a:bodyPr/>
                  <a:lstStyle/>
                  <a:p>
                    <a:pPr>
                      <a:defRPr sz="1188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88" dirty="0"/>
                      <a:t>504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BBD-48AE-82C4-17CF4B14B33B}"/>
                </c:ext>
              </c:extLst>
            </c:dLbl>
            <c:spPr>
              <a:noFill/>
              <a:ln w="18796">
                <a:noFill/>
              </a:ln>
            </c:spPr>
            <c:txPr>
              <a:bodyPr/>
              <a:lstStyle/>
              <a:p>
                <a:pPr>
                  <a:defRPr sz="1188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BD-48AE-82C4-17CF4B14B3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35"/>
        <c:shape val="cylinder"/>
        <c:axId val="349501400"/>
        <c:axId val="359225624"/>
        <c:axId val="0"/>
      </c:bar3DChart>
      <c:catAx>
        <c:axId val="349501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429">
            <a:solidFill>
              <a:schemeClr val="bg1">
                <a:lumMod val="95000"/>
              </a:schemeClr>
            </a:solidFill>
          </a:ln>
        </c:spPr>
        <c:crossAx val="359225624"/>
        <c:crosses val="autoZero"/>
        <c:auto val="1"/>
        <c:lblAlgn val="ctr"/>
        <c:lblOffset val="100"/>
        <c:noMultiLvlLbl val="0"/>
      </c:catAx>
      <c:valAx>
        <c:axId val="359225624"/>
        <c:scaling>
          <c:orientation val="minMax"/>
          <c:max val="6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429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991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49501400"/>
        <c:crosses val="autoZero"/>
        <c:crossBetween val="between"/>
        <c:majorUnit val="200"/>
        <c:minorUnit val="20"/>
      </c:valAx>
      <c:spPr>
        <a:noFill/>
        <a:ln w="25312">
          <a:noFill/>
        </a:ln>
      </c:spPr>
    </c:plotArea>
    <c:plotVisOnly val="1"/>
    <c:dispBlanksAs val="gap"/>
    <c:showDLblsOverMax val="0"/>
  </c:chart>
  <c:txPr>
    <a:bodyPr/>
    <a:lstStyle/>
    <a:p>
      <a:pPr>
        <a:defRPr sz="1329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01598715439203"/>
          <c:y val="0.13070420804064273"/>
          <c:w val="0.84152489442345269"/>
          <c:h val="0.72592957130358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1067768487848255E-2"/>
                  <c:y val="5.8031724875097328E-3"/>
                </c:manualLayout>
              </c:layout>
              <c:spPr/>
              <c:txPr>
                <a:bodyPr/>
                <a:lstStyle/>
                <a:p>
                  <a:pPr>
                    <a:defRPr sz="1191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76-4DE1-89E8-6052693EA05D}"/>
                </c:ext>
              </c:extLst>
            </c:dLbl>
            <c:spPr>
              <a:noFill/>
              <a:ln w="18836">
                <a:noFill/>
              </a:ln>
            </c:spPr>
            <c:txPr>
              <a:bodyPr/>
              <a:lstStyle/>
              <a:p>
                <a:pPr>
                  <a:defRPr sz="1191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76-4DE1-89E8-6052693EA0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9999912065348638E-2"/>
                  <c:y val="1.2673072803633303E-2"/>
                </c:manualLayout>
              </c:layout>
              <c:spPr/>
              <c:txPr>
                <a:bodyPr/>
                <a:lstStyle/>
                <a:p>
                  <a:pPr>
                    <a:defRPr sz="1191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76-4DE1-89E8-6052693EA05D}"/>
                </c:ext>
              </c:extLst>
            </c:dLbl>
            <c:spPr>
              <a:noFill/>
              <a:ln w="18836">
                <a:noFill/>
              </a:ln>
            </c:spPr>
            <c:txPr>
              <a:bodyPr/>
              <a:lstStyle/>
              <a:p>
                <a:pPr>
                  <a:defRPr sz="1191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76-4DE1-89E8-6052693EA0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2606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6897990180141416E-2"/>
                  <c:y val="1.7097316451923812E-2"/>
                </c:manualLayout>
              </c:layout>
              <c:spPr/>
              <c:txPr>
                <a:bodyPr/>
                <a:lstStyle/>
                <a:p>
                  <a:pPr>
                    <a:defRPr sz="1191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76-4DE1-89E8-6052693EA05D}"/>
                </c:ext>
              </c:extLst>
            </c:dLbl>
            <c:spPr>
              <a:noFill/>
              <a:ln w="18836">
                <a:noFill/>
              </a:ln>
            </c:spPr>
            <c:txPr>
              <a:bodyPr/>
              <a:lstStyle/>
              <a:p>
                <a:pPr>
                  <a:defRPr sz="1191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76-4DE1-89E8-6052693EA0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D2A000"/>
            </a:solidFill>
            <a:effectLst>
              <a:innerShdw blurRad="114300">
                <a:prstClr val="black"/>
              </a:inn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376-4DE1-89E8-6052693EA05D}"/>
              </c:ext>
            </c:extLst>
          </c:dPt>
          <c:dLbls>
            <c:dLbl>
              <c:idx val="0"/>
              <c:layout>
                <c:manualLayout>
                  <c:x val="2.3333333333333334E-2"/>
                  <c:y val="6.0991042000736696E-3"/>
                </c:manualLayout>
              </c:layout>
              <c:spPr/>
              <c:txPr>
                <a:bodyPr/>
                <a:lstStyle/>
                <a:p>
                  <a:pPr>
                    <a:defRPr sz="1191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76-4DE1-89E8-6052693EA05D}"/>
                </c:ext>
              </c:extLst>
            </c:dLbl>
            <c:spPr>
              <a:noFill/>
              <a:ln w="18836">
                <a:noFill/>
              </a:ln>
            </c:spPr>
            <c:txPr>
              <a:bodyPr/>
              <a:lstStyle/>
              <a:p>
                <a:pPr>
                  <a:defRPr sz="1191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376-4DE1-89E8-6052693EA05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3899371069182392E-2"/>
                  <c:y val="6.1010251777744804E-3"/>
                </c:manualLayout>
              </c:layout>
              <c:spPr/>
              <c:txPr>
                <a:bodyPr/>
                <a:lstStyle/>
                <a:p>
                  <a:pPr>
                    <a:defRPr sz="1191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76-4DE1-89E8-6052693EA05D}"/>
                </c:ext>
              </c:extLst>
            </c:dLbl>
            <c:spPr>
              <a:noFill/>
              <a:ln w="18836">
                <a:noFill/>
              </a:ln>
            </c:spPr>
            <c:txPr>
              <a:bodyPr/>
              <a:lstStyle/>
              <a:p>
                <a:pPr>
                  <a:defRPr sz="1191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76-4DE1-89E8-6052693EA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35"/>
        <c:shape val="cylinder"/>
        <c:axId val="359226016"/>
        <c:axId val="359226408"/>
        <c:axId val="0"/>
      </c:bar3DChart>
      <c:catAx>
        <c:axId val="35922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473">
            <a:solidFill>
              <a:schemeClr val="bg1">
                <a:lumMod val="95000"/>
              </a:schemeClr>
            </a:solidFill>
          </a:ln>
        </c:spPr>
        <c:crossAx val="359226408"/>
        <c:crosses val="autoZero"/>
        <c:auto val="1"/>
        <c:lblAlgn val="ctr"/>
        <c:lblOffset val="100"/>
        <c:noMultiLvlLbl val="0"/>
      </c:catAx>
      <c:valAx>
        <c:axId val="359226408"/>
        <c:scaling>
          <c:orientation val="minMax"/>
          <c:max val="5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473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991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6016"/>
        <c:crosses val="autoZero"/>
        <c:crossBetween val="between"/>
        <c:majorUnit val="1000"/>
        <c:minorUnit val="20"/>
      </c:valAx>
      <c:spPr>
        <a:noFill/>
        <a:ln w="25330">
          <a:noFill/>
        </a:ln>
      </c:spPr>
    </c:plotArea>
    <c:plotVisOnly val="1"/>
    <c:dispBlanksAs val="gap"/>
    <c:showDLblsOverMax val="0"/>
  </c:chart>
  <c:txPr>
    <a:bodyPr/>
    <a:lstStyle/>
    <a:p>
      <a:pPr>
        <a:defRPr sz="1334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237870304122202E-2"/>
          <c:y val="0.13070428696412947"/>
          <c:w val="0.90510165617505123"/>
          <c:h val="0.72592957130358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603358146578153E-2"/>
                  <c:y val="-7.9367404655504015E-3"/>
                </c:manualLayout>
              </c:layout>
              <c:spPr/>
              <c:txPr>
                <a:bodyPr/>
                <a:lstStyle/>
                <a:p>
                  <a:pPr>
                    <a:defRPr sz="1194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7E-4F0D-80F4-D613471D28D9}"/>
                </c:ext>
              </c:extLst>
            </c:dLbl>
            <c:spPr>
              <a:noFill/>
              <a:ln w="18907">
                <a:noFill/>
              </a:ln>
            </c:spPr>
            <c:txPr>
              <a:bodyPr/>
              <a:lstStyle/>
              <a:p>
                <a:pPr>
                  <a:defRPr sz="119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7E-4F0D-80F4-D613471D28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6455554541554999E-2"/>
                  <c:y val="5.5939131236152741E-3"/>
                </c:manualLayout>
              </c:layout>
              <c:spPr/>
              <c:txPr>
                <a:bodyPr/>
                <a:lstStyle/>
                <a:p>
                  <a:pPr>
                    <a:defRPr sz="1194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7E-4F0D-80F4-D613471D28D9}"/>
                </c:ext>
              </c:extLst>
            </c:dLbl>
            <c:spPr>
              <a:noFill/>
              <a:ln w="18907">
                <a:noFill/>
              </a:ln>
            </c:spPr>
            <c:txPr>
              <a:bodyPr/>
              <a:lstStyle/>
              <a:p>
                <a:pPr>
                  <a:defRPr sz="119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7E-4F0D-80F4-D613471D28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2606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9682029891433965E-2"/>
                  <c:y val="8.2116151605114047E-3"/>
                </c:manualLayout>
              </c:layout>
              <c:spPr/>
              <c:txPr>
                <a:bodyPr/>
                <a:lstStyle/>
                <a:p>
                  <a:pPr>
                    <a:defRPr sz="1194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7E-4F0D-80F4-D613471D28D9}"/>
                </c:ext>
              </c:extLst>
            </c:dLbl>
            <c:spPr>
              <a:noFill/>
              <a:ln w="18907">
                <a:noFill/>
              </a:ln>
            </c:spPr>
            <c:txPr>
              <a:bodyPr/>
              <a:lstStyle/>
              <a:p>
                <a:pPr>
                  <a:defRPr sz="119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7E-4F0D-80F4-D613471D28D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DAA6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1.9788918573987759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194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7E-4F0D-80F4-D613471D28D9}"/>
                </c:ext>
              </c:extLst>
            </c:dLbl>
            <c:spPr>
              <a:noFill/>
              <a:ln w="18907">
                <a:noFill/>
              </a:ln>
            </c:spPr>
            <c:txPr>
              <a:bodyPr/>
              <a:lstStyle/>
              <a:p>
                <a:pPr>
                  <a:defRPr sz="119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7E-4F0D-80F4-D613471D28D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effectLst>
              <a:innerShdw blurRad="114300">
                <a:prstClr val="black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2700309530647049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194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7E-4F0D-80F4-D613471D28D9}"/>
                </c:ext>
              </c:extLst>
            </c:dLbl>
            <c:spPr>
              <a:noFill/>
              <a:ln w="18907">
                <a:noFill/>
              </a:ln>
            </c:spPr>
            <c:txPr>
              <a:bodyPr/>
              <a:lstStyle/>
              <a:p>
                <a:pPr>
                  <a:defRPr sz="119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27E-4F0D-80F4-D613471D2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gapDepth val="35"/>
        <c:shape val="cylinder"/>
        <c:axId val="359223272"/>
        <c:axId val="359223664"/>
        <c:axId val="0"/>
      </c:bar3DChart>
      <c:catAx>
        <c:axId val="359223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503">
            <a:solidFill>
              <a:schemeClr val="bg1">
                <a:lumMod val="95000"/>
              </a:schemeClr>
            </a:solidFill>
          </a:ln>
        </c:spPr>
        <c:crossAx val="359223664"/>
        <c:crosses val="autoZero"/>
        <c:auto val="1"/>
        <c:lblAlgn val="ctr"/>
        <c:lblOffset val="100"/>
        <c:noMultiLvlLbl val="0"/>
      </c:catAx>
      <c:valAx>
        <c:axId val="359223664"/>
        <c:scaling>
          <c:orientation val="minMax"/>
          <c:max val="12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503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99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3272"/>
        <c:crosses val="autoZero"/>
        <c:crossBetween val="between"/>
        <c:majorUnit val="200"/>
        <c:minorUnit val="20"/>
      </c:valAx>
      <c:spPr>
        <a:noFill/>
        <a:ln w="25345">
          <a:noFill/>
        </a:ln>
      </c:spPr>
    </c:plotArea>
    <c:plotVisOnly val="1"/>
    <c:dispBlanksAs val="gap"/>
    <c:showDLblsOverMax val="0"/>
  </c:chart>
  <c:txPr>
    <a:bodyPr/>
    <a:lstStyle/>
    <a:p>
      <a:pPr>
        <a:defRPr sz="1337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tx1"/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chemeClr val="tx1"/>
                  </a:gs>
                </a:gsLst>
                <a:lin ang="0" scaled="1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0-58FF-472A-9863-2EDB91C28D8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0.22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8FF-472A-9863-2EDB91C28D85}"/>
                </c:ext>
              </c:extLst>
            </c:dLbl>
            <c:dLbl>
              <c:idx val="1"/>
              <c:layout>
                <c:manualLayout>
                  <c:x val="2.6457475508261719E-3"/>
                  <c:y val="7.4074074074074077E-3"/>
                </c:manualLayout>
              </c:layout>
              <c:spPr/>
              <c:txPr>
                <a:bodyPr/>
                <a:lstStyle/>
                <a:p>
                  <a:pPr>
                    <a:defRPr sz="1195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FF-472A-9863-2EDB91C28D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0.53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8FF-472A-9863-2EDB91C28D85}"/>
                </c:ext>
              </c:extLst>
            </c:dLbl>
            <c:spPr>
              <a:noFill/>
              <a:ln w="18843">
                <a:noFill/>
              </a:ln>
            </c:spPr>
            <c:txPr>
              <a:bodyPr/>
              <a:lstStyle/>
              <a:p>
                <a:pPr>
                  <a:defRPr sz="1195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In-hospital death</c:v>
                </c:pt>
                <c:pt idx="1">
                  <c:v>Urgent CABG</c:v>
                </c:pt>
                <c:pt idx="2">
                  <c:v>Qwave/Large MI</c:v>
                </c:pt>
                <c:pt idx="3">
                  <c:v>Major compl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0.22</c:v>
                </c:pt>
                <c:pt idx="1">
                  <c:v>0.03</c:v>
                </c:pt>
                <c:pt idx="2">
                  <c:v>0.53</c:v>
                </c:pt>
                <c:pt idx="3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FF-472A-9863-2EDB91C28D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rgbClr val="FFFF00"/>
                </a:gs>
                <a:gs pos="100000">
                  <a:schemeClr val="bg2">
                    <a:lumMod val="75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>
                        <a:latin typeface="Arial" pitchFamily="34" charset="0"/>
                        <a:cs typeface="Arial" pitchFamily="34" charset="0"/>
                      </a:rPr>
                      <a:t> 0.27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8FF-472A-9863-2EDB91C28D85}"/>
                </c:ext>
              </c:extLst>
            </c:dLbl>
            <c:dLbl>
              <c:idx val="1"/>
              <c:layout>
                <c:manualLayout>
                  <c:x val="-1.6534457410823496E-4"/>
                  <c:y val="3.7037037037037038E-3"/>
                </c:manualLayout>
              </c:layout>
              <c:spPr/>
              <c:txPr>
                <a:bodyPr/>
                <a:lstStyle/>
                <a:p>
                  <a:pPr>
                    <a:defRPr sz="1195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FF-472A-9863-2EDB91C28D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0.32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8FF-472A-9863-2EDB91C28D85}"/>
                </c:ext>
              </c:extLst>
            </c:dLbl>
            <c:spPr>
              <a:noFill/>
              <a:ln w="18843">
                <a:noFill/>
              </a:ln>
            </c:spPr>
            <c:txPr>
              <a:bodyPr/>
              <a:lstStyle/>
              <a:p>
                <a:pPr>
                  <a:defRPr sz="1195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In-hospital death</c:v>
                </c:pt>
                <c:pt idx="1">
                  <c:v>Urgent CABG</c:v>
                </c:pt>
                <c:pt idx="2">
                  <c:v>Qwave/Large MI</c:v>
                </c:pt>
                <c:pt idx="3">
                  <c:v>Major compl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0.27</c:v>
                </c:pt>
                <c:pt idx="1">
                  <c:v>0.03</c:v>
                </c:pt>
                <c:pt idx="2">
                  <c:v>0.32</c:v>
                </c:pt>
                <c:pt idx="3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FF-472A-9863-2EDB91C28D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50000">
                  <a:srgbClr val="009A75">
                    <a:shade val="67500"/>
                    <a:satMod val="115000"/>
                  </a:srgbClr>
                </a:gs>
                <a:gs pos="100000">
                  <a:schemeClr val="bg2">
                    <a:lumMod val="50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>
                        <a:latin typeface="Arial" pitchFamily="34" charset="0"/>
                        <a:cs typeface="Arial" pitchFamily="34" charset="0"/>
                      </a:rPr>
                      <a:t> 0.05</a:t>
                    </a:r>
                    <a:endParaRPr lang="en-US" sz="1200" dirty="0">
                      <a:latin typeface="Arial Narrow" pitchFamily="34" charset="0"/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8FF-472A-9863-2EDB91C28D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0.07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8FF-472A-9863-2EDB91C28D85}"/>
                </c:ext>
              </c:extLst>
            </c:dLbl>
            <c:spPr>
              <a:noFill/>
              <a:ln w="18843">
                <a:noFill/>
              </a:ln>
            </c:spPr>
            <c:txPr>
              <a:bodyPr/>
              <a:lstStyle/>
              <a:p>
                <a:pPr>
                  <a:defRPr sz="1195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In-hospital death</c:v>
                </c:pt>
                <c:pt idx="1">
                  <c:v>Urgent CABG</c:v>
                </c:pt>
                <c:pt idx="2">
                  <c:v>Qwave/Large MI</c:v>
                </c:pt>
                <c:pt idx="3">
                  <c:v>Major compl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0.34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FF-472A-9863-2EDB91C28D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rgbClr val="E6A900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10800000" scaled="1"/>
            </a:gradFill>
          </c:spPr>
          <c:invertIfNegative val="0"/>
          <c:dLbls>
            <c:dLbl>
              <c:idx val="0"/>
              <c:layout>
                <c:manualLayout>
                  <c:x val="0"/>
                  <c:y val="3.7037037037037715E-3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0.38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8FF-472A-9863-2EDB91C28D85}"/>
                </c:ext>
              </c:extLst>
            </c:dLbl>
            <c:dLbl>
              <c:idx val="1"/>
              <c:layout>
                <c:manualLayout>
                  <c:x val="5.3530296320204035E-3"/>
                  <c:y val="2.777777777777676E-3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0.09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58FF-472A-9863-2EDB91C28D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 0.12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8FF-472A-9863-2EDB91C28D85}"/>
                </c:ext>
              </c:extLst>
            </c:dLbl>
            <c:spPr>
              <a:noFill/>
              <a:ln w="18843">
                <a:noFill/>
              </a:ln>
            </c:spPr>
            <c:txPr>
              <a:bodyPr/>
              <a:lstStyle/>
              <a:p>
                <a:pPr>
                  <a:defRPr sz="1195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In-hospital death</c:v>
                </c:pt>
                <c:pt idx="1">
                  <c:v>Urgent CABG</c:v>
                </c:pt>
                <c:pt idx="2">
                  <c:v>Qwave/Large MI</c:v>
                </c:pt>
                <c:pt idx="3">
                  <c:v>Major compl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0.38</c:v>
                </c:pt>
                <c:pt idx="1">
                  <c:v>0.09</c:v>
                </c:pt>
                <c:pt idx="2">
                  <c:v>0.12</c:v>
                </c:pt>
                <c:pt idx="3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8FF-472A-9863-2EDB91C28D8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50000">
                  <a:srgbClr val="60BDDF"/>
                </a:gs>
                <a:gs pos="100000">
                  <a:schemeClr val="bg2">
                    <a:lumMod val="75000"/>
                  </a:schemeClr>
                </a:gs>
              </a:gsLst>
              <a:lin ang="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1.4737406682914678E-3"/>
                  <c:y val="6.6667646021857842E-3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0.26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8FF-472A-9863-2EDB91C28D85}"/>
                </c:ext>
              </c:extLst>
            </c:dLbl>
            <c:dLbl>
              <c:idx val="1"/>
              <c:layout>
                <c:manualLayout>
                  <c:x val="-5.9529464212129662E-3"/>
                  <c:y val="2.02993457485762E-4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   0.03</a:t>
                    </a:r>
                    <a:endParaRPr lang="en-US" sz="1200" dirty="0"/>
                  </a:p>
                </c:rich>
              </c:tx>
              <c:numFmt formatCode="#,##0.00" sourceLinked="0"/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76551210677242E-2"/>
                      <c:h val="4.224442736356648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0-58FF-472A-9863-2EDB91C28D85}"/>
                </c:ext>
              </c:extLst>
            </c:dLbl>
            <c:dLbl>
              <c:idx val="2"/>
              <c:layout>
                <c:manualLayout>
                  <c:x val="4.4646550485639633E-3"/>
                  <c:y val="6.6666666666666671E-3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0.17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8FF-472A-9863-2EDB91C28D85}"/>
                </c:ext>
              </c:extLst>
            </c:dLbl>
            <c:dLbl>
              <c:idx val="3"/>
              <c:layout>
                <c:manualLayout>
                  <c:x val="2.9764366990426422E-3"/>
                  <c:y val="3.3333333333333335E-3"/>
                </c:manualLayout>
              </c:layout>
              <c:tx>
                <c:rich>
                  <a:bodyPr/>
                  <a:lstStyle/>
                  <a:p>
                    <a:pPr>
                      <a:defRPr sz="1195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195" dirty="0"/>
                      <a:t>0.44</a:t>
                    </a:r>
                    <a:endParaRPr lang="en-US" sz="1200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8FF-472A-9863-2EDB91C28D85}"/>
                </c:ext>
              </c:extLst>
            </c:dLbl>
            <c:spPr>
              <a:noFill/>
              <a:ln w="18843">
                <a:noFill/>
              </a:ln>
            </c:spPr>
            <c:txPr>
              <a:bodyPr/>
              <a:lstStyle/>
              <a:p>
                <a:pPr>
                  <a:defRPr sz="1195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In-hospital death</c:v>
                </c:pt>
                <c:pt idx="1">
                  <c:v>Urgent CABG</c:v>
                </c:pt>
                <c:pt idx="2">
                  <c:v>Qwave/Large MI</c:v>
                </c:pt>
                <c:pt idx="3">
                  <c:v>Major compl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0.26</c:v>
                </c:pt>
                <c:pt idx="1">
                  <c:v>0.03</c:v>
                </c:pt>
                <c:pt idx="2">
                  <c:v>0.17</c:v>
                </c:pt>
                <c:pt idx="3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8FF-472A-9863-2EDB91C28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shape val="cylinder"/>
        <c:axId val="359222096"/>
        <c:axId val="359222880"/>
        <c:axId val="0"/>
      </c:bar3DChart>
      <c:catAx>
        <c:axId val="35922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6441">
            <a:solidFill>
              <a:schemeClr val="bg1"/>
            </a:solidFill>
          </a:ln>
        </c:spPr>
        <c:crossAx val="359222880"/>
        <c:crosses val="autoZero"/>
        <c:auto val="1"/>
        <c:lblAlgn val="ctr"/>
        <c:lblOffset val="100"/>
        <c:noMultiLvlLbl val="0"/>
      </c:catAx>
      <c:valAx>
        <c:axId val="359222880"/>
        <c:scaling>
          <c:orientation val="minMax"/>
          <c:max val="1.2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6441">
            <a:solidFill>
              <a:schemeClr val="bg1"/>
            </a:solidFill>
          </a:ln>
        </c:spPr>
        <c:txPr>
          <a:bodyPr/>
          <a:lstStyle/>
          <a:p>
            <a:pPr>
              <a:defRPr sz="139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2096"/>
        <c:crosses val="autoZero"/>
        <c:crossBetween val="between"/>
        <c:majorUnit val="0.2"/>
      </c:valAx>
      <c:spPr>
        <a:noFill/>
        <a:ln w="25371">
          <a:noFill/>
        </a:ln>
      </c:spPr>
    </c:plotArea>
    <c:plotVisOnly val="1"/>
    <c:dispBlanksAs val="gap"/>
    <c:showDLblsOverMax val="0"/>
  </c:chart>
  <c:txPr>
    <a:bodyPr/>
    <a:lstStyle/>
    <a:p>
      <a:pPr>
        <a:defRPr sz="1328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71616705806511E-2"/>
          <c:y val="2.6616454563818427E-2"/>
          <c:w val="0.93164352811161766"/>
          <c:h val="0.8049499321848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MSH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DEEDBBE-901F-4538-B030-454D9BEB36A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9BD-434F-8020-CA38488629D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ABA1EC0-A95C-4266-BCFF-0590AB9FFB2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CDD-4E14-ACC1-02604280DE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0.04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E3A-4D73-B2F4-FF1B2D60D404}"/>
                </c:ext>
              </c:extLst>
            </c:dLbl>
            <c:dLbl>
              <c:idx val="3"/>
              <c:layout>
                <c:manualLayout>
                  <c:x val="-2.9239766081871343E-3"/>
                  <c:y val="6.9295021370966532E-3"/>
                </c:manualLayout>
              </c:layout>
              <c:tx>
                <c:rich>
                  <a:bodyPr/>
                  <a:lstStyle/>
                  <a:p>
                    <a:fld id="{6E404114-FFBB-45BD-9BB6-AF772CCFF50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CDD-4E14-ACC1-02604280DE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AF19ED1-4A41-434A-A88A-0239DC5F681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5B8-476C-B634-4C04AE35345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31688DB-C272-46B8-8E9C-0D629FDD7D4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DD-4E14-ACC1-02604280DE9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In-hosp death</c:v>
                </c:pt>
                <c:pt idx="1">
                  <c:v>Stroke</c:v>
                </c:pt>
                <c:pt idx="2">
                  <c:v>Acute occlusion</c:v>
                </c:pt>
                <c:pt idx="3">
                  <c:v>eCABG</c:v>
                </c:pt>
                <c:pt idx="4">
                  <c:v>ST</c:v>
                </c:pt>
                <c:pt idx="5">
                  <c:v>Coronary perforation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0.51</c:v>
                </c:pt>
                <c:pt idx="1">
                  <c:v>0.24</c:v>
                </c:pt>
                <c:pt idx="2">
                  <c:v>0.04</c:v>
                </c:pt>
                <c:pt idx="3">
                  <c:v>0.08</c:v>
                </c:pt>
                <c:pt idx="4">
                  <c:v>0.04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A-4F39-98DD-E74CBC4CF3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NYS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7DC8ABA5-7F3E-4135-9F01-575EEEDE5C3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DD-4E14-ACC1-02604280DE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0ABF10A-F851-4610-9CAA-434A2E27770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DD-4E14-ACC1-02604280DE9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In-hosp death</c:v>
                </c:pt>
                <c:pt idx="1">
                  <c:v>Stroke</c:v>
                </c:pt>
                <c:pt idx="2">
                  <c:v>Acute occlusion</c:v>
                </c:pt>
                <c:pt idx="3">
                  <c:v>eCABG</c:v>
                </c:pt>
                <c:pt idx="4">
                  <c:v>ST</c:v>
                </c:pt>
                <c:pt idx="5">
                  <c:v>Coronary perforation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1.1000000000000001</c:v>
                </c:pt>
                <c:pt idx="1">
                  <c:v>0.27</c:v>
                </c:pt>
                <c:pt idx="2">
                  <c:v>0.22</c:v>
                </c:pt>
                <c:pt idx="3">
                  <c:v>0.11</c:v>
                </c:pt>
                <c:pt idx="4">
                  <c:v>0.18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3A-4F39-98DD-E74CBC4CF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1"/>
        <c:axId val="359224840"/>
        <c:axId val="359225232"/>
      </c:barChart>
      <c:catAx>
        <c:axId val="359224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9225232"/>
        <c:crosses val="autoZero"/>
        <c:auto val="1"/>
        <c:lblAlgn val="ctr"/>
        <c:lblOffset val="10"/>
        <c:noMultiLvlLbl val="0"/>
      </c:catAx>
      <c:valAx>
        <c:axId val="359225232"/>
        <c:scaling>
          <c:orientation val="minMax"/>
          <c:max val="1.5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9224840"/>
        <c:crosses val="autoZero"/>
        <c:crossBetween val="between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406061164224229E-2"/>
          <c:y val="4.2499720020456128E-2"/>
          <c:w val="0.9507124607620685"/>
          <c:h val="0.915000407211188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MSH</c:v>
                </c:pt>
              </c:strCache>
            </c:strRef>
          </c:tx>
          <c:spPr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3617221394054634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 1.6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AEB-471F-AB36-0950862F8A94}"/>
                </c:ext>
              </c:extLst>
            </c:dLbl>
            <c:dLbl>
              <c:idx val="1"/>
              <c:layout>
                <c:manualLayout>
                  <c:x val="5.1754814216517691E-3"/>
                  <c:y val="6.6307509690946963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0.5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AEB-471F-AB36-0950862F8A9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0.1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AEB-471F-AB36-0950862F8A94}"/>
                </c:ext>
              </c:extLst>
            </c:dLbl>
            <c:dLbl>
              <c:idx val="3"/>
              <c:layout>
                <c:manualLayout>
                  <c:x val="4.9929132581163363E-3"/>
                  <c:y val="1.4678498641348684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0.3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EB-471F-AB36-0950862F8A94}"/>
                </c:ext>
              </c:extLst>
            </c:dLbl>
            <c:dLbl>
              <c:idx val="4"/>
              <c:layout>
                <c:manualLayout>
                  <c:x val="7.3099406789680112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1.7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AEB-471F-AB36-0950862F8A94}"/>
                </c:ext>
              </c:extLst>
            </c:dLbl>
            <c:dLbl>
              <c:idx val="5"/>
              <c:layout>
                <c:manualLayout>
                  <c:x val="1.0233916950555215E-2"/>
                  <c:y val="5.213901328354263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1.3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EB-471F-AB36-0950862F8A94}"/>
                </c:ext>
              </c:extLst>
            </c:dLbl>
            <c:dLbl>
              <c:idx val="6"/>
              <c:layout>
                <c:manualLayout>
                  <c:x val="8.7719288147615065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1.5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AEB-471F-AB36-0950862F8A94}"/>
                </c:ext>
              </c:extLst>
            </c:dLbl>
            <c:spPr>
              <a:noFill/>
              <a:ln w="18821">
                <a:noFill/>
              </a:ln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Risk-adjusted in-hosp death all pts</c:v>
                </c:pt>
                <c:pt idx="1">
                  <c:v>In-hosp death w/out CS or cardiac arrest</c:v>
                </c:pt>
                <c:pt idx="2">
                  <c:v>eCABG</c:v>
                </c:pt>
                <c:pt idx="3">
                  <c:v>Stroke</c:v>
                </c:pt>
                <c:pt idx="4">
                  <c:v>Risk standardized bleeding</c:v>
                </c:pt>
                <c:pt idx="5">
                  <c:v>LOS (days)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1.6</c:v>
                </c:pt>
                <c:pt idx="1">
                  <c:v>0.5</c:v>
                </c:pt>
                <c:pt idx="2">
                  <c:v>0.1</c:v>
                </c:pt>
                <c:pt idx="3">
                  <c:v>0.3</c:v>
                </c:pt>
                <c:pt idx="4">
                  <c:v>1.7</c:v>
                </c:pt>
                <c:pt idx="5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EB-471F-AB36-0950862F8A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ACC-NCDR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6.3562691883004207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 2.0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AEB-471F-AB36-0950862F8A94}"/>
                </c:ext>
              </c:extLst>
            </c:dLbl>
            <c:dLbl>
              <c:idx val="1"/>
              <c:layout>
                <c:manualLayout>
                  <c:x val="7.9846575414104122E-3"/>
                  <c:y val="5.2857429073074154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 1.9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AEB-471F-AB36-0950862F8A94}"/>
                </c:ext>
              </c:extLst>
            </c:dLbl>
            <c:dLbl>
              <c:idx val="2"/>
              <c:layout>
                <c:manualLayout>
                  <c:x val="5.9337745375795756E-3"/>
                  <c:y val="-2.6067696642450909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0.1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AEB-471F-AB36-0950862F8A94}"/>
                </c:ext>
              </c:extLst>
            </c:dLbl>
            <c:dLbl>
              <c:idx val="3"/>
              <c:layout>
                <c:manualLayout>
                  <c:x val="8.6038303452738892E-3"/>
                  <c:y val="1.3261501938189393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0.3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AEB-471F-AB36-0950862F8A94}"/>
                </c:ext>
              </c:extLst>
            </c:dLbl>
            <c:dLbl>
              <c:idx val="4"/>
              <c:layout>
                <c:manualLayout>
                  <c:x val="8.7719288147616141E-3"/>
                  <c:y val="5.213901328354263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2.2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AEB-471F-AB36-0950862F8A94}"/>
                </c:ext>
              </c:extLst>
            </c:dLbl>
            <c:dLbl>
              <c:idx val="5"/>
              <c:layout>
                <c:manualLayout>
                  <c:x val="1.0932983201331473E-2"/>
                  <c:y val="-5.2138345390574199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3.1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AEB-471F-AB36-0950862F8A94}"/>
                </c:ext>
              </c:extLst>
            </c:dLbl>
            <c:dLbl>
              <c:idx val="6"/>
              <c:layout>
                <c:manualLayout>
                  <c:x val="5.8479525431745167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600" dirty="0"/>
                      <a:t>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AEB-471F-AB36-0950862F8A94}"/>
                </c:ext>
              </c:extLst>
            </c:dLbl>
            <c:spPr>
              <a:noFill/>
              <a:ln w="18821">
                <a:noFill/>
              </a:ln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Risk-adjusted in-hosp death all pts</c:v>
                </c:pt>
                <c:pt idx="1">
                  <c:v>In-hosp death w/out CS or cardiac arrest</c:v>
                </c:pt>
                <c:pt idx="2">
                  <c:v>eCABG</c:v>
                </c:pt>
                <c:pt idx="3">
                  <c:v>Stroke</c:v>
                </c:pt>
                <c:pt idx="4">
                  <c:v>Risk standardized bleeding</c:v>
                </c:pt>
                <c:pt idx="5">
                  <c:v>LOS (days)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1.9</c:v>
                </c:pt>
                <c:pt idx="2">
                  <c:v>0.1</c:v>
                </c:pt>
                <c:pt idx="3">
                  <c:v>0.3</c:v>
                </c:pt>
                <c:pt idx="4">
                  <c:v>2.2000000000000002</c:v>
                </c:pt>
                <c:pt idx="5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AEB-471F-AB36-0950862F8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gapDepth val="26"/>
        <c:shape val="cylinder"/>
        <c:axId val="359226800"/>
        <c:axId val="359219744"/>
        <c:axId val="0"/>
      </c:bar3DChart>
      <c:catAx>
        <c:axId val="35922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6442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1188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19744"/>
        <c:crosses val="autoZero"/>
        <c:auto val="1"/>
        <c:lblAlgn val="ctr"/>
        <c:lblOffset val="100"/>
        <c:noMultiLvlLbl val="0"/>
      </c:catAx>
      <c:valAx>
        <c:axId val="359219744"/>
        <c:scaling>
          <c:orientation val="minMax"/>
          <c:max val="4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6442">
            <a:solidFill>
              <a:schemeClr val="bg1">
                <a:lumMod val="95000"/>
              </a:schemeClr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6800"/>
        <c:crosses val="autoZero"/>
        <c:crossBetween val="between"/>
        <c:majorUnit val="1"/>
        <c:minorUnit val="4.0000000000000008E-2"/>
      </c:valAx>
      <c:spPr>
        <a:noFill/>
        <a:ln w="25321">
          <a:noFill/>
        </a:ln>
      </c:spPr>
    </c:plotArea>
    <c:plotVisOnly val="1"/>
    <c:dispBlanksAs val="gap"/>
    <c:showDLblsOverMax val="0"/>
  </c:chart>
  <c:txPr>
    <a:bodyPr/>
    <a:lstStyle/>
    <a:p>
      <a:pPr>
        <a:defRPr sz="1331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E3232"/>
              </a:solidFill>
            </c:spPr>
            <c:extLst>
              <c:ext xmlns:c16="http://schemas.microsoft.com/office/drawing/2014/chart" uri="{C3380CC4-5D6E-409C-BE32-E72D297353CC}">
                <c16:uniqueId val="{00000000-1925-46F1-89BA-3DD2ED09A889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1925-46F1-89BA-3DD2ED09A889}"/>
              </c:ext>
            </c:extLst>
          </c:dPt>
          <c:dLbls>
            <c:dLbl>
              <c:idx val="0"/>
              <c:layout>
                <c:manualLayout>
                  <c:x val="3.1446540880503146E-3"/>
                  <c:y val="1.1299435028248483E-2"/>
                </c:manualLayout>
              </c:layout>
              <c:tx>
                <c:rich>
                  <a:bodyPr/>
                  <a:lstStyle/>
                  <a:p>
                    <a:pPr>
                      <a:defRPr sz="1784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/>
                      <a:t>0.8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925-46F1-89BA-3DD2ED09A889}"/>
                </c:ext>
              </c:extLst>
            </c:dLbl>
            <c:dLbl>
              <c:idx val="1"/>
              <c:layout>
                <c:manualLayout>
                  <c:x val="-4.2621201665069318E-3"/>
                  <c:y val="1.1424489968488199E-2"/>
                </c:manualLayout>
              </c:layout>
              <c:tx>
                <c:rich>
                  <a:bodyPr/>
                  <a:lstStyle/>
                  <a:p>
                    <a:pPr>
                      <a:defRPr sz="1784" b="1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dirty="0"/>
                      <a:t>2.6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925-46F1-89BA-3DD2ED09A889}"/>
                </c:ext>
              </c:extLst>
            </c:dLbl>
            <c:spPr>
              <a:noFill/>
              <a:ln w="18901">
                <a:noFill/>
              </a:ln>
            </c:spPr>
            <c:txPr>
              <a:bodyPr/>
              <a:lstStyle/>
              <a:p>
                <a:pPr>
                  <a:defRPr sz="1784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Mount Sinai Hospital</c:v>
                </c:pt>
                <c:pt idx="1">
                  <c:v>US Hospitals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</c:v>
                </c:pt>
                <c:pt idx="1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25-46F1-89BA-3DD2ED09A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9220528"/>
        <c:axId val="359220920"/>
        <c:axId val="0"/>
      </c:bar3DChart>
      <c:catAx>
        <c:axId val="35922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6518">
            <a:solidFill>
              <a:schemeClr val="bg1"/>
            </a:solidFill>
          </a:ln>
        </c:spPr>
        <c:txPr>
          <a:bodyPr/>
          <a:lstStyle/>
          <a:p>
            <a:pPr>
              <a:defRPr sz="1485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0920"/>
        <c:crosses val="autoZero"/>
        <c:auto val="1"/>
        <c:lblAlgn val="ctr"/>
        <c:lblOffset val="100"/>
        <c:noMultiLvlLbl val="0"/>
      </c:catAx>
      <c:valAx>
        <c:axId val="359220920"/>
        <c:scaling>
          <c:orientation val="minMax"/>
          <c:max val="4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6518">
            <a:solidFill>
              <a:schemeClr val="bg1"/>
            </a:solidFill>
          </a:ln>
        </c:spPr>
        <c:txPr>
          <a:bodyPr/>
          <a:lstStyle/>
          <a:p>
            <a:pPr>
              <a:defRPr sz="1485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59220528"/>
        <c:crosses val="autoZero"/>
        <c:crossBetween val="between"/>
        <c:majorUnit val="1"/>
      </c:valAx>
      <c:spPr>
        <a:noFill/>
        <a:ln w="25367">
          <a:noFill/>
        </a:ln>
      </c:spPr>
    </c:plotArea>
    <c:plotVisOnly val="1"/>
    <c:dispBlanksAs val="gap"/>
    <c:showDLblsOverMax val="0"/>
  </c:chart>
  <c:txPr>
    <a:bodyPr/>
    <a:lstStyle/>
    <a:p>
      <a:pPr>
        <a:defRPr sz="1337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0.07587</cdr:x>
      <cdr:y>0.81844</cdr:y>
    </cdr:from>
    <cdr:to>
      <cdr:x>0.96884</cdr:x>
      <cdr:y>0.94474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2935" y="1870953"/>
          <a:ext cx="3447726" cy="288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   2019     2020     2021    2022     2023</a:t>
          </a:r>
        </a:p>
      </cdr:txBody>
    </cdr:sp>
  </cdr:relSizeAnchor>
  <cdr:relSizeAnchor xmlns:cdr="http://schemas.openxmlformats.org/drawingml/2006/chartDrawing">
    <cdr:from>
      <cdr:x>0.75444</cdr:x>
      <cdr:y>0.69444</cdr:y>
    </cdr:from>
    <cdr:to>
      <cdr:x>0.87889</cdr:x>
      <cdr:y>0.77778</cdr:y>
    </cdr:to>
    <cdr:sp macro="" textlink="">
      <cdr:nvSpPr>
        <cdr:cNvPr id="4" name="TextBox 3"/>
        <cdr:cNvSpPr txBox="1"/>
      </cdr:nvSpPr>
      <cdr:spPr>
        <a:xfrm xmlns:a="http://schemas.openxmlformats.org/drawingml/2006/main" flipV="1">
          <a:off x="3233724" y="1905001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0.15764</cdr:x>
      <cdr:y>0.81844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1181" y="1870954"/>
          <a:ext cx="3640057" cy="4150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   2019     2020     2021     2022      2023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0.11981</cdr:x>
      <cdr:y>0.83826</cdr:y>
    </cdr:from>
    <cdr:to>
      <cdr:x>0.93642</cdr:x>
      <cdr:y>0.98559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0508" y="1800483"/>
          <a:ext cx="3343334" cy="3164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 2019     2020    2021     2022     2023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</cdr:x>
      <cdr:y>0.80952</cdr:y>
    </cdr:from>
    <cdr:to>
      <cdr:x>0.96</cdr:x>
      <cdr:y>0.94993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0557" y="1540032"/>
          <a:ext cx="3224694" cy="267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2019    2020      2021      2022      2023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CD0F90E6-75AA-4080-80AC-D75D1F447F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30812" cy="3486150"/>
          </a:xfrm>
          <a:ln/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35FE264F-D3A8-4938-8B8B-04080965E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3B443A02-32A0-46EE-8C5F-83905EA53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B2628-BF37-43C3-85FD-C4C782676AD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10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939EA-7933-47A6-959A-CB21B42F156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2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99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87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E6749-EF86-4E7D-90E3-B87DCDA6699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89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11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39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1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4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HbA1c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33B0990E-F805-4B8C-957A-9574E591A5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30812" cy="3486150"/>
          </a:xfrm>
          <a:ln/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4D57AB76-81E7-4B59-8A64-C473FC63A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DC0CC94B-5776-4923-B4EF-5CE096822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5D07C-CEA7-405D-840B-F26276F2F4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868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E6749-EF86-4E7D-90E3-B87DCDA66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3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816493A5-C78D-4D89-8804-09B8E74669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249A206A-27B8-4453-9169-BB7A3241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02C21F7C-7766-4D66-B9AE-E20000926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25754-E273-443D-B1C0-3290F9CD7B4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00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29225" cy="348615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1EED6-D40F-4F8C-91F3-9384C12DC57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01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EB346E0-CB7B-4C3C-B1E6-C5851FEEA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EC654D83-03E9-41B1-AF13-4006B1B2F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13A68BA-2653-499B-B57E-429E66F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DE9F6-ADE3-4F89-AD72-41F34BBD06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5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4F6F46B4-D5C0-46BB-B3E1-BA0020E7B5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47B55FDF-A23D-417C-AD21-6CF1BC6FA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2CF02F65-2CD3-40CB-A8D9-4FA03DA49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2CA1D-25AA-47C7-A0CB-B259BAC884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2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950BA-B691-4E55-96F1-4ECD035E7A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0DF4E4-44DC-4C23-B0C5-71348D8139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65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7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34920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150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6" y="273052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9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6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217" indent="0">
              <a:buNone/>
              <a:defRPr sz="1200"/>
            </a:lvl2pPr>
            <a:lvl3pPr marL="902430" indent="0">
              <a:buNone/>
              <a:defRPr sz="1000"/>
            </a:lvl3pPr>
            <a:lvl4pPr marL="1353621" indent="0">
              <a:buNone/>
              <a:defRPr sz="800"/>
            </a:lvl4pPr>
            <a:lvl5pPr marL="1804826" indent="0">
              <a:buNone/>
              <a:defRPr sz="800"/>
            </a:lvl5pPr>
            <a:lvl6pPr marL="2256035" indent="0">
              <a:buNone/>
              <a:defRPr sz="800"/>
            </a:lvl6pPr>
            <a:lvl7pPr marL="2707239" indent="0">
              <a:buNone/>
              <a:defRPr sz="800"/>
            </a:lvl7pPr>
            <a:lvl8pPr marL="3158434" indent="0">
              <a:buNone/>
              <a:defRPr sz="800"/>
            </a:lvl8pPr>
            <a:lvl9pPr marL="36096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786152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217" indent="0">
              <a:buNone/>
              <a:defRPr sz="2800"/>
            </a:lvl2pPr>
            <a:lvl3pPr marL="902430" indent="0">
              <a:buNone/>
              <a:defRPr sz="2400"/>
            </a:lvl3pPr>
            <a:lvl4pPr marL="1353621" indent="0">
              <a:buNone/>
              <a:defRPr sz="2000"/>
            </a:lvl4pPr>
            <a:lvl5pPr marL="1804826" indent="0">
              <a:buNone/>
              <a:defRPr sz="2000"/>
            </a:lvl5pPr>
            <a:lvl6pPr marL="2256035" indent="0">
              <a:buNone/>
              <a:defRPr sz="2000"/>
            </a:lvl6pPr>
            <a:lvl7pPr marL="2707239" indent="0">
              <a:buNone/>
              <a:defRPr sz="2000"/>
            </a:lvl7pPr>
            <a:lvl8pPr marL="3158434" indent="0">
              <a:buNone/>
              <a:defRPr sz="2000"/>
            </a:lvl8pPr>
            <a:lvl9pPr marL="360962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29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1217" indent="0">
              <a:buNone/>
              <a:defRPr sz="1200"/>
            </a:lvl2pPr>
            <a:lvl3pPr marL="902430" indent="0">
              <a:buNone/>
              <a:defRPr sz="1000"/>
            </a:lvl3pPr>
            <a:lvl4pPr marL="1353621" indent="0">
              <a:buNone/>
              <a:defRPr sz="800"/>
            </a:lvl4pPr>
            <a:lvl5pPr marL="1804826" indent="0">
              <a:buNone/>
              <a:defRPr sz="800"/>
            </a:lvl5pPr>
            <a:lvl6pPr marL="2256035" indent="0">
              <a:buNone/>
              <a:defRPr sz="800"/>
            </a:lvl6pPr>
            <a:lvl7pPr marL="2707239" indent="0">
              <a:buNone/>
              <a:defRPr sz="800"/>
            </a:lvl7pPr>
            <a:lvl8pPr marL="3158434" indent="0">
              <a:buNone/>
              <a:defRPr sz="800"/>
            </a:lvl8pPr>
            <a:lvl9pPr marL="360962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16010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8065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48937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6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15983" indent="0" algn="ctr">
              <a:buNone/>
              <a:defRPr/>
            </a:lvl2pPr>
            <a:lvl3pPr marL="1231965" indent="0" algn="ctr">
              <a:buNone/>
              <a:defRPr/>
            </a:lvl3pPr>
            <a:lvl4pPr marL="1847948" indent="0" algn="ctr">
              <a:buNone/>
              <a:defRPr/>
            </a:lvl4pPr>
            <a:lvl5pPr marL="2463953" indent="0" algn="ctr">
              <a:buNone/>
              <a:defRPr/>
            </a:lvl5pPr>
            <a:lvl6pPr marL="3079942" indent="0" algn="ctr">
              <a:buNone/>
              <a:defRPr/>
            </a:lvl6pPr>
            <a:lvl7pPr marL="3695895" indent="0" algn="ctr">
              <a:buNone/>
              <a:defRPr/>
            </a:lvl7pPr>
            <a:lvl8pPr marL="4311908" indent="0" algn="ctr">
              <a:buNone/>
              <a:defRPr/>
            </a:lvl8pPr>
            <a:lvl9pPr marL="49278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04194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8008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8"/>
            <a:ext cx="874395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15983" indent="0">
              <a:buNone/>
              <a:defRPr sz="2475"/>
            </a:lvl2pPr>
            <a:lvl3pPr marL="1231965" indent="0">
              <a:buNone/>
              <a:defRPr sz="2138"/>
            </a:lvl3pPr>
            <a:lvl4pPr marL="1847948" indent="0">
              <a:buNone/>
              <a:defRPr sz="1913"/>
            </a:lvl4pPr>
            <a:lvl5pPr marL="2463953" indent="0">
              <a:buNone/>
              <a:defRPr sz="1913"/>
            </a:lvl5pPr>
            <a:lvl6pPr marL="3079942" indent="0">
              <a:buNone/>
              <a:defRPr sz="1913"/>
            </a:lvl6pPr>
            <a:lvl7pPr marL="3695895" indent="0">
              <a:buNone/>
              <a:defRPr sz="1913"/>
            </a:lvl7pPr>
            <a:lvl8pPr marL="4311908" indent="0">
              <a:buNone/>
              <a:defRPr sz="1913"/>
            </a:lvl8pPr>
            <a:lvl9pPr marL="4927897" indent="0">
              <a:buNone/>
              <a:defRPr sz="19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36302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84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05" y="1981200"/>
            <a:ext cx="4295775" cy="4114800"/>
          </a:xfrm>
        </p:spPr>
        <p:txBody>
          <a:bodyPr/>
          <a:lstStyle>
            <a:lvl1pPr>
              <a:defRPr sz="3825"/>
            </a:lvl1pPr>
            <a:lvl2pPr>
              <a:defRPr sz="3263"/>
            </a:lvl2pPr>
            <a:lvl3pPr>
              <a:defRPr sz="2700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6465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3263" b="1"/>
            </a:lvl1pPr>
            <a:lvl2pPr marL="615983" indent="0">
              <a:buNone/>
              <a:defRPr sz="2700" b="1"/>
            </a:lvl2pPr>
            <a:lvl3pPr marL="1231965" indent="0">
              <a:buNone/>
              <a:defRPr sz="2475" b="1"/>
            </a:lvl3pPr>
            <a:lvl4pPr marL="1847948" indent="0">
              <a:buNone/>
              <a:defRPr sz="2138" b="1"/>
            </a:lvl4pPr>
            <a:lvl5pPr marL="2463953" indent="0">
              <a:buNone/>
              <a:defRPr sz="2138" b="1"/>
            </a:lvl5pPr>
            <a:lvl6pPr marL="3079942" indent="0">
              <a:buNone/>
              <a:defRPr sz="2138" b="1"/>
            </a:lvl6pPr>
            <a:lvl7pPr marL="3695895" indent="0">
              <a:buNone/>
              <a:defRPr sz="2138" b="1"/>
            </a:lvl7pPr>
            <a:lvl8pPr marL="4311908" indent="0">
              <a:buNone/>
              <a:defRPr sz="2138" b="1"/>
            </a:lvl8pPr>
            <a:lvl9pPr marL="4927897" indent="0">
              <a:buNone/>
              <a:defRPr sz="2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3263"/>
            </a:lvl1pPr>
            <a:lvl2pPr>
              <a:defRPr sz="2700"/>
            </a:lvl2pPr>
            <a:lvl3pPr>
              <a:defRPr sz="2475"/>
            </a:lvl3pPr>
            <a:lvl4pPr>
              <a:defRPr sz="2138"/>
            </a:lvl4pPr>
            <a:lvl5pPr>
              <a:defRPr sz="2138"/>
            </a:lvl5pPr>
            <a:lvl6pPr>
              <a:defRPr sz="2138"/>
            </a:lvl6pPr>
            <a:lvl7pPr>
              <a:defRPr sz="2138"/>
            </a:lvl7pPr>
            <a:lvl8pPr>
              <a:defRPr sz="2138"/>
            </a:lvl8pPr>
            <a:lvl9pPr>
              <a:defRPr sz="2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11585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42858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52679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76"/>
            <a:ext cx="3384550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94"/>
            <a:ext cx="5749925" cy="5853113"/>
          </a:xfrm>
        </p:spPr>
        <p:txBody>
          <a:bodyPr/>
          <a:lstStyle>
            <a:lvl1pPr>
              <a:defRPr sz="4275"/>
            </a:lvl1pPr>
            <a:lvl2pPr>
              <a:defRPr sz="3825"/>
            </a:lvl2pPr>
            <a:lvl3pPr>
              <a:defRPr sz="3263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48712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28"/>
            <a:ext cx="6172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4275"/>
            </a:lvl1pPr>
            <a:lvl2pPr marL="615983" indent="0">
              <a:buNone/>
              <a:defRPr sz="3825"/>
            </a:lvl2pPr>
            <a:lvl3pPr marL="1231965" indent="0">
              <a:buNone/>
              <a:defRPr sz="3263"/>
            </a:lvl3pPr>
            <a:lvl4pPr marL="1847948" indent="0">
              <a:buNone/>
              <a:defRPr sz="2700"/>
            </a:lvl4pPr>
            <a:lvl5pPr marL="2463953" indent="0">
              <a:buNone/>
              <a:defRPr sz="2700"/>
            </a:lvl5pPr>
            <a:lvl6pPr marL="3079942" indent="0">
              <a:buNone/>
              <a:defRPr sz="2700"/>
            </a:lvl6pPr>
            <a:lvl7pPr marL="3695895" indent="0">
              <a:buNone/>
              <a:defRPr sz="2700"/>
            </a:lvl7pPr>
            <a:lvl8pPr marL="4311908" indent="0">
              <a:buNone/>
              <a:defRPr sz="2700"/>
            </a:lvl8pPr>
            <a:lvl9pPr marL="4927897" indent="0">
              <a:buNone/>
              <a:defRPr sz="27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70"/>
            <a:ext cx="6172200" cy="804863"/>
          </a:xfrm>
        </p:spPr>
        <p:txBody>
          <a:bodyPr/>
          <a:lstStyle>
            <a:lvl1pPr marL="0" indent="0">
              <a:buNone/>
              <a:defRPr sz="1913"/>
            </a:lvl1pPr>
            <a:lvl2pPr marL="615983" indent="0">
              <a:buNone/>
              <a:defRPr sz="1575"/>
            </a:lvl2pPr>
            <a:lvl3pPr marL="1231965" indent="0">
              <a:buNone/>
              <a:defRPr sz="1350"/>
            </a:lvl3pPr>
            <a:lvl4pPr marL="1847948" indent="0">
              <a:buNone/>
              <a:defRPr sz="1238"/>
            </a:lvl4pPr>
            <a:lvl5pPr marL="2463953" indent="0">
              <a:buNone/>
              <a:defRPr sz="1238"/>
            </a:lvl5pPr>
            <a:lvl6pPr marL="3079942" indent="0">
              <a:buNone/>
              <a:defRPr sz="1238"/>
            </a:lvl6pPr>
            <a:lvl7pPr marL="3695895" indent="0">
              <a:buNone/>
              <a:defRPr sz="1238"/>
            </a:lvl7pPr>
            <a:lvl8pPr marL="4311908" indent="0">
              <a:buNone/>
              <a:defRPr sz="1238"/>
            </a:lvl8pPr>
            <a:lvl9pPr marL="4927897" indent="0">
              <a:buNone/>
              <a:defRPr sz="12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54717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49953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45151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2134444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38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62135" indent="0" algn="ctr">
              <a:buNone/>
              <a:defRPr/>
            </a:lvl2pPr>
            <a:lvl3pPr marL="924271" indent="0" algn="ctr">
              <a:buNone/>
              <a:defRPr/>
            </a:lvl3pPr>
            <a:lvl4pPr marL="1386406" indent="0" algn="ctr">
              <a:buNone/>
              <a:defRPr/>
            </a:lvl4pPr>
            <a:lvl5pPr marL="1848556" indent="0" algn="ctr">
              <a:buNone/>
              <a:defRPr/>
            </a:lvl5pPr>
            <a:lvl6pPr marL="2310696" indent="0" algn="ctr">
              <a:buNone/>
              <a:defRPr/>
            </a:lvl6pPr>
            <a:lvl7pPr marL="2772812" indent="0" algn="ctr">
              <a:buNone/>
              <a:defRPr/>
            </a:lvl7pPr>
            <a:lvl8pPr marL="3234963" indent="0" algn="ctr">
              <a:buNone/>
              <a:defRPr/>
            </a:lvl8pPr>
            <a:lvl9pPr marL="369710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4439414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825490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7"/>
            <a:ext cx="874395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25"/>
            </a:lvl1pPr>
            <a:lvl2pPr marL="462135" indent="0">
              <a:buNone/>
              <a:defRPr sz="1856"/>
            </a:lvl2pPr>
            <a:lvl3pPr marL="924271" indent="0">
              <a:buNone/>
              <a:defRPr sz="1603"/>
            </a:lvl3pPr>
            <a:lvl4pPr marL="1386406" indent="0">
              <a:buNone/>
              <a:defRPr sz="1434"/>
            </a:lvl4pPr>
            <a:lvl5pPr marL="1848556" indent="0">
              <a:buNone/>
              <a:defRPr sz="1434"/>
            </a:lvl5pPr>
            <a:lvl6pPr marL="2310696" indent="0">
              <a:buNone/>
              <a:defRPr sz="1434"/>
            </a:lvl6pPr>
            <a:lvl7pPr marL="2772812" indent="0">
              <a:buNone/>
              <a:defRPr sz="1434"/>
            </a:lvl7pPr>
            <a:lvl8pPr marL="3234963" indent="0">
              <a:buNone/>
              <a:defRPr sz="1434"/>
            </a:lvl8pPr>
            <a:lvl9pPr marL="3697106" indent="0">
              <a:buNone/>
              <a:defRPr sz="14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25989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66" y="1981200"/>
            <a:ext cx="4295775" cy="4114800"/>
          </a:xfrm>
        </p:spPr>
        <p:txBody>
          <a:bodyPr/>
          <a:lstStyle>
            <a:lvl1pPr>
              <a:defRPr sz="2869"/>
            </a:lvl1pPr>
            <a:lvl2pPr>
              <a:defRPr sz="2447"/>
            </a:lvl2pPr>
            <a:lvl3pPr>
              <a:defRPr sz="2025"/>
            </a:lvl3pPr>
            <a:lvl4pPr>
              <a:defRPr sz="1856"/>
            </a:lvl4pPr>
            <a:lvl5pPr>
              <a:defRPr sz="1856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90" y="1981200"/>
            <a:ext cx="4295775" cy="4114800"/>
          </a:xfrm>
        </p:spPr>
        <p:txBody>
          <a:bodyPr/>
          <a:lstStyle>
            <a:lvl1pPr>
              <a:defRPr sz="2869"/>
            </a:lvl1pPr>
            <a:lvl2pPr>
              <a:defRPr sz="2447"/>
            </a:lvl2pPr>
            <a:lvl3pPr>
              <a:defRPr sz="2025"/>
            </a:lvl3pPr>
            <a:lvl4pPr>
              <a:defRPr sz="1856"/>
            </a:lvl4pPr>
            <a:lvl5pPr>
              <a:defRPr sz="1856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05558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47" b="1"/>
            </a:lvl1pPr>
            <a:lvl2pPr marL="462135" indent="0">
              <a:buNone/>
              <a:defRPr sz="2025" b="1"/>
            </a:lvl2pPr>
            <a:lvl3pPr marL="924271" indent="0">
              <a:buNone/>
              <a:defRPr sz="1856" b="1"/>
            </a:lvl3pPr>
            <a:lvl4pPr marL="1386406" indent="0">
              <a:buNone/>
              <a:defRPr sz="1603" b="1"/>
            </a:lvl4pPr>
            <a:lvl5pPr marL="1848556" indent="0">
              <a:buNone/>
              <a:defRPr sz="1603" b="1"/>
            </a:lvl5pPr>
            <a:lvl6pPr marL="2310696" indent="0">
              <a:buNone/>
              <a:defRPr sz="1603" b="1"/>
            </a:lvl6pPr>
            <a:lvl7pPr marL="2772812" indent="0">
              <a:buNone/>
              <a:defRPr sz="1603" b="1"/>
            </a:lvl7pPr>
            <a:lvl8pPr marL="3234963" indent="0">
              <a:buNone/>
              <a:defRPr sz="1603" b="1"/>
            </a:lvl8pPr>
            <a:lvl9pPr marL="3697106" indent="0">
              <a:buNone/>
              <a:defRPr sz="16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47"/>
            </a:lvl1pPr>
            <a:lvl2pPr>
              <a:defRPr sz="2025"/>
            </a:lvl2pPr>
            <a:lvl3pPr>
              <a:defRPr sz="185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47" b="1"/>
            </a:lvl1pPr>
            <a:lvl2pPr marL="462135" indent="0">
              <a:buNone/>
              <a:defRPr sz="2025" b="1"/>
            </a:lvl2pPr>
            <a:lvl3pPr marL="924271" indent="0">
              <a:buNone/>
              <a:defRPr sz="1856" b="1"/>
            </a:lvl3pPr>
            <a:lvl4pPr marL="1386406" indent="0">
              <a:buNone/>
              <a:defRPr sz="1603" b="1"/>
            </a:lvl4pPr>
            <a:lvl5pPr marL="1848556" indent="0">
              <a:buNone/>
              <a:defRPr sz="1603" b="1"/>
            </a:lvl5pPr>
            <a:lvl6pPr marL="2310696" indent="0">
              <a:buNone/>
              <a:defRPr sz="1603" b="1"/>
            </a:lvl6pPr>
            <a:lvl7pPr marL="2772812" indent="0">
              <a:buNone/>
              <a:defRPr sz="1603" b="1"/>
            </a:lvl7pPr>
            <a:lvl8pPr marL="3234963" indent="0">
              <a:buNone/>
              <a:defRPr sz="1603" b="1"/>
            </a:lvl8pPr>
            <a:lvl9pPr marL="3697106" indent="0">
              <a:buNone/>
              <a:defRPr sz="16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47"/>
            </a:lvl1pPr>
            <a:lvl2pPr>
              <a:defRPr sz="2025"/>
            </a:lvl2pPr>
            <a:lvl3pPr>
              <a:defRPr sz="185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60060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996399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2332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61"/>
            <a:ext cx="3384550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6"/>
            <a:ext cx="5749925" cy="5853113"/>
          </a:xfrm>
        </p:spPr>
        <p:txBody>
          <a:bodyPr/>
          <a:lstStyle>
            <a:lvl1pPr>
              <a:defRPr sz="3206"/>
            </a:lvl1pPr>
            <a:lvl2pPr>
              <a:defRPr sz="2869"/>
            </a:lvl2pPr>
            <a:lvl3pPr>
              <a:defRPr sz="2447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34"/>
            </a:lvl1pPr>
            <a:lvl2pPr marL="462135" indent="0">
              <a:buNone/>
              <a:defRPr sz="1181"/>
            </a:lvl2pPr>
            <a:lvl3pPr marL="924271" indent="0">
              <a:buNone/>
              <a:defRPr sz="1013"/>
            </a:lvl3pPr>
            <a:lvl4pPr marL="1386406" indent="0">
              <a:buNone/>
              <a:defRPr sz="928"/>
            </a:lvl4pPr>
            <a:lvl5pPr marL="1848556" indent="0">
              <a:buNone/>
              <a:defRPr sz="928"/>
            </a:lvl5pPr>
            <a:lvl6pPr marL="2310696" indent="0">
              <a:buNone/>
              <a:defRPr sz="928"/>
            </a:lvl6pPr>
            <a:lvl7pPr marL="2772812" indent="0">
              <a:buNone/>
              <a:defRPr sz="928"/>
            </a:lvl7pPr>
            <a:lvl8pPr marL="3234963" indent="0">
              <a:buNone/>
              <a:defRPr sz="928"/>
            </a:lvl8pPr>
            <a:lvl9pPr marL="3697106" indent="0">
              <a:buNone/>
              <a:defRPr sz="9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82416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17"/>
            <a:ext cx="6172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6"/>
            </a:lvl1pPr>
            <a:lvl2pPr marL="462135" indent="0">
              <a:buNone/>
              <a:defRPr sz="2869"/>
            </a:lvl2pPr>
            <a:lvl3pPr marL="924271" indent="0">
              <a:buNone/>
              <a:defRPr sz="2447"/>
            </a:lvl3pPr>
            <a:lvl4pPr marL="1386406" indent="0">
              <a:buNone/>
              <a:defRPr sz="2025"/>
            </a:lvl4pPr>
            <a:lvl5pPr marL="1848556" indent="0">
              <a:buNone/>
              <a:defRPr sz="2025"/>
            </a:lvl5pPr>
            <a:lvl6pPr marL="2310696" indent="0">
              <a:buNone/>
              <a:defRPr sz="2025"/>
            </a:lvl6pPr>
            <a:lvl7pPr marL="2772812" indent="0">
              <a:buNone/>
              <a:defRPr sz="2025"/>
            </a:lvl7pPr>
            <a:lvl8pPr marL="3234963" indent="0">
              <a:buNone/>
              <a:defRPr sz="2025"/>
            </a:lvl8pPr>
            <a:lvl9pPr marL="3697106" indent="0">
              <a:buNone/>
              <a:defRPr sz="20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49"/>
            <a:ext cx="6172200" cy="804863"/>
          </a:xfrm>
        </p:spPr>
        <p:txBody>
          <a:bodyPr/>
          <a:lstStyle>
            <a:lvl1pPr marL="0" indent="0">
              <a:buNone/>
              <a:defRPr sz="1434"/>
            </a:lvl1pPr>
            <a:lvl2pPr marL="462135" indent="0">
              <a:buNone/>
              <a:defRPr sz="1181"/>
            </a:lvl2pPr>
            <a:lvl3pPr marL="924271" indent="0">
              <a:buNone/>
              <a:defRPr sz="1013"/>
            </a:lvl3pPr>
            <a:lvl4pPr marL="1386406" indent="0">
              <a:buNone/>
              <a:defRPr sz="928"/>
            </a:lvl4pPr>
            <a:lvl5pPr marL="1848556" indent="0">
              <a:buNone/>
              <a:defRPr sz="928"/>
            </a:lvl5pPr>
            <a:lvl6pPr marL="2310696" indent="0">
              <a:buNone/>
              <a:defRPr sz="928"/>
            </a:lvl6pPr>
            <a:lvl7pPr marL="2772812" indent="0">
              <a:buNone/>
              <a:defRPr sz="928"/>
            </a:lvl7pPr>
            <a:lvl8pPr marL="3234963" indent="0">
              <a:buNone/>
              <a:defRPr sz="928"/>
            </a:lvl8pPr>
            <a:lvl9pPr marL="3697106" indent="0">
              <a:buNone/>
              <a:defRPr sz="9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85181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22756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80659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298082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6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763" indent="0" algn="ctr">
              <a:buNone/>
              <a:defRPr/>
            </a:lvl2pPr>
            <a:lvl3pPr marL="771525" indent="0" algn="ctr">
              <a:buNone/>
              <a:defRPr/>
            </a:lvl3pPr>
            <a:lvl4pPr marL="1157288" indent="0" algn="ctr">
              <a:buNone/>
              <a:defRPr/>
            </a:lvl4pPr>
            <a:lvl5pPr marL="1543050" indent="0" algn="ctr">
              <a:buNone/>
              <a:defRPr/>
            </a:lvl5pPr>
            <a:lvl6pPr marL="1928813" indent="0" algn="ctr">
              <a:buNone/>
              <a:defRPr/>
            </a:lvl6pPr>
            <a:lvl7pPr marL="2314575" indent="0" algn="ctr">
              <a:buNone/>
              <a:defRPr/>
            </a:lvl7pPr>
            <a:lvl8pPr marL="2700338" indent="0" algn="ctr">
              <a:buNone/>
              <a:defRPr/>
            </a:lvl8pPr>
            <a:lvl9pPr marL="30861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71617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28526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5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763" indent="0">
              <a:buNone/>
              <a:defRPr sz="1519"/>
            </a:lvl2pPr>
            <a:lvl3pPr marL="771525" indent="0">
              <a:buNone/>
              <a:defRPr sz="1350"/>
            </a:lvl3pPr>
            <a:lvl4pPr marL="1157288" indent="0">
              <a:buNone/>
              <a:defRPr sz="1181"/>
            </a:lvl4pPr>
            <a:lvl5pPr marL="1543050" indent="0">
              <a:buNone/>
              <a:defRPr sz="1181"/>
            </a:lvl5pPr>
            <a:lvl6pPr marL="1928813" indent="0">
              <a:buNone/>
              <a:defRPr sz="1181"/>
            </a:lvl6pPr>
            <a:lvl7pPr marL="2314575" indent="0">
              <a:buNone/>
              <a:defRPr sz="1181"/>
            </a:lvl7pPr>
            <a:lvl8pPr marL="2700338" indent="0">
              <a:buNone/>
              <a:defRPr sz="1181"/>
            </a:lvl8pPr>
            <a:lvl9pPr marL="308610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23588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46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35910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6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6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63" indent="0">
              <a:buNone/>
              <a:defRPr sz="1688" b="1"/>
            </a:lvl2pPr>
            <a:lvl3pPr marL="771525" indent="0">
              <a:buNone/>
              <a:defRPr sz="1519" b="1"/>
            </a:lvl3pPr>
            <a:lvl4pPr marL="1157288" indent="0">
              <a:buNone/>
              <a:defRPr sz="1350" b="1"/>
            </a:lvl4pPr>
            <a:lvl5pPr marL="1543050" indent="0">
              <a:buNone/>
              <a:defRPr sz="1350" b="1"/>
            </a:lvl5pPr>
            <a:lvl6pPr marL="1928813" indent="0">
              <a:buNone/>
              <a:defRPr sz="1350" b="1"/>
            </a:lvl6pPr>
            <a:lvl7pPr marL="2314575" indent="0">
              <a:buNone/>
              <a:defRPr sz="1350" b="1"/>
            </a:lvl7pPr>
            <a:lvl8pPr marL="2700338" indent="0">
              <a:buNone/>
              <a:defRPr sz="1350" b="1"/>
            </a:lvl8pPr>
            <a:lvl9pPr marL="308610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20634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13246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8938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6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69447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763" indent="0">
              <a:buNone/>
              <a:defRPr sz="2363"/>
            </a:lvl2pPr>
            <a:lvl3pPr marL="771525" indent="0">
              <a:buNone/>
              <a:defRPr sz="2025"/>
            </a:lvl3pPr>
            <a:lvl4pPr marL="1157288" indent="0">
              <a:buNone/>
              <a:defRPr sz="1688"/>
            </a:lvl4pPr>
            <a:lvl5pPr marL="1543050" indent="0">
              <a:buNone/>
              <a:defRPr sz="1688"/>
            </a:lvl5pPr>
            <a:lvl6pPr marL="1928813" indent="0">
              <a:buNone/>
              <a:defRPr sz="1688"/>
            </a:lvl6pPr>
            <a:lvl7pPr marL="2314575" indent="0">
              <a:buNone/>
              <a:defRPr sz="1688"/>
            </a:lvl7pPr>
            <a:lvl8pPr marL="2700338" indent="0">
              <a:buNone/>
              <a:defRPr sz="1688"/>
            </a:lvl8pPr>
            <a:lvl9pPr marL="3086100" indent="0">
              <a:buNone/>
              <a:defRPr sz="168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763" indent="0">
              <a:buNone/>
              <a:defRPr sz="1013"/>
            </a:lvl2pPr>
            <a:lvl3pPr marL="771525" indent="0">
              <a:buNone/>
              <a:defRPr sz="844"/>
            </a:lvl3pPr>
            <a:lvl4pPr marL="1157288" indent="0">
              <a:buNone/>
              <a:defRPr sz="759"/>
            </a:lvl4pPr>
            <a:lvl5pPr marL="1543050" indent="0">
              <a:buNone/>
              <a:defRPr sz="759"/>
            </a:lvl5pPr>
            <a:lvl6pPr marL="1928813" indent="0">
              <a:buNone/>
              <a:defRPr sz="759"/>
            </a:lvl6pPr>
            <a:lvl7pPr marL="2314575" indent="0">
              <a:buNone/>
              <a:defRPr sz="759"/>
            </a:lvl7pPr>
            <a:lvl8pPr marL="2700338" indent="0">
              <a:buNone/>
              <a:defRPr sz="759"/>
            </a:lvl8pPr>
            <a:lvl9pPr marL="3086100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85949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74790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43586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655093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707" indent="0" algn="ctr">
              <a:buNone/>
              <a:defRPr/>
            </a:lvl2pPr>
            <a:lvl3pPr marL="905407" indent="0" algn="ctr">
              <a:buNone/>
              <a:defRPr/>
            </a:lvl3pPr>
            <a:lvl4pPr marL="1358101" indent="0" algn="ctr">
              <a:buNone/>
              <a:defRPr/>
            </a:lvl4pPr>
            <a:lvl5pPr marL="1810804" indent="0" algn="ctr">
              <a:buNone/>
              <a:defRPr/>
            </a:lvl5pPr>
            <a:lvl6pPr marL="2263505" indent="0" algn="ctr">
              <a:buNone/>
              <a:defRPr/>
            </a:lvl6pPr>
            <a:lvl7pPr marL="2716204" indent="0" algn="ctr">
              <a:buNone/>
              <a:defRPr/>
            </a:lvl7pPr>
            <a:lvl8pPr marL="3168898" indent="0" algn="ctr">
              <a:buNone/>
              <a:defRPr/>
            </a:lvl8pPr>
            <a:lvl9pPr marL="36215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8489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0762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707" indent="0">
              <a:buNone/>
              <a:defRPr sz="1800"/>
            </a:lvl2pPr>
            <a:lvl3pPr marL="905407" indent="0">
              <a:buNone/>
              <a:defRPr sz="1600"/>
            </a:lvl3pPr>
            <a:lvl4pPr marL="1358101" indent="0">
              <a:buNone/>
              <a:defRPr sz="1400"/>
            </a:lvl4pPr>
            <a:lvl5pPr marL="1810804" indent="0">
              <a:buNone/>
              <a:defRPr sz="1400"/>
            </a:lvl5pPr>
            <a:lvl6pPr marL="2263505" indent="0">
              <a:buNone/>
              <a:defRPr sz="1400"/>
            </a:lvl6pPr>
            <a:lvl7pPr marL="2716204" indent="0">
              <a:buNone/>
              <a:defRPr sz="1400"/>
            </a:lvl7pPr>
            <a:lvl8pPr marL="3168898" indent="0">
              <a:buNone/>
              <a:defRPr sz="1400"/>
            </a:lvl8pPr>
            <a:lvl9pPr marL="362158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3206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4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8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2422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7" indent="0">
              <a:buNone/>
              <a:defRPr sz="2000" b="1"/>
            </a:lvl2pPr>
            <a:lvl3pPr marL="905407" indent="0">
              <a:buNone/>
              <a:defRPr sz="1800" b="1"/>
            </a:lvl3pPr>
            <a:lvl4pPr marL="1358101" indent="0">
              <a:buNone/>
              <a:defRPr sz="1600" b="1"/>
            </a:lvl4pPr>
            <a:lvl5pPr marL="1810804" indent="0">
              <a:buNone/>
              <a:defRPr sz="1600" b="1"/>
            </a:lvl5pPr>
            <a:lvl6pPr marL="2263505" indent="0">
              <a:buNone/>
              <a:defRPr sz="1600" b="1"/>
            </a:lvl6pPr>
            <a:lvl7pPr marL="2716204" indent="0">
              <a:buNone/>
              <a:defRPr sz="1600" b="1"/>
            </a:lvl7pPr>
            <a:lvl8pPr marL="3168898" indent="0">
              <a:buNone/>
              <a:defRPr sz="1600" b="1"/>
            </a:lvl8pPr>
            <a:lvl9pPr marL="36215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37850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8103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54934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7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07523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7" indent="0">
              <a:buNone/>
              <a:defRPr sz="2800"/>
            </a:lvl2pPr>
            <a:lvl3pPr marL="905407" indent="0">
              <a:buNone/>
              <a:defRPr sz="2400"/>
            </a:lvl3pPr>
            <a:lvl4pPr marL="1358101" indent="0">
              <a:buNone/>
              <a:defRPr sz="2000"/>
            </a:lvl4pPr>
            <a:lvl5pPr marL="1810804" indent="0">
              <a:buNone/>
              <a:defRPr sz="2000"/>
            </a:lvl5pPr>
            <a:lvl6pPr marL="2263505" indent="0">
              <a:buNone/>
              <a:defRPr sz="2000"/>
            </a:lvl6pPr>
            <a:lvl7pPr marL="2716204" indent="0">
              <a:buNone/>
              <a:defRPr sz="2000"/>
            </a:lvl7pPr>
            <a:lvl8pPr marL="3168898" indent="0">
              <a:buNone/>
              <a:defRPr sz="2000"/>
            </a:lvl8pPr>
            <a:lvl9pPr marL="3621586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6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707" indent="0">
              <a:buNone/>
              <a:defRPr sz="1200"/>
            </a:lvl2pPr>
            <a:lvl3pPr marL="905407" indent="0">
              <a:buNone/>
              <a:defRPr sz="1000"/>
            </a:lvl3pPr>
            <a:lvl4pPr marL="1358101" indent="0">
              <a:buNone/>
              <a:defRPr sz="800"/>
            </a:lvl4pPr>
            <a:lvl5pPr marL="1810804" indent="0">
              <a:buNone/>
              <a:defRPr sz="800"/>
            </a:lvl5pPr>
            <a:lvl6pPr marL="2263505" indent="0">
              <a:buNone/>
              <a:defRPr sz="800"/>
            </a:lvl6pPr>
            <a:lvl7pPr marL="2716204" indent="0">
              <a:buNone/>
              <a:defRPr sz="800"/>
            </a:lvl7pPr>
            <a:lvl8pPr marL="3168898" indent="0">
              <a:buNone/>
              <a:defRPr sz="800"/>
            </a:lvl8pPr>
            <a:lvl9pPr marL="3621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28440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9577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10957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773043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47247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3611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49881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68208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93279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10568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2452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82729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3859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75262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27234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57874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4477" indent="0" algn="ctr">
              <a:buNone/>
              <a:defRPr/>
            </a:lvl2pPr>
            <a:lvl3pPr marL="768949" indent="0" algn="ctr">
              <a:buNone/>
              <a:defRPr/>
            </a:lvl3pPr>
            <a:lvl4pPr marL="1153423" indent="0" algn="ctr">
              <a:buNone/>
              <a:defRPr/>
            </a:lvl4pPr>
            <a:lvl5pPr marL="1537849" indent="0" algn="ctr">
              <a:buNone/>
              <a:defRPr/>
            </a:lvl5pPr>
            <a:lvl6pPr marL="1922306" indent="0" algn="ctr">
              <a:buNone/>
              <a:defRPr/>
            </a:lvl6pPr>
            <a:lvl7pPr marL="2306768" indent="0" algn="ctr">
              <a:buNone/>
              <a:defRPr/>
            </a:lvl7pPr>
            <a:lvl8pPr marL="2691219" indent="0" algn="ctr">
              <a:buNone/>
              <a:defRPr/>
            </a:lvl8pPr>
            <a:lvl9pPr marL="30756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25730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4756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51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4477" indent="0">
              <a:buNone/>
              <a:defRPr sz="1519"/>
            </a:lvl2pPr>
            <a:lvl3pPr marL="768949" indent="0">
              <a:buNone/>
              <a:defRPr sz="1350"/>
            </a:lvl3pPr>
            <a:lvl4pPr marL="1153423" indent="0">
              <a:buNone/>
              <a:defRPr sz="1181"/>
            </a:lvl4pPr>
            <a:lvl5pPr marL="1537849" indent="0">
              <a:buNone/>
              <a:defRPr sz="1181"/>
            </a:lvl5pPr>
            <a:lvl6pPr marL="1922306" indent="0">
              <a:buNone/>
              <a:defRPr sz="1181"/>
            </a:lvl6pPr>
            <a:lvl7pPr marL="2306768" indent="0">
              <a:buNone/>
              <a:defRPr sz="1181"/>
            </a:lvl7pPr>
            <a:lvl8pPr marL="2691219" indent="0">
              <a:buNone/>
              <a:defRPr sz="1181"/>
            </a:lvl8pPr>
            <a:lvl9pPr marL="3075680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837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79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12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94510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4477" indent="0">
              <a:buNone/>
              <a:defRPr sz="1688" b="1"/>
            </a:lvl2pPr>
            <a:lvl3pPr marL="768949" indent="0">
              <a:buNone/>
              <a:defRPr sz="1519" b="1"/>
            </a:lvl3pPr>
            <a:lvl4pPr marL="1153423" indent="0">
              <a:buNone/>
              <a:defRPr sz="1350" b="1"/>
            </a:lvl4pPr>
            <a:lvl5pPr marL="1537849" indent="0">
              <a:buNone/>
              <a:defRPr sz="1350" b="1"/>
            </a:lvl5pPr>
            <a:lvl6pPr marL="1922306" indent="0">
              <a:buNone/>
              <a:defRPr sz="1350" b="1"/>
            </a:lvl6pPr>
            <a:lvl7pPr marL="2306768" indent="0">
              <a:buNone/>
              <a:defRPr sz="1350" b="1"/>
            </a:lvl7pPr>
            <a:lvl8pPr marL="2691219" indent="0">
              <a:buNone/>
              <a:defRPr sz="1350" b="1"/>
            </a:lvl8pPr>
            <a:lvl9pPr marL="307568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4477" indent="0">
              <a:buNone/>
              <a:defRPr sz="1688" b="1"/>
            </a:lvl2pPr>
            <a:lvl3pPr marL="768949" indent="0">
              <a:buNone/>
              <a:defRPr sz="1519" b="1"/>
            </a:lvl3pPr>
            <a:lvl4pPr marL="1153423" indent="0">
              <a:buNone/>
              <a:defRPr sz="1350" b="1"/>
            </a:lvl4pPr>
            <a:lvl5pPr marL="1537849" indent="0">
              <a:buNone/>
              <a:defRPr sz="1350" b="1"/>
            </a:lvl5pPr>
            <a:lvl6pPr marL="1922306" indent="0">
              <a:buNone/>
              <a:defRPr sz="1350" b="1"/>
            </a:lvl6pPr>
            <a:lvl7pPr marL="2306768" indent="0">
              <a:buNone/>
              <a:defRPr sz="1350" b="1"/>
            </a:lvl7pPr>
            <a:lvl8pPr marL="2691219" indent="0">
              <a:buNone/>
              <a:defRPr sz="1350" b="1"/>
            </a:lvl8pPr>
            <a:lvl9pPr marL="3075680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80648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62308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0100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3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01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4477" indent="0">
              <a:buNone/>
              <a:defRPr sz="1013"/>
            </a:lvl2pPr>
            <a:lvl3pPr marL="768949" indent="0">
              <a:buNone/>
              <a:defRPr sz="844"/>
            </a:lvl3pPr>
            <a:lvl4pPr marL="1153423" indent="0">
              <a:buNone/>
              <a:defRPr sz="675"/>
            </a:lvl4pPr>
            <a:lvl5pPr marL="1537849" indent="0">
              <a:buNone/>
              <a:defRPr sz="675"/>
            </a:lvl5pPr>
            <a:lvl6pPr marL="1922306" indent="0">
              <a:buNone/>
              <a:defRPr sz="675"/>
            </a:lvl6pPr>
            <a:lvl7pPr marL="2306768" indent="0">
              <a:buNone/>
              <a:defRPr sz="675"/>
            </a:lvl7pPr>
            <a:lvl8pPr marL="2691219" indent="0">
              <a:buNone/>
              <a:defRPr sz="675"/>
            </a:lvl8pPr>
            <a:lvl9pPr marL="30756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81424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4477" indent="0">
              <a:buNone/>
              <a:defRPr sz="2363"/>
            </a:lvl2pPr>
            <a:lvl3pPr marL="768949" indent="0">
              <a:buNone/>
              <a:defRPr sz="2025"/>
            </a:lvl3pPr>
            <a:lvl4pPr marL="1153423" indent="0">
              <a:buNone/>
              <a:defRPr sz="1688"/>
            </a:lvl4pPr>
            <a:lvl5pPr marL="1537849" indent="0">
              <a:buNone/>
              <a:defRPr sz="1688"/>
            </a:lvl5pPr>
            <a:lvl6pPr marL="1922306" indent="0">
              <a:buNone/>
              <a:defRPr sz="1688"/>
            </a:lvl6pPr>
            <a:lvl7pPr marL="2306768" indent="0">
              <a:buNone/>
              <a:defRPr sz="1688"/>
            </a:lvl7pPr>
            <a:lvl8pPr marL="2691219" indent="0">
              <a:buNone/>
              <a:defRPr sz="1688"/>
            </a:lvl8pPr>
            <a:lvl9pPr marL="3075680" indent="0">
              <a:buNone/>
              <a:defRPr sz="1688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39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4477" indent="0">
              <a:buNone/>
              <a:defRPr sz="1013"/>
            </a:lvl2pPr>
            <a:lvl3pPr marL="768949" indent="0">
              <a:buNone/>
              <a:defRPr sz="844"/>
            </a:lvl3pPr>
            <a:lvl4pPr marL="1153423" indent="0">
              <a:buNone/>
              <a:defRPr sz="675"/>
            </a:lvl4pPr>
            <a:lvl5pPr marL="1537849" indent="0">
              <a:buNone/>
              <a:defRPr sz="675"/>
            </a:lvl5pPr>
            <a:lvl6pPr marL="1922306" indent="0">
              <a:buNone/>
              <a:defRPr sz="675"/>
            </a:lvl6pPr>
            <a:lvl7pPr marL="2306768" indent="0">
              <a:buNone/>
              <a:defRPr sz="675"/>
            </a:lvl7pPr>
            <a:lvl8pPr marL="2691219" indent="0">
              <a:buNone/>
              <a:defRPr sz="675"/>
            </a:lvl8pPr>
            <a:lvl9pPr marL="30756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40164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3779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07845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5161722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64" indent="0" algn="ctr">
              <a:buNone/>
              <a:defRPr/>
            </a:lvl2pPr>
            <a:lvl3pPr marL="912725" indent="0" algn="ctr">
              <a:buNone/>
              <a:defRPr/>
            </a:lvl3pPr>
            <a:lvl4pPr marL="1369084" indent="0" algn="ctr">
              <a:buNone/>
              <a:defRPr/>
            </a:lvl4pPr>
            <a:lvl5pPr marL="1825438" indent="0" algn="ctr">
              <a:buNone/>
              <a:defRPr/>
            </a:lvl5pPr>
            <a:lvl6pPr marL="2281798" indent="0" algn="ctr">
              <a:buNone/>
              <a:defRPr/>
            </a:lvl6pPr>
            <a:lvl7pPr marL="2738156" indent="0" algn="ctr">
              <a:buNone/>
              <a:defRPr/>
            </a:lvl7pPr>
            <a:lvl8pPr marL="3194513" indent="0" algn="ctr">
              <a:buNone/>
              <a:defRPr/>
            </a:lvl8pPr>
            <a:lvl9pPr marL="36508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98984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55331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3"/>
            <a:ext cx="874395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64" indent="0">
              <a:buNone/>
              <a:defRPr sz="1800"/>
            </a:lvl2pPr>
            <a:lvl3pPr marL="912725" indent="0">
              <a:buNone/>
              <a:defRPr sz="1600"/>
            </a:lvl3pPr>
            <a:lvl4pPr marL="1369084" indent="0">
              <a:buNone/>
              <a:defRPr sz="1400"/>
            </a:lvl4pPr>
            <a:lvl5pPr marL="1825438" indent="0">
              <a:buNone/>
              <a:defRPr sz="1400"/>
            </a:lvl5pPr>
            <a:lvl6pPr marL="2281798" indent="0">
              <a:buNone/>
              <a:defRPr sz="1400"/>
            </a:lvl6pPr>
            <a:lvl7pPr marL="2738156" indent="0">
              <a:buNone/>
              <a:defRPr sz="1400"/>
            </a:lvl7pPr>
            <a:lvl8pPr marL="3194513" indent="0">
              <a:buNone/>
              <a:defRPr sz="1400"/>
            </a:lvl8pPr>
            <a:lvl9pPr marL="36508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40977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9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3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36142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64" indent="0">
              <a:buNone/>
              <a:defRPr sz="2000" b="1"/>
            </a:lvl2pPr>
            <a:lvl3pPr marL="912725" indent="0">
              <a:buNone/>
              <a:defRPr sz="1800" b="1"/>
            </a:lvl3pPr>
            <a:lvl4pPr marL="1369084" indent="0">
              <a:buNone/>
              <a:defRPr sz="1600" b="1"/>
            </a:lvl4pPr>
            <a:lvl5pPr marL="1825438" indent="0">
              <a:buNone/>
              <a:defRPr sz="1600" b="1"/>
            </a:lvl5pPr>
            <a:lvl6pPr marL="2281798" indent="0">
              <a:buNone/>
              <a:defRPr sz="1600" b="1"/>
            </a:lvl6pPr>
            <a:lvl7pPr marL="2738156" indent="0">
              <a:buNone/>
              <a:defRPr sz="1600" b="1"/>
            </a:lvl7pPr>
            <a:lvl8pPr marL="3194513" indent="0">
              <a:buNone/>
              <a:defRPr sz="1600" b="1"/>
            </a:lvl8pPr>
            <a:lvl9pPr marL="36508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2139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04807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2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4" y="273050"/>
            <a:ext cx="338455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3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4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4695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64" indent="0">
              <a:buNone/>
              <a:defRPr sz="2800"/>
            </a:lvl2pPr>
            <a:lvl3pPr marL="912725" indent="0">
              <a:buNone/>
              <a:defRPr sz="2400"/>
            </a:lvl3pPr>
            <a:lvl4pPr marL="1369084" indent="0">
              <a:buNone/>
              <a:defRPr sz="2000"/>
            </a:lvl4pPr>
            <a:lvl5pPr marL="1825438" indent="0">
              <a:buNone/>
              <a:defRPr sz="2000"/>
            </a:lvl5pPr>
            <a:lvl6pPr marL="2281798" indent="0">
              <a:buNone/>
              <a:defRPr sz="2000"/>
            </a:lvl6pPr>
            <a:lvl7pPr marL="2738156" indent="0">
              <a:buNone/>
              <a:defRPr sz="2000"/>
            </a:lvl7pPr>
            <a:lvl8pPr marL="3194513" indent="0">
              <a:buNone/>
              <a:defRPr sz="2000"/>
            </a:lvl8pPr>
            <a:lvl9pPr marL="365087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47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364" indent="0">
              <a:buNone/>
              <a:defRPr sz="1200"/>
            </a:lvl2pPr>
            <a:lvl3pPr marL="912725" indent="0">
              <a:buNone/>
              <a:defRPr sz="1000"/>
            </a:lvl3pPr>
            <a:lvl4pPr marL="1369084" indent="0">
              <a:buNone/>
              <a:defRPr sz="800"/>
            </a:lvl4pPr>
            <a:lvl5pPr marL="1825438" indent="0">
              <a:buNone/>
              <a:defRPr sz="800"/>
            </a:lvl5pPr>
            <a:lvl6pPr marL="2281798" indent="0">
              <a:buNone/>
              <a:defRPr sz="800"/>
            </a:lvl6pPr>
            <a:lvl7pPr marL="2738156" indent="0">
              <a:buNone/>
              <a:defRPr sz="800"/>
            </a:lvl7pPr>
            <a:lvl8pPr marL="3194513" indent="0">
              <a:buNone/>
              <a:defRPr sz="800"/>
            </a:lvl8pPr>
            <a:lvl9pPr marL="365087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51925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90577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67154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0377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791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347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48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17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725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909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145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7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338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641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1217" indent="0" algn="ctr">
              <a:buNone/>
              <a:defRPr/>
            </a:lvl2pPr>
            <a:lvl3pPr marL="902430" indent="0" algn="ctr">
              <a:buNone/>
              <a:defRPr/>
            </a:lvl3pPr>
            <a:lvl4pPr marL="1353621" indent="0" algn="ctr">
              <a:buNone/>
              <a:defRPr/>
            </a:lvl4pPr>
            <a:lvl5pPr marL="1804826" indent="0" algn="ctr">
              <a:buNone/>
              <a:defRPr/>
            </a:lvl5pPr>
            <a:lvl6pPr marL="2256035" indent="0" algn="ctr">
              <a:buNone/>
              <a:defRPr/>
            </a:lvl6pPr>
            <a:lvl7pPr marL="2707239" indent="0" algn="ctr">
              <a:buNone/>
              <a:defRPr/>
            </a:lvl7pPr>
            <a:lvl8pPr marL="3158434" indent="0" algn="ctr">
              <a:buNone/>
              <a:defRPr/>
            </a:lvl8pPr>
            <a:lvl9pPr marL="36096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226486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46249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5"/>
            <a:ext cx="8743950" cy="1362076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217" indent="0">
              <a:buNone/>
              <a:defRPr sz="1800"/>
            </a:lvl2pPr>
            <a:lvl3pPr marL="902430" indent="0">
              <a:buNone/>
              <a:defRPr sz="1600"/>
            </a:lvl3pPr>
            <a:lvl4pPr marL="1353621" indent="0">
              <a:buNone/>
              <a:defRPr sz="1400"/>
            </a:lvl4pPr>
            <a:lvl5pPr marL="1804826" indent="0">
              <a:buNone/>
              <a:defRPr sz="1400"/>
            </a:lvl5pPr>
            <a:lvl6pPr marL="2256035" indent="0">
              <a:buNone/>
              <a:defRPr sz="1400"/>
            </a:lvl6pPr>
            <a:lvl7pPr marL="2707239" indent="0">
              <a:buNone/>
              <a:defRPr sz="1400"/>
            </a:lvl7pPr>
            <a:lvl8pPr marL="3158434" indent="0">
              <a:buNone/>
              <a:defRPr sz="1400"/>
            </a:lvl8pPr>
            <a:lvl9pPr marL="360962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99431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7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07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57929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17" indent="0">
              <a:buNone/>
              <a:defRPr sz="2000" b="1"/>
            </a:lvl2pPr>
            <a:lvl3pPr marL="902430" indent="0">
              <a:buNone/>
              <a:defRPr sz="1800" b="1"/>
            </a:lvl3pPr>
            <a:lvl4pPr marL="1353621" indent="0">
              <a:buNone/>
              <a:defRPr sz="1600" b="1"/>
            </a:lvl4pPr>
            <a:lvl5pPr marL="1804826" indent="0">
              <a:buNone/>
              <a:defRPr sz="1600" b="1"/>
            </a:lvl5pPr>
            <a:lvl6pPr marL="2256035" indent="0">
              <a:buNone/>
              <a:defRPr sz="1600" b="1"/>
            </a:lvl6pPr>
            <a:lvl7pPr marL="2707239" indent="0">
              <a:buNone/>
              <a:defRPr sz="1600" b="1"/>
            </a:lvl7pPr>
            <a:lvl8pPr marL="3158434" indent="0">
              <a:buNone/>
              <a:defRPr sz="1600" b="1"/>
            </a:lvl8pPr>
            <a:lvl9pPr marL="36096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17" indent="0">
              <a:buNone/>
              <a:defRPr sz="2000" b="1"/>
            </a:lvl2pPr>
            <a:lvl3pPr marL="902430" indent="0">
              <a:buNone/>
              <a:defRPr sz="1800" b="1"/>
            </a:lvl3pPr>
            <a:lvl4pPr marL="1353621" indent="0">
              <a:buNone/>
              <a:defRPr sz="1600" b="1"/>
            </a:lvl4pPr>
            <a:lvl5pPr marL="1804826" indent="0">
              <a:buNone/>
              <a:defRPr sz="1600" b="1"/>
            </a:lvl5pPr>
            <a:lvl6pPr marL="2256035" indent="0">
              <a:buNone/>
              <a:defRPr sz="1600" b="1"/>
            </a:lvl6pPr>
            <a:lvl7pPr marL="2707239" indent="0">
              <a:buNone/>
              <a:defRPr sz="1600" b="1"/>
            </a:lvl7pPr>
            <a:lvl8pPr marL="3158434" indent="0">
              <a:buNone/>
              <a:defRPr sz="1600" b="1"/>
            </a:lvl8pPr>
            <a:lvl9pPr marL="36096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8674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96" tIns="54758" rIns="109496" bIns="547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65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rgbClr val="FFFF00"/>
          </a:solidFill>
          <a:latin typeface="Times New Roman" pitchFamily="18" charset="0"/>
        </a:defRPr>
      </a:lvl5pPr>
      <a:lvl6pPr marL="61598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6pPr>
      <a:lvl7pPr marL="1231965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7pPr>
      <a:lvl8pPr marL="1847948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8pPr>
      <a:lvl9pPr marL="2463953" algn="ctr" rtl="0" eaLnBrk="1" fontAlgn="base" hangingPunct="1">
        <a:spcBef>
          <a:spcPct val="0"/>
        </a:spcBef>
        <a:spcAft>
          <a:spcPct val="0"/>
        </a:spcAft>
        <a:defRPr sz="5625" b="1">
          <a:solidFill>
            <a:srgbClr val="FFFF00"/>
          </a:solidFill>
          <a:latin typeface="Times New Roman" pitchFamily="18" charset="0"/>
        </a:defRPr>
      </a:lvl9pPr>
    </p:titleStyle>
    <p:bodyStyle>
      <a:lvl1pPr marL="454025" indent="-454025" algn="l" rtl="0" eaLnBrk="0" fontAlgn="base" hangingPunct="0">
        <a:spcBef>
          <a:spcPct val="20000"/>
        </a:spcBef>
        <a:spcAft>
          <a:spcPct val="0"/>
        </a:spcAft>
        <a:buChar char="•"/>
        <a:defRPr sz="4200">
          <a:solidFill>
            <a:schemeClr val="bg1"/>
          </a:solidFill>
          <a:latin typeface="+mn-lt"/>
          <a:ea typeface="+mn-ea"/>
          <a:cs typeface="+mn-cs"/>
        </a:defRPr>
      </a:lvl1pPr>
      <a:lvl2pPr marL="993775" indent="-377825" algn="l" rtl="0" eaLnBrk="0" fontAlgn="base" hangingPunct="0">
        <a:spcBef>
          <a:spcPct val="20000"/>
        </a:spcBef>
        <a:spcAft>
          <a:spcPct val="0"/>
        </a:spcAft>
        <a:buChar char="–"/>
        <a:defRPr sz="3800">
          <a:solidFill>
            <a:schemeClr val="bg1"/>
          </a:solidFill>
          <a:latin typeface="+mn-lt"/>
        </a:defRPr>
      </a:lvl2pPr>
      <a:lvl3pPr marL="1533525" indent="-3016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2149475" indent="-301625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bg1"/>
          </a:solidFill>
          <a:latin typeface="+mn-lt"/>
        </a:defRPr>
      </a:lvl4pPr>
      <a:lvl5pPr marL="2765425" indent="-303213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5pPr>
      <a:lvl6pPr marL="3387959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6pPr>
      <a:lvl7pPr marL="4003911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7pPr>
      <a:lvl8pPr marL="4619903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8pPr>
      <a:lvl9pPr marL="5235908" indent="-310084" algn="l" rtl="0" eaLnBrk="1" fontAlgn="base" hangingPunct="1">
        <a:spcBef>
          <a:spcPct val="20000"/>
        </a:spcBef>
        <a:spcAft>
          <a:spcPct val="0"/>
        </a:spcAft>
        <a:buChar char="»"/>
        <a:defRPr sz="27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1pPr>
      <a:lvl2pPr marL="61598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123196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84794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4pPr>
      <a:lvl5pPr marL="2463953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5pPr>
      <a:lvl6pPr marL="3079942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6pPr>
      <a:lvl7pPr marL="3695895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7pPr>
      <a:lvl8pPr marL="4311908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8pPr>
      <a:lvl9pPr marL="4927897" algn="l" defTabSz="1231965" rtl="0" eaLnBrk="1" latinLnBrk="0" hangingPunct="1">
        <a:defRPr sz="2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532" tIns="54774" rIns="109532" bIns="5477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532" tIns="54774" rIns="109532" bIns="547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64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  <p:sldLayoutId id="214748518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62135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6pPr>
      <a:lvl7pPr marL="924271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7pPr>
      <a:lvl8pPr marL="1386406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8pPr>
      <a:lvl9pPr marL="1848556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771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5252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144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7645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41779" indent="-232644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6pPr>
      <a:lvl7pPr marL="3003895" indent="-232644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7pPr>
      <a:lvl8pPr marL="3466036" indent="-232644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8pPr>
      <a:lvl9pPr marL="3928186" indent="-232644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1pPr>
      <a:lvl2pPr marL="462135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2pPr>
      <a:lvl3pPr marL="924271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3pPr>
      <a:lvl4pPr marL="1386406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848556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5pPr>
      <a:lvl6pPr marL="2310696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772812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234963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697106" algn="l" defTabSz="924271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4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FF00"/>
          </a:solidFill>
          <a:latin typeface="Times New Roman" pitchFamily="18" charset="0"/>
        </a:defRPr>
      </a:lvl5pPr>
      <a:lvl6pPr marL="38576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152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728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305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5475" indent="-23971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bg1"/>
          </a:solidFill>
          <a:latin typeface="+mn-lt"/>
        </a:defRPr>
      </a:lvl2pPr>
      <a:lvl3pPr marL="963613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349375" indent="-1920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1735138" indent="-1920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121694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7456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3219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8981" indent="-1942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28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813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575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algn="l" defTabSz="77152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64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  <p:sldLayoutId id="2147484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27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540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810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080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1788" indent="-33178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0250" indent="-2762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7125" indent="-2190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563" indent="-2190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2000" indent="-2206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9842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253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95226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47924" indent="-22793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7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01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05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04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898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586" algn="l" defTabSz="9054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47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498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29" tIns="45548" rIns="91129" bIns="45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05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  <p:sldLayoutId id="2147485107" r:id="rId11"/>
    <p:sldLayoutId id="214748510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4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8949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342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37849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74589" indent="-274589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2131" indent="-226368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49673" indent="-178148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35436" indent="-178148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19858" indent="-179487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14529" indent="-193579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98992" indent="-193579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83434" indent="-193579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67883" indent="-193579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4477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8949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3423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37849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2306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06768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1219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75680" algn="l" defTabSz="76894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8" tIns="45628" rIns="91268" bIns="45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74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0" r:id="rId1"/>
    <p:sldLayoutId id="2147485111" r:id="rId2"/>
    <p:sldLayoutId id="2147485112" r:id="rId3"/>
    <p:sldLayoutId id="2147485113" r:id="rId4"/>
    <p:sldLayoutId id="2147485114" r:id="rId5"/>
    <p:sldLayoutId id="2147485115" r:id="rId6"/>
    <p:sldLayoutId id="2147485116" r:id="rId7"/>
    <p:sldLayoutId id="2147485117" r:id="rId8"/>
    <p:sldLayoutId id="2147485118" r:id="rId9"/>
    <p:sldLayoutId id="2147485119" r:id="rId10"/>
    <p:sldLayoutId id="2147485120" r:id="rId11"/>
    <p:sldLayoutId id="214748512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6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2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08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438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70" indent="-34227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583" indent="-2852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899" indent="-2281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258" indent="-2281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24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09978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335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696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050" indent="-22976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25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84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3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98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5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13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876" algn="l" defTabSz="912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3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1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7" r:id="rId1"/>
    <p:sldLayoutId id="2147485148" r:id="rId2"/>
    <p:sldLayoutId id="2147485149" r:id="rId3"/>
    <p:sldLayoutId id="2147485150" r:id="rId4"/>
    <p:sldLayoutId id="2147485151" r:id="rId5"/>
    <p:sldLayoutId id="2147485152" r:id="rId6"/>
    <p:sldLayoutId id="2147485153" r:id="rId7"/>
    <p:sldLayoutId id="2147485154" r:id="rId8"/>
    <p:sldLayoutId id="2147485155" r:id="rId9"/>
    <p:sldLayoutId id="2147485156" r:id="rId10"/>
    <p:sldLayoutId id="214748515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1217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243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5362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04826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28617" indent="-32861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25497" indent="-27305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0789" indent="-2159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1644" indent="-2159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24089" indent="-21749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81620" indent="-2271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32820" indent="-2271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384014" indent="-2271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35207" indent="-2271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217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30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21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26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035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239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434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627" algn="l" defTabSz="902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5" Type="http://schemas.openxmlformats.org/officeDocument/2006/relationships/image" Target="../media/image16.jpeg"/><Relationship Id="rId4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6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Relationship Id="rId4" Type="http://schemas.openxmlformats.org/officeDocument/2006/relationships/chart" Target="../charts/char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hyperlink" Target="http://www.cardiologyapps.com/GuidewireAID" TargetMode="External"/><Relationship Id="rId9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2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png"/><Relationship Id="rId11" Type="http://schemas.openxmlformats.org/officeDocument/2006/relationships/image" Target="../media/image98.jpeg"/><Relationship Id="rId5" Type="http://schemas.openxmlformats.org/officeDocument/2006/relationships/image" Target="../media/image63.jpeg"/><Relationship Id="rId10" Type="http://schemas.openxmlformats.org/officeDocument/2006/relationships/image" Target="../media/image97.jpeg"/><Relationship Id="rId4" Type="http://schemas.openxmlformats.org/officeDocument/2006/relationships/image" Target="../media/image93.jpeg"/><Relationship Id="rId9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6A6783C8-B2C5-4BBB-8B77-10B71E8F2FC9}"/>
              </a:ext>
            </a:extLst>
          </p:cNvPr>
          <p:cNvGraphicFramePr>
            <a:graphicFrameLocks/>
          </p:cNvGraphicFramePr>
          <p:nvPr/>
        </p:nvGraphicFramePr>
        <p:xfrm>
          <a:off x="474663" y="2422525"/>
          <a:ext cx="9745662" cy="416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073900" y="2605088"/>
            <a:ext cx="1235075" cy="382587"/>
            <a:chOff x="7073900" y="2605088"/>
            <a:chExt cx="1235075" cy="382587"/>
          </a:xfrm>
        </p:grpSpPr>
        <p:sp>
          <p:nvSpPr>
            <p:cNvPr id="112652" name="TextBox 23">
              <a:extLst>
                <a:ext uri="{FF2B5EF4-FFF2-40B4-BE49-F238E27FC236}">
                  <a16:creationId xmlns:a16="http://schemas.microsoft.com/office/drawing/2014/main" id="{8970038F-17F6-42B1-AB50-2DD583BE3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3900" y="2605088"/>
              <a:ext cx="1235075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5707" tIns="52853" rIns="105707" bIns="52853">
              <a:spAutoFit/>
            </a:bodyPr>
            <a:lstStyle>
              <a:lvl1pPr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84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0.34%</a:t>
              </a:r>
              <a:endPara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7294485" y="2674876"/>
              <a:ext cx="0" cy="224158"/>
            </a:xfrm>
            <a:prstGeom prst="straightConnector1">
              <a:avLst/>
            </a:prstGeom>
            <a:solidFill>
              <a:srgbClr val="FFCC99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1747" name="TextBox 4">
            <a:extLst>
              <a:ext uri="{FF2B5EF4-FFF2-40B4-BE49-F238E27FC236}">
                <a16:creationId xmlns:a16="http://schemas.microsoft.com/office/drawing/2014/main" id="{92F4D74F-EC40-4219-AEB6-D8956D66C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13" y="3924300"/>
            <a:ext cx="5794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08" tIns="39093" rIns="78208" bIns="39093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9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A4E807D7-268B-43E1-9379-9B059590F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01" y="116958"/>
            <a:ext cx="10296451" cy="8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937" tIns="37492" rIns="74937" bIns="37492" anchor="ctr"/>
          <a:lstStyle>
            <a:lvl1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874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Cath Lab Volume at MSH</a:t>
            </a:r>
          </a:p>
          <a:p>
            <a:pPr marL="0" marR="0" lvl="0" indent="0" algn="ctr" defTabSz="8874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Procedures Over Last Five Years</a:t>
            </a:r>
          </a:p>
        </p:txBody>
      </p:sp>
      <p:grpSp>
        <p:nvGrpSpPr>
          <p:cNvPr id="112645" name="Group 3">
            <a:extLst>
              <a:ext uri="{FF2B5EF4-FFF2-40B4-BE49-F238E27FC236}">
                <a16:creationId xmlns:a16="http://schemas.microsoft.com/office/drawing/2014/main" id="{83A8FCCE-1AF3-4A44-B66B-0FC0BD69A3CF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1004888"/>
            <a:ext cx="4067175" cy="1377950"/>
            <a:chOff x="5747806" y="810047"/>
            <a:chExt cx="3372384" cy="1073835"/>
          </a:xfrm>
        </p:grpSpPr>
        <p:sp>
          <p:nvSpPr>
            <p:cNvPr id="112654" name="TextBox 7">
              <a:extLst>
                <a:ext uri="{FF2B5EF4-FFF2-40B4-BE49-F238E27FC236}">
                  <a16:creationId xmlns:a16="http://schemas.microsoft.com/office/drawing/2014/main" id="{BAC11970-3BAC-40E6-9CE2-FF7924A25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7000" y="810047"/>
              <a:ext cx="3193190" cy="26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Total Cath Lab Procedure Volume</a:t>
              </a:r>
            </a:p>
          </p:txBody>
        </p:sp>
        <p:sp>
          <p:nvSpPr>
            <p:cNvPr id="112655" name="TextBox 11">
              <a:extLst>
                <a:ext uri="{FF2B5EF4-FFF2-40B4-BE49-F238E27FC236}">
                  <a16:creationId xmlns:a16="http://schemas.microsoft.com/office/drawing/2014/main" id="{5F896C1A-0B7A-41A3-A5EF-2BA897875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0021" y="1074496"/>
              <a:ext cx="1099032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Cath Only</a:t>
              </a:r>
            </a:p>
          </p:txBody>
        </p:sp>
        <p:sp>
          <p:nvSpPr>
            <p:cNvPr id="112656" name="TextBox 12">
              <a:extLst>
                <a:ext uri="{FF2B5EF4-FFF2-40B4-BE49-F238E27FC236}">
                  <a16:creationId xmlns:a16="http://schemas.microsoft.com/office/drawing/2014/main" id="{E6E7FB7E-1A20-46FB-AEFC-AD10FC679F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7183" y="1358913"/>
              <a:ext cx="1856482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Interventions</a:t>
              </a:r>
            </a:p>
          </p:txBody>
        </p:sp>
        <p:sp>
          <p:nvSpPr>
            <p:cNvPr id="112657" name="TextBox 13">
              <a:extLst>
                <a:ext uri="{FF2B5EF4-FFF2-40B4-BE49-F238E27FC236}">
                  <a16:creationId xmlns:a16="http://schemas.microsoft.com/office/drawing/2014/main" id="{2379E9DB-DDE4-4C61-B531-75186E5A5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1911" y="1615451"/>
              <a:ext cx="1501024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Biopsies</a:t>
              </a:r>
            </a:p>
          </p:txBody>
        </p:sp>
        <p:sp>
          <p:nvSpPr>
            <p:cNvPr id="112658" name="Flowchart: Magnetic Disk 15">
              <a:extLst>
                <a:ext uri="{FF2B5EF4-FFF2-40B4-BE49-F238E27FC236}">
                  <a16:creationId xmlns:a16="http://schemas.microsoft.com/office/drawing/2014/main" id="{FFE9F2E5-DEC3-43DF-81F8-278048520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5823" y="1407871"/>
              <a:ext cx="152400" cy="184580"/>
            </a:xfrm>
            <a:prstGeom prst="flowChartMagneticDisk">
              <a:avLst/>
            </a:prstGeom>
            <a:solidFill>
              <a:srgbClr val="C00000"/>
            </a:solidFill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621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193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765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337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52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2659" name="Flowchart: Magnetic Disk 16">
              <a:extLst>
                <a:ext uri="{FF2B5EF4-FFF2-40B4-BE49-F238E27FC236}">
                  <a16:creationId xmlns:a16="http://schemas.microsoft.com/office/drawing/2014/main" id="{5800E8B9-398F-44A3-89A4-320C15BC0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782" y="1666903"/>
              <a:ext cx="152400" cy="184580"/>
            </a:xfrm>
            <a:prstGeom prst="flowChartMagneticDisk">
              <a:avLst/>
            </a:prstGeom>
            <a:solidFill>
              <a:srgbClr val="FFC000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621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193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765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337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52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12660" name="Picture 2">
              <a:extLst>
                <a:ext uri="{FF2B5EF4-FFF2-40B4-BE49-F238E27FC236}">
                  <a16:creationId xmlns:a16="http://schemas.microsoft.com/office/drawing/2014/main" id="{E1494D74-3533-4987-9A86-58E39435A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806" y="849621"/>
              <a:ext cx="171450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1" name="Picture 3">
              <a:extLst>
                <a:ext uri="{FF2B5EF4-FFF2-40B4-BE49-F238E27FC236}">
                  <a16:creationId xmlns:a16="http://schemas.microsoft.com/office/drawing/2014/main" id="{DCFE170F-00B7-4CB4-B1D4-9AF4884DF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894" y="1102256"/>
              <a:ext cx="171450" cy="20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12647" name="Straight Arrow Connector 7">
            <a:extLst>
              <a:ext uri="{FF2B5EF4-FFF2-40B4-BE49-F238E27FC236}">
                <a16:creationId xmlns:a16="http://schemas.microsoft.com/office/drawing/2014/main" id="{661686DD-AEFC-45FA-A6F1-D4ADF7AD7F7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38963" y="2987675"/>
            <a:ext cx="1290637" cy="492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oup 8"/>
          <p:cNvGrpSpPr/>
          <p:nvPr/>
        </p:nvGrpSpPr>
        <p:grpSpPr>
          <a:xfrm>
            <a:off x="7716909" y="4624387"/>
            <a:ext cx="1238248" cy="382587"/>
            <a:chOff x="7716909" y="4624387"/>
            <a:chExt cx="1238248" cy="382587"/>
          </a:xfrm>
        </p:grpSpPr>
        <p:grpSp>
          <p:nvGrpSpPr>
            <p:cNvPr id="30" name="Group 29"/>
            <p:cNvGrpSpPr/>
            <p:nvPr/>
          </p:nvGrpSpPr>
          <p:grpSpPr>
            <a:xfrm>
              <a:off x="7911311" y="4624387"/>
              <a:ext cx="934516" cy="382587"/>
              <a:chOff x="7530313" y="2752516"/>
              <a:chExt cx="934516" cy="382587"/>
            </a:xfrm>
          </p:grpSpPr>
          <p:sp>
            <p:nvSpPr>
              <p:cNvPr id="31" name="TextBox 23">
                <a:extLst>
                  <a:ext uri="{FF2B5EF4-FFF2-40B4-BE49-F238E27FC236}">
                    <a16:creationId xmlns:a16="http://schemas.microsoft.com/office/drawing/2014/main" id="{8970038F-17F6-42B1-AB50-2DD583BE3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0313" y="2752516"/>
                <a:ext cx="934516" cy="382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5707" tIns="52853" rIns="105707" bIns="52853">
                <a:spAutoFit/>
              </a:bodyPr>
              <a:lstStyle>
                <a:lvl1pPr defTabSz="1084263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084263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084263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084263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084263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084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084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084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084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1084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4.0%</a:t>
                </a:r>
                <a:endParaRPr kumimoji="0" lang="en-US" altLang="en-US" sz="27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7679639" y="2821791"/>
                <a:ext cx="0" cy="224158"/>
              </a:xfrm>
              <a:prstGeom prst="straightConnector1">
                <a:avLst/>
              </a:prstGeom>
              <a:solidFill>
                <a:srgbClr val="FFCC99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4" name="Straight Arrow Connector 7">
              <a:extLst>
                <a:ext uri="{FF2B5EF4-FFF2-40B4-BE49-F238E27FC236}">
                  <a16:creationId xmlns:a16="http://schemas.microsoft.com/office/drawing/2014/main" id="{661686DD-AEFC-45FA-A6F1-D4ADF7AD7F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716909" y="4929334"/>
              <a:ext cx="1238248" cy="5921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4387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23593" y="1020917"/>
            <a:ext cx="9265371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1028700">
              <a:defRPr/>
            </a:pPr>
            <a:r>
              <a:rPr kumimoji="0" lang="en-US" altLang="en-US" sz="4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Abbott-CSI Inc.</a:t>
            </a:r>
          </a:p>
          <a:p>
            <a:pPr marL="0" indent="0" defTabSz="1028700"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Medical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Terumo Vascular Corp.</a:t>
            </a:r>
          </a:p>
          <a:p>
            <a:pPr marL="0" indent="0" defTabSz="1028700">
              <a:defRPr/>
            </a:pPr>
            <a:r>
              <a:rPr lang="en-US" altLang="en-US" sz="40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Johnson &amp; Johnson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-Abiomed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Chiesi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Haemonetics-Cardiva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Acist Medical System.</a:t>
            </a: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331" y="-4550"/>
            <a:ext cx="449669" cy="41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0683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9582" y="1632252"/>
            <a:ext cx="10130962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</a:t>
            </a:r>
            <a:r>
              <a:rPr lang="en-US" altLang="en-US" sz="40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Nothing to disclose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Sameer Mehta, MD, FACC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5658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175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170377" y="2122240"/>
            <a:ext cx="6022613" cy="6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cs typeface="Arial" pitchFamily="34" charset="0"/>
              </a:rPr>
              <a:t>Echo with 58% EF and no valvular disease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74290" y="843306"/>
            <a:ext cx="6054047" cy="1308953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new onset CCS class II angina and stress MPI for mild inferior and lateral, lateral and apical ischemia. </a:t>
            </a: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cCTA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revealed calcific 3 V CAD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2863168" cy="69340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yrs, Male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276" y="2030267"/>
            <a:ext cx="3044564" cy="1308953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hypertension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H/o cardiac arrest 2013</a:t>
            </a:r>
          </a:p>
          <a:p>
            <a:pPr defTabSz="771525">
              <a:defRPr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 score: 62, Asthma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995" y="3566415"/>
            <a:ext cx="9458619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Amlodipine, Metoprolol XL, Rosuvastatin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90" y="4436287"/>
            <a:ext cx="10261807" cy="1432064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Cardiac cath on 12/18/2023 revealed severely calcified 3 V CAD; multiple  calcified 80-99% lesions in RCA, 100% LCx-OM1 &amp; LVEF 60%, Syntax score 35. Pt was referred for CABG but declined after heart team discussion due to patients' wishes &amp; planned for MV PCI.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9918" y="5855513"/>
            <a:ext cx="102969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1525">
              <a:defRPr/>
            </a:pPr>
            <a:r>
              <a:rPr lang="en-US" altLang="en-US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for complex PCI of multiple calcified RCA lesions using rotational atherectomy </a:t>
            </a:r>
            <a:r>
              <a:rPr lang="en-US" altLang="en-US" sz="2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IVL (</a:t>
            </a:r>
            <a:r>
              <a:rPr lang="en-US" altLang="en-US" sz="2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RotaTripsy</a:t>
            </a:r>
            <a:r>
              <a:rPr lang="en-US" altLang="en-US" sz="2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&amp; multiple DES.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698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Box 2"/>
          <p:cNvSpPr txBox="1">
            <a:spLocks noChangeArrowheads="1"/>
          </p:cNvSpPr>
          <p:nvPr/>
        </p:nvSpPr>
        <p:spPr bwMode="auto">
          <a:xfrm>
            <a:off x="144449" y="71613"/>
            <a:ext cx="9722561" cy="6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895" tIns="38437" rIns="76895" bIns="38437">
            <a:spAutoFit/>
          </a:bodyPr>
          <a:lstStyle/>
          <a:p>
            <a:pPr marL="0" marR="0" lvl="0" indent="0" algn="ctr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AUC 2017: Two or Three-Vessel Disease</a:t>
            </a:r>
          </a:p>
        </p:txBody>
      </p:sp>
      <p:pic>
        <p:nvPicPr>
          <p:cNvPr id="13107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0" y="826346"/>
            <a:ext cx="9977746" cy="56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extBox 3"/>
          <p:cNvSpPr txBox="1">
            <a:spLocks noChangeArrowheads="1"/>
          </p:cNvSpPr>
          <p:nvPr/>
        </p:nvSpPr>
        <p:spPr bwMode="auto">
          <a:xfrm>
            <a:off x="4711447" y="6463791"/>
            <a:ext cx="5626344" cy="37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01" tIns="33153" rIns="66301" bIns="33153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683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Coll Cardiol 2017;69:2212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25415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707734" y="4972258"/>
            <a:ext cx="562705" cy="30731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176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539819"/>
            <a:ext cx="10216700" cy="43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900" b="1" dirty="0">
                <a:latin typeface="Arial" pitchFamily="34" charset="0"/>
              </a:rPr>
              <a:t> </a:t>
            </a:r>
            <a:r>
              <a:rPr lang="en-US" altLang="en-US" sz="2800" b="1" dirty="0">
                <a:latin typeface="Arial" pitchFamily="34" charset="0"/>
              </a:rPr>
              <a:t>Recent Interventional Trials and Publications: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Arial" pitchFamily="34" charset="0"/>
              </a:rPr>
              <a:t>    </a:t>
            </a:r>
            <a:r>
              <a:rPr lang="en-US" altLang="en-US" b="1" dirty="0">
                <a:latin typeface="Arial" pitchFamily="34" charset="0"/>
              </a:rPr>
              <a:t>MINT Trial, COCOA Trial, FLAVOUR Trial- Sex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latin typeface="Arial" pitchFamily="34" charset="0"/>
              </a:rPr>
              <a:t>     Impact, ISAR-DESIRE 3 Trial- 10Yrs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latin typeface="Arial" pitchFamily="34" charset="0"/>
            </a:endParaRP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latin typeface="Arial" pitchFamily="34" charset="0"/>
              </a:rPr>
              <a:t> Benefits of PCI in Stable CAD on no antianginals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:</a:t>
            </a:r>
            <a:endParaRPr kumimoji="0" lang="en-US" altLang="en-US" sz="3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baseline="0" dirty="0">
                <a:latin typeface="Arial" pitchFamily="34" charset="0"/>
              </a:rPr>
              <a:t>      A Placebo Controlled Trial of Percutaneous Coronary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dirty="0">
                <a:latin typeface="Arial" pitchFamily="34" charset="0"/>
              </a:rPr>
              <a:t>      </a:t>
            </a:r>
            <a:r>
              <a:rPr lang="en-US" altLang="en-US" sz="2800" b="1" baseline="0" dirty="0">
                <a:latin typeface="Arial" pitchFamily="34" charset="0"/>
              </a:rPr>
              <a:t>Intervention for Stable Angina;</a:t>
            </a:r>
            <a:r>
              <a:rPr lang="en-US" altLang="en-US" sz="2800" b="1" dirty="0">
                <a:latin typeface="Arial" pitchFamily="34" charset="0"/>
              </a:rPr>
              <a:t> </a:t>
            </a:r>
            <a:r>
              <a:rPr lang="en-US" altLang="en-US" sz="2800" b="1" baseline="0" dirty="0">
                <a:latin typeface="Arial" pitchFamily="34" charset="0"/>
              </a:rPr>
              <a:t>ORBITA 2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539819"/>
            <a:ext cx="10184043" cy="43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900" b="1" dirty="0">
                <a:latin typeface="Arial" pitchFamily="34" charset="0"/>
              </a:rPr>
              <a:t> </a:t>
            </a:r>
            <a:r>
              <a:rPr lang="en-US" altLang="en-US" sz="2800" b="1" dirty="0">
                <a:latin typeface="Arial" pitchFamily="34" charset="0"/>
              </a:rPr>
              <a:t>Recent Interventional Trials and Publications: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Arial" pitchFamily="34" charset="0"/>
              </a:rPr>
              <a:t>    </a:t>
            </a:r>
            <a:r>
              <a:rPr lang="en-US" altLang="en-US" b="1" dirty="0">
                <a:latin typeface="Arial" pitchFamily="34" charset="0"/>
              </a:rPr>
              <a:t>MINT Trial, COCOA Trial, FLAVOUR Trial- Sex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latin typeface="Arial" pitchFamily="34" charset="0"/>
              </a:rPr>
              <a:t>     Impact, ISAR-DESIRE 3 Trial- 10Yrs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latin typeface="Arial" pitchFamily="34" charset="0"/>
            </a:endParaRP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solidFill>
                  <a:schemeClr val="bg2"/>
                </a:solidFill>
                <a:latin typeface="Arial" pitchFamily="34" charset="0"/>
              </a:rPr>
              <a:t> Benefits of PCI in Stable CAD on no antianginals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:</a:t>
            </a:r>
            <a:endParaRPr kumimoji="0" lang="en-US" altLang="en-US" sz="3400" b="1" i="0" u="none" strike="noStrike" kern="1200" cap="none" spc="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baseline="0" dirty="0">
                <a:solidFill>
                  <a:schemeClr val="bg2"/>
                </a:solidFill>
                <a:latin typeface="Arial" pitchFamily="34" charset="0"/>
              </a:rPr>
              <a:t>      A Placebo Controlled Trial of Percutaneous Coronary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dirty="0">
                <a:solidFill>
                  <a:schemeClr val="bg2"/>
                </a:solidFill>
                <a:latin typeface="Arial" pitchFamily="34" charset="0"/>
              </a:rPr>
              <a:t>      </a:t>
            </a:r>
            <a:r>
              <a:rPr lang="en-US" altLang="en-US" sz="2800" b="1" baseline="0" dirty="0">
                <a:solidFill>
                  <a:schemeClr val="bg2"/>
                </a:solidFill>
                <a:latin typeface="Arial" pitchFamily="34" charset="0"/>
              </a:rPr>
              <a:t>Intervention for Stable Angina; ORBITA-2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4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528916"/>
            <a:ext cx="10287000" cy="6203574"/>
            <a:chOff x="0" y="582706"/>
            <a:chExt cx="10287000" cy="6203574"/>
          </a:xfrm>
        </p:grpSpPr>
        <p:sp>
          <p:nvSpPr>
            <p:cNvPr id="6" name="TextBox 5"/>
            <p:cNvSpPr txBox="1"/>
            <p:nvPr/>
          </p:nvSpPr>
          <p:spPr>
            <a:xfrm>
              <a:off x="0" y="6458771"/>
              <a:ext cx="10287000" cy="327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Myocardial Ischemia and Transfusion  (USA)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8"/>
            <a:stretch/>
          </p:blipFill>
          <p:spPr>
            <a:xfrm>
              <a:off x="0" y="582706"/>
              <a:ext cx="10287000" cy="590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10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965" y="26889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Trial: Background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242045" y="1183341"/>
            <a:ext cx="9946983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blood count (Anemia) is common in pts with MI</a:t>
            </a:r>
          </a:p>
          <a:p>
            <a:pPr marL="968375" marR="0" lvl="1" indent="-2778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 hemoglobin level 13G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men, 12G in women</a:t>
            </a:r>
          </a:p>
          <a:p>
            <a:pPr marL="1028700" marR="0" lvl="1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Indications for red blood cell transfusion in MI patients are controversial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Liberal transfusion -Transfuse at higher blood level: 10G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Restrictive transfusion -Transfuse at lower blood level: 7 to 8G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1313" marR="0" lvl="0" indent="-341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 in other clinical settings suggest use of restrictive transfusion is safe</a:t>
            </a:r>
          </a:p>
        </p:txBody>
      </p:sp>
    </p:spTree>
    <p:extLst>
      <p:ext uri="{BB962C8B-B14F-4D97-AF65-F5344CB8AC3E}">
        <p14:creationId xmlns:p14="http://schemas.microsoft.com/office/powerpoint/2010/main" val="3294980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965" y="26889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Trial: Objective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00636" y="1644275"/>
            <a:ext cx="9577507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determine whether the risk of death or MI differed using less blood transfusions and lower hemoglobin level of 7 to 8  as compared to using more blood transfusions with a hemoglobin level of 10 among patients with a heart attack and a blood count &lt;10.  </a:t>
            </a:r>
          </a:p>
        </p:txBody>
      </p:sp>
    </p:spTree>
    <p:extLst>
      <p:ext uri="{BB962C8B-B14F-4D97-AF65-F5344CB8AC3E}">
        <p14:creationId xmlns:p14="http://schemas.microsoft.com/office/powerpoint/2010/main" val="133076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89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 CONSORT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646325"/>
            <a:ext cx="9161930" cy="581722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43550" y="6490449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Carson et al., N Engl J Med 2023;389:2446</a:t>
            </a:r>
          </a:p>
        </p:txBody>
      </p:sp>
    </p:spTree>
    <p:extLst>
      <p:ext uri="{BB962C8B-B14F-4D97-AF65-F5344CB8AC3E}">
        <p14:creationId xmlns:p14="http://schemas.microsoft.com/office/powerpoint/2010/main" val="218583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2">
            <a:extLst>
              <a:ext uri="{FF2B5EF4-FFF2-40B4-BE49-F238E27FC236}">
                <a16:creationId xmlns:a16="http://schemas.microsoft.com/office/drawing/2014/main" id="{9363A714-33C9-4AC2-A02A-83359EDFB0BD}"/>
              </a:ext>
            </a:extLst>
          </p:cNvPr>
          <p:cNvGraphicFramePr>
            <a:graphicFrameLocks/>
          </p:cNvGraphicFramePr>
          <p:nvPr/>
        </p:nvGraphicFramePr>
        <p:xfrm>
          <a:off x="349250" y="4497388"/>
          <a:ext cx="38608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15">
            <a:extLst>
              <a:ext uri="{FF2B5EF4-FFF2-40B4-BE49-F238E27FC236}">
                <a16:creationId xmlns:a16="http://schemas.microsoft.com/office/drawing/2014/main" id="{28117131-4879-4872-88B3-5613F9FE475E}"/>
              </a:ext>
            </a:extLst>
          </p:cNvPr>
          <p:cNvGraphicFramePr>
            <a:graphicFrameLocks/>
          </p:cNvGraphicFramePr>
          <p:nvPr/>
        </p:nvGraphicFramePr>
        <p:xfrm>
          <a:off x="6073775" y="4491038"/>
          <a:ext cx="432117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4692" name="TextBox 1">
            <a:extLst>
              <a:ext uri="{FF2B5EF4-FFF2-40B4-BE49-F238E27FC236}">
                <a16:creationId xmlns:a16="http://schemas.microsoft.com/office/drawing/2014/main" id="{5C7D101C-F1A1-4E9A-9A50-7C0F955C5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4564063"/>
            <a:ext cx="2362200" cy="2079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Septal Ablation = 6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MitraClip = 101  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TMVR = 8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TriClip = 12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TTVR = 2  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PFO/ASD Closure = 30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LAAO = 7 </a:t>
            </a:r>
          </a:p>
        </p:txBody>
      </p:sp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72AF4EEA-B816-479E-B4CF-8B4F3AE5FDC5}"/>
              </a:ext>
            </a:extLst>
          </p:cNvPr>
          <p:cNvGraphicFramePr>
            <a:graphicFrameLocks/>
          </p:cNvGraphicFramePr>
          <p:nvPr/>
        </p:nvGraphicFramePr>
        <p:xfrm>
          <a:off x="258763" y="1441450"/>
          <a:ext cx="4094162" cy="214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845" name="TextBox 4">
            <a:extLst>
              <a:ext uri="{FF2B5EF4-FFF2-40B4-BE49-F238E27FC236}">
                <a16:creationId xmlns:a16="http://schemas.microsoft.com/office/drawing/2014/main" id="{0BEA93C8-48AA-49EB-9D9E-582ED6AEC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198688"/>
            <a:ext cx="309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46" name="TextBox 5">
            <a:extLst>
              <a:ext uri="{FF2B5EF4-FFF2-40B4-BE49-F238E27FC236}">
                <a16:creationId xmlns:a16="http://schemas.microsoft.com/office/drawing/2014/main" id="{DC38A57E-FBA6-470E-B7EA-26D778550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1122363"/>
            <a:ext cx="3944937" cy="2936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complication: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25      13        16         19          16</a:t>
            </a:r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177DC9D4-8D00-40F4-B096-203C2EB2A4E8}"/>
              </a:ext>
            </a:extLst>
          </p:cNvPr>
          <p:cNvGraphicFramePr>
            <a:graphicFrameLocks/>
          </p:cNvGraphicFramePr>
          <p:nvPr/>
        </p:nvGraphicFramePr>
        <p:xfrm>
          <a:off x="6264275" y="1474788"/>
          <a:ext cx="4143375" cy="217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4697" name="TextBox 8">
            <a:extLst>
              <a:ext uri="{FF2B5EF4-FFF2-40B4-BE49-F238E27FC236}">
                <a16:creationId xmlns:a16="http://schemas.microsoft.com/office/drawing/2014/main" id="{95EA0D68-0A2D-40C8-AA28-E48BA9216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2259013"/>
            <a:ext cx="3143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49" name="TextBox 5">
            <a:extLst>
              <a:ext uri="{FF2B5EF4-FFF2-40B4-BE49-F238E27FC236}">
                <a16:creationId xmlns:a16="http://schemas.microsoft.com/office/drawing/2014/main" id="{5AE9F26D-B06E-4BE0-BDFD-6DE1C2B7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1133475"/>
            <a:ext cx="4059238" cy="2936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complication: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   0          1           0            0             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91C39-D8AD-4748-B48F-AADC89A99274}"/>
              </a:ext>
            </a:extLst>
          </p:cNvPr>
          <p:cNvSpPr txBox="1"/>
          <p:nvPr/>
        </p:nvSpPr>
        <p:spPr>
          <a:xfrm>
            <a:off x="212725" y="646113"/>
            <a:ext cx="4089400" cy="387350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Coronary Interventions (PCI)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3B66E-76ED-466B-A532-AF24CD7B2409}"/>
              </a:ext>
            </a:extLst>
          </p:cNvPr>
          <p:cNvSpPr txBox="1"/>
          <p:nvPr/>
        </p:nvSpPr>
        <p:spPr>
          <a:xfrm>
            <a:off x="5505450" y="644525"/>
            <a:ext cx="4451350" cy="385763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Endovascular Interventions (PTA)</a:t>
            </a:r>
          </a:p>
        </p:txBody>
      </p:sp>
      <p:sp>
        <p:nvSpPr>
          <p:cNvPr id="35853" name="TextBox 13">
            <a:extLst>
              <a:ext uri="{FF2B5EF4-FFF2-40B4-BE49-F238E27FC236}">
                <a16:creationId xmlns:a16="http://schemas.microsoft.com/office/drawing/2014/main" id="{2A837DB7-8200-472B-8CCF-7CF789FD1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4054475"/>
            <a:ext cx="3852863" cy="287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complication:</a:t>
            </a:r>
            <a:r>
              <a:rPr kumimoji="0" lang="en-US" alt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3        4           1            1            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02864-667D-461E-B989-0FD69C300D0C}"/>
              </a:ext>
            </a:extLst>
          </p:cNvPr>
          <p:cNvSpPr txBox="1"/>
          <p:nvPr/>
        </p:nvSpPr>
        <p:spPr>
          <a:xfrm>
            <a:off x="279400" y="3676650"/>
            <a:ext cx="3679825" cy="363538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1856" b="1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Valvuloplasty</a:t>
            </a: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(BAV/BMV)</a:t>
            </a:r>
          </a:p>
        </p:txBody>
      </p:sp>
      <p:sp>
        <p:nvSpPr>
          <p:cNvPr id="35855" name="TextBox 16">
            <a:extLst>
              <a:ext uri="{FF2B5EF4-FFF2-40B4-BE49-F238E27FC236}">
                <a16:creationId xmlns:a16="http://schemas.microsoft.com/office/drawing/2014/main" id="{5E604188-D88C-4156-93F5-17FF0F03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4040188"/>
            <a:ext cx="4105275" cy="2873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 N =  10         15           15        12            15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0134E-FBAE-4B0D-B1BB-5101F9E4C9BE}"/>
              </a:ext>
            </a:extLst>
          </p:cNvPr>
          <p:cNvSpPr txBox="1"/>
          <p:nvPr/>
        </p:nvSpPr>
        <p:spPr>
          <a:xfrm>
            <a:off x="6435725" y="3654425"/>
            <a:ext cx="3298825" cy="365125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TAVR/TAVI</a:t>
            </a:r>
          </a:p>
        </p:txBody>
      </p:sp>
      <p:sp>
        <p:nvSpPr>
          <p:cNvPr id="114705" name="TextBox 2">
            <a:extLst>
              <a:ext uri="{FF2B5EF4-FFF2-40B4-BE49-F238E27FC236}">
                <a16:creationId xmlns:a16="http://schemas.microsoft.com/office/drawing/2014/main" id="{F2A3DAF5-7E6D-4DE0-B9EF-1936DAB4E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9568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202" tIns="39582" rIns="79202" bIns="39582">
            <a:spAutoFit/>
          </a:bodyPr>
          <a:lstStyle>
            <a:lvl1pPr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445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Interventional Volume &amp; Major Complications 2019-23</a:t>
            </a:r>
          </a:p>
        </p:txBody>
      </p:sp>
      <p:sp>
        <p:nvSpPr>
          <p:cNvPr id="114706" name="TextBox 8">
            <a:extLst>
              <a:ext uri="{FF2B5EF4-FFF2-40B4-BE49-F238E27FC236}">
                <a16:creationId xmlns:a16="http://schemas.microsoft.com/office/drawing/2014/main" id="{17622B1D-A52E-4CD1-B771-4AA2BC80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5148263"/>
            <a:ext cx="3143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40" tIns="44469" rIns="88940" bIns="44469">
            <a:spAutoFit/>
          </a:bodyPr>
          <a:lstStyle>
            <a:lvl1pPr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52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63" name="TextBox 8">
            <a:extLst>
              <a:ext uri="{FF2B5EF4-FFF2-40B4-BE49-F238E27FC236}">
                <a16:creationId xmlns:a16="http://schemas.microsoft.com/office/drawing/2014/main" id="{F248CCD4-6EE5-4ABA-B49F-6B7DD2A1A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175250"/>
            <a:ext cx="311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40" tIns="44469" rIns="88940" bIns="44469">
            <a:spAutoFit/>
          </a:bodyPr>
          <a:lstStyle>
            <a:lvl1pPr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52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112662" name="Straight Arrow Connector 6">
            <a:extLst>
              <a:ext uri="{FF2B5EF4-FFF2-40B4-BE49-F238E27FC236}">
                <a16:creationId xmlns:a16="http://schemas.microsoft.com/office/drawing/2014/main" id="{04EC0F6E-DCA4-4BAA-86A1-DC9743D1D2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05900" y="1744842"/>
            <a:ext cx="406400" cy="11327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57" name="TextBox 24">
            <a:extLst>
              <a:ext uri="{FF2B5EF4-FFF2-40B4-BE49-F238E27FC236}">
                <a16:creationId xmlns:a16="http://schemas.microsoft.com/office/drawing/2014/main" id="{B748AA9D-53F5-4DE8-8EA0-48804A0F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6825" y="1492250"/>
            <a:ext cx="960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14.3%</a:t>
            </a:r>
          </a:p>
        </p:txBody>
      </p:sp>
      <p:sp>
        <p:nvSpPr>
          <p:cNvPr id="114713" name="TextBox 1">
            <a:extLst>
              <a:ext uri="{FF2B5EF4-FFF2-40B4-BE49-F238E27FC236}">
                <a16:creationId xmlns:a16="http://schemas.microsoft.com/office/drawing/2014/main" id="{154942B0-936C-4B6E-8BF9-F54673F80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6165850"/>
            <a:ext cx="2882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714" tIns="39335" rIns="78714" bIns="39335"/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+mn-cs"/>
              </a:rPr>
              <a:t>    BMV-13      BMV-8      BMV-5       BMV-3         BMV-8</a:t>
            </a:r>
          </a:p>
        </p:txBody>
      </p:sp>
      <p:cxnSp>
        <p:nvCxnSpPr>
          <p:cNvPr id="112670" name="Straight Arrow Connector 8">
            <a:extLst>
              <a:ext uri="{FF2B5EF4-FFF2-40B4-BE49-F238E27FC236}">
                <a16:creationId xmlns:a16="http://schemas.microsoft.com/office/drawing/2014/main" id="{80F4A70C-95E1-474B-A315-5C0FBA9838F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55100" y="1536700"/>
            <a:ext cx="0" cy="2111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Arrow Connector 6">
            <a:extLst>
              <a:ext uri="{FF2B5EF4-FFF2-40B4-BE49-F238E27FC236}">
                <a16:creationId xmlns:a16="http://schemas.microsoft.com/office/drawing/2014/main" id="{AAAE4B13-4C0D-4721-8AA1-F7837204AD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76159" y="4818064"/>
            <a:ext cx="231378" cy="3809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24">
            <a:extLst>
              <a:ext uri="{FF2B5EF4-FFF2-40B4-BE49-F238E27FC236}">
                <a16:creationId xmlns:a16="http://schemas.microsoft.com/office/drawing/2014/main" id="{1BADF039-CC23-4F75-A20D-FA5C535F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25" y="4516438"/>
            <a:ext cx="960438" cy="30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1.75%</a:t>
            </a:r>
          </a:p>
        </p:txBody>
      </p:sp>
      <p:cxnSp>
        <p:nvCxnSpPr>
          <p:cNvPr id="42" name="Straight Arrow Connector 8">
            <a:extLst>
              <a:ext uri="{FF2B5EF4-FFF2-40B4-BE49-F238E27FC236}">
                <a16:creationId xmlns:a16="http://schemas.microsoft.com/office/drawing/2014/main" id="{72514523-5FD6-4F4A-B35A-AD0DC7FA6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02800" y="4564063"/>
            <a:ext cx="0" cy="280987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968488" y="1599172"/>
            <a:ext cx="962025" cy="369328"/>
            <a:chOff x="2887803" y="1599172"/>
            <a:chExt cx="962025" cy="369328"/>
          </a:xfrm>
        </p:grpSpPr>
        <p:cxnSp>
          <p:nvCxnSpPr>
            <p:cNvPr id="114708" name="Straight Arrow Connector 8">
              <a:extLst>
                <a:ext uri="{FF2B5EF4-FFF2-40B4-BE49-F238E27FC236}">
                  <a16:creationId xmlns:a16="http://schemas.microsoft.com/office/drawing/2014/main" id="{7019D767-1867-4762-B688-DA36CE4602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92450" y="1901825"/>
              <a:ext cx="582613" cy="66675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" name="Group 12"/>
            <p:cNvGrpSpPr/>
            <p:nvPr/>
          </p:nvGrpSpPr>
          <p:grpSpPr>
            <a:xfrm>
              <a:off x="2887803" y="1599172"/>
              <a:ext cx="962025" cy="300038"/>
              <a:chOff x="2887803" y="1599172"/>
              <a:chExt cx="962025" cy="300038"/>
            </a:xfrm>
          </p:grpSpPr>
          <p:sp>
            <p:nvSpPr>
              <p:cNvPr id="35866" name="TextBox 24">
                <a:extLst>
                  <a:ext uri="{FF2B5EF4-FFF2-40B4-BE49-F238E27FC236}">
                    <a16:creationId xmlns:a16="http://schemas.microsoft.com/office/drawing/2014/main" id="{7D93C485-A1D9-4C99-84BE-9772D6EB81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7803" y="1599172"/>
                <a:ext cx="962025" cy="300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21" tIns="46010" rIns="92021" bIns="46010">
                <a:spAutoFit/>
              </a:bodyPr>
              <a:lstStyle>
                <a:lvl1pPr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10826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0.76%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 flipV="1">
                <a:off x="3062010" y="1642362"/>
                <a:ext cx="0" cy="223603"/>
              </a:xfrm>
              <a:prstGeom prst="straightConnector1">
                <a:avLst/>
              </a:prstGeom>
              <a:solidFill>
                <a:srgbClr val="FFCC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35841" name="Group 35840"/>
          <p:cNvGrpSpPr/>
          <p:nvPr/>
        </p:nvGrpSpPr>
        <p:grpSpPr>
          <a:xfrm>
            <a:off x="2745615" y="5024127"/>
            <a:ext cx="960438" cy="402638"/>
            <a:chOff x="2745615" y="5024127"/>
            <a:chExt cx="960438" cy="402638"/>
          </a:xfrm>
        </p:grpSpPr>
        <p:grpSp>
          <p:nvGrpSpPr>
            <p:cNvPr id="114714" name="Group 35841">
              <a:extLst>
                <a:ext uri="{FF2B5EF4-FFF2-40B4-BE49-F238E27FC236}">
                  <a16:creationId xmlns:a16="http://schemas.microsoft.com/office/drawing/2014/main" id="{CC241AE2-D0C0-4904-A6F2-251E725F4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5615" y="5024127"/>
              <a:ext cx="960438" cy="300037"/>
              <a:chOff x="2998787" y="5058944"/>
              <a:chExt cx="960438" cy="300037"/>
            </a:xfrm>
          </p:grpSpPr>
          <p:sp>
            <p:nvSpPr>
              <p:cNvPr id="39" name="TextBox 24">
                <a:extLst>
                  <a:ext uri="{FF2B5EF4-FFF2-40B4-BE49-F238E27FC236}">
                    <a16:creationId xmlns:a16="http://schemas.microsoft.com/office/drawing/2014/main" id="{A04B2D09-01C3-4558-B290-9DCB9F2288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8787" y="5058944"/>
                <a:ext cx="960438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21" tIns="46010" rIns="92021" bIns="46010">
                <a:spAutoFit/>
              </a:bodyPr>
              <a:lstStyle>
                <a:lvl1pPr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082675"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082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108267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26.4%</a:t>
                </a:r>
              </a:p>
            </p:txBody>
          </p:sp>
          <p:cxnSp>
            <p:nvCxnSpPr>
              <p:cNvPr id="114724" name="Straight Arrow Connector 35840">
                <a:extLst>
                  <a:ext uri="{FF2B5EF4-FFF2-40B4-BE49-F238E27FC236}">
                    <a16:creationId xmlns:a16="http://schemas.microsoft.com/office/drawing/2014/main" id="{E9C112E5-FCBF-40FC-8000-E56DDA44AB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183594" y="5065534"/>
                <a:ext cx="0" cy="283508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5840" name="Straight Arrow Connector 35839"/>
            <p:cNvCxnSpPr/>
            <p:nvPr/>
          </p:nvCxnSpPr>
          <p:spPr bwMode="auto">
            <a:xfrm flipV="1">
              <a:off x="2968488" y="5349875"/>
              <a:ext cx="481012" cy="76890"/>
            </a:xfrm>
            <a:prstGeom prst="straightConnector1">
              <a:avLst/>
            </a:prstGeom>
            <a:solidFill>
              <a:srgbClr val="FFCC99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43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94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4" y="1104107"/>
            <a:ext cx="4841071" cy="53863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89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Trial: Characteristics of the Patients at Baseline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6311" y="1380568"/>
            <a:ext cx="53520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3504 patients included in analyses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age = 72.1 years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Female patients = 45.5%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2 MI = 55.8%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1 MI = 41.7%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Pre-randomization mean Hgb level = 8.6/dL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Cr level = 1.4 mg/dL</a:t>
            </a:r>
          </a:p>
          <a:p>
            <a:pPr marL="4032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ventilator = 13.7%</a:t>
            </a: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3088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Renal dialysis = 11.8%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43550" y="6490449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Carson et al., N Engl J Med 2023;389:2446</a:t>
            </a:r>
          </a:p>
        </p:txBody>
      </p:sp>
    </p:spTree>
    <p:extLst>
      <p:ext uri="{BB962C8B-B14F-4D97-AF65-F5344CB8AC3E}">
        <p14:creationId xmlns:p14="http://schemas.microsoft.com/office/powerpoint/2010/main" val="395294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89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Trial: Hemoglobin Level and Number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Units of Red-Cell Transfusions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681" y="1255051"/>
            <a:ext cx="468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Hemoglobin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8422" y="1255051"/>
            <a:ext cx="469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Units of Blood Transfused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0" y="1730181"/>
            <a:ext cx="4681014" cy="33519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57" y="1730180"/>
            <a:ext cx="4681014" cy="302533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2680" y="5082093"/>
            <a:ext cx="46810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Hgb level lower in restrictive-strategy grp vs liberal-strategy grp by 1.3/dL (95% CI: 1.2 to 1.4) on day 1 and lower by 1.6/dL (95% CI: 1.5 to 1.7) in day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3626" y="4755518"/>
            <a:ext cx="5377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RBC transfused in liberal-strategy gp = 4325U was 3.5x the total number of RBC transfused in restrictive-strategy gp = 1237U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Mean number of 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units that were transfused in the liberal-strategy gp was 2.5 ± 2.3, vs 0.7 ± 1.6 in the restrictive-strategy gp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3550" y="6490449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Carson et al., N Engl J Med 2023;389:2446</a:t>
            </a:r>
          </a:p>
        </p:txBody>
      </p:sp>
    </p:spTree>
    <p:extLst>
      <p:ext uri="{BB962C8B-B14F-4D97-AF65-F5344CB8AC3E}">
        <p14:creationId xmlns:p14="http://schemas.microsoft.com/office/powerpoint/2010/main" val="37480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26624" y="1398591"/>
            <a:ext cx="5216232" cy="4843633"/>
            <a:chOff x="159730" y="1382577"/>
            <a:chExt cx="5216232" cy="4843633"/>
          </a:xfrm>
          <a:noFill/>
        </p:grpSpPr>
        <p:grpSp>
          <p:nvGrpSpPr>
            <p:cNvPr id="31" name="Group 30"/>
            <p:cNvGrpSpPr/>
            <p:nvPr/>
          </p:nvGrpSpPr>
          <p:grpSpPr>
            <a:xfrm>
              <a:off x="159730" y="1654210"/>
              <a:ext cx="4886324" cy="4572000"/>
              <a:chOff x="57150" y="2364366"/>
              <a:chExt cx="4886324" cy="4572000"/>
            </a:xfrm>
            <a:grpFill/>
          </p:grpSpPr>
          <p:graphicFrame>
            <p:nvGraphicFramePr>
              <p:cNvPr id="23" name="Chart 22"/>
              <p:cNvGraphicFramePr/>
              <p:nvPr>
                <p:extLst>
                  <p:ext uri="{D42A27DB-BD31-4B8C-83A1-F6EECF244321}">
                    <p14:modId xmlns:p14="http://schemas.microsoft.com/office/powerpoint/2010/main" val="401609833"/>
                  </p:ext>
                </p:extLst>
              </p:nvPr>
            </p:nvGraphicFramePr>
            <p:xfrm>
              <a:off x="209549" y="2364366"/>
              <a:ext cx="4733925" cy="4572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9" name="TextBox 28"/>
              <p:cNvSpPr txBox="1"/>
              <p:nvPr/>
            </p:nvSpPr>
            <p:spPr>
              <a:xfrm>
                <a:off x="57150" y="4481089"/>
                <a:ext cx="304799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23899" y="1382577"/>
              <a:ext cx="465206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Primary Outcome: Death or MI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58024" y="1770070"/>
            <a:ext cx="2975619" cy="4353843"/>
            <a:chOff x="604324" y="1985225"/>
            <a:chExt cx="2975619" cy="4353843"/>
          </a:xfrm>
        </p:grpSpPr>
        <p:graphicFrame>
          <p:nvGraphicFramePr>
            <p:cNvPr id="74" name="Chart 73"/>
            <p:cNvGraphicFramePr/>
            <p:nvPr>
              <p:extLst>
                <p:ext uri="{D42A27DB-BD31-4B8C-83A1-F6EECF244321}">
                  <p14:modId xmlns:p14="http://schemas.microsoft.com/office/powerpoint/2010/main" val="906598575"/>
                </p:ext>
              </p:extLst>
            </p:nvPr>
          </p:nvGraphicFramePr>
          <p:xfrm>
            <a:off x="604324" y="1985225"/>
            <a:ext cx="2975619" cy="43538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78" name="Group 77"/>
            <p:cNvGrpSpPr/>
            <p:nvPr/>
          </p:nvGrpSpPr>
          <p:grpSpPr>
            <a:xfrm>
              <a:off x="1684360" y="2852134"/>
              <a:ext cx="809625" cy="646331"/>
              <a:chOff x="8899623" y="914923"/>
              <a:chExt cx="866775" cy="646331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899623" y="914923"/>
                <a:ext cx="8667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295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1749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>
                <a:off x="9068966" y="1238089"/>
                <a:ext cx="4732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2" name="Group 71"/>
          <p:cNvGrpSpPr/>
          <p:nvPr/>
        </p:nvGrpSpPr>
        <p:grpSpPr>
          <a:xfrm>
            <a:off x="2653274" y="1764470"/>
            <a:ext cx="2975619" cy="4353843"/>
            <a:chOff x="2618550" y="1912849"/>
            <a:chExt cx="2975619" cy="4353843"/>
          </a:xfrm>
        </p:grpSpPr>
        <p:graphicFrame>
          <p:nvGraphicFramePr>
            <p:cNvPr id="68" name="Chart 67"/>
            <p:cNvGraphicFramePr/>
            <p:nvPr>
              <p:extLst>
                <p:ext uri="{D42A27DB-BD31-4B8C-83A1-F6EECF244321}">
                  <p14:modId xmlns:p14="http://schemas.microsoft.com/office/powerpoint/2010/main" val="1646826089"/>
                </p:ext>
              </p:extLst>
            </p:nvPr>
          </p:nvGraphicFramePr>
          <p:xfrm>
            <a:off x="2618550" y="1912849"/>
            <a:ext cx="2975619" cy="43538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69" name="Group 68"/>
            <p:cNvGrpSpPr/>
            <p:nvPr/>
          </p:nvGrpSpPr>
          <p:grpSpPr>
            <a:xfrm>
              <a:off x="3564995" y="3177552"/>
              <a:ext cx="1088020" cy="685334"/>
              <a:chOff x="8164734" y="165962"/>
              <a:chExt cx="847725" cy="646331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8164734" y="165962"/>
                <a:ext cx="8477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255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1755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 bwMode="auto">
              <a:xfrm>
                <a:off x="8347704" y="467784"/>
                <a:ext cx="4732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03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MINT Trial: Primary and Other Outcomes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30 Days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5DE4C0-CE9A-4640-8E29-4E53216FBB3D}"/>
              </a:ext>
            </a:extLst>
          </p:cNvPr>
          <p:cNvSpPr txBox="1"/>
          <p:nvPr/>
        </p:nvSpPr>
        <p:spPr>
          <a:xfrm>
            <a:off x="2836482" y="2024963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0.07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43550" y="6490449"/>
            <a:ext cx="474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Carson et al., N Engl J Med 2023;389:2446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33459" y="2576832"/>
            <a:ext cx="5299110" cy="3410850"/>
            <a:chOff x="220142" y="1359645"/>
            <a:chExt cx="9941859" cy="5074756"/>
          </a:xfrm>
        </p:grpSpPr>
        <p:grpSp>
          <p:nvGrpSpPr>
            <p:cNvPr id="32" name="Group 31"/>
            <p:cNvGrpSpPr/>
            <p:nvPr/>
          </p:nvGrpSpPr>
          <p:grpSpPr>
            <a:xfrm>
              <a:off x="220142" y="1359645"/>
              <a:ext cx="9941859" cy="5074756"/>
              <a:chOff x="220142" y="1359645"/>
              <a:chExt cx="9941859" cy="507475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142" y="1359645"/>
                <a:ext cx="9941859" cy="5074756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2393580" y="1398494"/>
                <a:ext cx="3949307" cy="672354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Restrictive    Liberal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(n=1749)     (n=1755)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191486" y="1735591"/>
              <a:ext cx="3092329" cy="68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(unadjusted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risk ratio)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7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64"/>
            <a:ext cx="10287000" cy="5960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7277" y="5986599"/>
            <a:ext cx="75797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not statistically significant, the results consistently favored a liberal transfusion strategy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64779" y="1594119"/>
            <a:ext cx="917232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COCOA Trial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omparison Between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ptical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herence Tomography Guidance and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ngiography Guidance in Percutaneous Coronary Intervention</a:t>
            </a:r>
          </a:p>
        </p:txBody>
      </p:sp>
    </p:spTree>
    <p:extLst>
      <p:ext uri="{BB962C8B-B14F-4D97-AF65-F5344CB8AC3E}">
        <p14:creationId xmlns:p14="http://schemas.microsoft.com/office/powerpoint/2010/main" val="2796108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885"/>
            <a:ext cx="1028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OCT Criteria for Optimal Stent Implantation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graphicFrame>
        <p:nvGraphicFramePr>
          <p:cNvPr id="5" name="表 1">
            <a:extLst>
              <a:ext uri="{FF2B5EF4-FFF2-40B4-BE49-F238E27FC236}">
                <a16:creationId xmlns:a16="http://schemas.microsoft.com/office/drawing/2014/main" id="{56448D21-5CB1-4AFC-B6A7-40E3B5FA0987}"/>
              </a:ext>
            </a:extLst>
          </p:cNvPr>
          <p:cNvGraphicFramePr>
            <a:graphicFrameLocks noGrp="1"/>
          </p:cNvGraphicFramePr>
          <p:nvPr/>
        </p:nvGraphicFramePr>
        <p:xfrm>
          <a:off x="313763" y="1407455"/>
          <a:ext cx="9681883" cy="49305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1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2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792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diameter</a:t>
                      </a:r>
                      <a:endParaRPr lang="ja-JP" sz="1800" b="1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1" indent="-34290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dimeter = </a:t>
                      </a:r>
                      <a:r>
                        <a:rPr lang="en-US" sz="1800" b="1" kern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0-0.25 mm larger than reference </a:t>
                      </a:r>
                      <a:r>
                        <a:rPr lang="en-US" sz="1800" b="1" i="1" kern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lumen</a:t>
                      </a:r>
                      <a:r>
                        <a:rPr lang="en-US" sz="1800" b="1" kern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diameter </a:t>
                      </a:r>
                      <a:r>
                        <a:rPr lang="en-US" altLang="ja-JP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distal reference site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03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site</a:t>
                      </a:r>
                      <a:endParaRPr lang="ja-JP" sz="1800" b="1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Most normal appearance or lipid-arc &lt;180 degree</a:t>
                      </a:r>
                    </a:p>
                  </a:txBody>
                  <a:tcPr marL="51435" marR="51435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1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length</a:t>
                      </a:r>
                      <a:endParaRPr lang="ja-JP" sz="1800" b="1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1" indent="-34290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Distance from distal to proximal reference site</a:t>
                      </a:r>
                    </a:p>
                  </a:txBody>
                  <a:tcPr marL="51435" marR="51435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589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ja-JP" sz="18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 dilatation</a:t>
                      </a:r>
                      <a:endParaRPr lang="ja-JP" sz="1800" b="1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ja-JP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balloon dimeter =  0-0.25 mm larger than reference lumen diameter at proximal reference site</a:t>
                      </a:r>
                      <a:endParaRPr lang="ja-JP" altLang="ja-JP" sz="1800" b="1" kern="1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352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of stent deployment</a:t>
                      </a:r>
                      <a:endParaRPr lang="ja-JP" sz="1800" b="1" kern="1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明朝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1" indent="-3429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expansion index ≥ 0.9</a:t>
                      </a:r>
                    </a:p>
                    <a:p>
                      <a:pPr marL="342900" lvl="1" indent="-3429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symmetry index ≥ 0.7 </a:t>
                      </a:r>
                    </a:p>
                    <a:p>
                      <a:pPr marL="342900" lvl="1" indent="-3429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stent apposition or malapposed distance &lt; 350 </a:t>
                      </a:r>
                      <a:r>
                        <a:rPr lang="el-GR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</a:p>
                    <a:p>
                      <a:pPr marL="342900" lvl="1" indent="-3429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 plaque protrusion, thrombus, or edge dissection with potential to provoke flow disturbances</a:t>
                      </a:r>
                    </a:p>
                  </a:txBody>
                  <a:tcPr marL="51435" marR="51435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26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Use of OCT Software for PCI Optimization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grpSp>
        <p:nvGrpSpPr>
          <p:cNvPr id="5" name="グループ化 1">
            <a:extLst>
              <a:ext uri="{FF2B5EF4-FFF2-40B4-BE49-F238E27FC236}">
                <a16:creationId xmlns:a16="http://schemas.microsoft.com/office/drawing/2014/main" id="{4B89D7F5-F834-40D1-B2A6-13214215B944}"/>
              </a:ext>
            </a:extLst>
          </p:cNvPr>
          <p:cNvGrpSpPr/>
          <p:nvPr/>
        </p:nvGrpSpPr>
        <p:grpSpPr>
          <a:xfrm>
            <a:off x="152404" y="1461246"/>
            <a:ext cx="5486399" cy="4473389"/>
            <a:chOff x="935374" y="625642"/>
            <a:chExt cx="7294226" cy="5835381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E9CB2B9-09CB-478C-A5FE-83D5811F0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74" y="625642"/>
              <a:ext cx="7294226" cy="5835381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17B0D1A-DF3C-4D10-BA91-A85174A2752C}"/>
                </a:ext>
              </a:extLst>
            </p:cNvPr>
            <p:cNvSpPr/>
            <p:nvPr/>
          </p:nvSpPr>
          <p:spPr>
            <a:xfrm>
              <a:off x="1291964" y="648727"/>
              <a:ext cx="1306249" cy="287818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Arial" charset="0"/>
              </a:endParaRP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547ADEEB-341C-47B6-843A-981D4F7CE387}"/>
                </a:ext>
              </a:extLst>
            </p:cNvPr>
            <p:cNvSpPr/>
            <p:nvPr/>
          </p:nvSpPr>
          <p:spPr>
            <a:xfrm>
              <a:off x="3806683" y="792636"/>
              <a:ext cx="1306249" cy="166048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65BA275-BE2E-4195-BDC8-7DA9E7E19829}"/>
                </a:ext>
              </a:extLst>
            </p:cNvPr>
            <p:cNvSpPr txBox="1"/>
            <p:nvPr/>
          </p:nvSpPr>
          <p:spPr>
            <a:xfrm>
              <a:off x="1554751" y="1081407"/>
              <a:ext cx="298887" cy="45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F0D982-3FD5-4CF2-AD65-CDF310EB5628}"/>
                </a:ext>
              </a:extLst>
            </p:cNvPr>
            <p:cNvSpPr/>
            <p:nvPr/>
          </p:nvSpPr>
          <p:spPr>
            <a:xfrm>
              <a:off x="4791906" y="1122705"/>
              <a:ext cx="912113" cy="15700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二等辺三角形 21">
              <a:extLst>
                <a:ext uri="{FF2B5EF4-FFF2-40B4-BE49-F238E27FC236}">
                  <a16:creationId xmlns:a16="http://schemas.microsoft.com/office/drawing/2014/main" id="{79F48C9F-72B9-4A32-B2E8-22CC4737ACFF}"/>
                </a:ext>
              </a:extLst>
            </p:cNvPr>
            <p:cNvSpPr/>
            <p:nvPr/>
          </p:nvSpPr>
          <p:spPr>
            <a:xfrm rot="20388840" flipH="1">
              <a:off x="6149390" y="1673579"/>
              <a:ext cx="102058" cy="196833"/>
            </a:xfrm>
            <a:prstGeom prst="triangl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CD899209-AC35-4046-BDB6-9BC2D6A2E08E}"/>
                </a:ext>
              </a:extLst>
            </p:cNvPr>
            <p:cNvSpPr txBox="1"/>
            <p:nvPr/>
          </p:nvSpPr>
          <p:spPr>
            <a:xfrm>
              <a:off x="4801532" y="1133796"/>
              <a:ext cx="298887" cy="45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0BC924F-1D89-4D19-B6BD-CAD3D2B3BC29}"/>
                </a:ext>
              </a:extLst>
            </p:cNvPr>
            <p:cNvSpPr txBox="1"/>
            <p:nvPr/>
          </p:nvSpPr>
          <p:spPr>
            <a:xfrm>
              <a:off x="996699" y="4042375"/>
              <a:ext cx="402131" cy="456878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C8856963-9B59-4E7E-A371-E86FFC6DB5AB}"/>
                </a:ext>
              </a:extLst>
            </p:cNvPr>
            <p:cNvSpPr txBox="1"/>
            <p:nvPr/>
          </p:nvSpPr>
          <p:spPr>
            <a:xfrm>
              <a:off x="996699" y="5375570"/>
              <a:ext cx="402131" cy="456878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6" name="二等辺三角形 21">
              <a:extLst>
                <a:ext uri="{FF2B5EF4-FFF2-40B4-BE49-F238E27FC236}">
                  <a16:creationId xmlns:a16="http://schemas.microsoft.com/office/drawing/2014/main" id="{DC7BF940-FA48-4E7B-83E4-24120664A33F}"/>
                </a:ext>
              </a:extLst>
            </p:cNvPr>
            <p:cNvSpPr/>
            <p:nvPr/>
          </p:nvSpPr>
          <p:spPr>
            <a:xfrm rot="16438224" flipH="1">
              <a:off x="5819547" y="2143112"/>
              <a:ext cx="102058" cy="196833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17" name="二等辺三角形 21">
              <a:extLst>
                <a:ext uri="{FF2B5EF4-FFF2-40B4-BE49-F238E27FC236}">
                  <a16:creationId xmlns:a16="http://schemas.microsoft.com/office/drawing/2014/main" id="{CC908B6F-0FD0-4722-BB66-DD84EE7FAA25}"/>
                </a:ext>
              </a:extLst>
            </p:cNvPr>
            <p:cNvSpPr/>
            <p:nvPr/>
          </p:nvSpPr>
          <p:spPr>
            <a:xfrm rot="15264030" flipH="1">
              <a:off x="5917340" y="2310407"/>
              <a:ext cx="102058" cy="196833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18" name="二等辺三角形 21">
              <a:extLst>
                <a:ext uri="{FF2B5EF4-FFF2-40B4-BE49-F238E27FC236}">
                  <a16:creationId xmlns:a16="http://schemas.microsoft.com/office/drawing/2014/main" id="{6764E45A-E93D-43A5-8853-0FFB2647A1EC}"/>
                </a:ext>
              </a:extLst>
            </p:cNvPr>
            <p:cNvSpPr/>
            <p:nvPr/>
          </p:nvSpPr>
          <p:spPr>
            <a:xfrm rot="14087621" flipH="1">
              <a:off x="6050340" y="2434697"/>
              <a:ext cx="102058" cy="196833"/>
            </a:xfrm>
            <a:prstGeom prst="triangl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19" name="左大かっこ 14">
              <a:extLst>
                <a:ext uri="{FF2B5EF4-FFF2-40B4-BE49-F238E27FC236}">
                  <a16:creationId xmlns:a16="http://schemas.microsoft.com/office/drawing/2014/main" id="{9C112789-0773-4CC0-BEED-6A1893819C12}"/>
                </a:ext>
              </a:extLst>
            </p:cNvPr>
            <p:cNvSpPr/>
            <p:nvPr/>
          </p:nvSpPr>
          <p:spPr>
            <a:xfrm rot="5400000">
              <a:off x="4013735" y="3484348"/>
              <a:ext cx="77001" cy="885524"/>
            </a:xfrm>
            <a:prstGeom prst="leftBracke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0" name="左大かっこ 15">
              <a:extLst>
                <a:ext uri="{FF2B5EF4-FFF2-40B4-BE49-F238E27FC236}">
                  <a16:creationId xmlns:a16="http://schemas.microsoft.com/office/drawing/2014/main" id="{CB014506-869A-4DCC-9B8C-1AF91C2EFBEB}"/>
                </a:ext>
              </a:extLst>
            </p:cNvPr>
            <p:cNvSpPr/>
            <p:nvPr/>
          </p:nvSpPr>
          <p:spPr>
            <a:xfrm rot="16460401">
              <a:off x="2526962" y="1684503"/>
              <a:ext cx="77001" cy="353290"/>
            </a:xfrm>
            <a:prstGeom prst="leftBracke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F5CE0335-3B2D-4F78-8D75-A54AA6CC93DC}"/>
                </a:ext>
              </a:extLst>
            </p:cNvPr>
            <p:cNvSpPr txBox="1"/>
            <p:nvPr/>
          </p:nvSpPr>
          <p:spPr>
            <a:xfrm>
              <a:off x="3206073" y="2607736"/>
              <a:ext cx="1250423" cy="652684"/>
            </a:xfrm>
            <a:prstGeom prst="rect">
              <a:avLst/>
            </a:prstGeom>
            <a:solidFill>
              <a:sysClr val="windowText" lastClr="000000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Under-expansion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22" name="Straight Arrow Connector 13">
              <a:extLst>
                <a:ext uri="{FF2B5EF4-FFF2-40B4-BE49-F238E27FC236}">
                  <a16:creationId xmlns:a16="http://schemas.microsoft.com/office/drawing/2014/main" id="{76C56F98-298F-44B2-9FBE-8B2308D4B3E3}"/>
                </a:ext>
              </a:extLst>
            </p:cNvPr>
            <p:cNvCxnSpPr>
              <a:cxnSpLocks/>
            </p:cNvCxnSpPr>
            <p:nvPr/>
          </p:nvCxnSpPr>
          <p:spPr>
            <a:xfrm>
              <a:off x="4409069" y="3260419"/>
              <a:ext cx="0" cy="61079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23" name="Straight Arrow Connector 13">
              <a:extLst>
                <a:ext uri="{FF2B5EF4-FFF2-40B4-BE49-F238E27FC236}">
                  <a16:creationId xmlns:a16="http://schemas.microsoft.com/office/drawing/2014/main" id="{E50B096B-CD73-4619-BEF8-8C467CFE2B6B}"/>
                </a:ext>
              </a:extLst>
            </p:cNvPr>
            <p:cNvCxnSpPr>
              <a:stCxn id="21" idx="1"/>
            </p:cNvCxnSpPr>
            <p:nvPr/>
          </p:nvCxnSpPr>
          <p:spPr>
            <a:xfrm flipH="1" flipV="1">
              <a:off x="2560324" y="1973185"/>
              <a:ext cx="645749" cy="96089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24" name="二等辺三角形 21">
              <a:extLst>
                <a:ext uri="{FF2B5EF4-FFF2-40B4-BE49-F238E27FC236}">
                  <a16:creationId xmlns:a16="http://schemas.microsoft.com/office/drawing/2014/main" id="{19337CB2-2D99-4269-8920-D7CD8BBE3B1E}"/>
                </a:ext>
              </a:extLst>
            </p:cNvPr>
            <p:cNvSpPr/>
            <p:nvPr/>
          </p:nvSpPr>
          <p:spPr>
            <a:xfrm rot="18845399" flipH="1">
              <a:off x="5969636" y="1767363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5" name="二等辺三角形 21">
              <a:extLst>
                <a:ext uri="{FF2B5EF4-FFF2-40B4-BE49-F238E27FC236}">
                  <a16:creationId xmlns:a16="http://schemas.microsoft.com/office/drawing/2014/main" id="{8B6A52E3-F08C-4B11-AD01-86D5986FFFE7}"/>
                </a:ext>
              </a:extLst>
            </p:cNvPr>
            <p:cNvSpPr/>
            <p:nvPr/>
          </p:nvSpPr>
          <p:spPr>
            <a:xfrm rot="18311532" flipH="1">
              <a:off x="5868034" y="1888500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6" name="二等辺三角形 21">
              <a:extLst>
                <a:ext uri="{FF2B5EF4-FFF2-40B4-BE49-F238E27FC236}">
                  <a16:creationId xmlns:a16="http://schemas.microsoft.com/office/drawing/2014/main" id="{2185DDEB-51A7-47FF-A217-BC632ECB76DE}"/>
                </a:ext>
              </a:extLst>
            </p:cNvPr>
            <p:cNvSpPr/>
            <p:nvPr/>
          </p:nvSpPr>
          <p:spPr>
            <a:xfrm rot="989482" flipH="1">
              <a:off x="6489359" y="1775178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7" name="二等辺三角形 21">
              <a:extLst>
                <a:ext uri="{FF2B5EF4-FFF2-40B4-BE49-F238E27FC236}">
                  <a16:creationId xmlns:a16="http://schemas.microsoft.com/office/drawing/2014/main" id="{B824DC79-2FBF-4A2F-95B8-7A322DC823C1}"/>
                </a:ext>
              </a:extLst>
            </p:cNvPr>
            <p:cNvSpPr/>
            <p:nvPr/>
          </p:nvSpPr>
          <p:spPr>
            <a:xfrm rot="2747654" flipH="1">
              <a:off x="6551882" y="2005732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8" name="二等辺三角形 21">
              <a:extLst>
                <a:ext uri="{FF2B5EF4-FFF2-40B4-BE49-F238E27FC236}">
                  <a16:creationId xmlns:a16="http://schemas.microsoft.com/office/drawing/2014/main" id="{ABD846C2-BD86-4644-BD41-848636C42543}"/>
                </a:ext>
              </a:extLst>
            </p:cNvPr>
            <p:cNvSpPr/>
            <p:nvPr/>
          </p:nvSpPr>
          <p:spPr>
            <a:xfrm rot="9613686" flipH="1">
              <a:off x="6356496" y="2310532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29" name="二等辺三角形 21">
              <a:extLst>
                <a:ext uri="{FF2B5EF4-FFF2-40B4-BE49-F238E27FC236}">
                  <a16:creationId xmlns:a16="http://schemas.microsoft.com/office/drawing/2014/main" id="{D24D1DFB-D65A-482C-AF77-490D6C94E696}"/>
                </a:ext>
              </a:extLst>
            </p:cNvPr>
            <p:cNvSpPr/>
            <p:nvPr/>
          </p:nvSpPr>
          <p:spPr>
            <a:xfrm rot="13556857" flipH="1">
              <a:off x="6129852" y="2541085"/>
              <a:ext cx="102058" cy="196833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Arial" charset="0"/>
              </a:endParaRPr>
            </a:p>
          </p:txBody>
        </p:sp>
        <p:sp>
          <p:nvSpPr>
            <p:cNvPr id="30" name="テキスト ボックス 16">
              <a:extLst>
                <a:ext uri="{FF2B5EF4-FFF2-40B4-BE49-F238E27FC236}">
                  <a16:creationId xmlns:a16="http://schemas.microsoft.com/office/drawing/2014/main" id="{051DC5FB-B2C0-4920-8B08-7BB1147F16BB}"/>
                </a:ext>
              </a:extLst>
            </p:cNvPr>
            <p:cNvSpPr txBox="1"/>
            <p:nvPr/>
          </p:nvSpPr>
          <p:spPr>
            <a:xfrm>
              <a:off x="6695395" y="1942060"/>
              <a:ext cx="397049" cy="45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游ゴシック" panose="020B0400000000000000" pitchFamily="50" charset="-128"/>
                  <a:cs typeface="Times New Roman" panose="02020603050405020304" pitchFamily="18" charset="0"/>
                </a:rPr>
                <a:t>*</a:t>
              </a:r>
              <a:endParaRPr kumimoji="1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正方形/長方形 27">
            <a:extLst>
              <a:ext uri="{FF2B5EF4-FFF2-40B4-BE49-F238E27FC236}">
                <a16:creationId xmlns:a16="http://schemas.microsoft.com/office/drawing/2014/main" id="{F6ECA72F-B6A6-48CF-B195-FD8291A7FE3D}"/>
              </a:ext>
            </a:extLst>
          </p:cNvPr>
          <p:cNvSpPr/>
          <p:nvPr/>
        </p:nvSpPr>
        <p:spPr>
          <a:xfrm>
            <a:off x="5677719" y="1842293"/>
            <a:ext cx="44505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Angio-coregistration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(A)</a:t>
            </a: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MSA site</a:t>
            </a: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Malapposition site</a:t>
            </a: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⇒　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Target of post-dilatation</a:t>
            </a:r>
          </a:p>
          <a:p>
            <a:pPr marL="257175" marR="0" lvl="0" indent="-257175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Automatic measurements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MSA</a:t>
            </a: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Stent expansion index</a:t>
            </a: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⇒　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Underexpansion</a:t>
            </a:r>
          </a:p>
          <a:p>
            <a:pPr marL="257175" marR="0" lvl="0" indent="-257175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Malapposition indicator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B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・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D</a:t>
            </a: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just" defTabSz="6858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　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Color cording</a:t>
            </a:r>
          </a:p>
        </p:txBody>
      </p:sp>
    </p:spTree>
    <p:extLst>
      <p:ext uri="{BB962C8B-B14F-4D97-AF65-F5344CB8AC3E}">
        <p14:creationId xmlns:p14="http://schemas.microsoft.com/office/powerpoint/2010/main" val="1485564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Patient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855699" y="1004047"/>
            <a:ext cx="3971365" cy="546847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patients enrolled and randomized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68931" y="2178424"/>
            <a:ext cx="4383740" cy="546847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allocated to OCT-guided PCI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576058" y="2178422"/>
            <a:ext cx="4483370" cy="546847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allocated to angiography-guided PCI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68931" y="5674660"/>
            <a:ext cx="4383740" cy="546847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268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included in primary endpoint analysis                    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576057" y="5674659"/>
            <a:ext cx="4483370" cy="546847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268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included in primary endpoint analysis                    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986105" y="3160057"/>
            <a:ext cx="3603811" cy="1779496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withdrawal of consent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unable to pass OCT catheter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final OCT done        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6427692" y="3160057"/>
            <a:ext cx="3630708" cy="1779496"/>
          </a:xfrm>
          <a:prstGeom prst="roundRect">
            <a:avLst>
              <a:gd name="adj" fmla="val 28142"/>
            </a:avLst>
          </a:prstGeom>
          <a:solidFill>
            <a:schemeClr val="accent5">
              <a:lumMod val="60000"/>
              <a:lumOff val="40000"/>
            </a:schemeClr>
          </a:solidFill>
          <a:ln w="158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withdrawal of consent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1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 use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unable to pass OCT catheter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final OCT done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failure of OCT image storage       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73741" y="2725269"/>
            <a:ext cx="17930" cy="29493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069106" y="2725269"/>
            <a:ext cx="0" cy="29493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73741" y="1891553"/>
            <a:ext cx="0" cy="286869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573741" y="1900518"/>
            <a:ext cx="549536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stCxn id="2" idx="2"/>
          </p:cNvCxnSpPr>
          <p:nvPr/>
        </p:nvCxnSpPr>
        <p:spPr bwMode="auto">
          <a:xfrm>
            <a:off x="3841382" y="1550894"/>
            <a:ext cx="4477" cy="35859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endCxn id="11" idx="1"/>
          </p:cNvCxnSpPr>
          <p:nvPr/>
        </p:nvCxnSpPr>
        <p:spPr bwMode="auto">
          <a:xfrm>
            <a:off x="591666" y="4049805"/>
            <a:ext cx="394439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endCxn id="12" idx="1"/>
          </p:cNvCxnSpPr>
          <p:nvPr/>
        </p:nvCxnSpPr>
        <p:spPr bwMode="auto">
          <a:xfrm>
            <a:off x="6069106" y="4049805"/>
            <a:ext cx="358586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6069106" y="1900518"/>
            <a:ext cx="0" cy="27790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82379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Procedural Characteristics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graphicFrame>
        <p:nvGraphicFramePr>
          <p:cNvPr id="5" name="表 1">
            <a:extLst>
              <a:ext uri="{FF2B5EF4-FFF2-40B4-BE49-F238E27FC236}">
                <a16:creationId xmlns:a16="http://schemas.microsoft.com/office/drawing/2014/main" id="{5F90E25C-D9A7-4664-89F8-15EEB22E9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452757"/>
              </p:ext>
            </p:extLst>
          </p:nvPr>
        </p:nvGraphicFramePr>
        <p:xfrm>
          <a:off x="322730" y="714639"/>
          <a:ext cx="9654988" cy="574891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459309">
                  <a:extLst>
                    <a:ext uri="{9D8B030D-6E8A-4147-A177-3AD203B41FA5}">
                      <a16:colId xmlns:a16="http://schemas.microsoft.com/office/drawing/2014/main" val="1465216992"/>
                    </a:ext>
                  </a:extLst>
                </a:gridCol>
                <a:gridCol w="2346618">
                  <a:extLst>
                    <a:ext uri="{9D8B030D-6E8A-4147-A177-3AD203B41FA5}">
                      <a16:colId xmlns:a16="http://schemas.microsoft.com/office/drawing/2014/main" val="944110716"/>
                    </a:ext>
                  </a:extLst>
                </a:gridCol>
                <a:gridCol w="2836580">
                  <a:extLst>
                    <a:ext uri="{9D8B030D-6E8A-4147-A177-3AD203B41FA5}">
                      <a16:colId xmlns:a16="http://schemas.microsoft.com/office/drawing/2014/main" val="1968117643"/>
                    </a:ext>
                  </a:extLst>
                </a:gridCol>
                <a:gridCol w="1012481">
                  <a:extLst>
                    <a:ext uri="{9D8B030D-6E8A-4147-A177-3AD203B41FA5}">
                      <a16:colId xmlns:a16="http://schemas.microsoft.com/office/drawing/2014/main" val="1367241091"/>
                    </a:ext>
                  </a:extLst>
                </a:gridCol>
              </a:tblGrid>
              <a:tr h="640224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ja-JP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OCT-guided PCI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Angiography-guided PCI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20832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stent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 ± 0.17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 ± 0.12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0.244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14084661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diameter, mm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 ± 0.49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3.02 ± 0.42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00768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 length, mm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± 9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± 8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0.167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55415915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Pre-dilation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 (74)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(82)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470702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Cutting balloon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(9)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(9)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56332862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Rotablator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(1)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(0)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0.124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800344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Distal protection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(4)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(1)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0.037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6187310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Post-dilatation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 (65)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(32)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20427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balloon diameter, mm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 ± 0.53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3.29 ± 0.49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68086822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inflation pressure, atm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± 4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± 4</a:t>
                      </a:r>
                      <a:endParaRPr lang="ja-JP" sz="1800" b="1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0.549</a:t>
                      </a:r>
                      <a:endParaRPr lang="ja-JP" sz="18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746280"/>
                  </a:ext>
                </a:extLst>
              </a:tr>
              <a:tr h="464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 volume (mL)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 ± 65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± 48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8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3680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63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Primary Endpoint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7529" y="815787"/>
            <a:ext cx="90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Post-PCI Minimum Stent Area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255" y="1697929"/>
            <a:ext cx="7327733" cy="4621736"/>
            <a:chOff x="1583185" y="1733789"/>
            <a:chExt cx="7327733" cy="4621736"/>
          </a:xfrm>
        </p:grpSpPr>
        <p:grpSp>
          <p:nvGrpSpPr>
            <p:cNvPr id="6" name="グループ化 1">
              <a:extLst>
                <a:ext uri="{FF2B5EF4-FFF2-40B4-BE49-F238E27FC236}">
                  <a16:creationId xmlns:a16="http://schemas.microsoft.com/office/drawing/2014/main" id="{52D58A13-51C2-4576-832C-877D4B8D2C24}"/>
                </a:ext>
              </a:extLst>
            </p:cNvPr>
            <p:cNvGrpSpPr/>
            <p:nvPr/>
          </p:nvGrpSpPr>
          <p:grpSpPr>
            <a:xfrm>
              <a:off x="1583185" y="1733789"/>
              <a:ext cx="7327733" cy="4621736"/>
              <a:chOff x="1315221" y="2119714"/>
              <a:chExt cx="4468939" cy="4001074"/>
            </a:xfrm>
          </p:grpSpPr>
          <p:grpSp>
            <p:nvGrpSpPr>
              <p:cNvPr id="8" name="グループ化 2">
                <a:extLst>
                  <a:ext uri="{FF2B5EF4-FFF2-40B4-BE49-F238E27FC236}">
                    <a16:creationId xmlns:a16="http://schemas.microsoft.com/office/drawing/2014/main" id="{A6D90B38-B00E-4C4A-84B0-8DDADF6520A3}"/>
                  </a:ext>
                </a:extLst>
              </p:cNvPr>
              <p:cNvGrpSpPr/>
              <p:nvPr/>
            </p:nvGrpSpPr>
            <p:grpSpPr>
              <a:xfrm>
                <a:off x="1594840" y="2652243"/>
                <a:ext cx="4189320" cy="3468545"/>
                <a:chOff x="662534" y="2402978"/>
                <a:chExt cx="2900298" cy="2401299"/>
              </a:xfrm>
            </p:grpSpPr>
            <p:cxnSp>
              <p:nvCxnSpPr>
                <p:cNvPr id="17" name="直線コネクタ 11">
                  <a:extLst>
                    <a:ext uri="{FF2B5EF4-FFF2-40B4-BE49-F238E27FC236}">
                      <a16:creationId xmlns:a16="http://schemas.microsoft.com/office/drawing/2014/main" id="{6A8ED4C9-C5A7-499D-B9DA-4F8B8A3F78BF}"/>
                    </a:ext>
                  </a:extLst>
                </p:cNvPr>
                <p:cNvCxnSpPr/>
                <p:nvPr/>
              </p:nvCxnSpPr>
              <p:spPr>
                <a:xfrm flipH="1">
                  <a:off x="863057" y="4473572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直線コネクタ 12">
                  <a:extLst>
                    <a:ext uri="{FF2B5EF4-FFF2-40B4-BE49-F238E27FC236}">
                      <a16:creationId xmlns:a16="http://schemas.microsoft.com/office/drawing/2014/main" id="{08C24204-D85A-42E0-8A73-949EF582836F}"/>
                    </a:ext>
                  </a:extLst>
                </p:cNvPr>
                <p:cNvCxnSpPr/>
                <p:nvPr/>
              </p:nvCxnSpPr>
              <p:spPr>
                <a:xfrm flipH="1">
                  <a:off x="863057" y="2533151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" name="直線コネクタ 13">
                  <a:extLst>
                    <a:ext uri="{FF2B5EF4-FFF2-40B4-BE49-F238E27FC236}">
                      <a16:creationId xmlns:a16="http://schemas.microsoft.com/office/drawing/2014/main" id="{3A0A1D17-A093-4395-A292-36813F3CC7C4}"/>
                    </a:ext>
                  </a:extLst>
                </p:cNvPr>
                <p:cNvCxnSpPr/>
                <p:nvPr/>
              </p:nvCxnSpPr>
              <p:spPr>
                <a:xfrm flipH="1">
                  <a:off x="863057" y="2922414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直線コネクタ 14">
                  <a:extLst>
                    <a:ext uri="{FF2B5EF4-FFF2-40B4-BE49-F238E27FC236}">
                      <a16:creationId xmlns:a16="http://schemas.microsoft.com/office/drawing/2014/main" id="{7AA1EA31-EC02-4CA6-913B-4090F7B4B6B7}"/>
                    </a:ext>
                  </a:extLst>
                </p:cNvPr>
                <p:cNvCxnSpPr/>
                <p:nvPr/>
              </p:nvCxnSpPr>
              <p:spPr>
                <a:xfrm flipH="1">
                  <a:off x="863057" y="3311678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" name="直線コネクタ 15">
                  <a:extLst>
                    <a:ext uri="{FF2B5EF4-FFF2-40B4-BE49-F238E27FC236}">
                      <a16:creationId xmlns:a16="http://schemas.microsoft.com/office/drawing/2014/main" id="{DAEA5D26-0890-4C98-B223-9E8485427264}"/>
                    </a:ext>
                  </a:extLst>
                </p:cNvPr>
                <p:cNvCxnSpPr/>
                <p:nvPr/>
              </p:nvCxnSpPr>
              <p:spPr>
                <a:xfrm flipH="1">
                  <a:off x="863057" y="3700942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" name="直線コネクタ 16">
                  <a:extLst>
                    <a:ext uri="{FF2B5EF4-FFF2-40B4-BE49-F238E27FC236}">
                      <a16:creationId xmlns:a16="http://schemas.microsoft.com/office/drawing/2014/main" id="{5014960C-977B-4A8F-AECC-6B22C19A4C51}"/>
                    </a:ext>
                  </a:extLst>
                </p:cNvPr>
                <p:cNvCxnSpPr/>
                <p:nvPr/>
              </p:nvCxnSpPr>
              <p:spPr>
                <a:xfrm flipH="1">
                  <a:off x="863057" y="4090205"/>
                  <a:ext cx="4681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" name="直線コネクタ 17">
                  <a:extLst>
                    <a:ext uri="{FF2B5EF4-FFF2-40B4-BE49-F238E27FC236}">
                      <a16:creationId xmlns:a16="http://schemas.microsoft.com/office/drawing/2014/main" id="{786BB7B0-2328-4C09-B98C-130935C56ABA}"/>
                    </a:ext>
                  </a:extLst>
                </p:cNvPr>
                <p:cNvCxnSpPr/>
                <p:nvPr/>
              </p:nvCxnSpPr>
              <p:spPr>
                <a:xfrm>
                  <a:off x="913059" y="2525738"/>
                  <a:ext cx="0" cy="195308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24" name="グループ化 18">
                  <a:extLst>
                    <a:ext uri="{FF2B5EF4-FFF2-40B4-BE49-F238E27FC236}">
                      <a16:creationId xmlns:a16="http://schemas.microsoft.com/office/drawing/2014/main" id="{AFDDDDC9-B61A-4685-9CB1-ABC6719A3E9C}"/>
                    </a:ext>
                  </a:extLst>
                </p:cNvPr>
                <p:cNvGrpSpPr/>
                <p:nvPr/>
              </p:nvGrpSpPr>
              <p:grpSpPr>
                <a:xfrm>
                  <a:off x="662534" y="2402978"/>
                  <a:ext cx="174076" cy="2144146"/>
                  <a:chOff x="761924" y="2402978"/>
                  <a:chExt cx="174076" cy="2144146"/>
                </a:xfrm>
              </p:grpSpPr>
              <p:sp>
                <p:nvSpPr>
                  <p:cNvPr id="38" name="テキスト ボックス 32">
                    <a:extLst>
                      <a:ext uri="{FF2B5EF4-FFF2-40B4-BE49-F238E27FC236}">
                        <a16:creationId xmlns:a16="http://schemas.microsoft.com/office/drawing/2014/main" id="{7D6AF804-3874-4EE1-9774-057DF6CE0ECE}"/>
                      </a:ext>
                    </a:extLst>
                  </p:cNvPr>
                  <p:cNvSpPr txBox="1"/>
                  <p:nvPr/>
                </p:nvSpPr>
                <p:spPr>
                  <a:xfrm>
                    <a:off x="761924" y="2402978"/>
                    <a:ext cx="174076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10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テキスト ボックス 33">
                    <a:extLst>
                      <a:ext uri="{FF2B5EF4-FFF2-40B4-BE49-F238E27FC236}">
                        <a16:creationId xmlns:a16="http://schemas.microsoft.com/office/drawing/2014/main" id="{4D7444B0-D25C-4AE0-8214-5D5B617D8312}"/>
                      </a:ext>
                    </a:extLst>
                  </p:cNvPr>
                  <p:cNvSpPr txBox="1"/>
                  <p:nvPr/>
                </p:nvSpPr>
                <p:spPr>
                  <a:xfrm>
                    <a:off x="809977" y="2788110"/>
                    <a:ext cx="126023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8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テキスト ボックス 34">
                    <a:extLst>
                      <a:ext uri="{FF2B5EF4-FFF2-40B4-BE49-F238E27FC236}">
                        <a16:creationId xmlns:a16="http://schemas.microsoft.com/office/drawing/2014/main" id="{5B0DC820-DC3E-4541-9DA3-964524D30269}"/>
                      </a:ext>
                    </a:extLst>
                  </p:cNvPr>
                  <p:cNvSpPr txBox="1"/>
                  <p:nvPr/>
                </p:nvSpPr>
                <p:spPr>
                  <a:xfrm>
                    <a:off x="809977" y="3181857"/>
                    <a:ext cx="126023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6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テキスト ボックス 35">
                    <a:extLst>
                      <a:ext uri="{FF2B5EF4-FFF2-40B4-BE49-F238E27FC236}">
                        <a16:creationId xmlns:a16="http://schemas.microsoft.com/office/drawing/2014/main" id="{A6621E87-49F8-4237-B409-33658A0FFB25}"/>
                      </a:ext>
                    </a:extLst>
                  </p:cNvPr>
                  <p:cNvSpPr txBox="1"/>
                  <p:nvPr/>
                </p:nvSpPr>
                <p:spPr>
                  <a:xfrm>
                    <a:off x="809977" y="3573950"/>
                    <a:ext cx="126023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4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テキスト ボックス 36">
                    <a:extLst>
                      <a:ext uri="{FF2B5EF4-FFF2-40B4-BE49-F238E27FC236}">
                        <a16:creationId xmlns:a16="http://schemas.microsoft.com/office/drawing/2014/main" id="{E2F2EB5A-61BE-4234-938F-B9C33BAE4265}"/>
                      </a:ext>
                    </a:extLst>
                  </p:cNvPr>
                  <p:cNvSpPr txBox="1"/>
                  <p:nvPr/>
                </p:nvSpPr>
                <p:spPr>
                  <a:xfrm>
                    <a:off x="809977" y="3957729"/>
                    <a:ext cx="126023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2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テキスト ボックス 37">
                    <a:extLst>
                      <a:ext uri="{FF2B5EF4-FFF2-40B4-BE49-F238E27FC236}">
                        <a16:creationId xmlns:a16="http://schemas.microsoft.com/office/drawing/2014/main" id="{092183EF-E171-4D6A-9873-A009D989CAB4}"/>
                      </a:ext>
                    </a:extLst>
                  </p:cNvPr>
                  <p:cNvSpPr txBox="1"/>
                  <p:nvPr/>
                </p:nvSpPr>
                <p:spPr>
                  <a:xfrm>
                    <a:off x="809977" y="4344216"/>
                    <a:ext cx="126023" cy="2029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ＭＳ Ｐゴシック" pitchFamily="50" charset="-128"/>
                        <a:cs typeface="Arial" panose="020B0604020202020204" pitchFamily="34" charset="0"/>
                      </a:rPr>
                      <a:t>0</a:t>
                    </a:r>
                    <a:endParaRPr kumimoji="1" lang="ja-JP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" name="グループ化 19">
                  <a:extLst>
                    <a:ext uri="{FF2B5EF4-FFF2-40B4-BE49-F238E27FC236}">
                      <a16:creationId xmlns:a16="http://schemas.microsoft.com/office/drawing/2014/main" id="{E300088B-9F90-477B-A56B-F5595FA8B8D4}"/>
                    </a:ext>
                  </a:extLst>
                </p:cNvPr>
                <p:cNvGrpSpPr/>
                <p:nvPr/>
              </p:nvGrpSpPr>
              <p:grpSpPr>
                <a:xfrm>
                  <a:off x="1187907" y="2871044"/>
                  <a:ext cx="753973" cy="1603345"/>
                  <a:chOff x="1366809" y="2871044"/>
                  <a:chExt cx="426113" cy="1603345"/>
                </a:xfrm>
              </p:grpSpPr>
              <p:grpSp>
                <p:nvGrpSpPr>
                  <p:cNvPr id="34" name="グループ化 28">
                    <a:extLst>
                      <a:ext uri="{FF2B5EF4-FFF2-40B4-BE49-F238E27FC236}">
                        <a16:creationId xmlns:a16="http://schemas.microsoft.com/office/drawing/2014/main" id="{5742E4C9-9C59-409E-85DE-4ED9B0713C79}"/>
                      </a:ext>
                    </a:extLst>
                  </p:cNvPr>
                  <p:cNvGrpSpPr/>
                  <p:nvPr/>
                </p:nvGrpSpPr>
                <p:grpSpPr>
                  <a:xfrm>
                    <a:off x="1506099" y="2871044"/>
                    <a:ext cx="150813" cy="829897"/>
                    <a:chOff x="1005723" y="-6703729"/>
                    <a:chExt cx="296149" cy="9773334"/>
                  </a:xfrm>
                </p:grpSpPr>
                <p:cxnSp>
                  <p:nvCxnSpPr>
                    <p:cNvPr id="36" name="Straight Connector 10">
                      <a:extLst>
                        <a:ext uri="{FF2B5EF4-FFF2-40B4-BE49-F238E27FC236}">
                          <a16:creationId xmlns:a16="http://schemas.microsoft.com/office/drawing/2014/main" id="{86FE9521-29FA-4038-9D76-BE83975C9C0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153799" y="-6703729"/>
                      <a:ext cx="1" cy="9773334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7" name="Straight Connector 12">
                      <a:extLst>
                        <a:ext uri="{FF2B5EF4-FFF2-40B4-BE49-F238E27FC236}">
                          <a16:creationId xmlns:a16="http://schemas.microsoft.com/office/drawing/2014/main" id="{717EF988-64D9-4038-8FC3-4F6453952A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05723" y="-6703729"/>
                      <a:ext cx="296149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sp>
                <p:nvSpPr>
                  <p:cNvPr id="35" name="正方形/長方形 29">
                    <a:extLst>
                      <a:ext uri="{FF2B5EF4-FFF2-40B4-BE49-F238E27FC236}">
                        <a16:creationId xmlns:a16="http://schemas.microsoft.com/office/drawing/2014/main" id="{9E73BA21-D03B-4C6E-9A83-8F172A45DE4E}"/>
                      </a:ext>
                    </a:extLst>
                  </p:cNvPr>
                  <p:cNvSpPr/>
                  <p:nvPr/>
                </p:nvSpPr>
                <p:spPr>
                  <a:xfrm>
                    <a:off x="1366809" y="3317364"/>
                    <a:ext cx="426113" cy="1157025"/>
                  </a:xfrm>
                  <a:prstGeom prst="rect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グループ化 20">
                  <a:extLst>
                    <a:ext uri="{FF2B5EF4-FFF2-40B4-BE49-F238E27FC236}">
                      <a16:creationId xmlns:a16="http://schemas.microsoft.com/office/drawing/2014/main" id="{89E0FCC6-165A-4B6E-9308-CD7004FE5CA7}"/>
                    </a:ext>
                  </a:extLst>
                </p:cNvPr>
                <p:cNvGrpSpPr/>
                <p:nvPr/>
              </p:nvGrpSpPr>
              <p:grpSpPr>
                <a:xfrm>
                  <a:off x="2272363" y="3129063"/>
                  <a:ext cx="753973" cy="1342206"/>
                  <a:chOff x="2451265" y="3129063"/>
                  <a:chExt cx="426113" cy="1342206"/>
                </a:xfrm>
              </p:grpSpPr>
              <p:grpSp>
                <p:nvGrpSpPr>
                  <p:cNvPr id="30" name="グループ化 24">
                    <a:extLst>
                      <a:ext uri="{FF2B5EF4-FFF2-40B4-BE49-F238E27FC236}">
                        <a16:creationId xmlns:a16="http://schemas.microsoft.com/office/drawing/2014/main" id="{830A44E6-5DF8-44D6-AED9-78035B35E49D}"/>
                      </a:ext>
                    </a:extLst>
                  </p:cNvPr>
                  <p:cNvGrpSpPr/>
                  <p:nvPr/>
                </p:nvGrpSpPr>
                <p:grpSpPr>
                  <a:xfrm>
                    <a:off x="2587259" y="3129063"/>
                    <a:ext cx="150813" cy="1042402"/>
                    <a:chOff x="1005723" y="3725499"/>
                    <a:chExt cx="296149" cy="2021321"/>
                  </a:xfrm>
                </p:grpSpPr>
                <p:cxnSp>
                  <p:nvCxnSpPr>
                    <p:cNvPr id="32" name="Straight Connector 10">
                      <a:extLst>
                        <a:ext uri="{FF2B5EF4-FFF2-40B4-BE49-F238E27FC236}">
                          <a16:creationId xmlns:a16="http://schemas.microsoft.com/office/drawing/2014/main" id="{060A4A8F-15BB-42DB-986F-9C4E5FE2BF8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153797" y="3725500"/>
                      <a:ext cx="2" cy="202132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3" name="Straight Connector 12">
                      <a:extLst>
                        <a:ext uri="{FF2B5EF4-FFF2-40B4-BE49-F238E27FC236}">
                          <a16:creationId xmlns:a16="http://schemas.microsoft.com/office/drawing/2014/main" id="{B8EB227B-FC39-4A21-BCEC-9B7444F875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05723" y="3725499"/>
                      <a:ext cx="296149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chemeClr val="bg1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sp>
                <p:nvSpPr>
                  <p:cNvPr id="31" name="正方形/長方形 25">
                    <a:extLst>
                      <a:ext uri="{FF2B5EF4-FFF2-40B4-BE49-F238E27FC236}">
                        <a16:creationId xmlns:a16="http://schemas.microsoft.com/office/drawing/2014/main" id="{E01FE7E9-A705-4232-A204-F129AC76EFA9}"/>
                      </a:ext>
                    </a:extLst>
                  </p:cNvPr>
                  <p:cNvSpPr/>
                  <p:nvPr/>
                </p:nvSpPr>
                <p:spPr>
                  <a:xfrm>
                    <a:off x="2451265" y="3478522"/>
                    <a:ext cx="426113" cy="992747"/>
                  </a:xfrm>
                  <a:prstGeom prst="rect">
                    <a:avLst/>
                  </a:prstGeom>
                  <a:solidFill>
                    <a:srgbClr val="00B0F0"/>
                  </a:solidFill>
                  <a:ln w="28575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rtlCol="0" anchor="ctr"/>
                  <a:lstStyle/>
                  <a:p>
                    <a:pPr marL="0" marR="0" lvl="0" indent="0" algn="ctr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" name="テキスト ボックス 21">
                  <a:extLst>
                    <a:ext uri="{FF2B5EF4-FFF2-40B4-BE49-F238E27FC236}">
                      <a16:creationId xmlns:a16="http://schemas.microsoft.com/office/drawing/2014/main" id="{F415125C-AED8-4AC2-8505-370538AE7457}"/>
                    </a:ext>
                  </a:extLst>
                </p:cNvPr>
                <p:cNvSpPr txBox="1"/>
                <p:nvPr/>
              </p:nvSpPr>
              <p:spPr>
                <a:xfrm>
                  <a:off x="949764" y="4564477"/>
                  <a:ext cx="1146796" cy="23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rPr>
                    <a:t>OCT-guided PCI</a:t>
                  </a:r>
                  <a:endPara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テキスト ボックス 22">
                  <a:extLst>
                    <a:ext uri="{FF2B5EF4-FFF2-40B4-BE49-F238E27FC236}">
                      <a16:creationId xmlns:a16="http://schemas.microsoft.com/office/drawing/2014/main" id="{A8199DCC-1F28-48AD-8392-7EB66EFB7667}"/>
                    </a:ext>
                  </a:extLst>
                </p:cNvPr>
                <p:cNvSpPr txBox="1"/>
                <p:nvPr/>
              </p:nvSpPr>
              <p:spPr>
                <a:xfrm>
                  <a:off x="2031132" y="4564476"/>
                  <a:ext cx="1531700" cy="23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rPr>
                    <a:t>Angiography-guided PCI</a:t>
                  </a:r>
                  <a:endPara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9" name="直線コネクタ 23">
                  <a:extLst>
                    <a:ext uri="{FF2B5EF4-FFF2-40B4-BE49-F238E27FC236}">
                      <a16:creationId xmlns:a16="http://schemas.microsoft.com/office/drawing/2014/main" id="{23539115-00CC-4FDF-A1B3-8A9069983774}"/>
                    </a:ext>
                  </a:extLst>
                </p:cNvPr>
                <p:cNvCxnSpPr/>
                <p:nvPr/>
              </p:nvCxnSpPr>
              <p:spPr>
                <a:xfrm flipH="1">
                  <a:off x="905614" y="4470885"/>
                  <a:ext cx="240765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テキスト ボックス 3">
                <a:extLst>
                  <a:ext uri="{FF2B5EF4-FFF2-40B4-BE49-F238E27FC236}">
                    <a16:creationId xmlns:a16="http://schemas.microsoft.com/office/drawing/2014/main" id="{131803E0-F93F-4AAB-8731-9D36EA720D22}"/>
                  </a:ext>
                </a:extLst>
              </p:cNvPr>
              <p:cNvSpPr txBox="1"/>
              <p:nvPr/>
            </p:nvSpPr>
            <p:spPr>
              <a:xfrm rot="16200000">
                <a:off x="316495" y="4106523"/>
                <a:ext cx="2241466" cy="244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Minimum</a:t>
                </a:r>
                <a:r>
                  <a: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stent</a:t>
                </a:r>
                <a:r>
                  <a: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area</a:t>
                </a:r>
              </a:p>
            </p:txBody>
          </p:sp>
          <p:sp>
            <p:nvSpPr>
              <p:cNvPr id="10" name="テキスト ボックス 4">
                <a:extLst>
                  <a:ext uri="{FF2B5EF4-FFF2-40B4-BE49-F238E27FC236}">
                    <a16:creationId xmlns:a16="http://schemas.microsoft.com/office/drawing/2014/main" id="{FCD4329C-EF72-4F83-A0BA-5BAF17137700}"/>
                  </a:ext>
                </a:extLst>
              </p:cNvPr>
              <p:cNvSpPr txBox="1"/>
              <p:nvPr/>
            </p:nvSpPr>
            <p:spPr>
              <a:xfrm>
                <a:off x="1640085" y="2391224"/>
                <a:ext cx="465542" cy="293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(mm</a:t>
                </a:r>
                <a:r>
                  <a:rPr kumimoji="1" lang="en-US" altLang="ja-JP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2</a:t>
                </a:r>
                <a:r>
                  <a:rPr kumimoji="1" lang="en-US" altLang="ja-JP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rPr>
                  <a:t>)</a:t>
                </a:r>
                <a:endPara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グループ化 5">
                <a:extLst>
                  <a:ext uri="{FF2B5EF4-FFF2-40B4-BE49-F238E27FC236}">
                    <a16:creationId xmlns:a16="http://schemas.microsoft.com/office/drawing/2014/main" id="{90A769CD-9D3D-465A-B740-0F11FCEA86E4}"/>
                  </a:ext>
                </a:extLst>
              </p:cNvPr>
              <p:cNvGrpSpPr/>
              <p:nvPr/>
            </p:nvGrpSpPr>
            <p:grpSpPr>
              <a:xfrm>
                <a:off x="2901420" y="2119714"/>
                <a:ext cx="1563822" cy="563941"/>
                <a:chOff x="1531038" y="2012557"/>
                <a:chExt cx="1082646" cy="390421"/>
              </a:xfrm>
            </p:grpSpPr>
            <p:sp>
              <p:nvSpPr>
                <p:cNvPr id="12" name="テキスト ボックス 6">
                  <a:extLst>
                    <a:ext uri="{FF2B5EF4-FFF2-40B4-BE49-F238E27FC236}">
                      <a16:creationId xmlns:a16="http://schemas.microsoft.com/office/drawing/2014/main" id="{10A21294-E924-45B1-887E-B06BA5323CC2}"/>
                    </a:ext>
                  </a:extLst>
                </p:cNvPr>
                <p:cNvSpPr txBox="1"/>
                <p:nvPr/>
              </p:nvSpPr>
              <p:spPr>
                <a:xfrm>
                  <a:off x="1789089" y="2012557"/>
                  <a:ext cx="573395" cy="2398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50" charset="-128"/>
                      <a:cs typeface="Arial" panose="020B0604020202020204" pitchFamily="34" charset="0"/>
                    </a:rPr>
                    <a:t>P &lt; 0.001 </a:t>
                  </a:r>
                  <a:endParaRPr kumimoji="1" lang="ja-JP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50" charset="-128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3" name="グループ化 7">
                  <a:extLst>
                    <a:ext uri="{FF2B5EF4-FFF2-40B4-BE49-F238E27FC236}">
                      <a16:creationId xmlns:a16="http://schemas.microsoft.com/office/drawing/2014/main" id="{2C41A76E-7158-4805-B460-331F4A51D46D}"/>
                    </a:ext>
                  </a:extLst>
                </p:cNvPr>
                <p:cNvGrpSpPr/>
                <p:nvPr/>
              </p:nvGrpSpPr>
              <p:grpSpPr>
                <a:xfrm>
                  <a:off x="1531038" y="2292195"/>
                  <a:ext cx="1082646" cy="110783"/>
                  <a:chOff x="2480043" y="3352823"/>
                  <a:chExt cx="1312832" cy="185195"/>
                </a:xfrm>
              </p:grpSpPr>
              <p:cxnSp>
                <p:nvCxnSpPr>
                  <p:cNvPr id="14" name="直線コネクタ 8">
                    <a:extLst>
                      <a:ext uri="{FF2B5EF4-FFF2-40B4-BE49-F238E27FC236}">
                        <a16:creationId xmlns:a16="http://schemas.microsoft.com/office/drawing/2014/main" id="{8BB932FA-14C3-49A3-A3D1-C6B5B73DCFE1}"/>
                      </a:ext>
                    </a:extLst>
                  </p:cNvPr>
                  <p:cNvCxnSpPr/>
                  <p:nvPr/>
                </p:nvCxnSpPr>
                <p:spPr>
                  <a:xfrm>
                    <a:off x="2480043" y="3352823"/>
                    <a:ext cx="1312832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5" name="直線コネクタ 9">
                    <a:extLst>
                      <a:ext uri="{FF2B5EF4-FFF2-40B4-BE49-F238E27FC236}">
                        <a16:creationId xmlns:a16="http://schemas.microsoft.com/office/drawing/2014/main" id="{A5144008-936C-4728-94F0-E63CD1D8BE2E}"/>
                      </a:ext>
                    </a:extLst>
                  </p:cNvPr>
                  <p:cNvCxnSpPr/>
                  <p:nvPr/>
                </p:nvCxnSpPr>
                <p:spPr>
                  <a:xfrm>
                    <a:off x="2480817" y="3352823"/>
                    <a:ext cx="0" cy="185195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6" name="直線コネクタ 10">
                    <a:extLst>
                      <a:ext uri="{FF2B5EF4-FFF2-40B4-BE49-F238E27FC236}">
                        <a16:creationId xmlns:a16="http://schemas.microsoft.com/office/drawing/2014/main" id="{44FB9754-F2CC-4CF2-9FAA-AD5EE443D23A}"/>
                      </a:ext>
                    </a:extLst>
                  </p:cNvPr>
                  <p:cNvCxnSpPr/>
                  <p:nvPr/>
                </p:nvCxnSpPr>
                <p:spPr>
                  <a:xfrm>
                    <a:off x="3789821" y="3352823"/>
                    <a:ext cx="0" cy="185195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bg1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</p:grpSp>
        <p:sp>
          <p:nvSpPr>
            <p:cNvPr id="44" name="正方形/長方形 39">
              <a:extLst>
                <a:ext uri="{FF2B5EF4-FFF2-40B4-BE49-F238E27FC236}">
                  <a16:creationId xmlns:a16="http://schemas.microsoft.com/office/drawing/2014/main" id="{A338CEB6-7AE6-44B0-B95A-B89937936CC9}"/>
                </a:ext>
              </a:extLst>
            </p:cNvPr>
            <p:cNvSpPr/>
            <p:nvPr/>
          </p:nvSpPr>
          <p:spPr>
            <a:xfrm>
              <a:off x="3543545" y="2720983"/>
              <a:ext cx="13051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charset="0"/>
                </a:rPr>
                <a:t>5.95 ± 2.30</a:t>
              </a:r>
              <a:endParaRPr kumimoji="0" lang="ja-JP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  <p:sp>
          <p:nvSpPr>
            <p:cNvPr id="45" name="正方形/長方形 40">
              <a:extLst>
                <a:ext uri="{FF2B5EF4-FFF2-40B4-BE49-F238E27FC236}">
                  <a16:creationId xmlns:a16="http://schemas.microsoft.com/office/drawing/2014/main" id="{9B97DA88-37D2-4620-B2DE-3D44D459FF5F}"/>
                </a:ext>
              </a:extLst>
            </p:cNvPr>
            <p:cNvSpPr/>
            <p:nvPr/>
          </p:nvSpPr>
          <p:spPr>
            <a:xfrm>
              <a:off x="6071583" y="3114072"/>
              <a:ext cx="13051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itchFamily="50" charset="-128"/>
                  <a:cs typeface="Arial" charset="0"/>
                </a:rPr>
                <a:t>5.29 ± 1.69</a:t>
              </a:r>
              <a:endParaRPr kumimoji="0" lang="ja-JP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235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>
            <a:extLst>
              <a:ext uri="{FF2B5EF4-FFF2-40B4-BE49-F238E27FC236}">
                <a16:creationId xmlns:a16="http://schemas.microsoft.com/office/drawing/2014/main" id="{C6BF0CE6-DB50-4C1A-9085-CCE6913277FB}"/>
              </a:ext>
            </a:extLst>
          </p:cNvPr>
          <p:cNvGraphicFramePr>
            <a:graphicFrameLocks/>
          </p:cNvGraphicFramePr>
          <p:nvPr/>
        </p:nvGraphicFramePr>
        <p:xfrm>
          <a:off x="415925" y="2082800"/>
          <a:ext cx="9694863" cy="413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6739" name="Rectangle 3">
            <a:extLst>
              <a:ext uri="{FF2B5EF4-FFF2-40B4-BE49-F238E27FC236}">
                <a16:creationId xmlns:a16="http://schemas.microsoft.com/office/drawing/2014/main" id="{CC0A50E7-79A9-41A8-8328-242A3A31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3886200"/>
            <a:ext cx="4127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>
            <a:lvl1pPr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82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8800264" name="Rectangle 8">
            <a:extLst>
              <a:ext uri="{FF2B5EF4-FFF2-40B4-BE49-F238E27FC236}">
                <a16:creationId xmlns:a16="http://schemas.microsoft.com/office/drawing/2014/main" id="{9B6469C2-8710-4BC3-8764-3ADE172E9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13" y="6129338"/>
            <a:ext cx="8986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/>
          <a:p>
            <a:pPr marL="0" marR="0" lvl="0" indent="0" algn="l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In-hospital death                 Urgent CABG                  Q-wave/Large MI           </a:t>
            </a:r>
            <a:r>
              <a:rPr kumimoji="0" lang="en-US" sz="1519" b="1" i="0" u="none" strike="noStrike" kern="1200" cap="none" spc="-10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Major Complications                                                                                             </a:t>
            </a:r>
          </a:p>
          <a:p>
            <a:pPr marL="0" marR="0" lvl="0" indent="0" algn="l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		                                                         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(death,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uCABG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MI, CVA)</a:t>
            </a:r>
          </a:p>
        </p:txBody>
      </p:sp>
      <p:sp>
        <p:nvSpPr>
          <p:cNvPr id="8800265" name="Rectangle 9">
            <a:extLst>
              <a:ext uri="{FF2B5EF4-FFF2-40B4-BE49-F238E27FC236}">
                <a16:creationId xmlns:a16="http://schemas.microsoft.com/office/drawing/2014/main" id="{05AD7BBF-0369-45C7-A021-A16B97F2F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222"/>
            <a:ext cx="10245725" cy="52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/>
          <a:p>
            <a:pPr marL="0" marR="0" lvl="0" indent="0" algn="ctr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88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Safety of PCI at MSH Cath Lab</a:t>
            </a:r>
          </a:p>
        </p:txBody>
      </p:sp>
      <p:sp>
        <p:nvSpPr>
          <p:cNvPr id="116742" name="TextBox 4">
            <a:extLst>
              <a:ext uri="{FF2B5EF4-FFF2-40B4-BE49-F238E27FC236}">
                <a16:creationId xmlns:a16="http://schemas.microsoft.com/office/drawing/2014/main" id="{F6C8B6C8-13E6-4A41-A532-01A372DDD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5794375"/>
            <a:ext cx="4397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n=9</a:t>
            </a:r>
          </a:p>
        </p:txBody>
      </p:sp>
      <p:sp>
        <p:nvSpPr>
          <p:cNvPr id="116743" name="TextBox 14">
            <a:extLst>
              <a:ext uri="{FF2B5EF4-FFF2-40B4-BE49-F238E27FC236}">
                <a16:creationId xmlns:a16="http://schemas.microsoft.com/office/drawing/2014/main" id="{B9A7284A-A8D0-4FDE-BA3C-59E29B726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5789613"/>
            <a:ext cx="5143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n=8</a:t>
            </a:r>
          </a:p>
        </p:txBody>
      </p:sp>
      <p:sp>
        <p:nvSpPr>
          <p:cNvPr id="116744" name="TextBox 15">
            <a:extLst>
              <a:ext uri="{FF2B5EF4-FFF2-40B4-BE49-F238E27FC236}">
                <a16:creationId xmlns:a16="http://schemas.microsoft.com/office/drawing/2014/main" id="{B4554186-0CB4-4AC4-881C-E0402BA5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794375"/>
            <a:ext cx="51435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n=8   </a:t>
            </a:r>
          </a:p>
        </p:txBody>
      </p:sp>
      <p:sp>
        <p:nvSpPr>
          <p:cNvPr id="116745" name="TextBox 16">
            <a:extLst>
              <a:ext uri="{FF2B5EF4-FFF2-40B4-BE49-F238E27FC236}">
                <a16:creationId xmlns:a16="http://schemas.microsoft.com/office/drawing/2014/main" id="{13E83E8F-6075-4755-8007-F2D3579EC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5794375"/>
            <a:ext cx="60483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n=13</a:t>
            </a:r>
          </a:p>
        </p:txBody>
      </p:sp>
      <p:sp>
        <p:nvSpPr>
          <p:cNvPr id="116746" name="TextBox 17">
            <a:extLst>
              <a:ext uri="{FF2B5EF4-FFF2-40B4-BE49-F238E27FC236}">
                <a16:creationId xmlns:a16="http://schemas.microsoft.com/office/drawing/2014/main" id="{2EB4051A-C63C-4874-A889-43D7E7927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794375"/>
            <a:ext cx="42703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n=13</a:t>
            </a:r>
          </a:p>
        </p:txBody>
      </p:sp>
      <p:sp>
        <p:nvSpPr>
          <p:cNvPr id="116747" name="TextBox 3">
            <a:extLst>
              <a:ext uri="{FF2B5EF4-FFF2-40B4-BE49-F238E27FC236}">
                <a16:creationId xmlns:a16="http://schemas.microsoft.com/office/drawing/2014/main" id="{1636C9B9-A39D-4DB1-B869-D3890900F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66738"/>
            <a:ext cx="9147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MSH: Temporal Trends in Complications of PCI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86AAB-B244-4038-B17D-9804199F6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8" y="1568450"/>
            <a:ext cx="4305300" cy="13238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last 5 yrs+;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&lt;0.4% in-hospital mortality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&lt;0.1% need for urgent CABG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&lt;1.0% major complications of PCI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693A9-28FA-4841-9E2E-9D94A18D7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863" y="3321050"/>
            <a:ext cx="2582862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3429 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3438 pts in 2023 were discharged alive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B6307E-8D35-4289-91C5-122A8E20FE7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68613" y="3943006"/>
            <a:ext cx="1" cy="1019126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6751" name="Group 2">
            <a:extLst>
              <a:ext uri="{FF2B5EF4-FFF2-40B4-BE49-F238E27FC236}">
                <a16:creationId xmlns:a16="http://schemas.microsoft.com/office/drawing/2014/main" id="{A833FFB6-6B0E-4986-9154-4C6507B0FB90}"/>
              </a:ext>
            </a:extLst>
          </p:cNvPr>
          <p:cNvGrpSpPr>
            <a:grpSpLocks/>
          </p:cNvGrpSpPr>
          <p:nvPr/>
        </p:nvGrpSpPr>
        <p:grpSpPr bwMode="auto">
          <a:xfrm>
            <a:off x="1509713" y="1263650"/>
            <a:ext cx="2520950" cy="1589088"/>
            <a:chOff x="2038647" y="1477418"/>
            <a:chExt cx="2731147" cy="1589902"/>
          </a:xfrm>
        </p:grpSpPr>
        <p:sp>
          <p:nvSpPr>
            <p:cNvPr id="116755" name="Text Box 6">
              <a:extLst>
                <a:ext uri="{FF2B5EF4-FFF2-40B4-BE49-F238E27FC236}">
                  <a16:creationId xmlns:a16="http://schemas.microsoft.com/office/drawing/2014/main" id="{978D30A5-9244-46D4-B327-4C7A33B2A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9659" y="1477418"/>
              <a:ext cx="2510135" cy="1589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5764" tIns="32883" rIns="65764" bIns="32883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2019 (n= 3701)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2020 (n= 2989)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2021 (n= 3828)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2022 (n= 3412)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(n= 3438)</a:t>
              </a:r>
            </a:p>
          </p:txBody>
        </p:sp>
        <p:pic>
          <p:nvPicPr>
            <p:cNvPr id="116756" name="Picture 3">
              <a:extLst>
                <a:ext uri="{FF2B5EF4-FFF2-40B4-BE49-F238E27FC236}">
                  <a16:creationId xmlns:a16="http://schemas.microsoft.com/office/drawing/2014/main" id="{895E6E6D-5737-4994-A4D3-0FFB210DA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647" y="1587252"/>
              <a:ext cx="226368" cy="14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7" name="Picture 4">
              <a:extLst>
                <a:ext uri="{FF2B5EF4-FFF2-40B4-BE49-F238E27FC236}">
                  <a16:creationId xmlns:a16="http://schemas.microsoft.com/office/drawing/2014/main" id="{57489974-1419-4E43-9B06-D80F5CDE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647" y="1887006"/>
              <a:ext cx="226368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8" name="Picture 7">
              <a:extLst>
                <a:ext uri="{FF2B5EF4-FFF2-40B4-BE49-F238E27FC236}">
                  <a16:creationId xmlns:a16="http://schemas.microsoft.com/office/drawing/2014/main" id="{A0E78168-2FDD-4B2A-9E3C-35A5FE9B1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328" y="2176328"/>
              <a:ext cx="215652" cy="15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59" name="Picture 8">
              <a:extLst>
                <a:ext uri="{FF2B5EF4-FFF2-40B4-BE49-F238E27FC236}">
                  <a16:creationId xmlns:a16="http://schemas.microsoft.com/office/drawing/2014/main" id="{3C42F7F2-08F3-43C7-9911-B7C082E4C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686" y="2473051"/>
              <a:ext cx="216991" cy="1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60" name="Picture 10">
              <a:extLst>
                <a:ext uri="{FF2B5EF4-FFF2-40B4-BE49-F238E27FC236}">
                  <a16:creationId xmlns:a16="http://schemas.microsoft.com/office/drawing/2014/main" id="{C6EFC9FB-C42E-4D02-A746-34A97A7FF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080" y="2783520"/>
              <a:ext cx="216991" cy="1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" name="Straight Arrow Connector 4"/>
          <p:cNvCxnSpPr/>
          <p:nvPr/>
        </p:nvCxnSpPr>
        <p:spPr bwMode="auto">
          <a:xfrm flipV="1">
            <a:off x="3078163" y="5477256"/>
            <a:ext cx="186245" cy="182880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090672" y="5218044"/>
            <a:ext cx="1301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 death: 2</a:t>
            </a: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574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Secondary Endpoints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2023" y="6490446"/>
            <a:ext cx="21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Kubo T, TCT 2023</a:t>
            </a:r>
          </a:p>
        </p:txBody>
      </p:sp>
      <p:graphicFrame>
        <p:nvGraphicFramePr>
          <p:cNvPr id="5" name="表 1">
            <a:extLst>
              <a:ext uri="{FF2B5EF4-FFF2-40B4-BE49-F238E27FC236}">
                <a16:creationId xmlns:a16="http://schemas.microsoft.com/office/drawing/2014/main" id="{CD073489-EC6A-4437-AB1B-7338B53872E0}"/>
              </a:ext>
            </a:extLst>
          </p:cNvPr>
          <p:cNvGraphicFramePr>
            <a:graphicFrameLocks noGrp="1"/>
          </p:cNvGraphicFramePr>
          <p:nvPr/>
        </p:nvGraphicFramePr>
        <p:xfrm>
          <a:off x="322729" y="932320"/>
          <a:ext cx="9637059" cy="541468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173012">
                  <a:extLst>
                    <a:ext uri="{9D8B030D-6E8A-4147-A177-3AD203B41FA5}">
                      <a16:colId xmlns:a16="http://schemas.microsoft.com/office/drawing/2014/main" val="1465216992"/>
                    </a:ext>
                  </a:extLst>
                </a:gridCol>
                <a:gridCol w="1908164">
                  <a:extLst>
                    <a:ext uri="{9D8B030D-6E8A-4147-A177-3AD203B41FA5}">
                      <a16:colId xmlns:a16="http://schemas.microsoft.com/office/drawing/2014/main" val="944110716"/>
                    </a:ext>
                  </a:extLst>
                </a:gridCol>
                <a:gridCol w="2545283">
                  <a:extLst>
                    <a:ext uri="{9D8B030D-6E8A-4147-A177-3AD203B41FA5}">
                      <a16:colId xmlns:a16="http://schemas.microsoft.com/office/drawing/2014/main" val="1968117643"/>
                    </a:ext>
                  </a:extLst>
                </a:gridCol>
                <a:gridCol w="1010600">
                  <a:extLst>
                    <a:ext uri="{9D8B030D-6E8A-4147-A177-3AD203B41FA5}">
                      <a16:colId xmlns:a16="http://schemas.microsoft.com/office/drawing/2014/main" val="1367241091"/>
                    </a:ext>
                  </a:extLst>
                </a:gridCol>
              </a:tblGrid>
              <a:tr h="603003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ja-JP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OCT-guided PCI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Angiography-guided PCI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20832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Reference lumen area (mm²)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7.32 ± 2.94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 ± 2.59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0.621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3414084661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Minimum stent expansion (%)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± 17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 ± 15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415915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180975" algn="just">
                        <a:spcAft>
                          <a:spcPts val="0"/>
                        </a:spcAft>
                        <a:tabLst/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≥90%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(31)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(21)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0.010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3995470702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180975" algn="l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≥80% to &lt;90%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(24)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(18)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0.167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20427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180975"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&lt;80%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(46)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 (61)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600" b="1" kern="1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1368086822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Mean stent area (mm²)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7.37 ± 2.53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 ± 1.95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746280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Mean stent expansion (%)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± 18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± 16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2956345608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Dissection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(3)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1.000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804111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Stent malapposition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(24)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(48)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ja-JP" sz="16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3291464986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Tissue protrusion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(28)</a:t>
                      </a:r>
                      <a:endParaRPr lang="ja-JP" sz="1600" b="1" kern="1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(33)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0.260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502"/>
                  </a:ext>
                </a:extLst>
              </a:tr>
              <a:tr h="437426"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Reference segment disease (lipid arc &gt;180˚)</a:t>
                      </a:r>
                      <a:endParaRPr lang="ja-JP" sz="15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(13)</a:t>
                      </a:r>
                      <a:endParaRPr lang="ja-JP" sz="15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(24)</a:t>
                      </a:r>
                      <a:endParaRPr lang="ja-JP" sz="15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tc>
                  <a:txBody>
                    <a:bodyPr/>
                    <a:lstStyle>
                      <a:lvl1pPr marL="0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636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2725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69084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543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1798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3815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194513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0876" algn="l" defTabSz="912725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0.002</a:t>
                      </a:r>
                      <a:endParaRPr lang="ja-JP" sz="1500" b="1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17" charset="-128"/>
                        <a:cs typeface="Arial" panose="020B0604020202020204" pitchFamily="34" charset="0"/>
                      </a:endParaRPr>
                    </a:p>
                  </a:txBody>
                  <a:tcPr marL="29849" marR="29849" marT="0" marB="0" anchor="ctr"/>
                </a:tc>
                <a:extLst>
                  <a:ext uri="{0D108BD9-81ED-4DB2-BD59-A6C34878D82A}">
                    <a16:rowId xmlns:a16="http://schemas.microsoft.com/office/drawing/2014/main" val="183680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795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885"/>
            <a:ext cx="10287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COCOA Trial: Conclusion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6249CC69-0EFF-4DF8-B98D-1671EBBF4589}"/>
              </a:ext>
            </a:extLst>
          </p:cNvPr>
          <p:cNvSpPr/>
          <p:nvPr/>
        </p:nvSpPr>
        <p:spPr>
          <a:xfrm>
            <a:off x="618563" y="1597533"/>
            <a:ext cx="93309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明朝" panose="02020609040205080304" pitchFamily="17" charset="-128"/>
                <a:cs typeface="Arial" charset="0"/>
              </a:rPr>
              <a:t>Compared to angiography-guided PCI, OCT-guided PCI had better acute stenting results, including a significantly larger minimum stent area.</a:t>
            </a:r>
            <a:endParaRPr kumimoji="0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50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011267" y="197221"/>
            <a:ext cx="2931459" cy="385475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" y="582696"/>
            <a:ext cx="10287001" cy="61372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03" y="4333543"/>
            <a:ext cx="10067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(Fractional Flow Reserve and Intravascular Ultrasound for Clinical Outcomes in Patients with Intermediate Stenosis)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074023" y="3876343"/>
            <a:ext cx="2653550" cy="47513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</a:t>
            </a:r>
          </a:p>
        </p:txBody>
      </p:sp>
    </p:spTree>
    <p:extLst>
      <p:ext uri="{BB962C8B-B14F-4D97-AF65-F5344CB8AC3E}">
        <p14:creationId xmlns:p14="http://schemas.microsoft.com/office/powerpoint/2010/main" val="871847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068EB12-C4C5-4592-B953-C9215C8459B9}"/>
              </a:ext>
            </a:extLst>
          </p:cNvPr>
          <p:cNvSpPr txBox="1">
            <a:spLocks/>
          </p:cNvSpPr>
          <p:nvPr/>
        </p:nvSpPr>
        <p:spPr>
          <a:xfrm>
            <a:off x="0" y="26415"/>
            <a:ext cx="10287000" cy="68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FLAVOUR Trial: Objective &amp; Results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내용 개체 틀 5">
            <a:extLst>
              <a:ext uri="{FF2B5EF4-FFF2-40B4-BE49-F238E27FC236}">
                <a16:creationId xmlns:a16="http://schemas.microsoft.com/office/drawing/2014/main" id="{9424EA2E-D022-447E-B936-2B6CAB1FDE41}"/>
              </a:ext>
            </a:extLst>
          </p:cNvPr>
          <p:cNvSpPr txBox="1">
            <a:spLocks/>
          </p:cNvSpPr>
          <p:nvPr/>
        </p:nvSpPr>
        <p:spPr>
          <a:xfrm>
            <a:off x="-4482" y="762000"/>
            <a:ext cx="10253382" cy="792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To compare the efficacy of FFR-guided PCI strategy with IVUS-guided PCI strategy in patients with intermediate coronary stenosis.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22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22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670" y="1447800"/>
            <a:ext cx="10076377" cy="1172940"/>
            <a:chOff x="433790" y="1998264"/>
            <a:chExt cx="9450293" cy="1509876"/>
          </a:xfrm>
        </p:grpSpPr>
        <p:grpSp>
          <p:nvGrpSpPr>
            <p:cNvPr id="10" name="Group 9"/>
            <p:cNvGrpSpPr/>
            <p:nvPr/>
          </p:nvGrpSpPr>
          <p:grpSpPr>
            <a:xfrm>
              <a:off x="433790" y="2177955"/>
              <a:ext cx="9450293" cy="1330185"/>
              <a:chOff x="433790" y="4410168"/>
              <a:chExt cx="9450293" cy="1330185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33790" y="4509246"/>
                <a:ext cx="9450293" cy="1231107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55812" y="4410168"/>
                <a:ext cx="9159688" cy="1064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400" b="1" i="1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The FFR-guided PCI strategy will be non-inferior to the IVUS-guided PCI strategy in regard to clinical outcomes at 2 years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A3E0DB-5C9D-4BCD-A779-B37A9A60A1DA}"/>
                </a:ext>
              </a:extLst>
            </p:cNvPr>
            <p:cNvSpPr txBox="1"/>
            <p:nvPr/>
          </p:nvSpPr>
          <p:spPr>
            <a:xfrm>
              <a:off x="3472058" y="1998264"/>
              <a:ext cx="3327196" cy="410653"/>
            </a:xfrm>
            <a:prstGeom prst="rect">
              <a:avLst/>
            </a:prstGeom>
            <a:solidFill>
              <a:srgbClr val="000082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Working Hypothesis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1503" y="2764968"/>
            <a:ext cx="8991600" cy="1371600"/>
            <a:chOff x="71670" y="3613163"/>
            <a:chExt cx="10076377" cy="2044006"/>
          </a:xfrm>
        </p:grpSpPr>
        <p:pic>
          <p:nvPicPr>
            <p:cNvPr id="12" name="그림 2"/>
            <p:cNvPicPr>
              <a:picLocks noChangeAspect="1"/>
            </p:cNvPicPr>
            <p:nvPr/>
          </p:nvPicPr>
          <p:blipFill rotWithShape="1">
            <a:blip r:embed="rId2"/>
            <a:srcRect l="14368" t="15677" r="13341" b="11878"/>
            <a:stretch/>
          </p:blipFill>
          <p:spPr>
            <a:xfrm>
              <a:off x="3963089" y="3613163"/>
              <a:ext cx="2388763" cy="2020283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3" name="그림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7" t="21898" r="1" b="10735"/>
            <a:stretch/>
          </p:blipFill>
          <p:spPr bwMode="auto">
            <a:xfrm>
              <a:off x="71670" y="3708180"/>
              <a:ext cx="2773051" cy="19261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132" y="3708181"/>
              <a:ext cx="2731915" cy="19489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오른쪽 화살표 20"/>
            <p:cNvSpPr/>
            <p:nvPr/>
          </p:nvSpPr>
          <p:spPr>
            <a:xfrm rot="10800000">
              <a:off x="2958392" y="4327229"/>
              <a:ext cx="805933" cy="521349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6" name="오른쪽 화살표 21"/>
            <p:cNvSpPr/>
            <p:nvPr/>
          </p:nvSpPr>
          <p:spPr>
            <a:xfrm>
              <a:off x="6481026" y="4326645"/>
              <a:ext cx="805933" cy="521351"/>
            </a:xfrm>
            <a:prstGeom prst="rightArrow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05500" y="6498515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Koo et al., N Engl J Med 2022;387:779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56" y="4191000"/>
            <a:ext cx="4610099" cy="2305557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0" name="표 4">
            <a:extLst>
              <a:ext uri="{FF2B5EF4-FFF2-40B4-BE49-F238E27FC236}">
                <a16:creationId xmlns:a16="http://schemas.microsoft.com/office/drawing/2014/main" id="{E938CB54-2605-4488-BB63-E8EA699E0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00321"/>
              </p:ext>
            </p:extLst>
          </p:nvPr>
        </p:nvGraphicFramePr>
        <p:xfrm>
          <a:off x="62591" y="4161224"/>
          <a:ext cx="5608866" cy="2533991"/>
        </p:xfrm>
        <a:graphic>
          <a:graphicData uri="http://schemas.openxmlformats.org/drawingml/2006/table">
            <a:tbl>
              <a:tblPr firstRow="1"/>
              <a:tblGrid>
                <a:gridCol w="2804433">
                  <a:extLst>
                    <a:ext uri="{9D8B030D-6E8A-4147-A177-3AD203B41FA5}">
                      <a16:colId xmlns:a16="http://schemas.microsoft.com/office/drawing/2014/main" val="709728036"/>
                    </a:ext>
                  </a:extLst>
                </a:gridCol>
                <a:gridCol w="2804433">
                  <a:extLst>
                    <a:ext uri="{9D8B030D-6E8A-4147-A177-3AD203B41FA5}">
                      <a16:colId xmlns:a16="http://schemas.microsoft.com/office/drawing/2014/main" val="2849220233"/>
                    </a:ext>
                  </a:extLst>
                </a:gridCol>
              </a:tblGrid>
              <a:tr h="321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FFR-guided PCI</a:t>
                      </a:r>
                      <a:endParaRPr lang="ko-KR" altLang="ko-KR" sz="16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</a:t>
                      </a:r>
                      <a:r>
                        <a:rPr lang="en-US" altLang="ko-KR" sz="1600" b="1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-guided PCI</a:t>
                      </a:r>
                      <a:endParaRPr lang="ko-KR" altLang="ko-KR" sz="1600" b="1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88127"/>
                  </a:ext>
                </a:extLst>
              </a:tr>
              <a:tr h="2908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600" b="1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Indications for PCI</a:t>
                      </a:r>
                      <a:endParaRPr lang="ko-KR" altLang="ko-KR" sz="1600" b="1" i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3" indent="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ko-KR" sz="2000" b="1" i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649095"/>
                  </a:ext>
                </a:extLst>
              </a:tr>
              <a:tr h="723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 ≤ 0.80</a:t>
                      </a:r>
                      <a:endParaRPr lang="ko-KR" altLang="ko-KR" sz="12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 lumen area (MLA) ≤ 3mm</a:t>
                      </a:r>
                      <a:r>
                        <a:rPr lang="en-US" altLang="ko-KR" sz="12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2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</a:p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MLA 3 to ≤ 4mm</a:t>
                      </a:r>
                      <a:r>
                        <a:rPr lang="en-US" altLang="ko-KR" sz="1200" b="1" kern="10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Plaque burden</a:t>
                      </a:r>
                    </a:p>
                    <a:p>
                      <a:pPr marL="0" lvl="3" indent="0"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70%</a:t>
                      </a:r>
                      <a:endParaRPr lang="ko-KR" altLang="ko-KR" sz="1200" b="1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627400"/>
                  </a:ext>
                </a:extLst>
              </a:tr>
              <a:tr h="27536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3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600" b="1" i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Criteria for optimal PCI</a:t>
                      </a:r>
                      <a:endParaRPr lang="ko-KR" altLang="ko-KR" sz="1600" b="1" i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3" indent="0" algn="l" defTabSz="914400" rtl="0" eaLnBrk="1" fontAlgn="auto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ko-KR" altLang="ko-KR" sz="2000" b="1" i="1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446803"/>
                  </a:ext>
                </a:extLst>
              </a:tr>
              <a:tr h="903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Post-PCI FFR ≥ 0.88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endParaRPr lang="ko-KR" altLang="ko-KR" sz="1200" b="1" kern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Post-PCI ∆FFR (FFR across the stent) &lt; 0.05</a:t>
                      </a:r>
                      <a:endParaRPr lang="ko-KR" altLang="ko-KR" sz="1200" b="1" kern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Plaque burden at stent edge ≤ 55%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area ≥ 5.5mm</a:t>
                      </a:r>
                      <a:r>
                        <a:rPr lang="en-US" altLang="ko-KR" sz="1200" b="1" kern="1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1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Minimal stent area ≥ distal reference lumen area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868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7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59"/>
            <a:ext cx="1028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Baseline Patient Characteristics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4119" y="833716"/>
          <a:ext cx="9843245" cy="547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649">
                  <a:extLst>
                    <a:ext uri="{9D8B030D-6E8A-4147-A177-3AD203B41FA5}">
                      <a16:colId xmlns:a16="http://schemas.microsoft.com/office/drawing/2014/main" val="4212088627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1632044092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20428829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71702652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200849851"/>
                    </a:ext>
                  </a:extLst>
                </a:gridCol>
              </a:tblGrid>
              <a:tr h="547798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(n=1619)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 (n=482)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(n=1137)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en-US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4026540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Age, years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65.1 ± 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67.8 ±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8.4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 ±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80111386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BMI, kg/m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 ± 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 ± 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24.8 ± 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4895927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ACS,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0.234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6185078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58214826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9354370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smoking,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42497139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MI,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3328232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PCI,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6011428"/>
                  </a:ext>
                </a:extLst>
              </a:tr>
              <a:tr h="54779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LVEF,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 ± 8.4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 ± 8.2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62.8 ± 8.4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673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92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1028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Lesion and Procedure Characteristics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4119" y="1066801"/>
          <a:ext cx="9843245" cy="5414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4140">
                  <a:extLst>
                    <a:ext uri="{9D8B030D-6E8A-4147-A177-3AD203B41FA5}">
                      <a16:colId xmlns:a16="http://schemas.microsoft.com/office/drawing/2014/main" val="4212088627"/>
                    </a:ext>
                  </a:extLst>
                </a:gridCol>
                <a:gridCol w="1703294">
                  <a:extLst>
                    <a:ext uri="{9D8B030D-6E8A-4147-A177-3AD203B41FA5}">
                      <a16:colId xmlns:a16="http://schemas.microsoft.com/office/drawing/2014/main" val="1632044092"/>
                    </a:ext>
                  </a:extLst>
                </a:gridCol>
                <a:gridCol w="1613647">
                  <a:extLst>
                    <a:ext uri="{9D8B030D-6E8A-4147-A177-3AD203B41FA5}">
                      <a16:colId xmlns:a16="http://schemas.microsoft.com/office/drawing/2014/main" val="2020428829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71702652"/>
                    </a:ext>
                  </a:extLst>
                </a:gridCol>
                <a:gridCol w="1317811">
                  <a:extLst>
                    <a:ext uri="{9D8B030D-6E8A-4147-A177-3AD203B41FA5}">
                      <a16:colId xmlns:a16="http://schemas.microsoft.com/office/drawing/2014/main" val="2200849851"/>
                    </a:ext>
                  </a:extLst>
                </a:gridCol>
              </a:tblGrid>
              <a:tr h="37089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(n=1619)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 (n=482)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 (n=1137)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en-US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24026540"/>
                  </a:ext>
                </a:extLst>
              </a:tr>
              <a:tr h="101802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lesion distribution, % 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LAD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LCx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RCA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62.4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0.853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80111386"/>
                  </a:ext>
                </a:extLst>
              </a:tr>
              <a:tr h="37089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 stenosis by visual estimation, 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61.8 ± 8.2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61.7 ± 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61.9 ± 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0.636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4895927"/>
                  </a:ext>
                </a:extLst>
              </a:tr>
              <a:tr h="1247907">
                <a:tc>
                  <a:txBody>
                    <a:bodyPr/>
                    <a:lstStyle/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 coronary angiography DS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Diameter stenosis, %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Lesion length, mm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Reference diameter, mm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Minimal lumen diameter, mm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56.8 ± 10.1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 ± 10.7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± 0.5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 ± 10.3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± 10.3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± 0.5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±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57.1 ± 10.0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 ± 10.8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0.5</a:t>
                      </a:r>
                    </a:p>
                    <a:p>
                      <a:pPr algn="ctr"/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± 0.4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0.449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6185078"/>
                  </a:ext>
                </a:extLst>
              </a:tr>
              <a:tr h="78815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FFR, n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Pre-PCI FFR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Post-PCI FFR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899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0.83 ± 0.09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0.88 ± 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0.85 ± 0.08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0.89 ± 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0.82 ± 0.10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0.88 ± 0.06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0.169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58214826"/>
                  </a:ext>
                </a:extLst>
              </a:tr>
              <a:tr h="124790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IVUS, n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Minimal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lumen area, mm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Plaque burden, %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Area stenosis, %</a:t>
                      </a:r>
                    </a:p>
                    <a:p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Post-PCI minimal stent area, mm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 ± 1.3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70.1 ± 10.2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71.1 ± 9.0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7.0 ± 2.2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 ± 1.2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68.2 ± 10.3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69.0 ± 8.6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 ± 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 ± 1.3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70.9 ± 10.0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72.0 ± 9.0</a:t>
                      </a:r>
                    </a:p>
                    <a:p>
                      <a:pPr marL="0" marR="0" lvl="0" indent="0" algn="ctr" defTabSz="9127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 ± 2.2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69354370"/>
                  </a:ext>
                </a:extLst>
              </a:tr>
              <a:tr h="37089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vessel PCI, %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4249713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</p:spTree>
    <p:extLst>
      <p:ext uri="{BB962C8B-B14F-4D97-AF65-F5344CB8AC3E}">
        <p14:creationId xmlns:p14="http://schemas.microsoft.com/office/powerpoint/2010/main" val="1194993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1028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Sex Differences in the PCI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694" y="744067"/>
            <a:ext cx="4679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 Differences in PCI Rate Among Total Patients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9469" y="744067"/>
            <a:ext cx="4679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 Differences in PCI Rate According to Strategy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97452" y="1639821"/>
            <a:ext cx="4842061" cy="4572000"/>
            <a:chOff x="97452" y="1611246"/>
            <a:chExt cx="4842061" cy="4572000"/>
          </a:xfrm>
        </p:grpSpPr>
        <p:graphicFrame>
          <p:nvGraphicFramePr>
            <p:cNvPr id="6" name="Chart 5"/>
            <p:cNvGraphicFramePr/>
            <p:nvPr/>
          </p:nvGraphicFramePr>
          <p:xfrm>
            <a:off x="513750" y="1611246"/>
            <a:ext cx="4425763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97452" y="1714500"/>
              <a:ext cx="400110" cy="4095750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 Rate, 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8825" y="2314575"/>
              <a:ext cx="1809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2028825" y="2743200"/>
              <a:ext cx="180975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2028825" y="2743200"/>
              <a:ext cx="0" cy="14287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838575" y="2743200"/>
              <a:ext cx="0" cy="142875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43" name="Straight Connector 42"/>
          <p:cNvCxnSpPr/>
          <p:nvPr/>
        </p:nvCxnSpPr>
        <p:spPr bwMode="auto">
          <a:xfrm>
            <a:off x="7267575" y="1971675"/>
            <a:ext cx="9525" cy="9525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50" name="Group 49"/>
          <p:cNvGrpSpPr/>
          <p:nvPr/>
        </p:nvGrpSpPr>
        <p:grpSpPr>
          <a:xfrm>
            <a:off x="5193327" y="1609726"/>
            <a:ext cx="5079687" cy="4572000"/>
            <a:chOff x="5193327" y="1524001"/>
            <a:chExt cx="5079687" cy="4572000"/>
          </a:xfrm>
        </p:grpSpPr>
        <p:graphicFrame>
          <p:nvGraphicFramePr>
            <p:cNvPr id="13" name="Chart 12"/>
            <p:cNvGraphicFramePr/>
            <p:nvPr/>
          </p:nvGraphicFramePr>
          <p:xfrm>
            <a:off x="5593437" y="1524001"/>
            <a:ext cx="4679577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5193327" y="1724025"/>
              <a:ext cx="400110" cy="4095750"/>
            </a:xfrm>
            <a:prstGeom prst="rect">
              <a:avLst/>
            </a:prstGeom>
            <a:noFill/>
          </p:spPr>
          <p:txBody>
            <a:bodyPr vert="vert270"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 Rate, 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62724" y="2550527"/>
              <a:ext cx="939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=0.87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39174" y="3474488"/>
              <a:ext cx="939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09495" y="2095801"/>
              <a:ext cx="1982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&lt;0.001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67575" y="1623859"/>
              <a:ext cx="2105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&lt;0.001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6809495" y="2419755"/>
              <a:ext cx="1982080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6809495" y="2419755"/>
              <a:ext cx="0" cy="115801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8791575" y="2419755"/>
              <a:ext cx="0" cy="115801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7267575" y="1943100"/>
              <a:ext cx="2105025" cy="0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7267575" y="1939022"/>
              <a:ext cx="0" cy="141106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9372600" y="1939022"/>
              <a:ext cx="0" cy="137729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30" name="TextBox 29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</p:spTree>
    <p:extLst>
      <p:ext uri="{BB962C8B-B14F-4D97-AF65-F5344CB8AC3E}">
        <p14:creationId xmlns:p14="http://schemas.microsoft.com/office/powerpoint/2010/main" val="373093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1028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Primary Outcomes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81643740"/>
              </p:ext>
            </p:extLst>
          </p:nvPr>
        </p:nvGraphicFramePr>
        <p:xfrm>
          <a:off x="690282" y="950259"/>
          <a:ext cx="8884024" cy="5325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50" y="3524250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1175" y="188595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=0.040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9350" y="3348461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=0.039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</p:spTree>
    <p:extLst>
      <p:ext uri="{BB962C8B-B14F-4D97-AF65-F5344CB8AC3E}">
        <p14:creationId xmlns:p14="http://schemas.microsoft.com/office/powerpoint/2010/main" val="125513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Comparison of TVF Between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 and Women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38772"/>
            <a:ext cx="9020175" cy="533318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</p:spTree>
    <p:extLst>
      <p:ext uri="{BB962C8B-B14F-4D97-AF65-F5344CB8AC3E}">
        <p14:creationId xmlns:p14="http://schemas.microsoft.com/office/powerpoint/2010/main" val="1026670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"/>
            <a:ext cx="10287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Comparison of TVF Between Strategies According to Sex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8874" y="1659256"/>
            <a:ext cx="4843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TVF Between Strategies in Women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4475" y="1659256"/>
            <a:ext cx="4843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TVF Between Strategies in Men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" y="2167989"/>
            <a:ext cx="4843852" cy="357621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2186105"/>
            <a:ext cx="4843852" cy="355747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31976" y="6481480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</p:spTree>
    <p:extLst>
      <p:ext uri="{BB962C8B-B14F-4D97-AF65-F5344CB8AC3E}">
        <p14:creationId xmlns:p14="http://schemas.microsoft.com/office/powerpoint/2010/main" val="311999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236537" y="1761964"/>
          <a:ext cx="9772650" cy="486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202130" y="879313"/>
            <a:ext cx="5769743" cy="772931"/>
            <a:chOff x="4380876" y="728770"/>
            <a:chExt cx="3425751" cy="687049"/>
          </a:xfrm>
        </p:grpSpPr>
        <p:sp>
          <p:nvSpPr>
            <p:cNvPr id="73732" name="Flowchart: Magnetic Disk 1"/>
            <p:cNvSpPr>
              <a:spLocks noChangeArrowheads="1"/>
            </p:cNvSpPr>
            <p:nvPr/>
          </p:nvSpPr>
          <p:spPr bwMode="auto">
            <a:xfrm>
              <a:off x="4380877" y="817685"/>
              <a:ext cx="239022" cy="213064"/>
            </a:xfrm>
            <a:prstGeom prst="flowChartMagneticDis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236" tIns="45102" rIns="90236" bIns="45102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11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733" name="Flowchart: Magnetic Disk 5"/>
            <p:cNvSpPr>
              <a:spLocks noChangeArrowheads="1"/>
            </p:cNvSpPr>
            <p:nvPr/>
          </p:nvSpPr>
          <p:spPr bwMode="auto">
            <a:xfrm>
              <a:off x="4380876" y="1119664"/>
              <a:ext cx="239023" cy="224688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236" tIns="45102" rIns="90236" bIns="45102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11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734" name="TextBox 8"/>
            <p:cNvSpPr txBox="1">
              <a:spLocks noChangeArrowheads="1"/>
            </p:cNvSpPr>
            <p:nvPr/>
          </p:nvSpPr>
          <p:spPr bwMode="auto">
            <a:xfrm>
              <a:off x="4619898" y="728770"/>
              <a:ext cx="3186729" cy="62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236" tIns="45102" rIns="90236" bIns="45102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Mount Sinai Hospital (N=2552) 2023R-Q3 </a:t>
              </a:r>
            </a:p>
          </p:txBody>
        </p:sp>
        <p:sp>
          <p:nvSpPr>
            <p:cNvPr id="73735" name="TextBox 10"/>
            <p:cNvSpPr txBox="1">
              <a:spLocks noChangeArrowheads="1"/>
            </p:cNvSpPr>
            <p:nvPr/>
          </p:nvSpPr>
          <p:spPr bwMode="auto">
            <a:xfrm>
              <a:off x="4582525" y="1061276"/>
              <a:ext cx="2904585" cy="354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236" tIns="45102" rIns="90236" bIns="45102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1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NY State Hospitals (N=54,930) 2019</a:t>
              </a:r>
            </a:p>
          </p:txBody>
        </p:sp>
      </p:grpSp>
      <p:sp>
        <p:nvSpPr>
          <p:cNvPr id="73736" name="TextBox 12"/>
          <p:cNvSpPr txBox="1">
            <a:spLocks noChangeArrowheads="1"/>
          </p:cNvSpPr>
          <p:nvPr/>
        </p:nvSpPr>
        <p:spPr bwMode="auto">
          <a:xfrm>
            <a:off x="114300" y="3733800"/>
            <a:ext cx="384175" cy="39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236" tIns="45102" rIns="90236" bIns="45102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48A8F77-DF56-422A-9E98-D3509D5C8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688"/>
            <a:ext cx="10337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69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Complications: MSH vs. NY State Hospitals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2435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6896"/>
            <a:ext cx="1028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Trial: Sex Impact on the Treatment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Clinical Outcomes According to IVUS and FFR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1976" y="6508375"/>
            <a:ext cx="54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Zhang et al., J Am Coll Cardiol Intv 2023;16:2426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20" y="1077216"/>
            <a:ext cx="6720289" cy="543115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581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38100"/>
            <a:ext cx="42227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46"/>
            <a:ext cx="10287000" cy="6104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03" y="4916250"/>
            <a:ext cx="10067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(Fractional Flow Reserve and Intravascular Ultrasound for Clinical Outcomes in Patients with Intermediate Stenosis)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074023" y="4441120"/>
            <a:ext cx="2653550" cy="47513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FLAVOUR TRIAL</a:t>
            </a:r>
          </a:p>
        </p:txBody>
      </p:sp>
    </p:spTree>
    <p:extLst>
      <p:ext uri="{BB962C8B-B14F-4D97-AF65-F5344CB8AC3E}">
        <p14:creationId xmlns:p14="http://schemas.microsoft.com/office/powerpoint/2010/main" val="1609678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"/>
            <a:ext cx="10287000" cy="5972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250" y="4907321"/>
            <a:ext cx="9906000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 Study of Paclitaxel-eluting Balloon, -Stent vs. Plain Angioplasty for Drug-eluting Stent Restenosis (ISAR-DESIRE 3) Trial – Munich, Germany</a:t>
            </a:r>
          </a:p>
        </p:txBody>
      </p:sp>
    </p:spTree>
    <p:extLst>
      <p:ext uri="{BB962C8B-B14F-4D97-AF65-F5344CB8AC3E}">
        <p14:creationId xmlns:p14="http://schemas.microsoft.com/office/powerpoint/2010/main" val="3082436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5" y="4482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ISAR-DESIRE-3 Trial: Total Number of Repeat TLR According to Randomized Treatment Group at 10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7717" y="6498193"/>
            <a:ext cx="539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Koch et al., J Am Coll Cardiovasc Intv 2024;17:1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0848" y="1105303"/>
            <a:ext cx="5834470" cy="5383366"/>
            <a:chOff x="2117225" y="1087373"/>
            <a:chExt cx="6052550" cy="53833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225" y="1087373"/>
              <a:ext cx="6052550" cy="5383366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Oval 1"/>
            <p:cNvSpPr/>
            <p:nvPr/>
          </p:nvSpPr>
          <p:spPr bwMode="auto">
            <a:xfrm>
              <a:off x="3290047" y="3779056"/>
              <a:ext cx="564777" cy="94129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4545106" y="4930588"/>
              <a:ext cx="2465294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Box 10"/>
          <p:cNvSpPr txBox="1"/>
          <p:nvPr/>
        </p:nvSpPr>
        <p:spPr>
          <a:xfrm>
            <a:off x="6078069" y="1380564"/>
            <a:ext cx="4182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Numbers of R-TLRs initially declined over the years in all 3 groups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was smaller rise and fall  of event rates beyond 5 years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 declined drastically in the PB group in the first 3 years; fewer events in the PB group</a:t>
            </a: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in DCB and DES groups declined less abruptly and more constantly over 10 years</a:t>
            </a:r>
          </a:p>
        </p:txBody>
      </p:sp>
    </p:spTree>
    <p:extLst>
      <p:ext uri="{BB962C8B-B14F-4D97-AF65-F5344CB8AC3E}">
        <p14:creationId xmlns:p14="http://schemas.microsoft.com/office/powerpoint/2010/main" val="1137620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4820"/>
            <a:ext cx="1029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ISAR-DESIRE-3 Trial: Recurrent Revasc Events at 10 Yrs in 500 Lesions (402 pts) with DES ISR Randomized to PB, DCB, or DES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2626" y="922562"/>
            <a:ext cx="9307981" cy="5260523"/>
            <a:chOff x="-81732" y="1771649"/>
            <a:chExt cx="5079951" cy="34240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32" y="1828800"/>
              <a:ext cx="5046905" cy="3366898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Oval 12"/>
            <p:cNvSpPr/>
            <p:nvPr/>
          </p:nvSpPr>
          <p:spPr bwMode="auto">
            <a:xfrm>
              <a:off x="1010470" y="1771650"/>
              <a:ext cx="950945" cy="78117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053617" y="1786651"/>
              <a:ext cx="1944602" cy="766171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994461" y="1771649"/>
              <a:ext cx="950945" cy="78117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897717" y="6498193"/>
            <a:ext cx="539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Koch et al., J Am Coll Cardiovasc Intv 2024;17:1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935686" y="2608306"/>
            <a:ext cx="1153885" cy="310429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10287000" cy="61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44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-16786" y="1539819"/>
            <a:ext cx="10184043" cy="43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2900" b="1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altLang="en-US" sz="2800" b="1" dirty="0">
                <a:solidFill>
                  <a:schemeClr val="bg2"/>
                </a:solidFill>
                <a:latin typeface="Arial" pitchFamily="34" charset="0"/>
              </a:rPr>
              <a:t>Recent Interventional Trials and Publications: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schemeClr val="bg2"/>
                </a:solidFill>
                <a:latin typeface="Arial" pitchFamily="34" charset="0"/>
              </a:rPr>
              <a:t>    </a:t>
            </a:r>
            <a:r>
              <a:rPr lang="en-US" altLang="en-US" b="1" dirty="0">
                <a:solidFill>
                  <a:schemeClr val="bg2"/>
                </a:solidFill>
                <a:latin typeface="Arial" pitchFamily="34" charset="0"/>
              </a:rPr>
              <a:t>MINT Trial, COCOA Trial, FLAVOUR Trial- Sex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schemeClr val="bg2"/>
                </a:solidFill>
                <a:latin typeface="Arial" pitchFamily="34" charset="0"/>
              </a:rPr>
              <a:t>     Impact, ISAR-DESIRE 3 Trial- 10Yrs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b="1" dirty="0">
              <a:latin typeface="Arial" pitchFamily="34" charset="0"/>
            </a:endParaRP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b="1" dirty="0">
                <a:latin typeface="Arial" pitchFamily="34" charset="0"/>
              </a:rPr>
              <a:t> Benefits of PCI in Stable CAD on no antianginals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:</a:t>
            </a:r>
            <a:endParaRPr kumimoji="0" lang="en-US" altLang="en-US" sz="3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baseline="0" dirty="0">
                <a:latin typeface="Arial" pitchFamily="34" charset="0"/>
              </a:rPr>
              <a:t>      A Placebo Controlled Trial of Percutaneous Coronary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800" b="1" dirty="0">
                <a:latin typeface="Arial" pitchFamily="34" charset="0"/>
              </a:rPr>
              <a:t>      </a:t>
            </a:r>
            <a:r>
              <a:rPr lang="en-US" altLang="en-US" sz="2800" b="1" baseline="0" dirty="0">
                <a:latin typeface="Arial" pitchFamily="34" charset="0"/>
              </a:rPr>
              <a:t>Intervention for Stable Angina; ORBITA-2 Trial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8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752"/>
          <a:stretch/>
        </p:blipFill>
        <p:spPr>
          <a:xfrm>
            <a:off x="0" y="564774"/>
            <a:ext cx="10318376" cy="6087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33080" y="6155483"/>
            <a:ext cx="9726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(Objective Randomized Blinded investigation with Optimal Medical Therapy of Angioplasty in Stable Angina)  (UK)</a:t>
            </a:r>
          </a:p>
        </p:txBody>
      </p:sp>
    </p:spTree>
    <p:extLst>
      <p:ext uri="{BB962C8B-B14F-4D97-AF65-F5344CB8AC3E}">
        <p14:creationId xmlns:p14="http://schemas.microsoft.com/office/powerpoint/2010/main" val="3910173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74" y="1"/>
            <a:ext cx="473225" cy="477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962"/>
            <a:ext cx="10286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of Features Between ORBITA and ORBITA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5388" y="6472519"/>
            <a:ext cx="50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Nowbar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EuroIntervention 2022;17:1490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9" y="1157900"/>
            <a:ext cx="9861176" cy="526979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46549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9" y="959224"/>
            <a:ext cx="354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question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1541929" y="1992085"/>
            <a:ext cx="7536757" cy="2802111"/>
          </a:xfrm>
          <a:prstGeom prst="roundRect">
            <a:avLst>
              <a:gd name="adj" fmla="val 33400"/>
            </a:avLst>
          </a:prstGeom>
          <a:noFill/>
          <a:ln w="28575" cap="flat" cmpd="sng" algn="ctr">
            <a:solidFill>
              <a:srgbClr val="C8DADA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PCI, without antianginal medication, improve angina compared to placebo?</a:t>
            </a:r>
            <a:endParaRPr kumimoji="0" lang="en-US" sz="4800" b="1" i="0" u="none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8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Box 2">
            <a:extLst>
              <a:ext uri="{FF2B5EF4-FFF2-40B4-BE49-F238E27FC236}">
                <a16:creationId xmlns:a16="http://schemas.microsoft.com/office/drawing/2014/main" id="{DA01D36F-C15D-4CDB-B062-8F6DEE99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100" y="79375"/>
            <a:ext cx="10296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37" tIns="38055" rIns="76137" bIns="38055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Complications: MSH vs. ACC-NCDR Hospitals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2022Q3 - 2023Q2</a:t>
            </a:r>
          </a:p>
        </p:txBody>
      </p: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78D2F40F-C678-4C74-93F7-6BF5FE7CF111}"/>
              </a:ext>
            </a:extLst>
          </p:cNvPr>
          <p:cNvGraphicFramePr>
            <a:graphicFrameLocks/>
          </p:cNvGraphicFramePr>
          <p:nvPr/>
        </p:nvGraphicFramePr>
        <p:xfrm>
          <a:off x="315913" y="2141538"/>
          <a:ext cx="9815512" cy="3830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0836" name="Group 1">
            <a:extLst>
              <a:ext uri="{FF2B5EF4-FFF2-40B4-BE49-F238E27FC236}">
                <a16:creationId xmlns:a16="http://schemas.microsoft.com/office/drawing/2014/main" id="{8FE700CD-3080-4CD0-813E-86A7547BBD38}"/>
              </a:ext>
            </a:extLst>
          </p:cNvPr>
          <p:cNvGrpSpPr>
            <a:grpSpLocks/>
          </p:cNvGrpSpPr>
          <p:nvPr/>
        </p:nvGrpSpPr>
        <p:grpSpPr bwMode="auto">
          <a:xfrm>
            <a:off x="4833938" y="1184242"/>
            <a:ext cx="4713287" cy="1461849"/>
            <a:chOff x="4622218" y="642599"/>
            <a:chExt cx="4189273" cy="1299494"/>
          </a:xfrm>
        </p:grpSpPr>
        <p:sp>
          <p:nvSpPr>
            <p:cNvPr id="120840" name="Flowchart: Magnetic Disk 1">
              <a:extLst>
                <a:ext uri="{FF2B5EF4-FFF2-40B4-BE49-F238E27FC236}">
                  <a16:creationId xmlns:a16="http://schemas.microsoft.com/office/drawing/2014/main" id="{72940E96-F5BD-4B47-B3A9-48AAFCECC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218" y="843468"/>
              <a:ext cx="159544" cy="202042"/>
            </a:xfrm>
            <a:prstGeom prst="flowChartMagneticDisk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0841" name="Flowchart: Magnetic Disk 5">
              <a:extLst>
                <a:ext uri="{FF2B5EF4-FFF2-40B4-BE49-F238E27FC236}">
                  <a16:creationId xmlns:a16="http://schemas.microsoft.com/office/drawing/2014/main" id="{4A11A973-1D50-4FC7-969E-763D50B1B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218" y="1131235"/>
              <a:ext cx="159544" cy="208253"/>
            </a:xfrm>
            <a:prstGeom prst="flowChartMagneticDisk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0842" name="TextBox 8">
              <a:extLst>
                <a:ext uri="{FF2B5EF4-FFF2-40B4-BE49-F238E27FC236}">
                  <a16:creationId xmlns:a16="http://schemas.microsoft.com/office/drawing/2014/main" id="{F9E166EB-2B84-4A05-89F2-B75CBD97D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761" y="642599"/>
              <a:ext cx="3519557" cy="1299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Mount Sinai Hospital (N=3405)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43" name="TextBox 10">
              <a:extLst>
                <a:ext uri="{FF2B5EF4-FFF2-40B4-BE49-F238E27FC236}">
                  <a16:creationId xmlns:a16="http://schemas.microsoft.com/office/drawing/2014/main" id="{DF6DA562-039C-4560-B3DA-55F7CC435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3427" y="1045510"/>
              <a:ext cx="4038064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ACC-NCDR Hospitals (N=1,044,414)</a:t>
              </a:r>
            </a:p>
          </p:txBody>
        </p:sp>
      </p:grpSp>
      <p:sp>
        <p:nvSpPr>
          <p:cNvPr id="43016" name="TextBox 12">
            <a:extLst>
              <a:ext uri="{FF2B5EF4-FFF2-40B4-BE49-F238E27FC236}">
                <a16:creationId xmlns:a16="http://schemas.microsoft.com/office/drawing/2014/main" id="{7AEA9709-87EC-4CC1-8A2A-AE820C94F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05" y="3483566"/>
            <a:ext cx="388937" cy="35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37" tIns="38055" rIns="76137" bIns="38055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0839" name="TextBox 3">
            <a:extLst>
              <a:ext uri="{FF2B5EF4-FFF2-40B4-BE49-F238E27FC236}">
                <a16:creationId xmlns:a16="http://schemas.microsoft.com/office/drawing/2014/main" id="{CC443314-894D-4B98-9A93-91903AD61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9514"/>
            <a:ext cx="944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Risk-adjusted     In-hosp death           eCABG            Stroke        Risk-adjusted       LOS (days)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In-hosp death      pts w/out CS		                         in-hosp bleeding                                                                                                      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8980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9" y="959224"/>
            <a:ext cx="3541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criteria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30299" y="2017060"/>
            <a:ext cx="2563906" cy="35927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Angina or angina equivalent symptoms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872748" y="2026027"/>
            <a:ext cx="2563906" cy="35927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coronary stenosis in ≥1 vessel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315205" y="2026024"/>
            <a:ext cx="2563906" cy="35927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 of ischemia: stress imaging or invasive physiology</a:t>
            </a:r>
          </a:p>
        </p:txBody>
      </p:sp>
      <p:sp>
        <p:nvSpPr>
          <p:cNvPr id="6" name="Plus 5"/>
          <p:cNvSpPr/>
          <p:nvPr/>
        </p:nvSpPr>
        <p:spPr bwMode="auto">
          <a:xfrm>
            <a:off x="3092812" y="3600365"/>
            <a:ext cx="618570" cy="523399"/>
          </a:xfrm>
          <a:prstGeom prst="mathPlus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Plus 12"/>
          <p:cNvSpPr/>
          <p:nvPr/>
        </p:nvSpPr>
        <p:spPr bwMode="auto">
          <a:xfrm>
            <a:off x="6571119" y="3600361"/>
            <a:ext cx="618570" cy="523399"/>
          </a:xfrm>
          <a:prstGeom prst="mathPlus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22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74" y="1"/>
            <a:ext cx="473225" cy="477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787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 2 Trial Study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5388" y="6472519"/>
            <a:ext cx="50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Nowbar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EuroIntervention 2022;17:1490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1" y="1246093"/>
            <a:ext cx="9646024" cy="430305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92851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Primary Endpoint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Angina Symptom Score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914397" y="5002306"/>
            <a:ext cx="8471647" cy="878541"/>
          </a:xfrm>
          <a:prstGeom prst="roundRect">
            <a:avLst/>
          </a:prstGeom>
          <a:solidFill>
            <a:srgbClr val="FFD3A7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Daily angina symptom score by a dedicated Smartphone application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034116" y="1631570"/>
            <a:ext cx="2415985" cy="3370736"/>
            <a:chOff x="4034117" y="1631570"/>
            <a:chExt cx="2241178" cy="3370736"/>
          </a:xfrm>
        </p:grpSpPr>
        <p:sp>
          <p:nvSpPr>
            <p:cNvPr id="14" name="Oval 13"/>
            <p:cNvSpPr/>
            <p:nvPr/>
          </p:nvSpPr>
          <p:spPr bwMode="auto">
            <a:xfrm>
              <a:off x="4034117" y="1631570"/>
              <a:ext cx="2241178" cy="20977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Antianginal units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Down Arrow 11"/>
            <p:cNvSpPr/>
            <p:nvPr/>
          </p:nvSpPr>
          <p:spPr bwMode="auto">
            <a:xfrm>
              <a:off x="4941038" y="3729310"/>
              <a:ext cx="436294" cy="1272996"/>
            </a:xfrm>
            <a:prstGeom prst="downArrow">
              <a:avLst>
                <a:gd name="adj1" fmla="val 27252"/>
                <a:gd name="adj2" fmla="val 457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350" y="2842916"/>
              <a:ext cx="568924" cy="78330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4094" y="1631570"/>
            <a:ext cx="2415985" cy="3373040"/>
            <a:chOff x="484095" y="1631570"/>
            <a:chExt cx="2241178" cy="3373040"/>
          </a:xfrm>
        </p:grpSpPr>
        <p:sp>
          <p:nvSpPr>
            <p:cNvPr id="9" name="Oval 8"/>
            <p:cNvSpPr/>
            <p:nvPr/>
          </p:nvSpPr>
          <p:spPr bwMode="auto">
            <a:xfrm>
              <a:off x="484095" y="1631570"/>
              <a:ext cx="2241178" cy="20977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Episodes of angina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 bwMode="auto">
            <a:xfrm rot="20324560">
              <a:off x="1843442" y="3638093"/>
              <a:ext cx="595800" cy="1366517"/>
            </a:xfrm>
            <a:prstGeom prst="downArrow">
              <a:avLst>
                <a:gd name="adj1" fmla="val 27252"/>
                <a:gd name="adj2" fmla="val 457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44" y="2864943"/>
              <a:ext cx="377680" cy="71931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566214" y="1631570"/>
            <a:ext cx="2415985" cy="3398486"/>
            <a:chOff x="7566215" y="1631570"/>
            <a:chExt cx="2241178" cy="3398486"/>
          </a:xfrm>
        </p:grpSpPr>
        <p:sp>
          <p:nvSpPr>
            <p:cNvPr id="15" name="Oval 14"/>
            <p:cNvSpPr/>
            <p:nvPr/>
          </p:nvSpPr>
          <p:spPr bwMode="auto">
            <a:xfrm>
              <a:off x="7566215" y="1631570"/>
              <a:ext cx="2241178" cy="20977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Unacceptable angina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Death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894325">
              <a:off x="7884608" y="3629136"/>
              <a:ext cx="436294" cy="1400920"/>
            </a:xfrm>
            <a:prstGeom prst="downArrow">
              <a:avLst>
                <a:gd name="adj1" fmla="val 27252"/>
                <a:gd name="adj2" fmla="val 457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496" y="3135419"/>
              <a:ext cx="640616" cy="429963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4019515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 Consort Diagram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" y="673218"/>
            <a:ext cx="9072282" cy="57813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22560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3586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Demographic and Baseline Clinical Characteristics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9907"/>
            <a:ext cx="8164285" cy="5468474"/>
          </a:xfrm>
          <a:prstGeom prst="rect">
            <a:avLst/>
          </a:prstGeom>
          <a:solidFill>
            <a:srgbClr val="FFF0C8"/>
          </a:solidFill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125816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35860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Procedural Characteristics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" y="579694"/>
            <a:ext cx="5880849" cy="585696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 bwMode="auto">
          <a:xfrm>
            <a:off x="5217459" y="1015989"/>
            <a:ext cx="481854" cy="484094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4965" y="1033919"/>
            <a:ext cx="40341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Radial-artery access used in 288 patients (96%)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Invasive physiological assessment performed in a median of 1 vessel per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territories with ischemia were identified with use of pre-randomization invasive physiological assessment and pre-enrollment noninvasive functional testing; 80% had ischemia in 1 vessel; 17% in 2 vessels, and 2% in 3 vessels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3904958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Primary and Secondary Endpoints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5494" y="589858"/>
            <a:ext cx="5836024" cy="5918523"/>
            <a:chOff x="1524000" y="580893"/>
            <a:chExt cx="7252447" cy="59185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80893"/>
              <a:ext cx="7252447" cy="5918523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515225" y="1943100"/>
              <a:ext cx="10382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nion Pro Med" panose="02040503050306020203" pitchFamily="18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nion Pro Med" panose="02040503050306020203" pitchFamily="18" charset="0"/>
                  <a:ea typeface="+mn-ea"/>
                  <a:cs typeface="Arial" panose="020B0604020202020204" pitchFamily="34" charset="0"/>
                </a:rPr>
                <a:t>&lt;0.001</a:t>
              </a:r>
              <a:endPara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nion Pro Med" panose="02040503050306020203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03576" y="869577"/>
            <a:ext cx="39265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were available for 99.7% of the 22,823 patient-days in the study</a:t>
            </a: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33363" marR="0" lvl="0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12-week follow-up: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angina symptom, 2.9 in the PCI grp and 5.6 in placebo grp (OR: 2.21; 95% CI, 1.41 to 3.47;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daily angina frequency, 0.3 episodes in PCI grp and 0.7 episodes in placebo grp (OR: 3.44, 95% CI, 2.0 to 5.91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daily antilingual medication, 0.2 units in the PCI grp and 0.3 units in the placebo grp (OR: 1.21; 95% CI, 0.70 to 2.10</a:t>
            </a:r>
          </a:p>
          <a:p>
            <a:pPr marL="690563" marR="0" lvl="1" indent="-2333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SAQ used to assess scores for frequency of angina, physical limitation, angina stability QoL, and freedom from angina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QoL as assessed with EQ-5D-5L descriptive system and EQ-VAS visual  analogue scale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37729317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2" y="54504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Primary Endpoint - Angina Symptom Score and Its Components at 12 Weeks Follow-Up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87053" y="1224491"/>
            <a:ext cx="43999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angina symptom score: PCI gp = 2.9; placebo gp = 5.6.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improved angina symptom score (OR: 2.21 [95%CI: 1.41 to 3.47]),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daily angina frequency: PCI gp = 0.3 episodes; placebo gp = 0.7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 startAt="2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improved angina frequency (OR: 3.44 [95% CI: 2.1 to 5.9])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daily use of antianginal medication: PCI gp = 0.2 units; placebo gp = 0.3 units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 startAt="3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difference in antianginal use (OR: 1.21 [95% CI: 0.70 to 2.10)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057775" y="3019425"/>
            <a:ext cx="180975" cy="1333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163981" y="2990850"/>
            <a:ext cx="180975" cy="1333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76650" y="3105150"/>
            <a:ext cx="180975" cy="133350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6457" y="1224491"/>
            <a:ext cx="5780596" cy="5100109"/>
            <a:chOff x="106457" y="1457325"/>
            <a:chExt cx="5627594" cy="4429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57" y="1457325"/>
              <a:ext cx="5627594" cy="4429125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3198999" y="2163310"/>
              <a:ext cx="18349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Angina symptom score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540835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8437"/>
            <a:ext cx="10287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Adverse Events @ 12Weeks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666145"/>
              </p:ext>
            </p:extLst>
          </p:nvPr>
        </p:nvGraphicFramePr>
        <p:xfrm>
          <a:off x="468084" y="761998"/>
          <a:ext cx="9514115" cy="49638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9503">
                  <a:extLst>
                    <a:ext uri="{9D8B030D-6E8A-4147-A177-3AD203B41FA5}">
                      <a16:colId xmlns:a16="http://schemas.microsoft.com/office/drawing/2014/main" val="3064733125"/>
                    </a:ext>
                  </a:extLst>
                </a:gridCol>
                <a:gridCol w="3139563">
                  <a:extLst>
                    <a:ext uri="{9D8B030D-6E8A-4147-A177-3AD203B41FA5}">
                      <a16:colId xmlns:a16="http://schemas.microsoft.com/office/drawing/2014/main" val="3984236816"/>
                    </a:ext>
                  </a:extLst>
                </a:gridCol>
                <a:gridCol w="3025049">
                  <a:extLst>
                    <a:ext uri="{9D8B030D-6E8A-4147-A177-3AD203B41FA5}">
                      <a16:colId xmlns:a16="http://schemas.microsoft.com/office/drawing/2014/main" val="1778628826"/>
                    </a:ext>
                  </a:extLst>
                </a:gridCol>
              </a:tblGrid>
              <a:tr h="989526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56785"/>
                  </a:ext>
                </a:extLst>
              </a:tr>
              <a:tr h="9949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Unacceptable angina 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Requiring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un-blinding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51555"/>
                  </a:ext>
                </a:extLst>
              </a:tr>
              <a:tr h="9949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88449"/>
                  </a:ext>
                </a:extLst>
              </a:tr>
              <a:tr h="98952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438874"/>
                  </a:ext>
                </a:extLst>
              </a:tr>
              <a:tr h="9949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Spontaneous MI 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(type 1)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7989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541187"/>
              </p:ext>
            </p:extLst>
          </p:nvPr>
        </p:nvGraphicFramePr>
        <p:xfrm>
          <a:off x="455837" y="5595256"/>
          <a:ext cx="9514115" cy="9949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9503">
                  <a:extLst>
                    <a:ext uri="{9D8B030D-6E8A-4147-A177-3AD203B41FA5}">
                      <a16:colId xmlns:a16="http://schemas.microsoft.com/office/drawing/2014/main" val="1348798637"/>
                    </a:ext>
                  </a:extLst>
                </a:gridCol>
                <a:gridCol w="3139563">
                  <a:extLst>
                    <a:ext uri="{9D8B030D-6E8A-4147-A177-3AD203B41FA5}">
                      <a16:colId xmlns:a16="http://schemas.microsoft.com/office/drawing/2014/main" val="259178495"/>
                    </a:ext>
                  </a:extLst>
                </a:gridCol>
                <a:gridCol w="3025049">
                  <a:extLst>
                    <a:ext uri="{9D8B030D-6E8A-4147-A177-3AD203B41FA5}">
                      <a16:colId xmlns:a16="http://schemas.microsoft.com/office/drawing/2014/main" val="3803159038"/>
                    </a:ext>
                  </a:extLst>
                </a:gridCol>
              </a:tblGrid>
              <a:tr h="994945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Periprocedual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 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(type 4a)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81095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467114"/>
              </p:ext>
            </p:extLst>
          </p:nvPr>
        </p:nvGraphicFramePr>
        <p:xfrm>
          <a:off x="455838" y="3461660"/>
          <a:ext cx="9514115" cy="6095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9503">
                  <a:extLst>
                    <a:ext uri="{9D8B030D-6E8A-4147-A177-3AD203B41FA5}">
                      <a16:colId xmlns:a16="http://schemas.microsoft.com/office/drawing/2014/main" val="1348798637"/>
                    </a:ext>
                  </a:extLst>
                </a:gridCol>
                <a:gridCol w="3139563">
                  <a:extLst>
                    <a:ext uri="{9D8B030D-6E8A-4147-A177-3AD203B41FA5}">
                      <a16:colId xmlns:a16="http://schemas.microsoft.com/office/drawing/2014/main" val="259178495"/>
                    </a:ext>
                  </a:extLst>
                </a:gridCol>
                <a:gridCol w="3025049">
                  <a:extLst>
                    <a:ext uri="{9D8B030D-6E8A-4147-A177-3AD203B41FA5}">
                      <a16:colId xmlns:a16="http://schemas.microsoft.com/office/drawing/2014/main" val="3803159038"/>
                    </a:ext>
                  </a:extLst>
                </a:gridCol>
              </a:tblGrid>
              <a:tr h="60959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bleeding/CVA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0/2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810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5539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8437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Secondary Endpoints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12 Weeks Follow-Up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0175" y="1266825"/>
            <a:ext cx="507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of CCS Angina Severity Class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1665740"/>
            <a:ext cx="4876799" cy="45717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054353" y="1923042"/>
            <a:ext cx="1099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OR: 3.76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(2.43-5.82)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68" y="1266820"/>
            <a:ext cx="507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on Treadmill Exercise Test @ 12Week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" y="1691966"/>
            <a:ext cx="4976356" cy="45455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157071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>
            <a:extLst>
              <a:ext uri="{FF2B5EF4-FFF2-40B4-BE49-F238E27FC236}">
                <a16:creationId xmlns:a16="http://schemas.microsoft.com/office/drawing/2014/main" id="{7E84BCFD-89D2-48A8-A54A-28955CBC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650875"/>
            <a:ext cx="86804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52" tIns="43725" rIns="87452" bIns="43725">
            <a:spAutoFit/>
          </a:bodyPr>
          <a:lstStyle>
            <a:lvl1pPr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41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88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DA9D1-53B1-4E8F-A4FD-649A6C22F219}"/>
              </a:ext>
            </a:extLst>
          </p:cNvPr>
          <p:cNvSpPr txBox="1">
            <a:spLocks/>
          </p:cNvSpPr>
          <p:nvPr/>
        </p:nvSpPr>
        <p:spPr bwMode="auto">
          <a:xfrm>
            <a:off x="-103188" y="-9525"/>
            <a:ext cx="10287001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3725" tIns="43725" rIns="43725" bIns="43725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8744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National PCI Outcome Metrics; Major Complications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0964" name="TextBox 2">
            <a:extLst>
              <a:ext uri="{FF2B5EF4-FFF2-40B4-BE49-F238E27FC236}">
                <a16:creationId xmlns:a16="http://schemas.microsoft.com/office/drawing/2014/main" id="{DE036839-74E3-44E2-8788-A13D07EBC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19125"/>
            <a:ext cx="965993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893" rIns="75798" bIns="37893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Composite: Proportion of PCI Patients with Death,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eCABG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Stroke or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eTVR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MSH vs. </a:t>
            </a:r>
            <a:r>
              <a:rPr kumimoji="0" lang="en-US" altLang="en-US" sz="225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ACC-NCDR (n=1600 hospitals) for 2022Q3 - 2023Q2</a:t>
            </a:r>
          </a:p>
        </p:txBody>
      </p:sp>
      <p:graphicFrame>
        <p:nvGraphicFramePr>
          <p:cNvPr id="2" name="Chart 6">
            <a:extLst>
              <a:ext uri="{FF2B5EF4-FFF2-40B4-BE49-F238E27FC236}">
                <a16:creationId xmlns:a16="http://schemas.microsoft.com/office/drawing/2014/main" id="{DF5E3C7A-597C-42A9-BE11-136697B21479}"/>
              </a:ext>
            </a:extLst>
          </p:cNvPr>
          <p:cNvGraphicFramePr>
            <a:graphicFrameLocks/>
          </p:cNvGraphicFramePr>
          <p:nvPr/>
        </p:nvGraphicFramePr>
        <p:xfrm>
          <a:off x="803275" y="1739900"/>
          <a:ext cx="8939213" cy="4446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66" name="TextBox 7">
            <a:extLst>
              <a:ext uri="{FF2B5EF4-FFF2-40B4-BE49-F238E27FC236}">
                <a16:creationId xmlns:a16="http://schemas.microsoft.com/office/drawing/2014/main" id="{71F5FDA6-823D-4073-B5C9-F3D74DFCA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3406775"/>
            <a:ext cx="64611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893" rIns="75798" bIns="37893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2887" name="TextBox 4">
            <a:extLst>
              <a:ext uri="{FF2B5EF4-FFF2-40B4-BE49-F238E27FC236}">
                <a16:creationId xmlns:a16="http://schemas.microsoft.com/office/drawing/2014/main" id="{FEDFE223-3007-4110-8FBA-AFE7FCE5C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6032500"/>
            <a:ext cx="7291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1" tIns="38080" rIns="76191" bIns="38080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(n= 3405)                                               (n=1,044,414) </a:t>
            </a:r>
          </a:p>
        </p:txBody>
      </p:sp>
      <p:sp>
        <p:nvSpPr>
          <p:cNvPr id="112648" name="TextBox 1">
            <a:extLst>
              <a:ext uri="{FF2B5EF4-FFF2-40B4-BE49-F238E27FC236}">
                <a16:creationId xmlns:a16="http://schemas.microsoft.com/office/drawing/2014/main" id="{528B5940-3BA3-4F9F-8EF1-F93AE89F9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25" y="2581275"/>
            <a:ext cx="3394075" cy="354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6784" tIns="38383" rIns="76784" bIns="38383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&lt;30% of the national average </a:t>
            </a:r>
          </a:p>
        </p:txBody>
      </p:sp>
      <p:cxnSp>
        <p:nvCxnSpPr>
          <p:cNvPr id="112649" name="Straight Arrow Connector 4">
            <a:extLst>
              <a:ext uri="{FF2B5EF4-FFF2-40B4-BE49-F238E27FC236}">
                <a16:creationId xmlns:a16="http://schemas.microsoft.com/office/drawing/2014/main" id="{C24A827E-237F-42EC-B12E-AFF8A009DC3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00463" y="2998788"/>
            <a:ext cx="2928937" cy="1920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2641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7275" y="1257203"/>
            <a:ext cx="7252448" cy="5163072"/>
            <a:chOff x="2593629" y="1432169"/>
            <a:chExt cx="4876799" cy="36304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629" y="1432169"/>
              <a:ext cx="4876799" cy="3630467"/>
            </a:xfrm>
            <a:prstGeom prst="rect">
              <a:avLst/>
            </a:prstGeom>
            <a:ln w="38100" cap="sq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844989" y="1698003"/>
              <a:ext cx="1279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+59.5 sec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(16 to 113)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=0.008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" y="28437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PCI Improved Modified Bruce Exercise 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1043447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28437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Trial: Secondary Endpoints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12 Weeks Follow-Up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88441"/>
              </p:ext>
            </p:extLst>
          </p:nvPr>
        </p:nvGraphicFramePr>
        <p:xfrm>
          <a:off x="600635" y="1290917"/>
          <a:ext cx="9117105" cy="49933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66565">
                  <a:extLst>
                    <a:ext uri="{9D8B030D-6E8A-4147-A177-3AD203B41FA5}">
                      <a16:colId xmlns:a16="http://schemas.microsoft.com/office/drawing/2014/main" val="3064733125"/>
                    </a:ext>
                  </a:extLst>
                </a:gridCol>
                <a:gridCol w="3110753">
                  <a:extLst>
                    <a:ext uri="{9D8B030D-6E8A-4147-A177-3AD203B41FA5}">
                      <a16:colId xmlns:a16="http://schemas.microsoft.com/office/drawing/2014/main" val="3984236816"/>
                    </a:ext>
                  </a:extLst>
                </a:gridCol>
                <a:gridCol w="2339787">
                  <a:extLst>
                    <a:ext uri="{9D8B030D-6E8A-4147-A177-3AD203B41FA5}">
                      <a16:colId xmlns:a16="http://schemas.microsoft.com/office/drawing/2014/main" val="1778628826"/>
                    </a:ext>
                  </a:extLst>
                </a:gridCol>
              </a:tblGrid>
              <a:tr h="88666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Endpoint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of Covariance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Odds ratio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8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Value</a:t>
                      </a:r>
                      <a:endParaRPr lang="en-US" sz="18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56785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angina frequency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 (95 to 19.4)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51555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physical limitation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 (4.7 to 12.9)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88449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angina stability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 (0.5 to 12.5)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438874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quality of life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 (6.2 to 16.1)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798907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 freedom from angina*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3.99 (2.28 to 7.0)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528476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 – 5D descriptive system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 (0.05 to 0.13)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110997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 – visual analogue scale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 (2.4 to 10.0)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371583"/>
                  </a:ext>
                </a:extLst>
              </a:tr>
              <a:tr h="51333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Stress echocardiography score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-117 (-1.55 to -0.78)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2945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0635" y="6287855"/>
            <a:ext cx="3021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*SAQ angina frequency = 100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35194904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705"/>
            <a:ext cx="10287000" cy="61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7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ORBITA-2 Trial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469" y="984630"/>
            <a:ext cx="488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1246" y="973745"/>
            <a:ext cx="4885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325" y="1681501"/>
            <a:ext cx="48857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Placebo/sham-controlled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Double-blinded post-PCI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Novel angina scoring system developed with patient input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Daily angina log leveraging mobile app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99.7% complete data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Consistency of effect across endpoints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3532" y="1681500"/>
            <a:ext cx="51572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 mainly male, race/ethnicity unreported, mostly CCS II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 single vessel dx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endpoint-angina symptom score – not validated in any other trial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Short-term follow-up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powered for clinical outcomes</a:t>
            </a:r>
          </a:p>
        </p:txBody>
      </p:sp>
    </p:spTree>
    <p:extLst>
      <p:ext uri="{BB962C8B-B14F-4D97-AF65-F5344CB8AC3E}">
        <p14:creationId xmlns:p14="http://schemas.microsoft.com/office/powerpoint/2010/main" val="1003704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 vs ORBITA-2 Trial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91181"/>
              </p:ext>
            </p:extLst>
          </p:nvPr>
        </p:nvGraphicFramePr>
        <p:xfrm>
          <a:off x="289112" y="802342"/>
          <a:ext cx="9690846" cy="5679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7012">
                  <a:extLst>
                    <a:ext uri="{9D8B030D-6E8A-4147-A177-3AD203B41FA5}">
                      <a16:colId xmlns:a16="http://schemas.microsoft.com/office/drawing/2014/main" val="1828177614"/>
                    </a:ext>
                  </a:extLst>
                </a:gridCol>
                <a:gridCol w="3442447">
                  <a:extLst>
                    <a:ext uri="{9D8B030D-6E8A-4147-A177-3AD203B41FA5}">
                      <a16:colId xmlns:a16="http://schemas.microsoft.com/office/drawing/2014/main" val="4220567908"/>
                    </a:ext>
                  </a:extLst>
                </a:gridCol>
                <a:gridCol w="3711387">
                  <a:extLst>
                    <a:ext uri="{9D8B030D-6E8A-4147-A177-3AD203B41FA5}">
                      <a16:colId xmlns:a16="http://schemas.microsoft.com/office/drawing/2014/main" val="161135390"/>
                    </a:ext>
                  </a:extLst>
                </a:gridCol>
              </a:tblGrid>
              <a:tr h="72989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ORBITA-2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598857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Coronary disease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vessel only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and multivessel disease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56579"/>
                  </a:ext>
                </a:extLst>
              </a:tr>
              <a:tr h="11398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Ischemia evidence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Guideline-directed, only required for moderate severity lesions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Mandatory for all stenoses regardless of severity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22029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endpoint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Treadmill exercise time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Angina symptom score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58007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 follow-up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weeks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weeks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720078"/>
                  </a:ext>
                </a:extLst>
              </a:tr>
              <a:tr h="161975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Antianginal medication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Guideline-directed antianginal medication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(mean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at randomization)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antianginal medication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4524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302188" y="1694971"/>
            <a:ext cx="3677770" cy="367547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302188" y="2540218"/>
            <a:ext cx="3677770" cy="60063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291302" y="3494315"/>
            <a:ext cx="3677770" cy="54620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302188" y="4276801"/>
            <a:ext cx="3677770" cy="394447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2188" y="5437737"/>
            <a:ext cx="3677770" cy="43030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37114772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85" y="0"/>
            <a:ext cx="444615" cy="44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891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ORBITA vs ORBITA-2 Trial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150157"/>
              </p:ext>
            </p:extLst>
          </p:nvPr>
        </p:nvGraphicFramePr>
        <p:xfrm>
          <a:off x="289112" y="802342"/>
          <a:ext cx="9690846" cy="5679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7012">
                  <a:extLst>
                    <a:ext uri="{9D8B030D-6E8A-4147-A177-3AD203B41FA5}">
                      <a16:colId xmlns:a16="http://schemas.microsoft.com/office/drawing/2014/main" val="1828177614"/>
                    </a:ext>
                  </a:extLst>
                </a:gridCol>
                <a:gridCol w="3442447">
                  <a:extLst>
                    <a:ext uri="{9D8B030D-6E8A-4147-A177-3AD203B41FA5}">
                      <a16:colId xmlns:a16="http://schemas.microsoft.com/office/drawing/2014/main" val="4220567908"/>
                    </a:ext>
                  </a:extLst>
                </a:gridCol>
                <a:gridCol w="3711387">
                  <a:extLst>
                    <a:ext uri="{9D8B030D-6E8A-4147-A177-3AD203B41FA5}">
                      <a16:colId xmlns:a16="http://schemas.microsoft.com/office/drawing/2014/main" val="161135390"/>
                    </a:ext>
                  </a:extLst>
                </a:gridCol>
              </a:tblGrid>
              <a:tr h="72989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ORBITA-2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598857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Coronary disease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vessel only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and multivessel disease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56579"/>
                  </a:ext>
                </a:extLst>
              </a:tr>
              <a:tr h="113982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Ischemia evidence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Guideline-directed, only required for moderate severity lesions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Mandatory for all stenoses regardless of severity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22029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endpoint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Treadmill exercise time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+16.6sec over in PCI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gp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Angina symptom score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 in PCI vs 5.6 placebo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658007"/>
                  </a:ext>
                </a:extLst>
              </a:tr>
              <a:tr h="7298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 follow-up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weeks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weeks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720078"/>
                  </a:ext>
                </a:extLst>
              </a:tr>
              <a:tr h="161975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Antianginal medication</a:t>
                      </a: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Guideline-directed antianginal medication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(mean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at randomization)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antianginal medication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0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84524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302188" y="1694971"/>
            <a:ext cx="3677770" cy="367547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302188" y="2540218"/>
            <a:ext cx="3677770" cy="60063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291302" y="3494315"/>
            <a:ext cx="3677770" cy="54620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302188" y="4276801"/>
            <a:ext cx="3677770" cy="394447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2188" y="5437737"/>
            <a:ext cx="3677770" cy="43030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1246" y="6481486"/>
            <a:ext cx="501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Rajkumar et al., N Engl J Med 2023;389:2319 </a:t>
            </a:r>
          </a:p>
        </p:txBody>
      </p:sp>
    </p:spTree>
    <p:extLst>
      <p:ext uri="{BB962C8B-B14F-4D97-AF65-F5344CB8AC3E}">
        <p14:creationId xmlns:p14="http://schemas.microsoft.com/office/powerpoint/2010/main" val="1947405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74" y="1"/>
            <a:ext cx="473225" cy="477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5" y="0"/>
            <a:ext cx="7661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60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74" y="1"/>
            <a:ext cx="473225" cy="477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2658" y="108217"/>
            <a:ext cx="1028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Paradigm in Management of Stable CAD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52352" y="2898013"/>
            <a:ext cx="2837123" cy="1169551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Post-ORBITA 2 Trial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Stable CAD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Management</a:t>
            </a:r>
          </a:p>
        </p:txBody>
      </p:sp>
      <p:cxnSp>
        <p:nvCxnSpPr>
          <p:cNvPr id="7" name="Straight Connector 6"/>
          <p:cNvCxnSpPr>
            <a:stCxn id="5" idx="3"/>
          </p:cNvCxnSpPr>
          <p:nvPr/>
        </p:nvCxnSpPr>
        <p:spPr bwMode="auto">
          <a:xfrm flipV="1">
            <a:off x="3289475" y="1622766"/>
            <a:ext cx="879112" cy="1860023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stCxn id="5" idx="3"/>
          </p:cNvCxnSpPr>
          <p:nvPr/>
        </p:nvCxnSpPr>
        <p:spPr bwMode="auto">
          <a:xfrm>
            <a:off x="3289475" y="3482789"/>
            <a:ext cx="879112" cy="1770529"/>
          </a:xfrm>
          <a:prstGeom prst="line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168588" y="1272704"/>
            <a:ext cx="5627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Maximal Medical Therapy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	PCI only if refractory symptoms 	or side effects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68587" y="5041758"/>
            <a:ext cx="5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PCI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Medical Therapy only if    				symptomatic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6885" y="3272118"/>
            <a:ext cx="572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?Cost, Resource Utilization, Capacity</a:t>
            </a:r>
          </a:p>
        </p:txBody>
      </p:sp>
    </p:spTree>
    <p:extLst>
      <p:ext uri="{BB962C8B-B14F-4D97-AF65-F5344CB8AC3E}">
        <p14:creationId xmlns:p14="http://schemas.microsoft.com/office/powerpoint/2010/main" val="254167830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5583" y="407916"/>
            <a:ext cx="10408304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3200" dirty="0">
                <a:latin typeface="Arial" pitchFamily="34" charset="0"/>
                <a:cs typeface="Arial" pitchFamily="34" charset="0"/>
              </a:rPr>
            </a:br>
            <a:r>
              <a:rPr lang="en-US" altLang="en-US" sz="2800" dirty="0">
                <a:latin typeface="Arial" pitchFamily="34" charset="0"/>
                <a:cs typeface="Arial" pitchFamily="34" charset="0"/>
              </a:rPr>
              <a:t>Recent Interventional Trials/Publications and Placebo Controlled Trial of PCI in Stable Angina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7435" y="1997829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45723" y="3492933"/>
            <a:ext cx="10241277" cy="326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Second placebo controlled trial of PCI, ORBITA-2 compared PCI vs no antianginal MT revealed lower antianginal episodes &amp; </a:t>
            </a:r>
            <a:r>
              <a:rPr lang="en-US" altLang="en-US" sz="26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anginal</a:t>
            </a:r>
            <a:r>
              <a:rPr lang="en-US" altLang="en-US" sz="26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symptoms, higher treadmill exercise duration but no 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en-US" sz="26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ifference</a:t>
            </a:r>
            <a:r>
              <a:rPr lang="en-US" altLang="en-US" sz="26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in the antianginal use. These short term benefit of PCI at 12 weeks may results in better long-term outcomes after PCI in stable angina pts, establishing its validity in stable CAD.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Also numerically higher MI occurrence in the placebo gp just @3M may adversely result in poor long-term outcomes. </a:t>
            </a:r>
            <a:endParaRPr lang="en-US" altLang="en-US" sz="2600" b="1" noProof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11826" y="1349528"/>
            <a:ext cx="9912007" cy="81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OCT guided vs Angio guided PCI for stent optimization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   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84716" y="1791623"/>
            <a:ext cx="9219546" cy="5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-39083" y="2301816"/>
            <a:ext cx="9956356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Outcomes</a:t>
            </a:r>
            <a:r>
              <a:rPr kumimoji="0" lang="en-US" altLang="en-US" sz="2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women over men </a:t>
            </a:r>
            <a:r>
              <a:rPr kumimoji="0" lang="en-US" alt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afte</a:t>
            </a:r>
            <a:r>
              <a:rPr lang="en-US" altLang="en-US" sz="2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 IVUS and FFR: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460" y="2636911"/>
            <a:ext cx="9698937" cy="94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 over DCB or DES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treatment strategy for DES ISR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60" y="2389317"/>
            <a:ext cx="566428" cy="51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15491" y="2935565"/>
            <a:ext cx="620486" cy="53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95" y="1531688"/>
            <a:ext cx="512444" cy="5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938" y="1512093"/>
            <a:ext cx="512444" cy="55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-1814" y="1884441"/>
            <a:ext cx="10223497" cy="7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Liberal over restrictive transfusion strategy in MI &amp; anemia: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874" y="1941515"/>
            <a:ext cx="616785" cy="57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06393" y="2067325"/>
            <a:ext cx="652095" cy="51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  <p:bldP spid="10" grpId="0"/>
      <p:bldP spid="23" grpId="0"/>
      <p:bldP spid="24" grpId="0"/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09" y="1266146"/>
            <a:ext cx="9876327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 is false regarding the results of 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COCOA trial comparing OCT guided vs </a:t>
            </a:r>
            <a:r>
              <a:rPr lang="en-US" altLang="en-US" sz="24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guided PCI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Larger MSA in OCT gp vs </a:t>
            </a:r>
            <a:r>
              <a:rPr lang="en-US" altLang="en-US" sz="24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Better stent expansion in OCT gp vs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angio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gp </a:t>
            </a:r>
          </a:p>
          <a:p>
            <a:pPr marL="700616" marR="0" lvl="1" indent="-383073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contrast use in OCT gp vs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gp</a:t>
            </a:r>
          </a:p>
          <a:p>
            <a:pPr marL="700616" marR="0" lvl="1" indent="-383073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stent mal-apposition in OCT gp vs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Higher post dilatation in OCT gp vs </a:t>
            </a:r>
            <a:r>
              <a:rPr lang="en-US" altLang="en-US" sz="24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4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29875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-60325" y="11113"/>
            <a:ext cx="10287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3229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NYS-DOH Report of PCI 2017-19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75" y="1177925"/>
          <a:ext cx="10083801" cy="4484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7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1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303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PCI Statistics 2017-19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# cases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All cases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Non-Emergency cases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Emergency cases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90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1. Mount Sinai</a:t>
                      </a:r>
                      <a:r>
                        <a:rPr lang="en-US" sz="2000" b="1" baseline="0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2000" b="1" dirty="0">
                        <a:solidFill>
                          <a:srgbClr val="F9BC2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10,347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0.85**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  0.50**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9BC2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3.06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 St. Francis Hospital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8,750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0.93**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0.60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2.48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 North Shore University Hospital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7,214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1.16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0.72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3.23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4. NYU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Hospitals Center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6,634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0.97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3.25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5. NYP Columbia Presbyterian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6,478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1.56*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1.03*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3.97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6. St.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Josephs Hospital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6,151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0.76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3.14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7. Lenox Hill Hospital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5,557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0.61**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0.37**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1.73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8. Mount Sinai Beth Israel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4,416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1.00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0.55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3.46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marL="0" marR="0" indent="0" algn="l" defTabSz="10954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9. Buffalo General Medical Center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4,350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1.18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0.59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3.54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52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10. University Hospital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– Stony Brook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4,247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1.44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0.90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4.01</a:t>
                      </a:r>
                    </a:p>
                  </a:txBody>
                  <a:tcPr marL="115730" marR="115730" marT="51457" marB="5145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284" name="TextBox 5"/>
          <p:cNvSpPr txBox="1">
            <a:spLocks noChangeArrowheads="1"/>
          </p:cNvSpPr>
          <p:nvPr/>
        </p:nvSpPr>
        <p:spPr bwMode="auto">
          <a:xfrm>
            <a:off x="142875" y="5662613"/>
            <a:ext cx="10083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2319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319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319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319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319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319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319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319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319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231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NYS Total	                  157,140       1.22           0.79             3.24             </a:t>
            </a:r>
          </a:p>
        </p:txBody>
      </p:sp>
      <p:sp>
        <p:nvSpPr>
          <p:cNvPr id="8261" name="Text Box 2"/>
          <p:cNvSpPr txBox="1">
            <a:spLocks noChangeArrowheads="1"/>
          </p:cNvSpPr>
          <p:nvPr/>
        </p:nvSpPr>
        <p:spPr bwMode="auto">
          <a:xfrm>
            <a:off x="142875" y="728663"/>
            <a:ext cx="102695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652" tIns="61328" rIns="122652" bIns="61328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3229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on Top 10 Volume Centers in NY State 30-Day RAMR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0" y="6280150"/>
            <a:ext cx="102870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3275" tIns="61646" rIns="123275" bIns="61646">
            <a:spAutoFit/>
          </a:bodyPr>
          <a:lstStyle>
            <a:lvl1pPr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95375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95375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23229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 www.nyhealth.gov       *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*Risk Adjusted Mortality Rate (RAMR) significantly lower than NY statewide rate </a:t>
            </a:r>
          </a:p>
          <a:p>
            <a:pPr marL="0" marR="0" lvl="0" indent="0" algn="ctr" defTabSz="123229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*Risk-Adjusted Mortality Rate (RAMR) significantly higher than NY statewide rate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44120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-70759" y="1862723"/>
            <a:ext cx="1022713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statements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are correct regarding the PCI outcomes in women vs men in the FLAVOUR trial comparing IVUS with FFR,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except;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Overall lower PCI rate in women vs men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PCI rate in FFR gp vs IVUS gp in women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death and MI rates in women vs men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TVF rates with FFR vs IVUS in women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overall TVF in women vs men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0555" y="5917123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E </a:t>
            </a: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-81645" y="1790171"/>
            <a:ext cx="9993941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 is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alse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regarding the results of the ORBITA-2 trial comparing PCI vs placebo;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pPr marL="642938" marR="0" lvl="0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A. Lower angina symptoms in PCI gp vs placebo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buNone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B. </a:t>
            </a: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antianginal use in PCI gp vs placebo gp</a:t>
            </a:r>
            <a:endParaRPr lang="en-US" sz="22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mean daily angina episodes in PCI gp vs placebo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Longer exercise treadmill duration time in PCI gp vs placebo 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marR="0" lvl="1" indent="-642938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Numerical higher spontaneous MI in placebo gp vs PCI gp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4677" y="6100126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B </a:t>
            </a:r>
          </a:p>
        </p:txBody>
      </p:sp>
    </p:spTree>
    <p:extLst>
      <p:ext uri="{BB962C8B-B14F-4D97-AF65-F5344CB8AC3E}">
        <p14:creationId xmlns:p14="http://schemas.microsoft.com/office/powerpoint/2010/main" val="13392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25" y="9525"/>
            <a:ext cx="422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2" y="609600"/>
            <a:ext cx="4737969" cy="5944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1" y="609600"/>
            <a:ext cx="4995144" cy="594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287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58615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8628" y="229260"/>
            <a:ext cx="93833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7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GuidewireAID</a:t>
            </a:r>
            <a:r>
              <a:rPr lang="en-US" sz="27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Out on both Android and iOS!</a:t>
            </a:r>
            <a:endParaRPr lang="en-US" sz="27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A96994-243C-4159-A50D-06430CD7F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11864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9448" r="20607" b="61398"/>
          <a:stretch/>
        </p:blipFill>
        <p:spPr>
          <a:xfrm>
            <a:off x="295658" y="2450344"/>
            <a:ext cx="1890236" cy="2009119"/>
          </a:xfrm>
          <a:prstGeom prst="roundRect">
            <a:avLst/>
          </a:prstGeom>
        </p:spPr>
      </p:pic>
      <p:pic>
        <p:nvPicPr>
          <p:cNvPr id="21" name="Picture 29" descr="Get it on Google Pla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907" y="1633940"/>
            <a:ext cx="2396349" cy="92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5214201" y="2417525"/>
            <a:ext cx="1946784" cy="3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028784"/>
            <a:r>
              <a:rPr lang="en-US" altLang="en-US" sz="759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altLang="en-US" sz="759" baseline="30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®</a:t>
            </a:r>
            <a:r>
              <a:rPr lang="en-US" altLang="en-US" sz="759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App Store</a:t>
            </a:r>
            <a:r>
              <a:rPr lang="en-US" altLang="en-US" sz="759" baseline="30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759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registered trademarks of Apple Inc.</a:t>
            </a: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982" y="1782740"/>
            <a:ext cx="1881222" cy="6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2 8"/>
          <p:cNvSpPr/>
          <p:nvPr/>
        </p:nvSpPr>
        <p:spPr bwMode="auto">
          <a:xfrm>
            <a:off x="4806670" y="3193769"/>
            <a:ext cx="5288223" cy="2629041"/>
          </a:xfrm>
          <a:prstGeom prst="irregularSeal2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3038" b="1" dirty="0">
                <a:solidFill>
                  <a:srgbClr val="DD2226"/>
                </a:solidFill>
                <a:latin typeface="Arial Black" panose="020B0A04020102020204" pitchFamily="34" charset="0"/>
              </a:rPr>
              <a:t>Download for Free</a:t>
            </a:r>
            <a:r>
              <a:rPr lang="en-US" sz="3038" b="1" dirty="0">
                <a:solidFill>
                  <a:schemeClr val="bg1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28" y="1659748"/>
            <a:ext cx="2017152" cy="4482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54442" r="5310" b="23010"/>
          <a:stretch/>
        </p:blipFill>
        <p:spPr>
          <a:xfrm>
            <a:off x="2877788" y="4100227"/>
            <a:ext cx="1805369" cy="1010698"/>
          </a:xfrm>
          <a:prstGeom prst="roundRect">
            <a:avLst>
              <a:gd name="adj" fmla="val 11323"/>
            </a:avLst>
          </a:prstGeom>
        </p:spPr>
      </p:pic>
    </p:spTree>
    <p:extLst>
      <p:ext uri="{BB962C8B-B14F-4D97-AF65-F5344CB8AC3E}">
        <p14:creationId xmlns:p14="http://schemas.microsoft.com/office/powerpoint/2010/main" val="3229733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2500" decel="12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102808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2"/>
            <a:ext cx="2294954" cy="4081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628" y="273453"/>
            <a:ext cx="9383329" cy="11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addition to the web app at 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4"/>
              </a:rPr>
              <a:t>www.CardiologyApps.com/GuidewireAID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the iOS and Android mobile app is out now to download for free!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29" y="1984710"/>
            <a:ext cx="2294954" cy="4081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59" y="2027389"/>
            <a:ext cx="2294954" cy="4081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88" y="2070067"/>
            <a:ext cx="2294954" cy="40813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17" y="2112746"/>
            <a:ext cx="2294954" cy="4081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46" y="2155424"/>
            <a:ext cx="2294954" cy="4081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75" y="2198103"/>
            <a:ext cx="2295513" cy="40823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64" y="2241774"/>
            <a:ext cx="2295513" cy="4082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A96994-243C-4159-A50D-06430CD7F6E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56057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9640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B80EB-8559-67AE-E87E-7C8D1C8B1C9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79452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C0B348-6017-D335-41AD-C911F92F7790}"/>
              </a:ext>
            </a:extLst>
          </p:cNvPr>
          <p:cNvSpPr/>
          <p:nvPr/>
        </p:nvSpPr>
        <p:spPr>
          <a:xfrm>
            <a:off x="428628" y="250097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Abbott’s Pilot Family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4A1CB-5A27-C175-F883-6CC34048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32701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80EAA-5CE8-5D35-CADC-12C82A061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"/>
          <a:stretch/>
        </p:blipFill>
        <p:spPr>
          <a:xfrm>
            <a:off x="491988" y="1392805"/>
            <a:ext cx="9325388" cy="2036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164308-2604-DE4C-24B5-3BDE2DBED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96" y="3035280"/>
            <a:ext cx="9319970" cy="1645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250B9-B9DD-B720-57F1-235BDB48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8" y="4495123"/>
            <a:ext cx="9325388" cy="177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9275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AD25F-41E2-4E7F-BE7D-3ABE553A8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6" y="2730796"/>
            <a:ext cx="9018111" cy="3516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60B7E4-05D3-44B7-8849-5B68F9615B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80130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3F30D-1DEF-4BED-AB57-BDEDA02CE1FB}"/>
              </a:ext>
            </a:extLst>
          </p:cNvPr>
          <p:cNvSpPr/>
          <p:nvPr/>
        </p:nvSpPr>
        <p:spPr>
          <a:xfrm>
            <a:off x="428628" y="250775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Gladius Mongo MG/ES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C95E-3CF3-4BC0-813C-6C2456D02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33379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73842-ADDE-462B-8BF2-3B27D7E24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08" y="1339964"/>
            <a:ext cx="2990981" cy="1245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90D6D-CCBD-47E5-9568-80324B123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588" y="1339965"/>
            <a:ext cx="5168161" cy="124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511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0B7E4-05D3-44B7-8849-5B68F9615B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90070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3F30D-1DEF-4BED-AB57-BDEDA02CE1FB}"/>
              </a:ext>
            </a:extLst>
          </p:cNvPr>
          <p:cNvSpPr/>
          <p:nvPr/>
        </p:nvSpPr>
        <p:spPr>
          <a:xfrm>
            <a:off x="428628" y="260715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Gladius Mongo </a:t>
            </a:r>
            <a:r>
              <a:rPr lang="en-US" sz="2363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MG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/ES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C95E-3CF3-4BC0-813C-6C2456D0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43319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E2861-ADB4-410A-B1B6-3C94B3C6F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" t="1715" r="1536" b="2020"/>
          <a:stretch/>
        </p:blipFill>
        <p:spPr>
          <a:xfrm>
            <a:off x="663511" y="1449893"/>
            <a:ext cx="8854583" cy="4571114"/>
          </a:xfrm>
          <a:prstGeom prst="roundRect">
            <a:avLst>
              <a:gd name="adj" fmla="val 995"/>
            </a:avLst>
          </a:prstGeom>
        </p:spPr>
      </p:pic>
    </p:spTree>
    <p:extLst>
      <p:ext uri="{BB962C8B-B14F-4D97-AF65-F5344CB8AC3E}">
        <p14:creationId xmlns:p14="http://schemas.microsoft.com/office/powerpoint/2010/main" val="1201193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0B7E4-05D3-44B7-8849-5B68F9615B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90069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3F30D-1DEF-4BED-AB57-BDEDA02CE1FB}"/>
              </a:ext>
            </a:extLst>
          </p:cNvPr>
          <p:cNvSpPr/>
          <p:nvPr/>
        </p:nvSpPr>
        <p:spPr>
          <a:xfrm>
            <a:off x="428628" y="260714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Gladius Mongo MG/</a:t>
            </a:r>
            <a:r>
              <a:rPr lang="en-US" sz="2363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</a:t>
            </a:r>
            <a:endParaRPr lang="en-US" sz="2363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C95E-3CF3-4BC0-813C-6C2456D0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43318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D63CE-9FFD-4DCE-83BC-9301E18D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80" y="1339965"/>
            <a:ext cx="8865241" cy="467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8811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60B7E4-05D3-44B7-8849-5B68F9615B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109948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13F30D-1DEF-4BED-AB57-BDEDA02CE1FB}"/>
              </a:ext>
            </a:extLst>
          </p:cNvPr>
          <p:cNvSpPr/>
          <p:nvPr/>
        </p:nvSpPr>
        <p:spPr>
          <a:xfrm>
            <a:off x="428628" y="280593"/>
            <a:ext cx="4802288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MirableBros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en-US" sz="2363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0C95E-3CF3-4BC0-813C-6C2456D0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63197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1"/>
          <a:stretch/>
        </p:blipFill>
        <p:spPr>
          <a:xfrm>
            <a:off x="738072" y="1616805"/>
            <a:ext cx="4488172" cy="3470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7"/>
          <a:stretch/>
        </p:blipFill>
        <p:spPr>
          <a:xfrm>
            <a:off x="5567795" y="610458"/>
            <a:ext cx="3813242" cy="559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15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750"/>
            <a:ext cx="10287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for safety for consecutive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years;</a:t>
            </a:r>
          </a:p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Feat no other hospital in NYS could do!</a:t>
            </a:r>
          </a:p>
        </p:txBody>
      </p:sp>
      <p:grpSp>
        <p:nvGrpSpPr>
          <p:cNvPr id="20483" name="Group 2"/>
          <p:cNvGrpSpPr>
            <a:grpSpLocks/>
          </p:cNvGrpSpPr>
          <p:nvPr/>
        </p:nvGrpSpPr>
        <p:grpSpPr bwMode="auto">
          <a:xfrm>
            <a:off x="-28575" y="933450"/>
            <a:ext cx="10344150" cy="5924550"/>
            <a:chOff x="-27881" y="932711"/>
            <a:chExt cx="10342761" cy="5925289"/>
          </a:xfrm>
        </p:grpSpPr>
        <p:pic>
          <p:nvPicPr>
            <p:cNvPr id="2048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383"/>
            <a:stretch>
              <a:fillRect/>
            </a:stretch>
          </p:blipFill>
          <p:spPr bwMode="auto">
            <a:xfrm>
              <a:off x="0" y="932711"/>
              <a:ext cx="10287000" cy="91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881" y="1859274"/>
              <a:ext cx="10342761" cy="4998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33887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0B7E4-05D3-44B7-8849-5B68F9615B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46257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3F30D-1DEF-4BED-AB57-BDEDA02CE1FB}"/>
              </a:ext>
            </a:extLst>
          </p:cNvPr>
          <p:cNvSpPr/>
          <p:nvPr/>
        </p:nvSpPr>
        <p:spPr>
          <a:xfrm>
            <a:off x="428628" y="216902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Gladius Mongo MG/</a:t>
            </a:r>
            <a:r>
              <a:rPr lang="en-US" sz="2363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ES</a:t>
            </a:r>
            <a:endParaRPr lang="en-US" sz="2363" u="sng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C95E-3CF3-4BC0-813C-6C2456D0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99506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4E0D68-1A5B-4061-8546-AFC6A6434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" t="1111" r="1431" b="1822"/>
          <a:stretch/>
        </p:blipFill>
        <p:spPr>
          <a:xfrm>
            <a:off x="648367" y="1449892"/>
            <a:ext cx="8652358" cy="4649336"/>
          </a:xfrm>
          <a:prstGeom prst="roundRect">
            <a:avLst>
              <a:gd name="adj" fmla="val 1442"/>
            </a:avLst>
          </a:prstGeom>
        </p:spPr>
      </p:pic>
    </p:spTree>
    <p:extLst>
      <p:ext uri="{BB962C8B-B14F-4D97-AF65-F5344CB8AC3E}">
        <p14:creationId xmlns:p14="http://schemas.microsoft.com/office/powerpoint/2010/main" val="205183591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70191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8628" y="240836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GuidewireAID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Our common CTO </a:t>
            </a:r>
            <a:r>
              <a:rPr lang="en-US" sz="2363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MicroCatheters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A96994-243C-4159-A50D-06430CD7F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23440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23982" r="5200" b="61851"/>
          <a:stretch/>
        </p:blipFill>
        <p:spPr>
          <a:xfrm>
            <a:off x="975861" y="1591361"/>
            <a:ext cx="3938789" cy="1843378"/>
          </a:xfrm>
          <a:prstGeom prst="roundRect">
            <a:avLst>
              <a:gd name="adj" fmla="val 12419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38149" r="4939" b="42777"/>
          <a:stretch/>
        </p:blipFill>
        <p:spPr>
          <a:xfrm>
            <a:off x="3299272" y="3912911"/>
            <a:ext cx="3938789" cy="1856729"/>
          </a:xfrm>
          <a:prstGeom prst="roundRect">
            <a:avLst>
              <a:gd name="adj" fmla="val 12298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42963" r="4904" b="38334"/>
          <a:stretch/>
        </p:blipFill>
        <p:spPr>
          <a:xfrm>
            <a:off x="5433276" y="1611605"/>
            <a:ext cx="3938790" cy="1820676"/>
          </a:xfrm>
          <a:prstGeom prst="roundRect">
            <a:avLst>
              <a:gd name="adj" fmla="val 10339"/>
            </a:avLst>
          </a:prstGeom>
        </p:spPr>
      </p:pic>
    </p:spTree>
    <p:extLst>
      <p:ext uri="{BB962C8B-B14F-4D97-AF65-F5344CB8AC3E}">
        <p14:creationId xmlns:p14="http://schemas.microsoft.com/office/powerpoint/2010/main" val="138893232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965"/>
            <a:ext cx="1678451" cy="4982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86" y="1339965"/>
            <a:ext cx="2242014" cy="4982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93" y="1339965"/>
            <a:ext cx="2242014" cy="4982254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4" y="73285"/>
            <a:ext cx="475059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8628" y="243930"/>
            <a:ext cx="9383329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958"/>
            <a:r>
              <a:rPr lang="en-US" sz="2363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GuidewireAID</a:t>
            </a:r>
            <a:r>
              <a:rPr lang="en-US" sz="2363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Our common CTO </a:t>
            </a:r>
            <a:r>
              <a:rPr lang="en-US" sz="2363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Microcatheters</a:t>
            </a:r>
            <a:endParaRPr lang="en-US" sz="2363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A96994-243C-4159-A50D-06430CD7F6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30" t="-2759" r="-33345" b="-3557"/>
          <a:stretch/>
        </p:blipFill>
        <p:spPr>
          <a:xfrm>
            <a:off x="91749" y="126534"/>
            <a:ext cx="571763" cy="571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" y="1339965"/>
            <a:ext cx="1827626" cy="4982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56" y="1339965"/>
            <a:ext cx="1827626" cy="4982254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1315382" y="2151653"/>
            <a:ext cx="527662" cy="243505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375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38" y="1339965"/>
            <a:ext cx="1827626" cy="498225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 bwMode="auto">
          <a:xfrm>
            <a:off x="2529986" y="3304647"/>
            <a:ext cx="1493149" cy="263227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375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1" y="1339965"/>
            <a:ext cx="1866725" cy="498225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3730770" y="3567875"/>
            <a:ext cx="1245174" cy="18516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375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04" y="1339965"/>
            <a:ext cx="1866725" cy="498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21" y="1339965"/>
            <a:ext cx="1866725" cy="498225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5175410" y="3567875"/>
            <a:ext cx="3156866" cy="18516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375" b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69" y="1339965"/>
            <a:ext cx="1790131" cy="498225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8641080" y="3567875"/>
            <a:ext cx="1481328" cy="185166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77153" tIns="38576" rIns="77153" bIns="38576" numCol="1" rtlCol="0" anchor="t" anchorCtr="0" compatLnSpc="1">
            <a:prstTxWarp prst="textNoShape">
              <a:avLst/>
            </a:prstTxWarp>
          </a:bodyPr>
          <a:lstStyle/>
          <a:p>
            <a:pPr algn="ctr" defTabSz="77157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375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8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7" grpId="0" animBg="1"/>
      <p:bldP spid="1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-71437" y="31750"/>
            <a:ext cx="10150385" cy="150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35" tIns="38568" rIns="77135" bIns="38568">
            <a:spAutoFit/>
          </a:bodyPr>
          <a:lstStyle>
            <a:lvl1pPr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4213"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26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9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Observed, Expected and Risk-Adjusted Readmission Rates (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RARR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for All PCI </a:t>
            </a:r>
          </a:p>
          <a:p>
            <a:pPr marL="0" marR="0" lvl="0" indent="0" algn="ctr" defTabSz="7697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New York State 2019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1013" y="1898650"/>
          <a:ext cx="9447212" cy="2635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762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Hospital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#</a:t>
                      </a:r>
                      <a:r>
                        <a:rPr lang="en-US" sz="22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Cases</a:t>
                      </a:r>
                      <a:endParaRPr lang="en-US" sz="2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Readmissions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All cases RARR %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95% CI for RARR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2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Mount Sinai</a:t>
                      </a:r>
                      <a:r>
                        <a:rPr lang="en-US" sz="2200" b="1" baseline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Hospital</a:t>
                      </a:r>
                      <a:endParaRPr lang="en-US" sz="22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2,873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179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6.69**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(5.75, 7.75)</a:t>
                      </a:r>
                    </a:p>
                  </a:txBody>
                  <a:tcPr marL="86800" marR="86800" marT="38592" marB="385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384" name="TextBox 8"/>
          <p:cNvSpPr txBox="1">
            <a:spLocks noChangeArrowheads="1"/>
          </p:cNvSpPr>
          <p:nvPr/>
        </p:nvSpPr>
        <p:spPr bwMode="auto">
          <a:xfrm>
            <a:off x="498475" y="4603750"/>
            <a:ext cx="86598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46" tIns="38369" rIns="76746" bIns="38369">
            <a:spAutoFit/>
          </a:bodyPr>
          <a:lstStyle>
            <a:lvl1pPr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7152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NYS Total     48,417           4,274                8.83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9050" y="6405563"/>
            <a:ext cx="10361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 www.nyhealth.gov   **Risk-adjusted readmission rate significantly lower than NY Statewide rate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D39DD-5172-4E42-AF5E-5785AADA0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5856288"/>
            <a:ext cx="3989169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iral"/>
                <a:ea typeface="+mn-ea"/>
                <a:cs typeface="+mn-cs"/>
              </a:rPr>
              <a:t>** MSH for all 6 consecutive reports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773B9-1C37-4A26-A153-C8D2FF71093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76975" y="3895725"/>
            <a:ext cx="1000126" cy="1960563"/>
          </a:xfrm>
          <a:prstGeom prst="straightConnector1">
            <a:avLst/>
          </a:prstGeom>
          <a:noFill/>
          <a:ln w="19050" algn="ctr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14">
            <a:extLst>
              <a:ext uri="{FF2B5EF4-FFF2-40B4-BE49-F238E27FC236}">
                <a16:creationId xmlns:a16="http://schemas.microsoft.com/office/drawing/2014/main" id="{E711910C-A5D4-4A0F-89DE-73C3EA758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54" y="-4762"/>
            <a:ext cx="46364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335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4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20978</TotalTime>
  <Words>4695</Words>
  <Application>Microsoft Office PowerPoint</Application>
  <PresentationFormat>35mm Slides</PresentationFormat>
  <Paragraphs>1008</Paragraphs>
  <Slides>82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82</vt:i4>
      </vt:variant>
    </vt:vector>
  </HeadingPairs>
  <TitlesOfParts>
    <vt:vector size="105" baseType="lpstr">
      <vt:lpstr>Airal</vt:lpstr>
      <vt:lpstr>Arial</vt:lpstr>
      <vt:lpstr>Arial Black</vt:lpstr>
      <vt:lpstr>Arial Narrow</vt:lpstr>
      <vt:lpstr>Arial Unicode MS</vt:lpstr>
      <vt:lpstr>Calibri</vt:lpstr>
      <vt:lpstr>Calibri Light</vt:lpstr>
      <vt:lpstr>Century</vt:lpstr>
      <vt:lpstr>Minion Pro Med</vt:lpstr>
      <vt:lpstr>Times New Roman</vt:lpstr>
      <vt:lpstr>Wingdings</vt:lpstr>
      <vt:lpstr>Office Theme</vt:lpstr>
      <vt:lpstr>Default Design</vt:lpstr>
      <vt:lpstr>1_BASIC SHARMA BLUE</vt:lpstr>
      <vt:lpstr>1_Default Design</vt:lpstr>
      <vt:lpstr>13_Default Design</vt:lpstr>
      <vt:lpstr>10_BASIC SHARMA BLUE</vt:lpstr>
      <vt:lpstr>2_Default Design</vt:lpstr>
      <vt:lpstr>7_Office Theme</vt:lpstr>
      <vt:lpstr>14_Default Design</vt:lpstr>
      <vt:lpstr>4_BASIC SHARMA BLUE</vt:lpstr>
      <vt:lpstr>5_BASIC SHARMA BLUE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CCC Live Case # 175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Recent Interventional Trials/Publications and Placebo Controlled Trial of PCI in Stable Angina</vt:lpstr>
      <vt:lpstr>Question # 1</vt:lpstr>
      <vt:lpstr>Question # 2</vt:lpstr>
      <vt:lpstr>Question #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1416</cp:revision>
  <cp:lastPrinted>2023-12-19T12:29:54Z</cp:lastPrinted>
  <dcterms:created xsi:type="dcterms:W3CDTF">2019-05-13T14:16:18Z</dcterms:created>
  <dcterms:modified xsi:type="dcterms:W3CDTF">2024-01-16T14:09:08Z</dcterms:modified>
</cp:coreProperties>
</file>