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1"/>
    <p:sldMasterId id="2147483828" r:id="rId2"/>
    <p:sldMasterId id="2147484123" r:id="rId3"/>
    <p:sldMasterId id="2147484880" r:id="rId4"/>
    <p:sldMasterId id="2147484974" r:id="rId5"/>
    <p:sldMasterId id="2147485083" r:id="rId6"/>
    <p:sldMasterId id="2147485134" r:id="rId7"/>
    <p:sldMasterId id="2147485147" r:id="rId8"/>
  </p:sldMasterIdLst>
  <p:notesMasterIdLst>
    <p:notesMasterId r:id="rId67"/>
  </p:notesMasterIdLst>
  <p:sldIdLst>
    <p:sldId id="413" r:id="rId9"/>
    <p:sldId id="414" r:id="rId10"/>
    <p:sldId id="1897" r:id="rId11"/>
    <p:sldId id="2205" r:id="rId12"/>
    <p:sldId id="2206" r:id="rId13"/>
    <p:sldId id="2207" r:id="rId14"/>
    <p:sldId id="2208" r:id="rId15"/>
    <p:sldId id="2209" r:id="rId16"/>
    <p:sldId id="2210" r:id="rId17"/>
    <p:sldId id="2211" r:id="rId18"/>
    <p:sldId id="2212" r:id="rId19"/>
    <p:sldId id="2199" r:id="rId20"/>
    <p:sldId id="2196" r:id="rId21"/>
    <p:sldId id="1395" r:id="rId22"/>
    <p:sldId id="2200" r:id="rId23"/>
    <p:sldId id="2176" r:id="rId24"/>
    <p:sldId id="2177" r:id="rId25"/>
    <p:sldId id="2178" r:id="rId26"/>
    <p:sldId id="2179" r:id="rId27"/>
    <p:sldId id="2180" r:id="rId28"/>
    <p:sldId id="2181" r:id="rId29"/>
    <p:sldId id="2182" r:id="rId30"/>
    <p:sldId id="2183" r:id="rId31"/>
    <p:sldId id="2184" r:id="rId32"/>
    <p:sldId id="2185" r:id="rId33"/>
    <p:sldId id="2188" r:id="rId34"/>
    <p:sldId id="2190" r:id="rId35"/>
    <p:sldId id="2191" r:id="rId36"/>
    <p:sldId id="2192" r:id="rId37"/>
    <p:sldId id="2193" r:id="rId38"/>
    <p:sldId id="2203" r:id="rId39"/>
    <p:sldId id="2204" r:id="rId40"/>
    <p:sldId id="2166" r:id="rId41"/>
    <p:sldId id="2167" r:id="rId42"/>
    <p:sldId id="2168" r:id="rId43"/>
    <p:sldId id="2169" r:id="rId44"/>
    <p:sldId id="2170" r:id="rId45"/>
    <p:sldId id="2171" r:id="rId46"/>
    <p:sldId id="2172" r:id="rId47"/>
    <p:sldId id="2173" r:id="rId48"/>
    <p:sldId id="2198" r:id="rId49"/>
    <p:sldId id="2197" r:id="rId50"/>
    <p:sldId id="2202" r:id="rId51"/>
    <p:sldId id="2154" r:id="rId52"/>
    <p:sldId id="2155" r:id="rId53"/>
    <p:sldId id="2157" r:id="rId54"/>
    <p:sldId id="2158" r:id="rId55"/>
    <p:sldId id="2159" r:id="rId56"/>
    <p:sldId id="2160" r:id="rId57"/>
    <p:sldId id="2161" r:id="rId58"/>
    <p:sldId id="2162" r:id="rId59"/>
    <p:sldId id="2163" r:id="rId60"/>
    <p:sldId id="2164" r:id="rId61"/>
    <p:sldId id="435" r:id="rId62"/>
    <p:sldId id="436" r:id="rId63"/>
    <p:sldId id="437" r:id="rId64"/>
    <p:sldId id="2000" r:id="rId65"/>
    <p:sldId id="1579" r:id="rId66"/>
  </p:sldIdLst>
  <p:sldSz cx="10287000" cy="6858000" type="35mm"/>
  <p:notesSz cx="7010400" cy="9296400"/>
  <p:defaultTextStyle>
    <a:defPPr>
      <a:defRPr lang="en-US"/>
    </a:defPPr>
    <a:lvl1pPr marL="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0066"/>
    <a:srgbClr val="CC6600"/>
    <a:srgbClr val="993300"/>
    <a:srgbClr val="CC3300"/>
    <a:srgbClr val="BC5908"/>
    <a:srgbClr val="D16309"/>
    <a:srgbClr val="E46C0A"/>
    <a:srgbClr val="00B0F0"/>
    <a:srgbClr val="2E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35" autoAdjust="0"/>
    <p:restoredTop sz="93103" autoAdjust="0"/>
  </p:normalViewPr>
  <p:slideViewPr>
    <p:cSldViewPr snapToGrid="0">
      <p:cViewPr varScale="1">
        <p:scale>
          <a:sx n="73" d="100"/>
          <a:sy n="73" d="100"/>
        </p:scale>
        <p:origin x="1526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81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7EC1C-A874-4F2B-BC38-FF3481098D07}" type="datetimeFigureOut">
              <a:rPr lang="en-US" smtClean="0"/>
              <a:t>12/19/2023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2525" y="1162050"/>
            <a:ext cx="470535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E6749-EF86-4E7D-90E3-B87DCDA66992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256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0588" y="696913"/>
            <a:ext cx="52292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86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7CA431-D06D-4545-9B64-F839F81A0B4D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5785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AE6749-EF86-4E7D-90E3-B87DCDA669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181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0588" y="696913"/>
            <a:ext cx="52292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86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7CA431-D06D-4545-9B64-F839F81A0B4D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749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0588" y="696913"/>
            <a:ext cx="52292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86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7CA431-D06D-4545-9B64-F839F81A0B4D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694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AE6749-EF86-4E7D-90E3-B87DCDA669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7116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4425" y="1143000"/>
            <a:ext cx="46291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HbA1c in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A68DE3-EF28-4001-A656-631E5A0099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3365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AE6749-EF86-4E7D-90E3-B87DCDA669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8058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AE6749-EF86-4E7D-90E3-B87DCDA669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434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0588" y="696913"/>
            <a:ext cx="52292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86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7CA431-D06D-4545-9B64-F839F81A0B4D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793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C90833-A2CE-40AC-8E75-6E3D30CBF0EB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644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14425" y="1143000"/>
            <a:ext cx="4629150" cy="3086100"/>
          </a:xfrm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6EA1E9-0953-44BF-A1A3-21CDC04D4DD2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580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E6749-EF86-4E7D-90E3-B87DCDA6699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999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AE6749-EF86-4E7D-90E3-B87DCDA669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972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0588" y="696913"/>
            <a:ext cx="52292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86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7CA431-D06D-4545-9B64-F839F81A0B4D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912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0588" y="696913"/>
            <a:ext cx="52292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86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7CA431-D06D-4545-9B64-F839F81A0B4D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4759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0588" y="696913"/>
            <a:ext cx="52292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86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7CA431-D06D-4545-9B64-F839F81A0B4D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427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57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42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65125"/>
            <a:ext cx="652581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566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4853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06466" indent="0" algn="ctr">
              <a:buNone/>
              <a:defRPr/>
            </a:lvl2pPr>
            <a:lvl3pPr marL="612795" indent="0" algn="ctr">
              <a:buNone/>
              <a:defRPr/>
            </a:lvl3pPr>
            <a:lvl4pPr marL="919254" indent="0" algn="ctr">
              <a:buNone/>
              <a:defRPr/>
            </a:lvl4pPr>
            <a:lvl5pPr marL="1225630" indent="0" algn="ctr">
              <a:buNone/>
              <a:defRPr/>
            </a:lvl5pPr>
            <a:lvl6pPr marL="1532055" indent="0" algn="ctr">
              <a:buNone/>
              <a:defRPr/>
            </a:lvl6pPr>
            <a:lvl7pPr marL="1838420" indent="0" algn="ctr">
              <a:buNone/>
              <a:defRPr/>
            </a:lvl7pPr>
            <a:lvl8pPr marL="2144838" indent="0" algn="ctr">
              <a:buNone/>
              <a:defRPr/>
            </a:lvl8pPr>
            <a:lvl9pPr marL="24512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4514760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002986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4407119"/>
            <a:ext cx="8743950" cy="1362076"/>
          </a:xfrm>
        </p:spPr>
        <p:txBody>
          <a:bodyPr anchor="t"/>
          <a:lstStyle>
            <a:lvl1pPr algn="l">
              <a:defRPr sz="33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06466" indent="0">
              <a:buNone/>
              <a:defRPr sz="1519"/>
            </a:lvl2pPr>
            <a:lvl3pPr marL="612795" indent="0">
              <a:buNone/>
              <a:defRPr sz="1350"/>
            </a:lvl3pPr>
            <a:lvl4pPr marL="919254" indent="0">
              <a:buNone/>
              <a:defRPr sz="1181"/>
            </a:lvl4pPr>
            <a:lvl5pPr marL="1225630" indent="0">
              <a:buNone/>
              <a:defRPr sz="1181"/>
            </a:lvl5pPr>
            <a:lvl6pPr marL="1532055" indent="0">
              <a:buNone/>
              <a:defRPr sz="1181"/>
            </a:lvl6pPr>
            <a:lvl7pPr marL="1838420" indent="0">
              <a:buNone/>
              <a:defRPr sz="1181"/>
            </a:lvl7pPr>
            <a:lvl8pPr marL="2144838" indent="0">
              <a:buNone/>
              <a:defRPr sz="1181"/>
            </a:lvl8pPr>
            <a:lvl9pPr marL="2451247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771576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694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0367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788356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7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014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06466" indent="0">
              <a:buNone/>
              <a:defRPr sz="1688" b="1"/>
            </a:lvl2pPr>
            <a:lvl3pPr marL="612795" indent="0">
              <a:buNone/>
              <a:defRPr sz="1519" b="1"/>
            </a:lvl3pPr>
            <a:lvl4pPr marL="919254" indent="0">
              <a:buNone/>
              <a:defRPr sz="1350" b="1"/>
            </a:lvl4pPr>
            <a:lvl5pPr marL="1225630" indent="0">
              <a:buNone/>
              <a:defRPr sz="1350" b="1"/>
            </a:lvl5pPr>
            <a:lvl6pPr marL="1532055" indent="0">
              <a:buNone/>
              <a:defRPr sz="1350" b="1"/>
            </a:lvl6pPr>
            <a:lvl7pPr marL="1838420" indent="0">
              <a:buNone/>
              <a:defRPr sz="1350" b="1"/>
            </a:lvl7pPr>
            <a:lvl8pPr marL="2144838" indent="0">
              <a:buNone/>
              <a:defRPr sz="1350" b="1"/>
            </a:lvl8pPr>
            <a:lvl9pPr marL="2451247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06466" indent="0">
              <a:buNone/>
              <a:defRPr sz="1688" b="1"/>
            </a:lvl2pPr>
            <a:lvl3pPr marL="612795" indent="0">
              <a:buNone/>
              <a:defRPr sz="1519" b="1"/>
            </a:lvl3pPr>
            <a:lvl4pPr marL="919254" indent="0">
              <a:buNone/>
              <a:defRPr sz="1350" b="1"/>
            </a:lvl4pPr>
            <a:lvl5pPr marL="1225630" indent="0">
              <a:buNone/>
              <a:defRPr sz="1350" b="1"/>
            </a:lvl5pPr>
            <a:lvl6pPr marL="1532055" indent="0">
              <a:buNone/>
              <a:defRPr sz="1350" b="1"/>
            </a:lvl6pPr>
            <a:lvl7pPr marL="1838420" indent="0">
              <a:buNone/>
              <a:defRPr sz="1350" b="1"/>
            </a:lvl7pPr>
            <a:lvl8pPr marL="2144838" indent="0">
              <a:buNone/>
              <a:defRPr sz="1350" b="1"/>
            </a:lvl8pPr>
            <a:lvl9pPr marL="2451247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514030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861239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196580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91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53" y="273794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06466" indent="0">
              <a:buNone/>
              <a:defRPr sz="1013"/>
            </a:lvl2pPr>
            <a:lvl3pPr marL="612795" indent="0">
              <a:buNone/>
              <a:defRPr sz="844"/>
            </a:lvl3pPr>
            <a:lvl4pPr marL="919254" indent="0">
              <a:buNone/>
              <a:defRPr sz="675"/>
            </a:lvl4pPr>
            <a:lvl5pPr marL="1225630" indent="0">
              <a:buNone/>
              <a:defRPr sz="675"/>
            </a:lvl5pPr>
            <a:lvl6pPr marL="1532055" indent="0">
              <a:buNone/>
              <a:defRPr sz="675"/>
            </a:lvl6pPr>
            <a:lvl7pPr marL="1838420" indent="0">
              <a:buNone/>
              <a:defRPr sz="675"/>
            </a:lvl7pPr>
            <a:lvl8pPr marL="2144838" indent="0">
              <a:buNone/>
              <a:defRPr sz="675"/>
            </a:lvl8pPr>
            <a:lvl9pPr marL="2451247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651787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6250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6"/>
            <a:ext cx="6172200" cy="566740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06466" indent="0">
              <a:buNone/>
              <a:defRPr sz="2363"/>
            </a:lvl2pPr>
            <a:lvl3pPr marL="612795" indent="0">
              <a:buNone/>
              <a:defRPr sz="2025"/>
            </a:lvl3pPr>
            <a:lvl4pPr marL="919254" indent="0">
              <a:buNone/>
              <a:defRPr sz="1688"/>
            </a:lvl4pPr>
            <a:lvl5pPr marL="1225630" indent="0">
              <a:buNone/>
              <a:defRPr sz="1688"/>
            </a:lvl5pPr>
            <a:lvl6pPr marL="1532055" indent="0">
              <a:buNone/>
              <a:defRPr sz="1688"/>
            </a:lvl6pPr>
            <a:lvl7pPr marL="1838420" indent="0">
              <a:buNone/>
              <a:defRPr sz="1688"/>
            </a:lvl7pPr>
            <a:lvl8pPr marL="2144838" indent="0">
              <a:buNone/>
              <a:defRPr sz="1688"/>
            </a:lvl8pPr>
            <a:lvl9pPr marL="2451247" indent="0">
              <a:buNone/>
              <a:defRPr sz="168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9158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06466" indent="0">
              <a:buNone/>
              <a:defRPr sz="1013"/>
            </a:lvl2pPr>
            <a:lvl3pPr marL="612795" indent="0">
              <a:buNone/>
              <a:defRPr sz="844"/>
            </a:lvl3pPr>
            <a:lvl4pPr marL="919254" indent="0">
              <a:buNone/>
              <a:defRPr sz="675"/>
            </a:lvl4pPr>
            <a:lvl5pPr marL="1225630" indent="0">
              <a:buNone/>
              <a:defRPr sz="675"/>
            </a:lvl5pPr>
            <a:lvl6pPr marL="1532055" indent="0">
              <a:buNone/>
              <a:defRPr sz="675"/>
            </a:lvl6pPr>
            <a:lvl7pPr marL="1838420" indent="0">
              <a:buNone/>
              <a:defRPr sz="675"/>
            </a:lvl7pPr>
            <a:lvl8pPr marL="2144838" indent="0">
              <a:buNone/>
              <a:defRPr sz="675"/>
            </a:lvl8pPr>
            <a:lvl9pPr marL="2451247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550489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470816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53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427523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7529395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73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85477" indent="0" algn="ctr">
              <a:buNone/>
              <a:defRPr/>
            </a:lvl2pPr>
            <a:lvl3pPr marL="770950" indent="0" algn="ctr">
              <a:buNone/>
              <a:defRPr/>
            </a:lvl3pPr>
            <a:lvl4pPr marL="1156422" indent="0" algn="ctr">
              <a:buNone/>
              <a:defRPr/>
            </a:lvl4pPr>
            <a:lvl5pPr marL="1541891" indent="0" algn="ctr">
              <a:buNone/>
              <a:defRPr/>
            </a:lvl5pPr>
            <a:lvl6pPr marL="1927366" indent="0" algn="ctr">
              <a:buNone/>
              <a:defRPr/>
            </a:lvl6pPr>
            <a:lvl7pPr marL="2312839" indent="0" algn="ctr">
              <a:buNone/>
              <a:defRPr/>
            </a:lvl7pPr>
            <a:lvl8pPr marL="2698311" indent="0" algn="ctr">
              <a:buNone/>
              <a:defRPr/>
            </a:lvl8pPr>
            <a:lvl9pPr marL="308378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0628485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698177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3"/>
            <a:ext cx="8743950" cy="1362076"/>
          </a:xfrm>
        </p:spPr>
        <p:txBody>
          <a:bodyPr anchor="t"/>
          <a:lstStyle>
            <a:lvl1pPr algn="l">
              <a:defRPr sz="33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85477" indent="0">
              <a:buNone/>
              <a:defRPr sz="1519"/>
            </a:lvl2pPr>
            <a:lvl3pPr marL="770950" indent="0">
              <a:buNone/>
              <a:defRPr sz="1350"/>
            </a:lvl3pPr>
            <a:lvl4pPr marL="1156422" indent="0">
              <a:buNone/>
              <a:defRPr sz="1181"/>
            </a:lvl4pPr>
            <a:lvl5pPr marL="1541891" indent="0">
              <a:buNone/>
              <a:defRPr sz="1181"/>
            </a:lvl5pPr>
            <a:lvl6pPr marL="1927366" indent="0">
              <a:buNone/>
              <a:defRPr sz="1181"/>
            </a:lvl6pPr>
            <a:lvl7pPr marL="2312839" indent="0">
              <a:buNone/>
              <a:defRPr sz="1181"/>
            </a:lvl7pPr>
            <a:lvl8pPr marL="2698311" indent="0">
              <a:buNone/>
              <a:defRPr sz="1181"/>
            </a:lvl8pPr>
            <a:lvl9pPr marL="3083784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543703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55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51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87061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9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014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477" indent="0">
              <a:buNone/>
              <a:defRPr sz="1688" b="1"/>
            </a:lvl2pPr>
            <a:lvl3pPr marL="770950" indent="0">
              <a:buNone/>
              <a:defRPr sz="1519" b="1"/>
            </a:lvl3pPr>
            <a:lvl4pPr marL="1156422" indent="0">
              <a:buNone/>
              <a:defRPr sz="1350" b="1"/>
            </a:lvl4pPr>
            <a:lvl5pPr marL="1541891" indent="0">
              <a:buNone/>
              <a:defRPr sz="1350" b="1"/>
            </a:lvl5pPr>
            <a:lvl6pPr marL="1927366" indent="0">
              <a:buNone/>
              <a:defRPr sz="1350" b="1"/>
            </a:lvl6pPr>
            <a:lvl7pPr marL="2312839" indent="0">
              <a:buNone/>
              <a:defRPr sz="1350" b="1"/>
            </a:lvl7pPr>
            <a:lvl8pPr marL="2698311" indent="0">
              <a:buNone/>
              <a:defRPr sz="1350" b="1"/>
            </a:lvl8pPr>
            <a:lvl9pPr marL="3083784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477" indent="0">
              <a:buNone/>
              <a:defRPr sz="1688" b="1"/>
            </a:lvl2pPr>
            <a:lvl3pPr marL="770950" indent="0">
              <a:buNone/>
              <a:defRPr sz="1519" b="1"/>
            </a:lvl3pPr>
            <a:lvl4pPr marL="1156422" indent="0">
              <a:buNone/>
              <a:defRPr sz="1350" b="1"/>
            </a:lvl4pPr>
            <a:lvl5pPr marL="1541891" indent="0">
              <a:buNone/>
              <a:defRPr sz="1350" b="1"/>
            </a:lvl5pPr>
            <a:lvl6pPr marL="1927366" indent="0">
              <a:buNone/>
              <a:defRPr sz="1350" b="1"/>
            </a:lvl6pPr>
            <a:lvl7pPr marL="2312839" indent="0">
              <a:buNone/>
              <a:defRPr sz="1350" b="1"/>
            </a:lvl7pPr>
            <a:lvl8pPr marL="2698311" indent="0">
              <a:buNone/>
              <a:defRPr sz="1350" b="1"/>
            </a:lvl8pPr>
            <a:lvl9pPr marL="3083784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867783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411675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0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5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4800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67374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64" y="273067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74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64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85477" indent="0">
              <a:buNone/>
              <a:defRPr sz="1013"/>
            </a:lvl2pPr>
            <a:lvl3pPr marL="770950" indent="0">
              <a:buNone/>
              <a:defRPr sz="844"/>
            </a:lvl3pPr>
            <a:lvl4pPr marL="1156422" indent="0">
              <a:buNone/>
              <a:defRPr sz="675"/>
            </a:lvl4pPr>
            <a:lvl5pPr marL="1541891" indent="0">
              <a:buNone/>
              <a:defRPr sz="675"/>
            </a:lvl5pPr>
            <a:lvl6pPr marL="1927366" indent="0">
              <a:buNone/>
              <a:defRPr sz="675"/>
            </a:lvl6pPr>
            <a:lvl7pPr marL="2312839" indent="0">
              <a:buNone/>
              <a:defRPr sz="675"/>
            </a:lvl7pPr>
            <a:lvl8pPr marL="2698311" indent="0">
              <a:buNone/>
              <a:defRPr sz="675"/>
            </a:lvl8pPr>
            <a:lvl9pPr marL="3083784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165807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6"/>
            <a:ext cx="6172200" cy="566740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85477" indent="0">
              <a:buNone/>
              <a:defRPr sz="2363"/>
            </a:lvl2pPr>
            <a:lvl3pPr marL="770950" indent="0">
              <a:buNone/>
              <a:defRPr sz="2025"/>
            </a:lvl3pPr>
            <a:lvl4pPr marL="1156422" indent="0">
              <a:buNone/>
              <a:defRPr sz="1688"/>
            </a:lvl4pPr>
            <a:lvl5pPr marL="1541891" indent="0">
              <a:buNone/>
              <a:defRPr sz="1688"/>
            </a:lvl5pPr>
            <a:lvl6pPr marL="1927366" indent="0">
              <a:buNone/>
              <a:defRPr sz="1688"/>
            </a:lvl6pPr>
            <a:lvl7pPr marL="2312839" indent="0">
              <a:buNone/>
              <a:defRPr sz="1688"/>
            </a:lvl7pPr>
            <a:lvl8pPr marL="2698311" indent="0">
              <a:buNone/>
              <a:defRPr sz="1688"/>
            </a:lvl8pPr>
            <a:lvl9pPr marL="3083784" indent="0">
              <a:buNone/>
              <a:defRPr sz="1688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82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85477" indent="0">
              <a:buNone/>
              <a:defRPr sz="1013"/>
            </a:lvl2pPr>
            <a:lvl3pPr marL="770950" indent="0">
              <a:buNone/>
              <a:defRPr sz="844"/>
            </a:lvl3pPr>
            <a:lvl4pPr marL="1156422" indent="0">
              <a:buNone/>
              <a:defRPr sz="675"/>
            </a:lvl4pPr>
            <a:lvl5pPr marL="1541891" indent="0">
              <a:buNone/>
              <a:defRPr sz="675"/>
            </a:lvl5pPr>
            <a:lvl6pPr marL="1927366" indent="0">
              <a:buNone/>
              <a:defRPr sz="675"/>
            </a:lvl6pPr>
            <a:lvl7pPr marL="2312839" indent="0">
              <a:buNone/>
              <a:defRPr sz="675"/>
            </a:lvl7pPr>
            <a:lvl8pPr marL="2698311" indent="0">
              <a:buNone/>
              <a:defRPr sz="675"/>
            </a:lvl8pPr>
            <a:lvl9pPr marL="3083784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10397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060399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309925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4211533019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641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2707" indent="0" algn="ctr">
              <a:buNone/>
              <a:defRPr/>
            </a:lvl2pPr>
            <a:lvl3pPr marL="905407" indent="0" algn="ctr">
              <a:buNone/>
              <a:defRPr/>
            </a:lvl3pPr>
            <a:lvl4pPr marL="1358101" indent="0" algn="ctr">
              <a:buNone/>
              <a:defRPr/>
            </a:lvl4pPr>
            <a:lvl5pPr marL="1810804" indent="0" algn="ctr">
              <a:buNone/>
              <a:defRPr/>
            </a:lvl5pPr>
            <a:lvl6pPr marL="2263505" indent="0" algn="ctr">
              <a:buNone/>
              <a:defRPr/>
            </a:lvl6pPr>
            <a:lvl7pPr marL="2716204" indent="0" algn="ctr">
              <a:buNone/>
              <a:defRPr/>
            </a:lvl7pPr>
            <a:lvl8pPr marL="3168898" indent="0" algn="ctr">
              <a:buNone/>
              <a:defRPr/>
            </a:lvl8pPr>
            <a:lvl9pPr marL="362158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56784894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6076298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1"/>
            <a:ext cx="874395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707" indent="0">
              <a:buNone/>
              <a:defRPr sz="1800"/>
            </a:lvl2pPr>
            <a:lvl3pPr marL="905407" indent="0">
              <a:buNone/>
              <a:defRPr sz="1600"/>
            </a:lvl3pPr>
            <a:lvl4pPr marL="1358101" indent="0">
              <a:buNone/>
              <a:defRPr sz="1400"/>
            </a:lvl4pPr>
            <a:lvl5pPr marL="1810804" indent="0">
              <a:buNone/>
              <a:defRPr sz="1400"/>
            </a:lvl5pPr>
            <a:lvl6pPr marL="2263505" indent="0">
              <a:buNone/>
              <a:defRPr sz="1400"/>
            </a:lvl6pPr>
            <a:lvl7pPr marL="2716204" indent="0">
              <a:buNone/>
              <a:defRPr sz="1400"/>
            </a:lvl7pPr>
            <a:lvl8pPr marL="3168898" indent="0">
              <a:buNone/>
              <a:defRPr sz="1400"/>
            </a:lvl8pPr>
            <a:lvl9pPr marL="362158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0320614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604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868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324221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8178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7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0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707" indent="0">
              <a:buNone/>
              <a:defRPr sz="2000" b="1"/>
            </a:lvl2pPr>
            <a:lvl3pPr marL="905407" indent="0">
              <a:buNone/>
              <a:defRPr sz="1800" b="1"/>
            </a:lvl3pPr>
            <a:lvl4pPr marL="1358101" indent="0">
              <a:buNone/>
              <a:defRPr sz="1600" b="1"/>
            </a:lvl4pPr>
            <a:lvl5pPr marL="1810804" indent="0">
              <a:buNone/>
              <a:defRPr sz="1600" b="1"/>
            </a:lvl5pPr>
            <a:lvl6pPr marL="2263505" indent="0">
              <a:buNone/>
              <a:defRPr sz="1600" b="1"/>
            </a:lvl6pPr>
            <a:lvl7pPr marL="2716204" indent="0">
              <a:buNone/>
              <a:defRPr sz="1600" b="1"/>
            </a:lvl7pPr>
            <a:lvl8pPr marL="3168898" indent="0">
              <a:buNone/>
              <a:defRPr sz="1600" b="1"/>
            </a:lvl8pPr>
            <a:lvl9pPr marL="36215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707" indent="0">
              <a:buNone/>
              <a:defRPr sz="2000" b="1"/>
            </a:lvl2pPr>
            <a:lvl3pPr marL="905407" indent="0">
              <a:buNone/>
              <a:defRPr sz="1800" b="1"/>
            </a:lvl3pPr>
            <a:lvl4pPr marL="1358101" indent="0">
              <a:buNone/>
              <a:defRPr sz="1600" b="1"/>
            </a:lvl4pPr>
            <a:lvl5pPr marL="1810804" indent="0">
              <a:buNone/>
              <a:defRPr sz="1600" b="1"/>
            </a:lvl5pPr>
            <a:lvl6pPr marL="2263505" indent="0">
              <a:buNone/>
              <a:defRPr sz="1600" b="1"/>
            </a:lvl6pPr>
            <a:lvl7pPr marL="2716204" indent="0">
              <a:buNone/>
              <a:defRPr sz="1600" b="1"/>
            </a:lvl7pPr>
            <a:lvl8pPr marL="3168898" indent="0">
              <a:buNone/>
              <a:defRPr sz="1600" b="1"/>
            </a:lvl8pPr>
            <a:lvl9pPr marL="36215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6378509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1810353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549346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127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4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2707" indent="0">
              <a:buNone/>
              <a:defRPr sz="1200"/>
            </a:lvl2pPr>
            <a:lvl3pPr marL="905407" indent="0">
              <a:buNone/>
              <a:defRPr sz="1000"/>
            </a:lvl3pPr>
            <a:lvl4pPr marL="1358101" indent="0">
              <a:buNone/>
              <a:defRPr sz="800"/>
            </a:lvl4pPr>
            <a:lvl5pPr marL="1810804" indent="0">
              <a:buNone/>
              <a:defRPr sz="800"/>
            </a:lvl5pPr>
            <a:lvl6pPr marL="2263505" indent="0">
              <a:buNone/>
              <a:defRPr sz="800"/>
            </a:lvl6pPr>
            <a:lvl7pPr marL="2716204" indent="0">
              <a:buNone/>
              <a:defRPr sz="800"/>
            </a:lvl7pPr>
            <a:lvl8pPr marL="3168898" indent="0">
              <a:buNone/>
              <a:defRPr sz="800"/>
            </a:lvl8pPr>
            <a:lvl9pPr marL="362158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6075235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1"/>
            <a:ext cx="6172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2707" indent="0">
              <a:buNone/>
              <a:defRPr sz="2800"/>
            </a:lvl2pPr>
            <a:lvl3pPr marL="905407" indent="0">
              <a:buNone/>
              <a:defRPr sz="2400"/>
            </a:lvl3pPr>
            <a:lvl4pPr marL="1358101" indent="0">
              <a:buNone/>
              <a:defRPr sz="2000"/>
            </a:lvl4pPr>
            <a:lvl5pPr marL="1810804" indent="0">
              <a:buNone/>
              <a:defRPr sz="2000"/>
            </a:lvl5pPr>
            <a:lvl6pPr marL="2263505" indent="0">
              <a:buNone/>
              <a:defRPr sz="2000"/>
            </a:lvl6pPr>
            <a:lvl7pPr marL="2716204" indent="0">
              <a:buNone/>
              <a:defRPr sz="2000"/>
            </a:lvl7pPr>
            <a:lvl8pPr marL="3168898" indent="0">
              <a:buNone/>
              <a:defRPr sz="2000"/>
            </a:lvl8pPr>
            <a:lvl9pPr marL="362158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86"/>
            <a:ext cx="6172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2707" indent="0">
              <a:buNone/>
              <a:defRPr sz="1200"/>
            </a:lvl2pPr>
            <a:lvl3pPr marL="905407" indent="0">
              <a:buNone/>
              <a:defRPr sz="1000"/>
            </a:lvl3pPr>
            <a:lvl4pPr marL="1358101" indent="0">
              <a:buNone/>
              <a:defRPr sz="800"/>
            </a:lvl4pPr>
            <a:lvl5pPr marL="1810804" indent="0">
              <a:buNone/>
              <a:defRPr sz="800"/>
            </a:lvl5pPr>
            <a:lvl6pPr marL="2263505" indent="0">
              <a:buNone/>
              <a:defRPr sz="800"/>
            </a:lvl6pPr>
            <a:lvl7pPr marL="2716204" indent="0">
              <a:buNone/>
              <a:defRPr sz="800"/>
            </a:lvl7pPr>
            <a:lvl8pPr marL="3168898" indent="0">
              <a:buNone/>
              <a:defRPr sz="800"/>
            </a:lvl8pPr>
            <a:lvl9pPr marL="362158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4284403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5957748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510957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27730435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4785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08395" indent="0" algn="ctr">
              <a:buNone/>
              <a:defRPr/>
            </a:lvl2pPr>
            <a:lvl3pPr marL="616818" indent="0" algn="ctr">
              <a:buNone/>
              <a:defRPr/>
            </a:lvl3pPr>
            <a:lvl4pPr marL="925020" indent="0" algn="ctr">
              <a:buNone/>
              <a:defRPr/>
            </a:lvl4pPr>
            <a:lvl5pPr marL="1233416" indent="0" algn="ctr">
              <a:buNone/>
              <a:defRPr/>
            </a:lvl5pPr>
            <a:lvl6pPr marL="1541658" indent="0" algn="ctr">
              <a:buNone/>
              <a:defRPr/>
            </a:lvl6pPr>
            <a:lvl7pPr marL="1850070" indent="0" algn="ctr">
              <a:buNone/>
              <a:defRPr/>
            </a:lvl7pPr>
            <a:lvl8pPr marL="2158404" indent="0" algn="ctr">
              <a:buNone/>
              <a:defRPr/>
            </a:lvl8pPr>
            <a:lvl9pPr marL="246675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66472472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836110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7"/>
            <a:ext cx="887253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1122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4407119"/>
            <a:ext cx="8743950" cy="1362076"/>
          </a:xfrm>
        </p:spPr>
        <p:txBody>
          <a:bodyPr anchor="t"/>
          <a:lstStyle>
            <a:lvl1pPr algn="l">
              <a:defRPr sz="33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08395" indent="0">
              <a:buNone/>
              <a:defRPr sz="1519"/>
            </a:lvl2pPr>
            <a:lvl3pPr marL="616818" indent="0">
              <a:buNone/>
              <a:defRPr sz="1350"/>
            </a:lvl3pPr>
            <a:lvl4pPr marL="925020" indent="0">
              <a:buNone/>
              <a:defRPr sz="1181"/>
            </a:lvl4pPr>
            <a:lvl5pPr marL="1233416" indent="0">
              <a:buNone/>
              <a:defRPr sz="1181"/>
            </a:lvl5pPr>
            <a:lvl6pPr marL="1541658" indent="0">
              <a:buNone/>
              <a:defRPr sz="1181"/>
            </a:lvl6pPr>
            <a:lvl7pPr marL="1850070" indent="0">
              <a:buNone/>
              <a:defRPr sz="1181"/>
            </a:lvl7pPr>
            <a:lvl8pPr marL="2158404" indent="0">
              <a:buNone/>
              <a:defRPr sz="1181"/>
            </a:lvl8pPr>
            <a:lvl9pPr marL="2466755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2498810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694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0367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468208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7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014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08395" indent="0">
              <a:buNone/>
              <a:defRPr sz="1688" b="1"/>
            </a:lvl2pPr>
            <a:lvl3pPr marL="616818" indent="0">
              <a:buNone/>
              <a:defRPr sz="1519" b="1"/>
            </a:lvl3pPr>
            <a:lvl4pPr marL="925020" indent="0">
              <a:buNone/>
              <a:defRPr sz="1350" b="1"/>
            </a:lvl4pPr>
            <a:lvl5pPr marL="1233416" indent="0">
              <a:buNone/>
              <a:defRPr sz="1350" b="1"/>
            </a:lvl5pPr>
            <a:lvl6pPr marL="1541658" indent="0">
              <a:buNone/>
              <a:defRPr sz="1350" b="1"/>
            </a:lvl6pPr>
            <a:lvl7pPr marL="1850070" indent="0">
              <a:buNone/>
              <a:defRPr sz="1350" b="1"/>
            </a:lvl7pPr>
            <a:lvl8pPr marL="2158404" indent="0">
              <a:buNone/>
              <a:defRPr sz="1350" b="1"/>
            </a:lvl8pPr>
            <a:lvl9pPr marL="2466755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08395" indent="0">
              <a:buNone/>
              <a:defRPr sz="1688" b="1"/>
            </a:lvl2pPr>
            <a:lvl3pPr marL="616818" indent="0">
              <a:buNone/>
              <a:defRPr sz="1519" b="1"/>
            </a:lvl3pPr>
            <a:lvl4pPr marL="925020" indent="0">
              <a:buNone/>
              <a:defRPr sz="1350" b="1"/>
            </a:lvl4pPr>
            <a:lvl5pPr marL="1233416" indent="0">
              <a:buNone/>
              <a:defRPr sz="1350" b="1"/>
            </a:lvl5pPr>
            <a:lvl6pPr marL="1541658" indent="0">
              <a:buNone/>
              <a:defRPr sz="1350" b="1"/>
            </a:lvl6pPr>
            <a:lvl7pPr marL="1850070" indent="0">
              <a:buNone/>
              <a:defRPr sz="1350" b="1"/>
            </a:lvl7pPr>
            <a:lvl8pPr marL="2158404" indent="0">
              <a:buNone/>
              <a:defRPr sz="1350" b="1"/>
            </a:lvl8pPr>
            <a:lvl9pPr marL="2466755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0932793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105689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9624522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91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53" y="273794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08395" indent="0">
              <a:buNone/>
              <a:defRPr sz="1013"/>
            </a:lvl2pPr>
            <a:lvl3pPr marL="616818" indent="0">
              <a:buNone/>
              <a:defRPr sz="844"/>
            </a:lvl3pPr>
            <a:lvl4pPr marL="925020" indent="0">
              <a:buNone/>
              <a:defRPr sz="675"/>
            </a:lvl4pPr>
            <a:lvl5pPr marL="1233416" indent="0">
              <a:buNone/>
              <a:defRPr sz="675"/>
            </a:lvl5pPr>
            <a:lvl6pPr marL="1541658" indent="0">
              <a:buNone/>
              <a:defRPr sz="675"/>
            </a:lvl6pPr>
            <a:lvl7pPr marL="1850070" indent="0">
              <a:buNone/>
              <a:defRPr sz="675"/>
            </a:lvl7pPr>
            <a:lvl8pPr marL="2158404" indent="0">
              <a:buNone/>
              <a:defRPr sz="675"/>
            </a:lvl8pPr>
            <a:lvl9pPr marL="2466755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6827293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6"/>
            <a:ext cx="6172200" cy="566740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08395" indent="0">
              <a:buNone/>
              <a:defRPr sz="2363"/>
            </a:lvl2pPr>
            <a:lvl3pPr marL="616818" indent="0">
              <a:buNone/>
              <a:defRPr sz="2025"/>
            </a:lvl3pPr>
            <a:lvl4pPr marL="925020" indent="0">
              <a:buNone/>
              <a:defRPr sz="1688"/>
            </a:lvl4pPr>
            <a:lvl5pPr marL="1233416" indent="0">
              <a:buNone/>
              <a:defRPr sz="1688"/>
            </a:lvl5pPr>
            <a:lvl6pPr marL="1541658" indent="0">
              <a:buNone/>
              <a:defRPr sz="1688"/>
            </a:lvl6pPr>
            <a:lvl7pPr marL="1850070" indent="0">
              <a:buNone/>
              <a:defRPr sz="1688"/>
            </a:lvl7pPr>
            <a:lvl8pPr marL="2158404" indent="0">
              <a:buNone/>
              <a:defRPr sz="1688"/>
            </a:lvl8pPr>
            <a:lvl9pPr marL="2466755" indent="0">
              <a:buNone/>
              <a:defRPr sz="168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9158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08395" indent="0">
              <a:buNone/>
              <a:defRPr sz="1013"/>
            </a:lvl2pPr>
            <a:lvl3pPr marL="616818" indent="0">
              <a:buNone/>
              <a:defRPr sz="844"/>
            </a:lvl3pPr>
            <a:lvl4pPr marL="925020" indent="0">
              <a:buNone/>
              <a:defRPr sz="675"/>
            </a:lvl4pPr>
            <a:lvl5pPr marL="1233416" indent="0">
              <a:buNone/>
              <a:defRPr sz="675"/>
            </a:lvl5pPr>
            <a:lvl6pPr marL="1541658" indent="0">
              <a:buNone/>
              <a:defRPr sz="675"/>
            </a:lvl6pPr>
            <a:lvl7pPr marL="1850070" indent="0">
              <a:buNone/>
              <a:defRPr sz="675"/>
            </a:lvl7pPr>
            <a:lvl8pPr marL="2158404" indent="0">
              <a:buNone/>
              <a:defRPr sz="675"/>
            </a:lvl8pPr>
            <a:lvl9pPr marL="2466755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7385963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7752624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53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1272342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7578749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0142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74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364" indent="0" algn="ctr">
              <a:buNone/>
              <a:defRPr/>
            </a:lvl2pPr>
            <a:lvl3pPr marL="912725" indent="0" algn="ctr">
              <a:buNone/>
              <a:defRPr/>
            </a:lvl3pPr>
            <a:lvl4pPr marL="1369084" indent="0" algn="ctr">
              <a:buNone/>
              <a:defRPr/>
            </a:lvl4pPr>
            <a:lvl5pPr marL="1825438" indent="0" algn="ctr">
              <a:buNone/>
              <a:defRPr/>
            </a:lvl5pPr>
            <a:lvl6pPr marL="2281798" indent="0" algn="ctr">
              <a:buNone/>
              <a:defRPr/>
            </a:lvl6pPr>
            <a:lvl7pPr marL="2738156" indent="0" algn="ctr">
              <a:buNone/>
              <a:defRPr/>
            </a:lvl7pPr>
            <a:lvl8pPr marL="3194513" indent="0" algn="ctr">
              <a:buNone/>
              <a:defRPr/>
            </a:lvl8pPr>
            <a:lvl9pPr marL="365087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2984321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9925454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23"/>
            <a:ext cx="874395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64" indent="0">
              <a:buNone/>
              <a:defRPr sz="1800"/>
            </a:lvl2pPr>
            <a:lvl3pPr marL="912725" indent="0">
              <a:buNone/>
              <a:defRPr sz="1600"/>
            </a:lvl3pPr>
            <a:lvl4pPr marL="1369084" indent="0">
              <a:buNone/>
              <a:defRPr sz="1400"/>
            </a:lvl4pPr>
            <a:lvl5pPr marL="1825438" indent="0">
              <a:buNone/>
              <a:defRPr sz="1400"/>
            </a:lvl5pPr>
            <a:lvl6pPr marL="2281798" indent="0">
              <a:buNone/>
              <a:defRPr sz="1400"/>
            </a:lvl6pPr>
            <a:lvl7pPr marL="2738156" indent="0">
              <a:buNone/>
              <a:defRPr sz="1400"/>
            </a:lvl7pPr>
            <a:lvl8pPr marL="3194513" indent="0">
              <a:buNone/>
              <a:defRPr sz="1400"/>
            </a:lvl8pPr>
            <a:lvl9pPr marL="365087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6354664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59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36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378206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7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0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64" indent="0">
              <a:buNone/>
              <a:defRPr sz="2000" b="1"/>
            </a:lvl2pPr>
            <a:lvl3pPr marL="912725" indent="0">
              <a:buNone/>
              <a:defRPr sz="1800" b="1"/>
            </a:lvl3pPr>
            <a:lvl4pPr marL="1369084" indent="0">
              <a:buNone/>
              <a:defRPr sz="1600" b="1"/>
            </a:lvl4pPr>
            <a:lvl5pPr marL="1825438" indent="0">
              <a:buNone/>
              <a:defRPr sz="1600" b="1"/>
            </a:lvl5pPr>
            <a:lvl6pPr marL="2281798" indent="0">
              <a:buNone/>
              <a:defRPr sz="1600" b="1"/>
            </a:lvl6pPr>
            <a:lvl7pPr marL="2738156" indent="0">
              <a:buNone/>
              <a:defRPr sz="1600" b="1"/>
            </a:lvl7pPr>
            <a:lvl8pPr marL="3194513" indent="0">
              <a:buNone/>
              <a:defRPr sz="1600" b="1"/>
            </a:lvl8pPr>
            <a:lvl9pPr marL="365087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64" indent="0">
              <a:buNone/>
              <a:defRPr sz="2000" b="1"/>
            </a:lvl2pPr>
            <a:lvl3pPr marL="912725" indent="0">
              <a:buNone/>
              <a:defRPr sz="1800" b="1"/>
            </a:lvl3pPr>
            <a:lvl4pPr marL="1369084" indent="0">
              <a:buNone/>
              <a:defRPr sz="1600" b="1"/>
            </a:lvl4pPr>
            <a:lvl5pPr marL="1825438" indent="0">
              <a:buNone/>
              <a:defRPr sz="1600" b="1"/>
            </a:lvl5pPr>
            <a:lvl6pPr marL="2281798" indent="0">
              <a:buNone/>
              <a:defRPr sz="1600" b="1"/>
            </a:lvl6pPr>
            <a:lvl7pPr marL="2738156" indent="0">
              <a:buNone/>
              <a:defRPr sz="1600" b="1"/>
            </a:lvl7pPr>
            <a:lvl8pPr marL="3194513" indent="0">
              <a:buNone/>
              <a:defRPr sz="1600" b="1"/>
            </a:lvl8pPr>
            <a:lvl9pPr marL="365087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4881919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1775779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348341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4" y="273050"/>
            <a:ext cx="3384550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3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4" y="1435104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364" indent="0">
              <a:buNone/>
              <a:defRPr sz="1200"/>
            </a:lvl2pPr>
            <a:lvl3pPr marL="912725" indent="0">
              <a:buNone/>
              <a:defRPr sz="1000"/>
            </a:lvl3pPr>
            <a:lvl4pPr marL="1369084" indent="0">
              <a:buNone/>
              <a:defRPr sz="800"/>
            </a:lvl4pPr>
            <a:lvl5pPr marL="1825438" indent="0">
              <a:buNone/>
              <a:defRPr sz="800"/>
            </a:lvl5pPr>
            <a:lvl6pPr marL="2281798" indent="0">
              <a:buNone/>
              <a:defRPr sz="800"/>
            </a:lvl6pPr>
            <a:lvl7pPr marL="2738156" indent="0">
              <a:buNone/>
              <a:defRPr sz="800"/>
            </a:lvl7pPr>
            <a:lvl8pPr marL="3194513" indent="0">
              <a:buNone/>
              <a:defRPr sz="800"/>
            </a:lvl8pPr>
            <a:lvl9pPr marL="365087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8809741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1"/>
            <a:ext cx="6172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364" indent="0">
              <a:buNone/>
              <a:defRPr sz="2800"/>
            </a:lvl2pPr>
            <a:lvl3pPr marL="912725" indent="0">
              <a:buNone/>
              <a:defRPr sz="2400"/>
            </a:lvl3pPr>
            <a:lvl4pPr marL="1369084" indent="0">
              <a:buNone/>
              <a:defRPr sz="2000"/>
            </a:lvl4pPr>
            <a:lvl5pPr marL="1825438" indent="0">
              <a:buNone/>
              <a:defRPr sz="2000"/>
            </a:lvl5pPr>
            <a:lvl6pPr marL="2281798" indent="0">
              <a:buNone/>
              <a:defRPr sz="2000"/>
            </a:lvl6pPr>
            <a:lvl7pPr marL="2738156" indent="0">
              <a:buNone/>
              <a:defRPr sz="2000"/>
            </a:lvl7pPr>
            <a:lvl8pPr marL="3194513" indent="0">
              <a:buNone/>
              <a:defRPr sz="2000"/>
            </a:lvl8pPr>
            <a:lvl9pPr marL="365087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47"/>
            <a:ext cx="6172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364" indent="0">
              <a:buNone/>
              <a:defRPr sz="1200"/>
            </a:lvl2pPr>
            <a:lvl3pPr marL="912725" indent="0">
              <a:buNone/>
              <a:defRPr sz="1000"/>
            </a:lvl3pPr>
            <a:lvl4pPr marL="1369084" indent="0">
              <a:buNone/>
              <a:defRPr sz="800"/>
            </a:lvl4pPr>
            <a:lvl5pPr marL="1825438" indent="0">
              <a:buNone/>
              <a:defRPr sz="800"/>
            </a:lvl5pPr>
            <a:lvl6pPr marL="2281798" indent="0">
              <a:buNone/>
              <a:defRPr sz="800"/>
            </a:lvl6pPr>
            <a:lvl7pPr marL="2738156" indent="0">
              <a:buNone/>
              <a:defRPr sz="800"/>
            </a:lvl7pPr>
            <a:lvl8pPr marL="3194513" indent="0">
              <a:buNone/>
              <a:defRPr sz="800"/>
            </a:lvl8pPr>
            <a:lvl9pPr marL="365087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07579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54865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3346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6961560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62759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74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25487" indent="0" algn="ctr">
              <a:buNone/>
              <a:defRPr/>
            </a:lvl2pPr>
            <a:lvl3pPr marL="650975" indent="0" algn="ctr">
              <a:buNone/>
              <a:defRPr/>
            </a:lvl3pPr>
            <a:lvl4pPr marL="976462" indent="0" algn="ctr">
              <a:buNone/>
              <a:defRPr/>
            </a:lvl4pPr>
            <a:lvl5pPr marL="1301949" indent="0" algn="ctr">
              <a:buNone/>
              <a:defRPr/>
            </a:lvl5pPr>
            <a:lvl6pPr marL="1627436" indent="0" algn="ctr">
              <a:buNone/>
              <a:defRPr/>
            </a:lvl6pPr>
            <a:lvl7pPr marL="1952922" indent="0" algn="ctr">
              <a:buNone/>
              <a:defRPr/>
            </a:lvl7pPr>
            <a:lvl8pPr marL="2278411" indent="0" algn="ctr">
              <a:buNone/>
              <a:defRPr/>
            </a:lvl8pPr>
            <a:lvl9pPr marL="260389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63449284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8631942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48"/>
            <a:ext cx="8743950" cy="1362075"/>
          </a:xfrm>
        </p:spPr>
        <p:txBody>
          <a:bodyPr anchor="t"/>
          <a:lstStyle>
            <a:lvl1pPr algn="l">
              <a:defRPr sz="284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1424"/>
            </a:lvl1pPr>
            <a:lvl2pPr marL="325487" indent="0">
              <a:buNone/>
              <a:defRPr sz="1281"/>
            </a:lvl2pPr>
            <a:lvl3pPr marL="650975" indent="0">
              <a:buNone/>
              <a:defRPr sz="1140"/>
            </a:lvl3pPr>
            <a:lvl4pPr marL="976462" indent="0">
              <a:buNone/>
              <a:defRPr sz="997"/>
            </a:lvl4pPr>
            <a:lvl5pPr marL="1301949" indent="0">
              <a:buNone/>
              <a:defRPr sz="997"/>
            </a:lvl5pPr>
            <a:lvl6pPr marL="1627436" indent="0">
              <a:buNone/>
              <a:defRPr sz="997"/>
            </a:lvl6pPr>
            <a:lvl7pPr marL="1952922" indent="0">
              <a:buNone/>
              <a:defRPr sz="997"/>
            </a:lvl7pPr>
            <a:lvl8pPr marL="2278411" indent="0">
              <a:buNone/>
              <a:defRPr sz="997"/>
            </a:lvl8pPr>
            <a:lvl9pPr marL="2603897" indent="0">
              <a:buNone/>
              <a:defRPr sz="9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914319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53" y="1981200"/>
            <a:ext cx="4295775" cy="4114800"/>
          </a:xfrm>
        </p:spPr>
        <p:txBody>
          <a:bodyPr/>
          <a:lstStyle>
            <a:lvl1pPr>
              <a:defRPr sz="1993"/>
            </a:lvl1pPr>
            <a:lvl2pPr>
              <a:defRPr sz="1709"/>
            </a:lvl2pPr>
            <a:lvl3pPr>
              <a:defRPr sz="1424"/>
            </a:lvl3pPr>
            <a:lvl4pPr>
              <a:defRPr sz="1281"/>
            </a:lvl4pPr>
            <a:lvl5pPr>
              <a:defRPr sz="1281"/>
            </a:lvl5pPr>
            <a:lvl6pPr>
              <a:defRPr sz="1281"/>
            </a:lvl6pPr>
            <a:lvl7pPr>
              <a:defRPr sz="1281"/>
            </a:lvl7pPr>
            <a:lvl8pPr>
              <a:defRPr sz="1281"/>
            </a:lvl8pPr>
            <a:lvl9pPr>
              <a:defRPr sz="12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29" y="1981200"/>
            <a:ext cx="4295775" cy="4114800"/>
          </a:xfrm>
        </p:spPr>
        <p:txBody>
          <a:bodyPr/>
          <a:lstStyle>
            <a:lvl1pPr>
              <a:defRPr sz="1993"/>
            </a:lvl1pPr>
            <a:lvl2pPr>
              <a:defRPr sz="1709"/>
            </a:lvl2pPr>
            <a:lvl3pPr>
              <a:defRPr sz="1424"/>
            </a:lvl3pPr>
            <a:lvl4pPr>
              <a:defRPr sz="1281"/>
            </a:lvl4pPr>
            <a:lvl5pPr>
              <a:defRPr sz="1281"/>
            </a:lvl5pPr>
            <a:lvl6pPr>
              <a:defRPr sz="1281"/>
            </a:lvl6pPr>
            <a:lvl7pPr>
              <a:defRPr sz="1281"/>
            </a:lvl7pPr>
            <a:lvl8pPr>
              <a:defRPr sz="1281"/>
            </a:lvl8pPr>
            <a:lvl9pPr>
              <a:defRPr sz="12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8101082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9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3"/>
          </a:xfrm>
        </p:spPr>
        <p:txBody>
          <a:bodyPr anchor="b"/>
          <a:lstStyle>
            <a:lvl1pPr marL="0" indent="0">
              <a:buNone/>
              <a:defRPr sz="1709" b="1"/>
            </a:lvl1pPr>
            <a:lvl2pPr marL="325487" indent="0">
              <a:buNone/>
              <a:defRPr sz="1424" b="1"/>
            </a:lvl2pPr>
            <a:lvl3pPr marL="650975" indent="0">
              <a:buNone/>
              <a:defRPr sz="1281" b="1"/>
            </a:lvl3pPr>
            <a:lvl4pPr marL="976462" indent="0">
              <a:buNone/>
              <a:defRPr sz="1140" b="1"/>
            </a:lvl4pPr>
            <a:lvl5pPr marL="1301949" indent="0">
              <a:buNone/>
              <a:defRPr sz="1140" b="1"/>
            </a:lvl5pPr>
            <a:lvl6pPr marL="1627436" indent="0">
              <a:buNone/>
              <a:defRPr sz="1140" b="1"/>
            </a:lvl6pPr>
            <a:lvl7pPr marL="1952922" indent="0">
              <a:buNone/>
              <a:defRPr sz="1140" b="1"/>
            </a:lvl7pPr>
            <a:lvl8pPr marL="2278411" indent="0">
              <a:buNone/>
              <a:defRPr sz="1140" b="1"/>
            </a:lvl8pPr>
            <a:lvl9pPr marL="2603897" indent="0">
              <a:buNone/>
              <a:defRPr sz="11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1709"/>
            </a:lvl1pPr>
            <a:lvl2pPr>
              <a:defRPr sz="1424"/>
            </a:lvl2pPr>
            <a:lvl3pPr>
              <a:defRPr sz="1281"/>
            </a:lvl3pPr>
            <a:lvl4pPr>
              <a:defRPr sz="1140"/>
            </a:lvl4pPr>
            <a:lvl5pPr>
              <a:defRPr sz="1140"/>
            </a:lvl5pPr>
            <a:lvl6pPr>
              <a:defRPr sz="1140"/>
            </a:lvl6pPr>
            <a:lvl7pPr>
              <a:defRPr sz="1140"/>
            </a:lvl7pPr>
            <a:lvl8pPr>
              <a:defRPr sz="1140"/>
            </a:lvl8pPr>
            <a:lvl9pPr>
              <a:defRPr sz="11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3"/>
          </a:xfrm>
        </p:spPr>
        <p:txBody>
          <a:bodyPr anchor="b"/>
          <a:lstStyle>
            <a:lvl1pPr marL="0" indent="0">
              <a:buNone/>
              <a:defRPr sz="1709" b="1"/>
            </a:lvl1pPr>
            <a:lvl2pPr marL="325487" indent="0">
              <a:buNone/>
              <a:defRPr sz="1424" b="1"/>
            </a:lvl2pPr>
            <a:lvl3pPr marL="650975" indent="0">
              <a:buNone/>
              <a:defRPr sz="1281" b="1"/>
            </a:lvl3pPr>
            <a:lvl4pPr marL="976462" indent="0">
              <a:buNone/>
              <a:defRPr sz="1140" b="1"/>
            </a:lvl4pPr>
            <a:lvl5pPr marL="1301949" indent="0">
              <a:buNone/>
              <a:defRPr sz="1140" b="1"/>
            </a:lvl5pPr>
            <a:lvl6pPr marL="1627436" indent="0">
              <a:buNone/>
              <a:defRPr sz="1140" b="1"/>
            </a:lvl6pPr>
            <a:lvl7pPr marL="1952922" indent="0">
              <a:buNone/>
              <a:defRPr sz="1140" b="1"/>
            </a:lvl7pPr>
            <a:lvl8pPr marL="2278411" indent="0">
              <a:buNone/>
              <a:defRPr sz="1140" b="1"/>
            </a:lvl8pPr>
            <a:lvl9pPr marL="2603897" indent="0">
              <a:buNone/>
              <a:defRPr sz="11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1709"/>
            </a:lvl1pPr>
            <a:lvl2pPr>
              <a:defRPr sz="1424"/>
            </a:lvl2pPr>
            <a:lvl3pPr>
              <a:defRPr sz="1281"/>
            </a:lvl3pPr>
            <a:lvl4pPr>
              <a:defRPr sz="1140"/>
            </a:lvl4pPr>
            <a:lvl5pPr>
              <a:defRPr sz="1140"/>
            </a:lvl5pPr>
            <a:lvl6pPr>
              <a:defRPr sz="1140"/>
            </a:lvl6pPr>
            <a:lvl7pPr>
              <a:defRPr sz="1140"/>
            </a:lvl7pPr>
            <a:lvl8pPr>
              <a:defRPr sz="1140"/>
            </a:lvl8pPr>
            <a:lvl9pPr>
              <a:defRPr sz="11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0941590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6801926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7194015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49"/>
            <a:ext cx="3384550" cy="1162051"/>
          </a:xfrm>
        </p:spPr>
        <p:txBody>
          <a:bodyPr anchor="b"/>
          <a:lstStyle>
            <a:lvl1pPr algn="l">
              <a:defRPr sz="14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1"/>
            <a:ext cx="5749925" cy="5853113"/>
          </a:xfrm>
        </p:spPr>
        <p:txBody>
          <a:bodyPr/>
          <a:lstStyle>
            <a:lvl1pPr>
              <a:defRPr sz="2278"/>
            </a:lvl1pPr>
            <a:lvl2pPr>
              <a:defRPr sz="1993"/>
            </a:lvl2pPr>
            <a:lvl3pPr>
              <a:defRPr sz="1709"/>
            </a:lvl3pPr>
            <a:lvl4pPr>
              <a:defRPr sz="1424"/>
            </a:lvl4pPr>
            <a:lvl5pPr>
              <a:defRPr sz="1424"/>
            </a:lvl5pPr>
            <a:lvl6pPr>
              <a:defRPr sz="1424"/>
            </a:lvl6pPr>
            <a:lvl7pPr>
              <a:defRPr sz="1424"/>
            </a:lvl7pPr>
            <a:lvl8pPr>
              <a:defRPr sz="1424"/>
            </a:lvl8pPr>
            <a:lvl9pPr>
              <a:defRPr sz="14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4"/>
            <a:ext cx="3384550" cy="4691063"/>
          </a:xfrm>
        </p:spPr>
        <p:txBody>
          <a:bodyPr/>
          <a:lstStyle>
            <a:lvl1pPr marL="0" indent="0">
              <a:buNone/>
              <a:defRPr sz="997"/>
            </a:lvl1pPr>
            <a:lvl2pPr marL="325487" indent="0">
              <a:buNone/>
              <a:defRPr sz="855"/>
            </a:lvl2pPr>
            <a:lvl3pPr marL="650975" indent="0">
              <a:buNone/>
              <a:defRPr sz="712"/>
            </a:lvl3pPr>
            <a:lvl4pPr marL="976462" indent="0">
              <a:buNone/>
              <a:defRPr sz="640"/>
            </a:lvl4pPr>
            <a:lvl5pPr marL="1301949" indent="0">
              <a:buNone/>
              <a:defRPr sz="640"/>
            </a:lvl5pPr>
            <a:lvl6pPr marL="1627436" indent="0">
              <a:buNone/>
              <a:defRPr sz="640"/>
            </a:lvl6pPr>
            <a:lvl7pPr marL="1952922" indent="0">
              <a:buNone/>
              <a:defRPr sz="640"/>
            </a:lvl7pPr>
            <a:lvl8pPr marL="2278411" indent="0">
              <a:buNone/>
              <a:defRPr sz="640"/>
            </a:lvl8pPr>
            <a:lvl9pPr marL="2603897" indent="0">
              <a:buNone/>
              <a:defRPr sz="6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437614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7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1028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1"/>
            <a:ext cx="6172200" cy="566739"/>
          </a:xfrm>
        </p:spPr>
        <p:txBody>
          <a:bodyPr anchor="b"/>
          <a:lstStyle>
            <a:lvl1pPr algn="l">
              <a:defRPr sz="14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278"/>
            </a:lvl1pPr>
            <a:lvl2pPr marL="325487" indent="0">
              <a:buNone/>
              <a:defRPr sz="1993"/>
            </a:lvl2pPr>
            <a:lvl3pPr marL="650975" indent="0">
              <a:buNone/>
              <a:defRPr sz="1709"/>
            </a:lvl3pPr>
            <a:lvl4pPr marL="976462" indent="0">
              <a:buNone/>
              <a:defRPr sz="1424"/>
            </a:lvl4pPr>
            <a:lvl5pPr marL="1301949" indent="0">
              <a:buNone/>
              <a:defRPr sz="1424"/>
            </a:lvl5pPr>
            <a:lvl6pPr marL="1627436" indent="0">
              <a:buNone/>
              <a:defRPr sz="1424"/>
            </a:lvl6pPr>
            <a:lvl7pPr marL="1952922" indent="0">
              <a:buNone/>
              <a:defRPr sz="1424"/>
            </a:lvl7pPr>
            <a:lvl8pPr marL="2278411" indent="0">
              <a:buNone/>
              <a:defRPr sz="1424"/>
            </a:lvl8pPr>
            <a:lvl9pPr marL="2603897" indent="0">
              <a:buNone/>
              <a:defRPr sz="1424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9"/>
            <a:ext cx="6172200" cy="804863"/>
          </a:xfrm>
        </p:spPr>
        <p:txBody>
          <a:bodyPr/>
          <a:lstStyle>
            <a:lvl1pPr marL="0" indent="0">
              <a:buNone/>
              <a:defRPr sz="997"/>
            </a:lvl1pPr>
            <a:lvl2pPr marL="325487" indent="0">
              <a:buNone/>
              <a:defRPr sz="855"/>
            </a:lvl2pPr>
            <a:lvl3pPr marL="650975" indent="0">
              <a:buNone/>
              <a:defRPr sz="712"/>
            </a:lvl3pPr>
            <a:lvl4pPr marL="976462" indent="0">
              <a:buNone/>
              <a:defRPr sz="640"/>
            </a:lvl4pPr>
            <a:lvl5pPr marL="1301949" indent="0">
              <a:buNone/>
              <a:defRPr sz="640"/>
            </a:lvl5pPr>
            <a:lvl6pPr marL="1627436" indent="0">
              <a:buNone/>
              <a:defRPr sz="640"/>
            </a:lvl6pPr>
            <a:lvl7pPr marL="1952922" indent="0">
              <a:buNone/>
              <a:defRPr sz="640"/>
            </a:lvl7pPr>
            <a:lvl8pPr marL="2278411" indent="0">
              <a:buNone/>
              <a:defRPr sz="640"/>
            </a:lvl8pPr>
            <a:lvl9pPr marL="2603897" indent="0">
              <a:buNone/>
              <a:defRPr sz="6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2827615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9475944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892782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r>
              <a:rPr lang="en-US" noProof="0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817905062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73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85763" indent="0" algn="ctr">
              <a:buNone/>
              <a:defRPr/>
            </a:lvl2pPr>
            <a:lvl3pPr marL="771525" indent="0" algn="ctr">
              <a:buNone/>
              <a:defRPr/>
            </a:lvl3pPr>
            <a:lvl4pPr marL="1157288" indent="0" algn="ctr">
              <a:buNone/>
              <a:defRPr/>
            </a:lvl4pPr>
            <a:lvl5pPr marL="1543050" indent="0" algn="ctr">
              <a:buNone/>
              <a:defRPr/>
            </a:lvl5pPr>
            <a:lvl6pPr marL="1928813" indent="0" algn="ctr">
              <a:buNone/>
              <a:defRPr/>
            </a:lvl6pPr>
            <a:lvl7pPr marL="2314575" indent="0" algn="ctr">
              <a:buNone/>
              <a:defRPr/>
            </a:lvl7pPr>
            <a:lvl8pPr marL="2700338" indent="0" algn="ctr">
              <a:buNone/>
              <a:defRPr/>
            </a:lvl8pPr>
            <a:lvl9pPr marL="30861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70388259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0765238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47"/>
            <a:ext cx="8743950" cy="1362075"/>
          </a:xfrm>
        </p:spPr>
        <p:txBody>
          <a:bodyPr anchor="t"/>
          <a:lstStyle>
            <a:lvl1pPr algn="l">
              <a:defRPr sz="33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85763" indent="0">
              <a:buNone/>
              <a:defRPr sz="1519"/>
            </a:lvl2pPr>
            <a:lvl3pPr marL="771525" indent="0">
              <a:buNone/>
              <a:defRPr sz="1350"/>
            </a:lvl3pPr>
            <a:lvl4pPr marL="1157288" indent="0">
              <a:buNone/>
              <a:defRPr sz="1181"/>
            </a:lvl4pPr>
            <a:lvl5pPr marL="1543050" indent="0">
              <a:buNone/>
              <a:defRPr sz="1181"/>
            </a:lvl5pPr>
            <a:lvl6pPr marL="1928813" indent="0">
              <a:buNone/>
              <a:defRPr sz="1181"/>
            </a:lvl6pPr>
            <a:lvl7pPr marL="2314575" indent="0">
              <a:buNone/>
              <a:defRPr sz="1181"/>
            </a:lvl7pPr>
            <a:lvl8pPr marL="2700338" indent="0">
              <a:buNone/>
              <a:defRPr sz="1181"/>
            </a:lvl8pPr>
            <a:lvl9pPr marL="3086100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99966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52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27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8806391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9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763" indent="0">
              <a:buNone/>
              <a:defRPr sz="1688" b="1"/>
            </a:lvl2pPr>
            <a:lvl3pPr marL="771525" indent="0">
              <a:buNone/>
              <a:defRPr sz="1519" b="1"/>
            </a:lvl3pPr>
            <a:lvl4pPr marL="1157288" indent="0">
              <a:buNone/>
              <a:defRPr sz="1350" b="1"/>
            </a:lvl4pPr>
            <a:lvl5pPr marL="1543050" indent="0">
              <a:buNone/>
              <a:defRPr sz="1350" b="1"/>
            </a:lvl5pPr>
            <a:lvl6pPr marL="1928813" indent="0">
              <a:buNone/>
              <a:defRPr sz="1350" b="1"/>
            </a:lvl6pPr>
            <a:lvl7pPr marL="2314575" indent="0">
              <a:buNone/>
              <a:defRPr sz="1350" b="1"/>
            </a:lvl7pPr>
            <a:lvl8pPr marL="2700338" indent="0">
              <a:buNone/>
              <a:defRPr sz="1350" b="1"/>
            </a:lvl8pPr>
            <a:lvl9pPr marL="3086100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763" indent="0">
              <a:buNone/>
              <a:defRPr sz="1688" b="1"/>
            </a:lvl2pPr>
            <a:lvl3pPr marL="771525" indent="0">
              <a:buNone/>
              <a:defRPr sz="1519" b="1"/>
            </a:lvl3pPr>
            <a:lvl4pPr marL="1157288" indent="0">
              <a:buNone/>
              <a:defRPr sz="1350" b="1"/>
            </a:lvl4pPr>
            <a:lvl5pPr marL="1543050" indent="0">
              <a:buNone/>
              <a:defRPr sz="1350" b="1"/>
            </a:lvl5pPr>
            <a:lvl6pPr marL="1928813" indent="0">
              <a:buNone/>
              <a:defRPr sz="1350" b="1"/>
            </a:lvl6pPr>
            <a:lvl7pPr marL="2314575" indent="0">
              <a:buNone/>
              <a:defRPr sz="1350" b="1"/>
            </a:lvl7pPr>
            <a:lvl8pPr marL="2700338" indent="0">
              <a:buNone/>
              <a:defRPr sz="1350" b="1"/>
            </a:lvl8pPr>
            <a:lvl9pPr marL="3086100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4049013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364798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7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8608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900558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49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0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85763" indent="0">
              <a:buNone/>
              <a:defRPr sz="1013"/>
            </a:lvl2pPr>
            <a:lvl3pPr marL="771525" indent="0">
              <a:buNone/>
              <a:defRPr sz="844"/>
            </a:lvl3pPr>
            <a:lvl4pPr marL="1157288" indent="0">
              <a:buNone/>
              <a:defRPr sz="759"/>
            </a:lvl4pPr>
            <a:lvl5pPr marL="1543050" indent="0">
              <a:buNone/>
              <a:defRPr sz="759"/>
            </a:lvl5pPr>
            <a:lvl6pPr marL="1928813" indent="0">
              <a:buNone/>
              <a:defRPr sz="759"/>
            </a:lvl6pPr>
            <a:lvl7pPr marL="2314575" indent="0">
              <a:buNone/>
              <a:defRPr sz="759"/>
            </a:lvl7pPr>
            <a:lvl8pPr marL="2700338" indent="0">
              <a:buNone/>
              <a:defRPr sz="759"/>
            </a:lvl8pPr>
            <a:lvl9pPr marL="3086100" indent="0">
              <a:buNone/>
              <a:defRPr sz="7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2015587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9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85763" indent="0">
              <a:buNone/>
              <a:defRPr sz="2363"/>
            </a:lvl2pPr>
            <a:lvl3pPr marL="771525" indent="0">
              <a:buNone/>
              <a:defRPr sz="2025"/>
            </a:lvl3pPr>
            <a:lvl4pPr marL="1157288" indent="0">
              <a:buNone/>
              <a:defRPr sz="1688"/>
            </a:lvl4pPr>
            <a:lvl5pPr marL="1543050" indent="0">
              <a:buNone/>
              <a:defRPr sz="1688"/>
            </a:lvl5pPr>
            <a:lvl6pPr marL="1928813" indent="0">
              <a:buNone/>
              <a:defRPr sz="1688"/>
            </a:lvl6pPr>
            <a:lvl7pPr marL="2314575" indent="0">
              <a:buNone/>
              <a:defRPr sz="1688"/>
            </a:lvl7pPr>
            <a:lvl8pPr marL="2700338" indent="0">
              <a:buNone/>
              <a:defRPr sz="1688"/>
            </a:lvl8pPr>
            <a:lvl9pPr marL="3086100" indent="0">
              <a:buNone/>
              <a:defRPr sz="1688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85763" indent="0">
              <a:buNone/>
              <a:defRPr sz="1013"/>
            </a:lvl2pPr>
            <a:lvl3pPr marL="771525" indent="0">
              <a:buNone/>
              <a:defRPr sz="844"/>
            </a:lvl3pPr>
            <a:lvl4pPr marL="1157288" indent="0">
              <a:buNone/>
              <a:defRPr sz="759"/>
            </a:lvl4pPr>
            <a:lvl5pPr marL="1543050" indent="0">
              <a:buNone/>
              <a:defRPr sz="759"/>
            </a:lvl5pPr>
            <a:lvl6pPr marL="1928813" indent="0">
              <a:buNone/>
              <a:defRPr sz="759"/>
            </a:lvl6pPr>
            <a:lvl7pPr marL="2314575" indent="0">
              <a:buNone/>
              <a:defRPr sz="759"/>
            </a:lvl7pPr>
            <a:lvl8pPr marL="2700338" indent="0">
              <a:buNone/>
              <a:defRPr sz="759"/>
            </a:lvl8pPr>
            <a:lvl9pPr marL="3086100" indent="0">
              <a:buNone/>
              <a:defRPr sz="7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3921149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3536108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9737553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r>
              <a:rPr lang="en-US" noProof="0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44070434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7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356352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2925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661" tIns="36303" rIns="72661" bIns="36303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661" tIns="36303" rIns="72661" bIns="363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6882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5pPr>
      <a:lvl6pPr marL="306466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6pPr>
      <a:lvl7pPr marL="612795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7pPr>
      <a:lvl8pPr marL="919254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8pPr>
      <a:lvl9pPr marL="1225630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9pPr>
    </p:titleStyle>
    <p:bodyStyle>
      <a:lvl1pPr marL="82612" indent="-82612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bg1"/>
          </a:solidFill>
          <a:latin typeface="+mn-lt"/>
          <a:ea typeface="+mn-ea"/>
          <a:cs typeface="+mn-cs"/>
        </a:defRPr>
      </a:lvl1pPr>
      <a:lvl2pPr marL="385121" indent="-37331" algn="l" rtl="0" eaLnBrk="0" fontAlgn="base" hangingPunct="0">
        <a:spcBef>
          <a:spcPct val="20000"/>
        </a:spcBef>
        <a:spcAft>
          <a:spcPct val="0"/>
        </a:spcAft>
        <a:buChar char="–"/>
        <a:defRPr sz="2363">
          <a:solidFill>
            <a:schemeClr val="bg1"/>
          </a:solidFill>
          <a:latin typeface="+mn-lt"/>
        </a:defRPr>
      </a:lvl2pPr>
      <a:lvl3pPr marL="656929" indent="-6692" algn="l" rtl="0" eaLnBrk="0" fontAlgn="base" hangingPunct="0">
        <a:spcBef>
          <a:spcPct val="20000"/>
        </a:spcBef>
        <a:spcAft>
          <a:spcPct val="0"/>
        </a:spcAft>
        <a:buChar char="•"/>
        <a:defRPr sz="2025">
          <a:solidFill>
            <a:schemeClr val="bg1"/>
          </a:solidFill>
          <a:latin typeface="+mn-lt"/>
        </a:defRPr>
      </a:lvl3pPr>
      <a:lvl4pPr marL="980727" indent="-6692" algn="l" rtl="0" eaLnBrk="0" fontAlgn="base" hangingPunct="0">
        <a:spcBef>
          <a:spcPct val="20000"/>
        </a:spcBef>
        <a:spcAft>
          <a:spcPct val="0"/>
        </a:spcAft>
        <a:buChar char="–"/>
        <a:defRPr sz="1688">
          <a:solidFill>
            <a:schemeClr val="bg1"/>
          </a:solidFill>
          <a:latin typeface="+mn-lt"/>
        </a:defRPr>
      </a:lvl4pPr>
      <a:lvl5pPr marL="1280598" indent="-6692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5pPr>
      <a:lvl6pPr marL="1685180" indent="-154423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6pPr>
      <a:lvl7pPr marL="1991639" indent="-154423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7pPr>
      <a:lvl8pPr marL="2298079" indent="-154423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8pPr>
      <a:lvl9pPr marL="2604466" indent="-154423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06466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612795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919254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225630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532055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1838420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144838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2451247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25882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66" tIns="45680" rIns="91366" bIns="4568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66" tIns="45680" rIns="91366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2471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  <p:sldLayoutId id="2147484135" r:id="rId12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5pPr>
      <a:lvl6pPr marL="385477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6pPr>
      <a:lvl7pPr marL="770950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7pPr>
      <a:lvl8pPr marL="1156422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8pPr>
      <a:lvl9pPr marL="1541891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9pPr>
    </p:titleStyle>
    <p:bodyStyle>
      <a:lvl1pPr marL="289106" indent="-289106" algn="l" rtl="0" eaLnBrk="1" fontAlgn="base" hangingPunct="1">
        <a:spcBef>
          <a:spcPct val="20000"/>
        </a:spcBef>
        <a:spcAft>
          <a:spcPct val="0"/>
        </a:spcAft>
        <a:buChar char="•"/>
        <a:defRPr sz="2700">
          <a:solidFill>
            <a:schemeClr val="bg1"/>
          </a:solidFill>
          <a:latin typeface="+mn-lt"/>
          <a:ea typeface="+mn-ea"/>
          <a:cs typeface="+mn-cs"/>
        </a:defRPr>
      </a:lvl1pPr>
      <a:lvl2pPr marL="626392" indent="-240919" algn="l" rtl="0" eaLnBrk="1" fontAlgn="base" hangingPunct="1">
        <a:spcBef>
          <a:spcPct val="20000"/>
        </a:spcBef>
        <a:spcAft>
          <a:spcPct val="0"/>
        </a:spcAft>
        <a:buChar char="–"/>
        <a:defRPr sz="2363">
          <a:solidFill>
            <a:schemeClr val="bg1"/>
          </a:solidFill>
          <a:latin typeface="+mn-lt"/>
        </a:defRPr>
      </a:lvl2pPr>
      <a:lvl3pPr marL="963683" indent="-192738" algn="l" rtl="0" eaLnBrk="1" fontAlgn="base" hangingPunct="1">
        <a:spcBef>
          <a:spcPct val="20000"/>
        </a:spcBef>
        <a:spcAft>
          <a:spcPct val="0"/>
        </a:spcAft>
        <a:buChar char="•"/>
        <a:defRPr sz="2025">
          <a:solidFill>
            <a:schemeClr val="bg1"/>
          </a:solidFill>
          <a:latin typeface="+mn-lt"/>
        </a:defRPr>
      </a:lvl3pPr>
      <a:lvl4pPr marL="1349157" indent="-192738" algn="l" rtl="0" eaLnBrk="1" fontAlgn="base" hangingPunct="1">
        <a:spcBef>
          <a:spcPct val="20000"/>
        </a:spcBef>
        <a:spcAft>
          <a:spcPct val="0"/>
        </a:spcAft>
        <a:buChar char="–"/>
        <a:defRPr sz="1688">
          <a:solidFill>
            <a:schemeClr val="bg1"/>
          </a:solidFill>
          <a:latin typeface="+mn-lt"/>
        </a:defRPr>
      </a:lvl4pPr>
      <a:lvl5pPr marL="1734627" indent="-194078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5pPr>
      <a:lvl6pPr marL="2120101" indent="-194078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6pPr>
      <a:lvl7pPr marL="2505575" indent="-194078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7pPr>
      <a:lvl8pPr marL="2891041" indent="-194078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8pPr>
      <a:lvl9pPr marL="3276516" indent="-194078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85477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70950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56422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41891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927366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312839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698311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083784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530" tIns="45248" rIns="90530" bIns="45248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530" tIns="45248" rIns="90530" bIns="452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4648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1" r:id="rId1"/>
    <p:sldLayoutId id="2147484882" r:id="rId2"/>
    <p:sldLayoutId id="2147484883" r:id="rId3"/>
    <p:sldLayoutId id="2147484884" r:id="rId4"/>
    <p:sldLayoutId id="2147484885" r:id="rId5"/>
    <p:sldLayoutId id="2147484886" r:id="rId6"/>
    <p:sldLayoutId id="2147484887" r:id="rId7"/>
    <p:sldLayoutId id="2147484888" r:id="rId8"/>
    <p:sldLayoutId id="2147484889" r:id="rId9"/>
    <p:sldLayoutId id="2147484890" r:id="rId10"/>
    <p:sldLayoutId id="2147484891" r:id="rId11"/>
    <p:sldLayoutId id="2147484892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5pPr>
      <a:lvl6pPr marL="452707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6pPr>
      <a:lvl7pPr marL="905407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7pPr>
      <a:lvl8pPr marL="1358101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8pPr>
      <a:lvl9pPr marL="1810804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9pPr>
    </p:titleStyle>
    <p:bodyStyle>
      <a:lvl1pPr marL="331788" indent="-33178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30250" indent="-276225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27125" indent="-2190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579563" indent="-21907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32000" indent="-22066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489842" indent="-22793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42536" indent="-22793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395226" indent="-22793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47924" indent="-22793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0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707" algn="l" defTabSz="90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5407" algn="l" defTabSz="90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8101" algn="l" defTabSz="90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0804" algn="l" defTabSz="90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505" algn="l" defTabSz="90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6204" algn="l" defTabSz="90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8898" algn="l" defTabSz="90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1586" algn="l" defTabSz="90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3141" tIns="36548" rIns="73141" bIns="36548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3141" tIns="36548" rIns="73141" bIns="365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147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5" r:id="rId1"/>
    <p:sldLayoutId id="2147484976" r:id="rId2"/>
    <p:sldLayoutId id="2147484977" r:id="rId3"/>
    <p:sldLayoutId id="2147484978" r:id="rId4"/>
    <p:sldLayoutId id="2147484979" r:id="rId5"/>
    <p:sldLayoutId id="2147484980" r:id="rId6"/>
    <p:sldLayoutId id="2147484981" r:id="rId7"/>
    <p:sldLayoutId id="2147484982" r:id="rId8"/>
    <p:sldLayoutId id="2147484983" r:id="rId9"/>
    <p:sldLayoutId id="2147484984" r:id="rId10"/>
    <p:sldLayoutId id="2147484985" r:id="rId11"/>
    <p:sldLayoutId id="2147484986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5pPr>
      <a:lvl6pPr marL="308395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6pPr>
      <a:lvl7pPr marL="616818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7pPr>
      <a:lvl8pPr marL="925020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8pPr>
      <a:lvl9pPr marL="1233416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9pPr>
    </p:titleStyle>
    <p:bodyStyle>
      <a:lvl1pPr marL="86622" indent="-86622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bg1"/>
          </a:solidFill>
          <a:latin typeface="+mn-lt"/>
          <a:ea typeface="+mn-ea"/>
          <a:cs typeface="+mn-cs"/>
        </a:defRPr>
      </a:lvl1pPr>
      <a:lvl2pPr marL="390465" indent="-41306" algn="l" rtl="0" eaLnBrk="0" fontAlgn="base" hangingPunct="0">
        <a:spcBef>
          <a:spcPct val="20000"/>
        </a:spcBef>
        <a:spcAft>
          <a:spcPct val="0"/>
        </a:spcAft>
        <a:buChar char="–"/>
        <a:defRPr sz="2363">
          <a:solidFill>
            <a:schemeClr val="bg1"/>
          </a:solidFill>
          <a:latin typeface="+mn-lt"/>
        </a:defRPr>
      </a:lvl2pPr>
      <a:lvl3pPr marL="664935" indent="-6692" algn="l" rtl="0" eaLnBrk="0" fontAlgn="base" hangingPunct="0">
        <a:spcBef>
          <a:spcPct val="20000"/>
        </a:spcBef>
        <a:spcAft>
          <a:spcPct val="0"/>
        </a:spcAft>
        <a:buChar char="•"/>
        <a:defRPr sz="2025">
          <a:solidFill>
            <a:schemeClr val="bg1"/>
          </a:solidFill>
          <a:latin typeface="+mn-lt"/>
        </a:defRPr>
      </a:lvl3pPr>
      <a:lvl4pPr marL="990017" indent="-6692" algn="l" rtl="0" eaLnBrk="0" fontAlgn="base" hangingPunct="0">
        <a:spcBef>
          <a:spcPct val="20000"/>
        </a:spcBef>
        <a:spcAft>
          <a:spcPct val="0"/>
        </a:spcAft>
        <a:buChar char="–"/>
        <a:defRPr sz="1688">
          <a:solidFill>
            <a:schemeClr val="bg1"/>
          </a:solidFill>
          <a:latin typeface="+mn-lt"/>
        </a:defRPr>
      </a:lvl4pPr>
      <a:lvl5pPr marL="1291203" indent="-6692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5pPr>
      <a:lvl6pPr marL="1695963" indent="-155394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6pPr>
      <a:lvl7pPr marL="2004244" indent="-155394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7pPr>
      <a:lvl8pPr marL="2312615" indent="-155394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8pPr>
      <a:lvl9pPr marL="2620905" indent="-155394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08395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616818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925020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233416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541658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1850070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158404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2466755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25882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68" tIns="45628" rIns="91268" bIns="45628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68" tIns="45628" rIns="91268" bIns="456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875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4" r:id="rId1"/>
    <p:sldLayoutId id="2147485085" r:id="rId2"/>
    <p:sldLayoutId id="2147485086" r:id="rId3"/>
    <p:sldLayoutId id="2147485087" r:id="rId4"/>
    <p:sldLayoutId id="2147485088" r:id="rId5"/>
    <p:sldLayoutId id="2147485089" r:id="rId6"/>
    <p:sldLayoutId id="2147485090" r:id="rId7"/>
    <p:sldLayoutId id="2147485091" r:id="rId8"/>
    <p:sldLayoutId id="2147485092" r:id="rId9"/>
    <p:sldLayoutId id="2147485093" r:id="rId10"/>
    <p:sldLayoutId id="2147485094" r:id="rId11"/>
    <p:sldLayoutId id="2147485095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5pPr>
      <a:lvl6pPr marL="456364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6pPr>
      <a:lvl7pPr marL="912725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7pPr>
      <a:lvl8pPr marL="1369084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8pPr>
      <a:lvl9pPr marL="1825438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9pPr>
    </p:titleStyle>
    <p:bodyStyle>
      <a:lvl1pPr marL="342270" indent="-34227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1583" indent="-28522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0899" indent="-228181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597258" indent="-228181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3624" indent="-22976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09978" indent="-22976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66335" indent="-22976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2696" indent="-22976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79050" indent="-22976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2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64" algn="l" defTabSz="912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25" algn="l" defTabSz="912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084" algn="l" defTabSz="912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38" algn="l" defTabSz="912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798" algn="l" defTabSz="912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156" algn="l" defTabSz="912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513" algn="l" defTabSz="912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876" algn="l" defTabSz="912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826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35" r:id="rId1"/>
    <p:sldLayoutId id="2147485136" r:id="rId2"/>
    <p:sldLayoutId id="2147485137" r:id="rId3"/>
    <p:sldLayoutId id="2147485138" r:id="rId4"/>
    <p:sldLayoutId id="2147485139" r:id="rId5"/>
    <p:sldLayoutId id="2147485140" r:id="rId6"/>
    <p:sldLayoutId id="2147485141" r:id="rId7"/>
    <p:sldLayoutId id="2147485142" r:id="rId8"/>
    <p:sldLayoutId id="2147485143" r:id="rId9"/>
    <p:sldLayoutId id="2147485144" r:id="rId10"/>
    <p:sldLayoutId id="2147485145" r:id="rId11"/>
    <p:sldLayoutId id="2147485146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99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99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99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99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990" b="1">
          <a:solidFill>
            <a:srgbClr val="FFFF00"/>
          </a:solidFill>
          <a:latin typeface="Times New Roman" pitchFamily="18" charset="0"/>
        </a:defRPr>
      </a:lvl5pPr>
      <a:lvl6pPr marL="325487" algn="ctr" rtl="0" eaLnBrk="1" fontAlgn="base" hangingPunct="1">
        <a:spcBef>
          <a:spcPct val="0"/>
        </a:spcBef>
        <a:spcAft>
          <a:spcPct val="0"/>
        </a:spcAft>
        <a:defRPr sz="2990" b="1">
          <a:solidFill>
            <a:srgbClr val="FFFF00"/>
          </a:solidFill>
          <a:latin typeface="Times New Roman" pitchFamily="18" charset="0"/>
        </a:defRPr>
      </a:lvl6pPr>
      <a:lvl7pPr marL="650975" algn="ctr" rtl="0" eaLnBrk="1" fontAlgn="base" hangingPunct="1">
        <a:spcBef>
          <a:spcPct val="0"/>
        </a:spcBef>
        <a:spcAft>
          <a:spcPct val="0"/>
        </a:spcAft>
        <a:defRPr sz="2990" b="1">
          <a:solidFill>
            <a:srgbClr val="FFFF00"/>
          </a:solidFill>
          <a:latin typeface="Times New Roman" pitchFamily="18" charset="0"/>
        </a:defRPr>
      </a:lvl7pPr>
      <a:lvl8pPr marL="976462" algn="ctr" rtl="0" eaLnBrk="1" fontAlgn="base" hangingPunct="1">
        <a:spcBef>
          <a:spcPct val="0"/>
        </a:spcBef>
        <a:spcAft>
          <a:spcPct val="0"/>
        </a:spcAft>
        <a:defRPr sz="2990" b="1">
          <a:solidFill>
            <a:srgbClr val="FFFF00"/>
          </a:solidFill>
          <a:latin typeface="Times New Roman" pitchFamily="18" charset="0"/>
        </a:defRPr>
      </a:lvl8pPr>
      <a:lvl9pPr marL="1301949" algn="ctr" rtl="0" eaLnBrk="1" fontAlgn="base" hangingPunct="1">
        <a:spcBef>
          <a:spcPct val="0"/>
        </a:spcBef>
        <a:spcAft>
          <a:spcPct val="0"/>
        </a:spcAft>
        <a:defRPr sz="2990" b="1">
          <a:solidFill>
            <a:srgbClr val="FFFF00"/>
          </a:solidFill>
          <a:latin typeface="Times New Roman" pitchFamily="18" charset="0"/>
        </a:defRPr>
      </a:lvl9pPr>
    </p:titleStyle>
    <p:bodyStyle>
      <a:lvl1pPr marL="244116" indent="-244116" algn="l" rtl="0" eaLnBrk="0" fontAlgn="base" hangingPunct="0">
        <a:spcBef>
          <a:spcPct val="20000"/>
        </a:spcBef>
        <a:spcAft>
          <a:spcPct val="0"/>
        </a:spcAft>
        <a:buChar char="•"/>
        <a:defRPr sz="2278">
          <a:solidFill>
            <a:schemeClr val="bg1"/>
          </a:solidFill>
          <a:latin typeface="+mn-lt"/>
          <a:ea typeface="+mn-ea"/>
          <a:cs typeface="+mn-cs"/>
        </a:defRPr>
      </a:lvl1pPr>
      <a:lvl2pPr marL="528918" indent="-203430" algn="l" rtl="0" eaLnBrk="0" fontAlgn="base" hangingPunct="0">
        <a:spcBef>
          <a:spcPct val="20000"/>
        </a:spcBef>
        <a:spcAft>
          <a:spcPct val="0"/>
        </a:spcAft>
        <a:buChar char="–"/>
        <a:defRPr sz="1993">
          <a:solidFill>
            <a:schemeClr val="bg1"/>
          </a:solidFill>
          <a:latin typeface="+mn-lt"/>
        </a:defRPr>
      </a:lvl2pPr>
      <a:lvl3pPr marL="813718" indent="-162744" algn="l" rtl="0" eaLnBrk="0" fontAlgn="base" hangingPunct="0">
        <a:spcBef>
          <a:spcPct val="20000"/>
        </a:spcBef>
        <a:spcAft>
          <a:spcPct val="0"/>
        </a:spcAft>
        <a:buChar char="•"/>
        <a:defRPr sz="1709">
          <a:solidFill>
            <a:schemeClr val="bg1"/>
          </a:solidFill>
          <a:latin typeface="+mn-lt"/>
        </a:defRPr>
      </a:lvl3pPr>
      <a:lvl4pPr marL="1139205" indent="-162744" algn="l" rtl="0" eaLnBrk="0" fontAlgn="base" hangingPunct="0">
        <a:spcBef>
          <a:spcPct val="20000"/>
        </a:spcBef>
        <a:spcAft>
          <a:spcPct val="0"/>
        </a:spcAft>
        <a:buChar char="–"/>
        <a:defRPr sz="1424">
          <a:solidFill>
            <a:schemeClr val="bg1"/>
          </a:solidFill>
          <a:latin typeface="+mn-lt"/>
        </a:defRPr>
      </a:lvl4pPr>
      <a:lvl5pPr marL="1464692" indent="-163874" algn="l" rtl="0" eaLnBrk="0" fontAlgn="base" hangingPunct="0">
        <a:spcBef>
          <a:spcPct val="20000"/>
        </a:spcBef>
        <a:spcAft>
          <a:spcPct val="0"/>
        </a:spcAft>
        <a:buChar char="»"/>
        <a:defRPr sz="1424">
          <a:solidFill>
            <a:schemeClr val="bg1"/>
          </a:solidFill>
          <a:latin typeface="+mn-lt"/>
        </a:defRPr>
      </a:lvl5pPr>
      <a:lvl6pPr marL="1790180" indent="-163874" algn="l" rtl="0" eaLnBrk="1" fontAlgn="base" hangingPunct="1">
        <a:spcBef>
          <a:spcPct val="20000"/>
        </a:spcBef>
        <a:spcAft>
          <a:spcPct val="0"/>
        </a:spcAft>
        <a:buChar char="»"/>
        <a:defRPr sz="1424">
          <a:solidFill>
            <a:schemeClr val="bg1"/>
          </a:solidFill>
          <a:latin typeface="+mn-lt"/>
        </a:defRPr>
      </a:lvl6pPr>
      <a:lvl7pPr marL="2115666" indent="-163874" algn="l" rtl="0" eaLnBrk="1" fontAlgn="base" hangingPunct="1">
        <a:spcBef>
          <a:spcPct val="20000"/>
        </a:spcBef>
        <a:spcAft>
          <a:spcPct val="0"/>
        </a:spcAft>
        <a:buChar char="»"/>
        <a:defRPr sz="1424">
          <a:solidFill>
            <a:schemeClr val="bg1"/>
          </a:solidFill>
          <a:latin typeface="+mn-lt"/>
        </a:defRPr>
      </a:lvl7pPr>
      <a:lvl8pPr marL="2441153" indent="-163874" algn="l" rtl="0" eaLnBrk="1" fontAlgn="base" hangingPunct="1">
        <a:spcBef>
          <a:spcPct val="20000"/>
        </a:spcBef>
        <a:spcAft>
          <a:spcPct val="0"/>
        </a:spcAft>
        <a:buChar char="»"/>
        <a:defRPr sz="1424">
          <a:solidFill>
            <a:schemeClr val="bg1"/>
          </a:solidFill>
          <a:latin typeface="+mn-lt"/>
        </a:defRPr>
      </a:lvl8pPr>
      <a:lvl9pPr marL="2766641" indent="-163874" algn="l" rtl="0" eaLnBrk="1" fontAlgn="base" hangingPunct="1">
        <a:spcBef>
          <a:spcPct val="20000"/>
        </a:spcBef>
        <a:spcAft>
          <a:spcPct val="0"/>
        </a:spcAft>
        <a:buChar char="»"/>
        <a:defRPr sz="1424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650975" rtl="0" eaLnBrk="1" latinLnBrk="0" hangingPunct="1">
        <a:defRPr sz="1281" kern="1200">
          <a:solidFill>
            <a:schemeClr val="tx1"/>
          </a:solidFill>
          <a:latin typeface="+mn-lt"/>
          <a:ea typeface="+mn-ea"/>
          <a:cs typeface="+mn-cs"/>
        </a:defRPr>
      </a:lvl1pPr>
      <a:lvl2pPr marL="325487" algn="l" defTabSz="650975" rtl="0" eaLnBrk="1" latinLnBrk="0" hangingPunct="1">
        <a:defRPr sz="1281" kern="1200">
          <a:solidFill>
            <a:schemeClr val="tx1"/>
          </a:solidFill>
          <a:latin typeface="+mn-lt"/>
          <a:ea typeface="+mn-ea"/>
          <a:cs typeface="+mn-cs"/>
        </a:defRPr>
      </a:lvl2pPr>
      <a:lvl3pPr marL="650975" algn="l" defTabSz="650975" rtl="0" eaLnBrk="1" latinLnBrk="0" hangingPunct="1">
        <a:defRPr sz="1281" kern="1200">
          <a:solidFill>
            <a:schemeClr val="tx1"/>
          </a:solidFill>
          <a:latin typeface="+mn-lt"/>
          <a:ea typeface="+mn-ea"/>
          <a:cs typeface="+mn-cs"/>
        </a:defRPr>
      </a:lvl3pPr>
      <a:lvl4pPr marL="976462" algn="l" defTabSz="650975" rtl="0" eaLnBrk="1" latinLnBrk="0" hangingPunct="1">
        <a:defRPr sz="1281" kern="1200">
          <a:solidFill>
            <a:schemeClr val="tx1"/>
          </a:solidFill>
          <a:latin typeface="+mn-lt"/>
          <a:ea typeface="+mn-ea"/>
          <a:cs typeface="+mn-cs"/>
        </a:defRPr>
      </a:lvl4pPr>
      <a:lvl5pPr marL="1301949" algn="l" defTabSz="650975" rtl="0" eaLnBrk="1" latinLnBrk="0" hangingPunct="1">
        <a:defRPr sz="1281" kern="1200">
          <a:solidFill>
            <a:schemeClr val="tx1"/>
          </a:solidFill>
          <a:latin typeface="+mn-lt"/>
          <a:ea typeface="+mn-ea"/>
          <a:cs typeface="+mn-cs"/>
        </a:defRPr>
      </a:lvl5pPr>
      <a:lvl6pPr marL="1627436" algn="l" defTabSz="650975" rtl="0" eaLnBrk="1" latinLnBrk="0" hangingPunct="1">
        <a:defRPr sz="1281" kern="1200">
          <a:solidFill>
            <a:schemeClr val="tx1"/>
          </a:solidFill>
          <a:latin typeface="+mn-lt"/>
          <a:ea typeface="+mn-ea"/>
          <a:cs typeface="+mn-cs"/>
        </a:defRPr>
      </a:lvl6pPr>
      <a:lvl7pPr marL="1952922" algn="l" defTabSz="650975" rtl="0" eaLnBrk="1" latinLnBrk="0" hangingPunct="1">
        <a:defRPr sz="1281" kern="1200">
          <a:solidFill>
            <a:schemeClr val="tx1"/>
          </a:solidFill>
          <a:latin typeface="+mn-lt"/>
          <a:ea typeface="+mn-ea"/>
          <a:cs typeface="+mn-cs"/>
        </a:defRPr>
      </a:lvl7pPr>
      <a:lvl8pPr marL="2278411" algn="l" defTabSz="650975" rtl="0" eaLnBrk="1" latinLnBrk="0" hangingPunct="1">
        <a:defRPr sz="1281" kern="1200">
          <a:solidFill>
            <a:schemeClr val="tx1"/>
          </a:solidFill>
          <a:latin typeface="+mn-lt"/>
          <a:ea typeface="+mn-ea"/>
          <a:cs typeface="+mn-cs"/>
        </a:defRPr>
      </a:lvl8pPr>
      <a:lvl9pPr marL="2603897" algn="l" defTabSz="650975" rtl="0" eaLnBrk="1" latinLnBrk="0" hangingPunct="1">
        <a:defRPr sz="128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4107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48" r:id="rId1"/>
    <p:sldLayoutId id="2147485149" r:id="rId2"/>
    <p:sldLayoutId id="2147485150" r:id="rId3"/>
    <p:sldLayoutId id="2147485151" r:id="rId4"/>
    <p:sldLayoutId id="2147485152" r:id="rId5"/>
    <p:sldLayoutId id="2147485153" r:id="rId6"/>
    <p:sldLayoutId id="2147485154" r:id="rId7"/>
    <p:sldLayoutId id="2147485155" r:id="rId8"/>
    <p:sldLayoutId id="2147485156" r:id="rId9"/>
    <p:sldLayoutId id="2147485157" r:id="rId10"/>
    <p:sldLayoutId id="2147485158" r:id="rId11"/>
    <p:sldLayoutId id="2147485159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5pPr>
      <a:lvl6pPr marL="385763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6pPr>
      <a:lvl7pPr marL="771525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7pPr>
      <a:lvl8pPr marL="1157288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8pPr>
      <a:lvl9pPr marL="1543050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9pPr>
    </p:titleStyle>
    <p:bodyStyle>
      <a:lvl1pPr marL="289322" indent="-289322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bg1"/>
          </a:solidFill>
          <a:latin typeface="+mn-lt"/>
          <a:ea typeface="+mn-ea"/>
          <a:cs typeface="+mn-cs"/>
        </a:defRPr>
      </a:lvl1pPr>
      <a:lvl2pPr marL="626865" indent="-241102" algn="l" rtl="0" eaLnBrk="0" fontAlgn="base" hangingPunct="0">
        <a:spcBef>
          <a:spcPct val="20000"/>
        </a:spcBef>
        <a:spcAft>
          <a:spcPct val="0"/>
        </a:spcAft>
        <a:buChar char="–"/>
        <a:defRPr sz="2363">
          <a:solidFill>
            <a:schemeClr val="bg1"/>
          </a:solidFill>
          <a:latin typeface="+mn-lt"/>
        </a:defRPr>
      </a:lvl2pPr>
      <a:lvl3pPr marL="964406" indent="-192881" algn="l" rtl="0" eaLnBrk="0" fontAlgn="base" hangingPunct="0">
        <a:spcBef>
          <a:spcPct val="20000"/>
        </a:spcBef>
        <a:spcAft>
          <a:spcPct val="0"/>
        </a:spcAft>
        <a:buChar char="•"/>
        <a:defRPr sz="2025">
          <a:solidFill>
            <a:schemeClr val="bg1"/>
          </a:solidFill>
          <a:latin typeface="+mn-lt"/>
        </a:defRPr>
      </a:lvl3pPr>
      <a:lvl4pPr marL="1350169" indent="-192881" algn="l" rtl="0" eaLnBrk="0" fontAlgn="base" hangingPunct="0">
        <a:spcBef>
          <a:spcPct val="20000"/>
        </a:spcBef>
        <a:spcAft>
          <a:spcPct val="0"/>
        </a:spcAft>
        <a:buChar char="–"/>
        <a:defRPr sz="1688">
          <a:solidFill>
            <a:schemeClr val="bg1"/>
          </a:solidFill>
          <a:latin typeface="+mn-lt"/>
        </a:defRPr>
      </a:lvl4pPr>
      <a:lvl5pPr marL="1735931" indent="-194221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5pPr>
      <a:lvl6pPr marL="2121694" indent="-194221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6pPr>
      <a:lvl7pPr marL="2507456" indent="-194221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7pPr>
      <a:lvl8pPr marL="2893219" indent="-194221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8pPr>
      <a:lvl9pPr marL="3278981" indent="-194221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71525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57288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928813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314575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700338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086100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8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9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952" y="0"/>
            <a:ext cx="380048" cy="34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90023" y="0"/>
            <a:ext cx="9906953" cy="869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744" tIns="40841" rIns="81744" bIns="4084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5pPr>
            <a:lvl6pPr marL="363219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6pPr>
            <a:lvl7pPr marL="726276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7pPr>
            <a:lvl8pPr marL="1089487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8pPr>
            <a:lvl9pPr marL="1452598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10287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Complex Coronary Cases Supported by: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23593" y="1020917"/>
            <a:ext cx="9265371" cy="391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744" tIns="40841" rIns="81744" bIns="40841" numCol="1" anchor="t" anchorCtr="0" compatLnSpc="1">
            <a:prstTxWarp prst="textNoShape">
              <a:avLst/>
            </a:prstTxWarp>
          </a:bodyPr>
          <a:lstStyle>
            <a:lvl1pPr marL="97911" indent="-9791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6440" indent="-442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778583" indent="-793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162343" indent="-793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1517745" indent="-793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1997251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360461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2723649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086775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defTabSz="1028700">
              <a:defRPr/>
            </a:pPr>
            <a:r>
              <a:rPr kumimoji="0" lang="en-US" altLang="en-US" sz="4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200" b="1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Boston Scientific Corp.</a:t>
            </a:r>
          </a:p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Abbott-CSI Inc.</a:t>
            </a:r>
          </a:p>
          <a:p>
            <a:pPr marL="0" indent="0" defTabSz="1028700"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800" b="1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Shockwave Medical Inc.</a:t>
            </a:r>
          </a:p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Terumo Vascular Corp.</a:t>
            </a:r>
          </a:p>
          <a:p>
            <a:pPr marL="0" indent="0" defTabSz="1028700">
              <a:defRPr/>
            </a:pPr>
            <a:r>
              <a:rPr lang="en-US" altLang="en-US" sz="4000" b="1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b="1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Johnson &amp; Johnson</a:t>
            </a: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-</a:t>
            </a:r>
            <a:r>
              <a:rPr kumimoji="0" lang="en-US" altLang="en-US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Abiomed</a:t>
            </a: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Inc.</a:t>
            </a:r>
          </a:p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Chiesi</a:t>
            </a:r>
            <a:r>
              <a:rPr kumimoji="0" lang="en-US" alt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Inc.</a:t>
            </a:r>
          </a:p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b="1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kern="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Haemonetics-Cardiva</a:t>
            </a:r>
            <a:r>
              <a:rPr lang="en-US" altLang="en-US" sz="2800" b="1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Inc.</a:t>
            </a:r>
          </a:p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Acist</a:t>
            </a:r>
            <a:r>
              <a:rPr kumimoji="0" lang="en-US" alt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Medical System.</a:t>
            </a:r>
          </a:p>
        </p:txBody>
      </p:sp>
    </p:spTree>
    <p:extLst>
      <p:ext uri="{BB962C8B-B14F-4D97-AF65-F5344CB8AC3E}">
        <p14:creationId xmlns:p14="http://schemas.microsoft.com/office/powerpoint/2010/main" val="2245348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6773" y="197224"/>
            <a:ext cx="7646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Patent LIMA to LCx OM1</a:t>
            </a:r>
          </a:p>
        </p:txBody>
      </p:sp>
      <p:pic>
        <p:nvPicPr>
          <p:cNvPr id="2" name="Pt JG R1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1172" y="720444"/>
            <a:ext cx="5818095" cy="581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0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B32EC6-6402-FA43-A3E6-FEB77C812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859" y="25658"/>
            <a:ext cx="8679656" cy="784919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CCC Live Case # 174</a:t>
            </a:r>
          </a:p>
        </p:txBody>
      </p:sp>
      <p:pic>
        <p:nvPicPr>
          <p:cNvPr id="2867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072" y="41134"/>
            <a:ext cx="355625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1"/>
          <p:cNvSpPr txBox="1">
            <a:spLocks noChangeArrowheads="1"/>
          </p:cNvSpPr>
          <p:nvPr/>
        </p:nvSpPr>
        <p:spPr bwMode="auto">
          <a:xfrm>
            <a:off x="4170377" y="2122240"/>
            <a:ext cx="6022613" cy="69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034" tIns="38012" rIns="76034" bIns="380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771525">
              <a:defRPr/>
            </a:pPr>
            <a:r>
              <a:rPr lang="en-US" altLang="en-US" sz="2000" b="1" dirty="0">
                <a:solidFill>
                  <a:srgbClr val="FFFF00"/>
                </a:solidFill>
                <a:cs typeface="Arial" pitchFamily="34" charset="0"/>
              </a:rPr>
              <a:t>Clinical Variables</a:t>
            </a:r>
          </a:p>
          <a:p>
            <a:pPr defTabSz="771525">
              <a:defRPr/>
            </a:pPr>
            <a:r>
              <a:rPr lang="en-US" altLang="en-US" sz="2000" dirty="0">
                <a:solidFill>
                  <a:srgbClr val="FFFFFF"/>
                </a:solidFill>
                <a:cs typeface="Arial" pitchFamily="34" charset="0"/>
              </a:rPr>
              <a:t>Echo with 58% EF and no </a:t>
            </a:r>
            <a:r>
              <a:rPr lang="en-US" altLang="en-US" sz="2000" dirty="0" err="1">
                <a:solidFill>
                  <a:srgbClr val="FFFFFF"/>
                </a:solidFill>
                <a:cs typeface="Arial" pitchFamily="34" charset="0"/>
              </a:rPr>
              <a:t>valvular</a:t>
            </a:r>
            <a:r>
              <a:rPr lang="en-US" altLang="en-US" sz="2000" dirty="0">
                <a:solidFill>
                  <a:srgbClr val="FFFFFF"/>
                </a:solidFill>
                <a:cs typeface="Arial" pitchFamily="34" charset="0"/>
              </a:rPr>
              <a:t> disease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74290" y="843306"/>
            <a:ext cx="6054047" cy="1308953"/>
          </a:xfrm>
          <a:prstGeom prst="rect">
            <a:avLst/>
          </a:prstGeom>
          <a:noFill/>
        </p:spPr>
        <p:txBody>
          <a:bodyPr wrap="square" lIns="77095" tIns="38547" rIns="77095" bIns="38547" rtlCol="0">
            <a:spAutoFit/>
          </a:bodyPr>
          <a:lstStyle/>
          <a:p>
            <a:pPr defTabSz="771525">
              <a:defRPr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Clinical Presentation</a:t>
            </a:r>
          </a:p>
          <a:p>
            <a:pPr defTabSz="771525">
              <a:defRPr/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with  DOE/intermittent chest pains and a +stress MPI for </a:t>
            </a:r>
            <a:r>
              <a:rPr lang="en-US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antero</a:t>
            </a: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-septal, lateral and apical ischemia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735" y="868338"/>
            <a:ext cx="3401777" cy="693400"/>
          </a:xfrm>
          <a:prstGeom prst="rect">
            <a:avLst/>
          </a:prstGeom>
          <a:noFill/>
        </p:spPr>
        <p:txBody>
          <a:bodyPr wrap="none" lIns="77095" tIns="38547" rIns="77095" bIns="38547" rtlCol="0">
            <a:spAutoFit/>
          </a:bodyPr>
          <a:lstStyle/>
          <a:p>
            <a:pPr defTabSz="771525">
              <a:defRPr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Demographics</a:t>
            </a:r>
          </a:p>
          <a:p>
            <a:pPr defTabSz="771525">
              <a:defRPr/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 yrs, Male s/p CABG 2013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276" y="2030267"/>
            <a:ext cx="3971099" cy="1308953"/>
          </a:xfrm>
          <a:prstGeom prst="rect">
            <a:avLst/>
          </a:prstGeom>
          <a:noFill/>
        </p:spPr>
        <p:txBody>
          <a:bodyPr wrap="none" lIns="77095" tIns="38547" rIns="77095" bIns="38547" rtlCol="0">
            <a:spAutoFit/>
          </a:bodyPr>
          <a:lstStyle/>
          <a:p>
            <a:pPr defTabSz="771525">
              <a:defRPr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 Risk Factors</a:t>
            </a:r>
            <a:endParaRPr lang="en-US" altLang="en-US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771525">
              <a:defRPr/>
            </a:pPr>
            <a:r>
              <a:rPr lang="en-US" alt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Controlled hypertension</a:t>
            </a:r>
          </a:p>
          <a:p>
            <a:pPr defTabSz="771525">
              <a:defRPr/>
            </a:pPr>
            <a:r>
              <a:rPr lang="en-US" alt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H/o cardiac arrest 2013, s/p AICD</a:t>
            </a:r>
          </a:p>
          <a:p>
            <a:pPr defTabSz="771525">
              <a:defRPr/>
            </a:pPr>
            <a:r>
              <a:rPr lang="en-US" alt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SAQ-7 score: 62, Asthma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5995" y="3566415"/>
            <a:ext cx="9458619" cy="631845"/>
          </a:xfrm>
          <a:prstGeom prst="rect">
            <a:avLst/>
          </a:prstGeom>
          <a:noFill/>
        </p:spPr>
        <p:txBody>
          <a:bodyPr wrap="square" lIns="77095" tIns="38547" rIns="77095" bIns="38547" rtlCol="0">
            <a:spAutoFit/>
          </a:bodyPr>
          <a:lstStyle/>
          <a:p>
            <a:pPr defTabSz="771525">
              <a:defRPr/>
            </a:pPr>
            <a:r>
              <a:rPr lang="en-US" altLang="en-US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Medications</a:t>
            </a:r>
          </a:p>
          <a:p>
            <a:pPr defTabSz="771525">
              <a:defRPr/>
            </a:pPr>
            <a:r>
              <a:rPr lang="en-US" alt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Aspirin, Amlodipine, Metoprolol XL, Rosuvastatin, Inhalers</a:t>
            </a:r>
            <a:endParaRPr 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90" y="4436287"/>
            <a:ext cx="10458818" cy="1093510"/>
          </a:xfrm>
          <a:prstGeom prst="rect">
            <a:avLst/>
          </a:prstGeom>
          <a:noFill/>
        </p:spPr>
        <p:txBody>
          <a:bodyPr wrap="square" lIns="77095" tIns="38547" rIns="77095" bIns="38547" rtlCol="0">
            <a:spAutoFit/>
          </a:bodyPr>
          <a:lstStyle/>
          <a:p>
            <a:pPr defTabSz="771525">
              <a:defRPr/>
            </a:pPr>
            <a:r>
              <a:rPr lang="en-US" alt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Cath: </a:t>
            </a:r>
            <a:r>
              <a:rPr lang="en-US" altLang="en-US" sz="2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Cardiac cath on 11/6/2023 revealed severely calcified 3 V CAD; multiple  calcified lesions in tortuous LAD, 100% LCx-OM1 with patent LIMA, 100% mid RCA with patent SVG &amp; LVEF 60%. PCI was deferred due to insurance approval.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68" y="5811969"/>
            <a:ext cx="1028603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71525">
              <a:defRPr/>
            </a:pPr>
            <a:r>
              <a:rPr lang="en-US" altLang="en-US" sz="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Plan: </a:t>
            </a:r>
            <a:r>
              <a:rPr lang="en-US" altLang="en-US" sz="25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planned for PCI of extremely tortuous calcified LAD lesions using rotational atherectomy &amp; multiple DES and IVUS optimization.</a:t>
            </a:r>
            <a:endParaRPr lang="en-US" sz="2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37103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501" y="40841"/>
            <a:ext cx="400497" cy="361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TextBox 2"/>
          <p:cNvSpPr txBox="1">
            <a:spLocks noChangeArrowheads="1"/>
          </p:cNvSpPr>
          <p:nvPr/>
        </p:nvSpPr>
        <p:spPr bwMode="auto">
          <a:xfrm>
            <a:off x="803672" y="62443"/>
            <a:ext cx="8124668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771525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AUC 2017: IMA to LAD Not Patent</a:t>
            </a:r>
          </a:p>
        </p:txBody>
      </p:sp>
      <p:pic>
        <p:nvPicPr>
          <p:cNvPr id="100357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4" y="708774"/>
            <a:ext cx="10008724" cy="5709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4677674" y="6418547"/>
            <a:ext cx="5660117" cy="37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6301" tIns="33153" rIns="66301" bIns="33153">
            <a:spAutoFit/>
          </a:bodyPr>
          <a:lstStyle>
            <a:lvl1pPr defTabSz="792163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39775" indent="-282575" defTabSz="792163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39825" indent="-225425" defTabSz="792163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597025" indent="-225425" defTabSz="792163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4225" indent="-227013" defTabSz="792163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14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686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58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30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defTabSz="668387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Patel et al., J Am </a:t>
            </a:r>
            <a:r>
              <a:rPr lang="en-US" altLang="en-US" sz="2000" b="1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Coll</a:t>
            </a:r>
            <a:r>
              <a:rPr lang="en-US" altLang="en-US" sz="20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b="1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Cardiol</a:t>
            </a:r>
            <a:r>
              <a:rPr lang="en-US" altLang="en-US" sz="20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2017;69:2212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790949" y="2954674"/>
            <a:ext cx="519095" cy="275951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4542" tIns="32244" rIns="64542" bIns="32244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39775" indent="-282575" defTabSz="912813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39825" indent="-225425" defTabSz="912813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597025" indent="-225425" defTabSz="912813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4225" indent="-227013" defTabSz="912813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14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686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58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30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4984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78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5281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034" y="49769"/>
            <a:ext cx="337920" cy="305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5235" name="Straight Arrow Connector 29"/>
          <p:cNvCxnSpPr>
            <a:cxnSpLocks noChangeShapeType="1"/>
          </p:cNvCxnSpPr>
          <p:nvPr/>
        </p:nvCxnSpPr>
        <p:spPr bwMode="auto">
          <a:xfrm>
            <a:off x="8399502" y="4216725"/>
            <a:ext cx="0" cy="514224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round/>
                <a:headEnd type="triangle" w="med" len="sm"/>
                <a:tailEnd type="triangle" w="med" len="sm"/>
              </a14:hiddenLine>
            </a:ext>
          </a:extLst>
        </p:spPr>
      </p:cxnSp>
      <p:sp>
        <p:nvSpPr>
          <p:cNvPr id="95236" name="TextBox 3"/>
          <p:cNvSpPr txBox="1">
            <a:spLocks noChangeArrowheads="1"/>
          </p:cNvSpPr>
          <p:nvPr/>
        </p:nvSpPr>
        <p:spPr bwMode="auto">
          <a:xfrm>
            <a:off x="1105216" y="-37322"/>
            <a:ext cx="85426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6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AUC 2017: One-Vessel Disease</a:t>
            </a:r>
          </a:p>
        </p:txBody>
      </p:sp>
      <p:pic>
        <p:nvPicPr>
          <p:cNvPr id="95238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8" y="697230"/>
            <a:ext cx="10044678" cy="571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4883784" y="6461514"/>
            <a:ext cx="5423789" cy="36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942" tIns="27973" rIns="55942" bIns="27973">
            <a:spAutoFit/>
          </a:bodyPr>
          <a:lstStyle>
            <a:lvl1pPr defTabSz="792163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39775" indent="-282575" defTabSz="792163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39825" indent="-225425" defTabSz="792163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597025" indent="-225425" defTabSz="792163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4225" indent="-227013" defTabSz="792163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14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686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58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30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5639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25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Patel et al., J Am </a:t>
            </a:r>
            <a:r>
              <a:rPr kumimoji="0" lang="en-US" altLang="en-US" sz="2025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Coll</a:t>
            </a:r>
            <a:r>
              <a:rPr kumimoji="0" lang="en-US" altLang="en-US" sz="2025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2025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Cardiol</a:t>
            </a:r>
            <a:r>
              <a:rPr kumimoji="0" lang="en-US" altLang="en-US" sz="2025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2017;69:2212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812465" y="5224535"/>
            <a:ext cx="519095" cy="275951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4542" tIns="32244" rIns="64542" bIns="32244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39775" indent="-282575" defTabSz="912813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39825" indent="-225425" defTabSz="912813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597025" indent="-225425" defTabSz="912813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4225" indent="-227013" defTabSz="912813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14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686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58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30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4984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78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0763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6984" y="194294"/>
            <a:ext cx="9835661" cy="450056"/>
          </a:xfrm>
        </p:spPr>
        <p:txBody>
          <a:bodyPr/>
          <a:lstStyle/>
          <a:p>
            <a:r>
              <a:rPr lang="en-US" altLang="en-US" sz="4000" u="sng" dirty="0">
                <a:latin typeface="Arial" pitchFamily="34" charset="0"/>
              </a:rPr>
              <a:t>Latest Issues in Coronary Intervention</a:t>
            </a:r>
            <a:endParaRPr lang="en-US" altLang="en-US" sz="4000" i="1" u="sng" dirty="0">
              <a:latin typeface="Arial" pitchFamily="34" charset="0"/>
            </a:endParaRPr>
          </a:p>
        </p:txBody>
      </p:sp>
      <p:sp>
        <p:nvSpPr>
          <p:cNvPr id="14036995" name="Rectangle 3"/>
          <p:cNvSpPr>
            <a:spLocks noChangeArrowheads="1"/>
          </p:cNvSpPr>
          <p:nvPr/>
        </p:nvSpPr>
        <p:spPr bwMode="auto">
          <a:xfrm>
            <a:off x="-16786" y="1293598"/>
            <a:ext cx="10485494" cy="48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308" tIns="30632" rIns="61308" bIns="30632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2900" b="1" dirty="0">
                <a:latin typeface="Arial" pitchFamily="34" charset="0"/>
              </a:rPr>
              <a:t> </a:t>
            </a:r>
            <a:r>
              <a:rPr lang="en-US" altLang="en-US" sz="2800" b="1" dirty="0">
                <a:latin typeface="Arial" pitchFamily="34" charset="0"/>
              </a:rPr>
              <a:t>Recent Interventional Publications on Ca++ management:</a:t>
            </a:r>
          </a:p>
          <a:p>
            <a:pPr lvl="0" defTabSz="771525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latin typeface="Arial" pitchFamily="34" charset="0"/>
              </a:rPr>
              <a:t>    </a:t>
            </a:r>
            <a:r>
              <a:rPr lang="en-US" altLang="en-US" b="1" dirty="0">
                <a:latin typeface="Arial" pitchFamily="34" charset="0"/>
              </a:rPr>
              <a:t>Prep-</a:t>
            </a:r>
            <a:r>
              <a:rPr lang="en-US" altLang="en-US" b="1" dirty="0" err="1">
                <a:latin typeface="Arial" pitchFamily="34" charset="0"/>
              </a:rPr>
              <a:t>Calc</a:t>
            </a:r>
            <a:r>
              <a:rPr lang="en-US" altLang="en-US" b="1" dirty="0">
                <a:latin typeface="Arial" pitchFamily="34" charset="0"/>
              </a:rPr>
              <a:t>-Combo study, ROTACUT vs COPS </a:t>
            </a:r>
          </a:p>
          <a:p>
            <a:pPr lvl="0" defTabSz="771525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b="1" dirty="0">
                <a:latin typeface="Arial" pitchFamily="34" charset="0"/>
              </a:rPr>
              <a:t>     trials comparison, ISR lumen expansion with IVL, </a:t>
            </a:r>
          </a:p>
          <a:p>
            <a:pPr lvl="0" defTabSz="771525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b="1" dirty="0">
                <a:latin typeface="Arial" pitchFamily="34" charset="0"/>
              </a:rPr>
              <a:t>     </a:t>
            </a:r>
            <a:r>
              <a:rPr lang="en-US" altLang="en-US" b="1" dirty="0" err="1">
                <a:latin typeface="Arial" pitchFamily="34" charset="0"/>
              </a:rPr>
              <a:t>RotaScore</a:t>
            </a:r>
            <a:r>
              <a:rPr lang="en-US" altLang="en-US" b="1" dirty="0">
                <a:latin typeface="Arial" pitchFamily="34" charset="0"/>
              </a:rPr>
              <a:t> for bailout Rota use</a:t>
            </a:r>
          </a:p>
          <a:p>
            <a:pPr lvl="0" defTabSz="771525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b="1" dirty="0">
              <a:latin typeface="Arial" pitchFamily="34" charset="0"/>
            </a:endParaRPr>
          </a:p>
          <a:p>
            <a:pPr lvl="0" defTabSz="771525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</a:rPr>
              <a:t>     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</a:rPr>
              <a:t>       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</a:endParaRP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Focused review of the month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b="1" dirty="0">
                <a:latin typeface="Arial" pitchFamily="34" charset="0"/>
              </a:rPr>
              <a:t> Rotational vs Orbital Atherectomy Comparison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</a:rPr>
              <a:t>:</a:t>
            </a:r>
            <a:endParaRPr kumimoji="0" lang="en-US" altLang="en-US" sz="3400" b="1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Arial" pitchFamily="34" charset="0"/>
            </a:endParaRP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2800" b="1" baseline="0" dirty="0">
                <a:latin typeface="Arial" pitchFamily="34" charset="0"/>
              </a:rPr>
              <a:t>      Direct Comparison of Rotational vs Orbital </a:t>
            </a:r>
            <a:r>
              <a:rPr lang="en-US" altLang="en-US" sz="2800" b="1" dirty="0">
                <a:latin typeface="Arial" pitchFamily="34" charset="0"/>
              </a:rPr>
              <a:t>Atherectomy 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2800" b="1" i="1" dirty="0">
                <a:latin typeface="Arial" pitchFamily="34" charset="0"/>
              </a:rPr>
              <a:t>      for Calcified Lesions Guided by OCT: DIRO TRIAL</a:t>
            </a:r>
            <a:endParaRPr kumimoji="0" lang="en-US" altLang="en-US" sz="30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</a:endParaRPr>
          </a:p>
        </p:txBody>
      </p:sp>
      <p:pic>
        <p:nvPicPr>
          <p:cNvPr id="132100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705" y="3162"/>
            <a:ext cx="356295" cy="34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12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036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6995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6984" y="194294"/>
            <a:ext cx="9835661" cy="450056"/>
          </a:xfrm>
        </p:spPr>
        <p:txBody>
          <a:bodyPr/>
          <a:lstStyle/>
          <a:p>
            <a:r>
              <a:rPr lang="en-US" altLang="en-US" sz="4000" u="sng" dirty="0">
                <a:latin typeface="Arial" pitchFamily="34" charset="0"/>
              </a:rPr>
              <a:t>Latest Issues in Coronary Intervention</a:t>
            </a:r>
            <a:endParaRPr lang="en-US" altLang="en-US" sz="4000" i="1" u="sng" dirty="0">
              <a:latin typeface="Arial" pitchFamily="34" charset="0"/>
            </a:endParaRPr>
          </a:p>
        </p:txBody>
      </p:sp>
      <p:sp>
        <p:nvSpPr>
          <p:cNvPr id="14036995" name="Rectangle 3"/>
          <p:cNvSpPr>
            <a:spLocks noChangeArrowheads="1"/>
          </p:cNvSpPr>
          <p:nvPr/>
        </p:nvSpPr>
        <p:spPr bwMode="auto">
          <a:xfrm>
            <a:off x="-16786" y="1293598"/>
            <a:ext cx="10485494" cy="48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308" tIns="30632" rIns="61308" bIns="30632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Recent Interventional Publications on Ca++ management: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Prep-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Calc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-Combo study, ROTACUT vs COPS 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 trials comparison, ISR lumen expansion with IVL, 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RotaScore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for bailout Rota use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 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   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Focused review of the month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Rotational vs Orbital Atherectomy Comparison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  Direct Comparison of Rotational vs Orbital Atherectomy 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  for Calcified Lesions Guided by OCT: DIRO TRIAL</a:t>
            </a:r>
            <a:endParaRPr kumimoji="0" lang="en-US" altLang="en-US" sz="3000" b="1" i="1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32100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705" y="3162"/>
            <a:ext cx="356295" cy="34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306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036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6995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" y="546847"/>
            <a:ext cx="10287000" cy="597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64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8958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PREPARE-CALC-COMBO Study Flowchart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74776" y="6481482"/>
            <a:ext cx="5912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Allali et al., Catheter Cardiovasc Interv 2022;100:979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550895" y="779928"/>
            <a:ext cx="7225552" cy="358588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110 symptomatic patients with severely calcified CAD amendable to PCI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206188" y="1479177"/>
            <a:ext cx="4527177" cy="18646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Inclusion criteria:</a:t>
            </a:r>
          </a:p>
          <a:p>
            <a:pPr marL="115888" marR="0" lvl="0" indent="-115888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 above 18 years and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consentable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15888" marR="0" lvl="0" indent="-115888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Angiographically proven CAD</a:t>
            </a:r>
          </a:p>
          <a:p>
            <a:pPr marL="115888" marR="0" lvl="0" indent="-115888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Anginal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symptoms and/or reproducible ischemia</a:t>
            </a:r>
          </a:p>
          <a:p>
            <a:pPr marL="115888" marR="0" lvl="0" indent="-115888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De-novo lesion in a native coronary artery</a:t>
            </a:r>
          </a:p>
          <a:p>
            <a:pPr marL="115888" marR="0" lvl="0" indent="-115888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Target reference vessel diameter 2.25 and 4.0 mm</a:t>
            </a:r>
          </a:p>
          <a:p>
            <a:pPr marL="115888" marR="0" lvl="0" indent="-115888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Luminal diameter reduction of 50-100%</a:t>
            </a:r>
          </a:p>
          <a:p>
            <a:pPr marL="115888" marR="0" lvl="0" indent="-115888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Severe calcification of the target lesion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5576051" y="1479175"/>
            <a:ext cx="4527177" cy="1864661"/>
          </a:xfrm>
          <a:prstGeom prst="rect">
            <a:avLst/>
          </a:prstGeom>
          <a:solidFill>
            <a:srgbClr val="FFBF93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Exclusion criteria:</a:t>
            </a:r>
          </a:p>
          <a:p>
            <a:pPr marL="115888" marR="0" lvl="0" indent="-115888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Myocardial infarction (within 1 week)</a:t>
            </a:r>
          </a:p>
          <a:p>
            <a:pPr marL="115888" marR="0" lvl="0" indent="-115888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Decompensated heart failure</a:t>
            </a:r>
          </a:p>
          <a:p>
            <a:pPr marL="115888" marR="0" lvl="0" indent="-115888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Limited long term prognosis due to other conditions</a:t>
            </a:r>
          </a:p>
          <a:p>
            <a:pPr marL="115888" marR="0" lvl="0" indent="-115888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Target lesion is in a coronary artery bypass graft</a:t>
            </a:r>
          </a:p>
          <a:p>
            <a:pPr marL="115888" marR="0" lvl="0" indent="-115888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Target lesions is an in-stent restenosis</a:t>
            </a:r>
          </a:p>
          <a:p>
            <a:pPr marL="115888" marR="0" lvl="0" indent="-115888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Target vessel thrombus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1550897" y="3684490"/>
            <a:ext cx="7225552" cy="358588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Informed consent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1550895" y="4320978"/>
            <a:ext cx="7225552" cy="519955"/>
          </a:xfrm>
          <a:prstGeom prst="rect">
            <a:avLst/>
          </a:prstGeom>
          <a:solidFill>
            <a:srgbClr val="B9E1FF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Rota-Cut lesion preparation +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Orsiro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OCT at the end of the procedure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1550895" y="5109867"/>
            <a:ext cx="7225552" cy="502029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Angiographic endpoint:                                OCT endpoint: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in-stent ALG                                                    - Stent expansion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1550893" y="5898770"/>
            <a:ext cx="7225552" cy="502029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Reangio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                                             Clinical follow-up: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9 months (LLL)                                      in-hospital, 9 months, 1 and 2 years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2411504" y="3343836"/>
            <a:ext cx="0" cy="340654"/>
          </a:xfrm>
          <a:prstGeom prst="straightConnector1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2402539" y="1138516"/>
            <a:ext cx="0" cy="340659"/>
          </a:xfrm>
          <a:prstGeom prst="straightConnector1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7906871" y="1138516"/>
            <a:ext cx="0" cy="340659"/>
          </a:xfrm>
          <a:prstGeom prst="straightConnector1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9" name="Straight Arrow Connector 28"/>
          <p:cNvCxnSpPr/>
          <p:nvPr/>
        </p:nvCxnSpPr>
        <p:spPr bwMode="auto">
          <a:xfrm flipH="1">
            <a:off x="7897903" y="3330377"/>
            <a:ext cx="8965" cy="354113"/>
          </a:xfrm>
          <a:prstGeom prst="straightConnector1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2" name="Straight Arrow Connector 31"/>
          <p:cNvCxnSpPr>
            <a:stCxn id="9" idx="2"/>
            <a:endCxn id="10" idx="0"/>
          </p:cNvCxnSpPr>
          <p:nvPr/>
        </p:nvCxnSpPr>
        <p:spPr bwMode="auto">
          <a:xfrm flipH="1">
            <a:off x="5163671" y="4043078"/>
            <a:ext cx="2" cy="277900"/>
          </a:xfrm>
          <a:prstGeom prst="straightConnector1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4" name="Straight Arrow Connector 33"/>
          <p:cNvCxnSpPr>
            <a:stCxn id="10" idx="2"/>
            <a:endCxn id="11" idx="0"/>
          </p:cNvCxnSpPr>
          <p:nvPr/>
        </p:nvCxnSpPr>
        <p:spPr bwMode="auto">
          <a:xfrm>
            <a:off x="5163671" y="4840933"/>
            <a:ext cx="0" cy="268934"/>
          </a:xfrm>
          <a:prstGeom prst="straightConnector1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6" name="Straight Arrow Connector 35"/>
          <p:cNvCxnSpPr>
            <a:stCxn id="11" idx="2"/>
            <a:endCxn id="12" idx="0"/>
          </p:cNvCxnSpPr>
          <p:nvPr/>
        </p:nvCxnSpPr>
        <p:spPr bwMode="auto">
          <a:xfrm flipH="1">
            <a:off x="5163669" y="5611896"/>
            <a:ext cx="2" cy="286874"/>
          </a:xfrm>
          <a:prstGeom prst="straightConnector1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36369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8958"/>
            <a:ext cx="1028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PREPARE-CALC-COMBO Study: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Procedural and In-Hospital Outcome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74776" y="6481482"/>
            <a:ext cx="5912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Allali et al., Catheter Cardiovasc Interv 2022;100:979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35" y="1096404"/>
            <a:ext cx="9045389" cy="4313163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84094" y="5468471"/>
            <a:ext cx="95115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marR="0" lvl="0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Strategy success was achieved in 96.4% cases</a:t>
            </a:r>
          </a:p>
          <a:p>
            <a:pPr marL="233363" marR="0" lvl="0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Large coronary dissections occurred in 10.9% of pts (vs. 7%,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=0.97  with MB vs. 3%,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=0.003 with RA) </a:t>
            </a:r>
          </a:p>
          <a:p>
            <a:pPr marL="233363" marR="0" lvl="0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Coronary perforation, pericardial effusion and no/slow flow phenomena were not significantly different between PREPARE-CALC-COMBO grp and the PREPAREP-CALC treatment arms </a:t>
            </a:r>
          </a:p>
        </p:txBody>
      </p:sp>
    </p:spTree>
    <p:extLst>
      <p:ext uri="{BB962C8B-B14F-4D97-AF65-F5344CB8AC3E}">
        <p14:creationId xmlns:p14="http://schemas.microsoft.com/office/powerpoint/2010/main" val="967991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8958"/>
            <a:ext cx="1028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PREPARE-CALC-COMBO Study: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Baseline and Procedural QCA Data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74776" y="6481482"/>
            <a:ext cx="5912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Allali et al., Catheter Cardiovasc Interv 2022;100:979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2" y="1086177"/>
            <a:ext cx="9108140" cy="4144374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49621" y="5271241"/>
            <a:ext cx="95563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marR="0" lvl="0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PREPARE-CALC-COMBO, treated lesions were longer (24.05 ± 11.63 mm vs 20.16± mm in MB grp;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=0.005 and 20.86±12.30 mm in RA grp;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=0.023)</a:t>
            </a:r>
          </a:p>
          <a:p>
            <a:pPr marL="233363" marR="0" lvl="0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Higher diameter stenosis (Rota-Cut: 70.47 ± 10.23% vs MB: 65.18 ± 9.53% and vs RA: 63.43 ± 9.80;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&lt;0.001)</a:t>
            </a:r>
          </a:p>
          <a:p>
            <a:pPr marL="233363" marR="0" lvl="0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6.7% moderately calcified lesions with significant difference compared to both control arms of the PREPARE-CALC trial (27% with moderate calcification in MB grp and 23.5% in RA grp, both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p&lt;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0.001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324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7331" y="-4550"/>
            <a:ext cx="449669" cy="412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27703"/>
            <a:ext cx="10068339" cy="83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744" tIns="40841" rIns="81744" bIns="4084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5pPr>
            <a:lvl6pPr marL="363219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6pPr>
            <a:lvl7pPr marL="726276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7pPr>
            <a:lvl8pPr marL="1089487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8pPr>
            <a:lvl9pPr marL="1452598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10287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Disclosures</a:t>
            </a:r>
            <a:endParaRPr kumimoji="0" lang="en-US" altLang="en-US" sz="45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99582" y="1632252"/>
            <a:ext cx="10130962" cy="3954939"/>
          </a:xfrm>
          <a:prstGeom prst="rect">
            <a:avLst/>
          </a:prstGeom>
        </p:spPr>
        <p:txBody>
          <a:bodyPr vert="horz" lIns="102870" tIns="51435" rIns="102870" bIns="51435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Samin K. Sharma, MD, MSCAI, FACC</a:t>
            </a:r>
          </a:p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 </a:t>
            </a:r>
            <a:r>
              <a:rPr lang="en-US" altLang="en-US" sz="4000" b="1" i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Nothing to disclose</a:t>
            </a:r>
            <a:endParaRPr kumimoji="0" lang="en-US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Annapoorna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S. Kini, MD, MRCP, FACC</a:t>
            </a:r>
          </a:p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</a:t>
            </a:r>
            <a:r>
              <a:rPr kumimoji="0" lang="en-US" alt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Nothing to disclose</a:t>
            </a:r>
          </a:p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Sameer Mehta, MD, FACC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(Moderator)</a:t>
            </a:r>
          </a:p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</a:t>
            </a:r>
            <a:r>
              <a:rPr kumimoji="0" lang="en-US" alt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Nothing to disclose</a:t>
            </a:r>
          </a:p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241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8958"/>
            <a:ext cx="1028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PREPARE-CALC-COMBO Study: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Primary Endpoint of In-stent ALG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74776" y="6481482"/>
            <a:ext cx="5912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Allali et al., Catheter Cardiovasc Interv 2022;100:979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28" y="1201272"/>
            <a:ext cx="9018495" cy="4455461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85482" y="5746382"/>
            <a:ext cx="9556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marR="0" lvl="0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In-stent ALG primary endpoint was significantly higher in the Rota-Cut grp (1.92 ± 0.45 mm) compared to the control grp of MB (1.74 ± 0.45 mm;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=0.001) and RA (1.70 ± 0.42 mm;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&lt;0.001)</a:t>
            </a:r>
          </a:p>
        </p:txBody>
      </p:sp>
    </p:spTree>
    <p:extLst>
      <p:ext uri="{BB962C8B-B14F-4D97-AF65-F5344CB8AC3E}">
        <p14:creationId xmlns:p14="http://schemas.microsoft.com/office/powerpoint/2010/main" val="2509088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8958"/>
            <a:ext cx="1028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PREPARE-CALC-COMBO Study: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Optical Coherence Tomography Measurement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74776" y="6481482"/>
            <a:ext cx="5912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Allali et al., Catheter Cardiovasc Interv 2022;100:979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29" y="1111624"/>
            <a:ext cx="9054353" cy="4224003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564777" y="5413425"/>
            <a:ext cx="91171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863" marR="0" lvl="0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SE≥ 80% was reached in 35.5% of cases (vs. 38.9% with MB; p = 0.85% and 27.5% with RA; p = 0.14)</a:t>
            </a:r>
          </a:p>
          <a:p>
            <a:pPr marL="169863" marR="0" lvl="0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Rota-Cut combination resulted in higher MSA (7.1 ± 2.2 vs 6.1 ± 1.7 mm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MB grp;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=0.003 and 6.2 ± 1.9 mm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RA grp;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=0.004)</a:t>
            </a:r>
          </a:p>
        </p:txBody>
      </p:sp>
    </p:spTree>
    <p:extLst>
      <p:ext uri="{BB962C8B-B14F-4D97-AF65-F5344CB8AC3E}">
        <p14:creationId xmlns:p14="http://schemas.microsoft.com/office/powerpoint/2010/main" val="18824377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8958"/>
            <a:ext cx="1028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PREPARE-CALC-COMBO Study: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Co-primary Endpoint of Stent Expansion in OCT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74776" y="6481482"/>
            <a:ext cx="5912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Allali et al., Catheter Cardiovasc Interv 2022;100:979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36" y="1138517"/>
            <a:ext cx="9090212" cy="43774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0636" y="5596695"/>
            <a:ext cx="90902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863" marR="0" lvl="0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SE, the co‐primary endpoint, was comparable between the Rota‐Cut population and the historical control groups (75.1 ± 13.8% vs. 73.5 ± 13.3 with MB vs. 73.1 ± 12.2 with RA; p = 0.19 and p = 0.39, respectively)</a:t>
            </a:r>
          </a:p>
        </p:txBody>
      </p:sp>
    </p:spTree>
    <p:extLst>
      <p:ext uri="{BB962C8B-B14F-4D97-AF65-F5344CB8AC3E}">
        <p14:creationId xmlns:p14="http://schemas.microsoft.com/office/powerpoint/2010/main" val="17683549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" y="627529"/>
            <a:ext cx="10287000" cy="605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372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072" y="41134"/>
            <a:ext cx="355625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66"/>
          <a:stretch/>
        </p:blipFill>
        <p:spPr>
          <a:xfrm>
            <a:off x="44823" y="-73513"/>
            <a:ext cx="10287000" cy="3311563"/>
          </a:xfrm>
          <a:prstGeom prst="rect">
            <a:avLst/>
          </a:prstGeom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43AE72A1-1C96-3AE3-E7B7-C82B29CD9439}"/>
              </a:ext>
            </a:extLst>
          </p:cNvPr>
          <p:cNvSpPr txBox="1">
            <a:spLocks/>
          </p:cNvSpPr>
          <p:nvPr/>
        </p:nvSpPr>
        <p:spPr bwMode="auto">
          <a:xfrm>
            <a:off x="71718" y="3277331"/>
            <a:ext cx="10121153" cy="1750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110000"/>
              <a:buChar char="•"/>
              <a:defRPr sz="2100" b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¡"/>
              <a:defRPr sz="1800" b="0" baseline="0">
                <a:solidFill>
                  <a:schemeClr val="bg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1600" b="0" baseline="0">
                <a:solidFill>
                  <a:schemeClr val="bg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400" b="0" baseline="0">
                <a:solidFill>
                  <a:schemeClr val="bg1"/>
                </a:solidFill>
                <a:latin typeface="+mj-lt"/>
              </a:defRPr>
            </a:lvl4pPr>
            <a:lvl5pPr marL="15430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1200" b="0" baseline="0">
                <a:solidFill>
                  <a:schemeClr val="bg1"/>
                </a:solidFill>
                <a:latin typeface="+mn-lt"/>
              </a:defRPr>
            </a:lvl5pPr>
            <a:lvl6pPr marL="18859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699FF"/>
              </a:buClr>
              <a:buSzPct val="110000"/>
              <a:buFontTx/>
              <a:buNone/>
              <a:tabLst/>
              <a:defRPr/>
            </a:pPr>
            <a:r>
              <a:rPr kumimoji="0" lang="en-US" sz="2800" b="1" i="1" u="sng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utting Balloon to </a:t>
            </a:r>
            <a:r>
              <a:rPr kumimoji="0" lang="en-US" sz="2800" b="1" i="1" u="sng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ptimize </a:t>
            </a:r>
            <a:r>
              <a:rPr kumimoji="0" lang="en-US" sz="2800" b="1" i="1" u="sng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redilatation for 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tenting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699FF"/>
              </a:buClr>
              <a:buSzPct val="110000"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Prospective, randomized, multicenter open-label trial which enrolled 100 patients with significant calcified lesions evaluated at IVUS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6699FF"/>
              </a:buClr>
              <a:buSzPct val="110000"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6699FF"/>
              </a:buClr>
              <a:buSzPct val="110000"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51821" y="4613965"/>
            <a:ext cx="8520057" cy="2156184"/>
            <a:chOff x="460786" y="3375040"/>
            <a:chExt cx="8520057" cy="2156184"/>
          </a:xfrm>
        </p:grpSpPr>
        <p:sp>
          <p:nvSpPr>
            <p:cNvPr id="8" name="Rectangle 7"/>
            <p:cNvSpPr/>
            <p:nvPr/>
          </p:nvSpPr>
          <p:spPr bwMode="auto">
            <a:xfrm>
              <a:off x="3191434" y="3375040"/>
              <a:ext cx="3917577" cy="603493"/>
            </a:xfrm>
            <a:prstGeom prst="rect">
              <a:avLst/>
            </a:prstGeom>
            <a:solidFill>
              <a:srgbClr val="006600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Randomization 1:1</a:t>
              </a: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460786" y="4536139"/>
              <a:ext cx="4487730" cy="950261"/>
            </a:xfrm>
            <a:prstGeom prst="rect">
              <a:avLst/>
            </a:prstGeom>
            <a:solidFill>
              <a:srgbClr val="006600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Cutting Balloon N=50</a:t>
              </a: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5728451" y="4580963"/>
              <a:ext cx="3252392" cy="950261"/>
            </a:xfrm>
            <a:prstGeom prst="rect">
              <a:avLst/>
            </a:prstGeom>
            <a:solidFill>
              <a:srgbClr val="006600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NC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Balloo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N=50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 flipH="1">
              <a:off x="3285564" y="3957019"/>
              <a:ext cx="1263128" cy="534287"/>
            </a:xfrm>
            <a:prstGeom prst="straightConnector1">
              <a:avLst/>
            </a:prstGeom>
            <a:noFill/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Arrow Connector 11"/>
            <p:cNvCxnSpPr/>
            <p:nvPr/>
          </p:nvCxnSpPr>
          <p:spPr bwMode="auto">
            <a:xfrm>
              <a:off x="5728451" y="3946261"/>
              <a:ext cx="1295399" cy="545045"/>
            </a:xfrm>
            <a:prstGeom prst="straightConnector1">
              <a:avLst/>
            </a:prstGeom>
            <a:noFill/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209383059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072" y="41134"/>
            <a:ext cx="355625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6338" y="21733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COPS Trial: Procedure Characteristics</a:t>
            </a:r>
          </a:p>
        </p:txBody>
      </p:sp>
      <p:graphicFrame>
        <p:nvGraphicFramePr>
          <p:cNvPr id="5" name="Tabella 3">
            <a:extLst>
              <a:ext uri="{FF2B5EF4-FFF2-40B4-BE49-F238E27FC236}">
                <a16:creationId xmlns:a16="http://schemas.microsoft.com/office/drawing/2014/main" id="{A65DD3C7-7AC6-5620-5F73-3543BECA5F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6486555"/>
              </p:ext>
            </p:extLst>
          </p:nvPr>
        </p:nvGraphicFramePr>
        <p:xfrm>
          <a:off x="248253" y="605468"/>
          <a:ext cx="9811392" cy="3418064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4546353">
                  <a:extLst>
                    <a:ext uri="{9D8B030D-6E8A-4147-A177-3AD203B41FA5}">
                      <a16:colId xmlns:a16="http://schemas.microsoft.com/office/drawing/2014/main" val="2117631608"/>
                    </a:ext>
                  </a:extLst>
                </a:gridCol>
                <a:gridCol w="1397640">
                  <a:extLst>
                    <a:ext uri="{9D8B030D-6E8A-4147-A177-3AD203B41FA5}">
                      <a16:colId xmlns:a16="http://schemas.microsoft.com/office/drawing/2014/main" val="37076042"/>
                    </a:ext>
                  </a:extLst>
                </a:gridCol>
                <a:gridCol w="1119452">
                  <a:extLst>
                    <a:ext uri="{9D8B030D-6E8A-4147-A177-3AD203B41FA5}">
                      <a16:colId xmlns:a16="http://schemas.microsoft.com/office/drawing/2014/main" val="1456239724"/>
                    </a:ext>
                  </a:extLst>
                </a:gridCol>
                <a:gridCol w="1362803">
                  <a:extLst>
                    <a:ext uri="{9D8B030D-6E8A-4147-A177-3AD203B41FA5}">
                      <a16:colId xmlns:a16="http://schemas.microsoft.com/office/drawing/2014/main" val="2508235833"/>
                    </a:ext>
                  </a:extLst>
                </a:gridCol>
                <a:gridCol w="1385144">
                  <a:extLst>
                    <a:ext uri="{9D8B030D-6E8A-4147-A177-3AD203B41FA5}">
                      <a16:colId xmlns:a16="http://schemas.microsoft.com/office/drawing/2014/main" val="1240554407"/>
                    </a:ext>
                  </a:extLst>
                </a:gridCol>
              </a:tblGrid>
              <a:tr h="400696"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it-IT" sz="1200" b="1" cap="all" spc="1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2189" marR="122189" marT="122189" marB="122189" anchor="b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b="1" cap="none" spc="6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Overall</a:t>
                      </a:r>
                      <a:endParaRPr lang="it-IT" sz="1200" b="1" cap="none" spc="6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189" marR="20189" marT="50520" marB="0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b="1" cap="none" spc="6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CB (</a:t>
                      </a:r>
                      <a:r>
                        <a:rPr lang="it-IT" sz="1200" b="1" cap="none" spc="6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it-IT" sz="1200" b="1" cap="none" spc="6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=44)</a:t>
                      </a:r>
                      <a:endParaRPr lang="it-IT" sz="1200" b="1" cap="none" spc="6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189" marR="20189" marT="50520" marB="0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b="1" cap="none" spc="6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NCB (</a:t>
                      </a:r>
                      <a:r>
                        <a:rPr lang="it-IT" sz="1200" b="1" cap="none" spc="6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it-IT" sz="1200" b="1" cap="none" spc="6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=43)</a:t>
                      </a:r>
                      <a:endParaRPr lang="it-IT" sz="1200" b="1" cap="none" spc="6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189" marR="20189" marT="50520" marB="0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b="1" cap="none" spc="6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it-IT" sz="1200" b="1" cap="none" spc="6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200" b="1" cap="none" spc="6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</a:t>
                      </a:r>
                      <a:endParaRPr lang="it-IT" sz="1200" b="1" cap="none" spc="6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189" marR="20189" marT="50520" marB="0" anchor="ctr"/>
                </a:tc>
                <a:extLst>
                  <a:ext uri="{0D108BD9-81ED-4DB2-BD59-A6C34878D82A}">
                    <a16:rowId xmlns:a16="http://schemas.microsoft.com/office/drawing/2014/main" val="1002619608"/>
                  </a:ext>
                </a:extLst>
              </a:tr>
              <a:tr h="400696"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1200" b="1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Predilatation atmospheres </a:t>
                      </a:r>
                      <a:endParaRPr lang="it-IT" sz="1200" b="1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2189" marR="122189" marT="122189" marB="122189" anchor="b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b="1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18.6±4.7</a:t>
                      </a:r>
                      <a:endParaRPr lang="it-IT" sz="1200" b="1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2189" marR="122189" marT="122189" marB="122189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b="1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18.3±5</a:t>
                      </a:r>
                      <a:endParaRPr lang="it-IT" sz="1200" b="1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2189" marR="122189" marT="122189" marB="122189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b="1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19±4.5</a:t>
                      </a:r>
                      <a:endParaRPr lang="it-IT" sz="1200" b="1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2189" marR="122189" marT="122189" marB="122189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b="1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0.463</a:t>
                      </a:r>
                      <a:endParaRPr lang="it-IT" sz="1200" b="1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2189" marR="122189" marT="122189" marB="122189" anchor="ctr"/>
                </a:tc>
                <a:extLst>
                  <a:ext uri="{0D108BD9-81ED-4DB2-BD59-A6C34878D82A}">
                    <a16:rowId xmlns:a16="http://schemas.microsoft.com/office/drawing/2014/main" val="844134435"/>
                  </a:ext>
                </a:extLst>
              </a:tr>
              <a:tr h="400696"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1200" b="1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stent implanted </a:t>
                      </a:r>
                      <a:endParaRPr lang="it-IT" sz="1200" b="1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2189" marR="122189" marT="122189" marB="122189" anchor="b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b="1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1.3±0.4</a:t>
                      </a:r>
                      <a:endParaRPr lang="it-IT" sz="1200" b="1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2189" marR="122189" marT="122189" marB="122189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b="1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1.3±0.5</a:t>
                      </a:r>
                      <a:endParaRPr lang="it-IT" sz="1200" b="1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2189" marR="122189" marT="122189" marB="122189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b="1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1.2±0.4</a:t>
                      </a:r>
                      <a:endParaRPr lang="it-IT" sz="1200" b="1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2189" marR="122189" marT="122189" marB="122189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b="1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0.314</a:t>
                      </a:r>
                      <a:endParaRPr lang="it-IT" sz="1200" b="1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2189" marR="122189" marT="122189" marB="122189" anchor="ctr"/>
                </a:tc>
                <a:extLst>
                  <a:ext uri="{0D108BD9-81ED-4DB2-BD59-A6C34878D82A}">
                    <a16:rowId xmlns:a16="http://schemas.microsoft.com/office/drawing/2014/main" val="3527755584"/>
                  </a:ext>
                </a:extLst>
              </a:tr>
              <a:tr h="400696"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1200" b="1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Stent Length (mm)</a:t>
                      </a:r>
                      <a:endParaRPr lang="it-IT" sz="1200" b="1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2189" marR="122189" marT="122189" marB="122189" anchor="b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b="1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32.9±12</a:t>
                      </a:r>
                      <a:endParaRPr lang="it-IT" sz="1200" b="1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2189" marR="122189" marT="122189" marB="122189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b="1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31.6±12</a:t>
                      </a:r>
                      <a:endParaRPr lang="it-IT" sz="1200" b="1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2189" marR="122189" marT="122189" marB="122189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b="1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34.2±12</a:t>
                      </a:r>
                      <a:endParaRPr lang="it-IT" sz="1200" b="1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2189" marR="122189" marT="122189" marB="122189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b="1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0.837</a:t>
                      </a:r>
                      <a:endParaRPr lang="it-IT" sz="1200" b="1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2189" marR="122189" marT="122189" marB="122189" anchor="ctr"/>
                </a:tc>
                <a:extLst>
                  <a:ext uri="{0D108BD9-81ED-4DB2-BD59-A6C34878D82A}">
                    <a16:rowId xmlns:a16="http://schemas.microsoft.com/office/drawing/2014/main" val="4101793366"/>
                  </a:ext>
                </a:extLst>
              </a:tr>
              <a:tr h="400696"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1200" b="1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Stent Diameter (mm)</a:t>
                      </a:r>
                      <a:endParaRPr lang="it-IT" sz="1200" b="1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2189" marR="122189" marT="122189" marB="122189" anchor="b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b="1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3.3±0.4</a:t>
                      </a:r>
                      <a:endParaRPr lang="it-IT" sz="1200" b="1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2189" marR="122189" marT="122189" marB="122189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b="1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3.4±0.3</a:t>
                      </a:r>
                      <a:endParaRPr lang="it-IT" sz="1200" b="1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2189" marR="122189" marT="122189" marB="122189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b="1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3.3±0.4</a:t>
                      </a:r>
                      <a:endParaRPr lang="it-IT" sz="1200" b="1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2189" marR="122189" marT="122189" marB="122189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b="1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0.737</a:t>
                      </a:r>
                      <a:endParaRPr lang="it-IT" sz="1200" b="1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2189" marR="122189" marT="122189" marB="122189" anchor="ctr"/>
                </a:tc>
                <a:extLst>
                  <a:ext uri="{0D108BD9-81ED-4DB2-BD59-A6C34878D82A}">
                    <a16:rowId xmlns:a16="http://schemas.microsoft.com/office/drawing/2014/main" val="2166543114"/>
                  </a:ext>
                </a:extLst>
              </a:tr>
              <a:tr h="400696"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1200" b="1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 dilatation </a:t>
                      </a:r>
                      <a:endParaRPr lang="it-IT" sz="1200" b="1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2189" marR="122189" marT="122189" marB="122189" anchor="b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b="1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77.0%</a:t>
                      </a:r>
                      <a:endParaRPr lang="it-IT" sz="1200" b="1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2189" marR="122189" marT="122189" marB="122189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b="1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75.0%</a:t>
                      </a:r>
                      <a:endParaRPr lang="it-IT" sz="1200" b="1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2189" marR="122189" marT="122189" marB="122189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b="1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79.0%</a:t>
                      </a:r>
                      <a:endParaRPr lang="it-IT" sz="1200" b="1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2189" marR="122189" marT="122189" marB="122189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b="1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0.885</a:t>
                      </a:r>
                      <a:endParaRPr lang="it-IT" sz="1200" b="1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2189" marR="122189" marT="122189" marB="122189" anchor="ctr"/>
                </a:tc>
                <a:extLst>
                  <a:ext uri="{0D108BD9-81ED-4DB2-BD59-A6C34878D82A}">
                    <a16:rowId xmlns:a16="http://schemas.microsoft.com/office/drawing/2014/main" val="2270165240"/>
                  </a:ext>
                </a:extLst>
              </a:tr>
              <a:tr h="400696"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1200" b="1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Diameter of the balloon for post dilatation</a:t>
                      </a:r>
                      <a:endParaRPr lang="it-IT" sz="1200" b="1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2189" marR="122189" marT="122189" marB="122189" anchor="b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b="1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</a:t>
                      </a:r>
                      <a:r>
                        <a:rPr lang="it-IT" sz="1200" b="1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±0.5</a:t>
                      </a:r>
                      <a:endParaRPr lang="it-IT" sz="1200" b="1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2189" marR="122189" marT="122189" marB="122189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b="1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</a:t>
                      </a:r>
                      <a:r>
                        <a:rPr lang="it-IT" sz="1200" b="1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±0.6</a:t>
                      </a:r>
                      <a:endParaRPr lang="it-IT" sz="1200" b="1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2189" marR="122189" marT="122189" marB="122189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b="1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</a:t>
                      </a:r>
                      <a:r>
                        <a:rPr lang="it-IT" sz="1200" b="1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±0.4</a:t>
                      </a:r>
                      <a:endParaRPr lang="it-IT" sz="1200" b="1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2189" marR="122189" marT="122189" marB="122189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b="1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0.497</a:t>
                      </a:r>
                      <a:endParaRPr lang="it-IT" sz="1200" b="1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2189" marR="122189" marT="122189" marB="122189" anchor="ctr"/>
                </a:tc>
                <a:extLst>
                  <a:ext uri="{0D108BD9-81ED-4DB2-BD59-A6C34878D82A}">
                    <a16:rowId xmlns:a16="http://schemas.microsoft.com/office/drawing/2014/main" val="1544416710"/>
                  </a:ext>
                </a:extLst>
              </a:tr>
              <a:tr h="400696"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1200" b="1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 dilatation atmospheres </a:t>
                      </a:r>
                      <a:endParaRPr lang="it-IT" sz="1200" b="1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2189" marR="122189" marT="122189" marB="122189" anchor="b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b="1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20.9±0.6</a:t>
                      </a:r>
                      <a:endParaRPr lang="it-IT" sz="1200" b="1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2189" marR="122189" marT="122189" marB="122189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b="1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20±5.2</a:t>
                      </a:r>
                      <a:endParaRPr lang="it-IT" sz="1200" b="1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2189" marR="122189" marT="122189" marB="122189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b="1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21.7±5.4</a:t>
                      </a:r>
                      <a:endParaRPr lang="it-IT" sz="1200" b="1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2189" marR="122189" marT="122189" marB="122189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b="1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0.201</a:t>
                      </a:r>
                      <a:endParaRPr lang="it-IT" sz="1200" b="1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2189" marR="122189" marT="122189" marB="122189" anchor="ctr"/>
                </a:tc>
                <a:extLst>
                  <a:ext uri="{0D108BD9-81ED-4DB2-BD59-A6C34878D82A}">
                    <a16:rowId xmlns:a16="http://schemas.microsoft.com/office/drawing/2014/main" val="3502875719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025153" y="6481481"/>
            <a:ext cx="6261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Mangieri et al., Catheter Cardiovasc Interv 2023;101:798</a:t>
            </a:r>
          </a:p>
        </p:txBody>
      </p:sp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4391C623-9DB4-9A76-F714-BEC3820EA8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0958944"/>
              </p:ext>
            </p:extLst>
          </p:nvPr>
        </p:nvGraphicFramePr>
        <p:xfrm>
          <a:off x="267561" y="4218566"/>
          <a:ext cx="9838976" cy="2244695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3360806">
                  <a:extLst>
                    <a:ext uri="{9D8B030D-6E8A-4147-A177-3AD203B41FA5}">
                      <a16:colId xmlns:a16="http://schemas.microsoft.com/office/drawing/2014/main" val="744316999"/>
                    </a:ext>
                  </a:extLst>
                </a:gridCol>
                <a:gridCol w="2197308">
                  <a:extLst>
                    <a:ext uri="{9D8B030D-6E8A-4147-A177-3AD203B41FA5}">
                      <a16:colId xmlns:a16="http://schemas.microsoft.com/office/drawing/2014/main" val="3407331259"/>
                    </a:ext>
                  </a:extLst>
                </a:gridCol>
                <a:gridCol w="1739153">
                  <a:extLst>
                    <a:ext uri="{9D8B030D-6E8A-4147-A177-3AD203B41FA5}">
                      <a16:colId xmlns:a16="http://schemas.microsoft.com/office/drawing/2014/main" val="37130070"/>
                    </a:ext>
                  </a:extLst>
                </a:gridCol>
                <a:gridCol w="1569512">
                  <a:extLst>
                    <a:ext uri="{9D8B030D-6E8A-4147-A177-3AD203B41FA5}">
                      <a16:colId xmlns:a16="http://schemas.microsoft.com/office/drawing/2014/main" val="91510556"/>
                    </a:ext>
                  </a:extLst>
                </a:gridCol>
                <a:gridCol w="972197">
                  <a:extLst>
                    <a:ext uri="{9D8B030D-6E8A-4147-A177-3AD203B41FA5}">
                      <a16:colId xmlns:a16="http://schemas.microsoft.com/office/drawing/2014/main" val="2775467700"/>
                    </a:ext>
                  </a:extLst>
                </a:gridCol>
              </a:tblGrid>
              <a:tr h="448939"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Final MSA (mm</a:t>
                      </a:r>
                      <a:r>
                        <a:rPr lang="en-US" sz="1200" b="1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  <a:endParaRPr lang="it-IT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6.8±1.9</a:t>
                      </a:r>
                      <a:endParaRPr lang="it-IT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7.1±1.7</a:t>
                      </a:r>
                      <a:endParaRPr lang="it-IT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6.5±2.1</a:t>
                      </a:r>
                      <a:endParaRPr lang="it-IT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0.116</a:t>
                      </a:r>
                      <a:endParaRPr lang="it-IT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4366771"/>
                  </a:ext>
                </a:extLst>
              </a:tr>
              <a:tr h="448939"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Minimal Stent Diameter </a:t>
                      </a:r>
                      <a:endParaRPr lang="it-IT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2.6±0.4</a:t>
                      </a:r>
                      <a:endParaRPr lang="it-IT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2.7±0.4</a:t>
                      </a:r>
                      <a:endParaRPr lang="it-IT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2.5±0.4</a:t>
                      </a:r>
                      <a:endParaRPr lang="it-IT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0.064</a:t>
                      </a:r>
                      <a:endParaRPr lang="it-IT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52038171"/>
                  </a:ext>
                </a:extLst>
              </a:tr>
              <a:tr h="448939"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Final MSA at calcium site</a:t>
                      </a:r>
                      <a:endParaRPr lang="it-IT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7.7</a:t>
                      </a:r>
                      <a:r>
                        <a:rPr lang="it-IT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±2.1</a:t>
                      </a:r>
                      <a:endParaRPr lang="it-IT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8.1</a:t>
                      </a:r>
                      <a:r>
                        <a:rPr lang="it-IT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±2</a:t>
                      </a:r>
                      <a:endParaRPr lang="it-IT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</a:t>
                      </a:r>
                      <a:r>
                        <a:rPr lang="it-IT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±2.1</a:t>
                      </a:r>
                      <a:endParaRPr lang="it-IT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0.035</a:t>
                      </a:r>
                      <a:endParaRPr lang="it-IT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9774283"/>
                  </a:ext>
                </a:extLst>
              </a:tr>
              <a:tr h="448939"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Minimal stent diameter at calcium site</a:t>
                      </a:r>
                      <a:endParaRPr lang="it-IT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</a:t>
                      </a:r>
                      <a:r>
                        <a:rPr lang="it-IT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±0.5</a:t>
                      </a:r>
                      <a:endParaRPr lang="it-IT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</a:t>
                      </a:r>
                      <a:r>
                        <a:rPr lang="it-IT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±0.7</a:t>
                      </a:r>
                      <a:endParaRPr lang="it-IT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</a:t>
                      </a:r>
                      <a:r>
                        <a:rPr lang="it-IT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±0.4</a:t>
                      </a:r>
                      <a:endParaRPr lang="it-IT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0.016</a:t>
                      </a:r>
                      <a:endParaRPr lang="it-IT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257401"/>
                  </a:ext>
                </a:extLst>
              </a:tr>
              <a:tr h="448939"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Eccentricity index at calcium site</a:t>
                      </a:r>
                      <a:endParaRPr lang="it-IT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0.82</a:t>
                      </a:r>
                      <a:r>
                        <a:rPr lang="it-IT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±0.8</a:t>
                      </a:r>
                      <a:endParaRPr lang="it-IT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0.84</a:t>
                      </a:r>
                      <a:r>
                        <a:rPr lang="it-IT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±0.7</a:t>
                      </a:r>
                      <a:endParaRPr lang="it-IT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</a:t>
                      </a:r>
                      <a:r>
                        <a:rPr lang="it-IT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±0.8</a:t>
                      </a:r>
                      <a:endParaRPr lang="it-IT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0.013</a:t>
                      </a:r>
                      <a:endParaRPr lang="it-IT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312629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005756" y="4007552"/>
            <a:ext cx="141096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IVUS Data</a:t>
            </a:r>
          </a:p>
        </p:txBody>
      </p:sp>
    </p:spTree>
    <p:extLst>
      <p:ext uri="{BB962C8B-B14F-4D97-AF65-F5344CB8AC3E}">
        <p14:creationId xmlns:p14="http://schemas.microsoft.com/office/powerpoint/2010/main" val="158535746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072" y="41134"/>
            <a:ext cx="355625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6338" y="21733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COPS Trial: Procedure Results</a:t>
            </a:r>
          </a:p>
        </p:txBody>
      </p:sp>
      <p:graphicFrame>
        <p:nvGraphicFramePr>
          <p:cNvPr id="5" name="Tabella 5">
            <a:extLst>
              <a:ext uri="{FF2B5EF4-FFF2-40B4-BE49-F238E27FC236}">
                <a16:creationId xmlns:a16="http://schemas.microsoft.com/office/drawing/2014/main" id="{F07482A1-1970-4313-0764-D0967CAC70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750590"/>
              </p:ext>
            </p:extLst>
          </p:nvPr>
        </p:nvGraphicFramePr>
        <p:xfrm>
          <a:off x="268941" y="755209"/>
          <a:ext cx="9771529" cy="5726268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4260252">
                  <a:extLst>
                    <a:ext uri="{9D8B030D-6E8A-4147-A177-3AD203B41FA5}">
                      <a16:colId xmlns:a16="http://schemas.microsoft.com/office/drawing/2014/main" val="1239602274"/>
                    </a:ext>
                  </a:extLst>
                </a:gridCol>
                <a:gridCol w="1225199">
                  <a:extLst>
                    <a:ext uri="{9D8B030D-6E8A-4147-A177-3AD203B41FA5}">
                      <a16:colId xmlns:a16="http://schemas.microsoft.com/office/drawing/2014/main" val="571648814"/>
                    </a:ext>
                  </a:extLst>
                </a:gridCol>
                <a:gridCol w="1523975">
                  <a:extLst>
                    <a:ext uri="{9D8B030D-6E8A-4147-A177-3AD203B41FA5}">
                      <a16:colId xmlns:a16="http://schemas.microsoft.com/office/drawing/2014/main" val="1525337002"/>
                    </a:ext>
                  </a:extLst>
                </a:gridCol>
                <a:gridCol w="1675545">
                  <a:extLst>
                    <a:ext uri="{9D8B030D-6E8A-4147-A177-3AD203B41FA5}">
                      <a16:colId xmlns:a16="http://schemas.microsoft.com/office/drawing/2014/main" val="4041581614"/>
                    </a:ext>
                  </a:extLst>
                </a:gridCol>
                <a:gridCol w="1086558">
                  <a:extLst>
                    <a:ext uri="{9D8B030D-6E8A-4147-A177-3AD203B41FA5}">
                      <a16:colId xmlns:a16="http://schemas.microsoft.com/office/drawing/2014/main" val="4254753793"/>
                    </a:ext>
                  </a:extLst>
                </a:gridCol>
              </a:tblGrid>
              <a:tr h="721760"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14" marR="84014" marT="18003" marB="0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600" b="1" cap="none" spc="60" dirty="0">
                          <a:solidFill>
                            <a:schemeClr val="tx1"/>
                          </a:solidFill>
                          <a:effectLst/>
                        </a:rPr>
                        <a:t>Overall (n=87)</a:t>
                      </a:r>
                      <a:endParaRPr lang="it-IT" sz="1600" b="1" cap="none" spc="6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00" marR="20500" marT="51299" marB="0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600" b="1" cap="none" spc="60" dirty="0">
                          <a:solidFill>
                            <a:schemeClr val="tx1"/>
                          </a:solidFill>
                          <a:effectLst/>
                        </a:rPr>
                        <a:t>CB (</a:t>
                      </a:r>
                      <a:r>
                        <a:rPr lang="it-IT" sz="1600" b="1" cap="none" spc="60" dirty="0" err="1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r>
                        <a:rPr lang="it-IT" sz="1600" b="1" cap="none" spc="60" dirty="0">
                          <a:solidFill>
                            <a:schemeClr val="tx1"/>
                          </a:solidFill>
                          <a:effectLst/>
                        </a:rPr>
                        <a:t>=44)</a:t>
                      </a:r>
                      <a:endParaRPr lang="it-IT" sz="1600" b="1" cap="none" spc="6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00" marR="20500" marT="51299" marB="0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600" b="1" cap="none" spc="60" dirty="0">
                          <a:solidFill>
                            <a:schemeClr val="tx1"/>
                          </a:solidFill>
                          <a:effectLst/>
                        </a:rPr>
                        <a:t>NCB (</a:t>
                      </a:r>
                      <a:r>
                        <a:rPr lang="it-IT" sz="1600" b="1" cap="none" spc="60" dirty="0" err="1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r>
                        <a:rPr lang="it-IT" sz="1600" b="1" cap="none" spc="60" dirty="0">
                          <a:solidFill>
                            <a:schemeClr val="tx1"/>
                          </a:solidFill>
                          <a:effectLst/>
                        </a:rPr>
                        <a:t>=43)</a:t>
                      </a:r>
                      <a:endParaRPr lang="it-IT" sz="1600" b="1" cap="none" spc="6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00" marR="20500" marT="51299" marB="0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600" b="1" cap="none" spc="60" dirty="0" err="1">
                          <a:solidFill>
                            <a:schemeClr val="tx1"/>
                          </a:solidFill>
                          <a:effectLst/>
                        </a:rPr>
                        <a:t>P</a:t>
                      </a:r>
                      <a:r>
                        <a:rPr lang="it-IT" sz="1600" b="1" cap="none" spc="6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it-IT" sz="1600" b="1" cap="none" spc="60" dirty="0" err="1">
                          <a:solidFill>
                            <a:schemeClr val="tx1"/>
                          </a:solidFill>
                          <a:effectLst/>
                        </a:rPr>
                        <a:t>value</a:t>
                      </a:r>
                      <a:endParaRPr lang="it-IT" sz="1600" b="1" cap="none" spc="6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00" marR="20500" marT="51299" marB="0" anchor="ctr"/>
                </a:tc>
                <a:extLst>
                  <a:ext uri="{0D108BD9-81ED-4DB2-BD59-A6C34878D82A}">
                    <a16:rowId xmlns:a16="http://schemas.microsoft.com/office/drawing/2014/main" val="2692403281"/>
                  </a:ext>
                </a:extLst>
              </a:tr>
              <a:tr h="439638"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Device failure 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14" marR="84014" marT="18003" marB="0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3.4%</a:t>
                      </a:r>
                      <a:endParaRPr lang="it-IT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14" marR="84014" marT="18003" marB="0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6.8%</a:t>
                      </a:r>
                      <a:endParaRPr lang="it-IT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14" marR="84014" marT="18003" marB="0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0.0%</a:t>
                      </a:r>
                      <a:endParaRPr lang="it-IT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14" marR="84014" marT="18003" marB="0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0.517</a:t>
                      </a:r>
                      <a:endParaRPr lang="it-IT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14" marR="84014" marT="18003" marB="0" anchor="ctr"/>
                </a:tc>
                <a:extLst>
                  <a:ext uri="{0D108BD9-81ED-4DB2-BD59-A6C34878D82A}">
                    <a16:rowId xmlns:a16="http://schemas.microsoft.com/office/drawing/2014/main" val="3177938861"/>
                  </a:ext>
                </a:extLst>
              </a:tr>
              <a:tr h="439638"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Additional use of rotational atherectomy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14" marR="84014" marT="18003" marB="0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1.1%</a:t>
                      </a:r>
                      <a:endParaRPr lang="it-IT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14" marR="84014" marT="18003" marB="0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2.2%</a:t>
                      </a:r>
                      <a:endParaRPr lang="it-IT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14" marR="84014" marT="18003" marB="0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0.0%</a:t>
                      </a:r>
                      <a:endParaRPr lang="it-IT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14" marR="84014" marT="18003" marB="0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0.79</a:t>
                      </a:r>
                      <a:endParaRPr lang="it-IT" sz="16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14" marR="84014" marT="18003" marB="0" anchor="ctr"/>
                </a:tc>
                <a:extLst>
                  <a:ext uri="{0D108BD9-81ED-4DB2-BD59-A6C34878D82A}">
                    <a16:rowId xmlns:a16="http://schemas.microsoft.com/office/drawing/2014/main" val="377250792"/>
                  </a:ext>
                </a:extLst>
              </a:tr>
              <a:tr h="439638"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Ellis type 1 vessel rupture 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14" marR="84014" marT="18003" marB="0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2.2%</a:t>
                      </a:r>
                      <a:endParaRPr lang="it-IT" sz="18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14" marR="84014" marT="18003" marB="0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4.4%</a:t>
                      </a:r>
                      <a:endParaRPr lang="it-IT" sz="18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14" marR="84014" marT="18003" marB="0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0.0%</a:t>
                      </a:r>
                      <a:endParaRPr lang="it-IT" sz="18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14" marR="84014" marT="18003" marB="0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0.189</a:t>
                      </a:r>
                      <a:endParaRPr lang="it-IT" sz="18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14" marR="84014" marT="18003" marB="0" anchor="ctr"/>
                </a:tc>
                <a:extLst>
                  <a:ext uri="{0D108BD9-81ED-4DB2-BD59-A6C34878D82A}">
                    <a16:rowId xmlns:a16="http://schemas.microsoft.com/office/drawing/2014/main" val="420943987"/>
                  </a:ext>
                </a:extLst>
              </a:tr>
              <a:tr h="439638"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Implantation of a covered stent 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14" marR="84014" marT="18003" marB="0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1.1%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14" marR="84014" marT="18003" marB="0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2.2%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14" marR="84014" marT="18003" marB="0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0.0%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14" marR="84014" marT="18003" marB="0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0.65</a:t>
                      </a:r>
                      <a:endParaRPr lang="en-US" sz="16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14" marR="84014" marT="18003" marB="0" anchor="ctr"/>
                </a:tc>
                <a:extLst>
                  <a:ext uri="{0D108BD9-81ED-4DB2-BD59-A6C34878D82A}">
                    <a16:rowId xmlns:a16="http://schemas.microsoft.com/office/drawing/2014/main" val="1651942805"/>
                  </a:ext>
                </a:extLst>
              </a:tr>
              <a:tr h="439638"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Final TIMI flow &gt;3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14" marR="84014" marT="18003" marB="0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87 (100)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14" marR="84014" marT="18003" marB="0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44 (100)</a:t>
                      </a:r>
                      <a:endParaRPr lang="en-US" sz="16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14" marR="84014" marT="18003" marB="0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43 (100)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14" marR="84014" marT="18003" marB="0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0.854</a:t>
                      </a:r>
                      <a:endParaRPr lang="en-US" sz="16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14" marR="84014" marT="18003" marB="0" anchor="ctr"/>
                </a:tc>
                <a:extLst>
                  <a:ext uri="{0D108BD9-81ED-4DB2-BD59-A6C34878D82A}">
                    <a16:rowId xmlns:a16="http://schemas.microsoft.com/office/drawing/2014/main" val="4147099754"/>
                  </a:ext>
                </a:extLst>
              </a:tr>
              <a:tr h="608128">
                <a:tc gridSpan="5">
                  <a:txBody>
                    <a:bodyPr/>
                    <a:lstStyle>
                      <a:lvl1pPr marL="0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One year Follow-up 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2829" marR="172829" marT="86415" marB="86415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1880135"/>
                  </a:ext>
                </a:extLst>
              </a:tr>
              <a:tr h="439638"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Deaths 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14" marR="84014" marT="18003" marB="0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3.4%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14" marR="84014" marT="18003" marB="0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1.1%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14" marR="84014" marT="18003" marB="0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4.6%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14" marR="84014" marT="18003" marB="0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0.342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14" marR="84014" marT="18003" marB="0" anchor="ctr"/>
                </a:tc>
                <a:extLst>
                  <a:ext uri="{0D108BD9-81ED-4DB2-BD59-A6C34878D82A}">
                    <a16:rowId xmlns:a16="http://schemas.microsoft.com/office/drawing/2014/main" val="2390914956"/>
                  </a:ext>
                </a:extLst>
              </a:tr>
              <a:tr h="439638"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Cardiac deaths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14" marR="84014" marT="18003" marB="0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1.1%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14" marR="84014" marT="18003" marB="0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0.0%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14" marR="84014" marT="18003" marB="0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2.3%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14" marR="84014" marT="18003" marB="0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0.887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14" marR="84014" marT="18003" marB="0" anchor="ctr"/>
                </a:tc>
                <a:extLst>
                  <a:ext uri="{0D108BD9-81ED-4DB2-BD59-A6C34878D82A}">
                    <a16:rowId xmlns:a16="http://schemas.microsoft.com/office/drawing/2014/main" val="3812638720"/>
                  </a:ext>
                </a:extLst>
              </a:tr>
              <a:tr h="439638"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Stroke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14" marR="84014" marT="18003" marB="0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0.0%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14" marR="84014" marT="18003" marB="0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0.0%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14" marR="84014" marT="18003" marB="0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0.0%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14" marR="84014" marT="18003" marB="0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0.91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14" marR="84014" marT="18003" marB="0" anchor="ctr"/>
                </a:tc>
                <a:extLst>
                  <a:ext uri="{0D108BD9-81ED-4DB2-BD59-A6C34878D82A}">
                    <a16:rowId xmlns:a16="http://schemas.microsoft.com/office/drawing/2014/main" val="4281482344"/>
                  </a:ext>
                </a:extLst>
              </a:tr>
              <a:tr h="439638"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914363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MI</a:t>
                      </a:r>
                      <a:endParaRPr lang="en-US" sz="16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014" marR="84014" marT="18003" marB="0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363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0.0%</a:t>
                      </a:r>
                      <a:endParaRPr lang="en-US" sz="16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014" marR="84014" marT="18003" marB="0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363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0.0%</a:t>
                      </a:r>
                      <a:endParaRPr lang="en-US" sz="16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014" marR="84014" marT="18003" marB="0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363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0.0%</a:t>
                      </a:r>
                      <a:endParaRPr lang="en-US" sz="16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014" marR="84014" marT="18003" marB="0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363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0.96</a:t>
                      </a:r>
                      <a:endParaRPr lang="en-US" sz="16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014" marR="84014" marT="18003" marB="0" anchor="ctr"/>
                </a:tc>
                <a:extLst>
                  <a:ext uri="{0D108BD9-81ED-4DB2-BD59-A6C34878D82A}">
                    <a16:rowId xmlns:a16="http://schemas.microsoft.com/office/drawing/2014/main" val="2984127208"/>
                  </a:ext>
                </a:extLst>
              </a:tr>
              <a:tr h="439638"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TLR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14" marR="84014" marT="18003" marB="0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3.4%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14" marR="84014" marT="18003" marB="0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1.1%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14" marR="84014" marT="18003" marB="0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4.6%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14" marR="84014" marT="18003" marB="0" anchor="ctr"/>
                </a:tc>
                <a:tc>
                  <a:txBody>
                    <a:bodyPr/>
                    <a:lstStyle>
                      <a:lvl1pPr marL="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85477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770950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156422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54189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927366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312839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698311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083784" algn="l" defTabSz="770950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0.49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14" marR="84014" marT="18003" marB="0" anchor="ctr"/>
                </a:tc>
                <a:extLst>
                  <a:ext uri="{0D108BD9-81ED-4DB2-BD59-A6C34878D82A}">
                    <a16:rowId xmlns:a16="http://schemas.microsoft.com/office/drawing/2014/main" val="135179676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025153" y="6481481"/>
            <a:ext cx="6261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Mangieri et al., Catheter Cardiovasc Interv 2023;101:798</a:t>
            </a:r>
          </a:p>
        </p:txBody>
      </p:sp>
    </p:spTree>
    <p:extLst>
      <p:ext uri="{BB962C8B-B14F-4D97-AF65-F5344CB8AC3E}">
        <p14:creationId xmlns:p14="http://schemas.microsoft.com/office/powerpoint/2010/main" val="1830366578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8100"/>
            <a:ext cx="1028700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ROTACUT Trial: Study Design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6" y="0"/>
            <a:ext cx="444615" cy="448236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254592" y="790369"/>
            <a:ext cx="7799764" cy="5760080"/>
            <a:chOff x="994615" y="718649"/>
            <a:chExt cx="7799764" cy="5760080"/>
          </a:xfrm>
        </p:grpSpPr>
        <p:grpSp>
          <p:nvGrpSpPr>
            <p:cNvPr id="4" name="Group 3"/>
            <p:cNvGrpSpPr/>
            <p:nvPr/>
          </p:nvGrpSpPr>
          <p:grpSpPr>
            <a:xfrm>
              <a:off x="994615" y="718649"/>
              <a:ext cx="7799764" cy="5760080"/>
              <a:chOff x="2146500" y="735863"/>
              <a:chExt cx="4943829" cy="3552228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>
                <a:off x="4609491" y="1157582"/>
                <a:ext cx="0" cy="327372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7" name="Straight Arrow Connector 6"/>
              <p:cNvCxnSpPr/>
              <p:nvPr/>
            </p:nvCxnSpPr>
            <p:spPr>
              <a:xfrm>
                <a:off x="6158017" y="3664902"/>
                <a:ext cx="0" cy="417449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8" name="Straight Arrow Connector 7"/>
              <p:cNvCxnSpPr/>
              <p:nvPr/>
            </p:nvCxnSpPr>
            <p:spPr>
              <a:xfrm>
                <a:off x="5967940" y="2749350"/>
                <a:ext cx="0" cy="417449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9" name="Straight Arrow Connector 8"/>
              <p:cNvCxnSpPr/>
              <p:nvPr/>
            </p:nvCxnSpPr>
            <p:spPr>
              <a:xfrm>
                <a:off x="3110555" y="3675285"/>
                <a:ext cx="296" cy="38325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0" name="Straight Arrow Connector 9"/>
              <p:cNvCxnSpPr/>
              <p:nvPr/>
            </p:nvCxnSpPr>
            <p:spPr>
              <a:xfrm>
                <a:off x="3136946" y="2839427"/>
                <a:ext cx="0" cy="327372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11" name="Freeform 10"/>
              <p:cNvSpPr>
                <a:spLocks/>
              </p:cNvSpPr>
              <p:nvPr/>
            </p:nvSpPr>
            <p:spPr bwMode="auto">
              <a:xfrm>
                <a:off x="2146500" y="2010336"/>
                <a:ext cx="2000142" cy="851343"/>
              </a:xfrm>
              <a:custGeom>
                <a:avLst/>
                <a:gdLst>
                  <a:gd name="T0" fmla="+- 0 8282 7838"/>
                  <a:gd name="T1" fmla="*/ T0 w 2760"/>
                  <a:gd name="T2" fmla="+- 0 5120 5120"/>
                  <a:gd name="T3" fmla="*/ 5120 h 1260"/>
                  <a:gd name="T4" fmla="+- 0 8210 7838"/>
                  <a:gd name="T5" fmla="*/ T4 w 2760"/>
                  <a:gd name="T6" fmla="+- 0 5128 5120"/>
                  <a:gd name="T7" fmla="*/ 5128 h 1260"/>
                  <a:gd name="T8" fmla="+- 0 8142 7838"/>
                  <a:gd name="T9" fmla="*/ T8 w 2760"/>
                  <a:gd name="T10" fmla="+- 0 5152 5120"/>
                  <a:gd name="T11" fmla="*/ 5152 h 1260"/>
                  <a:gd name="T12" fmla="+- 0 8079 7838"/>
                  <a:gd name="T13" fmla="*/ T12 w 2760"/>
                  <a:gd name="T14" fmla="+- 0 5190 5120"/>
                  <a:gd name="T15" fmla="*/ 5190 h 1260"/>
                  <a:gd name="T16" fmla="+- 0 8020 7838"/>
                  <a:gd name="T17" fmla="*/ T16 w 2760"/>
                  <a:gd name="T18" fmla="+- 0 5242 5120"/>
                  <a:gd name="T19" fmla="*/ 5242 h 1260"/>
                  <a:gd name="T20" fmla="+- 0 7969 7838"/>
                  <a:gd name="T21" fmla="*/ T20 w 2760"/>
                  <a:gd name="T22" fmla="+- 0 5305 5120"/>
                  <a:gd name="T23" fmla="*/ 5305 h 1260"/>
                  <a:gd name="T24" fmla="+- 0 7924 7838"/>
                  <a:gd name="T25" fmla="*/ T24 w 2760"/>
                  <a:gd name="T26" fmla="+- 0 5379 5120"/>
                  <a:gd name="T27" fmla="*/ 5379 h 1260"/>
                  <a:gd name="T28" fmla="+- 0 7888 7838"/>
                  <a:gd name="T29" fmla="*/ T28 w 2760"/>
                  <a:gd name="T30" fmla="+- 0 5461 5120"/>
                  <a:gd name="T31" fmla="*/ 5461 h 1260"/>
                  <a:gd name="T32" fmla="+- 0 7861 7838"/>
                  <a:gd name="T33" fmla="*/ T32 w 2760"/>
                  <a:gd name="T34" fmla="+- 0 5552 5120"/>
                  <a:gd name="T35" fmla="*/ 5552 h 1260"/>
                  <a:gd name="T36" fmla="+- 0 7844 7838"/>
                  <a:gd name="T37" fmla="*/ T36 w 2760"/>
                  <a:gd name="T38" fmla="+- 0 5649 5120"/>
                  <a:gd name="T39" fmla="*/ 5649 h 1260"/>
                  <a:gd name="T40" fmla="+- 0 7838 7838"/>
                  <a:gd name="T41" fmla="*/ T40 w 2760"/>
                  <a:gd name="T42" fmla="+- 0 5751 5120"/>
                  <a:gd name="T43" fmla="*/ 5751 h 1260"/>
                  <a:gd name="T44" fmla="+- 0 7840 7838"/>
                  <a:gd name="T45" fmla="*/ T44 w 2760"/>
                  <a:gd name="T46" fmla="+- 0 5803 5120"/>
                  <a:gd name="T47" fmla="*/ 5803 h 1260"/>
                  <a:gd name="T48" fmla="+- 0 7851 7838"/>
                  <a:gd name="T49" fmla="*/ T48 w 2760"/>
                  <a:gd name="T50" fmla="+- 0 5902 5120"/>
                  <a:gd name="T51" fmla="*/ 5902 h 1260"/>
                  <a:gd name="T52" fmla="+- 0 7873 7838"/>
                  <a:gd name="T53" fmla="*/ T52 w 2760"/>
                  <a:gd name="T54" fmla="+- 0 5996 5120"/>
                  <a:gd name="T55" fmla="*/ 5996 h 1260"/>
                  <a:gd name="T56" fmla="+- 0 7905 7838"/>
                  <a:gd name="T57" fmla="*/ T56 w 2760"/>
                  <a:gd name="T58" fmla="+- 0 6083 5120"/>
                  <a:gd name="T59" fmla="*/ 6083 h 1260"/>
                  <a:gd name="T60" fmla="+- 0 7945 7838"/>
                  <a:gd name="T61" fmla="*/ T60 w 2760"/>
                  <a:gd name="T62" fmla="+- 0 6161 5120"/>
                  <a:gd name="T63" fmla="*/ 6161 h 1260"/>
                  <a:gd name="T64" fmla="+- 0 7994 7838"/>
                  <a:gd name="T65" fmla="*/ T64 w 2760"/>
                  <a:gd name="T66" fmla="+- 0 6229 5120"/>
                  <a:gd name="T67" fmla="*/ 6229 h 1260"/>
                  <a:gd name="T68" fmla="+- 0 8049 7838"/>
                  <a:gd name="T69" fmla="*/ T68 w 2760"/>
                  <a:gd name="T70" fmla="+- 0 6286 5120"/>
                  <a:gd name="T71" fmla="*/ 6286 h 1260"/>
                  <a:gd name="T72" fmla="+- 0 8110 7838"/>
                  <a:gd name="T73" fmla="*/ T72 w 2760"/>
                  <a:gd name="T74" fmla="+- 0 6331 5120"/>
                  <a:gd name="T75" fmla="*/ 6331 h 1260"/>
                  <a:gd name="T76" fmla="+- 0 8176 7838"/>
                  <a:gd name="T77" fmla="*/ T76 w 2760"/>
                  <a:gd name="T78" fmla="+- 0 6362 5120"/>
                  <a:gd name="T79" fmla="*/ 6362 h 1260"/>
                  <a:gd name="T80" fmla="+- 0 8246 7838"/>
                  <a:gd name="T81" fmla="*/ T80 w 2760"/>
                  <a:gd name="T82" fmla="+- 0 6378 5120"/>
                  <a:gd name="T83" fmla="*/ 6378 h 1260"/>
                  <a:gd name="T84" fmla="+- 0 8282 7838"/>
                  <a:gd name="T85" fmla="*/ T84 w 2760"/>
                  <a:gd name="T86" fmla="+- 0 6380 5120"/>
                  <a:gd name="T87" fmla="*/ 6380 h 1260"/>
                  <a:gd name="T88" fmla="+- 0 10154 7838"/>
                  <a:gd name="T89" fmla="*/ T88 w 2760"/>
                  <a:gd name="T90" fmla="+- 0 6380 5120"/>
                  <a:gd name="T91" fmla="*/ 6380 h 1260"/>
                  <a:gd name="T92" fmla="+- 0 10226 7838"/>
                  <a:gd name="T93" fmla="*/ T92 w 2760"/>
                  <a:gd name="T94" fmla="+- 0 6372 5120"/>
                  <a:gd name="T95" fmla="*/ 6372 h 1260"/>
                  <a:gd name="T96" fmla="+- 0 10295 7838"/>
                  <a:gd name="T97" fmla="*/ T96 w 2760"/>
                  <a:gd name="T98" fmla="+- 0 6348 5120"/>
                  <a:gd name="T99" fmla="*/ 6348 h 1260"/>
                  <a:gd name="T100" fmla="+- 0 10358 7838"/>
                  <a:gd name="T101" fmla="*/ T100 w 2760"/>
                  <a:gd name="T102" fmla="+- 0 6310 5120"/>
                  <a:gd name="T103" fmla="*/ 6310 h 1260"/>
                  <a:gd name="T104" fmla="+- 0 10416 7838"/>
                  <a:gd name="T105" fmla="*/ T104 w 2760"/>
                  <a:gd name="T106" fmla="+- 0 6259 5120"/>
                  <a:gd name="T107" fmla="*/ 6259 h 1260"/>
                  <a:gd name="T108" fmla="+- 0 10468 7838"/>
                  <a:gd name="T109" fmla="*/ T108 w 2760"/>
                  <a:gd name="T110" fmla="+- 0 6196 5120"/>
                  <a:gd name="T111" fmla="*/ 6196 h 1260"/>
                  <a:gd name="T112" fmla="+- 0 10513 7838"/>
                  <a:gd name="T113" fmla="*/ T112 w 2760"/>
                  <a:gd name="T114" fmla="+- 0 6123 5120"/>
                  <a:gd name="T115" fmla="*/ 6123 h 1260"/>
                  <a:gd name="T116" fmla="+- 0 10549 7838"/>
                  <a:gd name="T117" fmla="*/ T116 w 2760"/>
                  <a:gd name="T118" fmla="+- 0 6040 5120"/>
                  <a:gd name="T119" fmla="*/ 6040 h 1260"/>
                  <a:gd name="T120" fmla="+- 0 10576 7838"/>
                  <a:gd name="T121" fmla="*/ T120 w 2760"/>
                  <a:gd name="T122" fmla="+- 0 5950 5120"/>
                  <a:gd name="T123" fmla="*/ 5950 h 1260"/>
                  <a:gd name="T124" fmla="+- 0 10593 7838"/>
                  <a:gd name="T125" fmla="*/ T124 w 2760"/>
                  <a:gd name="T126" fmla="+- 0 5853 5120"/>
                  <a:gd name="T127" fmla="*/ 5853 h 1260"/>
                  <a:gd name="T128" fmla="+- 0 10598 7838"/>
                  <a:gd name="T129" fmla="*/ T128 w 2760"/>
                  <a:gd name="T130" fmla="+- 0 5751 5120"/>
                  <a:gd name="T131" fmla="*/ 5751 h 1260"/>
                  <a:gd name="T132" fmla="+- 0 10597 7838"/>
                  <a:gd name="T133" fmla="*/ T132 w 2760"/>
                  <a:gd name="T134" fmla="+- 0 5699 5120"/>
                  <a:gd name="T135" fmla="*/ 5699 h 1260"/>
                  <a:gd name="T136" fmla="+- 0 10585 7838"/>
                  <a:gd name="T137" fmla="*/ T136 w 2760"/>
                  <a:gd name="T138" fmla="+- 0 5600 5120"/>
                  <a:gd name="T139" fmla="*/ 5600 h 1260"/>
                  <a:gd name="T140" fmla="+- 0 10563 7838"/>
                  <a:gd name="T141" fmla="*/ T140 w 2760"/>
                  <a:gd name="T142" fmla="+- 0 5506 5120"/>
                  <a:gd name="T143" fmla="*/ 5506 h 1260"/>
                  <a:gd name="T144" fmla="+- 0 10532 7838"/>
                  <a:gd name="T145" fmla="*/ T144 w 2760"/>
                  <a:gd name="T146" fmla="+- 0 5419 5120"/>
                  <a:gd name="T147" fmla="*/ 5419 h 1260"/>
                  <a:gd name="T148" fmla="+- 0 10491 7838"/>
                  <a:gd name="T149" fmla="*/ T148 w 2760"/>
                  <a:gd name="T150" fmla="+- 0 5341 5120"/>
                  <a:gd name="T151" fmla="*/ 5341 h 1260"/>
                  <a:gd name="T152" fmla="+- 0 10443 7838"/>
                  <a:gd name="T153" fmla="*/ T152 w 2760"/>
                  <a:gd name="T154" fmla="+- 0 5272 5120"/>
                  <a:gd name="T155" fmla="*/ 5272 h 1260"/>
                  <a:gd name="T156" fmla="+- 0 10388 7838"/>
                  <a:gd name="T157" fmla="*/ T156 w 2760"/>
                  <a:gd name="T158" fmla="+- 0 5215 5120"/>
                  <a:gd name="T159" fmla="*/ 5215 h 1260"/>
                  <a:gd name="T160" fmla="+- 0 10327 7838"/>
                  <a:gd name="T161" fmla="*/ T160 w 2760"/>
                  <a:gd name="T162" fmla="+- 0 5170 5120"/>
                  <a:gd name="T163" fmla="*/ 5170 h 1260"/>
                  <a:gd name="T164" fmla="+- 0 10261 7838"/>
                  <a:gd name="T165" fmla="*/ T164 w 2760"/>
                  <a:gd name="T166" fmla="+- 0 5138 5120"/>
                  <a:gd name="T167" fmla="*/ 5138 h 1260"/>
                  <a:gd name="T168" fmla="+- 0 10191 7838"/>
                  <a:gd name="T169" fmla="*/ T168 w 2760"/>
                  <a:gd name="T170" fmla="+- 0 5122 5120"/>
                  <a:gd name="T171" fmla="*/ 5122 h 1260"/>
                  <a:gd name="T172" fmla="+- 0 10154 7838"/>
                  <a:gd name="T173" fmla="*/ T172 w 2760"/>
                  <a:gd name="T174" fmla="+- 0 5120 5120"/>
                  <a:gd name="T175" fmla="*/ 5120 h 1260"/>
                  <a:gd name="T176" fmla="+- 0 8282 7838"/>
                  <a:gd name="T177" fmla="*/ T176 w 2760"/>
                  <a:gd name="T178" fmla="+- 0 5120 5120"/>
                  <a:gd name="T179" fmla="*/ 5120 h 126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</a:cxnLst>
                <a:rect l="0" t="0" r="r" b="b"/>
                <a:pathLst>
                  <a:path w="2760" h="1260">
                    <a:moveTo>
                      <a:pt x="444" y="0"/>
                    </a:moveTo>
                    <a:lnTo>
                      <a:pt x="372" y="8"/>
                    </a:lnTo>
                    <a:lnTo>
                      <a:pt x="304" y="32"/>
                    </a:lnTo>
                    <a:lnTo>
                      <a:pt x="241" y="70"/>
                    </a:lnTo>
                    <a:lnTo>
                      <a:pt x="182" y="122"/>
                    </a:lnTo>
                    <a:lnTo>
                      <a:pt x="131" y="185"/>
                    </a:lnTo>
                    <a:lnTo>
                      <a:pt x="86" y="259"/>
                    </a:lnTo>
                    <a:lnTo>
                      <a:pt x="50" y="341"/>
                    </a:lnTo>
                    <a:lnTo>
                      <a:pt x="23" y="432"/>
                    </a:lnTo>
                    <a:lnTo>
                      <a:pt x="6" y="529"/>
                    </a:lnTo>
                    <a:lnTo>
                      <a:pt x="0" y="631"/>
                    </a:lnTo>
                    <a:lnTo>
                      <a:pt x="2" y="683"/>
                    </a:lnTo>
                    <a:lnTo>
                      <a:pt x="13" y="782"/>
                    </a:lnTo>
                    <a:lnTo>
                      <a:pt x="35" y="876"/>
                    </a:lnTo>
                    <a:lnTo>
                      <a:pt x="67" y="963"/>
                    </a:lnTo>
                    <a:lnTo>
                      <a:pt x="107" y="1041"/>
                    </a:lnTo>
                    <a:lnTo>
                      <a:pt x="156" y="1109"/>
                    </a:lnTo>
                    <a:lnTo>
                      <a:pt x="211" y="1166"/>
                    </a:lnTo>
                    <a:lnTo>
                      <a:pt x="272" y="1211"/>
                    </a:lnTo>
                    <a:lnTo>
                      <a:pt x="338" y="1242"/>
                    </a:lnTo>
                    <a:lnTo>
                      <a:pt x="408" y="1258"/>
                    </a:lnTo>
                    <a:lnTo>
                      <a:pt x="444" y="1260"/>
                    </a:lnTo>
                    <a:lnTo>
                      <a:pt x="2316" y="1260"/>
                    </a:lnTo>
                    <a:lnTo>
                      <a:pt x="2388" y="1252"/>
                    </a:lnTo>
                    <a:lnTo>
                      <a:pt x="2457" y="1228"/>
                    </a:lnTo>
                    <a:lnTo>
                      <a:pt x="2520" y="1190"/>
                    </a:lnTo>
                    <a:lnTo>
                      <a:pt x="2578" y="1139"/>
                    </a:lnTo>
                    <a:lnTo>
                      <a:pt x="2630" y="1076"/>
                    </a:lnTo>
                    <a:lnTo>
                      <a:pt x="2675" y="1003"/>
                    </a:lnTo>
                    <a:lnTo>
                      <a:pt x="2711" y="920"/>
                    </a:lnTo>
                    <a:lnTo>
                      <a:pt x="2738" y="830"/>
                    </a:lnTo>
                    <a:lnTo>
                      <a:pt x="2755" y="733"/>
                    </a:lnTo>
                    <a:lnTo>
                      <a:pt x="2760" y="631"/>
                    </a:lnTo>
                    <a:lnTo>
                      <a:pt x="2759" y="579"/>
                    </a:lnTo>
                    <a:lnTo>
                      <a:pt x="2747" y="480"/>
                    </a:lnTo>
                    <a:lnTo>
                      <a:pt x="2725" y="386"/>
                    </a:lnTo>
                    <a:lnTo>
                      <a:pt x="2694" y="299"/>
                    </a:lnTo>
                    <a:lnTo>
                      <a:pt x="2653" y="221"/>
                    </a:lnTo>
                    <a:lnTo>
                      <a:pt x="2605" y="152"/>
                    </a:lnTo>
                    <a:lnTo>
                      <a:pt x="2550" y="95"/>
                    </a:lnTo>
                    <a:lnTo>
                      <a:pt x="2489" y="50"/>
                    </a:lnTo>
                    <a:lnTo>
                      <a:pt x="2423" y="18"/>
                    </a:lnTo>
                    <a:lnTo>
                      <a:pt x="2353" y="2"/>
                    </a:lnTo>
                    <a:lnTo>
                      <a:pt x="2316" y="0"/>
                    </a:lnTo>
                    <a:lnTo>
                      <a:pt x="444" y="0"/>
                    </a:lnTo>
                    <a:close/>
                  </a:path>
                </a:pathLst>
              </a:custGeom>
              <a:solidFill>
                <a:srgbClr val="6699FF">
                  <a:lumMod val="60000"/>
                  <a:lumOff val="40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68580" tIns="34290" rIns="68580" bIns="34290" anchor="ctr" anchorCtr="0" upright="1"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150"/>
                  </a:spcBef>
                  <a:spcAft>
                    <a:spcPts val="7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" panose="02020603050405020304" pitchFamily="18" charset="0"/>
                    <a:cs typeface="Arial" charset="0"/>
                  </a:rPr>
                  <a:t>29 patients </a:t>
                </a: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" panose="02020603050405020304" pitchFamily="18" charset="0"/>
                    <a:cs typeface="Arial" charset="0"/>
                  </a:rPr>
                  <a:t>assigned to lesion preparation with RA and </a:t>
                </a: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" panose="02020603050405020304" pitchFamily="18" charset="0"/>
                    <a:cs typeface="Arial" charset="0"/>
                  </a:rPr>
                  <a:t>cutting balloon angioplasty (CBA) </a:t>
                </a: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" panose="02020603050405020304" pitchFamily="18" charset="0"/>
                    <a:cs typeface="Arial" charset="0"/>
                  </a:rPr>
                  <a:t>followed by DES implantation (+/- post-stent dilatation)</a:t>
                </a:r>
              </a:p>
            </p:txBody>
          </p:sp>
          <p:grpSp>
            <p:nvGrpSpPr>
              <p:cNvPr id="12" name="Group 11"/>
              <p:cNvGrpSpPr>
                <a:grpSpLocks/>
              </p:cNvGrpSpPr>
              <p:nvPr/>
            </p:nvGrpSpPr>
            <p:grpSpPr bwMode="auto">
              <a:xfrm>
                <a:off x="3110852" y="735863"/>
                <a:ext cx="3195058" cy="514350"/>
                <a:chOff x="3652" y="840"/>
                <a:chExt cx="5363" cy="1080"/>
              </a:xfrm>
              <a:solidFill>
                <a:srgbClr val="DADADA">
                  <a:lumMod val="20000"/>
                  <a:lumOff val="80000"/>
                </a:srgbClr>
              </a:solidFill>
            </p:grpSpPr>
            <p:sp>
              <p:nvSpPr>
                <p:cNvPr id="25" name="Freeform 24"/>
                <p:cNvSpPr>
                  <a:spLocks/>
                </p:cNvSpPr>
                <p:nvPr/>
              </p:nvSpPr>
              <p:spPr bwMode="auto">
                <a:xfrm>
                  <a:off x="3652" y="840"/>
                  <a:ext cx="5363" cy="1080"/>
                </a:xfrm>
                <a:custGeom>
                  <a:avLst/>
                  <a:gdLst>
                    <a:gd name="T0" fmla="+- 0 3698 3698"/>
                    <a:gd name="T1" fmla="*/ T0 w 5040"/>
                    <a:gd name="T2" fmla="+- 0 1880 800"/>
                    <a:gd name="T3" fmla="*/ 1880 h 1080"/>
                    <a:gd name="T4" fmla="+- 0 8738 3698"/>
                    <a:gd name="T5" fmla="*/ T4 w 5040"/>
                    <a:gd name="T6" fmla="+- 0 1880 800"/>
                    <a:gd name="T7" fmla="*/ 1880 h 1080"/>
                    <a:gd name="T8" fmla="+- 0 8738 3698"/>
                    <a:gd name="T9" fmla="*/ T8 w 5040"/>
                    <a:gd name="T10" fmla="+- 0 800 800"/>
                    <a:gd name="T11" fmla="*/ 800 h 1080"/>
                    <a:gd name="T12" fmla="+- 0 3698 3698"/>
                    <a:gd name="T13" fmla="*/ T12 w 5040"/>
                    <a:gd name="T14" fmla="+- 0 800 800"/>
                    <a:gd name="T15" fmla="*/ 800 h 1080"/>
                    <a:gd name="T16" fmla="+- 0 3698 3698"/>
                    <a:gd name="T17" fmla="*/ T16 w 5040"/>
                    <a:gd name="T18" fmla="+- 0 1880 800"/>
                    <a:gd name="T19" fmla="*/ 1880 h 108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5040" h="1080">
                      <a:moveTo>
                        <a:pt x="0" y="1080"/>
                      </a:moveTo>
                      <a:lnTo>
                        <a:pt x="5040" y="1080"/>
                      </a:lnTo>
                      <a:lnTo>
                        <a:pt x="5040" y="0"/>
                      </a:lnTo>
                      <a:lnTo>
                        <a:pt x="0" y="0"/>
                      </a:lnTo>
                      <a:lnTo>
                        <a:pt x="0" y="108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0" vert="horz" wrap="square" lIns="68580" tIns="34290" rIns="68580" bIns="34290" anchor="ctr" anchorCtr="0" upright="1"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150"/>
                    </a:spcBef>
                    <a:spcAft>
                      <a:spcPts val="7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" panose="02020603050405020304" pitchFamily="18" charset="0"/>
                      <a:cs typeface="Arial" charset="0"/>
                    </a:rPr>
                    <a:t>Patients with indication for PCI of a calcified lesion for which rotational atherectomy (RA) is deemed indicated</a:t>
                  </a:r>
                </a:p>
              </p:txBody>
            </p:sp>
          </p:grpSp>
          <p:grpSp>
            <p:nvGrpSpPr>
              <p:cNvPr id="13" name="Group 12"/>
              <p:cNvGrpSpPr>
                <a:grpSpLocks/>
              </p:cNvGrpSpPr>
              <p:nvPr/>
            </p:nvGrpSpPr>
            <p:grpSpPr bwMode="auto">
              <a:xfrm>
                <a:off x="2495841" y="1475181"/>
                <a:ext cx="4178740" cy="229553"/>
                <a:chOff x="3823" y="2423"/>
                <a:chExt cx="4790" cy="482"/>
              </a:xfrm>
              <a:solidFill>
                <a:srgbClr val="DADADA">
                  <a:lumMod val="20000"/>
                  <a:lumOff val="80000"/>
                </a:srgbClr>
              </a:solidFill>
            </p:grpSpPr>
            <p:sp>
              <p:nvSpPr>
                <p:cNvPr id="24" name="Freeform 23"/>
                <p:cNvSpPr>
                  <a:spLocks/>
                </p:cNvSpPr>
                <p:nvPr/>
              </p:nvSpPr>
              <p:spPr bwMode="auto">
                <a:xfrm>
                  <a:off x="3823" y="2423"/>
                  <a:ext cx="4790" cy="482"/>
                </a:xfrm>
                <a:custGeom>
                  <a:avLst/>
                  <a:gdLst>
                    <a:gd name="T0" fmla="+- 0 1829 1829"/>
                    <a:gd name="T1" fmla="*/ T0 w 8758"/>
                    <a:gd name="T2" fmla="+- 0 3982 3500"/>
                    <a:gd name="T3" fmla="*/ 3982 h 482"/>
                    <a:gd name="T4" fmla="+- 0 10586 1829"/>
                    <a:gd name="T5" fmla="*/ T4 w 8758"/>
                    <a:gd name="T6" fmla="+- 0 3982 3500"/>
                    <a:gd name="T7" fmla="*/ 3982 h 482"/>
                    <a:gd name="T8" fmla="+- 0 10586 1829"/>
                    <a:gd name="T9" fmla="*/ T8 w 8758"/>
                    <a:gd name="T10" fmla="+- 0 3500 3500"/>
                    <a:gd name="T11" fmla="*/ 3500 h 482"/>
                    <a:gd name="T12" fmla="+- 0 1829 1829"/>
                    <a:gd name="T13" fmla="*/ T12 w 8758"/>
                    <a:gd name="T14" fmla="+- 0 3500 3500"/>
                    <a:gd name="T15" fmla="*/ 3500 h 482"/>
                    <a:gd name="T16" fmla="+- 0 1829 1829"/>
                    <a:gd name="T17" fmla="*/ T16 w 8758"/>
                    <a:gd name="T18" fmla="+- 0 3982 3500"/>
                    <a:gd name="T19" fmla="*/ 3982 h 48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8758" h="482">
                      <a:moveTo>
                        <a:pt x="0" y="482"/>
                      </a:moveTo>
                      <a:lnTo>
                        <a:pt x="8757" y="482"/>
                      </a:lnTo>
                      <a:lnTo>
                        <a:pt x="8757" y="0"/>
                      </a:lnTo>
                      <a:lnTo>
                        <a:pt x="0" y="0"/>
                      </a:lnTo>
                      <a:lnTo>
                        <a:pt x="0" y="482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0" vert="horz" wrap="square" lIns="68580" tIns="34290" rIns="68580" bIns="34290" anchor="ctr" anchorCtr="0" upright="1"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150"/>
                    </a:spcBef>
                    <a:spcAft>
                      <a:spcPts val="7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" panose="02020603050405020304" pitchFamily="18" charset="0"/>
                      <a:cs typeface="Arial" charset="0"/>
                    </a:rPr>
                    <a:t>60 Patients randomized </a:t>
                  </a: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" panose="02020603050405020304" pitchFamily="18" charset="0"/>
                      <a:cs typeface="Arial" charset="0"/>
                    </a:rPr>
                    <a:t>(1:1)</a:t>
                  </a:r>
                </a:p>
              </p:txBody>
            </p:sp>
          </p:grpSp>
          <p:grpSp>
            <p:nvGrpSpPr>
              <p:cNvPr id="14" name="Group 13"/>
              <p:cNvGrpSpPr>
                <a:grpSpLocks/>
              </p:cNvGrpSpPr>
              <p:nvPr/>
            </p:nvGrpSpPr>
            <p:grpSpPr bwMode="auto">
              <a:xfrm>
                <a:off x="2520022" y="3166799"/>
                <a:ext cx="4178618" cy="508486"/>
                <a:chOff x="2041" y="8377"/>
                <a:chExt cx="8774" cy="762"/>
              </a:xfrm>
              <a:solidFill>
                <a:srgbClr val="DADADA">
                  <a:lumMod val="20000"/>
                  <a:lumOff val="80000"/>
                </a:srgbClr>
              </a:solidFill>
            </p:grpSpPr>
            <p:sp>
              <p:nvSpPr>
                <p:cNvPr id="23" name="Freeform 22"/>
                <p:cNvSpPr>
                  <a:spLocks/>
                </p:cNvSpPr>
                <p:nvPr/>
              </p:nvSpPr>
              <p:spPr bwMode="auto">
                <a:xfrm>
                  <a:off x="2041" y="8377"/>
                  <a:ext cx="8774" cy="762"/>
                </a:xfrm>
                <a:custGeom>
                  <a:avLst/>
                  <a:gdLst>
                    <a:gd name="T0" fmla="+- 0 1824 1824"/>
                    <a:gd name="T1" fmla="*/ T0 w 8760"/>
                    <a:gd name="T2" fmla="+- 0 7942 7460"/>
                    <a:gd name="T3" fmla="*/ 7942 h 482"/>
                    <a:gd name="T4" fmla="+- 0 10584 1824"/>
                    <a:gd name="T5" fmla="*/ T4 w 8760"/>
                    <a:gd name="T6" fmla="+- 0 7942 7460"/>
                    <a:gd name="T7" fmla="*/ 7942 h 482"/>
                    <a:gd name="T8" fmla="+- 0 10584 1824"/>
                    <a:gd name="T9" fmla="*/ T8 w 8760"/>
                    <a:gd name="T10" fmla="+- 0 7460 7460"/>
                    <a:gd name="T11" fmla="*/ 7460 h 482"/>
                    <a:gd name="T12" fmla="+- 0 1824 1824"/>
                    <a:gd name="T13" fmla="*/ T12 w 8760"/>
                    <a:gd name="T14" fmla="+- 0 7460 7460"/>
                    <a:gd name="T15" fmla="*/ 7460 h 482"/>
                    <a:gd name="T16" fmla="+- 0 1824 1824"/>
                    <a:gd name="T17" fmla="*/ T16 w 8760"/>
                    <a:gd name="T18" fmla="+- 0 7942 7460"/>
                    <a:gd name="T19" fmla="*/ 7942 h 48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8760" h="482">
                      <a:moveTo>
                        <a:pt x="0" y="482"/>
                      </a:moveTo>
                      <a:lnTo>
                        <a:pt x="8760" y="482"/>
                      </a:lnTo>
                      <a:lnTo>
                        <a:pt x="8760" y="0"/>
                      </a:lnTo>
                      <a:lnTo>
                        <a:pt x="0" y="0"/>
                      </a:lnTo>
                      <a:lnTo>
                        <a:pt x="0" y="482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0" vert="horz" wrap="square" lIns="68580" tIns="34290" rIns="68580" bIns="34290" anchor="ctr" anchorCtr="0" upright="1"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" panose="02020603050405020304" pitchFamily="18" charset="0"/>
                    <a:cs typeface="Arial" charset="0"/>
                  </a:endParaRPr>
                </a:p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" panose="02020603050405020304" pitchFamily="18" charset="0"/>
                      <a:cs typeface="Arial" charset="0"/>
                    </a:rPr>
                    <a:t>Primary endpoint: Minimum stent area (MSA; mm2)</a:t>
                  </a:r>
                </a:p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" panose="02020603050405020304" pitchFamily="18" charset="0"/>
                      <a:cs typeface="Arial" charset="0"/>
                    </a:rPr>
                    <a:t>as assessed by post-procedural IVUS (blinded to operator)</a:t>
                  </a:r>
                </a:p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" panose="02020603050405020304" pitchFamily="18" charset="0"/>
                      <a:cs typeface="Arial" charset="0"/>
                    </a:rPr>
                    <a:t>Additional IVUS and angiographic endpoints and device related endpoints</a:t>
                  </a:r>
                </a:p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" panose="02020603050405020304" pitchFamily="18" charset="0"/>
                      <a:cs typeface="Arial" charset="0"/>
                    </a:rPr>
                    <a:t> </a:t>
                  </a:r>
                </a:p>
              </p:txBody>
            </p:sp>
          </p:grpSp>
          <p:grpSp>
            <p:nvGrpSpPr>
              <p:cNvPr id="15" name="Group 14"/>
              <p:cNvGrpSpPr>
                <a:grpSpLocks/>
              </p:cNvGrpSpPr>
              <p:nvPr/>
            </p:nvGrpSpPr>
            <p:grpSpPr bwMode="auto">
              <a:xfrm>
                <a:off x="2520212" y="4058538"/>
                <a:ext cx="4178618" cy="229553"/>
                <a:chOff x="1788" y="9128"/>
                <a:chExt cx="8774" cy="482"/>
              </a:xfrm>
              <a:solidFill>
                <a:srgbClr val="DADADA">
                  <a:lumMod val="20000"/>
                  <a:lumOff val="80000"/>
                </a:srgbClr>
              </a:solidFill>
            </p:grpSpPr>
            <p:sp>
              <p:nvSpPr>
                <p:cNvPr id="22" name="Freeform 21"/>
                <p:cNvSpPr>
                  <a:spLocks/>
                </p:cNvSpPr>
                <p:nvPr/>
              </p:nvSpPr>
              <p:spPr bwMode="auto">
                <a:xfrm>
                  <a:off x="1788" y="9128"/>
                  <a:ext cx="8774" cy="482"/>
                </a:xfrm>
                <a:custGeom>
                  <a:avLst/>
                  <a:gdLst>
                    <a:gd name="T0" fmla="+- 0 1824 1824"/>
                    <a:gd name="T1" fmla="*/ T0 w 8760"/>
                    <a:gd name="T2" fmla="+- 0 9015 8533"/>
                    <a:gd name="T3" fmla="*/ 9015 h 482"/>
                    <a:gd name="T4" fmla="+- 0 10584 1824"/>
                    <a:gd name="T5" fmla="*/ T4 w 8760"/>
                    <a:gd name="T6" fmla="+- 0 9015 8533"/>
                    <a:gd name="T7" fmla="*/ 9015 h 482"/>
                    <a:gd name="T8" fmla="+- 0 10584 1824"/>
                    <a:gd name="T9" fmla="*/ T8 w 8760"/>
                    <a:gd name="T10" fmla="+- 0 8533 8533"/>
                    <a:gd name="T11" fmla="*/ 8533 h 482"/>
                    <a:gd name="T12" fmla="+- 0 1824 1824"/>
                    <a:gd name="T13" fmla="*/ T12 w 8760"/>
                    <a:gd name="T14" fmla="+- 0 8533 8533"/>
                    <a:gd name="T15" fmla="*/ 8533 h 482"/>
                    <a:gd name="T16" fmla="+- 0 1824 1824"/>
                    <a:gd name="T17" fmla="*/ T16 w 8760"/>
                    <a:gd name="T18" fmla="+- 0 9015 8533"/>
                    <a:gd name="T19" fmla="*/ 9015 h 48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8760" h="482">
                      <a:moveTo>
                        <a:pt x="0" y="482"/>
                      </a:moveTo>
                      <a:lnTo>
                        <a:pt x="8760" y="482"/>
                      </a:lnTo>
                      <a:lnTo>
                        <a:pt x="8760" y="0"/>
                      </a:lnTo>
                      <a:lnTo>
                        <a:pt x="0" y="0"/>
                      </a:lnTo>
                      <a:lnTo>
                        <a:pt x="0" y="482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0" vert="horz" wrap="square" lIns="68580" tIns="34290" rIns="68580" bIns="34290" anchor="ctr" anchorCtr="0" upright="1"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150"/>
                    </a:spcBef>
                    <a:spcAft>
                      <a:spcPts val="7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" panose="02020603050405020304" pitchFamily="18" charset="0"/>
                      <a:cs typeface="Arial" charset="0"/>
                    </a:rPr>
                    <a:t>Clinical follow-up at 30 days &amp; 270 days: MACE and major bleeding </a:t>
                  </a:r>
                </a:p>
              </p:txBody>
            </p:sp>
          </p:grpSp>
          <p:cxnSp>
            <p:nvCxnSpPr>
              <p:cNvPr id="16" name="Straight Arrow Connector 15"/>
              <p:cNvCxnSpPr/>
              <p:nvPr/>
            </p:nvCxnSpPr>
            <p:spPr>
              <a:xfrm>
                <a:off x="3110851" y="1714506"/>
                <a:ext cx="1" cy="30490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6097294" y="1721357"/>
                <a:ext cx="0" cy="327372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tailEnd type="triangle"/>
              </a:ln>
              <a:effectLst/>
            </p:spPr>
          </p:cxnSp>
          <p:grpSp>
            <p:nvGrpSpPr>
              <p:cNvPr id="18" name="Group 17"/>
              <p:cNvGrpSpPr/>
              <p:nvPr/>
            </p:nvGrpSpPr>
            <p:grpSpPr>
              <a:xfrm>
                <a:off x="4591199" y="1973450"/>
                <a:ext cx="2499130" cy="886292"/>
                <a:chOff x="6719486" y="2256003"/>
                <a:chExt cx="2722736" cy="1037590"/>
              </a:xfrm>
              <a:noFill/>
            </p:grpSpPr>
            <p:grpSp>
              <p:nvGrpSpPr>
                <p:cNvPr id="19" name="Group 18"/>
                <p:cNvGrpSpPr>
                  <a:grpSpLocks/>
                </p:cNvGrpSpPr>
                <p:nvPr/>
              </p:nvGrpSpPr>
              <p:grpSpPr bwMode="auto">
                <a:xfrm>
                  <a:off x="6990854" y="2256003"/>
                  <a:ext cx="2284730" cy="1037590"/>
                  <a:chOff x="10697" y="5041"/>
                  <a:chExt cx="3598" cy="1634"/>
                </a:xfrm>
                <a:grpFill/>
              </p:grpSpPr>
              <p:sp>
                <p:nvSpPr>
                  <p:cNvPr id="21" name="Freeform 20"/>
                  <p:cNvSpPr>
                    <a:spLocks/>
                  </p:cNvSpPr>
                  <p:nvPr/>
                </p:nvSpPr>
                <p:spPr bwMode="auto">
                  <a:xfrm>
                    <a:off x="10697" y="5041"/>
                    <a:ext cx="3598" cy="1634"/>
                  </a:xfrm>
                  <a:custGeom>
                    <a:avLst/>
                    <a:gdLst>
                      <a:gd name="T0" fmla="+- 0 2342 1898"/>
                      <a:gd name="T1" fmla="*/ T0 w 2760"/>
                      <a:gd name="T2" fmla="+- 0 5120 5120"/>
                      <a:gd name="T3" fmla="*/ 5120 h 1260"/>
                      <a:gd name="T4" fmla="+- 0 2270 1898"/>
                      <a:gd name="T5" fmla="*/ T4 w 2760"/>
                      <a:gd name="T6" fmla="+- 0 5128 5120"/>
                      <a:gd name="T7" fmla="*/ 5128 h 1260"/>
                      <a:gd name="T8" fmla="+- 0 2202 1898"/>
                      <a:gd name="T9" fmla="*/ T8 w 2760"/>
                      <a:gd name="T10" fmla="+- 0 5152 5120"/>
                      <a:gd name="T11" fmla="*/ 5152 h 1260"/>
                      <a:gd name="T12" fmla="+- 0 2139 1898"/>
                      <a:gd name="T13" fmla="*/ T12 w 2760"/>
                      <a:gd name="T14" fmla="+- 0 5190 5120"/>
                      <a:gd name="T15" fmla="*/ 5190 h 1260"/>
                      <a:gd name="T16" fmla="+- 0 2080 1898"/>
                      <a:gd name="T17" fmla="*/ T16 w 2760"/>
                      <a:gd name="T18" fmla="+- 0 5242 5120"/>
                      <a:gd name="T19" fmla="*/ 5242 h 1260"/>
                      <a:gd name="T20" fmla="+- 0 2029 1898"/>
                      <a:gd name="T21" fmla="*/ T20 w 2760"/>
                      <a:gd name="T22" fmla="+- 0 5305 5120"/>
                      <a:gd name="T23" fmla="*/ 5305 h 1260"/>
                      <a:gd name="T24" fmla="+- 0 1984 1898"/>
                      <a:gd name="T25" fmla="*/ T24 w 2760"/>
                      <a:gd name="T26" fmla="+- 0 5379 5120"/>
                      <a:gd name="T27" fmla="*/ 5379 h 1260"/>
                      <a:gd name="T28" fmla="+- 0 1948 1898"/>
                      <a:gd name="T29" fmla="*/ T28 w 2760"/>
                      <a:gd name="T30" fmla="+- 0 5461 5120"/>
                      <a:gd name="T31" fmla="*/ 5461 h 1260"/>
                      <a:gd name="T32" fmla="+- 0 1921 1898"/>
                      <a:gd name="T33" fmla="*/ T32 w 2760"/>
                      <a:gd name="T34" fmla="+- 0 5552 5120"/>
                      <a:gd name="T35" fmla="*/ 5552 h 1260"/>
                      <a:gd name="T36" fmla="+- 0 1904 1898"/>
                      <a:gd name="T37" fmla="*/ T36 w 2760"/>
                      <a:gd name="T38" fmla="+- 0 5649 5120"/>
                      <a:gd name="T39" fmla="*/ 5649 h 1260"/>
                      <a:gd name="T40" fmla="+- 0 1898 1898"/>
                      <a:gd name="T41" fmla="*/ T40 w 2760"/>
                      <a:gd name="T42" fmla="+- 0 5751 5120"/>
                      <a:gd name="T43" fmla="*/ 5751 h 1260"/>
                      <a:gd name="T44" fmla="+- 0 1900 1898"/>
                      <a:gd name="T45" fmla="*/ T44 w 2760"/>
                      <a:gd name="T46" fmla="+- 0 5803 5120"/>
                      <a:gd name="T47" fmla="*/ 5803 h 1260"/>
                      <a:gd name="T48" fmla="+- 0 1911 1898"/>
                      <a:gd name="T49" fmla="*/ T48 w 2760"/>
                      <a:gd name="T50" fmla="+- 0 5902 5120"/>
                      <a:gd name="T51" fmla="*/ 5902 h 1260"/>
                      <a:gd name="T52" fmla="+- 0 1933 1898"/>
                      <a:gd name="T53" fmla="*/ T52 w 2760"/>
                      <a:gd name="T54" fmla="+- 0 5996 5120"/>
                      <a:gd name="T55" fmla="*/ 5996 h 1260"/>
                      <a:gd name="T56" fmla="+- 0 1965 1898"/>
                      <a:gd name="T57" fmla="*/ T56 w 2760"/>
                      <a:gd name="T58" fmla="+- 0 6083 5120"/>
                      <a:gd name="T59" fmla="*/ 6083 h 1260"/>
                      <a:gd name="T60" fmla="+- 0 2005 1898"/>
                      <a:gd name="T61" fmla="*/ T60 w 2760"/>
                      <a:gd name="T62" fmla="+- 0 6161 5120"/>
                      <a:gd name="T63" fmla="*/ 6161 h 1260"/>
                      <a:gd name="T64" fmla="+- 0 2054 1898"/>
                      <a:gd name="T65" fmla="*/ T64 w 2760"/>
                      <a:gd name="T66" fmla="+- 0 6229 5120"/>
                      <a:gd name="T67" fmla="*/ 6229 h 1260"/>
                      <a:gd name="T68" fmla="+- 0 2109 1898"/>
                      <a:gd name="T69" fmla="*/ T68 w 2760"/>
                      <a:gd name="T70" fmla="+- 0 6286 5120"/>
                      <a:gd name="T71" fmla="*/ 6286 h 1260"/>
                      <a:gd name="T72" fmla="+- 0 2170 1898"/>
                      <a:gd name="T73" fmla="*/ T72 w 2760"/>
                      <a:gd name="T74" fmla="+- 0 6331 5120"/>
                      <a:gd name="T75" fmla="*/ 6331 h 1260"/>
                      <a:gd name="T76" fmla="+- 0 2236 1898"/>
                      <a:gd name="T77" fmla="*/ T76 w 2760"/>
                      <a:gd name="T78" fmla="+- 0 6362 5120"/>
                      <a:gd name="T79" fmla="*/ 6362 h 1260"/>
                      <a:gd name="T80" fmla="+- 0 2306 1898"/>
                      <a:gd name="T81" fmla="*/ T80 w 2760"/>
                      <a:gd name="T82" fmla="+- 0 6378 5120"/>
                      <a:gd name="T83" fmla="*/ 6378 h 1260"/>
                      <a:gd name="T84" fmla="+- 0 2342 1898"/>
                      <a:gd name="T85" fmla="*/ T84 w 2760"/>
                      <a:gd name="T86" fmla="+- 0 6380 5120"/>
                      <a:gd name="T87" fmla="*/ 6380 h 1260"/>
                      <a:gd name="T88" fmla="+- 0 4214 1898"/>
                      <a:gd name="T89" fmla="*/ T88 w 2760"/>
                      <a:gd name="T90" fmla="+- 0 6380 5120"/>
                      <a:gd name="T91" fmla="*/ 6380 h 1260"/>
                      <a:gd name="T92" fmla="+- 0 4286 1898"/>
                      <a:gd name="T93" fmla="*/ T92 w 2760"/>
                      <a:gd name="T94" fmla="+- 0 6372 5120"/>
                      <a:gd name="T95" fmla="*/ 6372 h 1260"/>
                      <a:gd name="T96" fmla="+- 0 4355 1898"/>
                      <a:gd name="T97" fmla="*/ T96 w 2760"/>
                      <a:gd name="T98" fmla="+- 0 6348 5120"/>
                      <a:gd name="T99" fmla="*/ 6348 h 1260"/>
                      <a:gd name="T100" fmla="+- 0 4418 1898"/>
                      <a:gd name="T101" fmla="*/ T100 w 2760"/>
                      <a:gd name="T102" fmla="+- 0 6310 5120"/>
                      <a:gd name="T103" fmla="*/ 6310 h 1260"/>
                      <a:gd name="T104" fmla="+- 0 4476 1898"/>
                      <a:gd name="T105" fmla="*/ T104 w 2760"/>
                      <a:gd name="T106" fmla="+- 0 6259 5120"/>
                      <a:gd name="T107" fmla="*/ 6259 h 1260"/>
                      <a:gd name="T108" fmla="+- 0 4528 1898"/>
                      <a:gd name="T109" fmla="*/ T108 w 2760"/>
                      <a:gd name="T110" fmla="+- 0 6196 5120"/>
                      <a:gd name="T111" fmla="*/ 6196 h 1260"/>
                      <a:gd name="T112" fmla="+- 0 4573 1898"/>
                      <a:gd name="T113" fmla="*/ T112 w 2760"/>
                      <a:gd name="T114" fmla="+- 0 6123 5120"/>
                      <a:gd name="T115" fmla="*/ 6123 h 1260"/>
                      <a:gd name="T116" fmla="+- 0 4609 1898"/>
                      <a:gd name="T117" fmla="*/ T116 w 2760"/>
                      <a:gd name="T118" fmla="+- 0 6040 5120"/>
                      <a:gd name="T119" fmla="*/ 6040 h 1260"/>
                      <a:gd name="T120" fmla="+- 0 4636 1898"/>
                      <a:gd name="T121" fmla="*/ T120 w 2760"/>
                      <a:gd name="T122" fmla="+- 0 5950 5120"/>
                      <a:gd name="T123" fmla="*/ 5950 h 1260"/>
                      <a:gd name="T124" fmla="+- 0 4653 1898"/>
                      <a:gd name="T125" fmla="*/ T124 w 2760"/>
                      <a:gd name="T126" fmla="+- 0 5853 5120"/>
                      <a:gd name="T127" fmla="*/ 5853 h 1260"/>
                      <a:gd name="T128" fmla="+- 0 4658 1898"/>
                      <a:gd name="T129" fmla="*/ T128 w 2760"/>
                      <a:gd name="T130" fmla="+- 0 5751 5120"/>
                      <a:gd name="T131" fmla="*/ 5751 h 1260"/>
                      <a:gd name="T132" fmla="+- 0 4657 1898"/>
                      <a:gd name="T133" fmla="*/ T132 w 2760"/>
                      <a:gd name="T134" fmla="+- 0 5699 5120"/>
                      <a:gd name="T135" fmla="*/ 5699 h 1260"/>
                      <a:gd name="T136" fmla="+- 0 4645 1898"/>
                      <a:gd name="T137" fmla="*/ T136 w 2760"/>
                      <a:gd name="T138" fmla="+- 0 5600 5120"/>
                      <a:gd name="T139" fmla="*/ 5600 h 1260"/>
                      <a:gd name="T140" fmla="+- 0 4623 1898"/>
                      <a:gd name="T141" fmla="*/ T140 w 2760"/>
                      <a:gd name="T142" fmla="+- 0 5506 5120"/>
                      <a:gd name="T143" fmla="*/ 5506 h 1260"/>
                      <a:gd name="T144" fmla="+- 0 4592 1898"/>
                      <a:gd name="T145" fmla="*/ T144 w 2760"/>
                      <a:gd name="T146" fmla="+- 0 5419 5120"/>
                      <a:gd name="T147" fmla="*/ 5419 h 1260"/>
                      <a:gd name="T148" fmla="+- 0 4551 1898"/>
                      <a:gd name="T149" fmla="*/ T148 w 2760"/>
                      <a:gd name="T150" fmla="+- 0 5341 5120"/>
                      <a:gd name="T151" fmla="*/ 5341 h 1260"/>
                      <a:gd name="T152" fmla="+- 0 4503 1898"/>
                      <a:gd name="T153" fmla="*/ T152 w 2760"/>
                      <a:gd name="T154" fmla="+- 0 5272 5120"/>
                      <a:gd name="T155" fmla="*/ 5272 h 1260"/>
                      <a:gd name="T156" fmla="+- 0 4448 1898"/>
                      <a:gd name="T157" fmla="*/ T156 w 2760"/>
                      <a:gd name="T158" fmla="+- 0 5215 5120"/>
                      <a:gd name="T159" fmla="*/ 5215 h 1260"/>
                      <a:gd name="T160" fmla="+- 0 4387 1898"/>
                      <a:gd name="T161" fmla="*/ T160 w 2760"/>
                      <a:gd name="T162" fmla="+- 0 5170 5120"/>
                      <a:gd name="T163" fmla="*/ 5170 h 1260"/>
                      <a:gd name="T164" fmla="+- 0 4321 1898"/>
                      <a:gd name="T165" fmla="*/ T164 w 2760"/>
                      <a:gd name="T166" fmla="+- 0 5138 5120"/>
                      <a:gd name="T167" fmla="*/ 5138 h 1260"/>
                      <a:gd name="T168" fmla="+- 0 4251 1898"/>
                      <a:gd name="T169" fmla="*/ T168 w 2760"/>
                      <a:gd name="T170" fmla="+- 0 5122 5120"/>
                      <a:gd name="T171" fmla="*/ 5122 h 1260"/>
                      <a:gd name="T172" fmla="+- 0 4214 1898"/>
                      <a:gd name="T173" fmla="*/ T172 w 2760"/>
                      <a:gd name="T174" fmla="+- 0 5120 5120"/>
                      <a:gd name="T175" fmla="*/ 5120 h 1260"/>
                      <a:gd name="T176" fmla="+- 0 2342 1898"/>
                      <a:gd name="T177" fmla="*/ T176 w 2760"/>
                      <a:gd name="T178" fmla="+- 0 5120 5120"/>
                      <a:gd name="T179" fmla="*/ 5120 h 1260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  <a:cxn ang="0">
                        <a:pos x="T21" y="T23"/>
                      </a:cxn>
                      <a:cxn ang="0">
                        <a:pos x="T25" y="T27"/>
                      </a:cxn>
                      <a:cxn ang="0">
                        <a:pos x="T29" y="T31"/>
                      </a:cxn>
                      <a:cxn ang="0">
                        <a:pos x="T33" y="T35"/>
                      </a:cxn>
                      <a:cxn ang="0">
                        <a:pos x="T37" y="T39"/>
                      </a:cxn>
                      <a:cxn ang="0">
                        <a:pos x="T41" y="T43"/>
                      </a:cxn>
                      <a:cxn ang="0">
                        <a:pos x="T45" y="T47"/>
                      </a:cxn>
                      <a:cxn ang="0">
                        <a:pos x="T49" y="T51"/>
                      </a:cxn>
                      <a:cxn ang="0">
                        <a:pos x="T53" y="T55"/>
                      </a:cxn>
                      <a:cxn ang="0">
                        <a:pos x="T57" y="T59"/>
                      </a:cxn>
                      <a:cxn ang="0">
                        <a:pos x="T61" y="T63"/>
                      </a:cxn>
                      <a:cxn ang="0">
                        <a:pos x="T65" y="T67"/>
                      </a:cxn>
                      <a:cxn ang="0">
                        <a:pos x="T69" y="T71"/>
                      </a:cxn>
                      <a:cxn ang="0">
                        <a:pos x="T73" y="T75"/>
                      </a:cxn>
                      <a:cxn ang="0">
                        <a:pos x="T77" y="T79"/>
                      </a:cxn>
                      <a:cxn ang="0">
                        <a:pos x="T81" y="T83"/>
                      </a:cxn>
                      <a:cxn ang="0">
                        <a:pos x="T85" y="T87"/>
                      </a:cxn>
                      <a:cxn ang="0">
                        <a:pos x="T89" y="T91"/>
                      </a:cxn>
                      <a:cxn ang="0">
                        <a:pos x="T93" y="T95"/>
                      </a:cxn>
                      <a:cxn ang="0">
                        <a:pos x="T97" y="T99"/>
                      </a:cxn>
                      <a:cxn ang="0">
                        <a:pos x="T101" y="T103"/>
                      </a:cxn>
                      <a:cxn ang="0">
                        <a:pos x="T105" y="T107"/>
                      </a:cxn>
                      <a:cxn ang="0">
                        <a:pos x="T109" y="T111"/>
                      </a:cxn>
                      <a:cxn ang="0">
                        <a:pos x="T113" y="T115"/>
                      </a:cxn>
                      <a:cxn ang="0">
                        <a:pos x="T117" y="T119"/>
                      </a:cxn>
                      <a:cxn ang="0">
                        <a:pos x="T121" y="T123"/>
                      </a:cxn>
                      <a:cxn ang="0">
                        <a:pos x="T125" y="T127"/>
                      </a:cxn>
                      <a:cxn ang="0">
                        <a:pos x="T129" y="T131"/>
                      </a:cxn>
                      <a:cxn ang="0">
                        <a:pos x="T133" y="T135"/>
                      </a:cxn>
                      <a:cxn ang="0">
                        <a:pos x="T137" y="T139"/>
                      </a:cxn>
                      <a:cxn ang="0">
                        <a:pos x="T141" y="T143"/>
                      </a:cxn>
                      <a:cxn ang="0">
                        <a:pos x="T145" y="T147"/>
                      </a:cxn>
                      <a:cxn ang="0">
                        <a:pos x="T149" y="T151"/>
                      </a:cxn>
                      <a:cxn ang="0">
                        <a:pos x="T153" y="T155"/>
                      </a:cxn>
                      <a:cxn ang="0">
                        <a:pos x="T157" y="T159"/>
                      </a:cxn>
                      <a:cxn ang="0">
                        <a:pos x="T161" y="T163"/>
                      </a:cxn>
                      <a:cxn ang="0">
                        <a:pos x="T165" y="T167"/>
                      </a:cxn>
                      <a:cxn ang="0">
                        <a:pos x="T169" y="T171"/>
                      </a:cxn>
                      <a:cxn ang="0">
                        <a:pos x="T173" y="T175"/>
                      </a:cxn>
                      <a:cxn ang="0">
                        <a:pos x="T177" y="T179"/>
                      </a:cxn>
                    </a:cxnLst>
                    <a:rect l="0" t="0" r="r" b="b"/>
                    <a:pathLst>
                      <a:path w="2760" h="1260">
                        <a:moveTo>
                          <a:pt x="444" y="0"/>
                        </a:moveTo>
                        <a:lnTo>
                          <a:pt x="372" y="8"/>
                        </a:lnTo>
                        <a:lnTo>
                          <a:pt x="304" y="32"/>
                        </a:lnTo>
                        <a:lnTo>
                          <a:pt x="241" y="70"/>
                        </a:lnTo>
                        <a:lnTo>
                          <a:pt x="182" y="122"/>
                        </a:lnTo>
                        <a:lnTo>
                          <a:pt x="131" y="185"/>
                        </a:lnTo>
                        <a:lnTo>
                          <a:pt x="86" y="259"/>
                        </a:lnTo>
                        <a:lnTo>
                          <a:pt x="50" y="341"/>
                        </a:lnTo>
                        <a:lnTo>
                          <a:pt x="23" y="432"/>
                        </a:lnTo>
                        <a:lnTo>
                          <a:pt x="6" y="529"/>
                        </a:lnTo>
                        <a:lnTo>
                          <a:pt x="0" y="631"/>
                        </a:lnTo>
                        <a:lnTo>
                          <a:pt x="2" y="683"/>
                        </a:lnTo>
                        <a:lnTo>
                          <a:pt x="13" y="782"/>
                        </a:lnTo>
                        <a:lnTo>
                          <a:pt x="35" y="876"/>
                        </a:lnTo>
                        <a:lnTo>
                          <a:pt x="67" y="963"/>
                        </a:lnTo>
                        <a:lnTo>
                          <a:pt x="107" y="1041"/>
                        </a:lnTo>
                        <a:lnTo>
                          <a:pt x="156" y="1109"/>
                        </a:lnTo>
                        <a:lnTo>
                          <a:pt x="211" y="1166"/>
                        </a:lnTo>
                        <a:lnTo>
                          <a:pt x="272" y="1211"/>
                        </a:lnTo>
                        <a:lnTo>
                          <a:pt x="338" y="1242"/>
                        </a:lnTo>
                        <a:lnTo>
                          <a:pt x="408" y="1258"/>
                        </a:lnTo>
                        <a:lnTo>
                          <a:pt x="444" y="1260"/>
                        </a:lnTo>
                        <a:lnTo>
                          <a:pt x="2316" y="1260"/>
                        </a:lnTo>
                        <a:lnTo>
                          <a:pt x="2388" y="1252"/>
                        </a:lnTo>
                        <a:lnTo>
                          <a:pt x="2457" y="1228"/>
                        </a:lnTo>
                        <a:lnTo>
                          <a:pt x="2520" y="1190"/>
                        </a:lnTo>
                        <a:lnTo>
                          <a:pt x="2578" y="1139"/>
                        </a:lnTo>
                        <a:lnTo>
                          <a:pt x="2630" y="1076"/>
                        </a:lnTo>
                        <a:lnTo>
                          <a:pt x="2675" y="1003"/>
                        </a:lnTo>
                        <a:lnTo>
                          <a:pt x="2711" y="920"/>
                        </a:lnTo>
                        <a:lnTo>
                          <a:pt x="2738" y="830"/>
                        </a:lnTo>
                        <a:lnTo>
                          <a:pt x="2755" y="733"/>
                        </a:lnTo>
                        <a:lnTo>
                          <a:pt x="2760" y="631"/>
                        </a:lnTo>
                        <a:lnTo>
                          <a:pt x="2759" y="579"/>
                        </a:lnTo>
                        <a:lnTo>
                          <a:pt x="2747" y="480"/>
                        </a:lnTo>
                        <a:lnTo>
                          <a:pt x="2725" y="386"/>
                        </a:lnTo>
                        <a:lnTo>
                          <a:pt x="2694" y="299"/>
                        </a:lnTo>
                        <a:lnTo>
                          <a:pt x="2653" y="221"/>
                        </a:lnTo>
                        <a:lnTo>
                          <a:pt x="2605" y="152"/>
                        </a:lnTo>
                        <a:lnTo>
                          <a:pt x="2550" y="95"/>
                        </a:lnTo>
                        <a:lnTo>
                          <a:pt x="2489" y="50"/>
                        </a:lnTo>
                        <a:lnTo>
                          <a:pt x="2423" y="18"/>
                        </a:lnTo>
                        <a:lnTo>
                          <a:pt x="2353" y="2"/>
                        </a:lnTo>
                        <a:lnTo>
                          <a:pt x="2316" y="0"/>
                        </a:lnTo>
                        <a:lnTo>
                          <a:pt x="444" y="0"/>
                        </a:lnTo>
                        <a:close/>
                      </a:path>
                    </a:pathLst>
                  </a:custGeom>
                  <a:solidFill>
                    <a:srgbClr val="FEB91A">
                      <a:lumMod val="60000"/>
                      <a:lumOff val="40000"/>
                    </a:srgbClr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0" vert="horz" wrap="square" lIns="68580" tIns="34290" rIns="68580" bIns="34290" anchor="ctr" anchorCtr="0" upright="1">
                    <a:noAutofit/>
                  </a:bodyPr>
                  <a:lstStyle/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150"/>
                      </a:spcBef>
                      <a:spcAft>
                        <a:spcPts val="75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" panose="02020603050405020304" pitchFamily="18" charset="0"/>
                      <a:cs typeface="Arial" charset="0"/>
                    </a:endParaRPr>
                  </a:p>
                </p:txBody>
              </p:sp>
            </p:grpSp>
            <p:sp>
              <p:nvSpPr>
                <p:cNvPr id="20" name="Rectangle 19"/>
                <p:cNvSpPr/>
                <p:nvPr/>
              </p:nvSpPr>
              <p:spPr>
                <a:xfrm>
                  <a:off x="6719486" y="2309807"/>
                  <a:ext cx="2722736" cy="866606"/>
                </a:xfrm>
                <a:prstGeom prst="rect">
                  <a:avLst/>
                </a:prstGeom>
                <a:grp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31 patients </a:t>
                  </a: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assigned to lesion </a:t>
                  </a:r>
                </a:p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preparation with RA and </a:t>
                  </a:r>
                </a:p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non-compliant balloon angioplasty </a:t>
                  </a:r>
                </a:p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(NCBA) </a:t>
                  </a: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followed by DES implantation </a:t>
                  </a:r>
                </a:p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(+/- post-stent dilatation)</a:t>
                  </a:r>
                </a:p>
              </p:txBody>
            </p:sp>
          </p:grpSp>
        </p:grpSp>
        <p:cxnSp>
          <p:nvCxnSpPr>
            <p:cNvPr id="26" name="Straight Arrow Connector 25"/>
            <p:cNvCxnSpPr/>
            <p:nvPr/>
          </p:nvCxnSpPr>
          <p:spPr>
            <a:xfrm>
              <a:off x="6986380" y="2242034"/>
              <a:ext cx="2" cy="494412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tailEnd type="triangle"/>
            </a:ln>
            <a:effectLst/>
          </p:spPr>
        </p:cxnSp>
        <p:cxnSp>
          <p:nvCxnSpPr>
            <p:cNvPr id="28" name="Straight Arrow Connector 27"/>
            <p:cNvCxnSpPr/>
            <p:nvPr/>
          </p:nvCxnSpPr>
          <p:spPr>
            <a:xfrm>
              <a:off x="7023612" y="5457300"/>
              <a:ext cx="467" cy="62146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1270176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8100"/>
            <a:ext cx="1028700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ROTACUT Trial Procedural Characteristics: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 and CBA/NCBA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6" y="0"/>
            <a:ext cx="444615" cy="448236"/>
          </a:xfrm>
          <a:prstGeom prst="rect">
            <a:avLst/>
          </a:prstGeom>
        </p:spPr>
      </p:pic>
      <p:graphicFrame>
        <p:nvGraphicFramePr>
          <p:cNvPr id="7" name="Content Placeholder 4"/>
          <p:cNvGraphicFramePr>
            <a:graphicFrameLocks/>
          </p:cNvGraphicFramePr>
          <p:nvPr/>
        </p:nvGraphicFramePr>
        <p:xfrm>
          <a:off x="180975" y="1238247"/>
          <a:ext cx="9934575" cy="2923445"/>
        </p:xfrm>
        <a:graphic>
          <a:graphicData uri="http://schemas.openxmlformats.org/drawingml/2006/table">
            <a:tbl>
              <a:tblPr firstRow="1" bandRow="1"/>
              <a:tblGrid>
                <a:gridCol w="4337630">
                  <a:extLst>
                    <a:ext uri="{9D8B030D-6E8A-4147-A177-3AD203B41FA5}">
                      <a16:colId xmlns:a16="http://schemas.microsoft.com/office/drawing/2014/main" val="4180269948"/>
                    </a:ext>
                  </a:extLst>
                </a:gridCol>
                <a:gridCol w="2164152">
                  <a:extLst>
                    <a:ext uri="{9D8B030D-6E8A-4147-A177-3AD203B41FA5}">
                      <a16:colId xmlns:a16="http://schemas.microsoft.com/office/drawing/2014/main" val="150030693"/>
                    </a:ext>
                  </a:extLst>
                </a:gridCol>
                <a:gridCol w="2164152">
                  <a:extLst>
                    <a:ext uri="{9D8B030D-6E8A-4147-A177-3AD203B41FA5}">
                      <a16:colId xmlns:a16="http://schemas.microsoft.com/office/drawing/2014/main" val="2209176062"/>
                    </a:ext>
                  </a:extLst>
                </a:gridCol>
                <a:gridCol w="1268641">
                  <a:extLst>
                    <a:ext uri="{9D8B030D-6E8A-4147-A177-3AD203B41FA5}">
                      <a16:colId xmlns:a16="http://schemas.microsoft.com/office/drawing/2014/main" val="3297685437"/>
                    </a:ext>
                  </a:extLst>
                </a:gridCol>
              </a:tblGrid>
              <a:tr h="727964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870" marR="102870" marT="51435" marB="514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457200" rtl="0" eaLnBrk="1" latinLnBrk="0" hangingPunct="1"/>
                      <a:r>
                        <a:rPr lang="en-US" sz="1600" b="1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ROTA + CBA</a:t>
                      </a:r>
                      <a:br>
                        <a:rPr lang="en-US" sz="1600" b="1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b="1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N=29 (48.3%)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2870" marR="102870" marT="51435" marB="514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457200" rtl="0" eaLnBrk="1" latinLnBrk="0" hangingPunct="1"/>
                      <a:r>
                        <a:rPr lang="en-US" sz="1600" b="1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ROTA + NCBA</a:t>
                      </a:r>
                      <a:br>
                        <a:rPr lang="en-US" sz="1600" b="1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b="1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N=31 (51.7%)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2870" marR="102870" marT="51435" marB="514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457200" rtl="0" eaLnBrk="1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P-value</a:t>
                      </a:r>
                    </a:p>
                  </a:txBody>
                  <a:tcPr marL="102870" marR="102870" marT="51435" marB="514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0226000"/>
                  </a:ext>
                </a:extLst>
              </a:tr>
              <a:tr h="347324">
                <a:tc gridSpan="4"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Rotational</a:t>
                      </a:r>
                      <a:r>
                        <a:rPr lang="en-US" sz="1600" b="1" baseline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atherectomy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0B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76900843"/>
                  </a:ext>
                </a:extLst>
              </a:tr>
              <a:tr h="347324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Burr size, in mm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1.6±0.1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1.6±0.2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0.674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496104"/>
                  </a:ext>
                </a:extLst>
              </a:tr>
              <a:tr h="347324">
                <a:tc gridSpan="4"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CBA/NCBA</a:t>
                      </a:r>
                    </a:p>
                  </a:txBody>
                  <a:tcPr marL="0" marR="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0B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546260715"/>
                  </a:ext>
                </a:extLst>
              </a:tr>
              <a:tr h="347324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Maximum balloon diameter,</a:t>
                      </a:r>
                      <a:r>
                        <a:rPr lang="en-US" sz="1600" b="1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mm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3.2±0.4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3.3±0.5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0.416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6430883"/>
                  </a:ext>
                </a:extLst>
              </a:tr>
              <a:tr h="347324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Maximum balloon length, mm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8.7±5.1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20.0±6.5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&lt;.001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7892320"/>
                  </a:ext>
                </a:extLst>
              </a:tr>
              <a:tr h="458861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Maximum balloon inflation pressure, atm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12.3±3.9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15.8±3.9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&lt;.001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0538804"/>
                  </a:ext>
                </a:extLst>
              </a:tr>
            </a:tbl>
          </a:graphicData>
        </a:graphic>
      </p:graphicFrame>
      <p:graphicFrame>
        <p:nvGraphicFramePr>
          <p:cNvPr id="8" name="Content Placeholder 4"/>
          <p:cNvGraphicFramePr>
            <a:graphicFrameLocks/>
          </p:cNvGraphicFramePr>
          <p:nvPr/>
        </p:nvGraphicFramePr>
        <p:xfrm>
          <a:off x="190501" y="4161690"/>
          <a:ext cx="9925049" cy="2405412"/>
        </p:xfrm>
        <a:graphic>
          <a:graphicData uri="http://schemas.openxmlformats.org/drawingml/2006/table">
            <a:tbl>
              <a:tblPr firstRow="1" bandRow="1"/>
              <a:tblGrid>
                <a:gridCol w="3956679">
                  <a:extLst>
                    <a:ext uri="{9D8B030D-6E8A-4147-A177-3AD203B41FA5}">
                      <a16:colId xmlns:a16="http://schemas.microsoft.com/office/drawing/2014/main" val="4180269948"/>
                    </a:ext>
                  </a:extLst>
                </a:gridCol>
                <a:gridCol w="2183943">
                  <a:extLst>
                    <a:ext uri="{9D8B030D-6E8A-4147-A177-3AD203B41FA5}">
                      <a16:colId xmlns:a16="http://schemas.microsoft.com/office/drawing/2014/main" val="150030693"/>
                    </a:ext>
                  </a:extLst>
                </a:gridCol>
                <a:gridCol w="2238001">
                  <a:extLst>
                    <a:ext uri="{9D8B030D-6E8A-4147-A177-3AD203B41FA5}">
                      <a16:colId xmlns:a16="http://schemas.microsoft.com/office/drawing/2014/main" val="2209176062"/>
                    </a:ext>
                  </a:extLst>
                </a:gridCol>
                <a:gridCol w="1546426">
                  <a:extLst>
                    <a:ext uri="{9D8B030D-6E8A-4147-A177-3AD203B41FA5}">
                      <a16:colId xmlns:a16="http://schemas.microsoft.com/office/drawing/2014/main" val="3297685437"/>
                    </a:ext>
                  </a:extLst>
                </a:gridCol>
              </a:tblGrid>
              <a:tr h="400902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Maximum stent diameter, mm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3.3±0.4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3.4±0.5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0.349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383950"/>
                  </a:ext>
                </a:extLst>
              </a:tr>
              <a:tr h="400902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Minimum stent diameter, mm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3.2±0.4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3.3±0.5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0.203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412040"/>
                  </a:ext>
                </a:extLst>
              </a:tr>
              <a:tr h="400902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Total stent length, mm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39.4±16.7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37.7±13.2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0.661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151458"/>
                  </a:ext>
                </a:extLst>
              </a:tr>
              <a:tr h="400902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Post-treatment dilatation, n (%)</a:t>
                      </a:r>
                    </a:p>
                  </a:txBody>
                  <a:tcPr marL="0" marR="0" marT="0" marB="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28 (96.6)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26 (83.9)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0.196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6430883"/>
                  </a:ext>
                </a:extLst>
              </a:tr>
              <a:tr h="400902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Maximum diameter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3.5±0.4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4.0±2.2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0.247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0538804"/>
                  </a:ext>
                </a:extLst>
              </a:tr>
              <a:tr h="400902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Maximum inflation pressure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17.1±2.3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17.1±2.9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0.927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6888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54724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8100"/>
            <a:ext cx="1028700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ROTACUT Trial Primary Endpoint: Minimum Stent Area on Final IVUS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6" y="0"/>
            <a:ext cx="444615" cy="448236"/>
          </a:xfrm>
          <a:prstGeom prst="rect">
            <a:avLst/>
          </a:prstGeom>
        </p:spPr>
      </p:pic>
      <p:graphicFrame>
        <p:nvGraphicFramePr>
          <p:cNvPr id="4" name="Content Placeholder 4"/>
          <p:cNvGraphicFramePr>
            <a:graphicFrameLocks/>
          </p:cNvGraphicFramePr>
          <p:nvPr/>
        </p:nvGraphicFramePr>
        <p:xfrm>
          <a:off x="171451" y="1276051"/>
          <a:ext cx="9925048" cy="3827040"/>
        </p:xfrm>
        <a:graphic>
          <a:graphicData uri="http://schemas.openxmlformats.org/drawingml/2006/table">
            <a:tbl>
              <a:tblPr firstRow="1" bandRow="1"/>
              <a:tblGrid>
                <a:gridCol w="4261979">
                  <a:extLst>
                    <a:ext uri="{9D8B030D-6E8A-4147-A177-3AD203B41FA5}">
                      <a16:colId xmlns:a16="http://schemas.microsoft.com/office/drawing/2014/main" val="4180269948"/>
                    </a:ext>
                  </a:extLst>
                </a:gridCol>
                <a:gridCol w="2172031">
                  <a:extLst>
                    <a:ext uri="{9D8B030D-6E8A-4147-A177-3AD203B41FA5}">
                      <a16:colId xmlns:a16="http://schemas.microsoft.com/office/drawing/2014/main" val="150030693"/>
                    </a:ext>
                  </a:extLst>
                </a:gridCol>
                <a:gridCol w="2172031">
                  <a:extLst>
                    <a:ext uri="{9D8B030D-6E8A-4147-A177-3AD203B41FA5}">
                      <a16:colId xmlns:a16="http://schemas.microsoft.com/office/drawing/2014/main" val="2209176062"/>
                    </a:ext>
                  </a:extLst>
                </a:gridCol>
                <a:gridCol w="1319007">
                  <a:extLst>
                    <a:ext uri="{9D8B030D-6E8A-4147-A177-3AD203B41FA5}">
                      <a16:colId xmlns:a16="http://schemas.microsoft.com/office/drawing/2014/main" val="3297685437"/>
                    </a:ext>
                  </a:extLst>
                </a:gridCol>
              </a:tblGrid>
              <a:tr h="462110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870" marR="102870" marT="51435" marB="5143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457200" rtl="0" eaLnBrk="1" latinLnBrk="0" hangingPunct="1"/>
                      <a:r>
                        <a:rPr lang="en-US" sz="1600" b="1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ROTA + CBA</a:t>
                      </a:r>
                      <a:br>
                        <a:rPr lang="en-US" sz="1600" b="1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b="1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N=29 (48.3%)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2870" marR="102870" marT="51435" marB="5143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457200" rtl="0" eaLnBrk="1" latinLnBrk="0" hangingPunct="1"/>
                      <a:r>
                        <a:rPr lang="en-US" sz="1600" b="1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ROTA + NCBA</a:t>
                      </a:r>
                      <a:br>
                        <a:rPr lang="en-US" sz="1600" b="1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b="1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N=31 (51.7%)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2870" marR="102870" marT="51435" marB="5143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457200" rtl="0" eaLnBrk="1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P-value</a:t>
                      </a:r>
                    </a:p>
                  </a:txBody>
                  <a:tcPr marL="102870" marR="102870" marT="51435" marB="5143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0226000"/>
                  </a:ext>
                </a:extLst>
              </a:tr>
              <a:tr h="269369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Minimum stent area, mm</a:t>
                      </a:r>
                      <a:r>
                        <a:rPr lang="en-US" sz="1800" b="1" baseline="30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mean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±SD</a:t>
                      </a:r>
                      <a:endParaRPr lang="en-US" sz="1800" b="1" baseline="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6.7±1.7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6.9±1.8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0.685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496104"/>
                  </a:ext>
                </a:extLst>
              </a:tr>
              <a:tr h="269369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baseline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0218952"/>
                  </a:ext>
                </a:extLst>
              </a:tr>
              <a:tr h="269369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baseline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127419"/>
                  </a:ext>
                </a:extLst>
              </a:tr>
              <a:tr h="269369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baseline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24096"/>
                  </a:ext>
                </a:extLst>
              </a:tr>
              <a:tr h="269369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baseline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259724"/>
                  </a:ext>
                </a:extLst>
              </a:tr>
              <a:tr h="269369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baseline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200254"/>
                  </a:ext>
                </a:extLst>
              </a:tr>
              <a:tr h="269369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baseline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5887058"/>
                  </a:ext>
                </a:extLst>
              </a:tr>
              <a:tr h="269369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baseline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058823"/>
                  </a:ext>
                </a:extLst>
              </a:tr>
              <a:tr h="269369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baseline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18575"/>
                  </a:ext>
                </a:extLst>
              </a:tr>
              <a:tr h="269369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baseline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2568241"/>
                  </a:ext>
                </a:extLst>
              </a:tr>
              <a:tr h="269369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baseline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975501"/>
                  </a:ext>
                </a:extLst>
              </a:tr>
              <a:tr h="269369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baseline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9875868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2531" b="2312"/>
          <a:stretch/>
        </p:blipFill>
        <p:spPr>
          <a:xfrm>
            <a:off x="1930766" y="2356338"/>
            <a:ext cx="6517909" cy="2649416"/>
          </a:xfrm>
          <a:prstGeom prst="rect">
            <a:avLst/>
          </a:prstGeom>
          <a:solidFill>
            <a:srgbClr val="FFFFFF"/>
          </a:solidFill>
        </p:spPr>
      </p:pic>
      <p:graphicFrame>
        <p:nvGraphicFramePr>
          <p:cNvPr id="7" name="Content Placeholder 4"/>
          <p:cNvGraphicFramePr>
            <a:graphicFrameLocks/>
          </p:cNvGraphicFramePr>
          <p:nvPr/>
        </p:nvGraphicFramePr>
        <p:xfrm>
          <a:off x="200024" y="5103936"/>
          <a:ext cx="9906002" cy="1813930"/>
        </p:xfrm>
        <a:graphic>
          <a:graphicData uri="http://schemas.openxmlformats.org/drawingml/2006/table">
            <a:tbl>
              <a:tblPr firstRow="1" bandRow="1"/>
              <a:tblGrid>
                <a:gridCol w="4400551">
                  <a:extLst>
                    <a:ext uri="{9D8B030D-6E8A-4147-A177-3AD203B41FA5}">
                      <a16:colId xmlns:a16="http://schemas.microsoft.com/office/drawing/2014/main" val="4180269948"/>
                    </a:ext>
                  </a:extLst>
                </a:gridCol>
                <a:gridCol w="2038350">
                  <a:extLst>
                    <a:ext uri="{9D8B030D-6E8A-4147-A177-3AD203B41FA5}">
                      <a16:colId xmlns:a16="http://schemas.microsoft.com/office/drawing/2014/main" val="150030693"/>
                    </a:ext>
                  </a:extLst>
                </a:gridCol>
                <a:gridCol w="1962150">
                  <a:extLst>
                    <a:ext uri="{9D8B030D-6E8A-4147-A177-3AD203B41FA5}">
                      <a16:colId xmlns:a16="http://schemas.microsoft.com/office/drawing/2014/main" val="2209176062"/>
                    </a:ext>
                  </a:extLst>
                </a:gridCol>
                <a:gridCol w="1504951">
                  <a:extLst>
                    <a:ext uri="{9D8B030D-6E8A-4147-A177-3AD203B41FA5}">
                      <a16:colId xmlns:a16="http://schemas.microsoft.com/office/drawing/2014/main" val="3297685437"/>
                    </a:ext>
                  </a:extLst>
                </a:gridCol>
              </a:tblGrid>
              <a:tr h="697865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In-segment minimum lumen area, mm</a:t>
                      </a:r>
                      <a:r>
                        <a:rPr lang="en-US" sz="1600" b="1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5.9±1.4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6.4±1.9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0.291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0753563"/>
                  </a:ext>
                </a:extLst>
              </a:tr>
              <a:tr h="530651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Final minimum stent expansion, %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86.1±17.5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78.6±14.7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0.076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8132641"/>
                  </a:ext>
                </a:extLst>
              </a:tr>
              <a:tr h="585414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Final mean stent expansion, %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112.5±19.4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104.2±13.5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0.058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3839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5559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B32EC6-6402-FA43-A3E6-FEB77C812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859" y="25658"/>
            <a:ext cx="8679656" cy="784919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CCC Live Case # 174</a:t>
            </a:r>
          </a:p>
        </p:txBody>
      </p:sp>
      <p:pic>
        <p:nvPicPr>
          <p:cNvPr id="2867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072" y="41134"/>
            <a:ext cx="355625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1"/>
          <p:cNvSpPr txBox="1">
            <a:spLocks noChangeArrowheads="1"/>
          </p:cNvSpPr>
          <p:nvPr/>
        </p:nvSpPr>
        <p:spPr bwMode="auto">
          <a:xfrm>
            <a:off x="4170377" y="2122240"/>
            <a:ext cx="6022613" cy="69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034" tIns="38012" rIns="76034" bIns="380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771525">
              <a:defRPr/>
            </a:pPr>
            <a:r>
              <a:rPr lang="en-US" altLang="en-US" sz="2000" b="1" dirty="0">
                <a:solidFill>
                  <a:srgbClr val="FFFF00"/>
                </a:solidFill>
                <a:cs typeface="Arial" pitchFamily="34" charset="0"/>
              </a:rPr>
              <a:t>Clinical Variables</a:t>
            </a:r>
          </a:p>
          <a:p>
            <a:pPr defTabSz="771525">
              <a:defRPr/>
            </a:pPr>
            <a:r>
              <a:rPr lang="en-US" altLang="en-US" sz="2000" dirty="0">
                <a:solidFill>
                  <a:srgbClr val="FFFFFF"/>
                </a:solidFill>
                <a:cs typeface="Arial" pitchFamily="34" charset="0"/>
              </a:rPr>
              <a:t>Echo with 58% EF and no </a:t>
            </a:r>
            <a:r>
              <a:rPr lang="en-US" altLang="en-US" sz="2000" dirty="0" err="1">
                <a:solidFill>
                  <a:srgbClr val="FFFFFF"/>
                </a:solidFill>
                <a:cs typeface="Arial" pitchFamily="34" charset="0"/>
              </a:rPr>
              <a:t>valvular</a:t>
            </a:r>
            <a:r>
              <a:rPr lang="en-US" altLang="en-US" sz="2000" dirty="0">
                <a:solidFill>
                  <a:srgbClr val="FFFFFF"/>
                </a:solidFill>
                <a:cs typeface="Arial" pitchFamily="34" charset="0"/>
              </a:rPr>
              <a:t> disease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74290" y="843306"/>
            <a:ext cx="6054047" cy="1308953"/>
          </a:xfrm>
          <a:prstGeom prst="rect">
            <a:avLst/>
          </a:prstGeom>
          <a:noFill/>
        </p:spPr>
        <p:txBody>
          <a:bodyPr wrap="square" lIns="77095" tIns="38547" rIns="77095" bIns="38547" rtlCol="0">
            <a:spAutoFit/>
          </a:bodyPr>
          <a:lstStyle/>
          <a:p>
            <a:pPr defTabSz="771525">
              <a:defRPr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Clinical Presentation</a:t>
            </a:r>
          </a:p>
          <a:p>
            <a:pPr defTabSz="771525">
              <a:defRPr/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with  DOE/intermittent chest pains and a +stress MPI for </a:t>
            </a:r>
            <a:r>
              <a:rPr lang="en-US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antero</a:t>
            </a: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-septal, lateral and apical ischemia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735" y="868338"/>
            <a:ext cx="3401777" cy="693400"/>
          </a:xfrm>
          <a:prstGeom prst="rect">
            <a:avLst/>
          </a:prstGeom>
          <a:noFill/>
        </p:spPr>
        <p:txBody>
          <a:bodyPr wrap="none" lIns="77095" tIns="38547" rIns="77095" bIns="38547" rtlCol="0">
            <a:spAutoFit/>
          </a:bodyPr>
          <a:lstStyle/>
          <a:p>
            <a:pPr defTabSz="771525">
              <a:defRPr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Demographics</a:t>
            </a:r>
          </a:p>
          <a:p>
            <a:pPr defTabSz="771525">
              <a:defRPr/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 yrs, Male s/p CABG 2013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276" y="2030267"/>
            <a:ext cx="3971099" cy="1308953"/>
          </a:xfrm>
          <a:prstGeom prst="rect">
            <a:avLst/>
          </a:prstGeom>
          <a:noFill/>
        </p:spPr>
        <p:txBody>
          <a:bodyPr wrap="none" lIns="77095" tIns="38547" rIns="77095" bIns="38547" rtlCol="0">
            <a:spAutoFit/>
          </a:bodyPr>
          <a:lstStyle/>
          <a:p>
            <a:pPr defTabSz="771525">
              <a:defRPr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 Risk Factors</a:t>
            </a:r>
            <a:endParaRPr lang="en-US" altLang="en-US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771525">
              <a:defRPr/>
            </a:pPr>
            <a:r>
              <a:rPr lang="en-US" alt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Controlled hypertension</a:t>
            </a:r>
          </a:p>
          <a:p>
            <a:pPr defTabSz="771525">
              <a:defRPr/>
            </a:pPr>
            <a:r>
              <a:rPr lang="en-US" alt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H/o cardiac arrest 2013, s/p AICD</a:t>
            </a:r>
          </a:p>
          <a:p>
            <a:pPr defTabSz="771525">
              <a:defRPr/>
            </a:pPr>
            <a:r>
              <a:rPr lang="en-US" alt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SAQ-7 score: 62, Asthma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5995" y="3566415"/>
            <a:ext cx="9458619" cy="631845"/>
          </a:xfrm>
          <a:prstGeom prst="rect">
            <a:avLst/>
          </a:prstGeom>
          <a:noFill/>
        </p:spPr>
        <p:txBody>
          <a:bodyPr wrap="square" lIns="77095" tIns="38547" rIns="77095" bIns="38547" rtlCol="0">
            <a:spAutoFit/>
          </a:bodyPr>
          <a:lstStyle/>
          <a:p>
            <a:pPr defTabSz="771525">
              <a:defRPr/>
            </a:pPr>
            <a:r>
              <a:rPr lang="en-US" altLang="en-US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Medications</a:t>
            </a:r>
          </a:p>
          <a:p>
            <a:pPr defTabSz="771525">
              <a:defRPr/>
            </a:pPr>
            <a:r>
              <a:rPr lang="en-US" alt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Aspirin, Amlodipine, Metoprolol XL, Rosuvastatin, Inhalers</a:t>
            </a:r>
            <a:endParaRPr 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90" y="4436287"/>
            <a:ext cx="10458818" cy="1093510"/>
          </a:xfrm>
          <a:prstGeom prst="rect">
            <a:avLst/>
          </a:prstGeom>
          <a:noFill/>
        </p:spPr>
        <p:txBody>
          <a:bodyPr wrap="square" lIns="77095" tIns="38547" rIns="77095" bIns="38547" rtlCol="0">
            <a:spAutoFit/>
          </a:bodyPr>
          <a:lstStyle/>
          <a:p>
            <a:pPr defTabSz="771525">
              <a:defRPr/>
            </a:pPr>
            <a:r>
              <a:rPr lang="en-US" alt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Cath: </a:t>
            </a:r>
            <a:r>
              <a:rPr lang="en-US" altLang="en-US" sz="2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Cardiac cath on 11/6/2023 revealed severely calcified 3 V CAD; multiple  calcified lesions in tortuous LAD, 100% LCx-OM1 with patent LIMA, 100% mid RCA with patent SVG &amp; LVEF 60%. PCI was deferred due to insurance approval.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069859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" y="0"/>
            <a:ext cx="10287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ROTACUT Trial: Other Angiographic Endpoints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6" y="0"/>
            <a:ext cx="444615" cy="4482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491" y="798362"/>
            <a:ext cx="9980017" cy="3480562"/>
          </a:xfrm>
          <a:prstGeom prst="rect">
            <a:avLst/>
          </a:prstGeom>
        </p:spPr>
      </p:pic>
      <p:graphicFrame>
        <p:nvGraphicFramePr>
          <p:cNvPr id="6" name="Content Placeholder 4"/>
          <p:cNvGraphicFramePr>
            <a:graphicFrameLocks/>
          </p:cNvGraphicFramePr>
          <p:nvPr/>
        </p:nvGraphicFramePr>
        <p:xfrm>
          <a:off x="153491" y="4238110"/>
          <a:ext cx="9971021" cy="2537825"/>
        </p:xfrm>
        <a:graphic>
          <a:graphicData uri="http://schemas.openxmlformats.org/drawingml/2006/table">
            <a:tbl>
              <a:tblPr firstRow="1" bandRow="1"/>
              <a:tblGrid>
                <a:gridCol w="3486424">
                  <a:extLst>
                    <a:ext uri="{9D8B030D-6E8A-4147-A177-3AD203B41FA5}">
                      <a16:colId xmlns:a16="http://schemas.microsoft.com/office/drawing/2014/main" val="4180269948"/>
                    </a:ext>
                  </a:extLst>
                </a:gridCol>
                <a:gridCol w="1788468">
                  <a:extLst>
                    <a:ext uri="{9D8B030D-6E8A-4147-A177-3AD203B41FA5}">
                      <a16:colId xmlns:a16="http://schemas.microsoft.com/office/drawing/2014/main" val="150030693"/>
                    </a:ext>
                  </a:extLst>
                </a:gridCol>
                <a:gridCol w="1788468">
                  <a:extLst>
                    <a:ext uri="{9D8B030D-6E8A-4147-A177-3AD203B41FA5}">
                      <a16:colId xmlns:a16="http://schemas.microsoft.com/office/drawing/2014/main" val="2209176062"/>
                    </a:ext>
                  </a:extLst>
                </a:gridCol>
                <a:gridCol w="1788468">
                  <a:extLst>
                    <a:ext uri="{9D8B030D-6E8A-4147-A177-3AD203B41FA5}">
                      <a16:colId xmlns:a16="http://schemas.microsoft.com/office/drawing/2014/main" val="2097010036"/>
                    </a:ext>
                  </a:extLst>
                </a:gridCol>
                <a:gridCol w="1119193">
                  <a:extLst>
                    <a:ext uri="{9D8B030D-6E8A-4147-A177-3AD203B41FA5}">
                      <a16:colId xmlns:a16="http://schemas.microsoft.com/office/drawing/2014/main" val="3297685437"/>
                    </a:ext>
                  </a:extLst>
                </a:gridCol>
              </a:tblGrid>
              <a:tr h="308573">
                <a:tc gridSpan="5"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  Number of events</a:t>
                      </a:r>
                      <a:r>
                        <a:rPr lang="en-US" sz="1600" b="1" baseline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(%)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6E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8100" marR="3810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8100" marR="3810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8100" marR="3810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86068737"/>
                  </a:ext>
                </a:extLst>
              </a:tr>
              <a:tr h="371542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All-cause death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 (0.0%)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 (0.0%)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496104"/>
                  </a:ext>
                </a:extLst>
              </a:tr>
              <a:tr h="371542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Myocardial infarction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(6.9%)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(3.2%)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2.14 (0.19 - 23.6)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0.535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0753563"/>
                  </a:ext>
                </a:extLst>
              </a:tr>
              <a:tr h="371542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TLR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 (0.0%)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 (0.0%)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383950"/>
                  </a:ext>
                </a:extLst>
              </a:tr>
              <a:tr h="371542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Stent thrombosis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 (0.0%)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 (0.0%)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64096"/>
                  </a:ext>
                </a:extLst>
              </a:tr>
              <a:tr h="371542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Major bleeding (BARC 3 or 5)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 (0.0%)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 (0.0%)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40318"/>
                  </a:ext>
                </a:extLst>
              </a:tr>
              <a:tr h="371542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Vascular complications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 (0.0%)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 (0.0%)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58985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37226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07575" y="17924"/>
            <a:ext cx="10260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RCT of Cutting Balloon vs NCBA for Lesion Optimization Present Implantation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588207"/>
              </p:ext>
            </p:extLst>
          </p:nvPr>
        </p:nvGraphicFramePr>
        <p:xfrm>
          <a:off x="185584" y="989953"/>
          <a:ext cx="9885698" cy="556324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498910">
                  <a:extLst>
                    <a:ext uri="{9D8B030D-6E8A-4147-A177-3AD203B41FA5}">
                      <a16:colId xmlns:a16="http://schemas.microsoft.com/office/drawing/2014/main" val="810122372"/>
                    </a:ext>
                  </a:extLst>
                </a:gridCol>
                <a:gridCol w="891805">
                  <a:extLst>
                    <a:ext uri="{9D8B030D-6E8A-4147-A177-3AD203B41FA5}">
                      <a16:colId xmlns:a16="http://schemas.microsoft.com/office/drawing/2014/main" val="3108498694"/>
                    </a:ext>
                  </a:extLst>
                </a:gridCol>
                <a:gridCol w="665679">
                  <a:extLst>
                    <a:ext uri="{9D8B030D-6E8A-4147-A177-3AD203B41FA5}">
                      <a16:colId xmlns:a16="http://schemas.microsoft.com/office/drawing/2014/main" val="2627479138"/>
                    </a:ext>
                  </a:extLst>
                </a:gridCol>
                <a:gridCol w="438589">
                  <a:extLst>
                    <a:ext uri="{9D8B030D-6E8A-4147-A177-3AD203B41FA5}">
                      <a16:colId xmlns:a16="http://schemas.microsoft.com/office/drawing/2014/main" val="2312463960"/>
                    </a:ext>
                  </a:extLst>
                </a:gridCol>
                <a:gridCol w="1293974">
                  <a:extLst>
                    <a:ext uri="{9D8B030D-6E8A-4147-A177-3AD203B41FA5}">
                      <a16:colId xmlns:a16="http://schemas.microsoft.com/office/drawing/2014/main" val="2843839240"/>
                    </a:ext>
                  </a:extLst>
                </a:gridCol>
                <a:gridCol w="901384">
                  <a:extLst>
                    <a:ext uri="{9D8B030D-6E8A-4147-A177-3AD203B41FA5}">
                      <a16:colId xmlns:a16="http://schemas.microsoft.com/office/drawing/2014/main" val="3031701669"/>
                    </a:ext>
                  </a:extLst>
                </a:gridCol>
                <a:gridCol w="548839">
                  <a:extLst>
                    <a:ext uri="{9D8B030D-6E8A-4147-A177-3AD203B41FA5}">
                      <a16:colId xmlns:a16="http://schemas.microsoft.com/office/drawing/2014/main" val="2931332083"/>
                    </a:ext>
                  </a:extLst>
                </a:gridCol>
                <a:gridCol w="548839">
                  <a:extLst>
                    <a:ext uri="{9D8B030D-6E8A-4147-A177-3AD203B41FA5}">
                      <a16:colId xmlns:a16="http://schemas.microsoft.com/office/drawing/2014/main" val="2732208756"/>
                    </a:ext>
                  </a:extLst>
                </a:gridCol>
                <a:gridCol w="1097679">
                  <a:extLst>
                    <a:ext uri="{9D8B030D-6E8A-4147-A177-3AD203B41FA5}">
                      <a16:colId xmlns:a16="http://schemas.microsoft.com/office/drawing/2014/main" val="1021993589"/>
                    </a:ext>
                  </a:extLst>
                </a:gridCol>
              </a:tblGrid>
              <a:tr h="344119">
                <a:tc rowSpan="2"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ROTACUT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Trial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6799570"/>
                  </a:ext>
                </a:extLst>
              </a:tr>
              <a:tr h="344119">
                <a:tc vMerge="1"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CB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NCBA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 + CB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 + NCBA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2000318"/>
                  </a:ext>
                </a:extLst>
              </a:tr>
              <a:tr h="418677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Pts</a:t>
                      </a: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0531529"/>
                  </a:ext>
                </a:extLst>
              </a:tr>
              <a:tr h="418677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IVUS</a:t>
                      </a: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385"/>
                  </a:ext>
                </a:extLst>
              </a:tr>
              <a:tr h="344119">
                <a:tc rowSpan="2"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Vessel /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Lesion location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LAD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59.1%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Prox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44.8%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678621"/>
                  </a:ext>
                </a:extLst>
              </a:tr>
              <a:tr h="3441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RCA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32.0%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Mid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51.7%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5861260"/>
                  </a:ext>
                </a:extLst>
              </a:tr>
              <a:tr h="418677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Calcium Arc (degrees)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274 ± 84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258 ± 85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319 ± 61.2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303.5 ± 63.7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9172665"/>
                  </a:ext>
                </a:extLst>
              </a:tr>
              <a:tr h="418677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Lesion length (mm)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23.5 ± 9.6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25.1 ± 9.8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31.3 ± 11.9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32.8 ± 11.2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7534646"/>
                  </a:ext>
                </a:extLst>
              </a:tr>
              <a:tr h="418677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Reference vessel diameter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(mm)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3.51 ± 0.3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3.39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± 0.4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 ± 0.4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 ± 0.5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21867"/>
                  </a:ext>
                </a:extLst>
              </a:tr>
              <a:tr h="418677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Predilation atmosphere 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18.3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± 5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± 4.5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14.4 ± 1.9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14.6 ± 1.8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5331282"/>
                  </a:ext>
                </a:extLst>
              </a:tr>
              <a:tr h="418677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Stent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diameter (mm)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 ± 0.3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 ± 0.4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 ± 0.4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 ± 0.5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785885"/>
                  </a:ext>
                </a:extLst>
              </a:tr>
              <a:tr h="418677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 dilation atmosphere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± 5.2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21.7 ± 5.4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12.3 ± 2.3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17.1 ± 2.9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3723531"/>
                  </a:ext>
                </a:extLst>
              </a:tr>
              <a:tr h="418677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Minimal stent diameter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 ± 0.4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 ± 0.4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 ± 0.4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 ± 0.5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983165"/>
                  </a:ext>
                </a:extLst>
              </a:tr>
              <a:tr h="418677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Final MSA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7.1 ± 1.7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 ± 2.1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6.7 ± 1.7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6.9 ± 1.8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747617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 bwMode="auto">
          <a:xfrm>
            <a:off x="258181" y="3216538"/>
            <a:ext cx="9519656" cy="753036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0482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85584" y="1569445"/>
          <a:ext cx="9933692" cy="484031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498910">
                  <a:extLst>
                    <a:ext uri="{9D8B030D-6E8A-4147-A177-3AD203B41FA5}">
                      <a16:colId xmlns:a16="http://schemas.microsoft.com/office/drawing/2014/main" val="810122372"/>
                    </a:ext>
                  </a:extLst>
                </a:gridCol>
                <a:gridCol w="1557484">
                  <a:extLst>
                    <a:ext uri="{9D8B030D-6E8A-4147-A177-3AD203B41FA5}">
                      <a16:colId xmlns:a16="http://schemas.microsoft.com/office/drawing/2014/main" val="3108498694"/>
                    </a:ext>
                  </a:extLst>
                </a:gridCol>
                <a:gridCol w="1761864">
                  <a:extLst>
                    <a:ext uri="{9D8B030D-6E8A-4147-A177-3AD203B41FA5}">
                      <a16:colId xmlns:a16="http://schemas.microsoft.com/office/drawing/2014/main" val="2312463960"/>
                    </a:ext>
                  </a:extLst>
                </a:gridCol>
                <a:gridCol w="1450223">
                  <a:extLst>
                    <a:ext uri="{9D8B030D-6E8A-4147-A177-3AD203B41FA5}">
                      <a16:colId xmlns:a16="http://schemas.microsoft.com/office/drawing/2014/main" val="3031701669"/>
                    </a:ext>
                  </a:extLst>
                </a:gridCol>
                <a:gridCol w="1665211">
                  <a:extLst>
                    <a:ext uri="{9D8B030D-6E8A-4147-A177-3AD203B41FA5}">
                      <a16:colId xmlns:a16="http://schemas.microsoft.com/office/drawing/2014/main" val="2732208756"/>
                    </a:ext>
                  </a:extLst>
                </a:gridCol>
              </a:tblGrid>
              <a:tr h="518572">
                <a:tc rowSpan="2"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ROTACUT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Trial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6799570"/>
                  </a:ext>
                </a:extLst>
              </a:tr>
              <a:tr h="518572">
                <a:tc vMerge="1"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NCBA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 + CB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 + NCBA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2000318"/>
                  </a:ext>
                </a:extLst>
              </a:tr>
              <a:tr h="633862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Device failure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0531529"/>
                  </a:ext>
                </a:extLst>
              </a:tr>
              <a:tr h="633862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Rotational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atherectomy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6385"/>
                  </a:ext>
                </a:extLst>
              </a:tr>
              <a:tr h="633862">
                <a:tc>
                  <a:txBody>
                    <a:bodyPr/>
                    <a:lstStyle/>
                    <a:p>
                      <a:pPr algn="l"/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Perforation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678621"/>
                  </a:ext>
                </a:extLst>
              </a:tr>
              <a:tr h="633862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Covered stent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9172665"/>
                  </a:ext>
                </a:extLst>
              </a:tr>
              <a:tr h="633862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7534646"/>
                  </a:ext>
                </a:extLst>
              </a:tr>
              <a:tr h="633862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TLR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02186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-107575" y="17924"/>
            <a:ext cx="10260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RCT of Cutting Balloon vs NCBA for Lesion Optimization Present Implantation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9833" y="1107780"/>
            <a:ext cx="9919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Procedural Results</a:t>
            </a:r>
          </a:p>
        </p:txBody>
      </p:sp>
    </p:spTree>
    <p:extLst>
      <p:ext uri="{BB962C8B-B14F-4D97-AF65-F5344CB8AC3E}">
        <p14:creationId xmlns:p14="http://schemas.microsoft.com/office/powerpoint/2010/main" val="25743372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6" y="0"/>
            <a:ext cx="444615" cy="4482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865" b="1439"/>
          <a:stretch/>
        </p:blipFill>
        <p:spPr>
          <a:xfrm>
            <a:off x="269631" y="1359876"/>
            <a:ext cx="4685525" cy="51622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444" t="910" r="582" b="716"/>
          <a:stretch/>
        </p:blipFill>
        <p:spPr>
          <a:xfrm>
            <a:off x="5200163" y="2192215"/>
            <a:ext cx="4053696" cy="43298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l="2355" t="10875" r="4632" b="6741"/>
          <a:stretch/>
        </p:blipFill>
        <p:spPr>
          <a:xfrm>
            <a:off x="55984" y="37323"/>
            <a:ext cx="2211355" cy="923731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772816" y="7912"/>
            <a:ext cx="8514186" cy="91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13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5pPr>
            <a:lvl6pPr marL="385763" algn="ctr" rtl="0" fontAlgn="base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6pPr>
            <a:lvl7pPr marL="771525" algn="ctr" rtl="0" fontAlgn="base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7pPr>
            <a:lvl8pPr marL="1157288" algn="ctr" rtl="0" fontAlgn="base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8pPr>
            <a:lvl9pPr marL="1543050" algn="ctr" rtl="0" fontAlgn="base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Simultaneous Publication TCT 23 /JACC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CaVI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Predictors of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Suboptimal Lumen Expansion following IVL for ISR Lesions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9497" y="6489830"/>
            <a:ext cx="912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Yasumura, Sharma, Kini et al., J Am Coll Cardiol Oct 23, 2023, Epub ahead of print</a:t>
            </a:r>
          </a:p>
        </p:txBody>
      </p:sp>
    </p:spTree>
    <p:extLst>
      <p:ext uri="{BB962C8B-B14F-4D97-AF65-F5344CB8AC3E}">
        <p14:creationId xmlns:p14="http://schemas.microsoft.com/office/powerpoint/2010/main" val="14708529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0" y="158729"/>
            <a:ext cx="10287000" cy="637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13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5pPr>
            <a:lvl6pPr marL="385763" algn="ctr" rtl="0" fontAlgn="base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6pPr>
            <a:lvl7pPr marL="771525" algn="ctr" rtl="0" fontAlgn="base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7pPr>
            <a:lvl8pPr marL="1157288" algn="ctr" rtl="0" fontAlgn="base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8pPr>
            <a:lvl9pPr marL="1543050" algn="ctr" rtl="0" fontAlgn="base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Background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67008" y="1019673"/>
            <a:ext cx="10085178" cy="273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9322" indent="-289322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110000"/>
              <a:buChar char="•"/>
              <a:defRPr sz="2363" b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26865" indent="-241102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¡"/>
              <a:defRPr sz="2025" b="0" baseline="0">
                <a:solidFill>
                  <a:schemeClr val="bg1"/>
                </a:solidFill>
                <a:latin typeface="+mn-lt"/>
              </a:defRPr>
            </a:lvl2pPr>
            <a:lvl3pPr marL="964406" indent="-192881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1800" b="0" baseline="0">
                <a:solidFill>
                  <a:schemeClr val="bg1"/>
                </a:solidFill>
                <a:latin typeface="+mn-lt"/>
              </a:defRPr>
            </a:lvl3pPr>
            <a:lvl4pPr marL="1350169" indent="-192881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575" b="0" baseline="0">
                <a:solidFill>
                  <a:schemeClr val="bg1"/>
                </a:solidFill>
                <a:latin typeface="+mj-lt"/>
              </a:defRPr>
            </a:lvl4pPr>
            <a:lvl5pPr marL="1735931" indent="-192881" algn="l" rtl="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1350" b="0" baseline="0">
                <a:solidFill>
                  <a:schemeClr val="bg1"/>
                </a:solidFill>
                <a:latin typeface="+mn-lt"/>
              </a:defRPr>
            </a:lvl5pPr>
            <a:lvl6pPr marL="2121694" indent="-192881" algn="l" rtl="0" fontAlgn="base">
              <a:spcBef>
                <a:spcPct val="30000"/>
              </a:spcBef>
              <a:spcAft>
                <a:spcPct val="0"/>
              </a:spcAft>
              <a:buChar char="»"/>
              <a:defRPr sz="1688" b="1">
                <a:solidFill>
                  <a:schemeClr val="tx1"/>
                </a:solidFill>
                <a:latin typeface="+mn-lt"/>
              </a:defRPr>
            </a:lvl6pPr>
            <a:lvl7pPr marL="2507456" indent="-192881" algn="l" rtl="0" fontAlgn="base">
              <a:spcBef>
                <a:spcPct val="30000"/>
              </a:spcBef>
              <a:spcAft>
                <a:spcPct val="0"/>
              </a:spcAft>
              <a:buChar char="»"/>
              <a:defRPr sz="1688" b="1">
                <a:solidFill>
                  <a:schemeClr val="tx1"/>
                </a:solidFill>
                <a:latin typeface="+mn-lt"/>
              </a:defRPr>
            </a:lvl7pPr>
            <a:lvl8pPr marL="2893219" indent="-192881" algn="l" rtl="0" fontAlgn="base">
              <a:spcBef>
                <a:spcPct val="30000"/>
              </a:spcBef>
              <a:spcAft>
                <a:spcPct val="0"/>
              </a:spcAft>
              <a:buChar char="»"/>
              <a:defRPr sz="1688" b="1">
                <a:solidFill>
                  <a:schemeClr val="tx1"/>
                </a:solidFill>
                <a:latin typeface="+mn-lt"/>
              </a:defRPr>
            </a:lvl8pPr>
            <a:lvl9pPr marL="3278981" indent="-192881" algn="l" rtl="0" fontAlgn="base">
              <a:spcBef>
                <a:spcPct val="30000"/>
              </a:spcBef>
              <a:spcAft>
                <a:spcPct val="0"/>
              </a:spcAft>
              <a:buChar char="»"/>
              <a:defRPr sz="1688" b="1">
                <a:solidFill>
                  <a:schemeClr val="tx1"/>
                </a:solidFill>
                <a:latin typeface="+mn-lt"/>
              </a:defRPr>
            </a:lvl9pPr>
          </a:lstStyle>
          <a:p>
            <a:pPr marL="241102" marR="0" lvl="0" indent="-241102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FFC000"/>
              </a:buClr>
              <a:buSzPct val="110000"/>
              <a:buFontTx/>
              <a:buChar char="•"/>
              <a:tabLst/>
              <a:defRPr/>
            </a:pP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Intravascular lithotripsy (IVL) is a safe and effective therapy for de novo calcified lesions by inducing calcium fractures.</a:t>
            </a:r>
            <a:r>
              <a:rPr kumimoji="0" lang="en-US" sz="2300" b="1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  <a:p>
            <a:pPr marL="241102" marR="0" lvl="0" indent="-241102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FFC000"/>
              </a:buClr>
              <a:buSzPct val="110000"/>
              <a:buFontTx/>
              <a:buChar char="•"/>
              <a:tabLst/>
              <a:defRPr/>
            </a:pPr>
            <a:endParaRPr kumimoji="0" lang="en-US" sz="2300" b="1" i="0" u="none" strike="noStrike" kern="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41102" marR="0" lvl="0" indent="-241102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FFC000"/>
              </a:buClr>
              <a:buSzPct val="110000"/>
              <a:buFontTx/>
              <a:buChar char="•"/>
              <a:tabLst/>
              <a:defRPr/>
            </a:pP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Despite its off-label use for in-stent restenosis (ISR), IVL has potential to address calcium-related ISR.</a:t>
            </a:r>
          </a:p>
          <a:p>
            <a:pPr marL="241102" marR="0" lvl="0" indent="-241102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FFC000"/>
              </a:buClr>
              <a:buSzPct val="110000"/>
              <a:buFontTx/>
              <a:buChar char="•"/>
              <a:tabLst/>
              <a:defRPr/>
            </a:pPr>
            <a:endParaRPr kumimoji="0" lang="en-US" sz="23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41102" marR="0" lvl="0" indent="-241102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FFC000"/>
              </a:buClr>
              <a:buSzPct val="110000"/>
              <a:buFontTx/>
              <a:buChar char="•"/>
              <a:tabLst/>
              <a:defRPr/>
            </a:pP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This subset includes distinct phenotypes categorized by calcium location on intravascular imaging (IVI).</a:t>
            </a:r>
            <a:r>
              <a:rPr kumimoji="0" lang="en-US" sz="2300" b="1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49678142-7E57-4FCE-9907-760B216B0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1047" y="6248815"/>
            <a:ext cx="5205953" cy="566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10287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Hill et al.,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J Am Coll Cardiol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2020;76:2635</a:t>
            </a:r>
          </a:p>
          <a:p>
            <a:pPr marL="0" marR="0" lvl="0" indent="0" algn="l" defTabSz="10287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Giustino et al.,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J Am Coll Cardiol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2022;80:348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565761" y="4225336"/>
            <a:ext cx="1727508" cy="1727508"/>
            <a:chOff x="6433783" y="4159347"/>
            <a:chExt cx="1727508" cy="172750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91" t="30296" r="18248" b="27005"/>
            <a:stretch/>
          </p:blipFill>
          <p:spPr>
            <a:xfrm>
              <a:off x="6433783" y="4159347"/>
              <a:ext cx="1727508" cy="1727508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324608" y="4468940"/>
              <a:ext cx="3817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0287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*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618897" y="4829632"/>
              <a:ext cx="3817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0287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*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382243" y="4225336"/>
            <a:ext cx="1727508" cy="1727508"/>
            <a:chOff x="8250265" y="4159347"/>
            <a:chExt cx="1727508" cy="172750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04" t="17898" r="11373" b="27202"/>
            <a:stretch/>
          </p:blipFill>
          <p:spPr>
            <a:xfrm>
              <a:off x="8250265" y="4159347"/>
              <a:ext cx="1727508" cy="172750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366789" y="4592694"/>
              <a:ext cx="3817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0287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*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983435" y="4415472"/>
              <a:ext cx="3817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0287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*</a:t>
              </a:r>
            </a:p>
          </p:txBody>
        </p:sp>
      </p:grp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282808" y="4332009"/>
            <a:ext cx="6354238" cy="14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110000"/>
              <a:buChar char="•"/>
              <a:defRPr sz="2100" b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¡"/>
              <a:defRPr sz="1800" b="0" baseline="0">
                <a:solidFill>
                  <a:schemeClr val="bg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1600" b="0" baseline="0">
                <a:solidFill>
                  <a:schemeClr val="bg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400" b="0" baseline="0">
                <a:solidFill>
                  <a:schemeClr val="bg1"/>
                </a:solidFill>
                <a:latin typeface="+mj-lt"/>
              </a:defRPr>
            </a:lvl4pPr>
            <a:lvl5pPr marL="15430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1200" b="0" baseline="0">
                <a:solidFill>
                  <a:schemeClr val="bg1"/>
                </a:solidFill>
                <a:latin typeface="+mn-lt"/>
              </a:defRPr>
            </a:lvl5pPr>
            <a:lvl6pPr marL="18859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9pPr>
          </a:lstStyle>
          <a:p>
            <a:pPr marL="626865" marR="0" lvl="1" indent="-241102" algn="l" defTabSz="10287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FFC000"/>
              </a:buClr>
              <a:buSzPct val="70000"/>
              <a:buFont typeface="Wingdings 2" pitchFamily="18" charset="2"/>
              <a:buChar char="¡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Calcified neoatherosclerosis (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cNA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): calcium within the prior stent</a:t>
            </a:r>
          </a:p>
          <a:p>
            <a:pPr marL="626865" marR="0" lvl="1" indent="-241102" algn="l" defTabSz="10287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FFC000"/>
              </a:buClr>
              <a:buSzPct val="70000"/>
              <a:buFont typeface="Wingdings 2" pitchFamily="18" charset="2"/>
              <a:buChar char="¡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Calcified stent underexpansion (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cSU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): stent underexpansion due to calcium behind stent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6" y="0"/>
            <a:ext cx="444615" cy="448236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565761" y="3875054"/>
            <a:ext cx="17275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0287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cNA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382243" y="3875054"/>
            <a:ext cx="17275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0287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cSU</a:t>
            </a:r>
          </a:p>
        </p:txBody>
      </p:sp>
    </p:spTree>
    <p:extLst>
      <p:ext uri="{BB962C8B-B14F-4D97-AF65-F5344CB8AC3E}">
        <p14:creationId xmlns:p14="http://schemas.microsoft.com/office/powerpoint/2010/main" val="28870161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71021" y="909469"/>
            <a:ext cx="9561694" cy="5387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9322" indent="-289322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110000"/>
              <a:buChar char="•"/>
              <a:defRPr sz="2363" b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26865" indent="-241102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¡"/>
              <a:defRPr sz="2025" b="0" baseline="0">
                <a:solidFill>
                  <a:schemeClr val="bg1"/>
                </a:solidFill>
                <a:latin typeface="+mn-lt"/>
              </a:defRPr>
            </a:lvl2pPr>
            <a:lvl3pPr marL="964406" indent="-192881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1800" b="0" baseline="0">
                <a:solidFill>
                  <a:schemeClr val="bg1"/>
                </a:solidFill>
                <a:latin typeface="+mn-lt"/>
              </a:defRPr>
            </a:lvl3pPr>
            <a:lvl4pPr marL="1350169" indent="-192881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575" b="0" baseline="0">
                <a:solidFill>
                  <a:schemeClr val="bg1"/>
                </a:solidFill>
                <a:latin typeface="+mj-lt"/>
              </a:defRPr>
            </a:lvl4pPr>
            <a:lvl5pPr marL="1735931" indent="-192881" algn="l" rtl="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1350" b="0" baseline="0">
                <a:solidFill>
                  <a:schemeClr val="bg1"/>
                </a:solidFill>
                <a:latin typeface="+mn-lt"/>
              </a:defRPr>
            </a:lvl5pPr>
            <a:lvl6pPr marL="2121694" indent="-192881" algn="l" rtl="0" fontAlgn="base">
              <a:spcBef>
                <a:spcPct val="30000"/>
              </a:spcBef>
              <a:spcAft>
                <a:spcPct val="0"/>
              </a:spcAft>
              <a:buChar char="»"/>
              <a:defRPr sz="1688" b="1">
                <a:solidFill>
                  <a:schemeClr val="tx1"/>
                </a:solidFill>
                <a:latin typeface="+mn-lt"/>
              </a:defRPr>
            </a:lvl6pPr>
            <a:lvl7pPr marL="2507456" indent="-192881" algn="l" rtl="0" fontAlgn="base">
              <a:spcBef>
                <a:spcPct val="30000"/>
              </a:spcBef>
              <a:spcAft>
                <a:spcPct val="0"/>
              </a:spcAft>
              <a:buChar char="»"/>
              <a:defRPr sz="1688" b="1">
                <a:solidFill>
                  <a:schemeClr val="tx1"/>
                </a:solidFill>
                <a:latin typeface="+mn-lt"/>
              </a:defRPr>
            </a:lvl7pPr>
            <a:lvl8pPr marL="2893219" indent="-192881" algn="l" rtl="0" fontAlgn="base">
              <a:spcBef>
                <a:spcPct val="30000"/>
              </a:spcBef>
              <a:spcAft>
                <a:spcPct val="0"/>
              </a:spcAft>
              <a:buChar char="»"/>
              <a:defRPr sz="1688" b="1">
                <a:solidFill>
                  <a:schemeClr val="tx1"/>
                </a:solidFill>
                <a:latin typeface="+mn-lt"/>
              </a:defRPr>
            </a:lvl8pPr>
            <a:lvl9pPr marL="3278981" indent="-192881" algn="l" rtl="0" fontAlgn="base">
              <a:spcBef>
                <a:spcPct val="30000"/>
              </a:spcBef>
              <a:spcAft>
                <a:spcPct val="0"/>
              </a:spcAft>
              <a:buChar char="»"/>
              <a:defRPr sz="1688" b="1">
                <a:solidFill>
                  <a:schemeClr val="tx1"/>
                </a:solidFill>
                <a:latin typeface="+mn-lt"/>
              </a:defRPr>
            </a:lvl9pPr>
          </a:lstStyle>
          <a:p>
            <a:pPr marL="289322" marR="0" lvl="0" indent="-289322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FFC000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This study evaluates the impact of IVL on calcium-related ISR using IVI (IVUS/OCT).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FFC000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9322" marR="0" lvl="0" indent="-289322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FFC000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primary outcomes was to compare optimal lumen expansion.</a:t>
            </a:r>
          </a:p>
          <a:p>
            <a:pPr marL="626865" marR="0" lvl="1" indent="-241102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FFC000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Optimal lumen expansion: Final in-stent minimum lumen area (MLA) &gt;5.5mm² on IVUS or &gt;4.5mm² on OCT.</a:t>
            </a:r>
            <a:r>
              <a:rPr kumimoji="0" lang="en-US" sz="2800" b="1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prstClr val="white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9322" marR="0" lvl="0" indent="-289322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FFC000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secondary outcomes included predictors of suboptimal lumen expansion (SLE) and periprocedural safety.</a:t>
            </a:r>
            <a:endParaRPr kumimoji="0" lang="en-US" sz="2800" b="1" i="0" u="none" strike="noStrike" kern="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6" y="0"/>
            <a:ext cx="444615" cy="448236"/>
          </a:xfrm>
          <a:prstGeom prst="rect">
            <a:avLst/>
          </a:prstGeom>
        </p:spPr>
      </p:pic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0" y="92740"/>
            <a:ext cx="10287000" cy="637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13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5pPr>
            <a:lvl6pPr marL="385763" algn="ctr" rtl="0" fontAlgn="base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6pPr>
            <a:lvl7pPr marL="771525" algn="ctr" rtl="0" fontAlgn="base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7pPr>
            <a:lvl8pPr marL="1157288" algn="ctr" rtl="0" fontAlgn="base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8pPr>
            <a:lvl9pPr marL="1543050" algn="ctr" rtl="0" fontAlgn="base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Aim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59497" y="6489830"/>
            <a:ext cx="912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Yasumura, Sharma, Kini et al., J Am Coll Cardiol Oct 23, 2023, Epub ahead of print</a:t>
            </a:r>
          </a:p>
        </p:txBody>
      </p:sp>
    </p:spTree>
    <p:extLst>
      <p:ext uri="{BB962C8B-B14F-4D97-AF65-F5344CB8AC3E}">
        <p14:creationId xmlns:p14="http://schemas.microsoft.com/office/powerpoint/2010/main" val="41399347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97604" y="999434"/>
            <a:ext cx="5380655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marR="0" lvl="0" indent="-342900" algn="l" defTabSz="10287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ヒラギノ角ゴ Pro W3"/>
              </a:rPr>
              <a:t>Patients: Consecutive patients undergoing IVI-guided PCI with IVL for calcium-related ISR* at a tertiary center from July 2021 to July 2023 were included. (*≥90 degrees of calcium)</a:t>
            </a:r>
          </a:p>
          <a:p>
            <a:pPr marL="342900" marR="0" lvl="0" indent="-342900" algn="l" defTabSz="10287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ヒラギノ角ゴ Pro W3"/>
            </a:endParaRPr>
          </a:p>
          <a:p>
            <a:pPr marL="342900" marR="0" lvl="0" indent="-342900" algn="l" defTabSz="10287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ヒラギノ角ゴ Pro W3"/>
              </a:rPr>
              <a:t>IVI: IVUS/OCT choice was at the operator’s discretion to evaluate ISR mechanisms, post-IVL calcium modification, and stent optimization. </a:t>
            </a:r>
          </a:p>
          <a:p>
            <a:pPr marL="342900" marR="0" lvl="0" indent="-342900" algn="l" defTabSz="10287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ヒラギノ角ゴ Pro W3"/>
            </a:endParaRPr>
          </a:p>
          <a:p>
            <a:pPr marL="342900" marR="0" lvl="0" indent="-342900" algn="l" defTabSz="10287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ヒラギノ角ゴ Pro W3"/>
              </a:rPr>
              <a:t>SLE (suboptimal lumen expansion):      Final in-stent minimum lumen area   (MLA) &lt;5.5mm² on IVUS or &lt;4.5mm² on OCT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786354" y="1126920"/>
            <a:ext cx="4186060" cy="2159877"/>
            <a:chOff x="5786354" y="1277752"/>
            <a:chExt cx="4186060" cy="2159877"/>
          </a:xfrm>
        </p:grpSpPr>
        <p:sp>
          <p:nvSpPr>
            <p:cNvPr id="14" name="Line 8"/>
            <p:cNvSpPr>
              <a:spLocks noChangeShapeType="1"/>
            </p:cNvSpPr>
            <p:nvPr/>
          </p:nvSpPr>
          <p:spPr bwMode="auto">
            <a:xfrm flipH="1">
              <a:off x="7869643" y="1806673"/>
              <a:ext cx="0" cy="47351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algn="r" defTabSz="10287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25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ヒラギノ角ゴ Pro W3" pitchFamily="-111" charset="-128"/>
                <a:cs typeface="Arial" charset="0"/>
              </a:endParaRPr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5795080" y="2296153"/>
              <a:ext cx="4167959" cy="338554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rgbClr val="39536E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10287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ヒラギノ角ゴ Pro W3"/>
                </a:rPr>
                <a:t>38 (68%) IVUS and 18 (32%) OCT-guided</a:t>
              </a:r>
            </a:p>
          </p:txBody>
        </p:sp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5786354" y="1277752"/>
              <a:ext cx="4186060" cy="584775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rgbClr val="39536E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10287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ヒラギノ角ゴ Pro W3"/>
                </a:rPr>
                <a:t>56 patients between July 2021 and July 2023 were included </a:t>
              </a:r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6316693" y="3099075"/>
              <a:ext cx="3127200" cy="33855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4A5F6F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10287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ヒラギノ角ゴ Pro W3"/>
                </a:rPr>
                <a:t>Clinical follow-up at 30 days</a:t>
              </a:r>
            </a:p>
          </p:txBody>
        </p:sp>
        <p:sp>
          <p:nvSpPr>
            <p:cNvPr id="18" name="Line 8"/>
            <p:cNvSpPr>
              <a:spLocks noChangeShapeType="1"/>
            </p:cNvSpPr>
            <p:nvPr/>
          </p:nvSpPr>
          <p:spPr bwMode="auto">
            <a:xfrm flipH="1">
              <a:off x="7866964" y="2616245"/>
              <a:ext cx="0" cy="47351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algn="r" defTabSz="10287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25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ヒラギノ角ゴ Pro W3" pitchFamily="-111" charset="-128"/>
                <a:cs typeface="Arial" charset="0"/>
              </a:endParaRPr>
            </a:p>
          </p:txBody>
        </p:sp>
      </p:grp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5603958" y="3598894"/>
            <a:ext cx="4586288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0287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6699FF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ヒラギノ角ゴ Pro W3"/>
              </a:rPr>
              <a:t>Patient characteristics</a:t>
            </a:r>
          </a:p>
          <a:p>
            <a:pPr marL="239762" marR="0" lvl="0" indent="-239762" algn="l" defTabSz="10287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ヒラギノ角ゴ Pro W3"/>
              </a:rPr>
              <a:t>Age 69.0 ± 8.8 years, 23% female, 43% DM, 43% smoker, and 27% CKD.</a:t>
            </a:r>
          </a:p>
          <a:p>
            <a:pPr marL="239762" marR="0" lvl="0" indent="-239762" algn="l" defTabSz="10287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ヒラギノ角ゴ Pro W3"/>
              </a:rPr>
              <a:t>Presentation: 82% chronic coronary disease, 18% unstable angina or NSTEMI.</a:t>
            </a:r>
          </a:p>
          <a:p>
            <a:pPr marL="239762" marR="0" lvl="0" indent="-239762" algn="l" defTabSz="10287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ヒラギノ角ゴ Pro W3"/>
              </a:rPr>
              <a:t>The median time from original stent implantation was 22 [7-60, IQR] months.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6" y="0"/>
            <a:ext cx="444615" cy="448236"/>
          </a:xfrm>
          <a:prstGeom prst="rect">
            <a:avLst/>
          </a:prstGeom>
        </p:spPr>
      </p:pic>
      <p:sp>
        <p:nvSpPr>
          <p:cNvPr id="21" name="Rectangle 4"/>
          <p:cNvSpPr txBox="1">
            <a:spLocks noChangeArrowheads="1"/>
          </p:cNvSpPr>
          <p:nvPr/>
        </p:nvSpPr>
        <p:spPr bwMode="auto">
          <a:xfrm>
            <a:off x="0" y="26751"/>
            <a:ext cx="10287000" cy="637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13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5pPr>
            <a:lvl6pPr marL="385763" algn="ctr" rtl="0" fontAlgn="base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6pPr>
            <a:lvl7pPr marL="771525" algn="ctr" rtl="0" fontAlgn="base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7pPr>
            <a:lvl8pPr marL="1157288" algn="ctr" rtl="0" fontAlgn="base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8pPr>
            <a:lvl9pPr marL="1543050" algn="ctr" rtl="0" fontAlgn="base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Study Design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59497" y="6489830"/>
            <a:ext cx="912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Yasumura, Sharma, Kini et al., J Am Coll Cardiol Oct 23, 2023, Epub ahead of print</a:t>
            </a:r>
          </a:p>
        </p:txBody>
      </p:sp>
    </p:spTree>
    <p:extLst>
      <p:ext uri="{BB962C8B-B14F-4D97-AF65-F5344CB8AC3E}">
        <p14:creationId xmlns:p14="http://schemas.microsoft.com/office/powerpoint/2010/main" val="37443855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4"/>
          <p:cNvGraphicFramePr>
            <a:graphicFrameLocks noGrp="1"/>
          </p:cNvGraphicFramePr>
          <p:nvPr/>
        </p:nvGraphicFramePr>
        <p:xfrm>
          <a:off x="5357201" y="1298806"/>
          <a:ext cx="4795579" cy="2221675"/>
        </p:xfrm>
        <a:graphic>
          <a:graphicData uri="http://schemas.openxmlformats.org/drawingml/2006/table">
            <a:tbl>
              <a:tblPr/>
              <a:tblGrid>
                <a:gridCol w="1592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20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53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53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79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b="1" i="1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5F6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cNA</a:t>
                      </a:r>
                      <a:endParaRPr lang="en-US" sz="1050" b="1" i="1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 = 16)</a:t>
                      </a:r>
                      <a:endParaRPr lang="en-US" sz="1050" b="1" i="1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5F6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cSU </a:t>
                      </a:r>
                      <a:endParaRPr lang="en-US" sz="1050" b="1" i="1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 = 40)</a:t>
                      </a:r>
                      <a:endParaRPr lang="en-US" sz="1050" b="1" i="1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5F6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value</a:t>
                      </a:r>
                      <a:endParaRPr lang="en-US" sz="1050" b="1" i="1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7153" marR="77153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5F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7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Pre-PCI QCA</a:t>
                      </a:r>
                      <a:endParaRPr lang="en-US" sz="1050" b="1" i="1" dirty="0"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 </a:t>
                      </a:r>
                      <a:endParaRPr lang="en-US" sz="1050" b="1" i="1" dirty="0"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 </a:t>
                      </a:r>
                      <a:endParaRPr lang="en-US" sz="1050" b="1" i="1" dirty="0"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b="1" i="1" dirty="0"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7153" marR="77153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7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5430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RVD, mm</a:t>
                      </a:r>
                      <a:endParaRPr lang="en-US" sz="1050" b="1" i="1" dirty="0"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2.4 ± 0.6</a:t>
                      </a:r>
                      <a:endParaRPr lang="en-US" sz="1050" b="1" i="1" dirty="0"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2.4 ± 0.7</a:t>
                      </a:r>
                      <a:endParaRPr lang="en-US" sz="1050" b="1" i="1" dirty="0"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i="1" dirty="0"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NS</a:t>
                      </a:r>
                    </a:p>
                  </a:txBody>
                  <a:tcPr marL="77153" marR="77153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7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5430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MLD, mm</a:t>
                      </a:r>
                      <a:endParaRPr lang="en-US" sz="1050" b="1" i="1" dirty="0"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1.0 ± 0.4</a:t>
                      </a:r>
                      <a:endParaRPr lang="en-US" sz="1050" b="1" i="1" dirty="0"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0.9 ± 0.5</a:t>
                      </a:r>
                      <a:endParaRPr lang="en-US" sz="1050" b="1" i="1" dirty="0"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i="1" dirty="0"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NS</a:t>
                      </a:r>
                    </a:p>
                  </a:txBody>
                  <a:tcPr marL="77153" marR="77153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7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5430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DS, %</a:t>
                      </a:r>
                      <a:endParaRPr lang="en-US" sz="1050" b="1" i="1" dirty="0"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59 ± 11</a:t>
                      </a:r>
                      <a:endParaRPr lang="en-US" sz="1050" b="1" i="1" dirty="0"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64 ± 17</a:t>
                      </a:r>
                      <a:endParaRPr lang="en-US" sz="1050" b="1" i="1" dirty="0"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i="1" dirty="0"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NS</a:t>
                      </a:r>
                    </a:p>
                  </a:txBody>
                  <a:tcPr marL="77153" marR="77153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7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5430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Lesion length, mm</a:t>
                      </a:r>
                      <a:endParaRPr lang="en-US" sz="1050" b="1" i="1" dirty="0"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27 ± 15</a:t>
                      </a:r>
                      <a:endParaRPr lang="en-US" sz="1050" b="1" i="1" dirty="0"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26 ± 14</a:t>
                      </a:r>
                      <a:endParaRPr lang="en-US" sz="1050" b="1" i="1" dirty="0"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i="1" dirty="0"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NS</a:t>
                      </a:r>
                    </a:p>
                  </a:txBody>
                  <a:tcPr marL="77153" marR="77153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7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Post-PCI QCA</a:t>
                      </a:r>
                      <a:endParaRPr lang="en-US" sz="1050" b="1" i="1" dirty="0"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 </a:t>
                      </a:r>
                      <a:endParaRPr lang="en-US" sz="1050" b="1" i="1" dirty="0"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 </a:t>
                      </a:r>
                      <a:endParaRPr lang="en-US" sz="1050" b="1" i="1" dirty="0"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b="1" i="1" dirty="0"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7153" marR="77153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1769438"/>
                  </a:ext>
                </a:extLst>
              </a:tr>
              <a:tr h="2037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5430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MLD, mm</a:t>
                      </a:r>
                      <a:endParaRPr lang="en-US" sz="1050" b="1" i="1" dirty="0"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2.4 ± 0.6</a:t>
                      </a:r>
                      <a:endParaRPr lang="en-US" sz="1050" b="1" i="1" dirty="0"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2.3 ± 0.6</a:t>
                      </a:r>
                      <a:endParaRPr lang="en-US" sz="1050" b="1" i="1" dirty="0"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i="1" dirty="0"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NS</a:t>
                      </a:r>
                    </a:p>
                  </a:txBody>
                  <a:tcPr marL="77153" marR="77153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092080"/>
                  </a:ext>
                </a:extLst>
              </a:tr>
              <a:tr h="2037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5430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DS, %</a:t>
                      </a:r>
                      <a:endParaRPr lang="en-US" sz="1050" b="1" i="1" dirty="0"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20 ± 11</a:t>
                      </a:r>
                      <a:endParaRPr lang="en-US" sz="1050" b="1" i="1" dirty="0"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21 ± 13</a:t>
                      </a:r>
                      <a:endParaRPr lang="en-US" sz="1050" b="1" i="1" dirty="0"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i="1" dirty="0"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NS</a:t>
                      </a:r>
                    </a:p>
                  </a:txBody>
                  <a:tcPr marL="77153" marR="77153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565024"/>
                  </a:ext>
                </a:extLst>
              </a:tr>
              <a:tr h="2037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5430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Acute gain, mm</a:t>
                      </a:r>
                      <a:endParaRPr lang="en-US" sz="1050" b="1" i="1" dirty="0"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1.4 ± 0.6</a:t>
                      </a:r>
                      <a:endParaRPr lang="en-US" sz="1050" b="1" i="1" dirty="0"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1.4 ± 0.7</a:t>
                      </a:r>
                      <a:endParaRPr lang="en-US" sz="1050" b="1" i="1" dirty="0"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i="1" dirty="0"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NS</a:t>
                      </a:r>
                      <a:endParaRPr lang="en-US" sz="1050" b="1" i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7153" marR="77153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2346202"/>
                  </a:ext>
                </a:extLst>
              </a:tr>
            </a:tbl>
          </a:graphicData>
        </a:graphic>
      </p:graphicFrame>
      <p:graphicFrame>
        <p:nvGraphicFramePr>
          <p:cNvPr id="5" name="Group 4"/>
          <p:cNvGraphicFramePr>
            <a:graphicFrameLocks noGrp="1"/>
          </p:cNvGraphicFramePr>
          <p:nvPr/>
        </p:nvGraphicFramePr>
        <p:xfrm>
          <a:off x="5357201" y="4336329"/>
          <a:ext cx="4795579" cy="1489354"/>
        </p:xfrm>
        <a:graphic>
          <a:graphicData uri="http://schemas.openxmlformats.org/drawingml/2006/table">
            <a:tbl>
              <a:tblPr/>
              <a:tblGrid>
                <a:gridCol w="1592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20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53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53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23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5F6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cNA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 = 16)</a:t>
                      </a:r>
                      <a:endParaRPr lang="en-US" sz="1200" b="1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5F6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cSU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 = 40)</a:t>
                      </a:r>
                      <a:endParaRPr lang="en-US" sz="1200" b="1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5F6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value</a:t>
                      </a:r>
                      <a:endParaRPr lang="en-US" sz="1200" b="1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7153" marR="77153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5F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7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Death</a:t>
                      </a: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NS</a:t>
                      </a:r>
                    </a:p>
                  </a:txBody>
                  <a:tcPr marL="77153" marR="77153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962986"/>
                  </a:ext>
                </a:extLst>
              </a:tr>
              <a:tr h="2717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Spontaneous MI</a:t>
                      </a: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NS</a:t>
                      </a:r>
                    </a:p>
                  </a:txBody>
                  <a:tcPr marL="77153" marR="77153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3659839"/>
                  </a:ext>
                </a:extLst>
              </a:tr>
              <a:tr h="2717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Peri-procedural MI</a:t>
                      </a: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3 (19)</a:t>
                      </a: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4 (10)</a:t>
                      </a: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0.31</a:t>
                      </a:r>
                    </a:p>
                  </a:txBody>
                  <a:tcPr marL="77153" marR="77153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7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TLR</a:t>
                      </a: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2 (13)</a:t>
                      </a: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2 (5)</a:t>
                      </a: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0.32</a:t>
                      </a:r>
                    </a:p>
                  </a:txBody>
                  <a:tcPr marL="77153" marR="77153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316164" y="2760323"/>
            <a:ext cx="4455029" cy="637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13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5pPr>
            <a:lvl6pPr marL="385763" algn="ctr" rtl="0" fontAlgn="base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6pPr>
            <a:lvl7pPr marL="771525" algn="ctr" rtl="0" fontAlgn="base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7pPr>
            <a:lvl8pPr marL="1157288" algn="ctr" rtl="0" fontAlgn="base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8pPr>
            <a:lvl9pPr marL="1543050" algn="ctr" rtl="0" fontAlgn="base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Procedural Characteristics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5357200" y="708129"/>
            <a:ext cx="4795580" cy="637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1435" tIns="51435" rIns="51435" bIns="51435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5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287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QCA results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5297388" y="3843148"/>
            <a:ext cx="4795577" cy="450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1435" tIns="51435" rIns="51435" bIns="51435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5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287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Clinical outcomes (30 days)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14804" y="3209625"/>
            <a:ext cx="5395041" cy="2437430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110000"/>
              <a:buChar char="•"/>
              <a:defRPr sz="2100" b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¡"/>
              <a:defRPr sz="1800" b="0" baseline="0">
                <a:solidFill>
                  <a:schemeClr val="bg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1600" b="0" baseline="0">
                <a:solidFill>
                  <a:schemeClr val="bg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400" b="0" baseline="0">
                <a:solidFill>
                  <a:schemeClr val="bg1"/>
                </a:solidFill>
                <a:latin typeface="+mj-lt"/>
              </a:defRPr>
            </a:lvl4pPr>
            <a:lvl5pPr marL="15430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1200" b="0" baseline="0">
                <a:solidFill>
                  <a:schemeClr val="bg1"/>
                </a:solidFill>
                <a:latin typeface="+mn-lt"/>
              </a:defRPr>
            </a:lvl5pPr>
            <a:lvl6pPr marL="18859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9pPr>
          </a:lstStyle>
          <a:p>
            <a:pPr marL="257175" marR="0" lvl="0" indent="-257175" algn="l" defTabSz="10287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FFC000"/>
              </a:buClr>
              <a:buSzPct val="110000"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35 (63%) received new DES implantation.</a:t>
            </a:r>
          </a:p>
          <a:p>
            <a:pPr marL="257175" marR="0" lvl="0" indent="-257175" algn="l" defTabSz="10287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FFC000"/>
              </a:buClr>
              <a:buSzPct val="110000"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IVL balloon size was 3.4 ± 0.4 mm.</a:t>
            </a:r>
          </a:p>
          <a:p>
            <a:pPr marL="257175" marR="0" lvl="0" indent="-257175" algn="l" defTabSz="10287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FFC000"/>
              </a:buClr>
              <a:buSzPct val="110000"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Procedural success* in 52 (93%).</a:t>
            </a:r>
          </a:p>
          <a:p>
            <a:pPr marL="0" marR="0" lvl="0" indent="0" algn="l" defTabSz="10287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prstClr val="white"/>
              </a:buClr>
              <a:buSzPct val="110000"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*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Final DS &lt;30% without acute angiographic complications.</a:t>
            </a:r>
          </a:p>
          <a:p>
            <a:pPr marL="241102" marR="0" lvl="0" indent="-241102" algn="l" defTabSz="10287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FFC000"/>
              </a:buClr>
              <a:buSzPct val="110000"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 major procedural complications (dissection, perforation).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192406" y="1432985"/>
            <a:ext cx="4702547" cy="493594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110000"/>
              <a:buChar char="•"/>
              <a:defRPr sz="2100" b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¡"/>
              <a:defRPr sz="1800" b="0" baseline="0">
                <a:solidFill>
                  <a:schemeClr val="bg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1600" b="0" baseline="0">
                <a:solidFill>
                  <a:schemeClr val="bg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400" b="0" baseline="0">
                <a:solidFill>
                  <a:schemeClr val="bg1"/>
                </a:solidFill>
                <a:latin typeface="+mj-lt"/>
              </a:defRPr>
            </a:lvl4pPr>
            <a:lvl5pPr marL="15430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1200" b="0" baseline="0">
                <a:solidFill>
                  <a:schemeClr val="bg1"/>
                </a:solidFill>
                <a:latin typeface="+mn-lt"/>
              </a:defRPr>
            </a:lvl5pPr>
            <a:lvl6pPr marL="18859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10287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6699FF"/>
              </a:buClr>
              <a:buSzPct val="110000"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 (29%) cNA and 40 (71%) cSU</a:t>
            </a:r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114805" y="941357"/>
            <a:ext cx="4857750" cy="637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1435" tIns="51435" rIns="51435" bIns="51435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5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287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Dominant ISR mechanism by IVI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6" y="0"/>
            <a:ext cx="444615" cy="4482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59497" y="6489830"/>
            <a:ext cx="912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Yasumura, Sharma, Kini et al., J Am Coll Cardiol Oct 23, 2023, Epub ahead of print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8276"/>
            <a:ext cx="1028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7658026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252837"/>
            <a:ext cx="10287001" cy="637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13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5pPr>
            <a:lvl6pPr marL="385763" algn="ctr" rtl="0" fontAlgn="base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6pPr>
            <a:lvl7pPr marL="771525" algn="ctr" rtl="0" fontAlgn="base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7pPr>
            <a:lvl8pPr marL="1157288" algn="ctr" rtl="0" fontAlgn="base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8pPr>
            <a:lvl9pPr marL="1543050" algn="ctr" rtl="0" fontAlgn="base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Intravascular Imaging (IVUS/OCT) Results</a:t>
            </a:r>
          </a:p>
        </p:txBody>
      </p:sp>
      <p:graphicFrame>
        <p:nvGraphicFramePr>
          <p:cNvPr id="5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3340306"/>
              </p:ext>
            </p:extLst>
          </p:nvPr>
        </p:nvGraphicFramePr>
        <p:xfrm>
          <a:off x="331418" y="1256398"/>
          <a:ext cx="9610724" cy="5120960"/>
        </p:xfrm>
        <a:graphic>
          <a:graphicData uri="http://schemas.openxmlformats.org/drawingml/2006/table">
            <a:tbl>
              <a:tblPr/>
              <a:tblGrid>
                <a:gridCol w="2715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89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54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11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706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C000"/>
                          </a:solidFill>
                          <a:effectLst/>
                        </a:rPr>
                        <a:t>Parameters</a:t>
                      </a:r>
                      <a:endParaRPr lang="en-US" sz="1800" b="1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5F6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C000"/>
                          </a:solidFill>
                          <a:effectLst/>
                        </a:rPr>
                        <a:t>Calcified Neoatherosclerosis</a:t>
                      </a:r>
                      <a:endParaRPr lang="en-US" sz="1800" b="1" dirty="0">
                        <a:solidFill>
                          <a:srgbClr val="FFC000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C000"/>
                          </a:solidFill>
                          <a:effectLst/>
                        </a:rPr>
                        <a:t>(n = 16)</a:t>
                      </a:r>
                      <a:endParaRPr lang="en-US" sz="1800" b="1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5F6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C000"/>
                          </a:solidFill>
                          <a:effectLst/>
                        </a:rPr>
                        <a:t>Calcified Stent Underexpansion </a:t>
                      </a:r>
                      <a:endParaRPr lang="en-US" sz="1800" b="1" dirty="0">
                        <a:solidFill>
                          <a:srgbClr val="FFC000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C000"/>
                          </a:solidFill>
                          <a:effectLst/>
                        </a:rPr>
                        <a:t>(n = 40)</a:t>
                      </a:r>
                      <a:endParaRPr lang="en-US" sz="1800" b="1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5F6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C000"/>
                          </a:solidFill>
                          <a:effectLst/>
                        </a:rPr>
                        <a:t>P value</a:t>
                      </a:r>
                      <a:endParaRPr lang="en-US" sz="1800" b="1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5F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8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Pre-IVI</a:t>
                      </a: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8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  MLA, mm²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2.68 ± 1.00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2.77 ± 1.14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0.79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8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  Max calcium arc, °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260.6 ± 102.7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253.2 ± 101.8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0.81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8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  Calcium length, mm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12.0 ± 4.4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12.4 ± 5.1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0.78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8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  ≥2 layers of stents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3 (18.8)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10 (25.0)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0.62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8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  Calcified nodule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2 (12.5)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4 (10.0)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0.79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1769438"/>
                  </a:ext>
                </a:extLst>
              </a:tr>
              <a:tr h="1427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b="1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600" b="1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600" b="1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600" b="1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655626"/>
                  </a:ext>
                </a:extLst>
              </a:tr>
              <a:tr h="3568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Post-IVI</a:t>
                      </a: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092080"/>
                  </a:ext>
                </a:extLst>
              </a:tr>
              <a:tr h="3568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  MSA, mm²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5.87 ± 2.50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6.67 ± 2.68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0.31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565024"/>
                  </a:ext>
                </a:extLst>
              </a:tr>
              <a:tr h="6957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  Suboptimal lumen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  expansion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9 (56.3)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11 (27.5)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0.04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2346202"/>
                  </a:ext>
                </a:extLst>
              </a:tr>
              <a:tr h="3568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  Acute area gain,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mm²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3.19 ± 2.53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3.96 ± 2.35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0.28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7153" marR="77153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1D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265294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6" y="0"/>
            <a:ext cx="444615" cy="4482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59497" y="6489830"/>
            <a:ext cx="912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Yasumura, Sharma, Kini et al., J Am Coll Cardiol Oct 23, 2023, Epub ahead of print</a:t>
            </a:r>
          </a:p>
        </p:txBody>
      </p:sp>
    </p:spTree>
    <p:extLst>
      <p:ext uri="{BB962C8B-B14F-4D97-AF65-F5344CB8AC3E}">
        <p14:creationId xmlns:p14="http://schemas.microsoft.com/office/powerpoint/2010/main" val="29743670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09" y="1074656"/>
            <a:ext cx="9690905" cy="4849893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6" y="0"/>
            <a:ext cx="444615" cy="448236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83151"/>
            <a:ext cx="10287001" cy="637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13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5pPr>
            <a:lvl6pPr marL="385763" algn="ctr" rtl="0" fontAlgn="base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6pPr>
            <a:lvl7pPr marL="771525" algn="ctr" rtl="0" fontAlgn="base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7pPr>
            <a:lvl8pPr marL="1157288" algn="ctr" rtl="0" fontAlgn="base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8pPr>
            <a:lvl9pPr marL="1543050" algn="ctr" rtl="0" fontAlgn="base">
              <a:spcBef>
                <a:spcPct val="0"/>
              </a:spcBef>
              <a:spcAft>
                <a:spcPct val="0"/>
              </a:spcAft>
              <a:defRPr sz="3038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Representative OCT Cases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9497" y="6489830"/>
            <a:ext cx="912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Yasumura, Sharma, Kini et al., J Am Coll Cardiol Oct 23, 2023, Epub ahead of print</a:t>
            </a:r>
          </a:p>
        </p:txBody>
      </p:sp>
    </p:spTree>
    <p:extLst>
      <p:ext uri="{BB962C8B-B14F-4D97-AF65-F5344CB8AC3E}">
        <p14:creationId xmlns:p14="http://schemas.microsoft.com/office/powerpoint/2010/main" val="3260118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pic>
        <p:nvPicPr>
          <p:cNvPr id="2" name="Pt JG R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4376" y="818029"/>
            <a:ext cx="5558118" cy="55581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6773" y="197224"/>
            <a:ext cx="7646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Native LAD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73153" y="1174376"/>
            <a:ext cx="2991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Prox LAD – 80% occluded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Distal – 90% occluded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20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 txBox="1">
            <a:spLocks noChangeArrowheads="1"/>
          </p:cNvSpPr>
          <p:nvPr/>
        </p:nvSpPr>
        <p:spPr>
          <a:xfrm>
            <a:off x="0" y="0"/>
            <a:ext cx="10287000" cy="10750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Predictors of Suboptimal Lumen Expansion Following IVL for Coronary ISR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721937" y="1382674"/>
            <a:ext cx="4484129" cy="1932026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110000"/>
              <a:buChar char="•"/>
              <a:defRPr sz="2100" b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¡"/>
              <a:defRPr sz="1800" b="0" baseline="0">
                <a:solidFill>
                  <a:schemeClr val="bg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1600" b="0" baseline="0">
                <a:solidFill>
                  <a:schemeClr val="bg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400" b="0" baseline="0">
                <a:solidFill>
                  <a:schemeClr val="bg1"/>
                </a:solidFill>
                <a:latin typeface="+mj-lt"/>
              </a:defRPr>
            </a:lvl4pPr>
            <a:lvl5pPr marL="15430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1200" b="0" baseline="0">
                <a:solidFill>
                  <a:schemeClr val="bg1"/>
                </a:solidFill>
                <a:latin typeface="+mn-lt"/>
              </a:defRPr>
            </a:lvl5pPr>
            <a:lvl6pPr marL="18859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10287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6699FF"/>
              </a:buClr>
              <a:buSzPct val="110000"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Multivariable analysis*</a:t>
            </a:r>
          </a:p>
          <a:p>
            <a:pPr marL="0" marR="0" lvl="0" indent="0" algn="ctr" defTabSz="10287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6699FF"/>
              </a:buClr>
              <a:buSzPct val="110000"/>
              <a:buFontTx/>
              <a:buNone/>
              <a:tabLst/>
              <a:defRPr/>
            </a:pPr>
            <a:endParaRPr kumimoji="0" lang="en-US" sz="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41102" marR="0" lvl="0" indent="-241102" algn="l" defTabSz="10287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prstClr val="white"/>
              </a:buClr>
              <a:buSzPct val="110000"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Calcified Neoatherosclerosis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OR 6.35 [95% CI: 1.43-28.07], p = 0.02.</a:t>
            </a:r>
          </a:p>
          <a:p>
            <a:pPr marL="241102" marR="0" lvl="0" indent="-241102" algn="l" defTabSz="10287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prstClr val="white"/>
              </a:buClr>
              <a:buSzPct val="110000"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≥2 ISR layers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OR 15.85 [95% CI: 2.90-86.69], p = 0.001</a:t>
            </a:r>
          </a:p>
        </p:txBody>
      </p:sp>
      <p:sp>
        <p:nvSpPr>
          <p:cNvPr id="10" name="Rectangle 9"/>
          <p:cNvSpPr/>
          <p:nvPr/>
        </p:nvSpPr>
        <p:spPr>
          <a:xfrm>
            <a:off x="9078976" y="5584829"/>
            <a:ext cx="10583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0287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 &lt; 0.001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6010275" y="3350982"/>
            <a:ext cx="4324350" cy="554248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110000"/>
              <a:buChar char="•"/>
              <a:defRPr sz="2100" b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¡"/>
              <a:defRPr sz="1800" b="0" baseline="0">
                <a:solidFill>
                  <a:schemeClr val="bg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1600" b="0" baseline="0">
                <a:solidFill>
                  <a:schemeClr val="bg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400" b="0" baseline="0">
                <a:solidFill>
                  <a:schemeClr val="bg1"/>
                </a:solidFill>
                <a:latin typeface="+mj-lt"/>
              </a:defRPr>
            </a:lvl4pPr>
            <a:lvl5pPr marL="15430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1200" b="0" baseline="0">
                <a:solidFill>
                  <a:schemeClr val="bg1"/>
                </a:solidFill>
                <a:latin typeface="+mn-lt"/>
              </a:defRPr>
            </a:lvl5pPr>
            <a:lvl6pPr marL="18859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10287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6699FF"/>
              </a:buClr>
              <a:buSzPct val="110000"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*Adjusting for morphologic factors (max calcium arc,  </a:t>
            </a:r>
          </a:p>
          <a:p>
            <a:pPr marL="0" marR="0" lvl="0" indent="0" algn="l" defTabSz="10287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6699FF"/>
              </a:buClr>
              <a:buSzPct val="110000"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calcium length, ISR types, ISR layers)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6374188" y="4311845"/>
            <a:ext cx="3770413" cy="380531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110000"/>
              <a:buChar char="•"/>
              <a:defRPr sz="2100" b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¡"/>
              <a:defRPr sz="1800" b="0" baseline="0">
                <a:solidFill>
                  <a:schemeClr val="bg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1600" b="0" baseline="0">
                <a:solidFill>
                  <a:schemeClr val="bg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400" b="0" baseline="0">
                <a:solidFill>
                  <a:schemeClr val="bg1"/>
                </a:solidFill>
                <a:latin typeface="+mj-lt"/>
              </a:defRPr>
            </a:lvl4pPr>
            <a:lvl5pPr marL="15430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1200" b="0" baseline="0">
                <a:solidFill>
                  <a:schemeClr val="bg1"/>
                </a:solidFill>
                <a:latin typeface="+mn-lt"/>
              </a:defRPr>
            </a:lvl5pPr>
            <a:lvl6pPr marL="18859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10287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6699FF"/>
              </a:buClr>
              <a:buSzPct val="110000"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Suboptimal Lumen Expansion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6349794" y="4846670"/>
            <a:ext cx="3794807" cy="773123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110000"/>
              <a:buChar char="•"/>
              <a:defRPr sz="2100" b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¡"/>
              <a:defRPr sz="1800" b="0" baseline="0">
                <a:solidFill>
                  <a:schemeClr val="bg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1600" b="0" baseline="0">
                <a:solidFill>
                  <a:schemeClr val="bg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400" b="0" baseline="0">
                <a:solidFill>
                  <a:schemeClr val="bg1"/>
                </a:solidFill>
                <a:latin typeface="+mj-lt"/>
              </a:defRPr>
            </a:lvl4pPr>
            <a:lvl5pPr marL="15430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1200" b="0" baseline="0">
                <a:solidFill>
                  <a:schemeClr val="bg1"/>
                </a:solidFill>
                <a:latin typeface="+mn-lt"/>
              </a:defRPr>
            </a:lvl5pPr>
            <a:lvl6pPr marL="18859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10287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6699FF"/>
              </a:buClr>
              <a:buSzPct val="110000"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65% (17/26) : cNA or ≥2 ISR layers</a:t>
            </a:r>
          </a:p>
          <a:p>
            <a:pPr marL="0" marR="0" lvl="0" indent="0" algn="l" defTabSz="10287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6699FF"/>
              </a:buClr>
              <a:buSzPct val="110000"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10% (3/30)   : Neither of them</a:t>
            </a:r>
          </a:p>
        </p:txBody>
      </p:sp>
      <p:sp>
        <p:nvSpPr>
          <p:cNvPr id="2" name="Left Brace 1"/>
          <p:cNvSpPr/>
          <p:nvPr/>
        </p:nvSpPr>
        <p:spPr>
          <a:xfrm>
            <a:off x="6200299" y="4846670"/>
            <a:ext cx="149495" cy="750817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5948417" y="4378786"/>
            <a:ext cx="368680" cy="246648"/>
          </a:xfrm>
          <a:prstGeom prst="rightArrow">
            <a:avLst/>
          </a:prstGeom>
          <a:solidFill>
            <a:srgbClr val="FF33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6" y="0"/>
            <a:ext cx="444615" cy="4482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59497" y="6489830"/>
            <a:ext cx="912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Yasumura, Sharma, Kini et al., J Am Coll Cardiol Oct 23, 2023, Epub ahead of print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12594" y="1945409"/>
            <a:ext cx="5434596" cy="3315344"/>
            <a:chOff x="212594" y="2001971"/>
            <a:chExt cx="5434596" cy="33153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94" y="2001971"/>
              <a:ext cx="5434596" cy="3315344"/>
            </a:xfrm>
            <a:prstGeom prst="rect">
              <a:avLst/>
            </a:prstGeom>
            <a:ln w="38100" cap="sq">
              <a:solidFill>
                <a:srgbClr val="0070C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1" name="Rectangle 20"/>
            <p:cNvSpPr/>
            <p:nvPr/>
          </p:nvSpPr>
          <p:spPr>
            <a:xfrm>
              <a:off x="2492111" y="2472387"/>
              <a:ext cx="87556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10287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 =56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04469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072" y="41134"/>
            <a:ext cx="355625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13294" y="6488668"/>
            <a:ext cx="4773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Allali et al., EuroIntervention 2022;17:1506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-39551"/>
            <a:ext cx="1028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Predictors of Bailout Rota Use: Study Flowchart 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08698" y="726560"/>
            <a:ext cx="10084170" cy="5754931"/>
            <a:chOff x="108698" y="726560"/>
            <a:chExt cx="10084170" cy="5754931"/>
          </a:xfrm>
        </p:grpSpPr>
        <p:cxnSp>
          <p:nvCxnSpPr>
            <p:cNvPr id="12" name="Straight Arrow Connector 11"/>
            <p:cNvCxnSpPr>
              <a:stCxn id="5" idx="2"/>
            </p:cNvCxnSpPr>
            <p:nvPr/>
          </p:nvCxnSpPr>
          <p:spPr bwMode="auto">
            <a:xfrm>
              <a:off x="5153868" y="1640961"/>
              <a:ext cx="838" cy="3477886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5" name="Rounded Rectangle 4"/>
            <p:cNvSpPr/>
            <p:nvPr/>
          </p:nvSpPr>
          <p:spPr bwMode="auto">
            <a:xfrm>
              <a:off x="2759451" y="726560"/>
              <a:ext cx="4788834" cy="1019507"/>
            </a:xfrm>
            <a:prstGeom prst="roundRect">
              <a:avLst/>
            </a:prstGeom>
            <a:solidFill>
              <a:srgbClr val="D8D0A7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Pooled data set of ROTAXUS and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PREPARE-CALC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n=440 patients, n=600 lesions</a:t>
              </a: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5962651" y="1868381"/>
              <a:ext cx="3175753" cy="719106"/>
            </a:xfrm>
            <a:prstGeom prst="roundRect">
              <a:avLst/>
            </a:prstGeom>
            <a:solidFill>
              <a:srgbClr val="D8D0A7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Excluded (n=220)</a:t>
              </a:r>
            </a:p>
            <a:p>
              <a:pPr marL="233363" marR="0" lvl="0" indent="-233363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Patients randomized to RA</a:t>
              </a: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2759451" y="2841804"/>
              <a:ext cx="4788834" cy="1009820"/>
            </a:xfrm>
            <a:prstGeom prst="roundRect">
              <a:avLst/>
            </a:prstGeom>
            <a:solidFill>
              <a:srgbClr val="D8D0A7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Patients randomized to balloon predilatation (standard or modified)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n=220 patients, n=314 lesions                         </a:t>
              </a: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108698" y="5441577"/>
              <a:ext cx="5166687" cy="1039914"/>
            </a:xfrm>
            <a:prstGeom prst="roundRect">
              <a:avLst/>
            </a:prstGeom>
            <a:solidFill>
              <a:srgbClr val="D8D0A7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Angioplasty only group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(PCI accomplished without the need for RA)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n=188 patients, n=266 lesions</a:t>
              </a: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5962651" y="4064311"/>
              <a:ext cx="3175753" cy="719106"/>
            </a:xfrm>
            <a:prstGeom prst="roundRect">
              <a:avLst/>
            </a:prstGeom>
            <a:solidFill>
              <a:srgbClr val="D8D0A7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115888" marR="0" lvl="0" indent="-115888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Single patient with unknown crossover status</a:t>
              </a: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5639918" y="5450538"/>
              <a:ext cx="4552950" cy="1030953"/>
            </a:xfrm>
            <a:prstGeom prst="roundRect">
              <a:avLst/>
            </a:prstGeom>
            <a:solidFill>
              <a:srgbClr val="D8D0A7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Bail-out RA group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(PCI only possible with bail-out RA)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n=31 patients, n=47 lesions</a:t>
              </a:r>
            </a:p>
          </p:txBody>
        </p:sp>
        <p:cxnSp>
          <p:nvCxnSpPr>
            <p:cNvPr id="14" name="Straight Arrow Connector 13"/>
            <p:cNvCxnSpPr>
              <a:endCxn id="7" idx="1"/>
            </p:cNvCxnSpPr>
            <p:nvPr/>
          </p:nvCxnSpPr>
          <p:spPr bwMode="auto">
            <a:xfrm flipV="1">
              <a:off x="5153868" y="2227934"/>
              <a:ext cx="808783" cy="4278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Arrow Connector 16"/>
            <p:cNvCxnSpPr>
              <a:endCxn id="10" idx="1"/>
            </p:cNvCxnSpPr>
            <p:nvPr/>
          </p:nvCxnSpPr>
          <p:spPr bwMode="auto">
            <a:xfrm>
              <a:off x="5153868" y="4419600"/>
              <a:ext cx="808783" cy="4264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2393576" y="5136780"/>
              <a:ext cx="5522817" cy="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2" name="Straight Arrow Connector 21"/>
            <p:cNvCxnSpPr>
              <a:endCxn id="11" idx="0"/>
            </p:cNvCxnSpPr>
            <p:nvPr/>
          </p:nvCxnSpPr>
          <p:spPr bwMode="auto">
            <a:xfrm>
              <a:off x="7916393" y="5136780"/>
              <a:ext cx="0" cy="313758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7" name="Straight Arrow Connector 26"/>
            <p:cNvCxnSpPr>
              <a:endCxn id="9" idx="0"/>
            </p:cNvCxnSpPr>
            <p:nvPr/>
          </p:nvCxnSpPr>
          <p:spPr bwMode="auto">
            <a:xfrm>
              <a:off x="2385174" y="5136780"/>
              <a:ext cx="0" cy="304797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cxnSp>
        <p:nvCxnSpPr>
          <p:cNvPr id="6" name="Straight Arrow Connector 5"/>
          <p:cNvCxnSpPr/>
          <p:nvPr/>
        </p:nvCxnSpPr>
        <p:spPr bwMode="auto">
          <a:xfrm>
            <a:off x="12180277" y="1868381"/>
            <a:ext cx="914400" cy="914400"/>
          </a:xfrm>
          <a:prstGeom prst="straightConnector1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8593015" y="4996104"/>
            <a:ext cx="1101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≈16%</a:t>
            </a:r>
          </a:p>
        </p:txBody>
      </p:sp>
    </p:spTree>
    <p:extLst>
      <p:ext uri="{BB962C8B-B14F-4D97-AF65-F5344CB8AC3E}">
        <p14:creationId xmlns:p14="http://schemas.microsoft.com/office/powerpoint/2010/main" val="5278366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072" y="41134"/>
            <a:ext cx="355625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13294" y="6488668"/>
            <a:ext cx="4773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Allali et al., EuroIntervention 2022;17:1506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-30586"/>
            <a:ext cx="10271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Atherectomy Scoring System: Derived from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Rotaxus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Prepare-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Trials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(“ROTASCORE”)</a:t>
            </a:r>
          </a:p>
        </p:txBody>
      </p:sp>
      <p:sp>
        <p:nvSpPr>
          <p:cNvPr id="6" name="Right Brace 5"/>
          <p:cNvSpPr/>
          <p:nvPr/>
        </p:nvSpPr>
        <p:spPr bwMode="auto">
          <a:xfrm>
            <a:off x="6101485" y="1134500"/>
            <a:ext cx="310518" cy="2374698"/>
          </a:xfrm>
          <a:prstGeom prst="rightBrace">
            <a:avLst>
              <a:gd name="adj1" fmla="val 0"/>
              <a:gd name="adj2" fmla="val 50000"/>
            </a:avLst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63552" y="2136032"/>
            <a:ext cx="3604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Components of the scoring system</a:t>
            </a:r>
          </a:p>
        </p:txBody>
      </p:sp>
      <p:sp>
        <p:nvSpPr>
          <p:cNvPr id="9" name="Right Brace 8"/>
          <p:cNvSpPr/>
          <p:nvPr/>
        </p:nvSpPr>
        <p:spPr bwMode="auto">
          <a:xfrm>
            <a:off x="6146307" y="3647328"/>
            <a:ext cx="272422" cy="390313"/>
          </a:xfrm>
          <a:prstGeom prst="rightBrace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94926" y="3418020"/>
            <a:ext cx="35731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in probability of requiring bail-out atherectomy as a function of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RotaScore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6996" y="5155479"/>
            <a:ext cx="3591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Calibration of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RotaScore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ight Brace 12"/>
          <p:cNvSpPr/>
          <p:nvPr/>
        </p:nvSpPr>
        <p:spPr bwMode="auto">
          <a:xfrm>
            <a:off x="6139580" y="4247491"/>
            <a:ext cx="272422" cy="2153309"/>
          </a:xfrm>
          <a:prstGeom prst="rightBrace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29" y="1134500"/>
            <a:ext cx="5931155" cy="5363131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5515639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6984" y="194294"/>
            <a:ext cx="9835661" cy="450056"/>
          </a:xfrm>
        </p:spPr>
        <p:txBody>
          <a:bodyPr/>
          <a:lstStyle/>
          <a:p>
            <a:r>
              <a:rPr lang="en-US" altLang="en-US" sz="4000" u="sng" dirty="0">
                <a:latin typeface="Arial" pitchFamily="34" charset="0"/>
              </a:rPr>
              <a:t>Latest Issues in Coronary Intervention</a:t>
            </a:r>
            <a:endParaRPr lang="en-US" altLang="en-US" sz="4000" i="1" u="sng" dirty="0">
              <a:latin typeface="Arial" pitchFamily="34" charset="0"/>
            </a:endParaRPr>
          </a:p>
        </p:txBody>
      </p:sp>
      <p:sp>
        <p:nvSpPr>
          <p:cNvPr id="14036995" name="Rectangle 3"/>
          <p:cNvSpPr>
            <a:spLocks noChangeArrowheads="1"/>
          </p:cNvSpPr>
          <p:nvPr/>
        </p:nvSpPr>
        <p:spPr bwMode="auto">
          <a:xfrm>
            <a:off x="-16786" y="1293598"/>
            <a:ext cx="10485494" cy="48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308" tIns="30632" rIns="61308" bIns="30632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Recent Interventional Publications on Ca++ management: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Prep-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Calc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-Combo study, ROTACUT vs COPS 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 trials comparison, ISR lumen expansion with IVL, 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RotaScore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for bailout Rota use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 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   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Focused review of the month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Rotational vs Orbital Atherectomy Comparison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  Direct Comparison of Rotational vs Orbital Atherectomy 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  for Calcified Lesions Guided by OCT: DIRO TRIAL</a:t>
            </a:r>
            <a:endParaRPr kumimoji="0" lang="en-US" altLang="en-US" sz="3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32100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705" y="3162"/>
            <a:ext cx="356295" cy="34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9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036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6995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38100"/>
            <a:ext cx="42227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54424"/>
            <a:ext cx="10287001" cy="6006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52443" y="4760258"/>
            <a:ext cx="2953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DIRO Trial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(Japan)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2706" y="5163669"/>
            <a:ext cx="8946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[Direct Comparison of RA vs OA for Calcified Lesions Guided by OCT]</a:t>
            </a:r>
          </a:p>
        </p:txBody>
      </p:sp>
    </p:spTree>
    <p:extLst>
      <p:ext uri="{BB962C8B-B14F-4D97-AF65-F5344CB8AC3E}">
        <p14:creationId xmlns:p14="http://schemas.microsoft.com/office/powerpoint/2010/main" val="23221660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38100"/>
            <a:ext cx="42227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6891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DIRO Trial: Study Flowchart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18212" y="6517339"/>
            <a:ext cx="5768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Okamoto et al., J Am Coll Cardiol Intv 2023;16:2125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152405" y="662276"/>
            <a:ext cx="9977717" cy="1192308"/>
          </a:xfrm>
          <a:prstGeom prst="roundRect">
            <a:avLst>
              <a:gd name="adj" fmla="val 22287"/>
            </a:avLst>
          </a:prstGeom>
          <a:solidFill>
            <a:srgbClr val="A5002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Stable coronary artery disease patients with calcified lesions (n=100)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9863" marR="0" lvl="0" indent="-1698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Maximal calcifications arc ≥180° by OCT examination</a:t>
            </a:r>
          </a:p>
          <a:p>
            <a:pPr marL="169863" marR="0" lvl="0" indent="-1698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Moderate or severe calcification by angiography when the OCT catheter did not cross the lesion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152405" y="1138515"/>
            <a:ext cx="9977717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0" name="Rounded Rectangle 9"/>
          <p:cNvSpPr/>
          <p:nvPr/>
        </p:nvSpPr>
        <p:spPr bwMode="auto">
          <a:xfrm>
            <a:off x="1541930" y="2528045"/>
            <a:ext cx="1730188" cy="537885"/>
          </a:xfrm>
          <a:prstGeom prst="roundRect">
            <a:avLst>
              <a:gd name="adj" fmla="val 22287"/>
            </a:avLst>
          </a:prstGeom>
          <a:solidFill>
            <a:srgbClr val="A5002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 (n=50)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7028334" y="2528043"/>
            <a:ext cx="1730188" cy="537885"/>
          </a:xfrm>
          <a:prstGeom prst="roundRect">
            <a:avLst>
              <a:gd name="adj" fmla="val 22287"/>
            </a:avLst>
          </a:prstGeom>
          <a:solidFill>
            <a:srgbClr val="A5002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OA (n=50)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72118" y="2528043"/>
            <a:ext cx="37562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Randomization 1:1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152406" y="3326338"/>
            <a:ext cx="4365806" cy="922933"/>
          </a:xfrm>
          <a:prstGeom prst="roundRect">
            <a:avLst>
              <a:gd name="adj" fmla="val 22287"/>
            </a:avLst>
          </a:prstGeom>
          <a:solidFill>
            <a:srgbClr val="A5002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Pre-OCT analysis (n=45)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Tissue modification assessment (n=28)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Post-OCT analysis (n=43)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5545016" y="3326334"/>
            <a:ext cx="4172722" cy="922933"/>
          </a:xfrm>
          <a:prstGeom prst="roundRect">
            <a:avLst>
              <a:gd name="adj" fmla="val 22287"/>
            </a:avLst>
          </a:prstGeom>
          <a:solidFill>
            <a:srgbClr val="A5002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Pre-OCT analysis (n=44)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Tissue modification assessment (n=33)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Post-OCT analysis (n=45)</a:t>
            </a:r>
          </a:p>
        </p:txBody>
      </p:sp>
      <p:sp>
        <p:nvSpPr>
          <p:cNvPr id="15" name="Rounded Rectangle 14"/>
          <p:cNvSpPr/>
          <p:nvPr/>
        </p:nvSpPr>
        <p:spPr bwMode="auto">
          <a:xfrm>
            <a:off x="605117" y="4545542"/>
            <a:ext cx="3612777" cy="402980"/>
          </a:xfrm>
          <a:prstGeom prst="roundRect">
            <a:avLst>
              <a:gd name="adj" fmla="val 22287"/>
            </a:avLst>
          </a:prstGeom>
          <a:solidFill>
            <a:srgbClr val="A5002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Procedural outcomes (n=50)</a:t>
            </a:r>
          </a:p>
        </p:txBody>
      </p:sp>
      <p:sp>
        <p:nvSpPr>
          <p:cNvPr id="16" name="Rounded Rectangle 15"/>
          <p:cNvSpPr/>
          <p:nvPr/>
        </p:nvSpPr>
        <p:spPr bwMode="auto">
          <a:xfrm>
            <a:off x="6073588" y="4545543"/>
            <a:ext cx="3639671" cy="402980"/>
          </a:xfrm>
          <a:prstGeom prst="roundRect">
            <a:avLst>
              <a:gd name="adj" fmla="val 22287"/>
            </a:avLst>
          </a:prstGeom>
          <a:solidFill>
            <a:srgbClr val="A5002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Procedural outcomes (n=50)</a:t>
            </a:r>
          </a:p>
        </p:txBody>
      </p:sp>
      <p:sp>
        <p:nvSpPr>
          <p:cNvPr id="17" name="Rounded Rectangle 16"/>
          <p:cNvSpPr/>
          <p:nvPr/>
        </p:nvSpPr>
        <p:spPr bwMode="auto">
          <a:xfrm>
            <a:off x="605117" y="5226860"/>
            <a:ext cx="3612777" cy="402980"/>
          </a:xfrm>
          <a:prstGeom prst="roundRect">
            <a:avLst>
              <a:gd name="adj" fmla="val 22287"/>
            </a:avLst>
          </a:prstGeom>
          <a:solidFill>
            <a:srgbClr val="A5002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8-month clinical outcomes (n=50)</a:t>
            </a:r>
          </a:p>
        </p:txBody>
      </p:sp>
      <p:sp>
        <p:nvSpPr>
          <p:cNvPr id="18" name="Rounded Rectangle 17"/>
          <p:cNvSpPr/>
          <p:nvPr/>
        </p:nvSpPr>
        <p:spPr bwMode="auto">
          <a:xfrm>
            <a:off x="6073587" y="5226865"/>
            <a:ext cx="3639671" cy="402980"/>
          </a:xfrm>
          <a:prstGeom prst="roundRect">
            <a:avLst>
              <a:gd name="adj" fmla="val 22287"/>
            </a:avLst>
          </a:prstGeom>
          <a:solidFill>
            <a:srgbClr val="A5002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8-month clinical outcomes (n=50)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605117" y="5899213"/>
            <a:ext cx="3612777" cy="402980"/>
          </a:xfrm>
          <a:prstGeom prst="roundRect">
            <a:avLst>
              <a:gd name="adj" fmla="val 22287"/>
            </a:avLst>
          </a:prstGeom>
          <a:solidFill>
            <a:srgbClr val="A5002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8-month follow-up OCT (n=37)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6073585" y="5899218"/>
            <a:ext cx="3639671" cy="402980"/>
          </a:xfrm>
          <a:prstGeom prst="roundRect">
            <a:avLst>
              <a:gd name="adj" fmla="val 22287"/>
            </a:avLst>
          </a:prstGeom>
          <a:solidFill>
            <a:srgbClr val="A5002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8-month follow-up OCT (n=27)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411506" y="2222810"/>
            <a:ext cx="5481922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>
            <a:off x="5141264" y="1909482"/>
            <a:ext cx="4477" cy="26894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7" name="Straight Connector 36"/>
          <p:cNvCxnSpPr>
            <a:endCxn id="10" idx="0"/>
          </p:cNvCxnSpPr>
          <p:nvPr/>
        </p:nvCxnSpPr>
        <p:spPr bwMode="auto">
          <a:xfrm flipH="1">
            <a:off x="2407024" y="2222810"/>
            <a:ext cx="4482" cy="305235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0" name="Straight Connector 39"/>
          <p:cNvCxnSpPr>
            <a:stCxn id="11" idx="0"/>
          </p:cNvCxnSpPr>
          <p:nvPr/>
        </p:nvCxnSpPr>
        <p:spPr bwMode="auto">
          <a:xfrm flipV="1">
            <a:off x="7893428" y="2222810"/>
            <a:ext cx="0" cy="305233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6" name="Straight Connector 45"/>
          <p:cNvCxnSpPr>
            <a:stCxn id="10" idx="2"/>
            <a:endCxn id="13" idx="0"/>
          </p:cNvCxnSpPr>
          <p:nvPr/>
        </p:nvCxnSpPr>
        <p:spPr bwMode="auto">
          <a:xfrm>
            <a:off x="2407024" y="3065930"/>
            <a:ext cx="1" cy="2604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8" name="Straight Connector 47"/>
          <p:cNvCxnSpPr>
            <a:stCxn id="13" idx="2"/>
            <a:endCxn id="15" idx="0"/>
          </p:cNvCxnSpPr>
          <p:nvPr/>
        </p:nvCxnSpPr>
        <p:spPr bwMode="auto">
          <a:xfrm>
            <a:off x="2407025" y="4249271"/>
            <a:ext cx="4481" cy="29627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0" name="Straight Connector 49"/>
          <p:cNvCxnSpPr>
            <a:stCxn id="15" idx="2"/>
            <a:endCxn id="17" idx="0"/>
          </p:cNvCxnSpPr>
          <p:nvPr/>
        </p:nvCxnSpPr>
        <p:spPr bwMode="auto">
          <a:xfrm>
            <a:off x="2411506" y="4948522"/>
            <a:ext cx="0" cy="27833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2" name="Straight Connector 51"/>
          <p:cNvCxnSpPr>
            <a:stCxn id="17" idx="2"/>
            <a:endCxn id="19" idx="0"/>
          </p:cNvCxnSpPr>
          <p:nvPr/>
        </p:nvCxnSpPr>
        <p:spPr bwMode="auto">
          <a:xfrm>
            <a:off x="2411506" y="5629840"/>
            <a:ext cx="0" cy="269373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4" name="Straight Connector 53"/>
          <p:cNvCxnSpPr>
            <a:stCxn id="11" idx="2"/>
            <a:endCxn id="14" idx="0"/>
          </p:cNvCxnSpPr>
          <p:nvPr/>
        </p:nvCxnSpPr>
        <p:spPr bwMode="auto">
          <a:xfrm>
            <a:off x="7893428" y="3065928"/>
            <a:ext cx="4474" cy="260406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6" name="Straight Connector 55"/>
          <p:cNvCxnSpPr>
            <a:stCxn id="14" idx="2"/>
            <a:endCxn id="16" idx="0"/>
          </p:cNvCxnSpPr>
          <p:nvPr/>
        </p:nvCxnSpPr>
        <p:spPr bwMode="auto">
          <a:xfrm flipH="1">
            <a:off x="7893424" y="4249267"/>
            <a:ext cx="4478" cy="296276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8" name="Straight Connector 57"/>
          <p:cNvCxnSpPr>
            <a:stCxn id="16" idx="2"/>
            <a:endCxn id="18" idx="0"/>
          </p:cNvCxnSpPr>
          <p:nvPr/>
        </p:nvCxnSpPr>
        <p:spPr bwMode="auto">
          <a:xfrm flipH="1">
            <a:off x="7893423" y="4948523"/>
            <a:ext cx="1" cy="27834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60" name="Straight Connector 59"/>
          <p:cNvCxnSpPr>
            <a:stCxn id="18" idx="2"/>
            <a:endCxn id="20" idx="0"/>
          </p:cNvCxnSpPr>
          <p:nvPr/>
        </p:nvCxnSpPr>
        <p:spPr bwMode="auto">
          <a:xfrm flipH="1">
            <a:off x="7893421" y="5629845"/>
            <a:ext cx="2" cy="269373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092044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38100"/>
            <a:ext cx="42227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11206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DIRO Trial: Procedural Characteristics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18212" y="6517339"/>
            <a:ext cx="5768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Okamoto et al., J Am Coll Cardiol Intv 2023;16:2125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94" y="673222"/>
            <a:ext cx="9045388" cy="5844117"/>
          </a:xfrm>
          <a:prstGeom prst="rect">
            <a:avLst/>
          </a:prstGeom>
          <a:ln w="38100" cap="sq">
            <a:solidFill>
              <a:srgbClr val="C8DAD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01760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38100"/>
            <a:ext cx="42227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1206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DIRO Trial: Procedural Outcomes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18212" y="6517339"/>
            <a:ext cx="5768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Okamoto et al., J Am Coll Cardiol Intv 2023;16:2125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657536"/>
            <a:ext cx="9063317" cy="5859803"/>
          </a:xfrm>
          <a:prstGeom prst="rect">
            <a:avLst/>
          </a:prstGeom>
          <a:ln w="38100" cap="sq">
            <a:solidFill>
              <a:srgbClr val="C8DAD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" name="Straight Arrow Connector 5"/>
          <p:cNvCxnSpPr/>
          <p:nvPr/>
        </p:nvCxnSpPr>
        <p:spPr bwMode="auto">
          <a:xfrm>
            <a:off x="64544" y="1570615"/>
            <a:ext cx="634702" cy="0"/>
          </a:xfrm>
          <a:prstGeom prst="straightConnector1">
            <a:avLst/>
          </a:prstGeom>
          <a:noFill/>
          <a:ln w="15875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>
            <a:off x="77092" y="2433018"/>
            <a:ext cx="634702" cy="0"/>
          </a:xfrm>
          <a:prstGeom prst="straightConnector1">
            <a:avLst/>
          </a:prstGeom>
          <a:noFill/>
          <a:ln w="15875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8868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38100"/>
            <a:ext cx="42227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1206"/>
            <a:ext cx="10287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DIRO Trial: Optical Coherence Tomography Findings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18212" y="6517339"/>
            <a:ext cx="5768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Okamoto et al., J Am Coll Cardiol Intv 2023;16:2125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313" y="583134"/>
            <a:ext cx="6820348" cy="5952135"/>
          </a:xfrm>
          <a:prstGeom prst="rect">
            <a:avLst/>
          </a:prstGeom>
          <a:ln w="38100" cap="sq">
            <a:solidFill>
              <a:srgbClr val="C8DAD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 bwMode="auto">
          <a:xfrm>
            <a:off x="1495313" y="4808669"/>
            <a:ext cx="6820347" cy="602427"/>
          </a:xfrm>
          <a:prstGeom prst="rect">
            <a:avLst/>
          </a:prstGeom>
          <a:noFill/>
          <a:ln w="158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497104" y="6142616"/>
            <a:ext cx="6820347" cy="432100"/>
          </a:xfrm>
          <a:prstGeom prst="rect">
            <a:avLst/>
          </a:prstGeom>
          <a:noFill/>
          <a:ln w="158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05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38100"/>
            <a:ext cx="42227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1206"/>
            <a:ext cx="1028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DIRO Trial: Tissue Modification Based 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Burr Size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18212" y="6517339"/>
            <a:ext cx="5768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Okamoto et al., J Am Coll Cardiol Intv 2023;16:2125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49" y="1559859"/>
            <a:ext cx="9307158" cy="4356847"/>
          </a:xfrm>
          <a:prstGeom prst="rect">
            <a:avLst/>
          </a:prstGeom>
          <a:ln w="38100" cap="sq">
            <a:solidFill>
              <a:srgbClr val="C8DAD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2518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6775" y="84136"/>
            <a:ext cx="7646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Native LAD</a:t>
            </a:r>
          </a:p>
        </p:txBody>
      </p:sp>
      <p:pic>
        <p:nvPicPr>
          <p:cNvPr id="2" name="Pt JG R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9906" y="732864"/>
            <a:ext cx="5961529" cy="59615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73153" y="1174376"/>
            <a:ext cx="2991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Prox LAD – 80% occluded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Distal – 90% occluded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46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38100"/>
            <a:ext cx="42227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07577" y="11206"/>
            <a:ext cx="1026279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DIRO Trial: The Relationship Between Calcium Distribution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Tissue Modification or Stent Expansion in RA and OA Groups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18212" y="6517339"/>
            <a:ext cx="5768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Okamoto et al., J Am Coll Cardiol Intv 2023;16:2125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24" y="1000460"/>
            <a:ext cx="9590326" cy="5504329"/>
          </a:xfrm>
          <a:prstGeom prst="rect">
            <a:avLst/>
          </a:prstGeom>
          <a:ln w="38100" cap="sq">
            <a:solidFill>
              <a:srgbClr val="C8DAD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94627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38100"/>
            <a:ext cx="42227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1206"/>
            <a:ext cx="1028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DIRO Trial: 8-Month Clinical Outcomes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18212" y="6517339"/>
            <a:ext cx="5768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Okamoto et al., J Am Coll Cardiol Intv 2023;16:2125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29" y="862531"/>
            <a:ext cx="9054354" cy="5520343"/>
          </a:xfrm>
          <a:prstGeom prst="rect">
            <a:avLst/>
          </a:prstGeom>
          <a:ln w="38100" cap="sq">
            <a:solidFill>
              <a:srgbClr val="C8DAD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20388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38100"/>
            <a:ext cx="42227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1206"/>
            <a:ext cx="1028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DIRO Trial: The Difference Between Rotational Atherectomy and Orbital Atherectomy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18212" y="6517339"/>
            <a:ext cx="5768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Okamoto et al., J Am Coll Cardiol Intv 2023;16:2125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107" y="1097389"/>
            <a:ext cx="7306234" cy="5428915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90804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38100"/>
            <a:ext cx="42227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599"/>
            <a:ext cx="10287000" cy="61049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98653" y="4760258"/>
            <a:ext cx="2953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DIRO Trial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(Japan)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2706" y="5145739"/>
            <a:ext cx="8946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[Direct Comparison of RA vs OA for Calcified Lesions Guided by OCT]</a:t>
            </a:r>
          </a:p>
        </p:txBody>
      </p:sp>
    </p:spTree>
    <p:extLst>
      <p:ext uri="{BB962C8B-B14F-4D97-AF65-F5344CB8AC3E}">
        <p14:creationId xmlns:p14="http://schemas.microsoft.com/office/powerpoint/2010/main" val="10488967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75583" y="331714"/>
            <a:ext cx="10408304" cy="63222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 sz="2600" dirty="0">
                <a:latin typeface="Arial" pitchFamily="34" charset="0"/>
                <a:cs typeface="Arial" pitchFamily="34" charset="0"/>
              </a:rPr>
              <a:t>Take Home Message:</a:t>
            </a:r>
            <a:br>
              <a:rPr lang="en-US" altLang="en-US" sz="2600" dirty="0">
                <a:latin typeface="Arial" pitchFamily="34" charset="0"/>
                <a:cs typeface="Arial" pitchFamily="34" charset="0"/>
              </a:rPr>
            </a:br>
            <a:r>
              <a:rPr lang="en-US" altLang="en-US" sz="2600" dirty="0">
                <a:latin typeface="Arial" pitchFamily="34" charset="0"/>
                <a:cs typeface="Arial" pitchFamily="34" charset="0"/>
              </a:rPr>
              <a:t>Recent Interventional Publications on Ca++ management and Comparison of RA vs OA for Calcified lesions by OCT</a:t>
            </a:r>
          </a:p>
        </p:txBody>
      </p:sp>
      <p:sp>
        <p:nvSpPr>
          <p:cNvPr id="188419" name="Rectangle 3"/>
          <p:cNvSpPr>
            <a:spLocks noChangeArrowheads="1"/>
          </p:cNvSpPr>
          <p:nvPr/>
        </p:nvSpPr>
        <p:spPr bwMode="auto">
          <a:xfrm>
            <a:off x="897435" y="1997829"/>
            <a:ext cx="8561784" cy="131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308" tIns="30630" rIns="61308" bIns="3063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78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78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8421" name="Rectangle 3"/>
          <p:cNvSpPr>
            <a:spLocks noChangeArrowheads="1"/>
          </p:cNvSpPr>
          <p:nvPr/>
        </p:nvSpPr>
        <p:spPr bwMode="auto">
          <a:xfrm>
            <a:off x="897435" y="4086729"/>
            <a:ext cx="8567143" cy="232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308" tIns="30630" rIns="61308" bIns="3063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363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285702" name="Rectangle 6"/>
          <p:cNvSpPr>
            <a:spLocks noChangeArrowheads="1"/>
          </p:cNvSpPr>
          <p:nvPr/>
        </p:nvSpPr>
        <p:spPr bwMode="auto">
          <a:xfrm>
            <a:off x="45723" y="3623565"/>
            <a:ext cx="10241277" cy="313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308" tIns="30632" rIns="61308" bIns="3063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5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First RCT comparing RA vs OA in calcified lesions revealed better plaque modifications, atherectomy width, lumen area increase, stent expansion and less mal-apposed stent struts. There were higher minor procedural events with RA vs OA with no difference in major complications. These data needs to be verified in a larger RCT and until then RA remains the main atherectomy strategy (80%) for the treatment of ca++ lesions. We are eagerly waiting for the final results of the ECLIPSE trial of OA (TCT 2024).</a:t>
            </a:r>
            <a:endParaRPr kumimoji="0" lang="en-US" altLang="en-US" sz="2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952" y="-4551"/>
            <a:ext cx="380048" cy="34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48810" y="1812248"/>
            <a:ext cx="9912007" cy="7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985" tIns="34968" rIns="69985" bIns="3496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850804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-11826" y="1349528"/>
            <a:ext cx="9912007" cy="81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985" tIns="34968" rIns="69985" bIns="3496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850804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Combined RA+CB</a:t>
            </a:r>
            <a:r>
              <a:rPr kumimoji="0" lang="en-US" altLang="en-US" sz="2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for plaque modification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    </a:t>
            </a: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284716" y="1791623"/>
            <a:ext cx="9219546" cy="50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985" tIns="34968" rIns="69985" bIns="3496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850804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</a:t>
            </a: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4461" y="2203842"/>
            <a:ext cx="9956356" cy="709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985" tIns="34968" rIns="69985" bIns="3496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850804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Outcomes in</a:t>
            </a:r>
            <a:r>
              <a:rPr kumimoji="0" lang="en-US" altLang="en-US" sz="2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ROTACUT over COPS trial</a:t>
            </a:r>
            <a:r>
              <a:rPr lang="en-US" altLang="en-US" sz="2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: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4460" y="2571595"/>
            <a:ext cx="9698937" cy="94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985" tIns="34968" rIns="69985" bIns="3496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850804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IVL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efficacy in Ca+</a:t>
            </a:r>
            <a:r>
              <a: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neoathero</a:t>
            </a:r>
            <a:r>
              <a: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vs stent </a:t>
            </a:r>
            <a:r>
              <a:rPr lang="en-US" altLang="en-US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underexpanded</a:t>
            </a:r>
            <a:r>
              <a: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ISR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27" name="Picture 28" descr="MC900441322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607" y="2291343"/>
            <a:ext cx="566428" cy="519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8" descr="MC900441322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979520" y="2870249"/>
            <a:ext cx="620486" cy="53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8" descr="MC900441322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941" y="1509916"/>
            <a:ext cx="512444" cy="556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8" descr="MC900441322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428" y="1479435"/>
            <a:ext cx="512444" cy="556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683989" y="1753809"/>
            <a:ext cx="9494084" cy="709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985" tIns="34968" rIns="69985" bIns="3496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850804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Combined RA+CB for final MSA improvement:</a:t>
            </a:r>
          </a:p>
        </p:txBody>
      </p:sp>
      <p:pic>
        <p:nvPicPr>
          <p:cNvPr id="19" name="Picture 28" descr="MC900441322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525" y="1930630"/>
            <a:ext cx="437336" cy="360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8" descr="MC900441322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077325" y="1980240"/>
            <a:ext cx="479074" cy="33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748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5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6285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5702" grpId="0"/>
      <p:bldP spid="10" grpId="0"/>
      <p:bldP spid="23" grpId="0"/>
      <p:bldP spid="24" grpId="0"/>
      <p:bldP spid="1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284709" y="1266146"/>
            <a:ext cx="9876327" cy="372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308" tIns="30632" rIns="61308" bIns="30632" anchor="b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Following statement is false regarding the results of </a:t>
            </a:r>
            <a:r>
              <a:rPr lang="en-US" altLang="en-US" sz="2400" b="1" noProof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the PREPARE-CALC-COMBO study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;</a:t>
            </a:r>
          </a:p>
          <a:p>
            <a:pPr marL="675084" marR="0" lvl="1" indent="-289322" algn="l" defTabSz="77152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RA+CB is used in more severe calcified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lesions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Acute lumen gain is higher with RA+CB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gp vs others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00616" marR="0" lvl="1" indent="-383073" algn="l" defTabSz="77152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 startAt="3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Higher stent expansion in RA+CB gp vs others</a:t>
            </a:r>
            <a:endParaRPr lang="en-US" altLang="en-US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700616" marR="0" lvl="1" indent="-383073" algn="l" defTabSz="77152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 startAt="3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Higher MSA in RA+CB gp vs others</a:t>
            </a:r>
          </a:p>
          <a:p>
            <a:pPr marL="663164" marR="0" lvl="1" indent="-345376" algn="l" defTabSz="77152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 startAt="4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No difference in stent mal-apposition between 3 </a:t>
            </a:r>
            <a:r>
              <a:rPr lang="en-US" altLang="en-US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gps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22426" y="176768"/>
            <a:ext cx="8679656" cy="51480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3600" dirty="0">
                <a:latin typeface="Arial" pitchFamily="34" charset="0"/>
                <a:cs typeface="Arial" pitchFamily="34" charset="0"/>
              </a:rPr>
              <a:t>Question # 1</a:t>
            </a:r>
          </a:p>
        </p:txBody>
      </p:sp>
      <p:sp>
        <p:nvSpPr>
          <p:cNvPr id="189444" name="Text Box 4"/>
          <p:cNvSpPr txBox="1">
            <a:spLocks noChangeArrowheads="1"/>
          </p:cNvSpPr>
          <p:nvPr/>
        </p:nvSpPr>
        <p:spPr bwMode="auto">
          <a:xfrm>
            <a:off x="4858294" y="6011536"/>
            <a:ext cx="4588966" cy="2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308" tIns="30632" rIns="61308" bIns="30632"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71525" rtl="0" eaLnBrk="1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GB" altLang="en-US" sz="1519" b="1" i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89445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672" y="63606"/>
            <a:ext cx="356295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967090" y="6029875"/>
            <a:ext cx="8587234" cy="436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713" tIns="30837" rIns="61713" bIns="30837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771525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38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correct answer is C </a:t>
            </a:r>
          </a:p>
        </p:txBody>
      </p:sp>
    </p:spTree>
    <p:extLst>
      <p:ext uri="{BB962C8B-B14F-4D97-AF65-F5344CB8AC3E}">
        <p14:creationId xmlns:p14="http://schemas.microsoft.com/office/powerpoint/2010/main" val="129937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ChangeArrowheads="1"/>
          </p:cNvSpPr>
          <p:nvPr/>
        </p:nvSpPr>
        <p:spPr bwMode="auto">
          <a:xfrm>
            <a:off x="-81645" y="1525266"/>
            <a:ext cx="9993941" cy="372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713" tIns="30837" rIns="61713" bIns="30837" anchor="b" anchorCtr="1"/>
          <a:lstStyle>
            <a:lvl1pPr marL="762000" indent="-7620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1219200" indent="-76200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642938" marR="0" lvl="0" indent="-642938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Following statement is </a:t>
            </a: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rue regarding the findings of the </a:t>
            </a:r>
            <a:r>
              <a:rPr kumimoji="0" lang="en-US" alt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RotaCut</a:t>
            </a: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trial vs COPS trial except;</a:t>
            </a:r>
          </a:p>
          <a:p>
            <a:pPr marL="642938" marR="0" lvl="0" indent="-642938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84343" marR="0" lvl="1" indent="0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A. Similar </a:t>
            </a: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MACE</a:t>
            </a: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between 2 </a:t>
            </a: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trials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84343" marR="0" lvl="1" indent="0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B. </a:t>
            </a:r>
            <a:r>
              <a:rPr lang="en-US" altLang="en-US" sz="2250" b="1" noProof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Similar MSA between 2 </a:t>
            </a: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trials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C. </a:t>
            </a:r>
            <a:r>
              <a:rPr lang="en-US" altLang="en-US" sz="2250" b="1" noProof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Trend towards better stent expansion in CB vs NCB group in 2 trials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D. Similar higher acute gain between </a:t>
            </a: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2 trials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E. </a:t>
            </a: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Similar maximum CB inflation pressure in 2 trials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03672" y="197515"/>
            <a:ext cx="8679656" cy="6217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3600" dirty="0">
                <a:latin typeface="Arial" pitchFamily="34" charset="0"/>
                <a:cs typeface="Arial" pitchFamily="34" charset="0"/>
              </a:rPr>
              <a:t>Question # 2</a:t>
            </a:r>
          </a:p>
        </p:txBody>
      </p:sp>
      <p:sp>
        <p:nvSpPr>
          <p:cNvPr id="191492" name="Text Box 4"/>
          <p:cNvSpPr txBox="1">
            <a:spLocks noChangeArrowheads="1"/>
          </p:cNvSpPr>
          <p:nvPr/>
        </p:nvSpPr>
        <p:spPr bwMode="auto">
          <a:xfrm>
            <a:off x="4858294" y="6011536"/>
            <a:ext cx="4588966" cy="2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713" tIns="30837" rIns="61713" bIns="30837"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71525" rtl="0" eaLnBrk="1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GB" altLang="en-US" sz="1519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</a:t>
            </a:r>
          </a:p>
        </p:txBody>
      </p:sp>
      <p:pic>
        <p:nvPicPr>
          <p:cNvPr id="191493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296" y="22042"/>
            <a:ext cx="356295" cy="36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20555" y="5917123"/>
            <a:ext cx="8587234" cy="436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713" tIns="30837" rIns="61713" bIns="30837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771525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38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correct answer is E </a:t>
            </a:r>
          </a:p>
        </p:txBody>
      </p:sp>
    </p:spTree>
    <p:extLst>
      <p:ext uri="{BB962C8B-B14F-4D97-AF65-F5344CB8AC3E}">
        <p14:creationId xmlns:p14="http://schemas.microsoft.com/office/powerpoint/2010/main" val="365080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ChangeArrowheads="1"/>
          </p:cNvSpPr>
          <p:nvPr/>
        </p:nvSpPr>
        <p:spPr bwMode="auto">
          <a:xfrm>
            <a:off x="-81645" y="1790171"/>
            <a:ext cx="9993941" cy="372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713" tIns="30837" rIns="61713" bIns="30837" anchor="b" anchorCtr="1"/>
          <a:lstStyle>
            <a:lvl1pPr marL="762000" indent="-7620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1219200" indent="-76200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642938" marR="0" lvl="0" indent="-642938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Following statement is </a:t>
            </a:r>
            <a:r>
              <a:rPr lang="en-US" altLang="en-US" sz="2250" b="1" noProof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altLang="en-US" sz="225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alse</a:t>
            </a: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regarding the results of the DIRO trial comparing RA with OA;</a:t>
            </a:r>
          </a:p>
          <a:p>
            <a:pPr marL="642938" marR="0" lvl="0" indent="-642938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   </a:t>
            </a:r>
          </a:p>
          <a:p>
            <a:pPr marL="642938" marR="0" lvl="0" indent="-642938" algn="l" defTabSz="771525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   A. Post atherectomy NCB pressure was similar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84343" marR="0" lvl="1" indent="0" algn="l" defTabSz="771525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indent="0">
              <a:buNone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B. </a:t>
            </a: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RA group had lower 8M MACE vs OA group</a:t>
            </a:r>
            <a:endParaRPr lang="en-US" sz="22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marR="0" lvl="1" indent="-642938" algn="l" defTabSz="771525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028700" marR="0" lvl="1" indent="-642938" algn="l" defTabSz="771525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C. Higher tissue modifications</a:t>
            </a:r>
            <a:r>
              <a:rPr kumimoji="0" lang="en-US" altLang="en-US" sz="225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with RA vs OA group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028700" marR="0" lvl="1" indent="-642938" algn="l" defTabSz="771525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028700" marR="0" lvl="1" indent="-642938" algn="l" defTabSz="771525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D. Higher stent expansion in RA vs OA group</a:t>
            </a:r>
          </a:p>
          <a:p>
            <a:pPr marL="1028700" marR="0" lvl="1" indent="-642938" algn="l" defTabSz="771525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1028700" marR="0" lvl="1" indent="-642938" algn="l" defTabSz="771525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E. Less mal-apposed stent struts with RA vs OA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03672" y="197515"/>
            <a:ext cx="8679656" cy="6217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3600" dirty="0">
                <a:latin typeface="Arial" pitchFamily="34" charset="0"/>
                <a:cs typeface="Arial" pitchFamily="34" charset="0"/>
              </a:rPr>
              <a:t>Question # 3 </a:t>
            </a:r>
          </a:p>
        </p:txBody>
      </p:sp>
      <p:sp>
        <p:nvSpPr>
          <p:cNvPr id="191492" name="Text Box 4"/>
          <p:cNvSpPr txBox="1">
            <a:spLocks noChangeArrowheads="1"/>
          </p:cNvSpPr>
          <p:nvPr/>
        </p:nvSpPr>
        <p:spPr bwMode="auto">
          <a:xfrm>
            <a:off x="4858294" y="6011536"/>
            <a:ext cx="4588966" cy="2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713" tIns="30837" rIns="61713" bIns="30837"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71525" rtl="0" eaLnBrk="1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GB" altLang="en-US" sz="1519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</a:t>
            </a:r>
          </a:p>
        </p:txBody>
      </p:sp>
      <p:pic>
        <p:nvPicPr>
          <p:cNvPr id="191493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296" y="22042"/>
            <a:ext cx="356295" cy="36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64677" y="6100126"/>
            <a:ext cx="8587234" cy="436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713" tIns="30837" rIns="61713" bIns="30837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771525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38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correct answer is B </a:t>
            </a:r>
          </a:p>
        </p:txBody>
      </p:sp>
    </p:spTree>
    <p:extLst>
      <p:ext uri="{BB962C8B-B14F-4D97-AF65-F5344CB8AC3E}">
        <p14:creationId xmlns:p14="http://schemas.microsoft.com/office/powerpoint/2010/main" val="133920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2" y="609600"/>
            <a:ext cx="4737969" cy="59445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981" y="609600"/>
            <a:ext cx="4995144" cy="594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6287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pic>
        <p:nvPicPr>
          <p:cNvPr id="2" name="Pt JG T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0570" b="11856"/>
          <a:stretch/>
        </p:blipFill>
        <p:spPr>
          <a:xfrm>
            <a:off x="1640543" y="808534"/>
            <a:ext cx="7000977" cy="54309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6773" y="197224"/>
            <a:ext cx="7646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LV Gram</a:t>
            </a:r>
          </a:p>
        </p:txBody>
      </p:sp>
    </p:spTree>
    <p:extLst>
      <p:ext uri="{BB962C8B-B14F-4D97-AF65-F5344CB8AC3E}">
        <p14:creationId xmlns:p14="http://schemas.microsoft.com/office/powerpoint/2010/main" val="427377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6774" y="143433"/>
            <a:ext cx="7646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Native RCA Total Occlusion</a:t>
            </a:r>
          </a:p>
        </p:txBody>
      </p:sp>
      <p:pic>
        <p:nvPicPr>
          <p:cNvPr id="2" name="Pt JG R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2211" y="714935"/>
            <a:ext cx="5836024" cy="583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3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pic>
        <p:nvPicPr>
          <p:cNvPr id="2" name="Pt JG R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47360" y="858369"/>
            <a:ext cx="5405719" cy="54057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6773" y="44819"/>
            <a:ext cx="7646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Patent SVG to RCA RPDA</a:t>
            </a:r>
          </a:p>
        </p:txBody>
      </p:sp>
    </p:spTree>
    <p:extLst>
      <p:ext uri="{BB962C8B-B14F-4D97-AF65-F5344CB8AC3E}">
        <p14:creationId xmlns:p14="http://schemas.microsoft.com/office/powerpoint/2010/main" val="418650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6773" y="116539"/>
            <a:ext cx="7646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Patent LIMA to LCx OM1</a:t>
            </a:r>
          </a:p>
        </p:txBody>
      </p:sp>
      <p:pic>
        <p:nvPicPr>
          <p:cNvPr id="2" name="Pt JG R 12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8072" y="762004"/>
            <a:ext cx="5755341" cy="575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6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190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190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19846</TotalTime>
  <Words>4056</Words>
  <Application>Microsoft Office PowerPoint</Application>
  <PresentationFormat>Diapositives 35 mm</PresentationFormat>
  <Paragraphs>788</Paragraphs>
  <Slides>58</Slides>
  <Notes>16</Notes>
  <HiddenSlides>0</HiddenSlides>
  <MMClips>7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58</vt:i4>
      </vt:variant>
    </vt:vector>
  </HeadingPairs>
  <TitlesOfParts>
    <vt:vector size="72" baseType="lpstr">
      <vt:lpstr>Arial</vt:lpstr>
      <vt:lpstr>Calibri</vt:lpstr>
      <vt:lpstr>Calibri Light</vt:lpstr>
      <vt:lpstr>Times New Roman</vt:lpstr>
      <vt:lpstr>Wingdings</vt:lpstr>
      <vt:lpstr>Wingdings 2</vt:lpstr>
      <vt:lpstr>Office Theme</vt:lpstr>
      <vt:lpstr>Default Design</vt:lpstr>
      <vt:lpstr>1_BASIC SHARMA BLUE</vt:lpstr>
      <vt:lpstr>1_Default Design</vt:lpstr>
      <vt:lpstr>13_Default Design</vt:lpstr>
      <vt:lpstr>2_Default Design</vt:lpstr>
      <vt:lpstr>6_BASIC SHARMA BLUE</vt:lpstr>
      <vt:lpstr>7_BASIC SHARMA BLUE</vt:lpstr>
      <vt:lpstr>Présentation PowerPoint</vt:lpstr>
      <vt:lpstr>Présentation PowerPoint</vt:lpstr>
      <vt:lpstr>CCC Live Case # 174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CCC Live Case # 174</vt:lpstr>
      <vt:lpstr>Présentation PowerPoint</vt:lpstr>
      <vt:lpstr>Présentation PowerPoint</vt:lpstr>
      <vt:lpstr>Latest Issues in Coronary Intervention</vt:lpstr>
      <vt:lpstr>Latest Issues in Coronary Intervention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Latest Issues in Coronary Intervention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Take Home Message: Recent Interventional Publications on Ca++ management and Comparison of RA vs OA for Calcified lesions by OCT</vt:lpstr>
      <vt:lpstr>Question # 1</vt:lpstr>
      <vt:lpstr>Question # 2</vt:lpstr>
      <vt:lpstr>Question # 3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Ramos, Elena</dc:creator>
  <cp:lastModifiedBy>Medinbox SBI</cp:lastModifiedBy>
  <cp:revision>1367</cp:revision>
  <cp:lastPrinted>2023-12-19T12:29:54Z</cp:lastPrinted>
  <dcterms:created xsi:type="dcterms:W3CDTF">2019-05-13T14:16:18Z</dcterms:created>
  <dcterms:modified xsi:type="dcterms:W3CDTF">2023-12-19T14:15:54Z</dcterms:modified>
</cp:coreProperties>
</file>