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94699"/>
  </p:normalViewPr>
  <p:slideViewPr>
    <p:cSldViewPr snapToGrid="0">
      <p:cViewPr varScale="1">
        <p:scale>
          <a:sx n="149" d="100"/>
          <a:sy n="149" d="100"/>
        </p:scale>
        <p:origin x="19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0A9C-6D2F-D20D-5FE1-E2E4337C1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C57BD-90A6-DB63-38B6-2B28C24E3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F1818-1376-B91F-92F3-91A5779F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D729D-87BD-1C00-44A9-B8516691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95BF9-799E-E75E-0E42-3992F49FA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6C3EF-3360-3067-C38C-881049DE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96FED-4F0D-678C-FC1F-22F0F31ED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BF289-03EA-F010-D73A-712549F7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3E0EB-5966-924E-A2F2-C7EABF2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CEC41-FFD9-195A-4161-BFFC0D4C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9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830F6E-568F-D119-B307-A6ED64B61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FBF28-5931-95C3-3A76-A946DF048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5FC63-7814-F461-7F8B-32645D94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3751E-FF91-F522-4616-7B957BF6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3AFC9-09BD-9A84-41FA-4BF0E201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07B1-E417-A9B0-8BC5-1F52A530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583D0-3E2C-2EF1-13FB-C59288065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05773-5141-9248-D815-DF6868BE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563F9-951E-8C22-4207-9F1E3A51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7F55B-233C-727E-6777-89ADA8BD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64C6-52AB-7842-F652-E74D3D20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BF1EB-8E19-9693-6D96-0A185792C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23E00-F092-B142-039F-C5D435F2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50969-E99F-A103-5CDC-5959C7A8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5C0A1-E31D-13EA-BA88-9A62A66A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3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E8A8-AC24-14D6-2486-8ACDA0DA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2D682-40AA-5B75-7B0A-337AC1822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734DF-7721-29C4-37F6-F9ADE693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B00FD-3F1F-DE9E-7D42-1511DA9D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C2513-BA88-4923-2B61-0C09CE94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5A62D-FCDE-6B2D-9BB0-7C0DF111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7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C1A04-64E4-0DBE-D2EA-E23D6E01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F75CD-D086-D935-E06D-696362FDE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7E613-3328-0E8F-316C-981864D3D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15B16-1CA0-0572-80FA-B8B1CF223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F74-3B92-F01C-110F-4CFF7AE2E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C5339-0FB7-FD08-D896-48CD346C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EFB3D-CE9C-15F2-A58A-0A0345E2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4F57B-2F66-F238-2705-36D2C735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4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7CCF-0FF3-7729-29C6-0EF93844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E0E30-5B38-791A-8EDB-B6A91E9C2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DBDD5-A85D-3A1D-A2D9-848FF9BA8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1BF2B-C356-3B8C-104C-BFFEBF39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9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9980B-633E-734A-B31C-ECAE66BF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9A1EA-B635-DBBD-7169-26D50A01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C8107-D576-BA40-076B-919D31E7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5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F253E-0991-E118-C3FB-C2DFE7EF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F494D-633F-42C1-3382-0513FD2C0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3115E-4B87-262D-4642-410346E1F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7D80C-9C89-053B-D8C6-39C494D4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14514-94A7-917A-5D7C-FF5BDBAE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050BF-FE4E-798E-4FFE-5DCA8084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0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DD1AB-B4D7-2434-7BD6-A00C9F6D1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F5641-86AC-73F0-8484-2A673F512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46A6D-C479-2D29-C060-530E17F9B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53605-65FB-B532-9D32-1C6067B2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B410E-F23F-9BAB-CE36-E65518BA5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B67C1-BE92-C534-5340-47C791D11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0530F-3637-9DAA-6A3A-A35708D78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3A34D-FEF4-2B3D-9996-AB26F2B5B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C366A-BCF1-92ED-9DE2-DC5B7EF15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3B03-74EE-044E-A76B-B6640B978DA0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ABA31-8184-0DC1-FFA2-2E09245A8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75A4-B4FF-32FD-633E-77DAE2411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77BFF-9122-A941-8953-0D14D77F0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3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133C3-98FB-F624-1F1E-7D37D65F18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Complex SFA CTO Intervention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6C8A6-8767-3FAD-A5CF-0155D76CCB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Live Case 11/29/2023</a:t>
            </a:r>
          </a:p>
        </p:txBody>
      </p:sp>
    </p:spTree>
    <p:extLst>
      <p:ext uri="{BB962C8B-B14F-4D97-AF65-F5344CB8AC3E}">
        <p14:creationId xmlns:p14="http://schemas.microsoft.com/office/powerpoint/2010/main" val="140221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0DAA9-1692-E432-DD02-750D369B3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Case Presentation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7DF46-AF7D-4AA1-4806-D3F5C94EA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70000"/>
              </a:lnSpc>
            </a:pPr>
            <a:r>
              <a:rPr lang="en-US" dirty="0">
                <a:latin typeface="Garamond" panose="02020404030301010803" pitchFamily="18" charset="0"/>
              </a:rPr>
              <a:t>72 year old gentleman referred for evaluation of 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severe RLE claudication progressing to rest pain (Rutherford class 4) </a:t>
            </a:r>
            <a:r>
              <a:rPr lang="en-US" dirty="0">
                <a:latin typeface="Garamond" panose="02020404030301010803" pitchFamily="18" charset="0"/>
              </a:rPr>
              <a:t>despite maximal medical therapy and community based SET </a:t>
            </a:r>
          </a:p>
          <a:p>
            <a:pPr>
              <a:lnSpc>
                <a:spcPct val="270000"/>
              </a:lnSpc>
            </a:pPr>
            <a:r>
              <a:rPr lang="en-US" dirty="0">
                <a:solidFill>
                  <a:srgbClr val="0070C0"/>
                </a:solidFill>
                <a:latin typeface="Garamond" panose="02020404030301010803" pitchFamily="18" charset="0"/>
              </a:rPr>
              <a:t>PMH:  </a:t>
            </a:r>
            <a:r>
              <a:rPr lang="en-US" dirty="0">
                <a:latin typeface="Garamond" panose="02020404030301010803" pitchFamily="18" charset="0"/>
              </a:rPr>
              <a:t>Diabetes Mellitus , HTN, HLD, hypothyroidism, CKD stage 2 , PAD with prior LLE intervention at outside facility (SFA and posterior tibial artery) </a:t>
            </a:r>
          </a:p>
          <a:p>
            <a:pPr>
              <a:lnSpc>
                <a:spcPct val="270000"/>
              </a:lnSpc>
            </a:pPr>
            <a:r>
              <a:rPr lang="en-US" dirty="0">
                <a:solidFill>
                  <a:srgbClr val="0070C0"/>
                </a:solidFill>
                <a:latin typeface="Garamond" panose="02020404030301010803" pitchFamily="18" charset="0"/>
              </a:rPr>
              <a:t>Social History: </a:t>
            </a:r>
            <a:r>
              <a:rPr lang="en-US" dirty="0">
                <a:latin typeface="Garamond" panose="02020404030301010803" pitchFamily="18" charset="0"/>
              </a:rPr>
              <a:t>current smoker 2 cigs/day </a:t>
            </a:r>
          </a:p>
          <a:p>
            <a:pPr>
              <a:lnSpc>
                <a:spcPct val="270000"/>
              </a:lnSpc>
            </a:pP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Garamond" panose="02020404030301010803" pitchFamily="18" charset="0"/>
              </a:rPr>
              <a:t>Medications: </a:t>
            </a:r>
            <a:r>
              <a:rPr lang="en-US" dirty="0">
                <a:latin typeface="Garamond" panose="02020404030301010803" pitchFamily="18" charset="0"/>
              </a:rPr>
              <a:t>Levothyroxine, </a:t>
            </a:r>
            <a:r>
              <a:rPr lang="en-US" dirty="0" err="1">
                <a:latin typeface="Garamond" panose="02020404030301010803" pitchFamily="18" charset="0"/>
              </a:rPr>
              <a:t>MetforminEnalapril</a:t>
            </a:r>
            <a:r>
              <a:rPr lang="en-US" dirty="0">
                <a:latin typeface="Garamond" panose="02020404030301010803" pitchFamily="18" charset="0"/>
              </a:rPr>
              <a:t>, HCTZ, Rosuvastatin 40 mg, Cilostazol, Aspirin 81 mg </a:t>
            </a:r>
          </a:p>
        </p:txBody>
      </p:sp>
    </p:spTree>
    <p:extLst>
      <p:ext uri="{BB962C8B-B14F-4D97-AF65-F5344CB8AC3E}">
        <p14:creationId xmlns:p14="http://schemas.microsoft.com/office/powerpoint/2010/main" val="116345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9E338-C66F-7746-2F05-A536A8F9F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Case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B477E-FACC-876C-F72B-D7760D6A1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50000"/>
              </a:lnSpc>
            </a:pPr>
            <a:r>
              <a:rPr lang="en-US" dirty="0">
                <a:latin typeface="Garamond" panose="02020404030301010803" pitchFamily="18" charset="0"/>
              </a:rPr>
              <a:t>VS : BP 115/65, HR 65, Temp 98.4 F, Sao2 98% on RA </a:t>
            </a:r>
          </a:p>
          <a:p>
            <a:pPr>
              <a:lnSpc>
                <a:spcPct val="250000"/>
              </a:lnSpc>
            </a:pPr>
            <a:r>
              <a:rPr lang="en-US" dirty="0">
                <a:latin typeface="Garamond" panose="02020404030301010803" pitchFamily="18" charset="0"/>
              </a:rPr>
              <a:t>Pertinent vascular exam : No carotid or abdominal bruits , 2+ DP and PT  bilaterally </a:t>
            </a:r>
          </a:p>
          <a:p>
            <a:pPr>
              <a:lnSpc>
                <a:spcPct val="250000"/>
              </a:lnSpc>
            </a:pPr>
            <a:r>
              <a:rPr lang="en-US" dirty="0">
                <a:latin typeface="Garamond" panose="02020404030301010803" pitchFamily="18" charset="0"/>
              </a:rPr>
              <a:t>Labs: Hgb 14.7, </a:t>
            </a:r>
            <a:r>
              <a:rPr lang="en-US" dirty="0" err="1">
                <a:latin typeface="Garamond" panose="02020404030301010803" pitchFamily="18" charset="0"/>
              </a:rPr>
              <a:t>Plts</a:t>
            </a:r>
            <a:r>
              <a:rPr lang="en-US" dirty="0">
                <a:latin typeface="Garamond" panose="02020404030301010803" pitchFamily="18" charset="0"/>
              </a:rPr>
              <a:t> 248 K, Cr 1.5 , BUN 24 , LDL 65 mg/dl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1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EFF3-DCC3-1FF6-FFD3-A46E3229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Case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A22DC-B5D9-EB10-5F84-1B7339EBB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300000"/>
              </a:lnSpc>
            </a:pP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  <a:latin typeface="Garamond" panose="02020404030301010803" pitchFamily="18" charset="0"/>
              </a:rPr>
              <a:t>Resting ABI prior to LLE intervention</a:t>
            </a:r>
            <a:r>
              <a:rPr lang="en-US" dirty="0">
                <a:latin typeface="Garamond" panose="02020404030301010803" pitchFamily="18" charset="0"/>
              </a:rPr>
              <a:t> :  </a:t>
            </a:r>
            <a:r>
              <a:rPr lang="en-US" dirty="0">
                <a:solidFill>
                  <a:srgbClr val="FF0000"/>
                </a:solidFill>
                <a:latin typeface="Garamond" panose="02020404030301010803" pitchFamily="18" charset="0"/>
              </a:rPr>
              <a:t>0.25 ( right) </a:t>
            </a:r>
            <a:r>
              <a:rPr lang="en-US" dirty="0">
                <a:latin typeface="Garamond" panose="02020404030301010803" pitchFamily="18" charset="0"/>
              </a:rPr>
              <a:t>and 0.3 (Left) </a:t>
            </a:r>
          </a:p>
          <a:p>
            <a:pPr>
              <a:lnSpc>
                <a:spcPct val="300000"/>
              </a:lnSpc>
            </a:pPr>
            <a:r>
              <a:rPr lang="en-US" dirty="0">
                <a:solidFill>
                  <a:schemeClr val="accent1"/>
                </a:solidFill>
                <a:latin typeface="Garamond" panose="02020404030301010803" pitchFamily="18" charset="0"/>
              </a:rPr>
              <a:t>Arterial Duplex US: </a:t>
            </a:r>
          </a:p>
          <a:p>
            <a:pPr lvl="1">
              <a:lnSpc>
                <a:spcPct val="300000"/>
              </a:lnSpc>
            </a:pPr>
            <a:r>
              <a:rPr lang="en-US" dirty="0">
                <a:latin typeface="Garamond" panose="02020404030301010803" pitchFamily="18" charset="0"/>
              </a:rPr>
              <a:t>Absent flow in right mid and distal SFA </a:t>
            </a:r>
          </a:p>
          <a:p>
            <a:pPr lvl="1">
              <a:lnSpc>
                <a:spcPct val="300000"/>
              </a:lnSpc>
            </a:pPr>
            <a:r>
              <a:rPr lang="en-US" dirty="0">
                <a:latin typeface="Garamond" panose="02020404030301010803" pitchFamily="18" charset="0"/>
              </a:rPr>
              <a:t>Monophasic flow pattern in right  proximal SFA, proximal AT , proximal PT and DP </a:t>
            </a:r>
          </a:p>
        </p:txBody>
      </p:sp>
    </p:spTree>
    <p:extLst>
      <p:ext uri="{BB962C8B-B14F-4D97-AF65-F5344CB8AC3E}">
        <p14:creationId xmlns:p14="http://schemas.microsoft.com/office/powerpoint/2010/main" val="299421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B1026-5D77-F6CC-118F-9C2FF885E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Case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617E2-54CB-D173-50D6-7380E2125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Right SFA CTO intervention </a:t>
            </a:r>
          </a:p>
          <a:p>
            <a:r>
              <a:rPr lang="en-US" dirty="0">
                <a:latin typeface="Garamond" panose="02020404030301010803" pitchFamily="18" charset="0"/>
              </a:rPr>
              <a:t>Approach: LFA access (Up and over) , right </a:t>
            </a:r>
            <a:r>
              <a:rPr lang="en-US" dirty="0" err="1">
                <a:latin typeface="Garamond" panose="02020404030301010803" pitchFamily="18" charset="0"/>
              </a:rPr>
              <a:t>transpedal</a:t>
            </a:r>
            <a:r>
              <a:rPr lang="en-US" dirty="0">
                <a:latin typeface="Garamond" panose="02020404030301010803" pitchFamily="18" charset="0"/>
              </a:rPr>
              <a:t> access  (ATA) for CTO crossing if needed and “treat from above’</a:t>
            </a:r>
          </a:p>
          <a:p>
            <a:r>
              <a:rPr lang="en-US" dirty="0">
                <a:latin typeface="Garamond" panose="02020404030301010803" pitchFamily="18" charset="0"/>
              </a:rPr>
              <a:t>7 </a:t>
            </a:r>
            <a:r>
              <a:rPr lang="en-US" dirty="0" err="1">
                <a:latin typeface="Garamond" panose="02020404030301010803" pitchFamily="18" charset="0"/>
              </a:rPr>
              <a:t>fr</a:t>
            </a:r>
            <a:r>
              <a:rPr lang="en-US" dirty="0">
                <a:latin typeface="Garamond" panose="02020404030301010803" pitchFamily="18" charset="0"/>
              </a:rPr>
              <a:t> 45 cm Terumo destination sheath </a:t>
            </a:r>
          </a:p>
          <a:p>
            <a:r>
              <a:rPr lang="en-US" dirty="0">
                <a:latin typeface="Garamond" panose="02020404030301010803" pitchFamily="18" charset="0"/>
              </a:rPr>
              <a:t>Bivalirudin for anticoagulation </a:t>
            </a:r>
          </a:p>
          <a:p>
            <a:r>
              <a:rPr lang="en-US" dirty="0">
                <a:latin typeface="Garamond" panose="02020404030301010803" pitchFamily="18" charset="0"/>
              </a:rPr>
              <a:t>IVUS for vessel sizing and plaque characterization </a:t>
            </a:r>
          </a:p>
          <a:p>
            <a:r>
              <a:rPr lang="en-US" dirty="0">
                <a:latin typeface="Garamond" panose="02020404030301010803" pitchFamily="18" charset="0"/>
              </a:rPr>
              <a:t>Vessel Prep : PTA / Atherectomy (DA vs Orbital vs IVL) </a:t>
            </a:r>
          </a:p>
          <a:p>
            <a:r>
              <a:rPr lang="en-US" dirty="0">
                <a:latin typeface="Garamond" panose="02020404030301010803" pitchFamily="18" charset="0"/>
              </a:rPr>
              <a:t>Destination therapy: DCB vs DES (</a:t>
            </a:r>
            <a:r>
              <a:rPr lang="en-US" dirty="0" err="1">
                <a:latin typeface="Garamond" panose="02020404030301010803" pitchFamily="18" charset="0"/>
              </a:rPr>
              <a:t>Zilver</a:t>
            </a:r>
            <a:r>
              <a:rPr lang="en-US" dirty="0">
                <a:latin typeface="Garamond" panose="02020404030301010803" pitchFamily="18" charset="0"/>
              </a:rPr>
              <a:t> PTX / Eluvia) </a:t>
            </a:r>
          </a:p>
        </p:txBody>
      </p:sp>
    </p:spTree>
    <p:extLst>
      <p:ext uri="{BB962C8B-B14F-4D97-AF65-F5344CB8AC3E}">
        <p14:creationId xmlns:p14="http://schemas.microsoft.com/office/powerpoint/2010/main" val="162060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274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Office Theme</vt:lpstr>
      <vt:lpstr>Complex SFA CTO Intervention </vt:lpstr>
      <vt:lpstr>              Case Presentation</vt:lpstr>
      <vt:lpstr>                  Case Presentation </vt:lpstr>
      <vt:lpstr>    Case Presentation </vt:lpstr>
      <vt:lpstr>         Case Plan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SFA CTO Intervention </dc:title>
  <dc:creator>moinuddin syed</dc:creator>
  <cp:lastModifiedBy>moinuddin syed</cp:lastModifiedBy>
  <cp:revision>2</cp:revision>
  <dcterms:created xsi:type="dcterms:W3CDTF">2023-11-29T07:06:03Z</dcterms:created>
  <dcterms:modified xsi:type="dcterms:W3CDTF">2023-11-29T08:05:59Z</dcterms:modified>
</cp:coreProperties>
</file>