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00" r:id="rId2"/>
    <p:sldId id="299" r:id="rId3"/>
    <p:sldId id="301" r:id="rId4"/>
    <p:sldId id="302" r:id="rId5"/>
    <p:sldId id="303" r:id="rId6"/>
    <p:sldId id="304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D80B8C"/>
    <a:srgbClr val="000000"/>
    <a:srgbClr val="E5E5E5"/>
    <a:srgbClr val="CCCCCC"/>
    <a:srgbClr val="666666"/>
    <a:srgbClr val="EB85C5"/>
    <a:srgbClr val="908FB8"/>
    <a:srgbClr val="7FD6F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60F8704-076C-47E3-8B64-BA5440797084}" styleName="MS Custom Table 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rgbClr val="BDBDBD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noFill/>
        </a:fill>
      </a:tcStyle>
    </a:wholeTbl>
    <a:band2H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rgbClr val="BDBDBD">
              <a:tint val="20000"/>
            </a:srgbClr>
          </a:solidFill>
        </a:fill>
      </a:tcStyle>
    </a:band2H>
    <a:band2V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rgbClr val="BDBDBD">
              <a:tint val="20000"/>
            </a:srgb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BDBDBD"/>
          </a:solidFill>
        </a:fill>
      </a:tcStyle>
    </a:lastRow>
    <a:seCell>
      <a:tcTxStyle b="on">
        <a:fontRef idx="minor">
          <a:prstClr val="black"/>
        </a:fontRef>
        <a:schemeClr val="lt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seCell>
    <a:swCell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swCel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BDBDBD"/>
          </a:solidFill>
        </a:fill>
      </a:tcStyle>
    </a:firstRow>
    <a:neCel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neCell>
    <a:nwCell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29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42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6B6747-A735-4BA4-9005-F6505B1F46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C9C45-0D88-4406-9F45-4CDD934B1E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C721E-7DBC-4E34-850A-E0B84D0698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041BD-C3CD-4C8A-BCB1-90518C1A7E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C1441-49D8-45DA-9C7E-33246F6AE7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D71A0-8940-4657-A10F-621E2F2C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5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4FEF7-661F-40F6-8352-9A5F49C6CAD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B488F-EE22-42A0-B9B7-6345D9EA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714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000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57150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">
    <p:bg>
      <p:bgPr>
        <a:pattFill prst="wd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59"/>
            <a:ext cx="8686800" cy="2263141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C6A474-F30A-403E-9C17-78F0C1540FC7}"/>
              </a:ext>
            </a:extLst>
          </p:cNvPr>
          <p:cNvGrpSpPr/>
          <p:nvPr userDrawn="1"/>
        </p:nvGrpSpPr>
        <p:grpSpPr>
          <a:xfrm>
            <a:off x="7360708" y="0"/>
            <a:ext cx="4831292" cy="6857999"/>
            <a:chOff x="7360708" y="0"/>
            <a:chExt cx="4831292" cy="685799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675FBDA-6A51-449C-92F5-7BEC7922DA7E}"/>
                </a:ext>
              </a:extLst>
            </p:cNvPr>
            <p:cNvSpPr/>
            <p:nvPr userDrawn="1"/>
          </p:nvSpPr>
          <p:spPr>
            <a:xfrm>
              <a:off x="9518438" y="1032721"/>
              <a:ext cx="2673561" cy="5825278"/>
            </a:xfrm>
            <a:custGeom>
              <a:avLst/>
              <a:gdLst>
                <a:gd name="connsiteX0" fmla="*/ 0 w 2673561"/>
                <a:gd name="connsiteY0" fmla="*/ 2165773 h 5825278"/>
                <a:gd name="connsiteX1" fmla="*/ 2468669 w 2673561"/>
                <a:gd name="connsiteY1" fmla="*/ 5825279 h 5825278"/>
                <a:gd name="connsiteX2" fmla="*/ 2673562 w 2673561"/>
                <a:gd name="connsiteY2" fmla="*/ 5825279 h 5825278"/>
                <a:gd name="connsiteX3" fmla="*/ 2673562 w 2673561"/>
                <a:gd name="connsiteY3" fmla="*/ 1795674 h 5825278"/>
                <a:gd name="connsiteX4" fmla="*/ 1462194 w 2673561"/>
                <a:gd name="connsiteY4" fmla="*/ 0 h 5825278"/>
                <a:gd name="connsiteX5" fmla="*/ 0 w 2673561"/>
                <a:gd name="connsiteY5" fmla="*/ 2165773 h 582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61" h="5825278">
                  <a:moveTo>
                    <a:pt x="0" y="2165773"/>
                  </a:moveTo>
                  <a:lnTo>
                    <a:pt x="2468669" y="5825279"/>
                  </a:lnTo>
                  <a:lnTo>
                    <a:pt x="2673562" y="5825279"/>
                  </a:lnTo>
                  <a:lnTo>
                    <a:pt x="2673562" y="1795674"/>
                  </a:lnTo>
                  <a:lnTo>
                    <a:pt x="1462194" y="0"/>
                  </a:lnTo>
                  <a:lnTo>
                    <a:pt x="0" y="216577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862E2BE-C737-45F8-9B9E-8F1AECA92055}"/>
                </a:ext>
              </a:extLst>
            </p:cNvPr>
            <p:cNvSpPr/>
            <p:nvPr userDrawn="1"/>
          </p:nvSpPr>
          <p:spPr>
            <a:xfrm>
              <a:off x="7360708" y="0"/>
              <a:ext cx="3619923" cy="3198495"/>
            </a:xfrm>
            <a:custGeom>
              <a:avLst/>
              <a:gdLst>
                <a:gd name="connsiteX0" fmla="*/ 0 w 3619923"/>
                <a:gd name="connsiteY0" fmla="*/ 0 h 3198495"/>
                <a:gd name="connsiteX1" fmla="*/ 2157730 w 3619923"/>
                <a:gd name="connsiteY1" fmla="*/ 3198495 h 3198495"/>
                <a:gd name="connsiteX2" fmla="*/ 3619924 w 3619923"/>
                <a:gd name="connsiteY2" fmla="*/ 1032722 h 3198495"/>
                <a:gd name="connsiteX3" fmla="*/ 2923223 w 3619923"/>
                <a:gd name="connsiteY3" fmla="*/ 0 h 3198495"/>
                <a:gd name="connsiteX4" fmla="*/ 0 w 3619923"/>
                <a:gd name="connsiteY4" fmla="*/ 0 h 319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923" h="3198495">
                  <a:moveTo>
                    <a:pt x="0" y="0"/>
                  </a:moveTo>
                  <a:lnTo>
                    <a:pt x="2157730" y="3198495"/>
                  </a:lnTo>
                  <a:lnTo>
                    <a:pt x="3619924" y="1032722"/>
                  </a:lnTo>
                  <a:lnTo>
                    <a:pt x="2923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E6B529A-0067-4E3D-BC9C-C5F1F748793E}"/>
                </a:ext>
              </a:extLst>
            </p:cNvPr>
            <p:cNvSpPr/>
            <p:nvPr userDrawn="1"/>
          </p:nvSpPr>
          <p:spPr>
            <a:xfrm>
              <a:off x="10978251" y="0"/>
              <a:ext cx="1213749" cy="2828395"/>
            </a:xfrm>
            <a:custGeom>
              <a:avLst/>
              <a:gdLst>
                <a:gd name="connsiteX0" fmla="*/ 697230 w 1211367"/>
                <a:gd name="connsiteY0" fmla="*/ 0 h 2828395"/>
                <a:gd name="connsiteX1" fmla="*/ 0 w 1211367"/>
                <a:gd name="connsiteY1" fmla="*/ 1032722 h 2828395"/>
                <a:gd name="connsiteX2" fmla="*/ 1211368 w 1211367"/>
                <a:gd name="connsiteY2" fmla="*/ 2828396 h 2828395"/>
                <a:gd name="connsiteX3" fmla="*/ 1211368 w 1211367"/>
                <a:gd name="connsiteY3" fmla="*/ 0 h 2828395"/>
                <a:gd name="connsiteX4" fmla="*/ 697230 w 1211367"/>
                <a:gd name="connsiteY4" fmla="*/ 0 h 28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367" h="2828395">
                  <a:moveTo>
                    <a:pt x="697230" y="0"/>
                  </a:moveTo>
                  <a:lnTo>
                    <a:pt x="0" y="1032722"/>
                  </a:lnTo>
                  <a:lnTo>
                    <a:pt x="1211368" y="2828396"/>
                  </a:lnTo>
                  <a:lnTo>
                    <a:pt x="1211368" y="0"/>
                  </a:lnTo>
                  <a:lnTo>
                    <a:pt x="69723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D31BFB-8388-42FC-8C2A-ED37C0195C12}"/>
                </a:ext>
              </a:extLst>
            </p:cNvPr>
            <p:cNvSpPr/>
            <p:nvPr userDrawn="1"/>
          </p:nvSpPr>
          <p:spPr>
            <a:xfrm>
              <a:off x="10283931" y="0"/>
              <a:ext cx="1393931" cy="1032721"/>
            </a:xfrm>
            <a:custGeom>
              <a:avLst/>
              <a:gdLst>
                <a:gd name="connsiteX0" fmla="*/ 0 w 1393931"/>
                <a:gd name="connsiteY0" fmla="*/ 0 h 1032721"/>
                <a:gd name="connsiteX1" fmla="*/ 696701 w 1393931"/>
                <a:gd name="connsiteY1" fmla="*/ 1032722 h 1032721"/>
                <a:gd name="connsiteX2" fmla="*/ 1393931 w 1393931"/>
                <a:gd name="connsiteY2" fmla="*/ 0 h 1032721"/>
                <a:gd name="connsiteX3" fmla="*/ 0 w 1393931"/>
                <a:gd name="connsiteY3" fmla="*/ 0 h 103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931" h="1032721">
                  <a:moveTo>
                    <a:pt x="0" y="0"/>
                  </a:moveTo>
                  <a:lnTo>
                    <a:pt x="696701" y="1032722"/>
                  </a:lnTo>
                  <a:lnTo>
                    <a:pt x="13939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26E4FA62-14E0-4CDE-B02C-EDE8DB06F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384" y="4697806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6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2">
            <a:extLst>
              <a:ext uri="{FF2B5EF4-FFF2-40B4-BE49-F238E27FC236}">
                <a16:creationId xmlns:a16="http://schemas.microsoft.com/office/drawing/2014/main" id="{F7FB08B1-C883-448E-B983-D9922FC1F7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1" y="1752599"/>
            <a:ext cx="8686799" cy="4495803"/>
          </a:xfrm>
        </p:spPr>
        <p:txBody>
          <a:bodyPr/>
          <a:lstStyle>
            <a:lvl1pPr>
              <a:defRPr sz="4400" b="1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228600" indent="-228600">
              <a:buFont typeface="Arial" panose="020B0604020202020204" pitchFamily="34" charset="0"/>
              <a:buChar char="•"/>
              <a:defRPr sz="1800"/>
            </a:lvl3pPr>
            <a:lvl4pPr marL="457200" indent="-2286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11277600" cy="502920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First level no bullet</a:t>
            </a:r>
          </a:p>
          <a:p>
            <a:pPr lvl="1"/>
            <a:r>
              <a:rPr lang="en-US" dirty="0"/>
              <a:t>Second level with bullet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5410200" cy="50292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2" y="1219200"/>
            <a:ext cx="5410200" cy="50292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4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5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3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x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A1AE6B-2F14-4A74-A3CC-76446DBB086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7200" y="1219200"/>
            <a:ext cx="54102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24300"/>
            <a:ext cx="5410200" cy="232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F933D155-F191-4879-A47D-2913BBEF6E3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24602" y="1219200"/>
            <a:ext cx="54102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2" y="3924300"/>
            <a:ext cx="5410200" cy="232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6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7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357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4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87514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5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6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67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2">
            <a:extLst>
              <a:ext uri="{FF2B5EF4-FFF2-40B4-BE49-F238E27FC236}">
                <a16:creationId xmlns:a16="http://schemas.microsoft.com/office/drawing/2014/main" id="{821E3860-1780-4BB1-BE97-E092A75139B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7200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4">
            <a:extLst>
              <a:ext uri="{FF2B5EF4-FFF2-40B4-BE49-F238E27FC236}">
                <a16:creationId xmlns:a16="http://schemas.microsoft.com/office/drawing/2014/main" id="{16621A09-546F-4BEA-B504-5BB351D9E4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72357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357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6">
            <a:extLst>
              <a:ext uri="{FF2B5EF4-FFF2-40B4-BE49-F238E27FC236}">
                <a16:creationId xmlns:a16="http://schemas.microsoft.com/office/drawing/2014/main" id="{702818F6-E095-4414-855A-D207C8AE1B8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87514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7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87514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8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9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3544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4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9888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C34CDEC3-2CF8-4A08-B1FD-A586307F7F9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66232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6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7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94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x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D9856429-EE23-4F1A-BB24-E8DD612F865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57200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4">
            <a:extLst>
              <a:ext uri="{FF2B5EF4-FFF2-40B4-BE49-F238E27FC236}">
                <a16:creationId xmlns:a16="http://schemas.microsoft.com/office/drawing/2014/main" id="{E456F1A2-1F7C-4F58-A21E-B92BFF80126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392567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2567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6">
            <a:extLst>
              <a:ext uri="{FF2B5EF4-FFF2-40B4-BE49-F238E27FC236}">
                <a16:creationId xmlns:a16="http://schemas.microsoft.com/office/drawing/2014/main" id="{6160383D-AA36-4A1C-A2A8-12E74AEB2CE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327934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7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7934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8">
            <a:extLst>
              <a:ext uri="{FF2B5EF4-FFF2-40B4-BE49-F238E27FC236}">
                <a16:creationId xmlns:a16="http://schemas.microsoft.com/office/drawing/2014/main" id="{FAC9BDC2-A551-44C2-9ADB-67B7FB1BD9C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9263300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9">
            <a:extLst>
              <a:ext uri="{FF2B5EF4-FFF2-40B4-BE49-F238E27FC236}">
                <a16:creationId xmlns:a16="http://schemas.microsoft.com/office/drawing/2014/main" id="{C34CDEC3-2CF8-4A08-B1FD-A586307F7F9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63300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10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11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7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AE45-8D46-4FFE-BD8D-9181BEE2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2">
            <a:extLst>
              <a:ext uri="{FF2B5EF4-FFF2-40B4-BE49-F238E27FC236}">
                <a16:creationId xmlns:a16="http://schemas.microsoft.com/office/drawing/2014/main" id="{56F27B58-6606-434A-8DE1-B56A20E9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5" name="Slide Number 3">
            <a:extLst>
              <a:ext uri="{FF2B5EF4-FFF2-40B4-BE49-F238E27FC236}">
                <a16:creationId xmlns:a16="http://schemas.microsoft.com/office/drawing/2014/main" id="{1BE8A827-C09C-40B6-9186-EBE120FE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1">
            <a:extLst>
              <a:ext uri="{FF2B5EF4-FFF2-40B4-BE49-F238E27FC236}">
                <a16:creationId xmlns:a16="http://schemas.microsoft.com/office/drawing/2014/main" id="{C7015603-7456-4E63-8568-50B2CFA3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4" name="Slide Number 2">
            <a:extLst>
              <a:ext uri="{FF2B5EF4-FFF2-40B4-BE49-F238E27FC236}">
                <a16:creationId xmlns:a16="http://schemas.microsoft.com/office/drawing/2014/main" id="{A7A74CED-023E-47A1-BA8F-ABE93CB5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4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">
    <p:bg>
      <p:bgPr>
        <a:pattFill prst="wd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D375E7-94E1-E043-84EC-B40CFC6E40FF}"/>
              </a:ext>
            </a:extLst>
          </p:cNvPr>
          <p:cNvGrpSpPr/>
          <p:nvPr userDrawn="1"/>
        </p:nvGrpSpPr>
        <p:grpSpPr>
          <a:xfrm>
            <a:off x="7360708" y="0"/>
            <a:ext cx="4831292" cy="6857999"/>
            <a:chOff x="7360708" y="0"/>
            <a:chExt cx="4831292" cy="6857999"/>
          </a:xfrm>
        </p:grpSpPr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B3181256-589D-9748-8C0F-9BB863F3FC55}"/>
                </a:ext>
              </a:extLst>
            </p:cNvPr>
            <p:cNvSpPr/>
            <p:nvPr userDrawn="1"/>
          </p:nvSpPr>
          <p:spPr>
            <a:xfrm>
              <a:off x="9518438" y="1032721"/>
              <a:ext cx="2673561" cy="5825278"/>
            </a:xfrm>
            <a:custGeom>
              <a:avLst/>
              <a:gdLst>
                <a:gd name="connsiteX0" fmla="*/ 0 w 2673561"/>
                <a:gd name="connsiteY0" fmla="*/ 2165773 h 5825278"/>
                <a:gd name="connsiteX1" fmla="*/ 2468669 w 2673561"/>
                <a:gd name="connsiteY1" fmla="*/ 5825279 h 5825278"/>
                <a:gd name="connsiteX2" fmla="*/ 2673562 w 2673561"/>
                <a:gd name="connsiteY2" fmla="*/ 5825279 h 5825278"/>
                <a:gd name="connsiteX3" fmla="*/ 2673562 w 2673561"/>
                <a:gd name="connsiteY3" fmla="*/ 1795674 h 5825278"/>
                <a:gd name="connsiteX4" fmla="*/ 1462194 w 2673561"/>
                <a:gd name="connsiteY4" fmla="*/ 0 h 5825278"/>
                <a:gd name="connsiteX5" fmla="*/ 0 w 2673561"/>
                <a:gd name="connsiteY5" fmla="*/ 2165773 h 582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61" h="5825278">
                  <a:moveTo>
                    <a:pt x="0" y="2165773"/>
                  </a:moveTo>
                  <a:lnTo>
                    <a:pt x="2468669" y="5825279"/>
                  </a:lnTo>
                  <a:lnTo>
                    <a:pt x="2673562" y="5825279"/>
                  </a:lnTo>
                  <a:lnTo>
                    <a:pt x="2673562" y="1795674"/>
                  </a:lnTo>
                  <a:lnTo>
                    <a:pt x="1462194" y="0"/>
                  </a:lnTo>
                  <a:lnTo>
                    <a:pt x="0" y="216577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FD7BE765-B77A-424C-AD44-759D094646B1}"/>
                </a:ext>
              </a:extLst>
            </p:cNvPr>
            <p:cNvSpPr/>
            <p:nvPr userDrawn="1"/>
          </p:nvSpPr>
          <p:spPr>
            <a:xfrm>
              <a:off x="7360708" y="0"/>
              <a:ext cx="3619923" cy="3198495"/>
            </a:xfrm>
            <a:custGeom>
              <a:avLst/>
              <a:gdLst>
                <a:gd name="connsiteX0" fmla="*/ 0 w 3619923"/>
                <a:gd name="connsiteY0" fmla="*/ 0 h 3198495"/>
                <a:gd name="connsiteX1" fmla="*/ 2157730 w 3619923"/>
                <a:gd name="connsiteY1" fmla="*/ 3198495 h 3198495"/>
                <a:gd name="connsiteX2" fmla="*/ 3619924 w 3619923"/>
                <a:gd name="connsiteY2" fmla="*/ 1032722 h 3198495"/>
                <a:gd name="connsiteX3" fmla="*/ 2923223 w 3619923"/>
                <a:gd name="connsiteY3" fmla="*/ 0 h 3198495"/>
                <a:gd name="connsiteX4" fmla="*/ 0 w 3619923"/>
                <a:gd name="connsiteY4" fmla="*/ 0 h 319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923" h="3198495">
                  <a:moveTo>
                    <a:pt x="0" y="0"/>
                  </a:moveTo>
                  <a:lnTo>
                    <a:pt x="2157730" y="3198495"/>
                  </a:lnTo>
                  <a:lnTo>
                    <a:pt x="3619924" y="1032722"/>
                  </a:lnTo>
                  <a:lnTo>
                    <a:pt x="2923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98AFD78A-C8ED-8F43-8BFC-BA48DEA43BAE}"/>
                </a:ext>
              </a:extLst>
            </p:cNvPr>
            <p:cNvSpPr/>
            <p:nvPr userDrawn="1"/>
          </p:nvSpPr>
          <p:spPr>
            <a:xfrm>
              <a:off x="10978251" y="0"/>
              <a:ext cx="1213749" cy="2828395"/>
            </a:xfrm>
            <a:custGeom>
              <a:avLst/>
              <a:gdLst>
                <a:gd name="connsiteX0" fmla="*/ 697230 w 1211367"/>
                <a:gd name="connsiteY0" fmla="*/ 0 h 2828395"/>
                <a:gd name="connsiteX1" fmla="*/ 0 w 1211367"/>
                <a:gd name="connsiteY1" fmla="*/ 1032722 h 2828395"/>
                <a:gd name="connsiteX2" fmla="*/ 1211368 w 1211367"/>
                <a:gd name="connsiteY2" fmla="*/ 2828396 h 2828395"/>
                <a:gd name="connsiteX3" fmla="*/ 1211368 w 1211367"/>
                <a:gd name="connsiteY3" fmla="*/ 0 h 2828395"/>
                <a:gd name="connsiteX4" fmla="*/ 697230 w 1211367"/>
                <a:gd name="connsiteY4" fmla="*/ 0 h 28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367" h="2828395">
                  <a:moveTo>
                    <a:pt x="697230" y="0"/>
                  </a:moveTo>
                  <a:lnTo>
                    <a:pt x="0" y="1032722"/>
                  </a:lnTo>
                  <a:lnTo>
                    <a:pt x="1211368" y="2828396"/>
                  </a:lnTo>
                  <a:lnTo>
                    <a:pt x="1211368" y="0"/>
                  </a:lnTo>
                  <a:lnTo>
                    <a:pt x="69723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B123D6E9-0977-B84C-85DB-E917F2EE76A2}"/>
                </a:ext>
              </a:extLst>
            </p:cNvPr>
            <p:cNvSpPr/>
            <p:nvPr userDrawn="1"/>
          </p:nvSpPr>
          <p:spPr>
            <a:xfrm>
              <a:off x="10283931" y="0"/>
              <a:ext cx="1393931" cy="1032721"/>
            </a:xfrm>
            <a:custGeom>
              <a:avLst/>
              <a:gdLst>
                <a:gd name="connsiteX0" fmla="*/ 0 w 1393931"/>
                <a:gd name="connsiteY0" fmla="*/ 0 h 1032721"/>
                <a:gd name="connsiteX1" fmla="*/ 696701 w 1393931"/>
                <a:gd name="connsiteY1" fmla="*/ 1032722 h 1032721"/>
                <a:gd name="connsiteX2" fmla="*/ 1393931 w 1393931"/>
                <a:gd name="connsiteY2" fmla="*/ 0 h 1032721"/>
                <a:gd name="connsiteX3" fmla="*/ 0 w 1393931"/>
                <a:gd name="connsiteY3" fmla="*/ 0 h 103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931" h="1032721">
                  <a:moveTo>
                    <a:pt x="0" y="0"/>
                  </a:moveTo>
                  <a:lnTo>
                    <a:pt x="696701" y="1032722"/>
                  </a:lnTo>
                  <a:lnTo>
                    <a:pt x="13939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CC6C4736-D990-4885-BAED-9AFE8D375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384" y="4697806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D159F482-C82B-422B-95BD-5D52AAE8B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131807"/>
            <a:ext cx="8686800" cy="2263140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You/Any Questions?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4BDBF1-51B9-42A2-A233-EAB3218A9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287" y="4694758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5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35601B6B-8706-4D11-AF1E-A58486EFF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9171192-ABAB-4EBB-8B90-C26B94DDC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287" y="4694758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7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57DDDCC9-169C-401D-A396-3F6133D2D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3AB87C-62A1-4690-98CD-586CA57FD7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287" y="4694758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AB87C7-8670-4572-B050-49C891260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57200" y="3729507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526DDA-75B6-495A-8255-3EB780149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287" y="4694758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ay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E92C-21AA-4D87-8CD1-5A73582D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0160"/>
            <a:ext cx="8686800" cy="226313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1E1319D-FC86-45AB-9267-8149D980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044F08EF-051B-4CDF-B42E-2E2A302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EF749F7B-4013-4EBF-B8D4-C7DA58D7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6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E92C-21AA-4D87-8CD1-5A73582D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1E1319D-FC86-45AB-9267-8149D980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044F08EF-051B-4CDF-B42E-2E2A302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EF749F7B-4013-4EBF-B8D4-C7DA58D7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457200"/>
          <a:lstStyle>
            <a:lvl1pPr marL="342900" indent="-342900">
              <a:spcBef>
                <a:spcPts val="3600"/>
              </a:spcBef>
              <a:buFont typeface="+mj-lt"/>
              <a:buAutoNum type="arabicPeriod"/>
              <a:defRPr b="1">
                <a:solidFill>
                  <a:schemeClr val="tx1"/>
                </a:solidFill>
              </a:defRPr>
            </a:lvl1pPr>
            <a:lvl2pPr marL="341313" indent="0">
              <a:buNone/>
              <a:defRPr>
                <a:solidFill>
                  <a:schemeClr val="tx2"/>
                </a:solidFill>
              </a:defRPr>
            </a:lvl2pPr>
            <a:lvl3pPr marL="571500" indent="-22860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854075" indent="-285750">
              <a:buFont typeface="Arial" panose="020B0604020202020204" pitchFamily="34" charset="0"/>
              <a:buChar char="‒"/>
              <a:defRPr sz="1600">
                <a:solidFill>
                  <a:schemeClr val="tx2"/>
                </a:solidFill>
              </a:defRPr>
            </a:lvl4pPr>
            <a:lvl5pPr marL="0" indent="0">
              <a:defRPr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457200"/>
          <a:lstStyle>
            <a:lvl1pPr marL="342900" indent="-342900">
              <a:spcBef>
                <a:spcPts val="3600"/>
              </a:spcBef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341313" indent="0">
              <a:buNone/>
              <a:defRPr>
                <a:solidFill>
                  <a:schemeClr val="bg1"/>
                </a:solidFill>
              </a:defRPr>
            </a:lvl2pPr>
            <a:lvl3pPr marL="571500" indent="-2286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854075" indent="-285750">
              <a:buFont typeface="Arial" panose="020B0604020202020204" pitchFamily="34" charset="0"/>
              <a:buChar char="‒"/>
              <a:defRPr sz="1600">
                <a:solidFill>
                  <a:schemeClr val="bg1"/>
                </a:solidFill>
              </a:defRPr>
            </a:lvl4pPr>
            <a:lvl5pPr marL="0" indent="0">
              <a:defRPr b="0">
                <a:solidFill>
                  <a:srgbClr val="FF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33CEF-11D9-4DC3-B9EF-1617A697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3736A-6D1A-4423-9926-2754A19D7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11277600" cy="50292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 no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8A167-EC98-47C4-A922-E2CD025C9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410200" cy="4730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Use: Insert tab &gt; Text group &gt; Header &amp; Footer dialog to globally edit the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307F2-E279-4E4B-8DA3-CDA72378D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9384" y="6248400"/>
            <a:ext cx="395416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EFE11C-3606-4CAE-860D-6CA709C3DDAD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64" r:id="rId3"/>
    <p:sldLayoutId id="2147483670" r:id="rId4"/>
    <p:sldLayoutId id="2147483649" r:id="rId5"/>
    <p:sldLayoutId id="2147483651" r:id="rId6"/>
    <p:sldLayoutId id="2147483663" r:id="rId7"/>
    <p:sldLayoutId id="2147483665" r:id="rId8"/>
    <p:sldLayoutId id="2147483666" r:id="rId9"/>
    <p:sldLayoutId id="2147483667" r:id="rId10"/>
    <p:sldLayoutId id="2147483650" r:id="rId11"/>
    <p:sldLayoutId id="2147483656" r:id="rId12"/>
    <p:sldLayoutId id="2147483673" r:id="rId13"/>
    <p:sldLayoutId id="2147483657" r:id="rId14"/>
    <p:sldLayoutId id="2147483674" r:id="rId15"/>
    <p:sldLayoutId id="2147483658" r:id="rId16"/>
    <p:sldLayoutId id="2147483675" r:id="rId17"/>
    <p:sldLayoutId id="2147483654" r:id="rId18"/>
    <p:sldLayoutId id="2147483655" r:id="rId19"/>
    <p:sldLayoutId id="2147483676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22860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Wingdings" panose="05000000000000000000" pitchFamily="2" charset="2"/>
        <a:buNone/>
        <a:defRPr sz="1800" b="0" kern="1200" cap="none" spc="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7" orient="horz" pos="4224" userDrawn="1">
          <p15:clr>
            <a:srgbClr val="FDE53C"/>
          </p15:clr>
        </p15:guide>
        <p15:guide id="8" orient="horz" pos="3936" userDrawn="1">
          <p15:clr>
            <a:srgbClr val="F26B43"/>
          </p15:clr>
        </p15:guide>
        <p15:guide id="9" orient="horz" pos="3648" userDrawn="1">
          <p15:clr>
            <a:srgbClr val="F26B43"/>
          </p15:clr>
        </p15:guide>
        <p15:guide id="10" pos="3696" userDrawn="1">
          <p15:clr>
            <a:srgbClr val="F26B43"/>
          </p15:clr>
        </p15:guide>
        <p15:guide id="11" pos="3984" userDrawn="1">
          <p15:clr>
            <a:srgbClr val="F26B43"/>
          </p15:clr>
        </p15:guide>
        <p15:guide id="12" orient="horz" pos="528" userDrawn="1">
          <p15:clr>
            <a:srgbClr val="F26B43"/>
          </p15:clr>
        </p15:guide>
        <p15:guide id="13" orient="horz" pos="768" userDrawn="1">
          <p15:clr>
            <a:srgbClr val="F26B43"/>
          </p15:clr>
        </p15:guide>
        <p15:guide id="14" orient="horz" pos="2232" userDrawn="1">
          <p15:clr>
            <a:srgbClr val="F26B43"/>
          </p15:clr>
        </p15:guide>
        <p15:guide id="15" orient="horz" pos="2466" userDrawn="1">
          <p15:clr>
            <a:srgbClr val="F26B43"/>
          </p15:clr>
        </p15:guide>
        <p15:guide id="16" orient="horz" pos="2352" userDrawn="1">
          <p15:clr>
            <a:srgbClr val="F26B43"/>
          </p15:clr>
        </p15:guide>
        <p15:guide id="17" pos="5208" userDrawn="1">
          <p15:clr>
            <a:srgbClr val="FDE53C"/>
          </p15:clr>
        </p15:guide>
        <p15:guide id="21" orient="horz" pos="2160" userDrawn="1">
          <p15:clr>
            <a:srgbClr val="FDE53C"/>
          </p15:clr>
        </p15:guide>
        <p15:guide id="22" pos="2472" userDrawn="1">
          <p15:clr>
            <a:srgbClr val="FDE53C"/>
          </p15:clr>
        </p15:guide>
        <p15:guide id="23" pos="5832" userDrawn="1">
          <p15:clr>
            <a:srgbClr val="FDE53C"/>
          </p15:clr>
        </p15:guide>
        <p15:guide id="24" pos="1848" userDrawn="1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0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9.png"/><Relationship Id="rId2" Type="http://schemas.openxmlformats.org/officeDocument/2006/relationships/video" Target="../media/media1.mov"/><Relationship Id="rId16" Type="http://schemas.openxmlformats.org/officeDocument/2006/relationships/image" Target="../media/image13.png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slideLayout" Target="../slideLayouts/slideLayout12.xml"/><Relationship Id="rId5" Type="http://schemas.microsoft.com/office/2007/relationships/media" Target="../media/media3.mov"/><Relationship Id="rId15" Type="http://schemas.openxmlformats.org/officeDocument/2006/relationships/image" Target="../media/image12.png"/><Relationship Id="rId10" Type="http://schemas.openxmlformats.org/officeDocument/2006/relationships/video" Target="../media/media5.mov"/><Relationship Id="rId4" Type="http://schemas.openxmlformats.org/officeDocument/2006/relationships/video" Target="../media/media2.mov"/><Relationship Id="rId9" Type="http://schemas.microsoft.com/office/2007/relationships/media" Target="../media/media5.mo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ov"/><Relationship Id="rId13" Type="http://schemas.openxmlformats.org/officeDocument/2006/relationships/image" Target="../media/image17.png"/><Relationship Id="rId3" Type="http://schemas.microsoft.com/office/2007/relationships/media" Target="../media/media7.mov"/><Relationship Id="rId7" Type="http://schemas.microsoft.com/office/2007/relationships/media" Target="../media/media9.mov"/><Relationship Id="rId12" Type="http://schemas.openxmlformats.org/officeDocument/2006/relationships/image" Target="../media/image16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video" Target="../media/media8.mov"/><Relationship Id="rId11" Type="http://schemas.openxmlformats.org/officeDocument/2006/relationships/image" Target="../media/image15.png"/><Relationship Id="rId5" Type="http://schemas.microsoft.com/office/2007/relationships/media" Target="../media/media8.mov"/><Relationship Id="rId10" Type="http://schemas.openxmlformats.org/officeDocument/2006/relationships/image" Target="../media/image14.png"/><Relationship Id="rId4" Type="http://schemas.openxmlformats.org/officeDocument/2006/relationships/video" Target="../media/media7.mov"/><Relationship Id="rId9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672CF-7C61-445A-AACA-2AA9B78EA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CCC Endovascular Live Case:</a:t>
            </a:r>
            <a:br>
              <a:rPr lang="en-US" dirty="0"/>
            </a:br>
            <a:r>
              <a:rPr lang="en-US" dirty="0"/>
              <a:t>Complex Intervention in Patient with Calcific Multilevel Peripheral Arterial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DE149-3F66-4E02-BF18-3C0663335F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Division of Endovascular Interventions</a:t>
            </a:r>
          </a:p>
          <a:p>
            <a:r>
              <a:rPr lang="en-US" dirty="0"/>
              <a:t>The Mount Sinai Hospital</a:t>
            </a:r>
          </a:p>
          <a:p>
            <a:r>
              <a:rPr lang="en-US" dirty="0"/>
              <a:t>Wednesday, September 23, 2023</a:t>
            </a:r>
          </a:p>
        </p:txBody>
      </p:sp>
    </p:spTree>
    <p:extLst>
      <p:ext uri="{BB962C8B-B14F-4D97-AF65-F5344CB8AC3E}">
        <p14:creationId xmlns:p14="http://schemas.microsoft.com/office/powerpoint/2010/main" val="3981171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History of Presenting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2E2-2E80-4A34-86E5-D1A5AC28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11277600" cy="5029202"/>
          </a:xfrm>
        </p:spPr>
        <p:txBody>
          <a:bodyPr/>
          <a:lstStyle/>
          <a:p>
            <a:r>
              <a:rPr lang="en-US" dirty="0"/>
              <a:t>63 year-old gentleman presents with progressive bilateral lower extremity lifestyle-limiting claudication that has progressed to rest pain with a right lower extremity non-healing wound (Rutherford Grade III, Category 5) despite maximized optimal medical therapy and SET. His ambulation is limited to &lt;1 city block. Patient had a right SFA stent placed out-of-state and right toe amputations. </a:t>
            </a:r>
          </a:p>
          <a:p>
            <a:endParaRPr lang="en-US" dirty="0"/>
          </a:p>
          <a:p>
            <a:r>
              <a:rPr lang="en-US" b="1" dirty="0"/>
              <a:t>PMHx: </a:t>
            </a:r>
            <a:r>
              <a:rPr lang="en-US" dirty="0"/>
              <a:t>HTN, HLD, IDDMII, CAD s/p CABG + subsequent PCIs, PAD s/p OSH intervention </a:t>
            </a:r>
          </a:p>
          <a:p>
            <a:endParaRPr lang="en-US" dirty="0"/>
          </a:p>
          <a:p>
            <a:r>
              <a:rPr lang="en-US" b="1" dirty="0"/>
              <a:t>Social </a:t>
            </a:r>
            <a:r>
              <a:rPr lang="en-US" b="1" dirty="0" err="1"/>
              <a:t>Hx</a:t>
            </a:r>
            <a:r>
              <a:rPr lang="en-US" b="1" dirty="0"/>
              <a:t>: </a:t>
            </a:r>
            <a:r>
              <a:rPr lang="en-US" dirty="0"/>
              <a:t>Current smoker</a:t>
            </a:r>
          </a:p>
          <a:p>
            <a:endParaRPr lang="en-US" dirty="0"/>
          </a:p>
          <a:p>
            <a:r>
              <a:rPr lang="en-US" b="1" dirty="0"/>
              <a:t>Medications: </a:t>
            </a:r>
            <a:r>
              <a:rPr lang="en-US" dirty="0"/>
              <a:t>Eliquis, </a:t>
            </a:r>
            <a:r>
              <a:rPr lang="en-US" dirty="0" err="1"/>
              <a:t>Brillinta</a:t>
            </a:r>
            <a:r>
              <a:rPr lang="en-US" dirty="0"/>
              <a:t>, Lisinopril, Carvedilol, Atorvastatin, Insulin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8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2E2-2E80-4A34-86E5-D1A5AC28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99645"/>
            <a:ext cx="11277600" cy="2577355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	</a:t>
            </a:r>
            <a:r>
              <a:rPr lang="en-US" dirty="0"/>
              <a:t>- Bilateral femoral pulses are palpable but diminished</a:t>
            </a:r>
          </a:p>
          <a:p>
            <a:r>
              <a:rPr lang="en-US" dirty="0"/>
              <a:t>	- Bilateral DP pulses are </a:t>
            </a:r>
            <a:r>
              <a:rPr lang="en-US" dirty="0" err="1"/>
              <a:t>dopplerable</a:t>
            </a:r>
            <a:endParaRPr lang="en-US" dirty="0"/>
          </a:p>
          <a:p>
            <a:r>
              <a:rPr lang="en-US" dirty="0"/>
              <a:t>	- Bilateral PT pulses are absent</a:t>
            </a:r>
          </a:p>
          <a:p>
            <a:r>
              <a:rPr lang="en-US" dirty="0"/>
              <a:t>	- Superficial skin changes of bilateral lower extremities with scaly skin, sparse body hair</a:t>
            </a:r>
          </a:p>
          <a:p>
            <a:r>
              <a:rPr lang="en-US" dirty="0"/>
              <a:t>	- Bilateral poor nail formation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1B7F83-294A-2FF3-3536-E9F77D3421A7}"/>
              </a:ext>
            </a:extLst>
          </p:cNvPr>
          <p:cNvSpPr txBox="1">
            <a:spLocks/>
          </p:cNvSpPr>
          <p:nvPr/>
        </p:nvSpPr>
        <p:spPr>
          <a:xfrm>
            <a:off x="457200" y="715775"/>
            <a:ext cx="11277600" cy="95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8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A2C92-A1F9-3DDE-DF56-DEA9A113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08" y="838200"/>
            <a:ext cx="3121271" cy="31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Previous Peripheral Angiogram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1B7F83-294A-2FF3-3536-E9F77D3421A7}"/>
              </a:ext>
            </a:extLst>
          </p:cNvPr>
          <p:cNvSpPr txBox="1">
            <a:spLocks/>
          </p:cNvSpPr>
          <p:nvPr/>
        </p:nvSpPr>
        <p:spPr>
          <a:xfrm>
            <a:off x="457200" y="715775"/>
            <a:ext cx="11277600" cy="95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8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9" name="Screen Recording 2023-09-27 at 5.28.00 AM">
            <a:hlinkClick r:id="" action="ppaction://media"/>
            <a:extLst>
              <a:ext uri="{FF2B5EF4-FFF2-40B4-BE49-F238E27FC236}">
                <a16:creationId xmlns:a16="http://schemas.microsoft.com/office/drawing/2014/main" id="{FBB73384-3A0C-E048-F4E5-81C18534E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914" y="898148"/>
            <a:ext cx="2190750" cy="5608825"/>
          </a:xfrm>
          <a:prstGeom prst="rect">
            <a:avLst/>
          </a:prstGeom>
        </p:spPr>
      </p:pic>
      <p:pic>
        <p:nvPicPr>
          <p:cNvPr id="10" name="Screen Recording 2023-09-27 at 5.30.45 AM">
            <a:hlinkClick r:id="" action="ppaction://media"/>
            <a:extLst>
              <a:ext uri="{FF2B5EF4-FFF2-40B4-BE49-F238E27FC236}">
                <a16:creationId xmlns:a16="http://schemas.microsoft.com/office/drawing/2014/main" id="{621EB2A0-50DC-6C80-4F4A-0A6F1026DA5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00217" y="883162"/>
            <a:ext cx="2190750" cy="5638800"/>
          </a:xfrm>
          <a:prstGeom prst="rect">
            <a:avLst/>
          </a:prstGeom>
        </p:spPr>
      </p:pic>
      <p:pic>
        <p:nvPicPr>
          <p:cNvPr id="11" name="Screen Recording 2023-09-27 at 5.32.32 AM">
            <a:hlinkClick r:id="" action="ppaction://media"/>
            <a:extLst>
              <a:ext uri="{FF2B5EF4-FFF2-40B4-BE49-F238E27FC236}">
                <a16:creationId xmlns:a16="http://schemas.microsoft.com/office/drawing/2014/main" id="{511EAAE5-0AD0-F616-2D76-5CF48175E1B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10464" y="868175"/>
            <a:ext cx="2190750" cy="5638800"/>
          </a:xfrm>
          <a:prstGeom prst="rect">
            <a:avLst/>
          </a:prstGeom>
        </p:spPr>
      </p:pic>
      <p:pic>
        <p:nvPicPr>
          <p:cNvPr id="12" name="Screen Recording 2023-09-27 at 5.34.32 AM">
            <a:hlinkClick r:id="" action="ppaction://media"/>
            <a:extLst>
              <a:ext uri="{FF2B5EF4-FFF2-40B4-BE49-F238E27FC236}">
                <a16:creationId xmlns:a16="http://schemas.microsoft.com/office/drawing/2014/main" id="{7B164F6A-3644-AF43-D904-2544EE0FEDC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01033" y="868174"/>
            <a:ext cx="2190750" cy="5668775"/>
          </a:xfrm>
          <a:prstGeom prst="rect">
            <a:avLst/>
          </a:prstGeom>
        </p:spPr>
      </p:pic>
      <p:pic>
        <p:nvPicPr>
          <p:cNvPr id="13" name="Screen Recording 2023-09-27 at 5.36.22 AM">
            <a:hlinkClick r:id="" action="ppaction://media"/>
            <a:extLst>
              <a:ext uri="{FF2B5EF4-FFF2-40B4-BE49-F238E27FC236}">
                <a16:creationId xmlns:a16="http://schemas.microsoft.com/office/drawing/2014/main" id="{E6C05910-4739-8022-A7A3-C993F57EA6F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1602" y="868174"/>
            <a:ext cx="2190751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Right Lower Extremity Intervention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1B7F83-294A-2FF3-3536-E9F77D3421A7}"/>
              </a:ext>
            </a:extLst>
          </p:cNvPr>
          <p:cNvSpPr txBox="1">
            <a:spLocks/>
          </p:cNvSpPr>
          <p:nvPr/>
        </p:nvSpPr>
        <p:spPr>
          <a:xfrm>
            <a:off x="457200" y="715775"/>
            <a:ext cx="11277600" cy="95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8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3" name="Screen Recording 2023-09-27 at 5.39.25 AM">
            <a:hlinkClick r:id="" action="ppaction://media"/>
            <a:extLst>
              <a:ext uri="{FF2B5EF4-FFF2-40B4-BE49-F238E27FC236}">
                <a16:creationId xmlns:a16="http://schemas.microsoft.com/office/drawing/2014/main" id="{3CB00654-DE15-BAB1-3245-B63053D16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7143" y="782564"/>
            <a:ext cx="2192179" cy="5744975"/>
          </a:xfrm>
          <a:prstGeom prst="rect">
            <a:avLst/>
          </a:prstGeom>
        </p:spPr>
      </p:pic>
      <p:pic>
        <p:nvPicPr>
          <p:cNvPr id="4" name="Screen Recording 2023-09-27 at 5.40.08 AM">
            <a:hlinkClick r:id="" action="ppaction://media"/>
            <a:extLst>
              <a:ext uri="{FF2B5EF4-FFF2-40B4-BE49-F238E27FC236}">
                <a16:creationId xmlns:a16="http://schemas.microsoft.com/office/drawing/2014/main" id="{3796D2A1-189A-3AFC-FF65-0EDC56EEB0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97680" y="792277"/>
            <a:ext cx="2192179" cy="5744975"/>
          </a:xfrm>
          <a:prstGeom prst="rect">
            <a:avLst/>
          </a:prstGeom>
        </p:spPr>
      </p:pic>
      <p:pic>
        <p:nvPicPr>
          <p:cNvPr id="5" name="Screen Recording 2023-09-27 at 5.42.05 AM">
            <a:hlinkClick r:id="" action="ppaction://media"/>
            <a:extLst>
              <a:ext uri="{FF2B5EF4-FFF2-40B4-BE49-F238E27FC236}">
                <a16:creationId xmlns:a16="http://schemas.microsoft.com/office/drawing/2014/main" id="{36C39217-83A9-866B-B3C9-DFB1BC281DC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58217" y="782565"/>
            <a:ext cx="2192179" cy="5744975"/>
          </a:xfrm>
          <a:prstGeom prst="rect">
            <a:avLst/>
          </a:prstGeom>
        </p:spPr>
      </p:pic>
      <p:pic>
        <p:nvPicPr>
          <p:cNvPr id="7" name="Screen Recording 2023-09-27 at 5.43.11 AM">
            <a:hlinkClick r:id="" action="ppaction://media"/>
            <a:extLst>
              <a:ext uri="{FF2B5EF4-FFF2-40B4-BE49-F238E27FC236}">
                <a16:creationId xmlns:a16="http://schemas.microsoft.com/office/drawing/2014/main" id="{5C99AA28-8129-41E7-10BA-65545E0193F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76606" y="782564"/>
            <a:ext cx="2192179" cy="57644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9C4204-6D65-651C-FE97-134F9F4A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63" y="904989"/>
            <a:ext cx="2807177" cy="5622550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Multilevel intervention performed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Proximal and distal right SFA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Proximal right posterior tibial artery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Proximal right peroneal artery</a:t>
            </a:r>
          </a:p>
        </p:txBody>
      </p:sp>
    </p:spTree>
    <p:extLst>
      <p:ext uri="{BB962C8B-B14F-4D97-AF65-F5344CB8AC3E}">
        <p14:creationId xmlns:p14="http://schemas.microsoft.com/office/powerpoint/2010/main" val="12071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Case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2E2-2E80-4A34-86E5-D1A5AC28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11277600" cy="5029202"/>
          </a:xfrm>
        </p:spPr>
        <p:txBody>
          <a:bodyPr/>
          <a:lstStyle/>
          <a:p>
            <a:r>
              <a:rPr lang="en-US" sz="1400" b="1" dirty="0"/>
              <a:t>Access:</a:t>
            </a:r>
          </a:p>
          <a:p>
            <a:r>
              <a:rPr lang="en-US" sz="1400" dirty="0"/>
              <a:t>	- Right CFA access with 6F Destination long sheath</a:t>
            </a:r>
          </a:p>
          <a:p>
            <a:r>
              <a:rPr lang="en-US" sz="1400" dirty="0"/>
              <a:t>	</a:t>
            </a:r>
          </a:p>
          <a:p>
            <a:endParaRPr lang="en-US" sz="1400" b="1" dirty="0"/>
          </a:p>
          <a:p>
            <a:r>
              <a:rPr lang="en-US" sz="1400" b="1" dirty="0"/>
              <a:t>Adjunctive Therapy:</a:t>
            </a:r>
          </a:p>
          <a:p>
            <a:r>
              <a:rPr lang="en-US" sz="1400" b="1" dirty="0"/>
              <a:t>	</a:t>
            </a:r>
            <a:r>
              <a:rPr lang="en-US" sz="1400" dirty="0"/>
              <a:t>- Intravascular lithotripsy with Shockwave (Shockwave Medical) diffuse calcific disease</a:t>
            </a:r>
          </a:p>
          <a:p>
            <a:r>
              <a:rPr lang="en-US" sz="1400" dirty="0"/>
              <a:t>	- Atherectomy for debulking</a:t>
            </a:r>
          </a:p>
          <a:p>
            <a:r>
              <a:rPr lang="en-US" sz="1400" dirty="0"/>
              <a:t>	- Filter deployment (long calcific multilevel disease)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b="1" dirty="0"/>
              <a:t>Destination Therapy:</a:t>
            </a:r>
          </a:p>
          <a:p>
            <a:r>
              <a:rPr lang="en-US" sz="1400" dirty="0"/>
              <a:t>	- DCB + SES vs Drug stent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8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BFE8-7659-4170-BE17-81FA67A4F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131807"/>
            <a:ext cx="8686800" cy="2263140"/>
          </a:xfrm>
        </p:spPr>
        <p:txBody>
          <a:bodyPr/>
          <a:lstStyle/>
          <a:p>
            <a:r>
              <a:rPr lang="en-US" dirty="0"/>
              <a:t>Thank You/Any Questions?</a:t>
            </a:r>
          </a:p>
        </p:txBody>
      </p:sp>
    </p:spTree>
    <p:extLst>
      <p:ext uri="{BB962C8B-B14F-4D97-AF65-F5344CB8AC3E}">
        <p14:creationId xmlns:p14="http://schemas.microsoft.com/office/powerpoint/2010/main" val="999100641"/>
      </p:ext>
    </p:extLst>
  </p:cSld>
  <p:clrMapOvr>
    <a:masterClrMapping/>
  </p:clrMapOvr>
</p:sld>
</file>

<file path=ppt/theme/theme1.xml><?xml version="1.0" encoding="utf-8"?>
<a:theme xmlns:a="http://schemas.openxmlformats.org/drawingml/2006/main" name="MSHS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SHS_Prsntn_Tmplt_16x9_v01-04_211130.potx" id="{7D59FA5A-340A-47C2-998A-E719F2193D5A}" vid="{F7E31695-A6CA-4619-8F80-B91F7E9CB82D}"/>
    </a:ext>
  </a:extLst>
</a:theme>
</file>

<file path=ppt/theme/theme2.xml><?xml version="1.0" encoding="utf-8"?>
<a:theme xmlns:a="http://schemas.openxmlformats.org/drawingml/2006/main" name="Office Theme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MSHS</Template>
  <TotalTime>175</TotalTime>
  <Words>279</Words>
  <Application>Microsoft Office PowerPoint</Application>
  <PresentationFormat>Widescreen</PresentationFormat>
  <Paragraphs>52</Paragraphs>
  <Slides>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Times New Roman</vt:lpstr>
      <vt:lpstr>Wingdings</vt:lpstr>
      <vt:lpstr>MSHS</vt:lpstr>
      <vt:lpstr>CCC Endovascular Live Case: Complex Intervention in Patient with Calcific Multilevel Peripheral Arterial Disease</vt:lpstr>
      <vt:lpstr>History of Presenting Illness</vt:lpstr>
      <vt:lpstr>Physical Exam</vt:lpstr>
      <vt:lpstr>Previous Peripheral Angiogram</vt:lpstr>
      <vt:lpstr>Right Lower Extremity Intervention</vt:lpstr>
      <vt:lpstr>Case Plan</vt:lpstr>
      <vt:lpstr>Thank You/Any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CCC Endovascular Live Case: Complex Intervention in Patient with Calcific Multilevel Peripheral Arterial Disease</dc:title>
  <dc:creator>David Song</dc:creator>
  <cp:lastModifiedBy>Medinbox SBI</cp:lastModifiedBy>
  <cp:revision>2</cp:revision>
  <cp:lastPrinted>2021-08-22T21:46:25Z</cp:lastPrinted>
  <dcterms:created xsi:type="dcterms:W3CDTF">2023-09-27T09:52:29Z</dcterms:created>
  <dcterms:modified xsi:type="dcterms:W3CDTF">2023-09-27T13:14:37Z</dcterms:modified>
</cp:coreProperties>
</file>