
<file path=[Content_Types].xml><?xml version="1.0" encoding="utf-8"?>
<Types xmlns="http://schemas.openxmlformats.org/package/2006/content-types">
  <Default Extension="avi" ContentType="video/x-msvideo"/>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 id="2147483828" r:id="rId2"/>
    <p:sldMasterId id="2147484123" r:id="rId3"/>
    <p:sldMasterId id="2147484880" r:id="rId4"/>
    <p:sldMasterId id="2147484961" r:id="rId5"/>
    <p:sldMasterId id="2147484974" r:id="rId6"/>
    <p:sldMasterId id="2147485069" r:id="rId7"/>
    <p:sldMasterId id="2147485083" r:id="rId8"/>
    <p:sldMasterId id="2147485096" r:id="rId9"/>
    <p:sldMasterId id="2147485108" r:id="rId10"/>
  </p:sldMasterIdLst>
  <p:notesMasterIdLst>
    <p:notesMasterId r:id="rId90"/>
  </p:notesMasterIdLst>
  <p:sldIdLst>
    <p:sldId id="413" r:id="rId11"/>
    <p:sldId id="414" r:id="rId12"/>
    <p:sldId id="1897" r:id="rId13"/>
    <p:sldId id="1927" r:id="rId14"/>
    <p:sldId id="1928" r:id="rId15"/>
    <p:sldId id="1929" r:id="rId16"/>
    <p:sldId id="1930" r:id="rId17"/>
    <p:sldId id="1931" r:id="rId18"/>
    <p:sldId id="1896" r:id="rId19"/>
    <p:sldId id="1885" r:id="rId20"/>
    <p:sldId id="1701" r:id="rId21"/>
    <p:sldId id="1395" r:id="rId22"/>
    <p:sldId id="1898" r:id="rId23"/>
    <p:sldId id="1900" r:id="rId24"/>
    <p:sldId id="1901" r:id="rId25"/>
    <p:sldId id="1962" r:id="rId26"/>
    <p:sldId id="1961" r:id="rId27"/>
    <p:sldId id="1902" r:id="rId28"/>
    <p:sldId id="1904" r:id="rId29"/>
    <p:sldId id="1905" r:id="rId30"/>
    <p:sldId id="1906" r:id="rId31"/>
    <p:sldId id="1907" r:id="rId32"/>
    <p:sldId id="1964" r:id="rId33"/>
    <p:sldId id="1967" r:id="rId34"/>
    <p:sldId id="1968" r:id="rId35"/>
    <p:sldId id="1988" r:id="rId36"/>
    <p:sldId id="1970" r:id="rId37"/>
    <p:sldId id="1990" r:id="rId38"/>
    <p:sldId id="1948" r:id="rId39"/>
    <p:sldId id="1950" r:id="rId40"/>
    <p:sldId id="1951" r:id="rId41"/>
    <p:sldId id="1952" r:id="rId42"/>
    <p:sldId id="1972" r:id="rId43"/>
    <p:sldId id="1956" r:id="rId44"/>
    <p:sldId id="1958" r:id="rId45"/>
    <p:sldId id="1959" r:id="rId46"/>
    <p:sldId id="1960" r:id="rId47"/>
    <p:sldId id="1986" r:id="rId48"/>
    <p:sldId id="1987" r:id="rId49"/>
    <p:sldId id="1973" r:id="rId50"/>
    <p:sldId id="1975" r:id="rId51"/>
    <p:sldId id="1977" r:id="rId52"/>
    <p:sldId id="1978" r:id="rId53"/>
    <p:sldId id="1979" r:id="rId54"/>
    <p:sldId id="1980" r:id="rId55"/>
    <p:sldId id="1981" r:id="rId56"/>
    <p:sldId id="1982" r:id="rId57"/>
    <p:sldId id="1983" r:id="rId58"/>
    <p:sldId id="1984" r:id="rId59"/>
    <p:sldId id="1991" r:id="rId60"/>
    <p:sldId id="1992" r:id="rId61"/>
    <p:sldId id="1993" r:id="rId62"/>
    <p:sldId id="1994" r:id="rId63"/>
    <p:sldId id="1899" r:id="rId64"/>
    <p:sldId id="1933" r:id="rId65"/>
    <p:sldId id="1995" r:id="rId66"/>
    <p:sldId id="1996" r:id="rId67"/>
    <p:sldId id="1997" r:id="rId68"/>
    <p:sldId id="1998" r:id="rId69"/>
    <p:sldId id="1999" r:id="rId70"/>
    <p:sldId id="1934" r:id="rId71"/>
    <p:sldId id="1935" r:id="rId72"/>
    <p:sldId id="1936" r:id="rId73"/>
    <p:sldId id="1937" r:id="rId74"/>
    <p:sldId id="1938" r:id="rId75"/>
    <p:sldId id="1939" r:id="rId76"/>
    <p:sldId id="1941" r:id="rId77"/>
    <p:sldId id="1942" r:id="rId78"/>
    <p:sldId id="1943" r:id="rId79"/>
    <p:sldId id="1944" r:id="rId80"/>
    <p:sldId id="1945" r:id="rId81"/>
    <p:sldId id="1946" r:id="rId82"/>
    <p:sldId id="1947" r:id="rId83"/>
    <p:sldId id="435" r:id="rId84"/>
    <p:sldId id="436" r:id="rId85"/>
    <p:sldId id="437" r:id="rId86"/>
    <p:sldId id="2000" r:id="rId87"/>
    <p:sldId id="1579" r:id="rId88"/>
    <p:sldId id="1580" r:id="rId89"/>
  </p:sldIdLst>
  <p:sldSz cx="10287000" cy="6858000" type="35mm"/>
  <p:notesSz cx="7010400" cy="9296400"/>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B0F0"/>
    <a:srgbClr val="2E75B6"/>
    <a:srgbClr val="E46C0A"/>
    <a:srgbClr val="000090"/>
    <a:srgbClr val="00A1DA"/>
    <a:srgbClr val="2D75B6"/>
    <a:srgbClr val="70AD47"/>
    <a:srgbClr val="CC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35" autoAdjust="0"/>
    <p:restoredTop sz="93103" autoAdjust="0"/>
  </p:normalViewPr>
  <p:slideViewPr>
    <p:cSldViewPr snapToGrid="0">
      <p:cViewPr varScale="1">
        <p:scale>
          <a:sx n="86" d="100"/>
          <a:sy n="86" d="100"/>
        </p:scale>
        <p:origin x="1506"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968187428396339E-2"/>
          <c:y val="0.17347324718073065"/>
          <c:w val="0.94883934132710479"/>
          <c:h val="0.73773773116993036"/>
        </c:manualLayout>
      </c:layout>
      <c:barChart>
        <c:barDir val="col"/>
        <c:grouping val="clustered"/>
        <c:varyColors val="0"/>
        <c:ser>
          <c:idx val="0"/>
          <c:order val="0"/>
          <c:tx>
            <c:strRef>
              <c:f>Sheet1!$B$1</c:f>
              <c:strCache>
                <c:ptCount val="1"/>
                <c:pt idx="0">
                  <c:v>OCT Guidance (n=1233)</c:v>
                </c:pt>
              </c:strCache>
            </c:strRef>
          </c:tx>
          <c:spPr>
            <a:solidFill>
              <a:srgbClr val="FF66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TVF</c:v>
                </c:pt>
                <c:pt idx="1">
                  <c:v>Death</c:v>
                </c:pt>
                <c:pt idx="2">
                  <c:v>MI</c:v>
                </c:pt>
                <c:pt idx="3">
                  <c:v>ID-Revasc</c:v>
                </c:pt>
                <c:pt idx="4">
                  <c:v>ST (def/prob)</c:v>
                </c:pt>
              </c:strCache>
            </c:strRef>
          </c:cat>
          <c:val>
            <c:numRef>
              <c:f>Sheet1!$B$2:$B$6</c:f>
              <c:numCache>
                <c:formatCode>General</c:formatCode>
                <c:ptCount val="5"/>
                <c:pt idx="0">
                  <c:v>7.4</c:v>
                </c:pt>
                <c:pt idx="1">
                  <c:v>2.7</c:v>
                </c:pt>
                <c:pt idx="2">
                  <c:v>4.8</c:v>
                </c:pt>
                <c:pt idx="3">
                  <c:v>9.4</c:v>
                </c:pt>
                <c:pt idx="4">
                  <c:v>0.5</c:v>
                </c:pt>
              </c:numCache>
            </c:numRef>
          </c:val>
          <c:extLst>
            <c:ext xmlns:c16="http://schemas.microsoft.com/office/drawing/2014/chart" uri="{C3380CC4-5D6E-409C-BE32-E72D297353CC}">
              <c16:uniqueId val="{00000000-9B6F-4658-815C-F9BE8D704E04}"/>
            </c:ext>
          </c:extLst>
        </c:ser>
        <c:ser>
          <c:idx val="1"/>
          <c:order val="1"/>
          <c:tx>
            <c:strRef>
              <c:f>Sheet1!$C$1</c:f>
              <c:strCache>
                <c:ptCount val="1"/>
                <c:pt idx="0">
                  <c:v>Angiography Guidance (n=1254)</c:v>
                </c:pt>
              </c:strCache>
            </c:strRef>
          </c:tx>
          <c:spPr>
            <a:solidFill>
              <a:srgbClr val="00B0F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TVF</c:v>
                </c:pt>
                <c:pt idx="1">
                  <c:v>Death</c:v>
                </c:pt>
                <c:pt idx="2">
                  <c:v>MI</c:v>
                </c:pt>
                <c:pt idx="3">
                  <c:v>ID-Revasc</c:v>
                </c:pt>
                <c:pt idx="4">
                  <c:v>ST (def/prob)</c:v>
                </c:pt>
              </c:strCache>
            </c:strRef>
          </c:cat>
          <c:val>
            <c:numRef>
              <c:f>Sheet1!$C$2:$C$6</c:f>
              <c:numCache>
                <c:formatCode>General</c:formatCode>
                <c:ptCount val="5"/>
                <c:pt idx="0">
                  <c:v>8.1999999999999993</c:v>
                </c:pt>
                <c:pt idx="1">
                  <c:v>3.6</c:v>
                </c:pt>
                <c:pt idx="2">
                  <c:v>6</c:v>
                </c:pt>
                <c:pt idx="3">
                  <c:v>10.1</c:v>
                </c:pt>
                <c:pt idx="4">
                  <c:v>1.4</c:v>
                </c:pt>
              </c:numCache>
            </c:numRef>
          </c:val>
          <c:extLst>
            <c:ext xmlns:c16="http://schemas.microsoft.com/office/drawing/2014/chart" uri="{C3380CC4-5D6E-409C-BE32-E72D297353CC}">
              <c16:uniqueId val="{00000001-9B6F-4658-815C-F9BE8D704E04}"/>
            </c:ext>
          </c:extLst>
        </c:ser>
        <c:dLbls>
          <c:showLegendKey val="0"/>
          <c:showVal val="0"/>
          <c:showCatName val="0"/>
          <c:showSerName val="0"/>
          <c:showPercent val="0"/>
          <c:showBubbleSize val="0"/>
        </c:dLbls>
        <c:gapWidth val="161"/>
        <c:overlap val="-14"/>
        <c:axId val="477194600"/>
        <c:axId val="477194928"/>
      </c:barChart>
      <c:catAx>
        <c:axId val="477194600"/>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77194928"/>
        <c:crosses val="autoZero"/>
        <c:auto val="1"/>
        <c:lblAlgn val="ctr"/>
        <c:lblOffset val="10"/>
        <c:noMultiLvlLbl val="0"/>
      </c:catAx>
      <c:valAx>
        <c:axId val="477194928"/>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77194600"/>
        <c:crosses val="autoZero"/>
        <c:crossBetween val="between"/>
      </c:valAx>
      <c:spPr>
        <a:noFill/>
        <a:ln w="25400">
          <a:noFill/>
        </a:ln>
        <a:effectLst/>
      </c:spPr>
    </c:plotArea>
    <c:legend>
      <c:legendPos val="t"/>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916839048363197E-2"/>
          <c:y val="0.14617486575645935"/>
          <c:w val="0.94614258210420243"/>
          <c:h val="0.73542189795082957"/>
        </c:manualLayout>
      </c:layout>
      <c:barChart>
        <c:barDir val="col"/>
        <c:grouping val="clustered"/>
        <c:varyColors val="0"/>
        <c:ser>
          <c:idx val="0"/>
          <c:order val="0"/>
          <c:tx>
            <c:strRef>
              <c:f>Sheet1!$B$1</c:f>
              <c:strCache>
                <c:ptCount val="1"/>
                <c:pt idx="0">
                  <c:v>OCT-guided (n=600)</c:v>
                </c:pt>
              </c:strCache>
            </c:strRef>
          </c:tx>
          <c:spPr>
            <a:solidFill>
              <a:srgbClr val="FF00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MACE</c:v>
                </c:pt>
                <c:pt idx="1">
                  <c:v>POCE</c:v>
                </c:pt>
                <c:pt idx="2">
                  <c:v>Death</c:v>
                </c:pt>
                <c:pt idx="3">
                  <c:v>Target-lesion MI</c:v>
                </c:pt>
                <c:pt idx="4">
                  <c:v>ID-TLR</c:v>
                </c:pt>
                <c:pt idx="5">
                  <c:v>ST</c:v>
                </c:pt>
              </c:strCache>
            </c:strRef>
          </c:cat>
          <c:val>
            <c:numRef>
              <c:f>Sheet1!$B$2:$B$7</c:f>
              <c:numCache>
                <c:formatCode>General</c:formatCode>
                <c:ptCount val="6"/>
                <c:pt idx="0">
                  <c:v>10.1</c:v>
                </c:pt>
                <c:pt idx="1">
                  <c:v>13.6</c:v>
                </c:pt>
                <c:pt idx="2">
                  <c:v>2.4</c:v>
                </c:pt>
                <c:pt idx="3">
                  <c:v>7.8</c:v>
                </c:pt>
                <c:pt idx="4">
                  <c:v>2.8</c:v>
                </c:pt>
                <c:pt idx="5">
                  <c:v>2.1</c:v>
                </c:pt>
              </c:numCache>
            </c:numRef>
          </c:val>
          <c:extLst>
            <c:ext xmlns:c16="http://schemas.microsoft.com/office/drawing/2014/chart" uri="{C3380CC4-5D6E-409C-BE32-E72D297353CC}">
              <c16:uniqueId val="{00000000-1049-4961-943D-CCBCE1EB1AEE}"/>
            </c:ext>
          </c:extLst>
        </c:ser>
        <c:ser>
          <c:idx val="1"/>
          <c:order val="1"/>
          <c:tx>
            <c:strRef>
              <c:f>Sheet1!$C$1</c:f>
              <c:strCache>
                <c:ptCount val="1"/>
                <c:pt idx="0">
                  <c:v>Angio-guided (n=601)</c:v>
                </c:pt>
              </c:strCache>
            </c:strRef>
          </c:tx>
          <c:spPr>
            <a:solidFill>
              <a:srgbClr val="00B0F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MACE</c:v>
                </c:pt>
                <c:pt idx="1">
                  <c:v>POCE</c:v>
                </c:pt>
                <c:pt idx="2">
                  <c:v>Death</c:v>
                </c:pt>
                <c:pt idx="3">
                  <c:v>Target-lesion MI</c:v>
                </c:pt>
                <c:pt idx="4">
                  <c:v>ID-TLR</c:v>
                </c:pt>
                <c:pt idx="5">
                  <c:v>ST</c:v>
                </c:pt>
              </c:strCache>
            </c:strRef>
          </c:cat>
          <c:val>
            <c:numRef>
              <c:f>Sheet1!$C$2:$C$7</c:f>
              <c:numCache>
                <c:formatCode>General</c:formatCode>
                <c:ptCount val="6"/>
                <c:pt idx="0">
                  <c:v>14.1</c:v>
                </c:pt>
                <c:pt idx="1">
                  <c:v>17.7</c:v>
                </c:pt>
                <c:pt idx="2">
                  <c:v>4</c:v>
                </c:pt>
                <c:pt idx="3">
                  <c:v>8.5</c:v>
                </c:pt>
                <c:pt idx="4">
                  <c:v>4.5999999999999996</c:v>
                </c:pt>
                <c:pt idx="5">
                  <c:v>3</c:v>
                </c:pt>
              </c:numCache>
            </c:numRef>
          </c:val>
          <c:extLst>
            <c:ext xmlns:c16="http://schemas.microsoft.com/office/drawing/2014/chart" uri="{C3380CC4-5D6E-409C-BE32-E72D297353CC}">
              <c16:uniqueId val="{00000001-1049-4961-943D-CCBCE1EB1AEE}"/>
            </c:ext>
          </c:extLst>
        </c:ser>
        <c:dLbls>
          <c:showLegendKey val="0"/>
          <c:showVal val="0"/>
          <c:showCatName val="0"/>
          <c:showSerName val="0"/>
          <c:showPercent val="0"/>
          <c:showBubbleSize val="0"/>
        </c:dLbls>
        <c:gapWidth val="126"/>
        <c:overlap val="-5"/>
        <c:axId val="625029504"/>
        <c:axId val="625031144"/>
      </c:barChart>
      <c:catAx>
        <c:axId val="625029504"/>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25031144"/>
        <c:crosses val="autoZero"/>
        <c:auto val="1"/>
        <c:lblAlgn val="ctr"/>
        <c:lblOffset val="5"/>
        <c:noMultiLvlLbl val="0"/>
      </c:catAx>
      <c:valAx>
        <c:axId val="625031144"/>
        <c:scaling>
          <c:orientation val="minMax"/>
          <c:max val="25"/>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25029504"/>
        <c:crosses val="autoZero"/>
        <c:crossBetween val="between"/>
        <c:majorUnit val="5"/>
      </c:valAx>
      <c:spPr>
        <a:noFill/>
        <a:ln>
          <a:noFill/>
        </a:ln>
        <a:effectLst/>
      </c:spPr>
    </c:plotArea>
    <c:legend>
      <c:legendPos val="t"/>
      <c:layout>
        <c:manualLayout>
          <c:xMode val="edge"/>
          <c:yMode val="edge"/>
          <c:x val="0.14079682801992732"/>
          <c:y val="3.4250764525993883E-2"/>
          <c:w val="0.71025683036849652"/>
          <c:h val="6.8798767126586238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579144474239801E-2"/>
          <c:y val="8.9570798683707015E-2"/>
          <c:w val="0.91367265797131703"/>
          <c:h val="0.82085121239405379"/>
        </c:manualLayout>
      </c:layout>
      <c:barChart>
        <c:barDir val="col"/>
        <c:grouping val="clustered"/>
        <c:varyColors val="0"/>
        <c:ser>
          <c:idx val="0"/>
          <c:order val="0"/>
          <c:tx>
            <c:strRef>
              <c:f>Sheet1!$B$1</c:f>
              <c:strCache>
                <c:ptCount val="1"/>
                <c:pt idx="0">
                  <c:v>OCT-guided PCI (n=1005)</c:v>
                </c:pt>
              </c:strCache>
            </c:strRef>
          </c:tx>
          <c:spPr>
            <a:solidFill>
              <a:srgbClr val="FF00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Primary endpoint</c:v>
                </c:pt>
                <c:pt idx="1">
                  <c:v>TLF</c:v>
                </c:pt>
                <c:pt idx="2">
                  <c:v>Death</c:v>
                </c:pt>
                <c:pt idx="3">
                  <c:v>TV-MI</c:v>
                </c:pt>
                <c:pt idx="4">
                  <c:v>Repeat revasc</c:v>
                </c:pt>
                <c:pt idx="5">
                  <c:v>TLR</c:v>
                </c:pt>
                <c:pt idx="6">
                  <c:v>TVR</c:v>
                </c:pt>
              </c:strCache>
            </c:strRef>
          </c:cat>
          <c:val>
            <c:numRef>
              <c:f>Sheet1!$B$2:$B$8</c:f>
              <c:numCache>
                <c:formatCode>General</c:formatCode>
                <c:ptCount val="7"/>
                <c:pt idx="0">
                  <c:v>5.8</c:v>
                </c:pt>
                <c:pt idx="1">
                  <c:v>5</c:v>
                </c:pt>
                <c:pt idx="2">
                  <c:v>2.8</c:v>
                </c:pt>
                <c:pt idx="3">
                  <c:v>0.9</c:v>
                </c:pt>
                <c:pt idx="4">
                  <c:v>5.2</c:v>
                </c:pt>
                <c:pt idx="5">
                  <c:v>3.1</c:v>
                </c:pt>
                <c:pt idx="6">
                  <c:v>3.9</c:v>
                </c:pt>
              </c:numCache>
            </c:numRef>
          </c:val>
          <c:extLst>
            <c:ext xmlns:c16="http://schemas.microsoft.com/office/drawing/2014/chart" uri="{C3380CC4-5D6E-409C-BE32-E72D297353CC}">
              <c16:uniqueId val="{00000000-67AA-4E3F-8273-C06031344181}"/>
            </c:ext>
          </c:extLst>
        </c:ser>
        <c:ser>
          <c:idx val="1"/>
          <c:order val="1"/>
          <c:tx>
            <c:strRef>
              <c:f>Sheet1!$C$1</c:f>
              <c:strCache>
                <c:ptCount val="1"/>
                <c:pt idx="0">
                  <c:v>IVUS-guided PCI (n=1003)</c:v>
                </c:pt>
              </c:strCache>
            </c:strRef>
          </c:tx>
          <c:spPr>
            <a:solidFill>
              <a:srgbClr val="00B0F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Primary endpoint</c:v>
                </c:pt>
                <c:pt idx="1">
                  <c:v>TLF</c:v>
                </c:pt>
                <c:pt idx="2">
                  <c:v>Death</c:v>
                </c:pt>
                <c:pt idx="3">
                  <c:v>TV-MI</c:v>
                </c:pt>
                <c:pt idx="4">
                  <c:v>Repeat revasc</c:v>
                </c:pt>
                <c:pt idx="5">
                  <c:v>TLR</c:v>
                </c:pt>
                <c:pt idx="6">
                  <c:v>TVR</c:v>
                </c:pt>
              </c:strCache>
            </c:strRef>
          </c:cat>
          <c:val>
            <c:numRef>
              <c:f>Sheet1!$C$2:$C$8</c:f>
              <c:numCache>
                <c:formatCode>General</c:formatCode>
                <c:ptCount val="7"/>
                <c:pt idx="0">
                  <c:v>6.1</c:v>
                </c:pt>
                <c:pt idx="1">
                  <c:v>5.6</c:v>
                </c:pt>
                <c:pt idx="2">
                  <c:v>2.7</c:v>
                </c:pt>
                <c:pt idx="3">
                  <c:v>2</c:v>
                </c:pt>
                <c:pt idx="4">
                  <c:v>5</c:v>
                </c:pt>
                <c:pt idx="5">
                  <c:v>3.3</c:v>
                </c:pt>
                <c:pt idx="6">
                  <c:v>3.8</c:v>
                </c:pt>
              </c:numCache>
            </c:numRef>
          </c:val>
          <c:extLst>
            <c:ext xmlns:c16="http://schemas.microsoft.com/office/drawing/2014/chart" uri="{C3380CC4-5D6E-409C-BE32-E72D297353CC}">
              <c16:uniqueId val="{00000001-67AA-4E3F-8273-C06031344181}"/>
            </c:ext>
          </c:extLst>
        </c:ser>
        <c:dLbls>
          <c:showLegendKey val="0"/>
          <c:showVal val="0"/>
          <c:showCatName val="0"/>
          <c:showSerName val="0"/>
          <c:showPercent val="0"/>
          <c:showBubbleSize val="0"/>
        </c:dLbls>
        <c:gapWidth val="54"/>
        <c:overlap val="-14"/>
        <c:axId val="682528064"/>
        <c:axId val="682523800"/>
      </c:barChart>
      <c:catAx>
        <c:axId val="682528064"/>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82523800"/>
        <c:crosses val="autoZero"/>
        <c:auto val="1"/>
        <c:lblAlgn val="ctr"/>
        <c:lblOffset val="10"/>
        <c:noMultiLvlLbl val="0"/>
      </c:catAx>
      <c:valAx>
        <c:axId val="682523800"/>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82528064"/>
        <c:crosses val="autoZero"/>
        <c:crossBetween val="between"/>
        <c:majorUnit val="2"/>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100" b="1">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579144474239801E-2"/>
          <c:y val="8.9570798683707015E-2"/>
          <c:w val="0.91367265797131703"/>
          <c:h val="0.82085121239405379"/>
        </c:manualLayout>
      </c:layout>
      <c:barChart>
        <c:barDir val="col"/>
        <c:grouping val="clustered"/>
        <c:varyColors val="0"/>
        <c:ser>
          <c:idx val="0"/>
          <c:order val="0"/>
          <c:tx>
            <c:strRef>
              <c:f>Sheet1!$B$1</c:f>
              <c:strCache>
                <c:ptCount val="1"/>
                <c:pt idx="0">
                  <c:v>OCT-guided PCI (n=1005)</c:v>
                </c:pt>
              </c:strCache>
            </c:strRef>
          </c:tx>
          <c:spPr>
            <a:solidFill>
              <a:srgbClr val="FF00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Primary endpoint</c:v>
                </c:pt>
                <c:pt idx="1">
                  <c:v>TLF</c:v>
                </c:pt>
                <c:pt idx="2">
                  <c:v>Death</c:v>
                </c:pt>
                <c:pt idx="3">
                  <c:v>TV-MI</c:v>
                </c:pt>
                <c:pt idx="4">
                  <c:v>Repeat revasc</c:v>
                </c:pt>
                <c:pt idx="5">
                  <c:v>TLR</c:v>
                </c:pt>
                <c:pt idx="6">
                  <c:v>TVR</c:v>
                </c:pt>
              </c:strCache>
            </c:strRef>
          </c:cat>
          <c:val>
            <c:numRef>
              <c:f>Sheet1!$B$2:$B$8</c:f>
              <c:numCache>
                <c:formatCode>General</c:formatCode>
                <c:ptCount val="7"/>
                <c:pt idx="0">
                  <c:v>2.5</c:v>
                </c:pt>
                <c:pt idx="1">
                  <c:v>2.2000000000000002</c:v>
                </c:pt>
                <c:pt idx="2">
                  <c:v>1</c:v>
                </c:pt>
                <c:pt idx="3">
                  <c:v>0.9</c:v>
                </c:pt>
                <c:pt idx="4">
                  <c:v>1.6</c:v>
                </c:pt>
                <c:pt idx="5">
                  <c:v>1.1000000000000001</c:v>
                </c:pt>
                <c:pt idx="6">
                  <c:v>1.4</c:v>
                </c:pt>
              </c:numCache>
            </c:numRef>
          </c:val>
          <c:extLst>
            <c:ext xmlns:c16="http://schemas.microsoft.com/office/drawing/2014/chart" uri="{C3380CC4-5D6E-409C-BE32-E72D297353CC}">
              <c16:uniqueId val="{00000000-5644-4222-871F-52CC62936A74}"/>
            </c:ext>
          </c:extLst>
        </c:ser>
        <c:ser>
          <c:idx val="1"/>
          <c:order val="1"/>
          <c:tx>
            <c:strRef>
              <c:f>Sheet1!$C$1</c:f>
              <c:strCache>
                <c:ptCount val="1"/>
                <c:pt idx="0">
                  <c:v>IVUS-guided PCI (n=1003)</c:v>
                </c:pt>
              </c:strCache>
            </c:strRef>
          </c:tx>
          <c:spPr>
            <a:solidFill>
              <a:srgbClr val="00B0F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Primary endpoint</c:v>
                </c:pt>
                <c:pt idx="1">
                  <c:v>TLF</c:v>
                </c:pt>
                <c:pt idx="2">
                  <c:v>Death</c:v>
                </c:pt>
                <c:pt idx="3">
                  <c:v>TV-MI</c:v>
                </c:pt>
                <c:pt idx="4">
                  <c:v>Repeat revasc</c:v>
                </c:pt>
                <c:pt idx="5">
                  <c:v>TLR</c:v>
                </c:pt>
                <c:pt idx="6">
                  <c:v>TVR</c:v>
                </c:pt>
              </c:strCache>
            </c:strRef>
          </c:cat>
          <c:val>
            <c:numRef>
              <c:f>Sheet1!$C$2:$C$8</c:f>
              <c:numCache>
                <c:formatCode>General</c:formatCode>
                <c:ptCount val="7"/>
                <c:pt idx="0">
                  <c:v>3.1</c:v>
                </c:pt>
                <c:pt idx="1">
                  <c:v>2.9</c:v>
                </c:pt>
                <c:pt idx="2">
                  <c:v>1.4</c:v>
                </c:pt>
                <c:pt idx="3">
                  <c:v>1.4</c:v>
                </c:pt>
                <c:pt idx="4">
                  <c:v>1.9</c:v>
                </c:pt>
                <c:pt idx="5">
                  <c:v>1.4</c:v>
                </c:pt>
                <c:pt idx="6">
                  <c:v>1.6</c:v>
                </c:pt>
              </c:numCache>
            </c:numRef>
          </c:val>
          <c:extLst>
            <c:ext xmlns:c16="http://schemas.microsoft.com/office/drawing/2014/chart" uri="{C3380CC4-5D6E-409C-BE32-E72D297353CC}">
              <c16:uniqueId val="{00000001-5644-4222-871F-52CC62936A74}"/>
            </c:ext>
          </c:extLst>
        </c:ser>
        <c:dLbls>
          <c:showLegendKey val="0"/>
          <c:showVal val="0"/>
          <c:showCatName val="0"/>
          <c:showSerName val="0"/>
          <c:showPercent val="0"/>
          <c:showBubbleSize val="0"/>
        </c:dLbls>
        <c:gapWidth val="54"/>
        <c:overlap val="-14"/>
        <c:axId val="682528064"/>
        <c:axId val="682523800"/>
      </c:barChart>
      <c:catAx>
        <c:axId val="682528064"/>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82523800"/>
        <c:crosses val="autoZero"/>
        <c:auto val="1"/>
        <c:lblAlgn val="ctr"/>
        <c:lblOffset val="10"/>
        <c:noMultiLvlLbl val="0"/>
      </c:catAx>
      <c:valAx>
        <c:axId val="682523800"/>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82528064"/>
        <c:crosses val="autoZero"/>
        <c:crossBetween val="between"/>
        <c:majorUnit val="2"/>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100" b="1">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787EC1C-A874-4F2B-BC38-FF3481098D07}" type="datetimeFigureOut">
              <a:rPr lang="en-US" smtClean="0"/>
              <a:t>9/19/2023</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DAE6749-EF86-4E7D-90E3-B87DCDA66992}" type="slidenum">
              <a:rPr lang="en-US" smtClean="0"/>
              <a:t>‹#›</a:t>
            </a:fld>
            <a:endParaRPr lang="en-US" dirty="0"/>
          </a:p>
        </p:txBody>
      </p:sp>
    </p:spTree>
    <p:extLst>
      <p:ext uri="{BB962C8B-B14F-4D97-AF65-F5344CB8AC3E}">
        <p14:creationId xmlns:p14="http://schemas.microsoft.com/office/powerpoint/2010/main" val="121425664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19578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er</a:t>
            </a:r>
            <a:endParaRPr lang="en-US" dirty="0"/>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CDAE6749-EF86-4E7D-90E3-B87DCDA669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434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4 and 5</a:t>
            </a:r>
          </a:p>
        </p:txBody>
      </p:sp>
      <p:sp>
        <p:nvSpPr>
          <p:cNvPr id="4" name="Slide Number Placeholder 3"/>
          <p:cNvSpPr>
            <a:spLocks noGrp="1"/>
          </p:cNvSpPr>
          <p:nvPr>
            <p:ph type="sldNum" sz="quarter" idx="10"/>
          </p:nvPr>
        </p:nvSpPr>
        <p:spPr/>
        <p:txBody>
          <a:bodyPr/>
          <a:lstStyle/>
          <a:p>
            <a:pPr marL="0" marR="0" lvl="0" indent="0" algn="r" defTabSz="957656" rtl="0" eaLnBrk="1" fontAlgn="base" latinLnBrk="0" hangingPunct="1">
              <a:lnSpc>
                <a:spcPct val="100000"/>
              </a:lnSpc>
              <a:spcBef>
                <a:spcPct val="0"/>
              </a:spcBef>
              <a:spcAft>
                <a:spcPct val="0"/>
              </a:spcAft>
              <a:buClrTx/>
              <a:buSzTx/>
              <a:buFontTx/>
              <a:buNone/>
              <a:tabLst/>
              <a:defRPr/>
            </a:pPr>
            <a:fld id="{FAE678BB-763C-40DF-B781-F9D40CCA79A2}" type="slidenum">
              <a:rPr kumimoji="0" lang="en-US" sz="1200" b="0" i="0" u="none" strike="noStrike" kern="1200" cap="none" spc="0" normalizeH="0" baseline="0" noProof="0">
                <a:ln>
                  <a:noFill/>
                </a:ln>
                <a:solidFill>
                  <a:srgbClr val="000000"/>
                </a:solidFill>
                <a:effectLst/>
                <a:uLnTx/>
                <a:uFillTx/>
                <a:latin typeface="Arial" charset="0"/>
                <a:ea typeface="ヒラギノ角ゴ Pro W3" pitchFamily="-111" charset="-128"/>
                <a:cs typeface="+mn-cs"/>
              </a:rPr>
              <a:pPr marL="0" marR="0" lvl="0" indent="0" algn="r" defTabSz="957656"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ヒラギノ角ゴ Pro W3" pitchFamily="-111" charset="-128"/>
              <a:cs typeface="+mn-cs"/>
            </a:endParaRPr>
          </a:p>
        </p:txBody>
      </p:sp>
    </p:spTree>
    <p:extLst>
      <p:ext uri="{BB962C8B-B14F-4D97-AF65-F5344CB8AC3E}">
        <p14:creationId xmlns:p14="http://schemas.microsoft.com/office/powerpoint/2010/main" val="3364264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10</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15610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1114425" y="1143000"/>
            <a:ext cx="4629150" cy="3086100"/>
          </a:xfrm>
          <a:ln/>
        </p:spPr>
      </p:sp>
      <p:sp>
        <p:nvSpPr>
          <p:cNvPr id="149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9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anose="02020603050405020304" pitchFamily="18" charset="0"/>
              </a:defRPr>
            </a:lvl1pPr>
            <a:lvl2pPr marL="742950" indent="-285750" defTabSz="928688" eaLnBrk="0" hangingPunct="0">
              <a:spcBef>
                <a:spcPct val="30000"/>
              </a:spcBef>
              <a:defRPr sz="1200">
                <a:solidFill>
                  <a:schemeClr val="tx1"/>
                </a:solidFill>
                <a:latin typeface="Times New Roman" panose="02020603050405020304" pitchFamily="18" charset="0"/>
              </a:defRPr>
            </a:lvl2pPr>
            <a:lvl3pPr marL="1143000" indent="-228600" defTabSz="928688" eaLnBrk="0" hangingPunct="0">
              <a:spcBef>
                <a:spcPct val="30000"/>
              </a:spcBef>
              <a:defRPr sz="1200">
                <a:solidFill>
                  <a:schemeClr val="tx1"/>
                </a:solidFill>
                <a:latin typeface="Times New Roman" panose="02020603050405020304" pitchFamily="18" charset="0"/>
              </a:defRPr>
            </a:lvl3pPr>
            <a:lvl4pPr marL="1600200" indent="-228600" defTabSz="928688" eaLnBrk="0" hangingPunct="0">
              <a:spcBef>
                <a:spcPct val="30000"/>
              </a:spcBef>
              <a:defRPr sz="1200">
                <a:solidFill>
                  <a:schemeClr val="tx1"/>
                </a:solidFill>
                <a:latin typeface="Times New Roman" panose="02020603050405020304" pitchFamily="18" charset="0"/>
              </a:defRPr>
            </a:lvl4pPr>
            <a:lvl5pPr marL="2057400" indent="-228600" defTabSz="928688" eaLnBrk="0" hangingPunct="0">
              <a:spcBef>
                <a:spcPct val="30000"/>
              </a:spcBef>
              <a:defRPr sz="1200">
                <a:solidFill>
                  <a:schemeClr val="tx1"/>
                </a:solidFill>
                <a:latin typeface="Times New Roman" panose="02020603050405020304" pitchFamily="18" charset="0"/>
              </a:defRPr>
            </a:lvl5pPr>
            <a:lvl6pPr marL="2514600" indent="-228600" defTabSz="9286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86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86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86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156EA1E9-0953-44BF-A1A3-21CDC04D4DD2}"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63257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13179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6042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7639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HbA1c in </a:t>
            </a:r>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FA68DE3-EF28-4001-A656-631E5A009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3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er</a:t>
            </a:r>
            <a:endParaRPr lang="en-US" dirty="0"/>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CDAE6749-EF86-4E7D-90E3-B87DCDA669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805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5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27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820553"/>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561461"/>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633526"/>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62305"/>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24901"/>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15557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725481"/>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693391"/>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416416"/>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66088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5668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514252"/>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446660"/>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91065"/>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834931"/>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668390"/>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558296"/>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08756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045843"/>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593109"/>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8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6466" indent="0" algn="ctr">
              <a:buNone/>
              <a:defRPr/>
            </a:lvl2pPr>
            <a:lvl3pPr marL="612795" indent="0" algn="ctr">
              <a:buNone/>
              <a:defRPr/>
            </a:lvl3pPr>
            <a:lvl4pPr marL="919254" indent="0" algn="ctr">
              <a:buNone/>
              <a:defRPr/>
            </a:lvl4pPr>
            <a:lvl5pPr marL="1225630" indent="0" algn="ctr">
              <a:buNone/>
              <a:defRPr/>
            </a:lvl5pPr>
            <a:lvl6pPr marL="1532055" indent="0" algn="ctr">
              <a:buNone/>
              <a:defRPr/>
            </a:lvl6pPr>
            <a:lvl7pPr marL="1838420" indent="0" algn="ctr">
              <a:buNone/>
              <a:defRPr/>
            </a:lvl7pPr>
            <a:lvl8pPr marL="2144838" indent="0" algn="ctr">
              <a:buNone/>
              <a:defRPr/>
            </a:lvl8pPr>
            <a:lvl9pPr marL="2451247" indent="0" algn="ctr">
              <a:buNone/>
              <a:defRPr/>
            </a:lvl9pPr>
          </a:lstStyle>
          <a:p>
            <a:r>
              <a:rPr lang="en-US"/>
              <a:t>Click to edit Master subtitle style</a:t>
            </a:r>
          </a:p>
        </p:txBody>
      </p:sp>
    </p:spTree>
    <p:extLst>
      <p:ext uri="{BB962C8B-B14F-4D97-AF65-F5344CB8AC3E}">
        <p14:creationId xmlns:p14="http://schemas.microsoft.com/office/powerpoint/2010/main" val="8451476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02986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6466" indent="0">
              <a:buNone/>
              <a:defRPr sz="1519"/>
            </a:lvl2pPr>
            <a:lvl3pPr marL="612795" indent="0">
              <a:buNone/>
              <a:defRPr sz="1350"/>
            </a:lvl3pPr>
            <a:lvl4pPr marL="919254" indent="0">
              <a:buNone/>
              <a:defRPr sz="1181"/>
            </a:lvl4pPr>
            <a:lvl5pPr marL="1225630" indent="0">
              <a:buNone/>
              <a:defRPr sz="1181"/>
            </a:lvl5pPr>
            <a:lvl6pPr marL="1532055" indent="0">
              <a:buNone/>
              <a:defRPr sz="1181"/>
            </a:lvl6pPr>
            <a:lvl7pPr marL="1838420" indent="0">
              <a:buNone/>
              <a:defRPr sz="1181"/>
            </a:lvl7pPr>
            <a:lvl8pPr marL="2144838" indent="0">
              <a:buNone/>
              <a:defRPr sz="1181"/>
            </a:lvl8pPr>
            <a:lvl9pPr marL="2451247" indent="0">
              <a:buNone/>
              <a:defRPr sz="1181"/>
            </a:lvl9pPr>
          </a:lstStyle>
          <a:p>
            <a:pPr lvl="0"/>
            <a:r>
              <a:rPr lang="en-US"/>
              <a:t>Click to edit Master text styles</a:t>
            </a:r>
          </a:p>
        </p:txBody>
      </p:sp>
    </p:spTree>
    <p:extLst>
      <p:ext uri="{BB962C8B-B14F-4D97-AF65-F5344CB8AC3E}">
        <p14:creationId xmlns:p14="http://schemas.microsoft.com/office/powerpoint/2010/main" val="27177157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8835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14030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6123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6580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5365178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625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6466" indent="0">
              <a:buNone/>
              <a:defRPr sz="2363"/>
            </a:lvl2pPr>
            <a:lvl3pPr marL="612795" indent="0">
              <a:buNone/>
              <a:defRPr sz="2025"/>
            </a:lvl3pPr>
            <a:lvl4pPr marL="919254" indent="0">
              <a:buNone/>
              <a:defRPr sz="1688"/>
            </a:lvl4pPr>
            <a:lvl5pPr marL="1225630" indent="0">
              <a:buNone/>
              <a:defRPr sz="1688"/>
            </a:lvl5pPr>
            <a:lvl6pPr marL="1532055" indent="0">
              <a:buNone/>
              <a:defRPr sz="1688"/>
            </a:lvl6pPr>
            <a:lvl7pPr marL="1838420" indent="0">
              <a:buNone/>
              <a:defRPr sz="1688"/>
            </a:lvl7pPr>
            <a:lvl8pPr marL="2144838" indent="0">
              <a:buNone/>
              <a:defRPr sz="1688"/>
            </a:lvl8pPr>
            <a:lvl9pPr marL="2451247"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261550489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70816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2752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47529395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477" indent="0" algn="ctr">
              <a:buNone/>
              <a:defRPr/>
            </a:lvl2pPr>
            <a:lvl3pPr marL="770950" indent="0" algn="ctr">
              <a:buNone/>
              <a:defRPr/>
            </a:lvl3pPr>
            <a:lvl4pPr marL="1156422" indent="0" algn="ctr">
              <a:buNone/>
              <a:defRPr/>
            </a:lvl4pPr>
            <a:lvl5pPr marL="1541891" indent="0" algn="ctr">
              <a:buNone/>
              <a:defRPr/>
            </a:lvl5pPr>
            <a:lvl6pPr marL="1927366" indent="0" algn="ctr">
              <a:buNone/>
              <a:defRPr/>
            </a:lvl6pPr>
            <a:lvl7pPr marL="2312839" indent="0" algn="ctr">
              <a:buNone/>
              <a:defRPr/>
            </a:lvl7pPr>
            <a:lvl8pPr marL="2698311" indent="0" algn="ctr">
              <a:buNone/>
              <a:defRPr/>
            </a:lvl8pPr>
            <a:lvl9pPr marL="3083784" indent="0" algn="ctr">
              <a:buNone/>
              <a:defRPr/>
            </a:lvl9pPr>
          </a:lstStyle>
          <a:p>
            <a:r>
              <a:rPr lang="en-US"/>
              <a:t>Click to edit Master subtitle style</a:t>
            </a:r>
          </a:p>
        </p:txBody>
      </p:sp>
    </p:spTree>
    <p:extLst>
      <p:ext uri="{BB962C8B-B14F-4D97-AF65-F5344CB8AC3E}">
        <p14:creationId xmlns:p14="http://schemas.microsoft.com/office/powerpoint/2010/main" val="340628485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98177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477" indent="0">
              <a:buNone/>
              <a:defRPr sz="1519"/>
            </a:lvl2pPr>
            <a:lvl3pPr marL="770950" indent="0">
              <a:buNone/>
              <a:defRPr sz="1350"/>
            </a:lvl3pPr>
            <a:lvl4pPr marL="1156422" indent="0">
              <a:buNone/>
              <a:defRPr sz="1181"/>
            </a:lvl4pPr>
            <a:lvl5pPr marL="1541891" indent="0">
              <a:buNone/>
              <a:defRPr sz="1181"/>
            </a:lvl5pPr>
            <a:lvl6pPr marL="1927366" indent="0">
              <a:buNone/>
              <a:defRPr sz="1181"/>
            </a:lvl6pPr>
            <a:lvl7pPr marL="2312839" indent="0">
              <a:buNone/>
              <a:defRPr sz="1181"/>
            </a:lvl7pPr>
            <a:lvl8pPr marL="2698311" indent="0">
              <a:buNone/>
              <a:defRPr sz="1181"/>
            </a:lvl8pPr>
            <a:lvl9pPr marL="3083784" indent="0">
              <a:buNone/>
              <a:defRPr sz="1181"/>
            </a:lvl9pPr>
          </a:lstStyle>
          <a:p>
            <a:pPr lvl="0"/>
            <a:r>
              <a:rPr lang="en-US"/>
              <a:t>Click to edit Master text styles</a:t>
            </a:r>
          </a:p>
        </p:txBody>
      </p:sp>
    </p:spTree>
    <p:extLst>
      <p:ext uri="{BB962C8B-B14F-4D97-AF65-F5344CB8AC3E}">
        <p14:creationId xmlns:p14="http://schemas.microsoft.com/office/powerpoint/2010/main" val="80543703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51"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7061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67783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41167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80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67374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06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7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4" y="1435104"/>
            <a:ext cx="3384550" cy="46910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192165807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477" indent="0">
              <a:buNone/>
              <a:defRPr sz="2363"/>
            </a:lvl2pPr>
            <a:lvl3pPr marL="770950" indent="0">
              <a:buNone/>
              <a:defRPr sz="2025"/>
            </a:lvl3pPr>
            <a:lvl4pPr marL="1156422" indent="0">
              <a:buNone/>
              <a:defRPr sz="1688"/>
            </a:lvl4pPr>
            <a:lvl5pPr marL="1541891" indent="0">
              <a:buNone/>
              <a:defRPr sz="1688"/>
            </a:lvl5pPr>
            <a:lvl6pPr marL="1927366" indent="0">
              <a:buNone/>
              <a:defRPr sz="1688"/>
            </a:lvl6pPr>
            <a:lvl7pPr marL="2312839" indent="0">
              <a:buNone/>
              <a:defRPr sz="1688"/>
            </a:lvl7pPr>
            <a:lvl8pPr marL="2698311" indent="0">
              <a:buNone/>
              <a:defRPr sz="1688"/>
            </a:lvl8pPr>
            <a:lvl9pPr marL="3083784"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82"/>
            <a:ext cx="6172200" cy="8048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46710397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6039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09925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421153301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41"/>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2707" indent="0" algn="ctr">
              <a:buNone/>
              <a:defRPr/>
            </a:lvl2pPr>
            <a:lvl3pPr marL="905407" indent="0" algn="ctr">
              <a:buNone/>
              <a:defRPr/>
            </a:lvl3pPr>
            <a:lvl4pPr marL="1358101" indent="0" algn="ctr">
              <a:buNone/>
              <a:defRPr/>
            </a:lvl4pPr>
            <a:lvl5pPr marL="1810804" indent="0" algn="ctr">
              <a:buNone/>
              <a:defRPr/>
            </a:lvl5pPr>
            <a:lvl6pPr marL="2263505" indent="0" algn="ctr">
              <a:buNone/>
              <a:defRPr/>
            </a:lvl6pPr>
            <a:lvl7pPr marL="2716204" indent="0" algn="ctr">
              <a:buNone/>
              <a:defRPr/>
            </a:lvl7pPr>
            <a:lvl8pPr marL="3168898" indent="0" algn="ctr">
              <a:buNone/>
              <a:defRPr/>
            </a:lvl8pPr>
            <a:lvl9pPr marL="3621586" indent="0" algn="ctr">
              <a:buNone/>
              <a:defRPr/>
            </a:lvl9pPr>
          </a:lstStyle>
          <a:p>
            <a:r>
              <a:rPr lang="en-US"/>
              <a:t>Click to edit Master subtitle style</a:t>
            </a:r>
          </a:p>
        </p:txBody>
      </p:sp>
    </p:spTree>
    <p:extLst>
      <p:ext uri="{BB962C8B-B14F-4D97-AF65-F5344CB8AC3E}">
        <p14:creationId xmlns:p14="http://schemas.microsoft.com/office/powerpoint/2010/main" val="425678489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07629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1"/>
            <a:ext cx="874395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2707" indent="0">
              <a:buNone/>
              <a:defRPr sz="1800"/>
            </a:lvl2pPr>
            <a:lvl3pPr marL="905407" indent="0">
              <a:buNone/>
              <a:defRPr sz="1600"/>
            </a:lvl3pPr>
            <a:lvl4pPr marL="1358101" indent="0">
              <a:buNone/>
              <a:defRPr sz="1400"/>
            </a:lvl4pPr>
            <a:lvl5pPr marL="1810804" indent="0">
              <a:buNone/>
              <a:defRPr sz="1400"/>
            </a:lvl5pPr>
            <a:lvl6pPr marL="2263505" indent="0">
              <a:buNone/>
              <a:defRPr sz="1400"/>
            </a:lvl6pPr>
            <a:lvl7pPr marL="2716204" indent="0">
              <a:buNone/>
              <a:defRPr sz="1400"/>
            </a:lvl7pPr>
            <a:lvl8pPr marL="3168898" indent="0">
              <a:buNone/>
              <a:defRPr sz="1400"/>
            </a:lvl8pPr>
            <a:lvl9pPr marL="3621586" indent="0">
              <a:buNone/>
              <a:defRPr sz="1400"/>
            </a:lvl9pPr>
          </a:lstStyle>
          <a:p>
            <a:pPr lvl="0"/>
            <a:r>
              <a:rPr lang="en-US"/>
              <a:t>Click to edit Master text styles</a:t>
            </a:r>
          </a:p>
        </p:txBody>
      </p:sp>
    </p:spTree>
    <p:extLst>
      <p:ext uri="{BB962C8B-B14F-4D97-AF65-F5344CB8AC3E}">
        <p14:creationId xmlns:p14="http://schemas.microsoft.com/office/powerpoint/2010/main" val="310032061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04"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868"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2422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817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2707" indent="0">
              <a:buNone/>
              <a:defRPr sz="2000" b="1"/>
            </a:lvl2pPr>
            <a:lvl3pPr marL="905407" indent="0">
              <a:buNone/>
              <a:defRPr sz="1800" b="1"/>
            </a:lvl3pPr>
            <a:lvl4pPr marL="1358101" indent="0">
              <a:buNone/>
              <a:defRPr sz="1600" b="1"/>
            </a:lvl4pPr>
            <a:lvl5pPr marL="1810804" indent="0">
              <a:buNone/>
              <a:defRPr sz="1600" b="1"/>
            </a:lvl5pPr>
            <a:lvl6pPr marL="2263505" indent="0">
              <a:buNone/>
              <a:defRPr sz="1600" b="1"/>
            </a:lvl6pPr>
            <a:lvl7pPr marL="2716204" indent="0">
              <a:buNone/>
              <a:defRPr sz="1600" b="1"/>
            </a:lvl7pPr>
            <a:lvl8pPr marL="3168898" indent="0">
              <a:buNone/>
              <a:defRPr sz="1600" b="1"/>
            </a:lvl8pPr>
            <a:lvl9pPr marL="3621586"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2707" indent="0">
              <a:buNone/>
              <a:defRPr sz="2000" b="1"/>
            </a:lvl2pPr>
            <a:lvl3pPr marL="905407" indent="0">
              <a:buNone/>
              <a:defRPr sz="1800" b="1"/>
            </a:lvl3pPr>
            <a:lvl4pPr marL="1358101" indent="0">
              <a:buNone/>
              <a:defRPr sz="1600" b="1"/>
            </a:lvl4pPr>
            <a:lvl5pPr marL="1810804" indent="0">
              <a:buNone/>
              <a:defRPr sz="1600" b="1"/>
            </a:lvl5pPr>
            <a:lvl6pPr marL="2263505" indent="0">
              <a:buNone/>
              <a:defRPr sz="1600" b="1"/>
            </a:lvl6pPr>
            <a:lvl7pPr marL="2716204" indent="0">
              <a:buNone/>
              <a:defRPr sz="1600" b="1"/>
            </a:lvl7pPr>
            <a:lvl8pPr marL="3168898" indent="0">
              <a:buNone/>
              <a:defRPr sz="1600" b="1"/>
            </a:lvl8pPr>
            <a:lvl9pPr marL="3621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37850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181035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4934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127"/>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400"/>
            </a:lvl1pPr>
            <a:lvl2pPr marL="452707" indent="0">
              <a:buNone/>
              <a:defRPr sz="1200"/>
            </a:lvl2pPr>
            <a:lvl3pPr marL="905407" indent="0">
              <a:buNone/>
              <a:defRPr sz="1000"/>
            </a:lvl3pPr>
            <a:lvl4pPr marL="1358101" indent="0">
              <a:buNone/>
              <a:defRPr sz="800"/>
            </a:lvl4pPr>
            <a:lvl5pPr marL="1810804" indent="0">
              <a:buNone/>
              <a:defRPr sz="800"/>
            </a:lvl5pPr>
            <a:lvl6pPr marL="2263505" indent="0">
              <a:buNone/>
              <a:defRPr sz="800"/>
            </a:lvl6pPr>
            <a:lvl7pPr marL="2716204" indent="0">
              <a:buNone/>
              <a:defRPr sz="800"/>
            </a:lvl7pPr>
            <a:lvl8pPr marL="3168898" indent="0">
              <a:buNone/>
              <a:defRPr sz="800"/>
            </a:lvl8pPr>
            <a:lvl9pPr marL="3621586" indent="0">
              <a:buNone/>
              <a:defRPr sz="800"/>
            </a:lvl9pPr>
          </a:lstStyle>
          <a:p>
            <a:pPr lvl="0"/>
            <a:r>
              <a:rPr lang="en-US"/>
              <a:t>Click to edit Master text styles</a:t>
            </a:r>
          </a:p>
        </p:txBody>
      </p:sp>
    </p:spTree>
    <p:extLst>
      <p:ext uri="{BB962C8B-B14F-4D97-AF65-F5344CB8AC3E}">
        <p14:creationId xmlns:p14="http://schemas.microsoft.com/office/powerpoint/2010/main" val="208607523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2707" indent="0">
              <a:buNone/>
              <a:defRPr sz="2800"/>
            </a:lvl2pPr>
            <a:lvl3pPr marL="905407" indent="0">
              <a:buNone/>
              <a:defRPr sz="2400"/>
            </a:lvl3pPr>
            <a:lvl4pPr marL="1358101" indent="0">
              <a:buNone/>
              <a:defRPr sz="2000"/>
            </a:lvl4pPr>
            <a:lvl5pPr marL="1810804" indent="0">
              <a:buNone/>
              <a:defRPr sz="2000"/>
            </a:lvl5pPr>
            <a:lvl6pPr marL="2263505" indent="0">
              <a:buNone/>
              <a:defRPr sz="2000"/>
            </a:lvl6pPr>
            <a:lvl7pPr marL="2716204" indent="0">
              <a:buNone/>
              <a:defRPr sz="2000"/>
            </a:lvl7pPr>
            <a:lvl8pPr marL="3168898" indent="0">
              <a:buNone/>
              <a:defRPr sz="2000"/>
            </a:lvl8pPr>
            <a:lvl9pPr marL="3621586" indent="0">
              <a:buNone/>
              <a:defRPr sz="2000"/>
            </a:lvl9pPr>
          </a:lstStyle>
          <a:p>
            <a:pPr lvl="0"/>
            <a:endParaRPr lang="en-US" noProof="0"/>
          </a:p>
        </p:txBody>
      </p:sp>
      <p:sp>
        <p:nvSpPr>
          <p:cNvPr id="4" name="Text Placeholder 3"/>
          <p:cNvSpPr>
            <a:spLocks noGrp="1"/>
          </p:cNvSpPr>
          <p:nvPr>
            <p:ph type="body" sz="half" idx="2"/>
          </p:nvPr>
        </p:nvSpPr>
        <p:spPr>
          <a:xfrm>
            <a:off x="2016125" y="5367386"/>
            <a:ext cx="6172200" cy="804863"/>
          </a:xfrm>
        </p:spPr>
        <p:txBody>
          <a:bodyPr/>
          <a:lstStyle>
            <a:lvl1pPr marL="0" indent="0">
              <a:buNone/>
              <a:defRPr sz="1400"/>
            </a:lvl1pPr>
            <a:lvl2pPr marL="452707" indent="0">
              <a:buNone/>
              <a:defRPr sz="1200"/>
            </a:lvl2pPr>
            <a:lvl3pPr marL="905407" indent="0">
              <a:buNone/>
              <a:defRPr sz="1000"/>
            </a:lvl3pPr>
            <a:lvl4pPr marL="1358101" indent="0">
              <a:buNone/>
              <a:defRPr sz="800"/>
            </a:lvl4pPr>
            <a:lvl5pPr marL="1810804" indent="0">
              <a:buNone/>
              <a:defRPr sz="800"/>
            </a:lvl5pPr>
            <a:lvl6pPr marL="2263505" indent="0">
              <a:buNone/>
              <a:defRPr sz="800"/>
            </a:lvl6pPr>
            <a:lvl7pPr marL="2716204" indent="0">
              <a:buNone/>
              <a:defRPr sz="800"/>
            </a:lvl7pPr>
            <a:lvl8pPr marL="3168898" indent="0">
              <a:buNone/>
              <a:defRPr sz="800"/>
            </a:lvl8pPr>
            <a:lvl9pPr marL="3621586" indent="0">
              <a:buNone/>
              <a:defRPr sz="800"/>
            </a:lvl9pPr>
          </a:lstStyle>
          <a:p>
            <a:pPr lvl="0"/>
            <a:r>
              <a:rPr lang="en-US"/>
              <a:t>Click to edit Master text styles</a:t>
            </a:r>
          </a:p>
        </p:txBody>
      </p:sp>
    </p:spTree>
    <p:extLst>
      <p:ext uri="{BB962C8B-B14F-4D97-AF65-F5344CB8AC3E}">
        <p14:creationId xmlns:p14="http://schemas.microsoft.com/office/powerpoint/2010/main" val="395428440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95774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10957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4027730435"/>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4"/>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25487" indent="0" algn="ctr">
              <a:buNone/>
              <a:defRPr/>
            </a:lvl2pPr>
            <a:lvl3pPr marL="650975" indent="0" algn="ctr">
              <a:buNone/>
              <a:defRPr/>
            </a:lvl3pPr>
            <a:lvl4pPr marL="976462" indent="0" algn="ctr">
              <a:buNone/>
              <a:defRPr/>
            </a:lvl4pPr>
            <a:lvl5pPr marL="1301949" indent="0" algn="ctr">
              <a:buNone/>
              <a:defRPr/>
            </a:lvl5pPr>
            <a:lvl6pPr marL="1627436" indent="0" algn="ctr">
              <a:buNone/>
              <a:defRPr/>
            </a:lvl6pPr>
            <a:lvl7pPr marL="1952922" indent="0" algn="ctr">
              <a:buNone/>
              <a:defRPr/>
            </a:lvl7pPr>
            <a:lvl8pPr marL="2278411" indent="0" algn="ctr">
              <a:buNone/>
              <a:defRPr/>
            </a:lvl8pPr>
            <a:lvl9pPr marL="2603897" indent="0" algn="ctr">
              <a:buNone/>
              <a:defRPr/>
            </a:lvl9pPr>
          </a:lstStyle>
          <a:p>
            <a:r>
              <a:rPr lang="en-US"/>
              <a:t>Click to edit Master subtitle style</a:t>
            </a:r>
          </a:p>
        </p:txBody>
      </p:sp>
    </p:spTree>
    <p:extLst>
      <p:ext uri="{BB962C8B-B14F-4D97-AF65-F5344CB8AC3E}">
        <p14:creationId xmlns:p14="http://schemas.microsoft.com/office/powerpoint/2010/main" val="358798102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85758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112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48"/>
            <a:ext cx="8743950" cy="1362075"/>
          </a:xfrm>
        </p:spPr>
        <p:txBody>
          <a:bodyPr anchor="t"/>
          <a:lstStyle>
            <a:lvl1pPr algn="l">
              <a:defRPr sz="2847"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424"/>
            </a:lvl1pPr>
            <a:lvl2pPr marL="325487" indent="0">
              <a:buNone/>
              <a:defRPr sz="1281"/>
            </a:lvl2pPr>
            <a:lvl3pPr marL="650975" indent="0">
              <a:buNone/>
              <a:defRPr sz="1140"/>
            </a:lvl3pPr>
            <a:lvl4pPr marL="976462" indent="0">
              <a:buNone/>
              <a:defRPr sz="997"/>
            </a:lvl4pPr>
            <a:lvl5pPr marL="1301949" indent="0">
              <a:buNone/>
              <a:defRPr sz="997"/>
            </a:lvl5pPr>
            <a:lvl6pPr marL="1627436" indent="0">
              <a:buNone/>
              <a:defRPr sz="997"/>
            </a:lvl6pPr>
            <a:lvl7pPr marL="1952922" indent="0">
              <a:buNone/>
              <a:defRPr sz="997"/>
            </a:lvl7pPr>
            <a:lvl8pPr marL="2278411" indent="0">
              <a:buNone/>
              <a:defRPr sz="997"/>
            </a:lvl8pPr>
            <a:lvl9pPr marL="2603897" indent="0">
              <a:buNone/>
              <a:defRPr sz="997"/>
            </a:lvl9pPr>
          </a:lstStyle>
          <a:p>
            <a:pPr lvl="0"/>
            <a:r>
              <a:rPr lang="en-US"/>
              <a:t>Click to edit Master text styles</a:t>
            </a:r>
          </a:p>
        </p:txBody>
      </p:sp>
    </p:spTree>
    <p:extLst>
      <p:ext uri="{BB962C8B-B14F-4D97-AF65-F5344CB8AC3E}">
        <p14:creationId xmlns:p14="http://schemas.microsoft.com/office/powerpoint/2010/main" val="252823249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3" y="1981200"/>
            <a:ext cx="4295775" cy="4114800"/>
          </a:xfrm>
        </p:spPr>
        <p:txBody>
          <a:bodyPr/>
          <a:lstStyle>
            <a:lvl1pPr>
              <a:defRPr sz="1993"/>
            </a:lvl1pPr>
            <a:lvl2pPr>
              <a:defRPr sz="1709"/>
            </a:lvl2pPr>
            <a:lvl3pPr>
              <a:defRPr sz="1424"/>
            </a:lvl3pPr>
            <a:lvl4pPr>
              <a:defRPr sz="1281"/>
            </a:lvl4pPr>
            <a:lvl5pPr>
              <a:defRPr sz="1281"/>
            </a:lvl5pPr>
            <a:lvl6pPr>
              <a:defRPr sz="1281"/>
            </a:lvl6pPr>
            <a:lvl7pPr>
              <a:defRPr sz="1281"/>
            </a:lvl7pPr>
            <a:lvl8pPr>
              <a:defRPr sz="1281"/>
            </a:lvl8pPr>
            <a:lvl9pPr>
              <a:defRPr sz="12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29" y="1981200"/>
            <a:ext cx="4295775" cy="4114800"/>
          </a:xfrm>
        </p:spPr>
        <p:txBody>
          <a:bodyPr/>
          <a:lstStyle>
            <a:lvl1pPr>
              <a:defRPr sz="1993"/>
            </a:lvl1pPr>
            <a:lvl2pPr>
              <a:defRPr sz="1709"/>
            </a:lvl2pPr>
            <a:lvl3pPr>
              <a:defRPr sz="1424"/>
            </a:lvl3pPr>
            <a:lvl4pPr>
              <a:defRPr sz="1281"/>
            </a:lvl4pPr>
            <a:lvl5pPr>
              <a:defRPr sz="1281"/>
            </a:lvl5pPr>
            <a:lvl6pPr>
              <a:defRPr sz="1281"/>
            </a:lvl6pPr>
            <a:lvl7pPr>
              <a:defRPr sz="1281"/>
            </a:lvl7pPr>
            <a:lvl8pPr>
              <a:defRPr sz="1281"/>
            </a:lvl8pPr>
            <a:lvl9pPr>
              <a:defRPr sz="12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88723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1709" b="1"/>
            </a:lvl1pPr>
            <a:lvl2pPr marL="325487" indent="0">
              <a:buNone/>
              <a:defRPr sz="1424" b="1"/>
            </a:lvl2pPr>
            <a:lvl3pPr marL="650975" indent="0">
              <a:buNone/>
              <a:defRPr sz="1281" b="1"/>
            </a:lvl3pPr>
            <a:lvl4pPr marL="976462" indent="0">
              <a:buNone/>
              <a:defRPr sz="1140" b="1"/>
            </a:lvl4pPr>
            <a:lvl5pPr marL="1301949" indent="0">
              <a:buNone/>
              <a:defRPr sz="1140" b="1"/>
            </a:lvl5pPr>
            <a:lvl6pPr marL="1627436" indent="0">
              <a:buNone/>
              <a:defRPr sz="1140" b="1"/>
            </a:lvl6pPr>
            <a:lvl7pPr marL="1952922" indent="0">
              <a:buNone/>
              <a:defRPr sz="1140" b="1"/>
            </a:lvl7pPr>
            <a:lvl8pPr marL="2278411" indent="0">
              <a:buNone/>
              <a:defRPr sz="1140" b="1"/>
            </a:lvl8pPr>
            <a:lvl9pPr marL="2603897" indent="0">
              <a:buNone/>
              <a:defRPr sz="114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1709"/>
            </a:lvl1pPr>
            <a:lvl2pPr>
              <a:defRPr sz="1424"/>
            </a:lvl2pPr>
            <a:lvl3pPr>
              <a:defRPr sz="1281"/>
            </a:lvl3pPr>
            <a:lvl4pPr>
              <a:defRPr sz="1140"/>
            </a:lvl4pPr>
            <a:lvl5pPr>
              <a:defRPr sz="1140"/>
            </a:lvl5pPr>
            <a:lvl6pPr>
              <a:defRPr sz="1140"/>
            </a:lvl6pPr>
            <a:lvl7pPr>
              <a:defRPr sz="1140"/>
            </a:lvl7pPr>
            <a:lvl8pPr>
              <a:defRPr sz="1140"/>
            </a:lvl8pPr>
            <a:lvl9pPr>
              <a:defRPr sz="11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1709" b="1"/>
            </a:lvl1pPr>
            <a:lvl2pPr marL="325487" indent="0">
              <a:buNone/>
              <a:defRPr sz="1424" b="1"/>
            </a:lvl2pPr>
            <a:lvl3pPr marL="650975" indent="0">
              <a:buNone/>
              <a:defRPr sz="1281" b="1"/>
            </a:lvl3pPr>
            <a:lvl4pPr marL="976462" indent="0">
              <a:buNone/>
              <a:defRPr sz="1140" b="1"/>
            </a:lvl4pPr>
            <a:lvl5pPr marL="1301949" indent="0">
              <a:buNone/>
              <a:defRPr sz="1140" b="1"/>
            </a:lvl5pPr>
            <a:lvl6pPr marL="1627436" indent="0">
              <a:buNone/>
              <a:defRPr sz="1140" b="1"/>
            </a:lvl6pPr>
            <a:lvl7pPr marL="1952922" indent="0">
              <a:buNone/>
              <a:defRPr sz="1140" b="1"/>
            </a:lvl7pPr>
            <a:lvl8pPr marL="2278411" indent="0">
              <a:buNone/>
              <a:defRPr sz="1140" b="1"/>
            </a:lvl8pPr>
            <a:lvl9pPr marL="2603897" indent="0">
              <a:buNone/>
              <a:defRPr sz="114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1709"/>
            </a:lvl1pPr>
            <a:lvl2pPr>
              <a:defRPr sz="1424"/>
            </a:lvl2pPr>
            <a:lvl3pPr>
              <a:defRPr sz="1281"/>
            </a:lvl3pPr>
            <a:lvl4pPr>
              <a:defRPr sz="1140"/>
            </a:lvl4pPr>
            <a:lvl5pPr>
              <a:defRPr sz="1140"/>
            </a:lvl5pPr>
            <a:lvl6pPr>
              <a:defRPr sz="1140"/>
            </a:lvl6pPr>
            <a:lvl7pPr>
              <a:defRPr sz="1140"/>
            </a:lvl7pPr>
            <a:lvl8pPr>
              <a:defRPr sz="1140"/>
            </a:lvl8pPr>
            <a:lvl9pPr>
              <a:defRPr sz="11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854374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06879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992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49"/>
            <a:ext cx="3384550" cy="1162051"/>
          </a:xfrm>
        </p:spPr>
        <p:txBody>
          <a:bodyPr anchor="b"/>
          <a:lstStyle>
            <a:lvl1pPr algn="l">
              <a:defRPr sz="1424" b="1"/>
            </a:lvl1pPr>
          </a:lstStyle>
          <a:p>
            <a:r>
              <a:rPr lang="en-US"/>
              <a:t>Click to edit Master title style</a:t>
            </a:r>
          </a:p>
        </p:txBody>
      </p:sp>
      <p:sp>
        <p:nvSpPr>
          <p:cNvPr id="3" name="Content Placeholder 2"/>
          <p:cNvSpPr>
            <a:spLocks noGrp="1"/>
          </p:cNvSpPr>
          <p:nvPr>
            <p:ph idx="1"/>
          </p:nvPr>
        </p:nvSpPr>
        <p:spPr>
          <a:xfrm>
            <a:off x="4022725" y="273061"/>
            <a:ext cx="5749925" cy="5853113"/>
          </a:xfrm>
        </p:spPr>
        <p:txBody>
          <a:bodyPr/>
          <a:lstStyle>
            <a:lvl1pPr>
              <a:defRPr sz="2278"/>
            </a:lvl1pPr>
            <a:lvl2pPr>
              <a:defRPr sz="1993"/>
            </a:lvl2pPr>
            <a:lvl3pPr>
              <a:defRPr sz="1709"/>
            </a:lvl3pPr>
            <a:lvl4pPr>
              <a:defRPr sz="1424"/>
            </a:lvl4pPr>
            <a:lvl5pPr>
              <a:defRPr sz="1424"/>
            </a:lvl5pPr>
            <a:lvl6pPr>
              <a:defRPr sz="1424"/>
            </a:lvl6pPr>
            <a:lvl7pPr>
              <a:defRPr sz="1424"/>
            </a:lvl7pPr>
            <a:lvl8pPr>
              <a:defRPr sz="1424"/>
            </a:lvl8pPr>
            <a:lvl9pPr>
              <a:defRPr sz="14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997"/>
            </a:lvl1pPr>
            <a:lvl2pPr marL="325487" indent="0">
              <a:buNone/>
              <a:defRPr sz="855"/>
            </a:lvl2pPr>
            <a:lvl3pPr marL="650975" indent="0">
              <a:buNone/>
              <a:defRPr sz="712"/>
            </a:lvl3pPr>
            <a:lvl4pPr marL="976462" indent="0">
              <a:buNone/>
              <a:defRPr sz="640"/>
            </a:lvl4pPr>
            <a:lvl5pPr marL="1301949" indent="0">
              <a:buNone/>
              <a:defRPr sz="640"/>
            </a:lvl5pPr>
            <a:lvl6pPr marL="1627436" indent="0">
              <a:buNone/>
              <a:defRPr sz="640"/>
            </a:lvl6pPr>
            <a:lvl7pPr marL="1952922" indent="0">
              <a:buNone/>
              <a:defRPr sz="640"/>
            </a:lvl7pPr>
            <a:lvl8pPr marL="2278411" indent="0">
              <a:buNone/>
              <a:defRPr sz="640"/>
            </a:lvl8pPr>
            <a:lvl9pPr marL="2603897" indent="0">
              <a:buNone/>
              <a:defRPr sz="640"/>
            </a:lvl9pPr>
          </a:lstStyle>
          <a:p>
            <a:pPr lvl="0"/>
            <a:r>
              <a:rPr lang="en-US"/>
              <a:t>Click to edit Master text styles</a:t>
            </a:r>
          </a:p>
        </p:txBody>
      </p:sp>
    </p:spTree>
    <p:extLst>
      <p:ext uri="{BB962C8B-B14F-4D97-AF65-F5344CB8AC3E}">
        <p14:creationId xmlns:p14="http://schemas.microsoft.com/office/powerpoint/2010/main" val="410964811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1424"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278"/>
            </a:lvl1pPr>
            <a:lvl2pPr marL="325487" indent="0">
              <a:buNone/>
              <a:defRPr sz="1993"/>
            </a:lvl2pPr>
            <a:lvl3pPr marL="650975" indent="0">
              <a:buNone/>
              <a:defRPr sz="1709"/>
            </a:lvl3pPr>
            <a:lvl4pPr marL="976462" indent="0">
              <a:buNone/>
              <a:defRPr sz="1424"/>
            </a:lvl4pPr>
            <a:lvl5pPr marL="1301949" indent="0">
              <a:buNone/>
              <a:defRPr sz="1424"/>
            </a:lvl5pPr>
            <a:lvl6pPr marL="1627436" indent="0">
              <a:buNone/>
              <a:defRPr sz="1424"/>
            </a:lvl6pPr>
            <a:lvl7pPr marL="1952922" indent="0">
              <a:buNone/>
              <a:defRPr sz="1424"/>
            </a:lvl7pPr>
            <a:lvl8pPr marL="2278411" indent="0">
              <a:buNone/>
              <a:defRPr sz="1424"/>
            </a:lvl8pPr>
            <a:lvl9pPr marL="2603897" indent="0">
              <a:buNone/>
              <a:defRPr sz="1424"/>
            </a:lvl9pPr>
          </a:lstStyle>
          <a:p>
            <a:pPr lvl="0"/>
            <a:r>
              <a:rPr lang="en-US" noProof="0" dirty="0"/>
              <a:t>Click icon to add picture</a:t>
            </a:r>
          </a:p>
        </p:txBody>
      </p:sp>
      <p:sp>
        <p:nvSpPr>
          <p:cNvPr id="4" name="Text Placeholder 3"/>
          <p:cNvSpPr>
            <a:spLocks noGrp="1"/>
          </p:cNvSpPr>
          <p:nvPr>
            <p:ph type="body" sz="half" idx="2"/>
          </p:nvPr>
        </p:nvSpPr>
        <p:spPr>
          <a:xfrm>
            <a:off x="2016125" y="5367339"/>
            <a:ext cx="6172200" cy="804863"/>
          </a:xfrm>
        </p:spPr>
        <p:txBody>
          <a:bodyPr/>
          <a:lstStyle>
            <a:lvl1pPr marL="0" indent="0">
              <a:buNone/>
              <a:defRPr sz="997"/>
            </a:lvl1pPr>
            <a:lvl2pPr marL="325487" indent="0">
              <a:buNone/>
              <a:defRPr sz="855"/>
            </a:lvl2pPr>
            <a:lvl3pPr marL="650975" indent="0">
              <a:buNone/>
              <a:defRPr sz="712"/>
            </a:lvl3pPr>
            <a:lvl4pPr marL="976462" indent="0">
              <a:buNone/>
              <a:defRPr sz="640"/>
            </a:lvl4pPr>
            <a:lvl5pPr marL="1301949" indent="0">
              <a:buNone/>
              <a:defRPr sz="640"/>
            </a:lvl5pPr>
            <a:lvl6pPr marL="1627436" indent="0">
              <a:buNone/>
              <a:defRPr sz="640"/>
            </a:lvl6pPr>
            <a:lvl7pPr marL="1952922" indent="0">
              <a:buNone/>
              <a:defRPr sz="640"/>
            </a:lvl7pPr>
            <a:lvl8pPr marL="2278411" indent="0">
              <a:buNone/>
              <a:defRPr sz="640"/>
            </a:lvl8pPr>
            <a:lvl9pPr marL="2603897" indent="0">
              <a:buNone/>
              <a:defRPr sz="640"/>
            </a:lvl9pPr>
          </a:lstStyle>
          <a:p>
            <a:pPr lvl="0"/>
            <a:r>
              <a:rPr lang="en-US"/>
              <a:t>Click to edit Master text styles</a:t>
            </a:r>
          </a:p>
        </p:txBody>
      </p:sp>
    </p:spTree>
    <p:extLst>
      <p:ext uri="{BB962C8B-B14F-4D97-AF65-F5344CB8AC3E}">
        <p14:creationId xmlns:p14="http://schemas.microsoft.com/office/powerpoint/2010/main" val="337946290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65332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82412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r>
              <a:rPr lang="en-US" noProof="0" dirty="0"/>
              <a:t>Click icon to add chart</a:t>
            </a:r>
          </a:p>
        </p:txBody>
      </p:sp>
    </p:spTree>
    <p:extLst>
      <p:ext uri="{BB962C8B-B14F-4D97-AF65-F5344CB8AC3E}">
        <p14:creationId xmlns:p14="http://schemas.microsoft.com/office/powerpoint/2010/main" val="105916278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142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78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8395" indent="0" algn="ctr">
              <a:buNone/>
              <a:defRPr/>
            </a:lvl2pPr>
            <a:lvl3pPr marL="616818" indent="0" algn="ctr">
              <a:buNone/>
              <a:defRPr/>
            </a:lvl3pPr>
            <a:lvl4pPr marL="925020" indent="0" algn="ctr">
              <a:buNone/>
              <a:defRPr/>
            </a:lvl4pPr>
            <a:lvl5pPr marL="1233416" indent="0" algn="ctr">
              <a:buNone/>
              <a:defRPr/>
            </a:lvl5pPr>
            <a:lvl6pPr marL="1541658" indent="0" algn="ctr">
              <a:buNone/>
              <a:defRPr/>
            </a:lvl6pPr>
            <a:lvl7pPr marL="1850070" indent="0" algn="ctr">
              <a:buNone/>
              <a:defRPr/>
            </a:lvl7pPr>
            <a:lvl8pPr marL="2158404" indent="0" algn="ctr">
              <a:buNone/>
              <a:defRPr/>
            </a:lvl8pPr>
            <a:lvl9pPr marL="2466755" indent="0" algn="ctr">
              <a:buNone/>
              <a:defRPr/>
            </a:lvl9pPr>
          </a:lstStyle>
          <a:p>
            <a:r>
              <a:rPr lang="en-US"/>
              <a:t>Click to edit Master subtitle style</a:t>
            </a:r>
          </a:p>
        </p:txBody>
      </p:sp>
    </p:spTree>
    <p:extLst>
      <p:ext uri="{BB962C8B-B14F-4D97-AF65-F5344CB8AC3E}">
        <p14:creationId xmlns:p14="http://schemas.microsoft.com/office/powerpoint/2010/main" val="366647247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36110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8395" indent="0">
              <a:buNone/>
              <a:defRPr sz="1519"/>
            </a:lvl2pPr>
            <a:lvl3pPr marL="616818" indent="0">
              <a:buNone/>
              <a:defRPr sz="1350"/>
            </a:lvl3pPr>
            <a:lvl4pPr marL="925020" indent="0">
              <a:buNone/>
              <a:defRPr sz="1181"/>
            </a:lvl4pPr>
            <a:lvl5pPr marL="1233416" indent="0">
              <a:buNone/>
              <a:defRPr sz="1181"/>
            </a:lvl5pPr>
            <a:lvl6pPr marL="1541658" indent="0">
              <a:buNone/>
              <a:defRPr sz="1181"/>
            </a:lvl6pPr>
            <a:lvl7pPr marL="1850070" indent="0">
              <a:buNone/>
              <a:defRPr sz="1181"/>
            </a:lvl7pPr>
            <a:lvl8pPr marL="2158404" indent="0">
              <a:buNone/>
              <a:defRPr sz="1181"/>
            </a:lvl8pPr>
            <a:lvl9pPr marL="2466755" indent="0">
              <a:buNone/>
              <a:defRPr sz="1181"/>
            </a:lvl9pPr>
          </a:lstStyle>
          <a:p>
            <a:pPr lvl="0"/>
            <a:r>
              <a:rPr lang="en-US"/>
              <a:t>Click to edit Master text styles</a:t>
            </a:r>
          </a:p>
        </p:txBody>
      </p:sp>
    </p:spTree>
    <p:extLst>
      <p:ext uri="{BB962C8B-B14F-4D97-AF65-F5344CB8AC3E}">
        <p14:creationId xmlns:p14="http://schemas.microsoft.com/office/powerpoint/2010/main" val="317249881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68208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93279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105689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62452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83682729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8395" indent="0">
              <a:buNone/>
              <a:defRPr sz="2363"/>
            </a:lvl2pPr>
            <a:lvl3pPr marL="616818" indent="0">
              <a:buNone/>
              <a:defRPr sz="2025"/>
            </a:lvl3pPr>
            <a:lvl4pPr marL="925020" indent="0">
              <a:buNone/>
              <a:defRPr sz="1688"/>
            </a:lvl4pPr>
            <a:lvl5pPr marL="1233416" indent="0">
              <a:buNone/>
              <a:defRPr sz="1688"/>
            </a:lvl5pPr>
            <a:lvl6pPr marL="1541658" indent="0">
              <a:buNone/>
              <a:defRPr sz="1688"/>
            </a:lvl6pPr>
            <a:lvl7pPr marL="1850070" indent="0">
              <a:buNone/>
              <a:defRPr sz="1688"/>
            </a:lvl7pPr>
            <a:lvl8pPr marL="2158404" indent="0">
              <a:buNone/>
              <a:defRPr sz="1688"/>
            </a:lvl8pPr>
            <a:lvl9pPr marL="2466755"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404738596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75262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334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127234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07578749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2499"/>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49449" indent="0" algn="ctr">
              <a:buNone/>
              <a:defRPr/>
            </a:lvl2pPr>
            <a:lvl3pPr marL="698948" indent="0" algn="ctr">
              <a:buNone/>
              <a:defRPr/>
            </a:lvl3pPr>
            <a:lvl4pPr marL="1048407" indent="0" algn="ctr">
              <a:buNone/>
              <a:defRPr/>
            </a:lvl4pPr>
            <a:lvl5pPr marL="1397934" indent="0" algn="ctr">
              <a:buNone/>
              <a:defRPr/>
            </a:lvl5pPr>
            <a:lvl6pPr marL="1747314" indent="0" algn="ctr">
              <a:buNone/>
              <a:defRPr/>
            </a:lvl6pPr>
            <a:lvl7pPr marL="2096823" indent="0" algn="ctr">
              <a:buNone/>
              <a:defRPr/>
            </a:lvl7pPr>
            <a:lvl8pPr marL="2446306" indent="0" algn="ctr">
              <a:buNone/>
              <a:defRPr/>
            </a:lvl8pPr>
            <a:lvl9pPr marL="2795784" indent="0" algn="ctr">
              <a:buNone/>
              <a:defRPr/>
            </a:lvl9pPr>
          </a:lstStyle>
          <a:p>
            <a:r>
              <a:rPr lang="en-US"/>
              <a:t>Click to edit Master subtitle style</a:t>
            </a:r>
          </a:p>
        </p:txBody>
      </p:sp>
    </p:spTree>
    <p:extLst>
      <p:ext uri="{BB962C8B-B14F-4D97-AF65-F5344CB8AC3E}">
        <p14:creationId xmlns:p14="http://schemas.microsoft.com/office/powerpoint/2010/main" val="981582183"/>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196681"/>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49449" indent="0">
              <a:buNone/>
              <a:defRPr sz="1519"/>
            </a:lvl2pPr>
            <a:lvl3pPr marL="698948" indent="0">
              <a:buNone/>
              <a:defRPr sz="1350"/>
            </a:lvl3pPr>
            <a:lvl4pPr marL="1048407" indent="0">
              <a:buNone/>
              <a:defRPr sz="1181"/>
            </a:lvl4pPr>
            <a:lvl5pPr marL="1397934" indent="0">
              <a:buNone/>
              <a:defRPr sz="1181"/>
            </a:lvl5pPr>
            <a:lvl6pPr marL="1747314" indent="0">
              <a:buNone/>
              <a:defRPr sz="1181"/>
            </a:lvl6pPr>
            <a:lvl7pPr marL="2096823" indent="0">
              <a:buNone/>
              <a:defRPr sz="1181"/>
            </a:lvl7pPr>
            <a:lvl8pPr marL="2446306" indent="0">
              <a:buNone/>
              <a:defRPr sz="1181"/>
            </a:lvl8pPr>
            <a:lvl9pPr marL="2795784" indent="0">
              <a:buNone/>
              <a:defRPr sz="1181"/>
            </a:lvl9pPr>
          </a:lstStyle>
          <a:p>
            <a:pPr lvl="0"/>
            <a:r>
              <a:rPr lang="en-US"/>
              <a:t>Click to edit Master text styles</a:t>
            </a:r>
          </a:p>
        </p:txBody>
      </p:sp>
    </p:spTree>
    <p:extLst>
      <p:ext uri="{BB962C8B-B14F-4D97-AF65-F5344CB8AC3E}">
        <p14:creationId xmlns:p14="http://schemas.microsoft.com/office/powerpoint/2010/main" val="1630892022"/>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6"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001"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705487"/>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49449" indent="0">
              <a:buNone/>
              <a:defRPr sz="1688" b="1"/>
            </a:lvl2pPr>
            <a:lvl3pPr marL="698948" indent="0">
              <a:buNone/>
              <a:defRPr sz="1519" b="1"/>
            </a:lvl3pPr>
            <a:lvl4pPr marL="1048407" indent="0">
              <a:buNone/>
              <a:defRPr sz="1350" b="1"/>
            </a:lvl4pPr>
            <a:lvl5pPr marL="1397934" indent="0">
              <a:buNone/>
              <a:defRPr sz="1350" b="1"/>
            </a:lvl5pPr>
            <a:lvl6pPr marL="1747314" indent="0">
              <a:buNone/>
              <a:defRPr sz="1350" b="1"/>
            </a:lvl6pPr>
            <a:lvl7pPr marL="2096823" indent="0">
              <a:buNone/>
              <a:defRPr sz="1350" b="1"/>
            </a:lvl7pPr>
            <a:lvl8pPr marL="2446306" indent="0">
              <a:buNone/>
              <a:defRPr sz="1350" b="1"/>
            </a:lvl8pPr>
            <a:lvl9pPr marL="279578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49449" indent="0">
              <a:buNone/>
              <a:defRPr sz="1688" b="1"/>
            </a:lvl2pPr>
            <a:lvl3pPr marL="698948" indent="0">
              <a:buNone/>
              <a:defRPr sz="1519" b="1"/>
            </a:lvl3pPr>
            <a:lvl4pPr marL="1048407" indent="0">
              <a:buNone/>
              <a:defRPr sz="1350" b="1"/>
            </a:lvl4pPr>
            <a:lvl5pPr marL="1397934" indent="0">
              <a:buNone/>
              <a:defRPr sz="1350" b="1"/>
            </a:lvl5pPr>
            <a:lvl6pPr marL="1747314" indent="0">
              <a:buNone/>
              <a:defRPr sz="1350" b="1"/>
            </a:lvl6pPr>
            <a:lvl7pPr marL="2096823" indent="0">
              <a:buNone/>
              <a:defRPr sz="1350" b="1"/>
            </a:lvl7pPr>
            <a:lvl8pPr marL="2446306" indent="0">
              <a:buNone/>
              <a:defRPr sz="1350" b="1"/>
            </a:lvl8pPr>
            <a:lvl9pPr marL="279578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279487"/>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4040257"/>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640274"/>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7" y="273066"/>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326"/>
            <a:ext cx="5749924"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7" y="1435104"/>
            <a:ext cx="3384550" cy="4691063"/>
          </a:xfrm>
        </p:spPr>
        <p:txBody>
          <a:bodyPr/>
          <a:lstStyle>
            <a:lvl1pPr marL="0" indent="0">
              <a:buNone/>
              <a:defRPr sz="1181"/>
            </a:lvl1pPr>
            <a:lvl2pPr marL="349449" indent="0">
              <a:buNone/>
              <a:defRPr sz="1013"/>
            </a:lvl2pPr>
            <a:lvl3pPr marL="698948" indent="0">
              <a:buNone/>
              <a:defRPr sz="844"/>
            </a:lvl3pPr>
            <a:lvl4pPr marL="1048407" indent="0">
              <a:buNone/>
              <a:defRPr sz="675"/>
            </a:lvl4pPr>
            <a:lvl5pPr marL="1397934" indent="0">
              <a:buNone/>
              <a:defRPr sz="675"/>
            </a:lvl5pPr>
            <a:lvl6pPr marL="1747314" indent="0">
              <a:buNone/>
              <a:defRPr sz="675"/>
            </a:lvl6pPr>
            <a:lvl7pPr marL="2096823" indent="0">
              <a:buNone/>
              <a:defRPr sz="675"/>
            </a:lvl7pPr>
            <a:lvl8pPr marL="2446306" indent="0">
              <a:buNone/>
              <a:defRPr sz="675"/>
            </a:lvl8pPr>
            <a:lvl9pPr marL="2795784" indent="0">
              <a:buNone/>
              <a:defRPr sz="675"/>
            </a:lvl9pPr>
          </a:lstStyle>
          <a:p>
            <a:pPr lvl="0"/>
            <a:r>
              <a:rPr lang="en-US"/>
              <a:t>Click to edit Master text styles</a:t>
            </a:r>
          </a:p>
        </p:txBody>
      </p:sp>
    </p:spTree>
    <p:extLst>
      <p:ext uri="{BB962C8B-B14F-4D97-AF65-F5344CB8AC3E}">
        <p14:creationId xmlns:p14="http://schemas.microsoft.com/office/powerpoint/2010/main" val="1468332260"/>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102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49449" indent="0">
              <a:buNone/>
              <a:defRPr sz="2363"/>
            </a:lvl2pPr>
            <a:lvl3pPr marL="698948" indent="0">
              <a:buNone/>
              <a:defRPr sz="2025"/>
            </a:lvl3pPr>
            <a:lvl4pPr marL="1048407" indent="0">
              <a:buNone/>
              <a:defRPr sz="1688"/>
            </a:lvl4pPr>
            <a:lvl5pPr marL="1397934" indent="0">
              <a:buNone/>
              <a:defRPr sz="1688"/>
            </a:lvl5pPr>
            <a:lvl6pPr marL="1747314" indent="0">
              <a:buNone/>
              <a:defRPr sz="1688"/>
            </a:lvl6pPr>
            <a:lvl7pPr marL="2096823" indent="0">
              <a:buNone/>
              <a:defRPr sz="1688"/>
            </a:lvl7pPr>
            <a:lvl8pPr marL="2446306" indent="0">
              <a:buNone/>
              <a:defRPr sz="1688"/>
            </a:lvl8pPr>
            <a:lvl9pPr marL="2795784" indent="0">
              <a:buNone/>
              <a:defRPr sz="1688"/>
            </a:lvl9pPr>
          </a:lstStyle>
          <a:p>
            <a:pPr lvl="0"/>
            <a:endParaRPr lang="en-US" noProof="0"/>
          </a:p>
        </p:txBody>
      </p:sp>
      <p:sp>
        <p:nvSpPr>
          <p:cNvPr id="4" name="Text Placeholder 3"/>
          <p:cNvSpPr>
            <a:spLocks noGrp="1"/>
          </p:cNvSpPr>
          <p:nvPr>
            <p:ph type="body" sz="half" idx="2"/>
          </p:nvPr>
        </p:nvSpPr>
        <p:spPr>
          <a:xfrm>
            <a:off x="2016125" y="5367552"/>
            <a:ext cx="6172200" cy="804863"/>
          </a:xfrm>
        </p:spPr>
        <p:txBody>
          <a:bodyPr/>
          <a:lstStyle>
            <a:lvl1pPr marL="0" indent="0">
              <a:buNone/>
              <a:defRPr sz="1181"/>
            </a:lvl1pPr>
            <a:lvl2pPr marL="349449" indent="0">
              <a:buNone/>
              <a:defRPr sz="1013"/>
            </a:lvl2pPr>
            <a:lvl3pPr marL="698948" indent="0">
              <a:buNone/>
              <a:defRPr sz="844"/>
            </a:lvl3pPr>
            <a:lvl4pPr marL="1048407" indent="0">
              <a:buNone/>
              <a:defRPr sz="675"/>
            </a:lvl4pPr>
            <a:lvl5pPr marL="1397934" indent="0">
              <a:buNone/>
              <a:defRPr sz="675"/>
            </a:lvl5pPr>
            <a:lvl6pPr marL="1747314" indent="0">
              <a:buNone/>
              <a:defRPr sz="675"/>
            </a:lvl6pPr>
            <a:lvl7pPr marL="2096823" indent="0">
              <a:buNone/>
              <a:defRPr sz="675"/>
            </a:lvl7pPr>
            <a:lvl8pPr marL="2446306" indent="0">
              <a:buNone/>
              <a:defRPr sz="675"/>
            </a:lvl8pPr>
            <a:lvl9pPr marL="2795784" indent="0">
              <a:buNone/>
              <a:defRPr sz="675"/>
            </a:lvl9pPr>
          </a:lstStyle>
          <a:p>
            <a:pPr lvl="0"/>
            <a:r>
              <a:rPr lang="en-US"/>
              <a:t>Click to edit Master text styles</a:t>
            </a:r>
          </a:p>
        </p:txBody>
      </p:sp>
    </p:spTree>
    <p:extLst>
      <p:ext uri="{BB962C8B-B14F-4D97-AF65-F5344CB8AC3E}">
        <p14:creationId xmlns:p14="http://schemas.microsoft.com/office/powerpoint/2010/main" val="4063176815"/>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368396"/>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349581"/>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293010860"/>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609600"/>
            <a:ext cx="874395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979902"/>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4"/>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6364" indent="0" algn="ctr">
              <a:buNone/>
              <a:defRPr/>
            </a:lvl2pPr>
            <a:lvl3pPr marL="912725" indent="0" algn="ctr">
              <a:buNone/>
              <a:defRPr/>
            </a:lvl3pPr>
            <a:lvl4pPr marL="1369084" indent="0" algn="ctr">
              <a:buNone/>
              <a:defRPr/>
            </a:lvl4pPr>
            <a:lvl5pPr marL="1825438" indent="0" algn="ctr">
              <a:buNone/>
              <a:defRPr/>
            </a:lvl5pPr>
            <a:lvl6pPr marL="2281798" indent="0" algn="ctr">
              <a:buNone/>
              <a:defRPr/>
            </a:lvl6pPr>
            <a:lvl7pPr marL="2738156" indent="0" algn="ctr">
              <a:buNone/>
              <a:defRPr/>
            </a:lvl7pPr>
            <a:lvl8pPr marL="3194513" indent="0" algn="ctr">
              <a:buNone/>
              <a:defRPr/>
            </a:lvl8pPr>
            <a:lvl9pPr marL="3650876" indent="0" algn="ctr">
              <a:buNone/>
              <a:defRPr/>
            </a:lvl9pPr>
          </a:lstStyle>
          <a:p>
            <a:r>
              <a:rPr lang="en-US"/>
              <a:t>Click to edit Master subtitle style</a:t>
            </a:r>
          </a:p>
        </p:txBody>
      </p:sp>
    </p:spTree>
    <p:extLst>
      <p:ext uri="{BB962C8B-B14F-4D97-AF65-F5344CB8AC3E}">
        <p14:creationId xmlns:p14="http://schemas.microsoft.com/office/powerpoint/2010/main" val="170298432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992545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3"/>
            <a:ext cx="874395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6364" indent="0">
              <a:buNone/>
              <a:defRPr sz="1800"/>
            </a:lvl2pPr>
            <a:lvl3pPr marL="912725" indent="0">
              <a:buNone/>
              <a:defRPr sz="1600"/>
            </a:lvl3pPr>
            <a:lvl4pPr marL="1369084" indent="0">
              <a:buNone/>
              <a:defRPr sz="1400"/>
            </a:lvl4pPr>
            <a:lvl5pPr marL="1825438" indent="0">
              <a:buNone/>
              <a:defRPr sz="1400"/>
            </a:lvl5pPr>
            <a:lvl6pPr marL="2281798" indent="0">
              <a:buNone/>
              <a:defRPr sz="1400"/>
            </a:lvl6pPr>
            <a:lvl7pPr marL="2738156" indent="0">
              <a:buNone/>
              <a:defRPr sz="1400"/>
            </a:lvl7pPr>
            <a:lvl8pPr marL="3194513" indent="0">
              <a:buNone/>
              <a:defRPr sz="1400"/>
            </a:lvl8pPr>
            <a:lvl9pPr marL="3650876" indent="0">
              <a:buNone/>
              <a:defRPr sz="1400"/>
            </a:lvl9pPr>
          </a:lstStyle>
          <a:p>
            <a:pPr lvl="0"/>
            <a:r>
              <a:rPr lang="en-US"/>
              <a:t>Click to edit Master text styles</a:t>
            </a:r>
          </a:p>
        </p:txBody>
      </p:sp>
    </p:spTree>
    <p:extLst>
      <p:ext uri="{BB962C8B-B14F-4D97-AF65-F5344CB8AC3E}">
        <p14:creationId xmlns:p14="http://schemas.microsoft.com/office/powerpoint/2010/main" val="264635466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9"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3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7820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6364" indent="0">
              <a:buNone/>
              <a:defRPr sz="2000" b="1"/>
            </a:lvl2pPr>
            <a:lvl3pPr marL="912725" indent="0">
              <a:buNone/>
              <a:defRPr sz="1800" b="1"/>
            </a:lvl3pPr>
            <a:lvl4pPr marL="1369084" indent="0">
              <a:buNone/>
              <a:defRPr sz="1600" b="1"/>
            </a:lvl4pPr>
            <a:lvl5pPr marL="1825438" indent="0">
              <a:buNone/>
              <a:defRPr sz="1600" b="1"/>
            </a:lvl5pPr>
            <a:lvl6pPr marL="2281798" indent="0">
              <a:buNone/>
              <a:defRPr sz="1600" b="1"/>
            </a:lvl6pPr>
            <a:lvl7pPr marL="2738156" indent="0">
              <a:buNone/>
              <a:defRPr sz="1600" b="1"/>
            </a:lvl7pPr>
            <a:lvl8pPr marL="3194513" indent="0">
              <a:buNone/>
              <a:defRPr sz="1600" b="1"/>
            </a:lvl8pPr>
            <a:lvl9pPr marL="3650876"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6364" indent="0">
              <a:buNone/>
              <a:defRPr sz="2000" b="1"/>
            </a:lvl2pPr>
            <a:lvl3pPr marL="912725" indent="0">
              <a:buNone/>
              <a:defRPr sz="1800" b="1"/>
            </a:lvl3pPr>
            <a:lvl4pPr marL="1369084" indent="0">
              <a:buNone/>
              <a:defRPr sz="1600" b="1"/>
            </a:lvl4pPr>
            <a:lvl5pPr marL="1825438" indent="0">
              <a:buNone/>
              <a:defRPr sz="1600" b="1"/>
            </a:lvl5pPr>
            <a:lvl6pPr marL="2281798" indent="0">
              <a:buNone/>
              <a:defRPr sz="1600" b="1"/>
            </a:lvl6pPr>
            <a:lvl7pPr marL="2738156" indent="0">
              <a:buNone/>
              <a:defRPr sz="1600" b="1"/>
            </a:lvl7pPr>
            <a:lvl8pPr marL="3194513" indent="0">
              <a:buNone/>
              <a:defRPr sz="1600" b="1"/>
            </a:lvl8pPr>
            <a:lvl9pPr marL="365087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88191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608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177577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4834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4" y="273050"/>
            <a:ext cx="3384550"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63"/>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4" y="1435104"/>
            <a:ext cx="3384550" cy="4691063"/>
          </a:xfrm>
        </p:spPr>
        <p:txBody>
          <a:bodyPr/>
          <a:lstStyle>
            <a:lvl1pPr marL="0" indent="0">
              <a:buNone/>
              <a:defRPr sz="1400"/>
            </a:lvl1pPr>
            <a:lvl2pPr marL="456364" indent="0">
              <a:buNone/>
              <a:defRPr sz="1200"/>
            </a:lvl2pPr>
            <a:lvl3pPr marL="912725" indent="0">
              <a:buNone/>
              <a:defRPr sz="1000"/>
            </a:lvl3pPr>
            <a:lvl4pPr marL="1369084" indent="0">
              <a:buNone/>
              <a:defRPr sz="800"/>
            </a:lvl4pPr>
            <a:lvl5pPr marL="1825438" indent="0">
              <a:buNone/>
              <a:defRPr sz="800"/>
            </a:lvl5pPr>
            <a:lvl6pPr marL="2281798" indent="0">
              <a:buNone/>
              <a:defRPr sz="800"/>
            </a:lvl6pPr>
            <a:lvl7pPr marL="2738156" indent="0">
              <a:buNone/>
              <a:defRPr sz="800"/>
            </a:lvl7pPr>
            <a:lvl8pPr marL="3194513" indent="0">
              <a:buNone/>
              <a:defRPr sz="800"/>
            </a:lvl8pPr>
            <a:lvl9pPr marL="3650876" indent="0">
              <a:buNone/>
              <a:defRPr sz="800"/>
            </a:lvl9pPr>
          </a:lstStyle>
          <a:p>
            <a:pPr lvl="0"/>
            <a:r>
              <a:rPr lang="en-US"/>
              <a:t>Click to edit Master text styles</a:t>
            </a:r>
          </a:p>
        </p:txBody>
      </p:sp>
    </p:spTree>
    <p:extLst>
      <p:ext uri="{BB962C8B-B14F-4D97-AF65-F5344CB8AC3E}">
        <p14:creationId xmlns:p14="http://schemas.microsoft.com/office/powerpoint/2010/main" val="59880974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6364" indent="0">
              <a:buNone/>
              <a:defRPr sz="2800"/>
            </a:lvl2pPr>
            <a:lvl3pPr marL="912725" indent="0">
              <a:buNone/>
              <a:defRPr sz="2400"/>
            </a:lvl3pPr>
            <a:lvl4pPr marL="1369084" indent="0">
              <a:buNone/>
              <a:defRPr sz="2000"/>
            </a:lvl4pPr>
            <a:lvl5pPr marL="1825438" indent="0">
              <a:buNone/>
              <a:defRPr sz="2000"/>
            </a:lvl5pPr>
            <a:lvl6pPr marL="2281798" indent="0">
              <a:buNone/>
              <a:defRPr sz="2000"/>
            </a:lvl6pPr>
            <a:lvl7pPr marL="2738156" indent="0">
              <a:buNone/>
              <a:defRPr sz="2000"/>
            </a:lvl7pPr>
            <a:lvl8pPr marL="3194513" indent="0">
              <a:buNone/>
              <a:defRPr sz="2000"/>
            </a:lvl8pPr>
            <a:lvl9pPr marL="3650876" indent="0">
              <a:buNone/>
              <a:defRPr sz="2000"/>
            </a:lvl9pPr>
          </a:lstStyle>
          <a:p>
            <a:endParaRPr lang="en-US"/>
          </a:p>
        </p:txBody>
      </p:sp>
      <p:sp>
        <p:nvSpPr>
          <p:cNvPr id="4" name="Text Placeholder 3"/>
          <p:cNvSpPr>
            <a:spLocks noGrp="1"/>
          </p:cNvSpPr>
          <p:nvPr>
            <p:ph type="body" sz="half" idx="2"/>
          </p:nvPr>
        </p:nvSpPr>
        <p:spPr>
          <a:xfrm>
            <a:off x="2016125" y="5367347"/>
            <a:ext cx="6172200" cy="804863"/>
          </a:xfrm>
        </p:spPr>
        <p:txBody>
          <a:bodyPr/>
          <a:lstStyle>
            <a:lvl1pPr marL="0" indent="0">
              <a:buNone/>
              <a:defRPr sz="1400"/>
            </a:lvl1pPr>
            <a:lvl2pPr marL="456364" indent="0">
              <a:buNone/>
              <a:defRPr sz="1200"/>
            </a:lvl2pPr>
            <a:lvl3pPr marL="912725" indent="0">
              <a:buNone/>
              <a:defRPr sz="1000"/>
            </a:lvl3pPr>
            <a:lvl4pPr marL="1369084" indent="0">
              <a:buNone/>
              <a:defRPr sz="800"/>
            </a:lvl4pPr>
            <a:lvl5pPr marL="1825438" indent="0">
              <a:buNone/>
              <a:defRPr sz="800"/>
            </a:lvl5pPr>
            <a:lvl6pPr marL="2281798" indent="0">
              <a:buNone/>
              <a:defRPr sz="800"/>
            </a:lvl6pPr>
            <a:lvl7pPr marL="2738156" indent="0">
              <a:buNone/>
              <a:defRPr sz="800"/>
            </a:lvl7pPr>
            <a:lvl8pPr marL="3194513" indent="0">
              <a:buNone/>
              <a:defRPr sz="800"/>
            </a:lvl8pPr>
            <a:lvl9pPr marL="3650876" indent="0">
              <a:buNone/>
              <a:defRPr sz="800"/>
            </a:lvl9pPr>
          </a:lstStyle>
          <a:p>
            <a:pPr lvl="0"/>
            <a:r>
              <a:rPr lang="en-US"/>
              <a:t>Click to edit Master text styles</a:t>
            </a:r>
          </a:p>
        </p:txBody>
      </p:sp>
    </p:spTree>
    <p:extLst>
      <p:ext uri="{BB962C8B-B14F-4D97-AF65-F5344CB8AC3E}">
        <p14:creationId xmlns:p14="http://schemas.microsoft.com/office/powerpoint/2010/main" val="2870757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4865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96156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endParaRPr lang="en-US"/>
          </a:p>
        </p:txBody>
      </p:sp>
    </p:spTree>
    <p:extLst>
      <p:ext uri="{BB962C8B-B14F-4D97-AF65-F5344CB8AC3E}">
        <p14:creationId xmlns:p14="http://schemas.microsoft.com/office/powerpoint/2010/main" val="367786275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407780"/>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200488"/>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274132"/>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292591"/>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9">
                <a:gamma/>
                <a:shade val="25882"/>
                <a:invGamma/>
              </a:srgbClr>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999693"/>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868825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6466" algn="ctr" rtl="0" eaLnBrk="0" fontAlgn="base" hangingPunct="0">
        <a:spcBef>
          <a:spcPct val="0"/>
        </a:spcBef>
        <a:spcAft>
          <a:spcPct val="0"/>
        </a:spcAft>
        <a:defRPr sz="3544" b="1">
          <a:solidFill>
            <a:srgbClr val="FFFF00"/>
          </a:solidFill>
          <a:latin typeface="Times New Roman" pitchFamily="18" charset="0"/>
        </a:defRPr>
      </a:lvl6pPr>
      <a:lvl7pPr marL="612795" algn="ctr" rtl="0" eaLnBrk="0" fontAlgn="base" hangingPunct="0">
        <a:spcBef>
          <a:spcPct val="0"/>
        </a:spcBef>
        <a:spcAft>
          <a:spcPct val="0"/>
        </a:spcAft>
        <a:defRPr sz="3544" b="1">
          <a:solidFill>
            <a:srgbClr val="FFFF00"/>
          </a:solidFill>
          <a:latin typeface="Times New Roman" pitchFamily="18" charset="0"/>
        </a:defRPr>
      </a:lvl7pPr>
      <a:lvl8pPr marL="919254" algn="ctr" rtl="0" eaLnBrk="0" fontAlgn="base" hangingPunct="0">
        <a:spcBef>
          <a:spcPct val="0"/>
        </a:spcBef>
        <a:spcAft>
          <a:spcPct val="0"/>
        </a:spcAft>
        <a:defRPr sz="3544" b="1">
          <a:solidFill>
            <a:srgbClr val="FFFF00"/>
          </a:solidFill>
          <a:latin typeface="Times New Roman" pitchFamily="18" charset="0"/>
        </a:defRPr>
      </a:lvl8pPr>
      <a:lvl9pPr marL="1225630" algn="ctr" rtl="0" eaLnBrk="0" fontAlgn="base" hangingPunct="0">
        <a:spcBef>
          <a:spcPct val="0"/>
        </a:spcBef>
        <a:spcAft>
          <a:spcPct val="0"/>
        </a:spcAft>
        <a:defRPr sz="3544" b="1">
          <a:solidFill>
            <a:srgbClr val="FFFF00"/>
          </a:solidFill>
          <a:latin typeface="Times New Roman" pitchFamily="18" charset="0"/>
        </a:defRPr>
      </a:lvl9pPr>
    </p:titleStyle>
    <p:bodyStyle>
      <a:lvl1pPr marL="82612" indent="-82612" algn="l" rtl="0" eaLnBrk="0" fontAlgn="base" hangingPunct="0">
        <a:spcBef>
          <a:spcPct val="20000"/>
        </a:spcBef>
        <a:spcAft>
          <a:spcPct val="0"/>
        </a:spcAft>
        <a:buChar char="•"/>
        <a:defRPr sz="2700">
          <a:solidFill>
            <a:schemeClr val="bg1"/>
          </a:solidFill>
          <a:latin typeface="+mn-lt"/>
          <a:ea typeface="+mn-ea"/>
          <a:cs typeface="+mn-cs"/>
        </a:defRPr>
      </a:lvl1pPr>
      <a:lvl2pPr marL="385121" indent="-37331" algn="l" rtl="0" eaLnBrk="0" fontAlgn="base" hangingPunct="0">
        <a:spcBef>
          <a:spcPct val="20000"/>
        </a:spcBef>
        <a:spcAft>
          <a:spcPct val="0"/>
        </a:spcAft>
        <a:buChar char="–"/>
        <a:defRPr sz="2363">
          <a:solidFill>
            <a:schemeClr val="bg1"/>
          </a:solidFill>
          <a:latin typeface="+mn-lt"/>
        </a:defRPr>
      </a:lvl2pPr>
      <a:lvl3pPr marL="656929" indent="-6692" algn="l" rtl="0" eaLnBrk="0" fontAlgn="base" hangingPunct="0">
        <a:spcBef>
          <a:spcPct val="20000"/>
        </a:spcBef>
        <a:spcAft>
          <a:spcPct val="0"/>
        </a:spcAft>
        <a:buChar char="•"/>
        <a:defRPr sz="2025">
          <a:solidFill>
            <a:schemeClr val="bg1"/>
          </a:solidFill>
          <a:latin typeface="+mn-lt"/>
        </a:defRPr>
      </a:lvl3pPr>
      <a:lvl4pPr marL="980727" indent="-6692" algn="l" rtl="0" eaLnBrk="0" fontAlgn="base" hangingPunct="0">
        <a:spcBef>
          <a:spcPct val="20000"/>
        </a:spcBef>
        <a:spcAft>
          <a:spcPct val="0"/>
        </a:spcAft>
        <a:buChar char="–"/>
        <a:defRPr sz="1688">
          <a:solidFill>
            <a:schemeClr val="bg1"/>
          </a:solidFill>
          <a:latin typeface="+mn-lt"/>
        </a:defRPr>
      </a:lvl4pPr>
      <a:lvl5pPr marL="1280598" indent="-6692" algn="l" rtl="0" eaLnBrk="0" fontAlgn="base" hangingPunct="0">
        <a:spcBef>
          <a:spcPct val="20000"/>
        </a:spcBef>
        <a:spcAft>
          <a:spcPct val="0"/>
        </a:spcAft>
        <a:buChar char="»"/>
        <a:defRPr sz="1688">
          <a:solidFill>
            <a:schemeClr val="bg1"/>
          </a:solidFill>
          <a:latin typeface="+mn-lt"/>
        </a:defRPr>
      </a:lvl5pPr>
      <a:lvl6pPr marL="1685180" indent="-154423" algn="l" rtl="0" eaLnBrk="0" fontAlgn="base" hangingPunct="0">
        <a:spcBef>
          <a:spcPct val="20000"/>
        </a:spcBef>
        <a:spcAft>
          <a:spcPct val="0"/>
        </a:spcAft>
        <a:buChar char="»"/>
        <a:defRPr sz="1688">
          <a:solidFill>
            <a:schemeClr val="bg1"/>
          </a:solidFill>
          <a:latin typeface="+mn-lt"/>
        </a:defRPr>
      </a:lvl6pPr>
      <a:lvl7pPr marL="1991639" indent="-154423" algn="l" rtl="0" eaLnBrk="0" fontAlgn="base" hangingPunct="0">
        <a:spcBef>
          <a:spcPct val="20000"/>
        </a:spcBef>
        <a:spcAft>
          <a:spcPct val="0"/>
        </a:spcAft>
        <a:buChar char="»"/>
        <a:defRPr sz="1688">
          <a:solidFill>
            <a:schemeClr val="bg1"/>
          </a:solidFill>
          <a:latin typeface="+mn-lt"/>
        </a:defRPr>
      </a:lvl7pPr>
      <a:lvl8pPr marL="2298079" indent="-154423" algn="l" rtl="0" eaLnBrk="0" fontAlgn="base" hangingPunct="0">
        <a:spcBef>
          <a:spcPct val="20000"/>
        </a:spcBef>
        <a:spcAft>
          <a:spcPct val="0"/>
        </a:spcAft>
        <a:buChar char="»"/>
        <a:defRPr sz="1688">
          <a:solidFill>
            <a:schemeClr val="bg1"/>
          </a:solidFill>
          <a:latin typeface="+mn-lt"/>
        </a:defRPr>
      </a:lvl8pPr>
      <a:lvl9pPr marL="2604466" indent="-154423"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2795" rtl="0" eaLnBrk="1" latinLnBrk="0" hangingPunct="1">
        <a:defRPr sz="1519" kern="1200">
          <a:solidFill>
            <a:schemeClr val="tx1"/>
          </a:solidFill>
          <a:latin typeface="+mn-lt"/>
          <a:ea typeface="+mn-ea"/>
          <a:cs typeface="+mn-cs"/>
        </a:defRPr>
      </a:lvl1pPr>
      <a:lvl2pPr marL="306466" algn="l" defTabSz="612795" rtl="0" eaLnBrk="1" latinLnBrk="0" hangingPunct="1">
        <a:defRPr sz="1519" kern="1200">
          <a:solidFill>
            <a:schemeClr val="tx1"/>
          </a:solidFill>
          <a:latin typeface="+mn-lt"/>
          <a:ea typeface="+mn-ea"/>
          <a:cs typeface="+mn-cs"/>
        </a:defRPr>
      </a:lvl2pPr>
      <a:lvl3pPr marL="612795" algn="l" defTabSz="612795" rtl="0" eaLnBrk="1" latinLnBrk="0" hangingPunct="1">
        <a:defRPr sz="1519" kern="1200">
          <a:solidFill>
            <a:schemeClr val="tx1"/>
          </a:solidFill>
          <a:latin typeface="+mn-lt"/>
          <a:ea typeface="+mn-ea"/>
          <a:cs typeface="+mn-cs"/>
        </a:defRPr>
      </a:lvl3pPr>
      <a:lvl4pPr marL="919254" algn="l" defTabSz="612795" rtl="0" eaLnBrk="1" latinLnBrk="0" hangingPunct="1">
        <a:defRPr sz="1519" kern="1200">
          <a:solidFill>
            <a:schemeClr val="tx1"/>
          </a:solidFill>
          <a:latin typeface="+mn-lt"/>
          <a:ea typeface="+mn-ea"/>
          <a:cs typeface="+mn-cs"/>
        </a:defRPr>
      </a:lvl4pPr>
      <a:lvl5pPr marL="1225630" algn="l" defTabSz="612795" rtl="0" eaLnBrk="1" latinLnBrk="0" hangingPunct="1">
        <a:defRPr sz="1519" kern="1200">
          <a:solidFill>
            <a:schemeClr val="tx1"/>
          </a:solidFill>
          <a:latin typeface="+mn-lt"/>
          <a:ea typeface="+mn-ea"/>
          <a:cs typeface="+mn-cs"/>
        </a:defRPr>
      </a:lvl5pPr>
      <a:lvl6pPr marL="1532055" algn="l" defTabSz="612795" rtl="0" eaLnBrk="1" latinLnBrk="0" hangingPunct="1">
        <a:defRPr sz="1519" kern="1200">
          <a:solidFill>
            <a:schemeClr val="tx1"/>
          </a:solidFill>
          <a:latin typeface="+mn-lt"/>
          <a:ea typeface="+mn-ea"/>
          <a:cs typeface="+mn-cs"/>
        </a:defRPr>
      </a:lvl6pPr>
      <a:lvl7pPr marL="1838420" algn="l" defTabSz="612795" rtl="0" eaLnBrk="1" latinLnBrk="0" hangingPunct="1">
        <a:defRPr sz="1519" kern="1200">
          <a:solidFill>
            <a:schemeClr val="tx1"/>
          </a:solidFill>
          <a:latin typeface="+mn-lt"/>
          <a:ea typeface="+mn-ea"/>
          <a:cs typeface="+mn-cs"/>
        </a:defRPr>
      </a:lvl7pPr>
      <a:lvl8pPr marL="2144838" algn="l" defTabSz="612795" rtl="0" eaLnBrk="1" latinLnBrk="0" hangingPunct="1">
        <a:defRPr sz="1519" kern="1200">
          <a:solidFill>
            <a:schemeClr val="tx1"/>
          </a:solidFill>
          <a:latin typeface="+mn-lt"/>
          <a:ea typeface="+mn-ea"/>
          <a:cs typeface="+mn-cs"/>
        </a:defRPr>
      </a:lvl8pPr>
      <a:lvl9pPr marL="2451247" algn="l" defTabSz="612795"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471921"/>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477" algn="ctr" rtl="0" eaLnBrk="1" fontAlgn="base" hangingPunct="1">
        <a:spcBef>
          <a:spcPct val="0"/>
        </a:spcBef>
        <a:spcAft>
          <a:spcPct val="0"/>
        </a:spcAft>
        <a:defRPr sz="3544" b="1">
          <a:solidFill>
            <a:srgbClr val="FFFF00"/>
          </a:solidFill>
          <a:latin typeface="Times New Roman" pitchFamily="18" charset="0"/>
        </a:defRPr>
      </a:lvl6pPr>
      <a:lvl7pPr marL="770950" algn="ctr" rtl="0" eaLnBrk="1" fontAlgn="base" hangingPunct="1">
        <a:spcBef>
          <a:spcPct val="0"/>
        </a:spcBef>
        <a:spcAft>
          <a:spcPct val="0"/>
        </a:spcAft>
        <a:defRPr sz="3544" b="1">
          <a:solidFill>
            <a:srgbClr val="FFFF00"/>
          </a:solidFill>
          <a:latin typeface="Times New Roman" pitchFamily="18" charset="0"/>
        </a:defRPr>
      </a:lvl7pPr>
      <a:lvl8pPr marL="1156422" algn="ctr" rtl="0" eaLnBrk="1" fontAlgn="base" hangingPunct="1">
        <a:spcBef>
          <a:spcPct val="0"/>
        </a:spcBef>
        <a:spcAft>
          <a:spcPct val="0"/>
        </a:spcAft>
        <a:defRPr sz="3544" b="1">
          <a:solidFill>
            <a:srgbClr val="FFFF00"/>
          </a:solidFill>
          <a:latin typeface="Times New Roman" pitchFamily="18" charset="0"/>
        </a:defRPr>
      </a:lvl8pPr>
      <a:lvl9pPr marL="1541891" algn="ctr" rtl="0" eaLnBrk="1" fontAlgn="base" hangingPunct="1">
        <a:spcBef>
          <a:spcPct val="0"/>
        </a:spcBef>
        <a:spcAft>
          <a:spcPct val="0"/>
        </a:spcAft>
        <a:defRPr sz="3544" b="1">
          <a:solidFill>
            <a:srgbClr val="FFFF00"/>
          </a:solidFill>
          <a:latin typeface="Times New Roman" pitchFamily="18" charset="0"/>
        </a:defRPr>
      </a:lvl9pPr>
    </p:titleStyle>
    <p:bodyStyle>
      <a:lvl1pPr marL="289106" indent="-289106" algn="l" rtl="0" eaLnBrk="1" fontAlgn="base" hangingPunct="1">
        <a:spcBef>
          <a:spcPct val="20000"/>
        </a:spcBef>
        <a:spcAft>
          <a:spcPct val="0"/>
        </a:spcAft>
        <a:buChar char="•"/>
        <a:defRPr sz="2700">
          <a:solidFill>
            <a:schemeClr val="bg1"/>
          </a:solidFill>
          <a:latin typeface="+mn-lt"/>
          <a:ea typeface="+mn-ea"/>
          <a:cs typeface="+mn-cs"/>
        </a:defRPr>
      </a:lvl1pPr>
      <a:lvl2pPr marL="626392" indent="-240919" algn="l" rtl="0" eaLnBrk="1" fontAlgn="base" hangingPunct="1">
        <a:spcBef>
          <a:spcPct val="20000"/>
        </a:spcBef>
        <a:spcAft>
          <a:spcPct val="0"/>
        </a:spcAft>
        <a:buChar char="–"/>
        <a:defRPr sz="2363">
          <a:solidFill>
            <a:schemeClr val="bg1"/>
          </a:solidFill>
          <a:latin typeface="+mn-lt"/>
        </a:defRPr>
      </a:lvl2pPr>
      <a:lvl3pPr marL="963683" indent="-192738" algn="l" rtl="0" eaLnBrk="1" fontAlgn="base" hangingPunct="1">
        <a:spcBef>
          <a:spcPct val="20000"/>
        </a:spcBef>
        <a:spcAft>
          <a:spcPct val="0"/>
        </a:spcAft>
        <a:buChar char="•"/>
        <a:defRPr sz="2025">
          <a:solidFill>
            <a:schemeClr val="bg1"/>
          </a:solidFill>
          <a:latin typeface="+mn-lt"/>
        </a:defRPr>
      </a:lvl3pPr>
      <a:lvl4pPr marL="1349157" indent="-192738" algn="l" rtl="0" eaLnBrk="1" fontAlgn="base" hangingPunct="1">
        <a:spcBef>
          <a:spcPct val="20000"/>
        </a:spcBef>
        <a:spcAft>
          <a:spcPct val="0"/>
        </a:spcAft>
        <a:buChar char="–"/>
        <a:defRPr sz="1688">
          <a:solidFill>
            <a:schemeClr val="bg1"/>
          </a:solidFill>
          <a:latin typeface="+mn-lt"/>
        </a:defRPr>
      </a:lvl4pPr>
      <a:lvl5pPr marL="1734627" indent="-194078" algn="l" rtl="0" eaLnBrk="1" fontAlgn="base" hangingPunct="1">
        <a:spcBef>
          <a:spcPct val="20000"/>
        </a:spcBef>
        <a:spcAft>
          <a:spcPct val="0"/>
        </a:spcAft>
        <a:buChar char="»"/>
        <a:defRPr sz="1688">
          <a:solidFill>
            <a:schemeClr val="bg1"/>
          </a:solidFill>
          <a:latin typeface="+mn-lt"/>
        </a:defRPr>
      </a:lvl5pPr>
      <a:lvl6pPr marL="2120101" indent="-194078" algn="l" rtl="0" eaLnBrk="1" fontAlgn="base" hangingPunct="1">
        <a:spcBef>
          <a:spcPct val="20000"/>
        </a:spcBef>
        <a:spcAft>
          <a:spcPct val="0"/>
        </a:spcAft>
        <a:buChar char="»"/>
        <a:defRPr sz="1688">
          <a:solidFill>
            <a:schemeClr val="bg1"/>
          </a:solidFill>
          <a:latin typeface="+mn-lt"/>
        </a:defRPr>
      </a:lvl6pPr>
      <a:lvl7pPr marL="2505575" indent="-194078" algn="l" rtl="0" eaLnBrk="1" fontAlgn="base" hangingPunct="1">
        <a:spcBef>
          <a:spcPct val="20000"/>
        </a:spcBef>
        <a:spcAft>
          <a:spcPct val="0"/>
        </a:spcAft>
        <a:buChar char="»"/>
        <a:defRPr sz="1688">
          <a:solidFill>
            <a:schemeClr val="bg1"/>
          </a:solidFill>
          <a:latin typeface="+mn-lt"/>
        </a:defRPr>
      </a:lvl7pPr>
      <a:lvl8pPr marL="2891041" indent="-194078" algn="l" rtl="0" eaLnBrk="1" fontAlgn="base" hangingPunct="1">
        <a:spcBef>
          <a:spcPct val="20000"/>
        </a:spcBef>
        <a:spcAft>
          <a:spcPct val="0"/>
        </a:spcAft>
        <a:buChar char="»"/>
        <a:defRPr sz="1688">
          <a:solidFill>
            <a:schemeClr val="bg1"/>
          </a:solidFill>
          <a:latin typeface="+mn-lt"/>
        </a:defRPr>
      </a:lvl8pPr>
      <a:lvl9pPr marL="3276516" indent="-194078"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0950" rtl="0" eaLnBrk="1" latinLnBrk="0" hangingPunct="1">
        <a:defRPr sz="1519" kern="1200">
          <a:solidFill>
            <a:schemeClr val="tx1"/>
          </a:solidFill>
          <a:latin typeface="+mn-lt"/>
          <a:ea typeface="+mn-ea"/>
          <a:cs typeface="+mn-cs"/>
        </a:defRPr>
      </a:lvl1pPr>
      <a:lvl2pPr marL="385477" algn="l" defTabSz="770950" rtl="0" eaLnBrk="1" latinLnBrk="0" hangingPunct="1">
        <a:defRPr sz="1519" kern="1200">
          <a:solidFill>
            <a:schemeClr val="tx1"/>
          </a:solidFill>
          <a:latin typeface="+mn-lt"/>
          <a:ea typeface="+mn-ea"/>
          <a:cs typeface="+mn-cs"/>
        </a:defRPr>
      </a:lvl2pPr>
      <a:lvl3pPr marL="770950" algn="l" defTabSz="770950" rtl="0" eaLnBrk="1" latinLnBrk="0" hangingPunct="1">
        <a:defRPr sz="1519" kern="1200">
          <a:solidFill>
            <a:schemeClr val="tx1"/>
          </a:solidFill>
          <a:latin typeface="+mn-lt"/>
          <a:ea typeface="+mn-ea"/>
          <a:cs typeface="+mn-cs"/>
        </a:defRPr>
      </a:lvl3pPr>
      <a:lvl4pPr marL="1156422" algn="l" defTabSz="770950" rtl="0" eaLnBrk="1" latinLnBrk="0" hangingPunct="1">
        <a:defRPr sz="1519" kern="1200">
          <a:solidFill>
            <a:schemeClr val="tx1"/>
          </a:solidFill>
          <a:latin typeface="+mn-lt"/>
          <a:ea typeface="+mn-ea"/>
          <a:cs typeface="+mn-cs"/>
        </a:defRPr>
      </a:lvl4pPr>
      <a:lvl5pPr marL="1541891" algn="l" defTabSz="770950" rtl="0" eaLnBrk="1" latinLnBrk="0" hangingPunct="1">
        <a:defRPr sz="1519" kern="1200">
          <a:solidFill>
            <a:schemeClr val="tx1"/>
          </a:solidFill>
          <a:latin typeface="+mn-lt"/>
          <a:ea typeface="+mn-ea"/>
          <a:cs typeface="+mn-cs"/>
        </a:defRPr>
      </a:lvl5pPr>
      <a:lvl6pPr marL="1927366" algn="l" defTabSz="770950" rtl="0" eaLnBrk="1" latinLnBrk="0" hangingPunct="1">
        <a:defRPr sz="1519" kern="1200">
          <a:solidFill>
            <a:schemeClr val="tx1"/>
          </a:solidFill>
          <a:latin typeface="+mn-lt"/>
          <a:ea typeface="+mn-ea"/>
          <a:cs typeface="+mn-cs"/>
        </a:defRPr>
      </a:lvl6pPr>
      <a:lvl7pPr marL="2312839" algn="l" defTabSz="770950" rtl="0" eaLnBrk="1" latinLnBrk="0" hangingPunct="1">
        <a:defRPr sz="1519" kern="1200">
          <a:solidFill>
            <a:schemeClr val="tx1"/>
          </a:solidFill>
          <a:latin typeface="+mn-lt"/>
          <a:ea typeface="+mn-ea"/>
          <a:cs typeface="+mn-cs"/>
        </a:defRPr>
      </a:lvl7pPr>
      <a:lvl8pPr marL="2698311" algn="l" defTabSz="770950" rtl="0" eaLnBrk="1" latinLnBrk="0" hangingPunct="1">
        <a:defRPr sz="1519" kern="1200">
          <a:solidFill>
            <a:schemeClr val="tx1"/>
          </a:solidFill>
          <a:latin typeface="+mn-lt"/>
          <a:ea typeface="+mn-ea"/>
          <a:cs typeface="+mn-cs"/>
        </a:defRPr>
      </a:lvl8pPr>
      <a:lvl9pPr marL="3083784" algn="l" defTabSz="770950"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14648189"/>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 id="2147484891" r:id="rId11"/>
    <p:sldLayoutId id="2147484892"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2707" algn="ctr" rtl="0" eaLnBrk="0" fontAlgn="base" hangingPunct="0">
        <a:spcBef>
          <a:spcPct val="0"/>
        </a:spcBef>
        <a:spcAft>
          <a:spcPct val="0"/>
        </a:spcAft>
        <a:defRPr sz="4200" b="1">
          <a:solidFill>
            <a:srgbClr val="FFFF00"/>
          </a:solidFill>
          <a:latin typeface="Times New Roman" pitchFamily="18" charset="0"/>
        </a:defRPr>
      </a:lvl6pPr>
      <a:lvl7pPr marL="905407" algn="ctr" rtl="0" eaLnBrk="0" fontAlgn="base" hangingPunct="0">
        <a:spcBef>
          <a:spcPct val="0"/>
        </a:spcBef>
        <a:spcAft>
          <a:spcPct val="0"/>
        </a:spcAft>
        <a:defRPr sz="4200" b="1">
          <a:solidFill>
            <a:srgbClr val="FFFF00"/>
          </a:solidFill>
          <a:latin typeface="Times New Roman" pitchFamily="18" charset="0"/>
        </a:defRPr>
      </a:lvl7pPr>
      <a:lvl8pPr marL="1358101" algn="ctr" rtl="0" eaLnBrk="0" fontAlgn="base" hangingPunct="0">
        <a:spcBef>
          <a:spcPct val="0"/>
        </a:spcBef>
        <a:spcAft>
          <a:spcPct val="0"/>
        </a:spcAft>
        <a:defRPr sz="4200" b="1">
          <a:solidFill>
            <a:srgbClr val="FFFF00"/>
          </a:solidFill>
          <a:latin typeface="Times New Roman" pitchFamily="18" charset="0"/>
        </a:defRPr>
      </a:lvl8pPr>
      <a:lvl9pPr marL="1810804" algn="ctr" rtl="0" eaLnBrk="0" fontAlgn="base" hangingPunct="0">
        <a:spcBef>
          <a:spcPct val="0"/>
        </a:spcBef>
        <a:spcAft>
          <a:spcPct val="0"/>
        </a:spcAft>
        <a:defRPr sz="4200" b="1">
          <a:solidFill>
            <a:srgbClr val="FFFF00"/>
          </a:solidFill>
          <a:latin typeface="Times New Roman" pitchFamily="18" charset="0"/>
        </a:defRPr>
      </a:lvl9pPr>
    </p:titleStyle>
    <p:bodyStyle>
      <a:lvl1pPr marL="331788" indent="-331788" algn="l" rtl="0" eaLnBrk="0" fontAlgn="base" hangingPunct="0">
        <a:spcBef>
          <a:spcPct val="20000"/>
        </a:spcBef>
        <a:spcAft>
          <a:spcPct val="0"/>
        </a:spcAft>
        <a:buChar char="•"/>
        <a:defRPr sz="3200">
          <a:solidFill>
            <a:schemeClr val="bg1"/>
          </a:solidFill>
          <a:latin typeface="+mn-lt"/>
          <a:ea typeface="+mn-ea"/>
          <a:cs typeface="+mn-cs"/>
        </a:defRPr>
      </a:lvl1pPr>
      <a:lvl2pPr marL="730250" indent="-276225" algn="l" rtl="0" eaLnBrk="0" fontAlgn="base" hangingPunct="0">
        <a:spcBef>
          <a:spcPct val="20000"/>
        </a:spcBef>
        <a:spcAft>
          <a:spcPct val="0"/>
        </a:spcAft>
        <a:buChar char="–"/>
        <a:defRPr sz="2800">
          <a:solidFill>
            <a:schemeClr val="bg1"/>
          </a:solidFill>
          <a:latin typeface="+mn-lt"/>
        </a:defRPr>
      </a:lvl2pPr>
      <a:lvl3pPr marL="1127125" indent="-219075" algn="l" rtl="0" eaLnBrk="0" fontAlgn="base" hangingPunct="0">
        <a:spcBef>
          <a:spcPct val="20000"/>
        </a:spcBef>
        <a:spcAft>
          <a:spcPct val="0"/>
        </a:spcAft>
        <a:buChar char="•"/>
        <a:defRPr sz="2400">
          <a:solidFill>
            <a:schemeClr val="bg1"/>
          </a:solidFill>
          <a:latin typeface="+mn-lt"/>
        </a:defRPr>
      </a:lvl3pPr>
      <a:lvl4pPr marL="1579563" indent="-219075" algn="l" rtl="0" eaLnBrk="0" fontAlgn="base" hangingPunct="0">
        <a:spcBef>
          <a:spcPct val="20000"/>
        </a:spcBef>
        <a:spcAft>
          <a:spcPct val="0"/>
        </a:spcAft>
        <a:buChar char="–"/>
        <a:defRPr sz="2000">
          <a:solidFill>
            <a:schemeClr val="bg1"/>
          </a:solidFill>
          <a:latin typeface="+mn-lt"/>
        </a:defRPr>
      </a:lvl4pPr>
      <a:lvl5pPr marL="2032000" indent="-220663" algn="l" rtl="0" eaLnBrk="0" fontAlgn="base" hangingPunct="0">
        <a:spcBef>
          <a:spcPct val="20000"/>
        </a:spcBef>
        <a:spcAft>
          <a:spcPct val="0"/>
        </a:spcAft>
        <a:buChar char="»"/>
        <a:defRPr sz="2000">
          <a:solidFill>
            <a:schemeClr val="bg1"/>
          </a:solidFill>
          <a:latin typeface="+mn-lt"/>
        </a:defRPr>
      </a:lvl5pPr>
      <a:lvl6pPr marL="2489842" indent="-227932" algn="l" rtl="0" eaLnBrk="0" fontAlgn="base" hangingPunct="0">
        <a:spcBef>
          <a:spcPct val="20000"/>
        </a:spcBef>
        <a:spcAft>
          <a:spcPct val="0"/>
        </a:spcAft>
        <a:buChar char="»"/>
        <a:defRPr sz="2000">
          <a:solidFill>
            <a:schemeClr val="bg1"/>
          </a:solidFill>
          <a:latin typeface="+mn-lt"/>
        </a:defRPr>
      </a:lvl6pPr>
      <a:lvl7pPr marL="2942536" indent="-227932" algn="l" rtl="0" eaLnBrk="0" fontAlgn="base" hangingPunct="0">
        <a:spcBef>
          <a:spcPct val="20000"/>
        </a:spcBef>
        <a:spcAft>
          <a:spcPct val="0"/>
        </a:spcAft>
        <a:buChar char="»"/>
        <a:defRPr sz="2000">
          <a:solidFill>
            <a:schemeClr val="bg1"/>
          </a:solidFill>
          <a:latin typeface="+mn-lt"/>
        </a:defRPr>
      </a:lvl7pPr>
      <a:lvl8pPr marL="3395226" indent="-227932" algn="l" rtl="0" eaLnBrk="0" fontAlgn="base" hangingPunct="0">
        <a:spcBef>
          <a:spcPct val="20000"/>
        </a:spcBef>
        <a:spcAft>
          <a:spcPct val="0"/>
        </a:spcAft>
        <a:buChar char="»"/>
        <a:defRPr sz="2000">
          <a:solidFill>
            <a:schemeClr val="bg1"/>
          </a:solidFill>
          <a:latin typeface="+mn-lt"/>
        </a:defRPr>
      </a:lvl8pPr>
      <a:lvl9pPr marL="3847924" indent="-227932"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05407" rtl="0" eaLnBrk="1" latinLnBrk="0" hangingPunct="1">
        <a:defRPr sz="1800" kern="1200">
          <a:solidFill>
            <a:schemeClr val="tx1"/>
          </a:solidFill>
          <a:latin typeface="+mn-lt"/>
          <a:ea typeface="+mn-ea"/>
          <a:cs typeface="+mn-cs"/>
        </a:defRPr>
      </a:lvl1pPr>
      <a:lvl2pPr marL="452707" algn="l" defTabSz="905407" rtl="0" eaLnBrk="1" latinLnBrk="0" hangingPunct="1">
        <a:defRPr sz="1800" kern="1200">
          <a:solidFill>
            <a:schemeClr val="tx1"/>
          </a:solidFill>
          <a:latin typeface="+mn-lt"/>
          <a:ea typeface="+mn-ea"/>
          <a:cs typeface="+mn-cs"/>
        </a:defRPr>
      </a:lvl2pPr>
      <a:lvl3pPr marL="905407" algn="l" defTabSz="905407" rtl="0" eaLnBrk="1" latinLnBrk="0" hangingPunct="1">
        <a:defRPr sz="1800" kern="1200">
          <a:solidFill>
            <a:schemeClr val="tx1"/>
          </a:solidFill>
          <a:latin typeface="+mn-lt"/>
          <a:ea typeface="+mn-ea"/>
          <a:cs typeface="+mn-cs"/>
        </a:defRPr>
      </a:lvl3pPr>
      <a:lvl4pPr marL="1358101" algn="l" defTabSz="905407" rtl="0" eaLnBrk="1" latinLnBrk="0" hangingPunct="1">
        <a:defRPr sz="1800" kern="1200">
          <a:solidFill>
            <a:schemeClr val="tx1"/>
          </a:solidFill>
          <a:latin typeface="+mn-lt"/>
          <a:ea typeface="+mn-ea"/>
          <a:cs typeface="+mn-cs"/>
        </a:defRPr>
      </a:lvl4pPr>
      <a:lvl5pPr marL="1810804" algn="l" defTabSz="905407" rtl="0" eaLnBrk="1" latinLnBrk="0" hangingPunct="1">
        <a:defRPr sz="1800" kern="1200">
          <a:solidFill>
            <a:schemeClr val="tx1"/>
          </a:solidFill>
          <a:latin typeface="+mn-lt"/>
          <a:ea typeface="+mn-ea"/>
          <a:cs typeface="+mn-cs"/>
        </a:defRPr>
      </a:lvl5pPr>
      <a:lvl6pPr marL="2263505" algn="l" defTabSz="905407" rtl="0" eaLnBrk="1" latinLnBrk="0" hangingPunct="1">
        <a:defRPr sz="1800" kern="1200">
          <a:solidFill>
            <a:schemeClr val="tx1"/>
          </a:solidFill>
          <a:latin typeface="+mn-lt"/>
          <a:ea typeface="+mn-ea"/>
          <a:cs typeface="+mn-cs"/>
        </a:defRPr>
      </a:lvl6pPr>
      <a:lvl7pPr marL="2716204" algn="l" defTabSz="905407" rtl="0" eaLnBrk="1" latinLnBrk="0" hangingPunct="1">
        <a:defRPr sz="1800" kern="1200">
          <a:solidFill>
            <a:schemeClr val="tx1"/>
          </a:solidFill>
          <a:latin typeface="+mn-lt"/>
          <a:ea typeface="+mn-ea"/>
          <a:cs typeface="+mn-cs"/>
        </a:defRPr>
      </a:lvl7pPr>
      <a:lvl8pPr marL="3168898" algn="l" defTabSz="905407" rtl="0" eaLnBrk="1" latinLnBrk="0" hangingPunct="1">
        <a:defRPr sz="1800" kern="1200">
          <a:solidFill>
            <a:schemeClr val="tx1"/>
          </a:solidFill>
          <a:latin typeface="+mn-lt"/>
          <a:ea typeface="+mn-ea"/>
          <a:cs typeface="+mn-cs"/>
        </a:defRPr>
      </a:lvl8pPr>
      <a:lvl9pPr marL="3621586" algn="l" defTabSz="90540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ltLang="en-US"/>
          </a:p>
        </p:txBody>
      </p:sp>
      <p:sp>
        <p:nvSpPr>
          <p:cNvPr id="12291"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21612068"/>
      </p:ext>
    </p:extLst>
  </p:cSld>
  <p:clrMap bg1="lt1" tx1="dk1" bg2="lt2" tx2="dk2" accent1="accent1" accent2="accent2" accent3="accent3" accent4="accent4" accent5="accent5" accent6="accent6" hlink="hlink" folHlink="folHlink"/>
  <p:sldLayoutIdLst>
    <p:sldLayoutId id="2147484962" r:id="rId1"/>
    <p:sldLayoutId id="2147484963" r:id="rId2"/>
    <p:sldLayoutId id="2147484964" r:id="rId3"/>
    <p:sldLayoutId id="2147484965" r:id="rId4"/>
    <p:sldLayoutId id="2147484966" r:id="rId5"/>
    <p:sldLayoutId id="2147484967" r:id="rId6"/>
    <p:sldLayoutId id="2147484968" r:id="rId7"/>
    <p:sldLayoutId id="2147484969" r:id="rId8"/>
    <p:sldLayoutId id="2147484970" r:id="rId9"/>
    <p:sldLayoutId id="2147484971" r:id="rId10"/>
    <p:sldLayoutId id="2147484972" r:id="rId11"/>
    <p:sldLayoutId id="2147484973" r:id="rId12"/>
  </p:sldLayoutIdLst>
  <p:transition/>
  <p:txStyles>
    <p:titleStyle>
      <a:lvl1pPr algn="ctr" rtl="0" eaLnBrk="0" fontAlgn="base" hangingPunct="0">
        <a:spcBef>
          <a:spcPct val="0"/>
        </a:spcBef>
        <a:spcAft>
          <a:spcPct val="0"/>
        </a:spcAft>
        <a:defRPr sz="2990" b="1">
          <a:solidFill>
            <a:srgbClr val="FFFF00"/>
          </a:solidFill>
          <a:latin typeface="+mj-lt"/>
          <a:ea typeface="+mj-ea"/>
          <a:cs typeface="+mj-cs"/>
        </a:defRPr>
      </a:lvl1pPr>
      <a:lvl2pPr algn="ctr" rtl="0" eaLnBrk="0" fontAlgn="base" hangingPunct="0">
        <a:spcBef>
          <a:spcPct val="0"/>
        </a:spcBef>
        <a:spcAft>
          <a:spcPct val="0"/>
        </a:spcAft>
        <a:defRPr sz="2990" b="1">
          <a:solidFill>
            <a:srgbClr val="FFFF00"/>
          </a:solidFill>
          <a:latin typeface="Times New Roman" pitchFamily="18" charset="0"/>
        </a:defRPr>
      </a:lvl2pPr>
      <a:lvl3pPr algn="ctr" rtl="0" eaLnBrk="0" fontAlgn="base" hangingPunct="0">
        <a:spcBef>
          <a:spcPct val="0"/>
        </a:spcBef>
        <a:spcAft>
          <a:spcPct val="0"/>
        </a:spcAft>
        <a:defRPr sz="2990" b="1">
          <a:solidFill>
            <a:srgbClr val="FFFF00"/>
          </a:solidFill>
          <a:latin typeface="Times New Roman" pitchFamily="18" charset="0"/>
        </a:defRPr>
      </a:lvl3pPr>
      <a:lvl4pPr algn="ctr" rtl="0" eaLnBrk="0" fontAlgn="base" hangingPunct="0">
        <a:spcBef>
          <a:spcPct val="0"/>
        </a:spcBef>
        <a:spcAft>
          <a:spcPct val="0"/>
        </a:spcAft>
        <a:defRPr sz="2990" b="1">
          <a:solidFill>
            <a:srgbClr val="FFFF00"/>
          </a:solidFill>
          <a:latin typeface="Times New Roman" pitchFamily="18" charset="0"/>
        </a:defRPr>
      </a:lvl4pPr>
      <a:lvl5pPr algn="ctr" rtl="0" eaLnBrk="0" fontAlgn="base" hangingPunct="0">
        <a:spcBef>
          <a:spcPct val="0"/>
        </a:spcBef>
        <a:spcAft>
          <a:spcPct val="0"/>
        </a:spcAft>
        <a:defRPr sz="2990" b="1">
          <a:solidFill>
            <a:srgbClr val="FFFF00"/>
          </a:solidFill>
          <a:latin typeface="Times New Roman" pitchFamily="18" charset="0"/>
        </a:defRPr>
      </a:lvl5pPr>
      <a:lvl6pPr marL="325487" algn="ctr" rtl="0" eaLnBrk="1" fontAlgn="base" hangingPunct="1">
        <a:spcBef>
          <a:spcPct val="0"/>
        </a:spcBef>
        <a:spcAft>
          <a:spcPct val="0"/>
        </a:spcAft>
        <a:defRPr sz="2990" b="1">
          <a:solidFill>
            <a:srgbClr val="FFFF00"/>
          </a:solidFill>
          <a:latin typeface="Times New Roman" pitchFamily="18" charset="0"/>
        </a:defRPr>
      </a:lvl6pPr>
      <a:lvl7pPr marL="650975" algn="ctr" rtl="0" eaLnBrk="1" fontAlgn="base" hangingPunct="1">
        <a:spcBef>
          <a:spcPct val="0"/>
        </a:spcBef>
        <a:spcAft>
          <a:spcPct val="0"/>
        </a:spcAft>
        <a:defRPr sz="2990" b="1">
          <a:solidFill>
            <a:srgbClr val="FFFF00"/>
          </a:solidFill>
          <a:latin typeface="Times New Roman" pitchFamily="18" charset="0"/>
        </a:defRPr>
      </a:lvl7pPr>
      <a:lvl8pPr marL="976462" algn="ctr" rtl="0" eaLnBrk="1" fontAlgn="base" hangingPunct="1">
        <a:spcBef>
          <a:spcPct val="0"/>
        </a:spcBef>
        <a:spcAft>
          <a:spcPct val="0"/>
        </a:spcAft>
        <a:defRPr sz="2990" b="1">
          <a:solidFill>
            <a:srgbClr val="FFFF00"/>
          </a:solidFill>
          <a:latin typeface="Times New Roman" pitchFamily="18" charset="0"/>
        </a:defRPr>
      </a:lvl8pPr>
      <a:lvl9pPr marL="1301949" algn="ctr" rtl="0" eaLnBrk="1" fontAlgn="base" hangingPunct="1">
        <a:spcBef>
          <a:spcPct val="0"/>
        </a:spcBef>
        <a:spcAft>
          <a:spcPct val="0"/>
        </a:spcAft>
        <a:defRPr sz="2990" b="1">
          <a:solidFill>
            <a:srgbClr val="FFFF00"/>
          </a:solidFill>
          <a:latin typeface="Times New Roman" pitchFamily="18" charset="0"/>
        </a:defRPr>
      </a:lvl9pPr>
    </p:titleStyle>
    <p:bodyStyle>
      <a:lvl1pPr marL="244116" indent="-244116" algn="l" rtl="0" eaLnBrk="0" fontAlgn="base" hangingPunct="0">
        <a:spcBef>
          <a:spcPct val="20000"/>
        </a:spcBef>
        <a:spcAft>
          <a:spcPct val="0"/>
        </a:spcAft>
        <a:buChar char="•"/>
        <a:defRPr sz="2278">
          <a:solidFill>
            <a:schemeClr val="bg1"/>
          </a:solidFill>
          <a:latin typeface="+mn-lt"/>
          <a:ea typeface="+mn-ea"/>
          <a:cs typeface="+mn-cs"/>
        </a:defRPr>
      </a:lvl1pPr>
      <a:lvl2pPr marL="528918" indent="-203430" algn="l" rtl="0" eaLnBrk="0" fontAlgn="base" hangingPunct="0">
        <a:spcBef>
          <a:spcPct val="20000"/>
        </a:spcBef>
        <a:spcAft>
          <a:spcPct val="0"/>
        </a:spcAft>
        <a:buChar char="–"/>
        <a:defRPr sz="1993">
          <a:solidFill>
            <a:schemeClr val="bg1"/>
          </a:solidFill>
          <a:latin typeface="+mn-lt"/>
        </a:defRPr>
      </a:lvl2pPr>
      <a:lvl3pPr marL="813718" indent="-162744" algn="l" rtl="0" eaLnBrk="0" fontAlgn="base" hangingPunct="0">
        <a:spcBef>
          <a:spcPct val="20000"/>
        </a:spcBef>
        <a:spcAft>
          <a:spcPct val="0"/>
        </a:spcAft>
        <a:buChar char="•"/>
        <a:defRPr sz="1709">
          <a:solidFill>
            <a:schemeClr val="bg1"/>
          </a:solidFill>
          <a:latin typeface="+mn-lt"/>
        </a:defRPr>
      </a:lvl3pPr>
      <a:lvl4pPr marL="1139205" indent="-162744" algn="l" rtl="0" eaLnBrk="0" fontAlgn="base" hangingPunct="0">
        <a:spcBef>
          <a:spcPct val="20000"/>
        </a:spcBef>
        <a:spcAft>
          <a:spcPct val="0"/>
        </a:spcAft>
        <a:buChar char="–"/>
        <a:defRPr sz="1424">
          <a:solidFill>
            <a:schemeClr val="bg1"/>
          </a:solidFill>
          <a:latin typeface="+mn-lt"/>
        </a:defRPr>
      </a:lvl4pPr>
      <a:lvl5pPr marL="1464692" indent="-163874" algn="l" rtl="0" eaLnBrk="0" fontAlgn="base" hangingPunct="0">
        <a:spcBef>
          <a:spcPct val="20000"/>
        </a:spcBef>
        <a:spcAft>
          <a:spcPct val="0"/>
        </a:spcAft>
        <a:buChar char="»"/>
        <a:defRPr sz="1424">
          <a:solidFill>
            <a:schemeClr val="bg1"/>
          </a:solidFill>
          <a:latin typeface="+mn-lt"/>
        </a:defRPr>
      </a:lvl5pPr>
      <a:lvl6pPr marL="1790180" indent="-163874" algn="l" rtl="0" eaLnBrk="1" fontAlgn="base" hangingPunct="1">
        <a:spcBef>
          <a:spcPct val="20000"/>
        </a:spcBef>
        <a:spcAft>
          <a:spcPct val="0"/>
        </a:spcAft>
        <a:buChar char="»"/>
        <a:defRPr sz="1424">
          <a:solidFill>
            <a:schemeClr val="bg1"/>
          </a:solidFill>
          <a:latin typeface="+mn-lt"/>
        </a:defRPr>
      </a:lvl6pPr>
      <a:lvl7pPr marL="2115666" indent="-163874" algn="l" rtl="0" eaLnBrk="1" fontAlgn="base" hangingPunct="1">
        <a:spcBef>
          <a:spcPct val="20000"/>
        </a:spcBef>
        <a:spcAft>
          <a:spcPct val="0"/>
        </a:spcAft>
        <a:buChar char="»"/>
        <a:defRPr sz="1424">
          <a:solidFill>
            <a:schemeClr val="bg1"/>
          </a:solidFill>
          <a:latin typeface="+mn-lt"/>
        </a:defRPr>
      </a:lvl7pPr>
      <a:lvl8pPr marL="2441153" indent="-163874" algn="l" rtl="0" eaLnBrk="1" fontAlgn="base" hangingPunct="1">
        <a:spcBef>
          <a:spcPct val="20000"/>
        </a:spcBef>
        <a:spcAft>
          <a:spcPct val="0"/>
        </a:spcAft>
        <a:buChar char="»"/>
        <a:defRPr sz="1424">
          <a:solidFill>
            <a:schemeClr val="bg1"/>
          </a:solidFill>
          <a:latin typeface="+mn-lt"/>
        </a:defRPr>
      </a:lvl8pPr>
      <a:lvl9pPr marL="2766641" indent="-163874" algn="l" rtl="0" eaLnBrk="1" fontAlgn="base" hangingPunct="1">
        <a:spcBef>
          <a:spcPct val="20000"/>
        </a:spcBef>
        <a:spcAft>
          <a:spcPct val="0"/>
        </a:spcAft>
        <a:buChar char="»"/>
        <a:defRPr sz="1424">
          <a:solidFill>
            <a:schemeClr val="bg1"/>
          </a:solidFill>
          <a:latin typeface="+mn-lt"/>
        </a:defRPr>
      </a:lvl9pPr>
    </p:bodyStyle>
    <p:otherStyle>
      <a:defPPr>
        <a:defRPr lang="en-US"/>
      </a:defPPr>
      <a:lvl1pPr marL="0" algn="l" defTabSz="650975" rtl="0" eaLnBrk="1" latinLnBrk="0" hangingPunct="1">
        <a:defRPr sz="1281" kern="1200">
          <a:solidFill>
            <a:schemeClr val="tx1"/>
          </a:solidFill>
          <a:latin typeface="+mn-lt"/>
          <a:ea typeface="+mn-ea"/>
          <a:cs typeface="+mn-cs"/>
        </a:defRPr>
      </a:lvl1pPr>
      <a:lvl2pPr marL="325487" algn="l" defTabSz="650975" rtl="0" eaLnBrk="1" latinLnBrk="0" hangingPunct="1">
        <a:defRPr sz="1281" kern="1200">
          <a:solidFill>
            <a:schemeClr val="tx1"/>
          </a:solidFill>
          <a:latin typeface="+mn-lt"/>
          <a:ea typeface="+mn-ea"/>
          <a:cs typeface="+mn-cs"/>
        </a:defRPr>
      </a:lvl2pPr>
      <a:lvl3pPr marL="650975" algn="l" defTabSz="650975" rtl="0" eaLnBrk="1" latinLnBrk="0" hangingPunct="1">
        <a:defRPr sz="1281" kern="1200">
          <a:solidFill>
            <a:schemeClr val="tx1"/>
          </a:solidFill>
          <a:latin typeface="+mn-lt"/>
          <a:ea typeface="+mn-ea"/>
          <a:cs typeface="+mn-cs"/>
        </a:defRPr>
      </a:lvl3pPr>
      <a:lvl4pPr marL="976462" algn="l" defTabSz="650975" rtl="0" eaLnBrk="1" latinLnBrk="0" hangingPunct="1">
        <a:defRPr sz="1281" kern="1200">
          <a:solidFill>
            <a:schemeClr val="tx1"/>
          </a:solidFill>
          <a:latin typeface="+mn-lt"/>
          <a:ea typeface="+mn-ea"/>
          <a:cs typeface="+mn-cs"/>
        </a:defRPr>
      </a:lvl4pPr>
      <a:lvl5pPr marL="1301949" algn="l" defTabSz="650975" rtl="0" eaLnBrk="1" latinLnBrk="0" hangingPunct="1">
        <a:defRPr sz="1281" kern="1200">
          <a:solidFill>
            <a:schemeClr val="tx1"/>
          </a:solidFill>
          <a:latin typeface="+mn-lt"/>
          <a:ea typeface="+mn-ea"/>
          <a:cs typeface="+mn-cs"/>
        </a:defRPr>
      </a:lvl5pPr>
      <a:lvl6pPr marL="1627436" algn="l" defTabSz="650975" rtl="0" eaLnBrk="1" latinLnBrk="0" hangingPunct="1">
        <a:defRPr sz="1281" kern="1200">
          <a:solidFill>
            <a:schemeClr val="tx1"/>
          </a:solidFill>
          <a:latin typeface="+mn-lt"/>
          <a:ea typeface="+mn-ea"/>
          <a:cs typeface="+mn-cs"/>
        </a:defRPr>
      </a:lvl6pPr>
      <a:lvl7pPr marL="1952922" algn="l" defTabSz="650975" rtl="0" eaLnBrk="1" latinLnBrk="0" hangingPunct="1">
        <a:defRPr sz="1281" kern="1200">
          <a:solidFill>
            <a:schemeClr val="tx1"/>
          </a:solidFill>
          <a:latin typeface="+mn-lt"/>
          <a:ea typeface="+mn-ea"/>
          <a:cs typeface="+mn-cs"/>
        </a:defRPr>
      </a:lvl7pPr>
      <a:lvl8pPr marL="2278411" algn="l" defTabSz="650975" rtl="0" eaLnBrk="1" latinLnBrk="0" hangingPunct="1">
        <a:defRPr sz="1281" kern="1200">
          <a:solidFill>
            <a:schemeClr val="tx1"/>
          </a:solidFill>
          <a:latin typeface="+mn-lt"/>
          <a:ea typeface="+mn-ea"/>
          <a:cs typeface="+mn-cs"/>
        </a:defRPr>
      </a:lvl8pPr>
      <a:lvl9pPr marL="2603897" algn="l" defTabSz="650975" rtl="0" eaLnBrk="1" latinLnBrk="0" hangingPunct="1">
        <a:defRPr sz="128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51476846"/>
      </p:ext>
    </p:extLst>
  </p:cSld>
  <p:clrMap bg1="lt1" tx1="dk1" bg2="lt2" tx2="dk2" accent1="accent1" accent2="accent2" accent3="accent3" accent4="accent4" accent5="accent5" accent6="accent6" hlink="hlink" folHlink="folHlink"/>
  <p:sldLayoutIdLst>
    <p:sldLayoutId id="2147484975" r:id="rId1"/>
    <p:sldLayoutId id="2147484976" r:id="rId2"/>
    <p:sldLayoutId id="2147484977" r:id="rId3"/>
    <p:sldLayoutId id="2147484978" r:id="rId4"/>
    <p:sldLayoutId id="2147484979" r:id="rId5"/>
    <p:sldLayoutId id="2147484980" r:id="rId6"/>
    <p:sldLayoutId id="2147484981" r:id="rId7"/>
    <p:sldLayoutId id="2147484982" r:id="rId8"/>
    <p:sldLayoutId id="2147484983" r:id="rId9"/>
    <p:sldLayoutId id="2147484984" r:id="rId10"/>
    <p:sldLayoutId id="2147484985" r:id="rId11"/>
    <p:sldLayoutId id="2147484986"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8395" algn="ctr" rtl="0" eaLnBrk="0" fontAlgn="base" hangingPunct="0">
        <a:spcBef>
          <a:spcPct val="0"/>
        </a:spcBef>
        <a:spcAft>
          <a:spcPct val="0"/>
        </a:spcAft>
        <a:defRPr sz="3544" b="1">
          <a:solidFill>
            <a:srgbClr val="FFFF00"/>
          </a:solidFill>
          <a:latin typeface="Times New Roman" pitchFamily="18" charset="0"/>
        </a:defRPr>
      </a:lvl6pPr>
      <a:lvl7pPr marL="616818" algn="ctr" rtl="0" eaLnBrk="0" fontAlgn="base" hangingPunct="0">
        <a:spcBef>
          <a:spcPct val="0"/>
        </a:spcBef>
        <a:spcAft>
          <a:spcPct val="0"/>
        </a:spcAft>
        <a:defRPr sz="3544" b="1">
          <a:solidFill>
            <a:srgbClr val="FFFF00"/>
          </a:solidFill>
          <a:latin typeface="Times New Roman" pitchFamily="18" charset="0"/>
        </a:defRPr>
      </a:lvl7pPr>
      <a:lvl8pPr marL="925020" algn="ctr" rtl="0" eaLnBrk="0" fontAlgn="base" hangingPunct="0">
        <a:spcBef>
          <a:spcPct val="0"/>
        </a:spcBef>
        <a:spcAft>
          <a:spcPct val="0"/>
        </a:spcAft>
        <a:defRPr sz="3544" b="1">
          <a:solidFill>
            <a:srgbClr val="FFFF00"/>
          </a:solidFill>
          <a:latin typeface="Times New Roman" pitchFamily="18" charset="0"/>
        </a:defRPr>
      </a:lvl8pPr>
      <a:lvl9pPr marL="1233416" algn="ctr" rtl="0" eaLnBrk="0" fontAlgn="base" hangingPunct="0">
        <a:spcBef>
          <a:spcPct val="0"/>
        </a:spcBef>
        <a:spcAft>
          <a:spcPct val="0"/>
        </a:spcAft>
        <a:defRPr sz="3544" b="1">
          <a:solidFill>
            <a:srgbClr val="FFFF00"/>
          </a:solidFill>
          <a:latin typeface="Times New Roman" pitchFamily="18" charset="0"/>
        </a:defRPr>
      </a:lvl9pPr>
    </p:titleStyle>
    <p:bodyStyle>
      <a:lvl1pPr marL="86622" indent="-86622" algn="l" rtl="0" eaLnBrk="0" fontAlgn="base" hangingPunct="0">
        <a:spcBef>
          <a:spcPct val="20000"/>
        </a:spcBef>
        <a:spcAft>
          <a:spcPct val="0"/>
        </a:spcAft>
        <a:buChar char="•"/>
        <a:defRPr sz="2700">
          <a:solidFill>
            <a:schemeClr val="bg1"/>
          </a:solidFill>
          <a:latin typeface="+mn-lt"/>
          <a:ea typeface="+mn-ea"/>
          <a:cs typeface="+mn-cs"/>
        </a:defRPr>
      </a:lvl1pPr>
      <a:lvl2pPr marL="390465" indent="-41306" algn="l" rtl="0" eaLnBrk="0" fontAlgn="base" hangingPunct="0">
        <a:spcBef>
          <a:spcPct val="20000"/>
        </a:spcBef>
        <a:spcAft>
          <a:spcPct val="0"/>
        </a:spcAft>
        <a:buChar char="–"/>
        <a:defRPr sz="2363">
          <a:solidFill>
            <a:schemeClr val="bg1"/>
          </a:solidFill>
          <a:latin typeface="+mn-lt"/>
        </a:defRPr>
      </a:lvl2pPr>
      <a:lvl3pPr marL="664935" indent="-6692" algn="l" rtl="0" eaLnBrk="0" fontAlgn="base" hangingPunct="0">
        <a:spcBef>
          <a:spcPct val="20000"/>
        </a:spcBef>
        <a:spcAft>
          <a:spcPct val="0"/>
        </a:spcAft>
        <a:buChar char="•"/>
        <a:defRPr sz="2025">
          <a:solidFill>
            <a:schemeClr val="bg1"/>
          </a:solidFill>
          <a:latin typeface="+mn-lt"/>
        </a:defRPr>
      </a:lvl3pPr>
      <a:lvl4pPr marL="990017" indent="-6692" algn="l" rtl="0" eaLnBrk="0" fontAlgn="base" hangingPunct="0">
        <a:spcBef>
          <a:spcPct val="20000"/>
        </a:spcBef>
        <a:spcAft>
          <a:spcPct val="0"/>
        </a:spcAft>
        <a:buChar char="–"/>
        <a:defRPr sz="1688">
          <a:solidFill>
            <a:schemeClr val="bg1"/>
          </a:solidFill>
          <a:latin typeface="+mn-lt"/>
        </a:defRPr>
      </a:lvl4pPr>
      <a:lvl5pPr marL="1291203" indent="-6692" algn="l" rtl="0" eaLnBrk="0" fontAlgn="base" hangingPunct="0">
        <a:spcBef>
          <a:spcPct val="20000"/>
        </a:spcBef>
        <a:spcAft>
          <a:spcPct val="0"/>
        </a:spcAft>
        <a:buChar char="»"/>
        <a:defRPr sz="1688">
          <a:solidFill>
            <a:schemeClr val="bg1"/>
          </a:solidFill>
          <a:latin typeface="+mn-lt"/>
        </a:defRPr>
      </a:lvl5pPr>
      <a:lvl6pPr marL="1695963" indent="-155394" algn="l" rtl="0" eaLnBrk="0" fontAlgn="base" hangingPunct="0">
        <a:spcBef>
          <a:spcPct val="20000"/>
        </a:spcBef>
        <a:spcAft>
          <a:spcPct val="0"/>
        </a:spcAft>
        <a:buChar char="»"/>
        <a:defRPr sz="1688">
          <a:solidFill>
            <a:schemeClr val="bg1"/>
          </a:solidFill>
          <a:latin typeface="+mn-lt"/>
        </a:defRPr>
      </a:lvl6pPr>
      <a:lvl7pPr marL="2004244" indent="-155394" algn="l" rtl="0" eaLnBrk="0" fontAlgn="base" hangingPunct="0">
        <a:spcBef>
          <a:spcPct val="20000"/>
        </a:spcBef>
        <a:spcAft>
          <a:spcPct val="0"/>
        </a:spcAft>
        <a:buChar char="»"/>
        <a:defRPr sz="1688">
          <a:solidFill>
            <a:schemeClr val="bg1"/>
          </a:solidFill>
          <a:latin typeface="+mn-lt"/>
        </a:defRPr>
      </a:lvl7pPr>
      <a:lvl8pPr marL="2312615" indent="-155394" algn="l" rtl="0" eaLnBrk="0" fontAlgn="base" hangingPunct="0">
        <a:spcBef>
          <a:spcPct val="20000"/>
        </a:spcBef>
        <a:spcAft>
          <a:spcPct val="0"/>
        </a:spcAft>
        <a:buChar char="»"/>
        <a:defRPr sz="1688">
          <a:solidFill>
            <a:schemeClr val="bg1"/>
          </a:solidFill>
          <a:latin typeface="+mn-lt"/>
        </a:defRPr>
      </a:lvl8pPr>
      <a:lvl9pPr marL="2620905" indent="-155394"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6818" rtl="0" eaLnBrk="1" latinLnBrk="0" hangingPunct="1">
        <a:defRPr sz="1519" kern="1200">
          <a:solidFill>
            <a:schemeClr val="tx1"/>
          </a:solidFill>
          <a:latin typeface="+mn-lt"/>
          <a:ea typeface="+mn-ea"/>
          <a:cs typeface="+mn-cs"/>
        </a:defRPr>
      </a:lvl1pPr>
      <a:lvl2pPr marL="308395" algn="l" defTabSz="616818" rtl="0" eaLnBrk="1" latinLnBrk="0" hangingPunct="1">
        <a:defRPr sz="1519" kern="1200">
          <a:solidFill>
            <a:schemeClr val="tx1"/>
          </a:solidFill>
          <a:latin typeface="+mn-lt"/>
          <a:ea typeface="+mn-ea"/>
          <a:cs typeface="+mn-cs"/>
        </a:defRPr>
      </a:lvl2pPr>
      <a:lvl3pPr marL="616818" algn="l" defTabSz="616818" rtl="0" eaLnBrk="1" latinLnBrk="0" hangingPunct="1">
        <a:defRPr sz="1519" kern="1200">
          <a:solidFill>
            <a:schemeClr val="tx1"/>
          </a:solidFill>
          <a:latin typeface="+mn-lt"/>
          <a:ea typeface="+mn-ea"/>
          <a:cs typeface="+mn-cs"/>
        </a:defRPr>
      </a:lvl3pPr>
      <a:lvl4pPr marL="925020" algn="l" defTabSz="616818" rtl="0" eaLnBrk="1" latinLnBrk="0" hangingPunct="1">
        <a:defRPr sz="1519" kern="1200">
          <a:solidFill>
            <a:schemeClr val="tx1"/>
          </a:solidFill>
          <a:latin typeface="+mn-lt"/>
          <a:ea typeface="+mn-ea"/>
          <a:cs typeface="+mn-cs"/>
        </a:defRPr>
      </a:lvl4pPr>
      <a:lvl5pPr marL="1233416" algn="l" defTabSz="616818" rtl="0" eaLnBrk="1" latinLnBrk="0" hangingPunct="1">
        <a:defRPr sz="1519" kern="1200">
          <a:solidFill>
            <a:schemeClr val="tx1"/>
          </a:solidFill>
          <a:latin typeface="+mn-lt"/>
          <a:ea typeface="+mn-ea"/>
          <a:cs typeface="+mn-cs"/>
        </a:defRPr>
      </a:lvl5pPr>
      <a:lvl6pPr marL="1541658" algn="l" defTabSz="616818" rtl="0" eaLnBrk="1" latinLnBrk="0" hangingPunct="1">
        <a:defRPr sz="1519" kern="1200">
          <a:solidFill>
            <a:schemeClr val="tx1"/>
          </a:solidFill>
          <a:latin typeface="+mn-lt"/>
          <a:ea typeface="+mn-ea"/>
          <a:cs typeface="+mn-cs"/>
        </a:defRPr>
      </a:lvl6pPr>
      <a:lvl7pPr marL="1850070" algn="l" defTabSz="616818" rtl="0" eaLnBrk="1" latinLnBrk="0" hangingPunct="1">
        <a:defRPr sz="1519" kern="1200">
          <a:solidFill>
            <a:schemeClr val="tx1"/>
          </a:solidFill>
          <a:latin typeface="+mn-lt"/>
          <a:ea typeface="+mn-ea"/>
          <a:cs typeface="+mn-cs"/>
        </a:defRPr>
      </a:lvl7pPr>
      <a:lvl8pPr marL="2158404" algn="l" defTabSz="616818" rtl="0" eaLnBrk="1" latinLnBrk="0" hangingPunct="1">
        <a:defRPr sz="1519" kern="1200">
          <a:solidFill>
            <a:schemeClr val="tx1"/>
          </a:solidFill>
          <a:latin typeface="+mn-lt"/>
          <a:ea typeface="+mn-ea"/>
          <a:cs typeface="+mn-cs"/>
        </a:defRPr>
      </a:lvl8pPr>
      <a:lvl9pPr marL="2466755" algn="l" defTabSz="616818" rtl="0" eaLnBrk="1" latinLnBrk="0" hangingPunct="1">
        <a:defRPr sz="151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856" tIns="41464" rIns="82856" bIns="41464"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856" tIns="41464" rIns="82856" bIns="4146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04221600"/>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 id="2147485081" r:id="rId12"/>
    <p:sldLayoutId id="2147485082" r:id="rId13"/>
  </p:sldLayoutIdLst>
  <p:transition spd="slow"/>
  <p:txStyles>
    <p:titleStyle>
      <a:lvl1pPr algn="ctr" rtl="0" eaLnBrk="0" fontAlgn="base" hangingPunct="0">
        <a:spcBef>
          <a:spcPct val="0"/>
        </a:spcBef>
        <a:spcAft>
          <a:spcPct val="0"/>
        </a:spcAft>
        <a:defRPr sz="3714" b="1">
          <a:solidFill>
            <a:srgbClr val="FFFF00"/>
          </a:solidFill>
          <a:latin typeface="+mj-lt"/>
          <a:ea typeface="+mj-ea"/>
          <a:cs typeface="+mj-cs"/>
        </a:defRPr>
      </a:lvl1pPr>
      <a:lvl2pPr algn="ctr" rtl="0" eaLnBrk="0" fontAlgn="base" hangingPunct="0">
        <a:spcBef>
          <a:spcPct val="0"/>
        </a:spcBef>
        <a:spcAft>
          <a:spcPct val="0"/>
        </a:spcAft>
        <a:defRPr sz="3714" b="1">
          <a:solidFill>
            <a:srgbClr val="FFFF00"/>
          </a:solidFill>
          <a:latin typeface="Times New Roman" pitchFamily="18" charset="0"/>
        </a:defRPr>
      </a:lvl2pPr>
      <a:lvl3pPr algn="ctr" rtl="0" eaLnBrk="0" fontAlgn="base" hangingPunct="0">
        <a:spcBef>
          <a:spcPct val="0"/>
        </a:spcBef>
        <a:spcAft>
          <a:spcPct val="0"/>
        </a:spcAft>
        <a:defRPr sz="3714" b="1">
          <a:solidFill>
            <a:srgbClr val="FFFF00"/>
          </a:solidFill>
          <a:latin typeface="Times New Roman" pitchFamily="18" charset="0"/>
        </a:defRPr>
      </a:lvl3pPr>
      <a:lvl4pPr algn="ctr" rtl="0" eaLnBrk="0" fontAlgn="base" hangingPunct="0">
        <a:spcBef>
          <a:spcPct val="0"/>
        </a:spcBef>
        <a:spcAft>
          <a:spcPct val="0"/>
        </a:spcAft>
        <a:defRPr sz="3714" b="1">
          <a:solidFill>
            <a:srgbClr val="FFFF00"/>
          </a:solidFill>
          <a:latin typeface="Times New Roman" pitchFamily="18" charset="0"/>
        </a:defRPr>
      </a:lvl4pPr>
      <a:lvl5pPr algn="ctr" rtl="0" eaLnBrk="0" fontAlgn="base" hangingPunct="0">
        <a:spcBef>
          <a:spcPct val="0"/>
        </a:spcBef>
        <a:spcAft>
          <a:spcPct val="0"/>
        </a:spcAft>
        <a:defRPr sz="3714" b="1">
          <a:solidFill>
            <a:srgbClr val="FFFF00"/>
          </a:solidFill>
          <a:latin typeface="Times New Roman" pitchFamily="18" charset="0"/>
        </a:defRPr>
      </a:lvl5pPr>
      <a:lvl6pPr marL="349449" algn="ctr" rtl="0" eaLnBrk="0" fontAlgn="base" hangingPunct="0">
        <a:spcBef>
          <a:spcPct val="0"/>
        </a:spcBef>
        <a:spcAft>
          <a:spcPct val="0"/>
        </a:spcAft>
        <a:defRPr sz="3714" b="1">
          <a:solidFill>
            <a:srgbClr val="FFFF00"/>
          </a:solidFill>
          <a:latin typeface="Times New Roman" pitchFamily="18" charset="0"/>
        </a:defRPr>
      </a:lvl6pPr>
      <a:lvl7pPr marL="698948" algn="ctr" rtl="0" eaLnBrk="0" fontAlgn="base" hangingPunct="0">
        <a:spcBef>
          <a:spcPct val="0"/>
        </a:spcBef>
        <a:spcAft>
          <a:spcPct val="0"/>
        </a:spcAft>
        <a:defRPr sz="3714" b="1">
          <a:solidFill>
            <a:srgbClr val="FFFF00"/>
          </a:solidFill>
          <a:latin typeface="Times New Roman" pitchFamily="18" charset="0"/>
        </a:defRPr>
      </a:lvl7pPr>
      <a:lvl8pPr marL="1048407" algn="ctr" rtl="0" eaLnBrk="0" fontAlgn="base" hangingPunct="0">
        <a:spcBef>
          <a:spcPct val="0"/>
        </a:spcBef>
        <a:spcAft>
          <a:spcPct val="0"/>
        </a:spcAft>
        <a:defRPr sz="3714" b="1">
          <a:solidFill>
            <a:srgbClr val="FFFF00"/>
          </a:solidFill>
          <a:latin typeface="Times New Roman" pitchFamily="18" charset="0"/>
        </a:defRPr>
      </a:lvl8pPr>
      <a:lvl9pPr marL="1397934" algn="ctr" rtl="0" eaLnBrk="0" fontAlgn="base" hangingPunct="0">
        <a:spcBef>
          <a:spcPct val="0"/>
        </a:spcBef>
        <a:spcAft>
          <a:spcPct val="0"/>
        </a:spcAft>
        <a:defRPr sz="3714" b="1">
          <a:solidFill>
            <a:srgbClr val="FFFF00"/>
          </a:solidFill>
          <a:latin typeface="Times New Roman" pitchFamily="18" charset="0"/>
        </a:defRPr>
      </a:lvl9pPr>
    </p:titleStyle>
    <p:bodyStyle>
      <a:lvl1pPr marL="256573" indent="-256573" algn="l" rtl="0" eaLnBrk="0" fontAlgn="base" hangingPunct="0">
        <a:spcBef>
          <a:spcPct val="20000"/>
        </a:spcBef>
        <a:spcAft>
          <a:spcPct val="0"/>
        </a:spcAft>
        <a:buChar char="•"/>
        <a:defRPr sz="2700">
          <a:solidFill>
            <a:schemeClr val="tx1"/>
          </a:solidFill>
          <a:latin typeface="+mn-lt"/>
          <a:ea typeface="+mn-ea"/>
          <a:cs typeface="+mn-cs"/>
        </a:defRPr>
      </a:lvl1pPr>
      <a:lvl2pPr marL="559569" indent="-211439" algn="l" rtl="0" eaLnBrk="0" fontAlgn="base" hangingPunct="0">
        <a:spcBef>
          <a:spcPct val="20000"/>
        </a:spcBef>
        <a:spcAft>
          <a:spcPct val="0"/>
        </a:spcAft>
        <a:buChar char="–"/>
        <a:defRPr sz="2363">
          <a:solidFill>
            <a:schemeClr val="tx1"/>
          </a:solidFill>
          <a:latin typeface="+mn-lt"/>
        </a:defRPr>
      </a:lvl2pPr>
      <a:lvl3pPr marL="867702" indent="-166365" algn="l" rtl="0" eaLnBrk="0" fontAlgn="base" hangingPunct="0">
        <a:spcBef>
          <a:spcPct val="20000"/>
        </a:spcBef>
        <a:spcAft>
          <a:spcPct val="0"/>
        </a:spcAft>
        <a:buChar char="•"/>
        <a:defRPr sz="2025">
          <a:solidFill>
            <a:schemeClr val="tx1"/>
          </a:solidFill>
          <a:latin typeface="+mn-lt"/>
        </a:defRPr>
      </a:lvl3pPr>
      <a:lvl4pPr marL="1215864" indent="-166365" algn="l" rtl="0" eaLnBrk="0" fontAlgn="base" hangingPunct="0">
        <a:spcBef>
          <a:spcPct val="20000"/>
        </a:spcBef>
        <a:spcAft>
          <a:spcPct val="0"/>
        </a:spcAft>
        <a:buChar char="–"/>
        <a:defRPr sz="1688">
          <a:solidFill>
            <a:schemeClr val="tx1"/>
          </a:solidFill>
          <a:latin typeface="+mn-lt"/>
        </a:defRPr>
      </a:lvl4pPr>
      <a:lvl5pPr marL="1565284" indent="-167656" algn="l" rtl="0" eaLnBrk="0" fontAlgn="base" hangingPunct="0">
        <a:spcBef>
          <a:spcPct val="20000"/>
        </a:spcBef>
        <a:spcAft>
          <a:spcPct val="0"/>
        </a:spcAft>
        <a:buChar char="»"/>
        <a:defRPr sz="1688">
          <a:solidFill>
            <a:schemeClr val="tx1"/>
          </a:solidFill>
          <a:latin typeface="+mn-lt"/>
        </a:defRPr>
      </a:lvl5pPr>
      <a:lvl6pPr marL="1922111" indent="-175954" algn="l" rtl="0" eaLnBrk="0" fontAlgn="base" hangingPunct="0">
        <a:spcBef>
          <a:spcPct val="20000"/>
        </a:spcBef>
        <a:spcAft>
          <a:spcPct val="0"/>
        </a:spcAft>
        <a:buChar char="»"/>
        <a:defRPr sz="1688">
          <a:solidFill>
            <a:schemeClr val="tx1"/>
          </a:solidFill>
          <a:latin typeface="+mn-lt"/>
        </a:defRPr>
      </a:lvl6pPr>
      <a:lvl7pPr marL="2271597" indent="-175954" algn="l" rtl="0" eaLnBrk="0" fontAlgn="base" hangingPunct="0">
        <a:spcBef>
          <a:spcPct val="20000"/>
        </a:spcBef>
        <a:spcAft>
          <a:spcPct val="0"/>
        </a:spcAft>
        <a:buChar char="»"/>
        <a:defRPr sz="1688">
          <a:solidFill>
            <a:schemeClr val="tx1"/>
          </a:solidFill>
          <a:latin typeface="+mn-lt"/>
        </a:defRPr>
      </a:lvl7pPr>
      <a:lvl8pPr marL="2621024" indent="-175954" algn="l" rtl="0" eaLnBrk="0" fontAlgn="base" hangingPunct="0">
        <a:spcBef>
          <a:spcPct val="20000"/>
        </a:spcBef>
        <a:spcAft>
          <a:spcPct val="0"/>
        </a:spcAft>
        <a:buChar char="»"/>
        <a:defRPr sz="1688">
          <a:solidFill>
            <a:schemeClr val="tx1"/>
          </a:solidFill>
          <a:latin typeface="+mn-lt"/>
        </a:defRPr>
      </a:lvl8pPr>
      <a:lvl9pPr marL="2970504" indent="-175954" algn="l" rtl="0" eaLnBrk="0" fontAlgn="base" hangingPunct="0">
        <a:spcBef>
          <a:spcPct val="20000"/>
        </a:spcBef>
        <a:spcAft>
          <a:spcPct val="0"/>
        </a:spcAft>
        <a:buChar char="»"/>
        <a:defRPr sz="1688">
          <a:solidFill>
            <a:schemeClr val="tx1"/>
          </a:solidFill>
          <a:latin typeface="+mn-lt"/>
        </a:defRPr>
      </a:lvl9pPr>
    </p:bodyStyle>
    <p:otherStyle>
      <a:defPPr>
        <a:defRPr lang="en-US"/>
      </a:defPPr>
      <a:lvl1pPr marL="0" algn="l" defTabSz="698948" rtl="0" eaLnBrk="1" latinLnBrk="0" hangingPunct="1">
        <a:defRPr sz="1519" kern="1200">
          <a:solidFill>
            <a:schemeClr val="tx1"/>
          </a:solidFill>
          <a:latin typeface="+mn-lt"/>
          <a:ea typeface="+mn-ea"/>
          <a:cs typeface="+mn-cs"/>
        </a:defRPr>
      </a:lvl1pPr>
      <a:lvl2pPr marL="349449" algn="l" defTabSz="698948" rtl="0" eaLnBrk="1" latinLnBrk="0" hangingPunct="1">
        <a:defRPr sz="1519" kern="1200">
          <a:solidFill>
            <a:schemeClr val="tx1"/>
          </a:solidFill>
          <a:latin typeface="+mn-lt"/>
          <a:ea typeface="+mn-ea"/>
          <a:cs typeface="+mn-cs"/>
        </a:defRPr>
      </a:lvl2pPr>
      <a:lvl3pPr marL="698948" algn="l" defTabSz="698948" rtl="0" eaLnBrk="1" latinLnBrk="0" hangingPunct="1">
        <a:defRPr sz="1519" kern="1200">
          <a:solidFill>
            <a:schemeClr val="tx1"/>
          </a:solidFill>
          <a:latin typeface="+mn-lt"/>
          <a:ea typeface="+mn-ea"/>
          <a:cs typeface="+mn-cs"/>
        </a:defRPr>
      </a:lvl3pPr>
      <a:lvl4pPr marL="1048407" algn="l" defTabSz="698948" rtl="0" eaLnBrk="1" latinLnBrk="0" hangingPunct="1">
        <a:defRPr sz="1519" kern="1200">
          <a:solidFill>
            <a:schemeClr val="tx1"/>
          </a:solidFill>
          <a:latin typeface="+mn-lt"/>
          <a:ea typeface="+mn-ea"/>
          <a:cs typeface="+mn-cs"/>
        </a:defRPr>
      </a:lvl4pPr>
      <a:lvl5pPr marL="1397934" algn="l" defTabSz="698948" rtl="0" eaLnBrk="1" latinLnBrk="0" hangingPunct="1">
        <a:defRPr sz="1519" kern="1200">
          <a:solidFill>
            <a:schemeClr val="tx1"/>
          </a:solidFill>
          <a:latin typeface="+mn-lt"/>
          <a:ea typeface="+mn-ea"/>
          <a:cs typeface="+mn-cs"/>
        </a:defRPr>
      </a:lvl5pPr>
      <a:lvl6pPr marL="1747314" algn="l" defTabSz="698948" rtl="0" eaLnBrk="1" latinLnBrk="0" hangingPunct="1">
        <a:defRPr sz="1519" kern="1200">
          <a:solidFill>
            <a:schemeClr val="tx1"/>
          </a:solidFill>
          <a:latin typeface="+mn-lt"/>
          <a:ea typeface="+mn-ea"/>
          <a:cs typeface="+mn-cs"/>
        </a:defRPr>
      </a:lvl6pPr>
      <a:lvl7pPr marL="2096823" algn="l" defTabSz="698948" rtl="0" eaLnBrk="1" latinLnBrk="0" hangingPunct="1">
        <a:defRPr sz="1519" kern="1200">
          <a:solidFill>
            <a:schemeClr val="tx1"/>
          </a:solidFill>
          <a:latin typeface="+mn-lt"/>
          <a:ea typeface="+mn-ea"/>
          <a:cs typeface="+mn-cs"/>
        </a:defRPr>
      </a:lvl7pPr>
      <a:lvl8pPr marL="2446306" algn="l" defTabSz="698948" rtl="0" eaLnBrk="1" latinLnBrk="0" hangingPunct="1">
        <a:defRPr sz="1519" kern="1200">
          <a:solidFill>
            <a:schemeClr val="tx1"/>
          </a:solidFill>
          <a:latin typeface="+mn-lt"/>
          <a:ea typeface="+mn-ea"/>
          <a:cs typeface="+mn-cs"/>
        </a:defRPr>
      </a:lvl8pPr>
      <a:lvl9pPr marL="2795784" algn="l" defTabSz="698948" rtl="0" eaLnBrk="1" latinLnBrk="0" hangingPunct="1">
        <a:defRPr sz="151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8" tIns="45628" rIns="91268" bIns="45628"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8" tIns="45628" rIns="91268" bIns="4562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778757548"/>
      </p:ext>
    </p:extLst>
  </p:cSld>
  <p:clrMap bg1="lt1" tx1="dk1" bg2="lt2" tx2="dk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 id="2147485088" r:id="rId5"/>
    <p:sldLayoutId id="2147485089" r:id="rId6"/>
    <p:sldLayoutId id="2147485090" r:id="rId7"/>
    <p:sldLayoutId id="2147485091" r:id="rId8"/>
    <p:sldLayoutId id="2147485092" r:id="rId9"/>
    <p:sldLayoutId id="2147485093" r:id="rId10"/>
    <p:sldLayoutId id="2147485094" r:id="rId11"/>
    <p:sldLayoutId id="2147485095"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6364" algn="ctr" rtl="0" eaLnBrk="0" fontAlgn="base" hangingPunct="0">
        <a:spcBef>
          <a:spcPct val="0"/>
        </a:spcBef>
        <a:spcAft>
          <a:spcPct val="0"/>
        </a:spcAft>
        <a:defRPr sz="4200" b="1">
          <a:solidFill>
            <a:srgbClr val="FFFF00"/>
          </a:solidFill>
          <a:latin typeface="Times New Roman" pitchFamily="18" charset="0"/>
        </a:defRPr>
      </a:lvl6pPr>
      <a:lvl7pPr marL="912725" algn="ctr" rtl="0" eaLnBrk="0" fontAlgn="base" hangingPunct="0">
        <a:spcBef>
          <a:spcPct val="0"/>
        </a:spcBef>
        <a:spcAft>
          <a:spcPct val="0"/>
        </a:spcAft>
        <a:defRPr sz="4200" b="1">
          <a:solidFill>
            <a:srgbClr val="FFFF00"/>
          </a:solidFill>
          <a:latin typeface="Times New Roman" pitchFamily="18" charset="0"/>
        </a:defRPr>
      </a:lvl7pPr>
      <a:lvl8pPr marL="1369084" algn="ctr" rtl="0" eaLnBrk="0" fontAlgn="base" hangingPunct="0">
        <a:spcBef>
          <a:spcPct val="0"/>
        </a:spcBef>
        <a:spcAft>
          <a:spcPct val="0"/>
        </a:spcAft>
        <a:defRPr sz="4200" b="1">
          <a:solidFill>
            <a:srgbClr val="FFFF00"/>
          </a:solidFill>
          <a:latin typeface="Times New Roman" pitchFamily="18" charset="0"/>
        </a:defRPr>
      </a:lvl8pPr>
      <a:lvl9pPr marL="1825438" algn="ctr" rtl="0" eaLnBrk="0" fontAlgn="base" hangingPunct="0">
        <a:spcBef>
          <a:spcPct val="0"/>
        </a:spcBef>
        <a:spcAft>
          <a:spcPct val="0"/>
        </a:spcAft>
        <a:defRPr sz="4200" b="1">
          <a:solidFill>
            <a:srgbClr val="FFFF00"/>
          </a:solidFill>
          <a:latin typeface="Times New Roman" pitchFamily="18" charset="0"/>
        </a:defRPr>
      </a:lvl9pPr>
    </p:titleStyle>
    <p:bodyStyle>
      <a:lvl1pPr marL="342270" indent="-342270" algn="l" rtl="0" eaLnBrk="0" fontAlgn="base" hangingPunct="0">
        <a:spcBef>
          <a:spcPct val="20000"/>
        </a:spcBef>
        <a:spcAft>
          <a:spcPct val="0"/>
        </a:spcAft>
        <a:buChar char="•"/>
        <a:defRPr sz="3200">
          <a:solidFill>
            <a:schemeClr val="bg1"/>
          </a:solidFill>
          <a:latin typeface="+mn-lt"/>
          <a:ea typeface="+mn-ea"/>
          <a:cs typeface="+mn-cs"/>
        </a:defRPr>
      </a:lvl1pPr>
      <a:lvl2pPr marL="741583" indent="-285222" algn="l" rtl="0" eaLnBrk="0" fontAlgn="base" hangingPunct="0">
        <a:spcBef>
          <a:spcPct val="20000"/>
        </a:spcBef>
        <a:spcAft>
          <a:spcPct val="0"/>
        </a:spcAft>
        <a:buChar char="–"/>
        <a:defRPr sz="2800">
          <a:solidFill>
            <a:schemeClr val="bg1"/>
          </a:solidFill>
          <a:latin typeface="+mn-lt"/>
        </a:defRPr>
      </a:lvl2pPr>
      <a:lvl3pPr marL="1140899" indent="-228181" algn="l" rtl="0" eaLnBrk="0" fontAlgn="base" hangingPunct="0">
        <a:spcBef>
          <a:spcPct val="20000"/>
        </a:spcBef>
        <a:spcAft>
          <a:spcPct val="0"/>
        </a:spcAft>
        <a:buChar char="•"/>
        <a:defRPr sz="2400">
          <a:solidFill>
            <a:schemeClr val="bg1"/>
          </a:solidFill>
          <a:latin typeface="+mn-lt"/>
        </a:defRPr>
      </a:lvl3pPr>
      <a:lvl4pPr marL="1597258" indent="-228181" algn="l" rtl="0" eaLnBrk="0" fontAlgn="base" hangingPunct="0">
        <a:spcBef>
          <a:spcPct val="20000"/>
        </a:spcBef>
        <a:spcAft>
          <a:spcPct val="0"/>
        </a:spcAft>
        <a:buChar char="–"/>
        <a:defRPr sz="2000">
          <a:solidFill>
            <a:schemeClr val="bg1"/>
          </a:solidFill>
          <a:latin typeface="+mn-lt"/>
        </a:defRPr>
      </a:lvl4pPr>
      <a:lvl5pPr marL="2053624" indent="-229766" algn="l" rtl="0" eaLnBrk="0" fontAlgn="base" hangingPunct="0">
        <a:spcBef>
          <a:spcPct val="20000"/>
        </a:spcBef>
        <a:spcAft>
          <a:spcPct val="0"/>
        </a:spcAft>
        <a:buChar char="»"/>
        <a:defRPr sz="2000">
          <a:solidFill>
            <a:schemeClr val="bg1"/>
          </a:solidFill>
          <a:latin typeface="+mn-lt"/>
        </a:defRPr>
      </a:lvl5pPr>
      <a:lvl6pPr marL="2509978" indent="-229766" algn="l" rtl="0" eaLnBrk="0" fontAlgn="base" hangingPunct="0">
        <a:spcBef>
          <a:spcPct val="20000"/>
        </a:spcBef>
        <a:spcAft>
          <a:spcPct val="0"/>
        </a:spcAft>
        <a:buChar char="»"/>
        <a:defRPr sz="2000">
          <a:solidFill>
            <a:schemeClr val="bg1"/>
          </a:solidFill>
          <a:latin typeface="+mn-lt"/>
        </a:defRPr>
      </a:lvl6pPr>
      <a:lvl7pPr marL="2966335" indent="-229766" algn="l" rtl="0" eaLnBrk="0" fontAlgn="base" hangingPunct="0">
        <a:spcBef>
          <a:spcPct val="20000"/>
        </a:spcBef>
        <a:spcAft>
          <a:spcPct val="0"/>
        </a:spcAft>
        <a:buChar char="»"/>
        <a:defRPr sz="2000">
          <a:solidFill>
            <a:schemeClr val="bg1"/>
          </a:solidFill>
          <a:latin typeface="+mn-lt"/>
        </a:defRPr>
      </a:lvl7pPr>
      <a:lvl8pPr marL="3422696" indent="-229766" algn="l" rtl="0" eaLnBrk="0" fontAlgn="base" hangingPunct="0">
        <a:spcBef>
          <a:spcPct val="20000"/>
        </a:spcBef>
        <a:spcAft>
          <a:spcPct val="0"/>
        </a:spcAft>
        <a:buChar char="»"/>
        <a:defRPr sz="2000">
          <a:solidFill>
            <a:schemeClr val="bg1"/>
          </a:solidFill>
          <a:latin typeface="+mn-lt"/>
        </a:defRPr>
      </a:lvl8pPr>
      <a:lvl9pPr marL="3879050" indent="-229766"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2725" rtl="0" eaLnBrk="1" latinLnBrk="0" hangingPunct="1">
        <a:defRPr sz="1800" kern="1200">
          <a:solidFill>
            <a:schemeClr val="tx1"/>
          </a:solidFill>
          <a:latin typeface="+mn-lt"/>
          <a:ea typeface="+mn-ea"/>
          <a:cs typeface="+mn-cs"/>
        </a:defRPr>
      </a:lvl1pPr>
      <a:lvl2pPr marL="456364" algn="l" defTabSz="912725" rtl="0" eaLnBrk="1" latinLnBrk="0" hangingPunct="1">
        <a:defRPr sz="1800" kern="1200">
          <a:solidFill>
            <a:schemeClr val="tx1"/>
          </a:solidFill>
          <a:latin typeface="+mn-lt"/>
          <a:ea typeface="+mn-ea"/>
          <a:cs typeface="+mn-cs"/>
        </a:defRPr>
      </a:lvl2pPr>
      <a:lvl3pPr marL="912725" algn="l" defTabSz="912725" rtl="0" eaLnBrk="1" latinLnBrk="0" hangingPunct="1">
        <a:defRPr sz="1800" kern="1200">
          <a:solidFill>
            <a:schemeClr val="tx1"/>
          </a:solidFill>
          <a:latin typeface="+mn-lt"/>
          <a:ea typeface="+mn-ea"/>
          <a:cs typeface="+mn-cs"/>
        </a:defRPr>
      </a:lvl3pPr>
      <a:lvl4pPr marL="1369084" algn="l" defTabSz="912725" rtl="0" eaLnBrk="1" latinLnBrk="0" hangingPunct="1">
        <a:defRPr sz="1800" kern="1200">
          <a:solidFill>
            <a:schemeClr val="tx1"/>
          </a:solidFill>
          <a:latin typeface="+mn-lt"/>
          <a:ea typeface="+mn-ea"/>
          <a:cs typeface="+mn-cs"/>
        </a:defRPr>
      </a:lvl4pPr>
      <a:lvl5pPr marL="1825438" algn="l" defTabSz="912725" rtl="0" eaLnBrk="1" latinLnBrk="0" hangingPunct="1">
        <a:defRPr sz="1800" kern="1200">
          <a:solidFill>
            <a:schemeClr val="tx1"/>
          </a:solidFill>
          <a:latin typeface="+mn-lt"/>
          <a:ea typeface="+mn-ea"/>
          <a:cs typeface="+mn-cs"/>
        </a:defRPr>
      </a:lvl5pPr>
      <a:lvl6pPr marL="2281798" algn="l" defTabSz="912725" rtl="0" eaLnBrk="1" latinLnBrk="0" hangingPunct="1">
        <a:defRPr sz="1800" kern="1200">
          <a:solidFill>
            <a:schemeClr val="tx1"/>
          </a:solidFill>
          <a:latin typeface="+mn-lt"/>
          <a:ea typeface="+mn-ea"/>
          <a:cs typeface="+mn-cs"/>
        </a:defRPr>
      </a:lvl6pPr>
      <a:lvl7pPr marL="2738156" algn="l" defTabSz="912725" rtl="0" eaLnBrk="1" latinLnBrk="0" hangingPunct="1">
        <a:defRPr sz="1800" kern="1200">
          <a:solidFill>
            <a:schemeClr val="tx1"/>
          </a:solidFill>
          <a:latin typeface="+mn-lt"/>
          <a:ea typeface="+mn-ea"/>
          <a:cs typeface="+mn-cs"/>
        </a:defRPr>
      </a:lvl7pPr>
      <a:lvl8pPr marL="3194513" algn="l" defTabSz="912725" rtl="0" eaLnBrk="1" latinLnBrk="0" hangingPunct="1">
        <a:defRPr sz="1800" kern="1200">
          <a:solidFill>
            <a:schemeClr val="tx1"/>
          </a:solidFill>
          <a:latin typeface="+mn-lt"/>
          <a:ea typeface="+mn-ea"/>
          <a:cs typeface="+mn-cs"/>
        </a:defRPr>
      </a:lvl8pPr>
      <a:lvl9pPr marL="3650876" algn="l" defTabSz="91272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9">
                <a:gamma/>
                <a:shade val="25882"/>
                <a:invGamma/>
              </a:srgbClr>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99FCA8C-B92C-6941-8EAA-C1294881D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593B07-4191-6C40-8768-A78556BDBDD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349811"/>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Lst>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4.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9.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109.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109.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109.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jpeg"/><Relationship Id="rId1" Type="http://schemas.openxmlformats.org/officeDocument/2006/relationships/slideLayout" Target="../slideLayouts/slideLayout109.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9.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9.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90.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jpeg"/><Relationship Id="rId1" Type="http://schemas.openxmlformats.org/officeDocument/2006/relationships/slideLayout" Target="../slideLayouts/slideLayout90.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40.jpg"/><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41.jp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42.jpg"/></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jpeg"/><Relationship Id="rId1" Type="http://schemas.openxmlformats.org/officeDocument/2006/relationships/slideLayout" Target="../slideLayouts/slideLayout102.xml"/><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102.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jpeg"/><Relationship Id="rId1" Type="http://schemas.openxmlformats.org/officeDocument/2006/relationships/slideLayout" Target="../slideLayouts/slideLayout90.xml"/><Relationship Id="rId4" Type="http://schemas.openxmlformats.org/officeDocument/2006/relationships/image" Target="../media/image49.jpg"/></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jpeg"/><Relationship Id="rId1" Type="http://schemas.openxmlformats.org/officeDocument/2006/relationships/slideLayout" Target="../slideLayouts/slideLayout90.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jpeg"/><Relationship Id="rId1" Type="http://schemas.openxmlformats.org/officeDocument/2006/relationships/slideLayout" Target="../slideLayouts/slideLayout10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jpeg"/><Relationship Id="rId1" Type="http://schemas.openxmlformats.org/officeDocument/2006/relationships/slideLayout" Target="../slideLayouts/slideLayout102.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jpeg"/><Relationship Id="rId1" Type="http://schemas.openxmlformats.org/officeDocument/2006/relationships/slideLayout" Target="../slideLayouts/slideLayout102.xml"/></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2.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jpeg"/><Relationship Id="rId1" Type="http://schemas.openxmlformats.org/officeDocument/2006/relationships/slideLayout" Target="../slideLayouts/slideLayout102.xml"/></Relationships>
</file>

<file path=ppt/slides/_rels/slide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2.xml"/></Relationships>
</file>

<file path=ppt/slides/_rels/slide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png"/><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jpeg"/><Relationship Id="rId1" Type="http://schemas.openxmlformats.org/officeDocument/2006/relationships/slideLayout" Target="../slideLayouts/slideLayout90.xml"/><Relationship Id="rId4" Type="http://schemas.openxmlformats.org/officeDocument/2006/relationships/image" Target="../media/image60.jpeg"/></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2.xml"/><Relationship Id="rId4" Type="http://schemas.openxmlformats.org/officeDocument/2006/relationships/image" Target="../media/image67.jpeg"/></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5.jpe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2.wdp"/><Relationship Id="rId3" Type="http://schemas.openxmlformats.org/officeDocument/2006/relationships/slideLayout" Target="../slideLayouts/slideLayout73.xml"/><Relationship Id="rId7" Type="http://schemas.openxmlformats.org/officeDocument/2006/relationships/image" Target="../media/image11.png"/><Relationship Id="rId12" Type="http://schemas.openxmlformats.org/officeDocument/2006/relationships/image" Target="../media/image15.png"/><Relationship Id="rId2" Type="http://schemas.microsoft.com/office/2007/relationships/media" Target="../media/media6.avi"/><Relationship Id="rId1" Type="http://schemas.openxmlformats.org/officeDocument/2006/relationships/video" Target="NULL" TargetMode="External"/><Relationship Id="rId6" Type="http://schemas.openxmlformats.org/officeDocument/2006/relationships/image" Target="../media/image10.png"/><Relationship Id="rId11" Type="http://schemas.microsoft.com/office/2007/relationships/hdphoto" Target="../media/hdphoto1.wdp"/><Relationship Id="rId5" Type="http://schemas.openxmlformats.org/officeDocument/2006/relationships/image" Target="../media/image3.jpe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0"/>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90023" y="0"/>
            <a:ext cx="9906953" cy="8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a:noFill/>
                </a:ln>
                <a:effectLst/>
                <a:uLnTx/>
                <a:uFillTx/>
                <a:latin typeface="Arial" pitchFamily="34" charset="0"/>
                <a:ea typeface="+mj-ea"/>
                <a:cs typeface="Arial" pitchFamily="34" charset="0"/>
              </a:rPr>
              <a:t>Complex Coronary Cases Supported by:</a:t>
            </a:r>
          </a:p>
        </p:txBody>
      </p:sp>
      <p:sp>
        <p:nvSpPr>
          <p:cNvPr id="5" name="Content Placeholder 2"/>
          <p:cNvSpPr txBox="1">
            <a:spLocks/>
          </p:cNvSpPr>
          <p:nvPr/>
        </p:nvSpPr>
        <p:spPr bwMode="auto">
          <a:xfrm>
            <a:off x="1021629" y="955684"/>
            <a:ext cx="8258028" cy="391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t" anchorCtr="0" compatLnSpc="1">
            <a:prstTxWarp prst="textNoShape">
              <a:avLst/>
            </a:prstTxWarp>
          </a:bodyPr>
          <a:lstStyle>
            <a:lvl1pPr marL="97911" indent="-97911" algn="l" rtl="0" eaLnBrk="0" fontAlgn="base" hangingPunct="0">
              <a:spcBef>
                <a:spcPct val="20000"/>
              </a:spcBef>
              <a:spcAft>
                <a:spcPct val="0"/>
              </a:spcAft>
              <a:buChar char="•"/>
              <a:defRPr sz="3200">
                <a:solidFill>
                  <a:schemeClr val="bg1"/>
                </a:solidFill>
                <a:latin typeface="+mn-lt"/>
                <a:ea typeface="+mn-ea"/>
                <a:cs typeface="+mn-cs"/>
              </a:defRPr>
            </a:lvl1pPr>
            <a:lvl2pPr marL="456440" indent="-44244" algn="l" rtl="0" eaLnBrk="0" fontAlgn="base" hangingPunct="0">
              <a:spcBef>
                <a:spcPct val="20000"/>
              </a:spcBef>
              <a:spcAft>
                <a:spcPct val="0"/>
              </a:spcAft>
              <a:buChar char="–"/>
              <a:defRPr sz="2800">
                <a:solidFill>
                  <a:schemeClr val="bg1"/>
                </a:solidFill>
                <a:latin typeface="+mn-lt"/>
              </a:defRPr>
            </a:lvl2pPr>
            <a:lvl3pPr marL="778583" indent="-7930" algn="l" rtl="0" eaLnBrk="0" fontAlgn="base" hangingPunct="0">
              <a:spcBef>
                <a:spcPct val="20000"/>
              </a:spcBef>
              <a:spcAft>
                <a:spcPct val="0"/>
              </a:spcAft>
              <a:buChar char="•"/>
              <a:defRPr sz="2400">
                <a:solidFill>
                  <a:schemeClr val="bg1"/>
                </a:solidFill>
                <a:latin typeface="+mn-lt"/>
              </a:defRPr>
            </a:lvl3pPr>
            <a:lvl4pPr marL="1162343" indent="-7930" algn="l" rtl="0" eaLnBrk="0" fontAlgn="base" hangingPunct="0">
              <a:spcBef>
                <a:spcPct val="20000"/>
              </a:spcBef>
              <a:spcAft>
                <a:spcPct val="0"/>
              </a:spcAft>
              <a:buChar char="–"/>
              <a:defRPr sz="2000">
                <a:solidFill>
                  <a:schemeClr val="bg1"/>
                </a:solidFill>
                <a:latin typeface="+mn-lt"/>
              </a:defRPr>
            </a:lvl4pPr>
            <a:lvl5pPr marL="1517745" indent="-7930" algn="l" rtl="0" eaLnBrk="0" fontAlgn="base" hangingPunct="0">
              <a:spcBef>
                <a:spcPct val="20000"/>
              </a:spcBef>
              <a:spcAft>
                <a:spcPct val="0"/>
              </a:spcAft>
              <a:buChar char="»"/>
              <a:defRPr sz="2000">
                <a:solidFill>
                  <a:schemeClr val="bg1"/>
                </a:solidFill>
                <a:latin typeface="+mn-lt"/>
              </a:defRPr>
            </a:lvl5pPr>
            <a:lvl6pPr marL="1997251" indent="-183020" algn="l" rtl="0" eaLnBrk="0" fontAlgn="base" hangingPunct="0">
              <a:spcBef>
                <a:spcPct val="20000"/>
              </a:spcBef>
              <a:spcAft>
                <a:spcPct val="0"/>
              </a:spcAft>
              <a:buChar char="»"/>
              <a:defRPr sz="2000">
                <a:solidFill>
                  <a:schemeClr val="bg1"/>
                </a:solidFill>
                <a:latin typeface="+mn-lt"/>
              </a:defRPr>
            </a:lvl6pPr>
            <a:lvl7pPr marL="2360461" indent="-183020" algn="l" rtl="0" eaLnBrk="0" fontAlgn="base" hangingPunct="0">
              <a:spcBef>
                <a:spcPct val="20000"/>
              </a:spcBef>
              <a:spcAft>
                <a:spcPct val="0"/>
              </a:spcAft>
              <a:buChar char="»"/>
              <a:defRPr sz="2000">
                <a:solidFill>
                  <a:schemeClr val="bg1"/>
                </a:solidFill>
                <a:latin typeface="+mn-lt"/>
              </a:defRPr>
            </a:lvl7pPr>
            <a:lvl8pPr marL="2723649" indent="-183020" algn="l" rtl="0" eaLnBrk="0" fontAlgn="base" hangingPunct="0">
              <a:spcBef>
                <a:spcPct val="20000"/>
              </a:spcBef>
              <a:spcAft>
                <a:spcPct val="0"/>
              </a:spcAft>
              <a:buChar char="»"/>
              <a:defRPr sz="2000">
                <a:solidFill>
                  <a:schemeClr val="bg1"/>
                </a:solidFill>
                <a:latin typeface="+mn-lt"/>
              </a:defRPr>
            </a:lvl8pPr>
            <a:lvl9pPr marL="3086775" indent="-183020" algn="l" rtl="0" eaLnBrk="0" fontAlgn="base" hangingPunct="0">
              <a:spcBef>
                <a:spcPct val="20000"/>
              </a:spcBef>
              <a:spcAft>
                <a:spcPct val="0"/>
              </a:spcAft>
              <a:buChar char="»"/>
              <a:defRPr sz="2000">
                <a:solidFill>
                  <a:schemeClr val="bg1"/>
                </a:solidFill>
                <a:latin typeface="+mn-lt"/>
              </a:defRPr>
            </a:lvl9pPr>
          </a:lstStyle>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Abbott Vascular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Boston Scientific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Terumo Vascular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Cardiovascular Systems Inc.</a:t>
            </a:r>
          </a:p>
          <a:p>
            <a:pPr marL="0" indent="0" defTabSz="1028700">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t>
            </a:r>
            <a:r>
              <a:rPr lang="en-US" altLang="en-US" sz="3800" b="1" kern="0" dirty="0">
                <a:solidFill>
                  <a:prstClr val="white"/>
                </a:solidFill>
                <a:latin typeface="Arial" pitchFamily="34" charset="0"/>
                <a:cs typeface="Arial" pitchFamily="34" charset="0"/>
              </a:rPr>
              <a:t>Shockwave Medical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t>
            </a:r>
            <a:r>
              <a:rPr kumimoji="0" lang="en-US" altLang="en-US" sz="3800" b="1" i="0" u="none" strike="noStrike" kern="0" cap="none" spc="0" normalizeH="0" baseline="0" noProof="0" dirty="0" err="1">
                <a:ln>
                  <a:noFill/>
                </a:ln>
                <a:solidFill>
                  <a:prstClr val="white"/>
                </a:solidFill>
                <a:effectLst/>
                <a:uLnTx/>
                <a:uFillTx/>
                <a:latin typeface="Arial" pitchFamily="34" charset="0"/>
                <a:cs typeface="Arial" pitchFamily="34" charset="0"/>
              </a:rPr>
              <a:t>Abiomed</a:t>
            </a: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t>
            </a:r>
            <a:r>
              <a:rPr kumimoji="0" lang="en-US" altLang="en-US" sz="3800" b="1" i="0" u="none" strike="noStrike" kern="0" cap="none" spc="0" normalizeH="0" baseline="0" noProof="0" dirty="0" err="1">
                <a:ln>
                  <a:noFill/>
                </a:ln>
                <a:solidFill>
                  <a:prstClr val="white"/>
                </a:solidFill>
                <a:effectLst/>
                <a:uLnTx/>
                <a:uFillTx/>
                <a:latin typeface="Arial" pitchFamily="34" charset="0"/>
                <a:cs typeface="Arial" pitchFamily="34" charset="0"/>
              </a:rPr>
              <a:t>Chiesi</a:t>
            </a: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lang="en-US" altLang="en-US" sz="3800" b="1" kern="0" dirty="0">
                <a:solidFill>
                  <a:prstClr val="white"/>
                </a:solidFill>
                <a:latin typeface="Arial" pitchFamily="34" charset="0"/>
                <a:cs typeface="Arial" pitchFamily="34" charset="0"/>
              </a:rPr>
              <a:t> Cardinal Health </a:t>
            </a:r>
            <a:r>
              <a:rPr lang="en-US" altLang="en-US" sz="3800" b="1" kern="0" dirty="0" err="1">
                <a:solidFill>
                  <a:prstClr val="white"/>
                </a:solidFill>
                <a:latin typeface="Arial" pitchFamily="34" charset="0"/>
                <a:cs typeface="Arial" pitchFamily="34" charset="0"/>
              </a:rPr>
              <a:t>Cordis</a:t>
            </a:r>
            <a:r>
              <a:rPr lang="en-US" altLang="en-US" sz="3800" b="1" kern="0" dirty="0">
                <a:solidFill>
                  <a:prstClr val="white"/>
                </a:solidFill>
                <a:latin typeface="Arial" pitchFamily="34" charset="0"/>
                <a:cs typeface="Arial" pitchFamily="34" charset="0"/>
              </a:rPr>
              <a:t> Inc.</a:t>
            </a:r>
            <a:endPar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245348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625859" y="25658"/>
            <a:ext cx="8679656" cy="784919"/>
          </a:xfrm>
        </p:spPr>
        <p:txBody>
          <a:bodyPr/>
          <a:lstStyle/>
          <a:p>
            <a:pPr>
              <a:defRPr/>
            </a:pPr>
            <a:r>
              <a:rPr lang="en-US" sz="4000" dirty="0">
                <a:latin typeface="Arial" panose="020B0604020202020204" pitchFamily="34" charset="0"/>
                <a:cs typeface="Arial" panose="020B0604020202020204" pitchFamily="34" charset="0"/>
              </a:rPr>
              <a:t>CCC Live Case # 171</a:t>
            </a: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4170377" y="2084916"/>
            <a:ext cx="6022613" cy="100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34" tIns="38012" rIns="76034" bIns="3801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771525">
              <a:defRPr/>
            </a:pPr>
            <a:r>
              <a:rPr lang="en-US" altLang="en-US" sz="2000" b="1" dirty="0">
                <a:solidFill>
                  <a:srgbClr val="FFFF00"/>
                </a:solidFill>
                <a:cs typeface="Arial" pitchFamily="34" charset="0"/>
              </a:rPr>
              <a:t>Clinical Variables</a:t>
            </a:r>
          </a:p>
          <a:p>
            <a:pPr defTabSz="771525">
              <a:defRPr/>
            </a:pPr>
            <a:r>
              <a:rPr lang="en-US" altLang="en-US" sz="2000" dirty="0">
                <a:solidFill>
                  <a:srgbClr val="FFFFFF"/>
                </a:solidFill>
                <a:cs typeface="Arial" pitchFamily="34" charset="0"/>
              </a:rPr>
              <a:t>s/p multiple PCIs, last LCx PCI in 9/22/2011. Echo with 50% EF in the past and no </a:t>
            </a:r>
            <a:r>
              <a:rPr lang="en-US" altLang="en-US" sz="2000" dirty="0" err="1">
                <a:solidFill>
                  <a:srgbClr val="FFFFFF"/>
                </a:solidFill>
                <a:cs typeface="Arial" pitchFamily="34" charset="0"/>
              </a:rPr>
              <a:t>valvular</a:t>
            </a:r>
            <a:r>
              <a:rPr lang="en-US" altLang="en-US" sz="2000" dirty="0">
                <a:solidFill>
                  <a:srgbClr val="FFFFFF"/>
                </a:solidFill>
                <a:cs typeface="Arial" pitchFamily="34" charset="0"/>
              </a:rPr>
              <a:t> disease</a:t>
            </a:r>
          </a:p>
        </p:txBody>
      </p:sp>
      <p:sp>
        <p:nvSpPr>
          <p:cNvPr id="2" name="TextBox 1"/>
          <p:cNvSpPr txBox="1"/>
          <p:nvPr/>
        </p:nvSpPr>
        <p:spPr>
          <a:xfrm>
            <a:off x="4174290" y="843306"/>
            <a:ext cx="6054047" cy="1308953"/>
          </a:xfrm>
          <a:prstGeom prst="rect">
            <a:avLst/>
          </a:prstGeom>
          <a:noFill/>
        </p:spPr>
        <p:txBody>
          <a:bodyPr wrap="squar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Present Clinical Presentation</a:t>
            </a:r>
          </a:p>
          <a:p>
            <a:pPr defTabSz="771525">
              <a:defRPr/>
            </a:pPr>
            <a:r>
              <a:rPr lang="en-US" sz="2000" dirty="0">
                <a:solidFill>
                  <a:srgbClr val="FFFFFF"/>
                </a:solidFill>
                <a:latin typeface="Arial" panose="020B0604020202020204" pitchFamily="34" charset="0"/>
                <a:cs typeface="Arial" panose="020B0604020202020204" pitchFamily="34" charset="0"/>
              </a:rPr>
              <a:t>Presented with  CCS Class III angina and a +stress MPI for MV ischemia done as pre-op risk stratification for laminectomy spine surgery</a:t>
            </a:r>
          </a:p>
        </p:txBody>
      </p:sp>
      <p:sp>
        <p:nvSpPr>
          <p:cNvPr id="3" name="TextBox 2"/>
          <p:cNvSpPr txBox="1"/>
          <p:nvPr/>
        </p:nvSpPr>
        <p:spPr>
          <a:xfrm>
            <a:off x="80735" y="868338"/>
            <a:ext cx="3315215" cy="693400"/>
          </a:xfrm>
          <a:prstGeom prst="rect">
            <a:avLst/>
          </a:prstGeom>
          <a:noFill/>
        </p:spPr>
        <p:txBody>
          <a:bodyPr wrap="non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Patient Demographics</a:t>
            </a:r>
          </a:p>
          <a:p>
            <a:pPr defTabSz="771525">
              <a:defRPr/>
            </a:pPr>
            <a:r>
              <a:rPr lang="en-US" sz="2000" dirty="0">
                <a:solidFill>
                  <a:srgbClr val="FFFFFF"/>
                </a:solidFill>
                <a:latin typeface="Arial" panose="020B0604020202020204" pitchFamily="34" charset="0"/>
                <a:cs typeface="Arial" panose="020B0604020202020204" pitchFamily="34" charset="0"/>
              </a:rPr>
              <a:t>64 </a:t>
            </a:r>
            <a:r>
              <a:rPr lang="en-US" sz="2000" dirty="0" err="1">
                <a:solidFill>
                  <a:srgbClr val="FFFFFF"/>
                </a:solidFill>
                <a:latin typeface="Arial" panose="020B0604020202020204" pitchFamily="34" charset="0"/>
                <a:cs typeface="Arial" panose="020B0604020202020204" pitchFamily="34" charset="0"/>
              </a:rPr>
              <a:t>yrs</a:t>
            </a:r>
            <a:r>
              <a:rPr lang="en-US" sz="2000" dirty="0">
                <a:solidFill>
                  <a:srgbClr val="FFFFFF"/>
                </a:solidFill>
                <a:latin typeface="Arial" panose="020B0604020202020204" pitchFamily="34" charset="0"/>
                <a:cs typeface="Arial" panose="020B0604020202020204" pitchFamily="34" charset="0"/>
              </a:rPr>
              <a:t>, Male, CCD for 15yrs</a:t>
            </a:r>
            <a:endParaRPr lang="en-US" sz="200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80276" y="2030267"/>
            <a:ext cx="3414601" cy="1616730"/>
          </a:xfrm>
          <a:prstGeom prst="rect">
            <a:avLst/>
          </a:prstGeom>
          <a:noFill/>
        </p:spPr>
        <p:txBody>
          <a:bodyPr wrap="non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CAD Risk Factors</a:t>
            </a:r>
            <a:endParaRPr lang="en-US" altLang="en-US" sz="2000" dirty="0">
              <a:solidFill>
                <a:srgbClr val="FFFFFF"/>
              </a:solidFill>
              <a:latin typeface="Arial" panose="020B0604020202020204" pitchFamily="34" charset="0"/>
              <a:cs typeface="Arial" panose="020B0604020202020204" pitchFamily="34" charset="0"/>
            </a:endParaRPr>
          </a:p>
          <a:p>
            <a:pPr defTabSz="771525">
              <a:defRPr/>
            </a:pPr>
            <a:r>
              <a:rPr lang="en-US" altLang="en-US" sz="2000" dirty="0">
                <a:solidFill>
                  <a:srgbClr val="FFFFFF"/>
                </a:solidFill>
                <a:latin typeface="Arial" panose="020B0604020202020204" pitchFamily="34" charset="0"/>
                <a:cs typeface="Arial" panose="020B0604020202020204" pitchFamily="34" charset="0"/>
              </a:rPr>
              <a:t>Controlled Hyperlipidemia</a:t>
            </a:r>
          </a:p>
          <a:p>
            <a:pPr defTabSz="771525">
              <a:defRPr/>
            </a:pPr>
            <a:r>
              <a:rPr lang="en-US" altLang="en-US" sz="2000" dirty="0">
                <a:solidFill>
                  <a:srgbClr val="FFFFFF"/>
                </a:solidFill>
                <a:latin typeface="Arial" panose="020B0604020202020204" pitchFamily="34" charset="0"/>
                <a:cs typeface="Arial" panose="020B0604020202020204" pitchFamily="34" charset="0"/>
              </a:rPr>
              <a:t>Controlled Hypertension</a:t>
            </a:r>
          </a:p>
          <a:p>
            <a:pPr defTabSz="771525">
              <a:defRPr/>
            </a:pPr>
            <a:r>
              <a:rPr lang="en-US" altLang="en-US" sz="2000" dirty="0">
                <a:solidFill>
                  <a:srgbClr val="FFFFFF"/>
                </a:solidFill>
                <a:latin typeface="Arial" panose="020B0604020202020204" pitchFamily="34" charset="0"/>
                <a:cs typeface="Arial" panose="020B0604020202020204" pitchFamily="34" charset="0"/>
              </a:rPr>
              <a:t>Diet controlled DM</a:t>
            </a:r>
          </a:p>
          <a:p>
            <a:pPr defTabSz="771525">
              <a:defRPr/>
            </a:pPr>
            <a:r>
              <a:rPr lang="en-US" altLang="en-US" sz="2000" dirty="0">
                <a:solidFill>
                  <a:srgbClr val="FFFFFF"/>
                </a:solidFill>
                <a:latin typeface="Arial" panose="020B0604020202020204" pitchFamily="34" charset="0"/>
                <a:cs typeface="Arial" panose="020B0604020202020204" pitchFamily="34" charset="0"/>
              </a:rPr>
              <a:t>SAQ-7 score: 79, Ex-smoker</a:t>
            </a:r>
          </a:p>
        </p:txBody>
      </p:sp>
      <p:sp>
        <p:nvSpPr>
          <p:cNvPr id="6" name="TextBox 5"/>
          <p:cNvSpPr txBox="1"/>
          <p:nvPr/>
        </p:nvSpPr>
        <p:spPr>
          <a:xfrm>
            <a:off x="572887" y="3789152"/>
            <a:ext cx="9458619" cy="631845"/>
          </a:xfrm>
          <a:prstGeom prst="rect">
            <a:avLst/>
          </a:prstGeom>
          <a:noFill/>
        </p:spPr>
        <p:txBody>
          <a:bodyPr wrap="square" lIns="77095" tIns="38547" rIns="77095" bIns="38547" rtlCol="0">
            <a:spAutoFit/>
          </a:bodyPr>
          <a:lstStyle/>
          <a:p>
            <a:pPr defTabSz="771525">
              <a:defRPr/>
            </a:pPr>
            <a:r>
              <a:rPr lang="en-US" altLang="en-US" sz="1800" b="1" dirty="0">
                <a:solidFill>
                  <a:srgbClr val="FFFF00"/>
                </a:solidFill>
                <a:latin typeface="Arial" panose="020B0604020202020204" pitchFamily="34" charset="0"/>
                <a:cs typeface="Arial" panose="020B0604020202020204" pitchFamily="34" charset="0"/>
              </a:rPr>
              <a:t>Medications</a:t>
            </a:r>
          </a:p>
          <a:p>
            <a:pPr defTabSz="771525">
              <a:defRPr/>
            </a:pPr>
            <a:r>
              <a:rPr lang="en-US" altLang="en-US" sz="1800" dirty="0">
                <a:solidFill>
                  <a:srgbClr val="FFFFFF"/>
                </a:solidFill>
                <a:latin typeface="Arial" panose="020B0604020202020204" pitchFamily="34" charset="0"/>
                <a:cs typeface="Arial" panose="020B0604020202020204" pitchFamily="34" charset="0"/>
              </a:rPr>
              <a:t>Aspirin, Clopidogrel, Metoprolol, ISMN, Atorvastatin, Fenofibrate</a:t>
            </a:r>
            <a:endParaRPr lang="en-US" sz="1800"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9890" y="4380301"/>
            <a:ext cx="10303689" cy="1616730"/>
          </a:xfrm>
          <a:prstGeom prst="rect">
            <a:avLst/>
          </a:prstGeom>
          <a:noFill/>
        </p:spPr>
        <p:txBody>
          <a:bodyPr wrap="squar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Cath: </a:t>
            </a:r>
            <a:r>
              <a:rPr lang="en-US" altLang="en-US" sz="2000" dirty="0">
                <a:solidFill>
                  <a:srgbClr val="FFFFFF"/>
                </a:solidFill>
                <a:latin typeface="Arial" panose="020B0604020202020204" pitchFamily="34" charset="0"/>
                <a:cs typeface="Arial" panose="020B0604020202020204" pitchFamily="34" charset="0"/>
              </a:rPr>
              <a:t>Cardiac cath on 8/1/2023 revealed 2 V CAD; 70% prox-mid LAD under-expanded calcified multi-stent ISR with neo-atherosclerosis (on IVVUS), 70% jailed D2 (Medina 1,1,1), 90% LCx-LPL1 ISR , LCX-OM2 total occlusion ISR, non-obstructive RCA with Syntax score 28 and LVEF 48%. Pt underwent </a:t>
            </a:r>
            <a:r>
              <a:rPr lang="en-US" altLang="en-US" sz="2000" dirty="0" err="1">
                <a:solidFill>
                  <a:srgbClr val="FFFFFF"/>
                </a:solidFill>
                <a:latin typeface="Arial" panose="020B0604020202020204" pitchFamily="34" charset="0"/>
                <a:cs typeface="Arial" panose="020B0604020202020204" pitchFamily="34" charset="0"/>
              </a:rPr>
              <a:t>Atherotomy+DES</a:t>
            </a:r>
            <a:r>
              <a:rPr lang="en-US" altLang="en-US" sz="2000" dirty="0">
                <a:solidFill>
                  <a:srgbClr val="FFFFFF"/>
                </a:solidFill>
                <a:latin typeface="Arial" panose="020B0604020202020204" pitchFamily="34" charset="0"/>
                <a:cs typeface="Arial" panose="020B0604020202020204" pitchFamily="34" charset="0"/>
              </a:rPr>
              <a:t> Promus Elite to LCx-LPL1 and did well. </a:t>
            </a:r>
            <a:endParaRPr lang="en-US" sz="2000" dirty="0">
              <a:solidFill>
                <a:srgbClr val="000000"/>
              </a:solidFill>
              <a:latin typeface="Arial" panose="020B0604020202020204" pitchFamily="34" charset="0"/>
              <a:cs typeface="Arial" panose="020B0604020202020204" pitchFamily="34" charset="0"/>
            </a:endParaRPr>
          </a:p>
        </p:txBody>
      </p:sp>
      <p:sp>
        <p:nvSpPr>
          <p:cNvPr id="7" name="Rectangle 6"/>
          <p:cNvSpPr/>
          <p:nvPr/>
        </p:nvSpPr>
        <p:spPr>
          <a:xfrm>
            <a:off x="11189" y="5947416"/>
            <a:ext cx="10172469" cy="830997"/>
          </a:xfrm>
          <a:prstGeom prst="rect">
            <a:avLst/>
          </a:prstGeom>
        </p:spPr>
        <p:txBody>
          <a:bodyPr wrap="square">
            <a:spAutoFit/>
          </a:bodyPr>
          <a:lstStyle/>
          <a:p>
            <a:pPr defTabSz="771525">
              <a:defRPr/>
            </a:pPr>
            <a:r>
              <a:rPr lang="en-US" altLang="en-US" sz="2400" b="1" dirty="0">
                <a:solidFill>
                  <a:srgbClr val="FFFF00"/>
                </a:solidFill>
                <a:latin typeface="Arial" panose="020B0604020202020204" pitchFamily="34" charset="0"/>
                <a:cs typeface="Arial" panose="020B0604020202020204" pitchFamily="34" charset="0"/>
              </a:rPr>
              <a:t>Plan: </a:t>
            </a:r>
            <a:r>
              <a:rPr lang="en-US" altLang="en-US" sz="2400" dirty="0">
                <a:solidFill>
                  <a:srgbClr val="FFFFFF"/>
                </a:solidFill>
                <a:latin typeface="Arial" panose="020B0604020202020204" pitchFamily="34" charset="0"/>
                <a:cs typeface="Arial" panose="020B0604020202020204" pitchFamily="34" charset="0"/>
              </a:rPr>
              <a:t>Now planned for staged PCI of calcified under-expanded  LAD/D2 ISR using </a:t>
            </a:r>
            <a:r>
              <a:rPr lang="en-US" altLang="en-US" sz="2400" dirty="0" err="1">
                <a:solidFill>
                  <a:srgbClr val="FFFFFF"/>
                </a:solidFill>
                <a:latin typeface="Arial" panose="020B0604020202020204" pitchFamily="34" charset="0"/>
                <a:cs typeface="Arial" panose="020B0604020202020204" pitchFamily="34" charset="0"/>
              </a:rPr>
              <a:t>RotaTripsy</a:t>
            </a:r>
            <a:r>
              <a:rPr lang="en-US" altLang="en-US" sz="2400" dirty="0">
                <a:solidFill>
                  <a:srgbClr val="FFFFFF"/>
                </a:solidFill>
                <a:latin typeface="Arial" panose="020B0604020202020204" pitchFamily="34" charset="0"/>
                <a:cs typeface="Arial" panose="020B0604020202020204" pitchFamily="34" charset="0"/>
              </a:rPr>
              <a:t> and Mini-Crush stenting with OCT guidance.</a:t>
            </a: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40939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8034" y="49769"/>
            <a:ext cx="337920" cy="30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235" name="Straight Arrow Connector 29"/>
          <p:cNvCxnSpPr>
            <a:cxnSpLocks noChangeShapeType="1"/>
          </p:cNvCxnSpPr>
          <p:nvPr/>
        </p:nvCxnSpPr>
        <p:spPr bwMode="auto">
          <a:xfrm>
            <a:off x="8399502" y="4216725"/>
            <a:ext cx="0" cy="514224"/>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lgn="ctr">
                <a:solidFill>
                  <a:srgbClr val="000000"/>
                </a:solidFill>
                <a:round/>
                <a:headEnd type="triangle" w="med" len="sm"/>
                <a:tailEnd type="triangle" w="med" len="sm"/>
              </a14:hiddenLine>
            </a:ext>
          </a:extLst>
        </p:spPr>
      </p:cxnSp>
      <p:sp>
        <p:nvSpPr>
          <p:cNvPr id="95236" name="TextBox 3"/>
          <p:cNvSpPr txBox="1">
            <a:spLocks noChangeArrowheads="1"/>
          </p:cNvSpPr>
          <p:nvPr/>
        </p:nvSpPr>
        <p:spPr bwMode="auto">
          <a:xfrm>
            <a:off x="1105216" y="-37322"/>
            <a:ext cx="85426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650975"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AUC 2017: One-Vessel Disease</a:t>
            </a:r>
          </a:p>
        </p:txBody>
      </p:sp>
      <p:pic>
        <p:nvPicPr>
          <p:cNvPr id="9523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298" y="697230"/>
            <a:ext cx="10044678" cy="571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4883784" y="6461514"/>
            <a:ext cx="5423789" cy="36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942" tIns="27973" rIns="55942" bIns="27973">
            <a:spAutoFit/>
          </a:bodyPr>
          <a:lstStyle>
            <a:lvl1pPr defTabSz="792163" eaLnBrk="0" hangingPunct="0">
              <a:spcBef>
                <a:spcPct val="20000"/>
              </a:spcBef>
              <a:buChar char="•"/>
              <a:defRPr sz="3200">
                <a:solidFill>
                  <a:schemeClr val="bg1"/>
                </a:solidFill>
                <a:latin typeface="Times New Roman" pitchFamily="18" charset="0"/>
              </a:defRPr>
            </a:lvl1pPr>
            <a:lvl2pPr marL="739775" indent="-282575" defTabSz="792163" eaLnBrk="0" hangingPunct="0">
              <a:spcBef>
                <a:spcPct val="20000"/>
              </a:spcBef>
              <a:buChar char="–"/>
              <a:defRPr sz="2800">
                <a:solidFill>
                  <a:schemeClr val="bg1"/>
                </a:solidFill>
                <a:latin typeface="Times New Roman" pitchFamily="18" charset="0"/>
              </a:defRPr>
            </a:lvl2pPr>
            <a:lvl3pPr marL="1139825" indent="-225425" defTabSz="792163" eaLnBrk="0" hangingPunct="0">
              <a:spcBef>
                <a:spcPct val="20000"/>
              </a:spcBef>
              <a:buChar char="•"/>
              <a:defRPr sz="2400">
                <a:solidFill>
                  <a:schemeClr val="bg1"/>
                </a:solidFill>
                <a:latin typeface="Times New Roman" pitchFamily="18" charset="0"/>
              </a:defRPr>
            </a:lvl3pPr>
            <a:lvl4pPr marL="1597025" indent="-225425" defTabSz="792163" eaLnBrk="0" hangingPunct="0">
              <a:spcBef>
                <a:spcPct val="20000"/>
              </a:spcBef>
              <a:buChar char="–"/>
              <a:defRPr sz="2000">
                <a:solidFill>
                  <a:schemeClr val="bg1"/>
                </a:solidFill>
                <a:latin typeface="Times New Roman" pitchFamily="18" charset="0"/>
              </a:defRPr>
            </a:lvl4pPr>
            <a:lvl5pPr marL="2054225" indent="-227013" defTabSz="792163" eaLnBrk="0" hangingPunct="0">
              <a:spcBef>
                <a:spcPct val="20000"/>
              </a:spcBef>
              <a:buChar char="»"/>
              <a:defRPr sz="2000">
                <a:solidFill>
                  <a:schemeClr val="bg1"/>
                </a:solidFill>
                <a:latin typeface="Times New Roman" pitchFamily="18" charset="0"/>
              </a:defRPr>
            </a:lvl5pPr>
            <a:lvl6pPr marL="2511425" indent="-227013" defTabSz="79216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79216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79216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79216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563951" rtl="0" eaLnBrk="1" fontAlgn="base" latinLnBrk="0" hangingPunct="1">
              <a:lnSpc>
                <a:spcPct val="100000"/>
              </a:lnSpc>
              <a:spcBef>
                <a:spcPct val="0"/>
              </a:spcBef>
              <a:spcAft>
                <a:spcPct val="0"/>
              </a:spcAft>
              <a:buClrTx/>
              <a:buSzTx/>
              <a:buFontTx/>
              <a:buNone/>
              <a:tabLst/>
              <a:defRPr/>
            </a:pPr>
            <a:r>
              <a:rPr kumimoji="0" lang="en-US" altLang="en-US" sz="2025"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Patel et al., J Am </a:t>
            </a:r>
            <a:r>
              <a:rPr kumimoji="0" lang="en-US" altLang="en-US" sz="2025"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Coll</a:t>
            </a:r>
            <a:r>
              <a:rPr kumimoji="0" lang="en-US" altLang="en-US" sz="2025"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altLang="en-US" sz="2025"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Cardiol</a:t>
            </a:r>
            <a:r>
              <a:rPr kumimoji="0" lang="en-US" altLang="en-US" sz="2025"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2017;69:2212</a:t>
            </a:r>
          </a:p>
        </p:txBody>
      </p:sp>
      <p:sp>
        <p:nvSpPr>
          <p:cNvPr id="8" name="Rectangle 7"/>
          <p:cNvSpPr>
            <a:spLocks noChangeArrowheads="1"/>
          </p:cNvSpPr>
          <p:nvPr/>
        </p:nvSpPr>
        <p:spPr bwMode="auto">
          <a:xfrm>
            <a:off x="8812465" y="5224535"/>
            <a:ext cx="519095" cy="275951"/>
          </a:xfrm>
          <a:prstGeom prst="rect">
            <a:avLst/>
          </a:prstGeom>
          <a:noFill/>
          <a:ln w="2857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4542" tIns="32244" rIns="64542" bIns="32244"/>
          <a:lstStyle>
            <a:lvl1pPr defTabSz="912813" eaLnBrk="0" hangingPunct="0">
              <a:spcBef>
                <a:spcPct val="20000"/>
              </a:spcBef>
              <a:buChar char="•"/>
              <a:defRPr sz="3200">
                <a:solidFill>
                  <a:schemeClr val="bg1"/>
                </a:solidFill>
                <a:latin typeface="Times New Roman" pitchFamily="18" charset="0"/>
              </a:defRPr>
            </a:lvl1pPr>
            <a:lvl2pPr marL="739775" indent="-282575" defTabSz="912813" eaLnBrk="0" hangingPunct="0">
              <a:spcBef>
                <a:spcPct val="20000"/>
              </a:spcBef>
              <a:buChar char="–"/>
              <a:defRPr sz="2800">
                <a:solidFill>
                  <a:schemeClr val="bg1"/>
                </a:solidFill>
                <a:latin typeface="Times New Roman" pitchFamily="18" charset="0"/>
              </a:defRPr>
            </a:lvl2pPr>
            <a:lvl3pPr marL="1139825" indent="-225425" defTabSz="912813" eaLnBrk="0" hangingPunct="0">
              <a:spcBef>
                <a:spcPct val="20000"/>
              </a:spcBef>
              <a:buChar char="•"/>
              <a:defRPr sz="2400">
                <a:solidFill>
                  <a:schemeClr val="bg1"/>
                </a:solidFill>
                <a:latin typeface="Times New Roman" pitchFamily="18" charset="0"/>
              </a:defRPr>
            </a:lvl3pPr>
            <a:lvl4pPr marL="1597025" indent="-225425" defTabSz="912813" eaLnBrk="0" hangingPunct="0">
              <a:spcBef>
                <a:spcPct val="20000"/>
              </a:spcBef>
              <a:buChar char="–"/>
              <a:defRPr sz="2000">
                <a:solidFill>
                  <a:schemeClr val="bg1"/>
                </a:solidFill>
                <a:latin typeface="Times New Roman" pitchFamily="18" charset="0"/>
              </a:defRPr>
            </a:lvl4pPr>
            <a:lvl5pPr marL="2054225" indent="-227013" defTabSz="912813" eaLnBrk="0" hangingPunct="0">
              <a:spcBef>
                <a:spcPct val="20000"/>
              </a:spcBef>
              <a:buChar char="»"/>
              <a:defRPr sz="2000">
                <a:solidFill>
                  <a:schemeClr val="bg1"/>
                </a:solidFill>
                <a:latin typeface="Times New Roman" pitchFamily="18" charset="0"/>
              </a:defRPr>
            </a:lvl5pPr>
            <a:lvl6pPr marL="2511425" indent="-227013" defTabSz="91281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91281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91281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91281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49845" rtl="0" eaLnBrk="0" fontAlgn="base" latinLnBrk="0" hangingPunct="0">
              <a:lnSpc>
                <a:spcPct val="100000"/>
              </a:lnSpc>
              <a:spcBef>
                <a:spcPct val="20000"/>
              </a:spcBef>
              <a:spcAft>
                <a:spcPct val="0"/>
              </a:spcAft>
              <a:buClrTx/>
              <a:buSzTx/>
              <a:buFontTx/>
              <a:buNone/>
              <a:tabLst/>
              <a:defRPr/>
            </a:pPr>
            <a:endParaRPr kumimoji="0" lang="en-US" altLang="en-US" sz="2278"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64379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70961" y="1508968"/>
            <a:ext cx="10357961" cy="452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b="1" dirty="0">
                <a:latin typeface="Arial" pitchFamily="34" charset="0"/>
              </a:rPr>
              <a:t> Interventional Imaging Trials from ESC 2023:</a:t>
            </a:r>
          </a:p>
          <a:p>
            <a:pPr lvl="0" defTabSz="771525" fontAlgn="base">
              <a:spcBef>
                <a:spcPct val="0"/>
              </a:spcBef>
              <a:spcAft>
                <a:spcPct val="0"/>
              </a:spcAft>
              <a:buNone/>
              <a:defRPr/>
            </a:pPr>
            <a:r>
              <a:rPr lang="en-US" altLang="en-US" sz="3600" b="1" dirty="0">
                <a:latin typeface="Arial" pitchFamily="34" charset="0"/>
              </a:rPr>
              <a:t>    </a:t>
            </a:r>
            <a:r>
              <a:rPr lang="en-US" altLang="en-US" sz="3300" b="1" dirty="0">
                <a:latin typeface="Arial" pitchFamily="34" charset="0"/>
              </a:rPr>
              <a:t>ILUMIEN IV Trial, OCTOBER Trial, Imaging Trial’s </a:t>
            </a:r>
          </a:p>
          <a:p>
            <a:pPr lvl="0" defTabSz="771525" fontAlgn="base">
              <a:spcBef>
                <a:spcPct val="0"/>
              </a:spcBef>
              <a:spcAft>
                <a:spcPct val="0"/>
              </a:spcAft>
              <a:buNone/>
              <a:defRPr/>
            </a:pPr>
            <a:r>
              <a:rPr lang="en-US" altLang="en-US" sz="3300" b="1" dirty="0">
                <a:latin typeface="Arial" pitchFamily="34" charset="0"/>
              </a:rPr>
              <a:t>    Network Meta-Analysis, OCTIVUS Trial</a:t>
            </a:r>
          </a:p>
          <a:p>
            <a:pPr lvl="0" defTabSz="771525" fontAlgn="base">
              <a:spcBef>
                <a:spcPct val="0"/>
              </a:spcBef>
              <a:spcAft>
                <a:spcPct val="0"/>
              </a:spcAft>
              <a:buNone/>
              <a:defRPr/>
            </a:pPr>
            <a:r>
              <a:rPr kumimoji="0" lang="en-US" altLang="en-US" sz="3300" b="1" i="0" u="none" strike="noStrike" kern="1200" cap="none" spc="0" normalizeH="0" noProof="0" dirty="0">
                <a:ln>
                  <a:noFill/>
                </a:ln>
                <a:effectLst/>
                <a:uLnTx/>
                <a:uFillTx/>
                <a:latin typeface="Arial" pitchFamily="34" charset="0"/>
              </a:rPr>
              <a:t>   </a:t>
            </a:r>
            <a:r>
              <a:rPr kumimoji="0" lang="en-US" altLang="en-US" sz="3500" b="1" i="0" u="none" strike="noStrike" kern="1200" cap="none" spc="0" normalizeH="0" noProof="0" dirty="0">
                <a:ln>
                  <a:noFill/>
                </a:ln>
                <a:effectLst/>
                <a:uLnTx/>
                <a:uFillTx/>
                <a:latin typeface="Arial" pitchFamily="34" charset="0"/>
              </a:rPr>
              <a:t>  </a:t>
            </a:r>
            <a:r>
              <a:rPr kumimoji="0" lang="en-US" altLang="en-US" sz="3500" b="1" i="1" u="none" strike="noStrike" kern="1200" cap="none" spc="0" normalizeH="0" baseline="0" noProof="0" dirty="0">
                <a:ln>
                  <a:noFill/>
                </a:ln>
                <a:effectLst/>
                <a:uLnTx/>
                <a:uFillTx/>
                <a:latin typeface="Arial" pitchFamily="34" charset="0"/>
              </a:rPr>
              <a:t>        </a:t>
            </a:r>
            <a:endParaRPr kumimoji="0" lang="en-US" altLang="en-US" sz="3500" b="1" i="0" u="none" strike="noStrike" kern="1200" cap="none" spc="0" normalizeH="0" baseline="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b="1" i="0" u="none" strike="noStrike" kern="1200" cap="none" spc="0" normalizeH="0" baseline="0" noProof="0" dirty="0">
                <a:ln>
                  <a:noFill/>
                </a:ln>
                <a:effectLst/>
                <a:uLnTx/>
                <a:uFillTx/>
                <a:latin typeface="Arial" pitchFamily="34" charset="0"/>
              </a:rPr>
              <a:t> Comprehensive Management of ANOCA Part 1</a:t>
            </a:r>
            <a:r>
              <a:rPr kumimoji="0" lang="en-US" altLang="en-US" b="1" i="0" u="none" strike="noStrike" kern="1200" cap="none" spc="0" normalizeH="0" noProof="0" dirty="0">
                <a:ln>
                  <a:noFill/>
                </a:ln>
                <a:effectLst/>
                <a:uLnTx/>
                <a:uFillTx/>
                <a:latin typeface="Arial" pitchFamily="34" charset="0"/>
              </a:rPr>
              <a:t> &amp;</a:t>
            </a:r>
            <a:r>
              <a:rPr kumimoji="0" lang="en-US" altLang="en-US" b="1" i="0" u="none" strike="noStrike" kern="1200" cap="none" spc="0" normalizeH="0" baseline="0" noProof="0" dirty="0">
                <a:ln>
                  <a:noFill/>
                </a:ln>
                <a:effectLst/>
                <a:uLnTx/>
                <a:uFillTx/>
                <a:latin typeface="Arial" pitchFamily="34" charset="0"/>
              </a:rPr>
              <a:t> 2:</a:t>
            </a:r>
            <a:endParaRPr kumimoji="0" lang="en-US" altLang="en-US" b="1" i="0" u="none" strike="noStrike" kern="1200" cap="none" spc="0" normalizeH="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None/>
              <a:tabLst/>
              <a:defRPr/>
            </a:pPr>
            <a:r>
              <a:rPr lang="en-US" altLang="en-US" b="1" baseline="0" dirty="0">
                <a:latin typeface="Arial" pitchFamily="34" charset="0"/>
              </a:rPr>
              <a:t>     </a:t>
            </a:r>
            <a:r>
              <a:rPr lang="en-US" altLang="en-US" sz="3000" b="1" i="1" dirty="0">
                <a:latin typeface="Arial" pitchFamily="34" charset="0"/>
              </a:rPr>
              <a:t>Definition, Patient Population, Diagnosis,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3000" b="1" i="1" dirty="0">
                <a:latin typeface="Arial" pitchFamily="34" charset="0"/>
              </a:rPr>
              <a:t>     Program Development, Treatment and Research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3000" b="1" i="1" dirty="0">
                <a:latin typeface="Arial" pitchFamily="34" charset="0"/>
              </a:rPr>
              <a:t>     Initiatives by Micro Vascular Network (MVN)</a:t>
            </a:r>
            <a:endParaRPr kumimoji="0" lang="en-US" altLang="en-US" sz="3000" b="1" i="1" u="none" strike="noStrike" kern="1200" cap="none" spc="0" normalizeH="0" baseline="0" noProof="0" dirty="0">
              <a:ln>
                <a:noFill/>
              </a:ln>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120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70961" y="1508968"/>
            <a:ext cx="10357961" cy="452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b="1" dirty="0">
                <a:latin typeface="Arial" pitchFamily="34" charset="0"/>
              </a:rPr>
              <a:t> Interventional Imaging Trials from ESC 2023:</a:t>
            </a:r>
          </a:p>
          <a:p>
            <a:pPr lvl="0" defTabSz="771525" fontAlgn="base">
              <a:spcBef>
                <a:spcPct val="0"/>
              </a:spcBef>
              <a:spcAft>
                <a:spcPct val="0"/>
              </a:spcAft>
              <a:buNone/>
              <a:defRPr/>
            </a:pPr>
            <a:r>
              <a:rPr lang="en-US" altLang="en-US" sz="3600" b="1" dirty="0">
                <a:latin typeface="Arial" pitchFamily="34" charset="0"/>
              </a:rPr>
              <a:t>    </a:t>
            </a:r>
            <a:r>
              <a:rPr lang="en-US" altLang="en-US" sz="3300" b="1" dirty="0">
                <a:latin typeface="Arial" pitchFamily="34" charset="0"/>
              </a:rPr>
              <a:t>ILUMIEN IV Trial, OCTOBER Trial, Imaging Trial’s </a:t>
            </a:r>
          </a:p>
          <a:p>
            <a:pPr lvl="0" defTabSz="771525" fontAlgn="base">
              <a:spcBef>
                <a:spcPct val="0"/>
              </a:spcBef>
              <a:spcAft>
                <a:spcPct val="0"/>
              </a:spcAft>
              <a:buNone/>
              <a:defRPr/>
            </a:pPr>
            <a:r>
              <a:rPr lang="en-US" altLang="en-US" sz="3300" b="1" dirty="0">
                <a:latin typeface="Arial" pitchFamily="34" charset="0"/>
              </a:rPr>
              <a:t>    Network Meta-Analysis, OCTIVUS Trial</a:t>
            </a:r>
          </a:p>
          <a:p>
            <a:pPr lvl="0" defTabSz="771525" fontAlgn="base">
              <a:spcBef>
                <a:spcPct val="0"/>
              </a:spcBef>
              <a:spcAft>
                <a:spcPct val="0"/>
              </a:spcAft>
              <a:buNone/>
              <a:defRPr/>
            </a:pPr>
            <a:r>
              <a:rPr kumimoji="0" lang="en-US" altLang="en-US" sz="3300" b="1" i="0" u="none" strike="noStrike" kern="1200" cap="none" spc="0" normalizeH="0" noProof="0" dirty="0">
                <a:ln>
                  <a:noFill/>
                </a:ln>
                <a:solidFill>
                  <a:schemeClr val="bg2"/>
                </a:solidFill>
                <a:effectLst/>
                <a:uLnTx/>
                <a:uFillTx/>
                <a:latin typeface="Arial" pitchFamily="34" charset="0"/>
              </a:rPr>
              <a:t>   </a:t>
            </a:r>
            <a:r>
              <a:rPr kumimoji="0" lang="en-US" altLang="en-US" sz="3500" b="1" i="0" u="none" strike="noStrike" kern="1200" cap="none" spc="0" normalizeH="0" noProof="0" dirty="0">
                <a:ln>
                  <a:noFill/>
                </a:ln>
                <a:solidFill>
                  <a:schemeClr val="bg2"/>
                </a:solidFill>
                <a:effectLst/>
                <a:uLnTx/>
                <a:uFillTx/>
                <a:latin typeface="Arial" pitchFamily="34" charset="0"/>
              </a:rPr>
              <a:t>  </a:t>
            </a:r>
            <a:r>
              <a:rPr kumimoji="0" lang="en-US" altLang="en-US" sz="3500" b="1" i="1" u="none" strike="noStrike" kern="1200" cap="none" spc="0" normalizeH="0" baseline="0" noProof="0" dirty="0">
                <a:ln>
                  <a:noFill/>
                </a:ln>
                <a:solidFill>
                  <a:schemeClr val="bg2"/>
                </a:solidFill>
                <a:effectLst/>
                <a:uLnTx/>
                <a:uFillTx/>
                <a:latin typeface="Arial" pitchFamily="34" charset="0"/>
              </a:rPr>
              <a:t>        </a:t>
            </a:r>
            <a:endParaRPr kumimoji="0" lang="en-US" altLang="en-US" sz="3500" b="1" i="0" u="none" strike="noStrike" kern="1200" cap="none" spc="0" normalizeH="0" baseline="0" noProof="0" dirty="0">
              <a:ln>
                <a:noFill/>
              </a:ln>
              <a:solidFill>
                <a:schemeClr val="bg2"/>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solidFill>
                  <a:schemeClr val="bg2"/>
                </a:solidFill>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b="1" i="0" u="none" strike="noStrike" kern="1200" cap="none" spc="0" normalizeH="0" baseline="0" noProof="0" dirty="0">
                <a:ln>
                  <a:noFill/>
                </a:ln>
                <a:solidFill>
                  <a:schemeClr val="bg2"/>
                </a:solidFill>
                <a:effectLst/>
                <a:uLnTx/>
                <a:uFillTx/>
                <a:latin typeface="Arial" pitchFamily="34" charset="0"/>
              </a:rPr>
              <a:t> Comprehensive Management of ANOCA Part 1</a:t>
            </a:r>
            <a:r>
              <a:rPr kumimoji="0" lang="en-US" altLang="en-US" b="1" i="0" u="none" strike="noStrike" kern="1200" cap="none" spc="0" normalizeH="0" noProof="0" dirty="0">
                <a:ln>
                  <a:noFill/>
                </a:ln>
                <a:solidFill>
                  <a:schemeClr val="bg2"/>
                </a:solidFill>
                <a:effectLst/>
                <a:uLnTx/>
                <a:uFillTx/>
                <a:latin typeface="Arial" pitchFamily="34" charset="0"/>
              </a:rPr>
              <a:t> &amp;</a:t>
            </a:r>
            <a:r>
              <a:rPr kumimoji="0" lang="en-US" altLang="en-US" b="1" i="0" u="none" strike="noStrike" kern="1200" cap="none" spc="0" normalizeH="0" baseline="0" noProof="0" dirty="0">
                <a:ln>
                  <a:noFill/>
                </a:ln>
                <a:solidFill>
                  <a:schemeClr val="bg2"/>
                </a:solidFill>
                <a:effectLst/>
                <a:uLnTx/>
                <a:uFillTx/>
                <a:latin typeface="Arial" pitchFamily="34" charset="0"/>
              </a:rPr>
              <a:t> 2:</a:t>
            </a:r>
            <a:endParaRPr kumimoji="0" lang="en-US" altLang="en-US" b="1" i="0" u="none" strike="noStrike" kern="1200" cap="none" spc="0" normalizeH="0" noProof="0" dirty="0">
              <a:ln>
                <a:noFill/>
              </a:ln>
              <a:solidFill>
                <a:schemeClr val="bg2"/>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None/>
              <a:tabLst/>
              <a:defRPr/>
            </a:pPr>
            <a:r>
              <a:rPr lang="en-US" altLang="en-US" b="1" baseline="0" dirty="0">
                <a:solidFill>
                  <a:schemeClr val="bg2"/>
                </a:solidFill>
                <a:latin typeface="Arial" pitchFamily="34" charset="0"/>
              </a:rPr>
              <a:t>     </a:t>
            </a:r>
            <a:r>
              <a:rPr lang="en-US" altLang="en-US" sz="3000" b="1" i="1" dirty="0">
                <a:solidFill>
                  <a:schemeClr val="bg2"/>
                </a:solidFill>
                <a:latin typeface="Arial" pitchFamily="34" charset="0"/>
              </a:rPr>
              <a:t>Definition, Patient Population, Diagnosis,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3000" b="1" i="1" dirty="0">
                <a:solidFill>
                  <a:schemeClr val="bg2"/>
                </a:solidFill>
                <a:latin typeface="Arial" pitchFamily="34" charset="0"/>
              </a:rPr>
              <a:t>     Program Development, Treatment and Research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3000" b="1" i="1" dirty="0">
                <a:solidFill>
                  <a:schemeClr val="bg2"/>
                </a:solidFill>
                <a:latin typeface="Arial" pitchFamily="34" charset="0"/>
              </a:rPr>
              <a:t>     Initiatives by Micro Vascular Network (MVN)</a:t>
            </a:r>
            <a:endParaRPr kumimoji="0" lang="en-US" altLang="en-US" sz="3000" b="1" i="1" u="none" strike="noStrike" kern="1200" cap="none" spc="0" normalizeH="0" baseline="0" noProof="0" dirty="0">
              <a:ln>
                <a:noFill/>
              </a:ln>
              <a:solidFill>
                <a:schemeClr val="bg2"/>
              </a:solidFill>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708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3388"/>
            <a:ext cx="10287000" cy="6036018"/>
          </a:xfrm>
          <a:prstGeom prst="rect">
            <a:avLst/>
          </a:prstGeom>
        </p:spPr>
      </p:pic>
    </p:spTree>
    <p:extLst>
      <p:ext uri="{BB962C8B-B14F-4D97-AF65-F5344CB8AC3E}">
        <p14:creationId xmlns:p14="http://schemas.microsoft.com/office/powerpoint/2010/main" val="134556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5868"/>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ILUMIEN IV Trial: Enrollment, Randomization,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and Follow-Up</a:t>
            </a:r>
          </a:p>
        </p:txBody>
      </p:sp>
      <p:sp>
        <p:nvSpPr>
          <p:cNvPr id="3" name="TextBox 2"/>
          <p:cNvSpPr txBox="1"/>
          <p:nvPr/>
        </p:nvSpPr>
        <p:spPr>
          <a:xfrm>
            <a:off x="3711388" y="6488668"/>
            <a:ext cx="65756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Ziad</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N Engl J Med Aug 27, 2023, Epub ahead of print</a:t>
            </a:r>
          </a:p>
        </p:txBody>
      </p:sp>
      <p:pic>
        <p:nvPicPr>
          <p:cNvPr id="5" name="Picture 4"/>
          <p:cNvPicPr>
            <a:picLocks noChangeAspect="1"/>
          </p:cNvPicPr>
          <p:nvPr/>
        </p:nvPicPr>
        <p:blipFill>
          <a:blip r:embed="rId3"/>
          <a:stretch>
            <a:fillRect/>
          </a:stretch>
        </p:blipFill>
        <p:spPr>
          <a:xfrm>
            <a:off x="82295" y="1252032"/>
            <a:ext cx="10168129" cy="4892975"/>
          </a:xfrm>
          <a:prstGeom prst="rect">
            <a:avLst/>
          </a:prstGeom>
        </p:spPr>
      </p:pic>
    </p:spTree>
    <p:extLst>
      <p:ext uri="{BB962C8B-B14F-4D97-AF65-F5344CB8AC3E}">
        <p14:creationId xmlns:p14="http://schemas.microsoft.com/office/powerpoint/2010/main" val="316946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0" y="44817"/>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ILUMIEN IV Trial: Qualifying Characteristics</a:t>
            </a:r>
          </a:p>
        </p:txBody>
      </p:sp>
      <p:sp>
        <p:nvSpPr>
          <p:cNvPr id="39" name="TextBox 38"/>
          <p:cNvSpPr txBox="1"/>
          <p:nvPr/>
        </p:nvSpPr>
        <p:spPr>
          <a:xfrm>
            <a:off x="3711388" y="6488668"/>
            <a:ext cx="65756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Ziad</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N Engl J Med Aug 27, 2023, Epub ahead of print</a:t>
            </a:r>
          </a:p>
        </p:txBody>
      </p:sp>
      <p:graphicFrame>
        <p:nvGraphicFramePr>
          <p:cNvPr id="40" name="object 16"/>
          <p:cNvGraphicFramePr>
            <a:graphicFrameLocks noGrp="1"/>
          </p:cNvGraphicFramePr>
          <p:nvPr/>
        </p:nvGraphicFramePr>
        <p:xfrm>
          <a:off x="154641" y="776578"/>
          <a:ext cx="9977718" cy="5470524"/>
        </p:xfrm>
        <a:graphic>
          <a:graphicData uri="http://schemas.openxmlformats.org/drawingml/2006/table">
            <a:tbl>
              <a:tblPr firstRow="1" bandRow="1"/>
              <a:tblGrid>
                <a:gridCol w="4048667">
                  <a:extLst>
                    <a:ext uri="{9D8B030D-6E8A-4147-A177-3AD203B41FA5}">
                      <a16:colId xmlns:a16="http://schemas.microsoft.com/office/drawing/2014/main" val="20000"/>
                    </a:ext>
                  </a:extLst>
                </a:gridCol>
                <a:gridCol w="1803878">
                  <a:extLst>
                    <a:ext uri="{9D8B030D-6E8A-4147-A177-3AD203B41FA5}">
                      <a16:colId xmlns:a16="http://schemas.microsoft.com/office/drawing/2014/main" val="20001"/>
                    </a:ext>
                  </a:extLst>
                </a:gridCol>
                <a:gridCol w="1843548">
                  <a:extLst>
                    <a:ext uri="{9D8B030D-6E8A-4147-A177-3AD203B41FA5}">
                      <a16:colId xmlns:a16="http://schemas.microsoft.com/office/drawing/2014/main" val="20002"/>
                    </a:ext>
                  </a:extLst>
                </a:gridCol>
                <a:gridCol w="2281625">
                  <a:extLst>
                    <a:ext uri="{9D8B030D-6E8A-4147-A177-3AD203B41FA5}">
                      <a16:colId xmlns:a16="http://schemas.microsoft.com/office/drawing/2014/main" val="20003"/>
                    </a:ext>
                  </a:extLst>
                </a:gridCol>
              </a:tblGrid>
              <a:tr h="445134">
                <a:tc rowSpan="2">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nSpc>
                          <a:spcPct val="100000"/>
                        </a:lnSpc>
                      </a:pPr>
                      <a:endParaRPr sz="1800" b="1" dirty="0">
                        <a:latin typeface="Arial" panose="020B0604020202020204" pitchFamily="34" charset="0"/>
                        <a:cs typeface="Arial" panose="020B0604020202020204" pitchFamily="34" charset="0"/>
                      </a:endParaRPr>
                    </a:p>
                  </a:txBody>
                  <a:tcPr marL="0" marR="0" marT="0" marB="0">
                    <a:lnL w="12700">
                      <a:solidFill>
                        <a:srgbClr val="FFFFFF"/>
                      </a:solidFill>
                      <a:prstDash val="solid"/>
                    </a:lnL>
                    <a:lnR>
                      <a:noFill/>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168910" algn="ctr">
                        <a:lnSpc>
                          <a:spcPct val="100000"/>
                        </a:lnSpc>
                        <a:spcBef>
                          <a:spcPts val="1000"/>
                        </a:spcBef>
                      </a:pPr>
                      <a:r>
                        <a:rPr sz="1800" b="1" spc="-25" dirty="0">
                          <a:solidFill>
                            <a:srgbClr val="FCC930"/>
                          </a:solidFill>
                          <a:latin typeface="Arial" panose="020B0604020202020204" pitchFamily="34" charset="0"/>
                          <a:cs typeface="Arial" panose="020B0604020202020204" pitchFamily="34" charset="0"/>
                        </a:rPr>
                        <a:t>OCT</a:t>
                      </a:r>
                      <a:endParaRPr sz="1800" b="1">
                        <a:latin typeface="Arial" panose="020B0604020202020204" pitchFamily="34" charset="0"/>
                        <a:cs typeface="Arial" panose="020B0604020202020204" pitchFamily="34" charset="0"/>
                      </a:endParaRPr>
                    </a:p>
                  </a:txBody>
                  <a:tcPr marL="0" marR="0" marT="127000" marB="0">
                    <a:lnL>
                      <a:noFill/>
                    </a:lnL>
                    <a:lnR>
                      <a:noFill/>
                    </a:lnR>
                    <a:lnT w="12700">
                      <a:solidFill>
                        <a:srgbClr val="FFFFFF"/>
                      </a:solidFill>
                      <a:prstDash val="solid"/>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702945">
                        <a:lnSpc>
                          <a:spcPct val="100000"/>
                        </a:lnSpc>
                        <a:spcBef>
                          <a:spcPts val="1000"/>
                        </a:spcBef>
                      </a:pPr>
                      <a:r>
                        <a:rPr sz="1800" b="1" spc="-10" dirty="0">
                          <a:solidFill>
                            <a:srgbClr val="FCC930"/>
                          </a:solidFill>
                          <a:latin typeface="Arial" panose="020B0604020202020204" pitchFamily="34" charset="0"/>
                          <a:cs typeface="Arial" panose="020B0604020202020204" pitchFamily="34" charset="0"/>
                        </a:rPr>
                        <a:t>Angio</a:t>
                      </a:r>
                      <a:endParaRPr sz="1800" b="1">
                        <a:latin typeface="Arial" panose="020B0604020202020204" pitchFamily="34" charset="0"/>
                        <a:cs typeface="Arial" panose="020B0604020202020204" pitchFamily="34" charset="0"/>
                      </a:endParaRPr>
                    </a:p>
                  </a:txBody>
                  <a:tcPr marL="0" marR="0" marT="127000" marB="0">
                    <a:lnL>
                      <a:noFill/>
                    </a:lnL>
                    <a:lnR>
                      <a:noFill/>
                    </a:lnR>
                    <a:lnT w="12700">
                      <a:solidFill>
                        <a:srgbClr val="FFFFFF"/>
                      </a:solidFill>
                      <a:prstDash val="solid"/>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741045">
                        <a:lnSpc>
                          <a:spcPct val="100000"/>
                        </a:lnSpc>
                        <a:spcBef>
                          <a:spcPts val="1000"/>
                        </a:spcBef>
                      </a:pPr>
                      <a:r>
                        <a:rPr sz="1800" b="1" spc="-10" dirty="0">
                          <a:solidFill>
                            <a:srgbClr val="FCC930"/>
                          </a:solidFill>
                          <a:latin typeface="Arial" panose="020B0604020202020204" pitchFamily="34" charset="0"/>
                          <a:cs typeface="Arial" panose="020B0604020202020204" pitchFamily="34" charset="0"/>
                        </a:rPr>
                        <a:t>Difference</a:t>
                      </a:r>
                      <a:endParaRPr sz="1800" b="1">
                        <a:latin typeface="Arial" panose="020B0604020202020204" pitchFamily="34" charset="0"/>
                        <a:cs typeface="Arial" panose="020B0604020202020204" pitchFamily="34" charset="0"/>
                      </a:endParaRPr>
                    </a:p>
                  </a:txBody>
                  <a:tcPr marL="0" marR="0" marT="127000" marB="0">
                    <a:lnL>
                      <a:noFill/>
                    </a:lnL>
                    <a:lnR w="12700">
                      <a:solidFill>
                        <a:srgbClr val="FFFFFF"/>
                      </a:solidFill>
                      <a:prstDash val="solid"/>
                    </a:lnR>
                    <a:lnT w="12700">
                      <a:solidFill>
                        <a:srgbClr val="FFFFFF"/>
                      </a:solidFill>
                      <a:prstDash val="soli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4500">
                <a:tc vMerge="1">
                  <a:txBody>
                    <a:bodyPr/>
                    <a:lstStyle/>
                    <a:p>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rgbClr val="153C8D"/>
                    </a:solid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168275" algn="ctr">
                        <a:lnSpc>
                          <a:spcPts val="2295"/>
                        </a:lnSpc>
                      </a:pPr>
                      <a:r>
                        <a:rPr sz="1800" b="1" spc="-10" dirty="0">
                          <a:solidFill>
                            <a:srgbClr val="FCC930"/>
                          </a:solidFill>
                          <a:latin typeface="Arial" panose="020B0604020202020204" pitchFamily="34" charset="0"/>
                          <a:cs typeface="Arial" panose="020B0604020202020204" pitchFamily="34" charset="0"/>
                        </a:rPr>
                        <a:t>(n=1231)</a:t>
                      </a:r>
                      <a:endParaRPr sz="1800" b="1">
                        <a:latin typeface="Arial" panose="020B0604020202020204" pitchFamily="34" charset="0"/>
                        <a:cs typeface="Arial" panose="020B0604020202020204" pitchFamily="34" charset="0"/>
                      </a:endParaRPr>
                    </a:p>
                  </a:txBody>
                  <a:tcPr marL="0" marR="0" marT="0" marB="0">
                    <a:lnL>
                      <a:noFill/>
                    </a:lnL>
                    <a:lnR>
                      <a:noFill/>
                    </a:lnR>
                    <a:lnT>
                      <a:noFill/>
                    </a:lnT>
                    <a:lnB w="12700">
                      <a:solidFill>
                        <a:srgbClr val="FFFFFF"/>
                      </a:solidFill>
                      <a:prstDash val="soli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579755">
                        <a:lnSpc>
                          <a:spcPts val="2295"/>
                        </a:lnSpc>
                      </a:pPr>
                      <a:r>
                        <a:rPr sz="1800" b="1" spc="-10" dirty="0">
                          <a:solidFill>
                            <a:srgbClr val="FCC930"/>
                          </a:solidFill>
                          <a:latin typeface="Arial" panose="020B0604020202020204" pitchFamily="34" charset="0"/>
                          <a:cs typeface="Arial" panose="020B0604020202020204" pitchFamily="34" charset="0"/>
                        </a:rPr>
                        <a:t>(n=1250)</a:t>
                      </a:r>
                      <a:endParaRPr sz="1800" b="1">
                        <a:latin typeface="Arial" panose="020B0604020202020204" pitchFamily="34" charset="0"/>
                        <a:cs typeface="Arial" panose="020B0604020202020204" pitchFamily="34" charset="0"/>
                      </a:endParaRPr>
                    </a:p>
                  </a:txBody>
                  <a:tcPr marL="0" marR="0" marT="0" marB="0">
                    <a:lnL>
                      <a:noFill/>
                    </a:lnL>
                    <a:lnR>
                      <a:noFill/>
                    </a:lnR>
                    <a:lnT>
                      <a:noFill/>
                    </a:lnT>
                    <a:lnB w="12700">
                      <a:solidFill>
                        <a:srgbClr val="FFFFFF"/>
                      </a:solidFill>
                      <a:prstDash val="soli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861694">
                        <a:lnSpc>
                          <a:spcPts val="2295"/>
                        </a:lnSpc>
                      </a:pPr>
                      <a:r>
                        <a:rPr sz="1800" b="1" dirty="0">
                          <a:solidFill>
                            <a:srgbClr val="FCC930"/>
                          </a:solidFill>
                          <a:latin typeface="Arial" panose="020B0604020202020204" pitchFamily="34" charset="0"/>
                          <a:cs typeface="Arial" panose="020B0604020202020204" pitchFamily="34" charset="0"/>
                        </a:rPr>
                        <a:t>[95%</a:t>
                      </a:r>
                      <a:r>
                        <a:rPr sz="1800" b="1" spc="-15" dirty="0">
                          <a:solidFill>
                            <a:srgbClr val="FCC930"/>
                          </a:solidFill>
                          <a:latin typeface="Arial" panose="020B0604020202020204" pitchFamily="34" charset="0"/>
                          <a:cs typeface="Arial" panose="020B0604020202020204" pitchFamily="34" charset="0"/>
                        </a:rPr>
                        <a:t> </a:t>
                      </a:r>
                      <a:r>
                        <a:rPr sz="1800" b="1" spc="-25" dirty="0">
                          <a:solidFill>
                            <a:srgbClr val="FCC930"/>
                          </a:solidFill>
                          <a:latin typeface="Arial" panose="020B0604020202020204" pitchFamily="34" charset="0"/>
                          <a:cs typeface="Arial" panose="020B0604020202020204" pitchFamily="34" charset="0"/>
                        </a:rPr>
                        <a:t>CI]</a:t>
                      </a:r>
                      <a:endParaRPr sz="1800" b="1" dirty="0">
                        <a:latin typeface="Arial" panose="020B0604020202020204" pitchFamily="34" charset="0"/>
                        <a:cs typeface="Arial" panose="020B0604020202020204" pitchFamily="34" charset="0"/>
                      </a:endParaRPr>
                    </a:p>
                  </a:txBody>
                  <a:tcPr marL="0" marR="0" marT="0" marB="0">
                    <a:lnL>
                      <a:noFill/>
                    </a:lnL>
                    <a:lnR w="12700">
                      <a:solidFill>
                        <a:srgbClr val="FFFFFF"/>
                      </a:solidFill>
                      <a:prstDash val="solid"/>
                    </a:lnR>
                    <a:lnT>
                      <a:noFill/>
                    </a:lnT>
                    <a:lnB w="12700">
                      <a:solidFill>
                        <a:srgbClr val="FFFFFF"/>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6740">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7945">
                        <a:lnSpc>
                          <a:spcPct val="100000"/>
                        </a:lnSpc>
                        <a:spcBef>
                          <a:spcPts val="950"/>
                        </a:spcBef>
                      </a:pPr>
                      <a:r>
                        <a:rPr sz="1800" b="1" spc="-10" dirty="0">
                          <a:solidFill>
                            <a:srgbClr val="FFFFFF"/>
                          </a:solidFill>
                          <a:latin typeface="Arial" panose="020B0604020202020204" pitchFamily="34" charset="0"/>
                          <a:cs typeface="Arial" panose="020B0604020202020204" pitchFamily="34" charset="0"/>
                        </a:rPr>
                        <a:t>Medication-</a:t>
                      </a:r>
                      <a:r>
                        <a:rPr sz="1800" b="1" dirty="0">
                          <a:solidFill>
                            <a:srgbClr val="FFFFFF"/>
                          </a:solidFill>
                          <a:latin typeface="Arial" panose="020B0604020202020204" pitchFamily="34" charset="0"/>
                          <a:cs typeface="Arial" panose="020B0604020202020204" pitchFamily="34" charset="0"/>
                        </a:rPr>
                        <a:t>treated</a:t>
                      </a:r>
                      <a:r>
                        <a:rPr sz="1800" b="1" spc="20" dirty="0">
                          <a:solidFill>
                            <a:srgbClr val="FFFFFF"/>
                          </a:solidFill>
                          <a:latin typeface="Arial" panose="020B0604020202020204" pitchFamily="34" charset="0"/>
                          <a:cs typeface="Arial" panose="020B0604020202020204" pitchFamily="34" charset="0"/>
                        </a:rPr>
                        <a:t> </a:t>
                      </a:r>
                      <a:r>
                        <a:rPr sz="1800" b="1" dirty="0">
                          <a:solidFill>
                            <a:srgbClr val="FFFFFF"/>
                          </a:solidFill>
                          <a:latin typeface="Arial" panose="020B0604020202020204" pitchFamily="34" charset="0"/>
                          <a:cs typeface="Arial" panose="020B0604020202020204" pitchFamily="34" charset="0"/>
                        </a:rPr>
                        <a:t>diabetes</a:t>
                      </a:r>
                      <a:r>
                        <a:rPr sz="1800" b="1" spc="25"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mellitus</a:t>
                      </a:r>
                      <a:endParaRPr sz="1800" b="1">
                        <a:latin typeface="Arial" panose="020B0604020202020204" pitchFamily="34" charset="0"/>
                        <a:cs typeface="Arial" panose="020B0604020202020204" pitchFamily="34" charset="0"/>
                      </a:endParaRPr>
                    </a:p>
                  </a:txBody>
                  <a:tcPr marL="0" marR="0" marT="120650" marB="0">
                    <a:lnL w="12700">
                      <a:solidFill>
                        <a:srgbClr val="FFFFFF"/>
                      </a:solidFill>
                      <a:prstDash val="solid"/>
                    </a:lnL>
                    <a:lnR>
                      <a:noFill/>
                    </a:lnR>
                    <a:lnT w="12700">
                      <a:solidFill>
                        <a:srgbClr val="FFFFFF"/>
                      </a:solidFill>
                      <a:prstDash val="solid"/>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167640" algn="ctr">
                        <a:lnSpc>
                          <a:spcPct val="100000"/>
                        </a:lnSpc>
                        <a:spcBef>
                          <a:spcPts val="1165"/>
                        </a:spcBef>
                      </a:pPr>
                      <a:r>
                        <a:rPr sz="1800" b="1" spc="-10" dirty="0">
                          <a:solidFill>
                            <a:srgbClr val="FFFFFF"/>
                          </a:solidFill>
                          <a:latin typeface="Arial" panose="020B0604020202020204" pitchFamily="34" charset="0"/>
                          <a:cs typeface="Arial" panose="020B0604020202020204" pitchFamily="34" charset="0"/>
                        </a:rPr>
                        <a:t>40.4%</a:t>
                      </a:r>
                      <a:endParaRPr sz="1800" b="1">
                        <a:latin typeface="Arial" panose="020B0604020202020204" pitchFamily="34" charset="0"/>
                        <a:cs typeface="Arial" panose="020B0604020202020204" pitchFamily="34" charset="0"/>
                      </a:endParaRPr>
                    </a:p>
                  </a:txBody>
                  <a:tcPr marL="0" marR="0" marT="147955" marB="0">
                    <a:lnL>
                      <a:noFill/>
                    </a:lnL>
                    <a:lnR>
                      <a:noFill/>
                    </a:lnR>
                    <a:lnT w="12700">
                      <a:solidFill>
                        <a:srgbClr val="FFFFFF"/>
                      </a:solidFill>
                      <a:prstDash val="solid"/>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773430">
                        <a:lnSpc>
                          <a:spcPct val="100000"/>
                        </a:lnSpc>
                        <a:spcBef>
                          <a:spcPts val="1165"/>
                        </a:spcBef>
                      </a:pPr>
                      <a:r>
                        <a:rPr sz="1800" b="1" spc="-10" dirty="0">
                          <a:solidFill>
                            <a:srgbClr val="FFFFFF"/>
                          </a:solidFill>
                          <a:latin typeface="Arial" panose="020B0604020202020204" pitchFamily="34" charset="0"/>
                          <a:cs typeface="Arial" panose="020B0604020202020204" pitchFamily="34" charset="0"/>
                        </a:rPr>
                        <a:t>39.8%</a:t>
                      </a:r>
                      <a:endParaRPr sz="1800" b="1">
                        <a:latin typeface="Arial" panose="020B0604020202020204" pitchFamily="34" charset="0"/>
                        <a:cs typeface="Arial" panose="020B0604020202020204" pitchFamily="34" charset="0"/>
                      </a:endParaRPr>
                    </a:p>
                  </a:txBody>
                  <a:tcPr marL="0" marR="0" marT="147955" marB="0">
                    <a:lnL>
                      <a:noFill/>
                    </a:lnL>
                    <a:lnR>
                      <a:noFill/>
                    </a:lnR>
                    <a:lnT w="12700">
                      <a:solidFill>
                        <a:srgbClr val="FFFFFF"/>
                      </a:solidFill>
                      <a:prstDash val="solid"/>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89584">
                        <a:lnSpc>
                          <a:spcPct val="100000"/>
                        </a:lnSpc>
                        <a:spcBef>
                          <a:spcPts val="1165"/>
                        </a:spcBef>
                      </a:pPr>
                      <a:r>
                        <a:rPr sz="1800" b="1" dirty="0">
                          <a:solidFill>
                            <a:srgbClr val="FFFFFF"/>
                          </a:solidFill>
                          <a:latin typeface="Arial" panose="020B0604020202020204" pitchFamily="34" charset="0"/>
                          <a:cs typeface="Arial" panose="020B0604020202020204" pitchFamily="34" charset="0"/>
                        </a:rPr>
                        <a:t>0.5%</a:t>
                      </a:r>
                      <a:r>
                        <a:rPr sz="1800" b="1" spc="-20"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a:t>
                      </a:r>
                      <a:r>
                        <a:rPr sz="1800" b="1" dirty="0">
                          <a:solidFill>
                            <a:srgbClr val="FFFFFF"/>
                          </a:solidFill>
                          <a:latin typeface="Arial" panose="020B0604020202020204" pitchFamily="34" charset="0"/>
                          <a:cs typeface="Arial" panose="020B0604020202020204" pitchFamily="34" charset="0"/>
                        </a:rPr>
                        <a:t>3.3,</a:t>
                      </a:r>
                      <a:r>
                        <a:rPr sz="1800" b="1" spc="-20" dirty="0">
                          <a:solidFill>
                            <a:srgbClr val="FFFFFF"/>
                          </a:solidFill>
                          <a:latin typeface="Arial" panose="020B0604020202020204" pitchFamily="34" charset="0"/>
                          <a:cs typeface="Arial" panose="020B0604020202020204" pitchFamily="34" charset="0"/>
                        </a:rPr>
                        <a:t> 4.4)</a:t>
                      </a:r>
                      <a:endParaRPr sz="1800" b="1">
                        <a:latin typeface="Arial" panose="020B0604020202020204" pitchFamily="34" charset="0"/>
                        <a:cs typeface="Arial" panose="020B0604020202020204" pitchFamily="34" charset="0"/>
                      </a:endParaRPr>
                    </a:p>
                  </a:txBody>
                  <a:tcPr marL="0" marR="0" marT="147955" marB="0">
                    <a:lnL>
                      <a:noFill/>
                    </a:lnL>
                    <a:lnR w="12700">
                      <a:solidFill>
                        <a:srgbClr val="FFFFFF"/>
                      </a:solidFill>
                      <a:prstDash val="solid"/>
                    </a:lnR>
                    <a:lnT w="12700">
                      <a:solidFill>
                        <a:srgbClr val="FFFFFF"/>
                      </a:solidFill>
                      <a:prstDash val="soli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71500">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7945">
                        <a:lnSpc>
                          <a:spcPct val="100000"/>
                        </a:lnSpc>
                        <a:spcBef>
                          <a:spcPts val="840"/>
                        </a:spcBef>
                      </a:pPr>
                      <a:r>
                        <a:rPr sz="1800" b="1" dirty="0">
                          <a:solidFill>
                            <a:srgbClr val="FFFFFF"/>
                          </a:solidFill>
                          <a:latin typeface="Arial" panose="020B0604020202020204" pitchFamily="34" charset="0"/>
                          <a:cs typeface="Arial" panose="020B0604020202020204" pitchFamily="34" charset="0"/>
                        </a:rPr>
                        <a:t>Long</a:t>
                      </a:r>
                      <a:r>
                        <a:rPr sz="1800" b="1" spc="-10" dirty="0">
                          <a:solidFill>
                            <a:srgbClr val="FFFFFF"/>
                          </a:solidFill>
                          <a:latin typeface="Arial" panose="020B0604020202020204" pitchFamily="34" charset="0"/>
                          <a:cs typeface="Arial" panose="020B0604020202020204" pitchFamily="34" charset="0"/>
                        </a:rPr>
                        <a:t> </a:t>
                      </a:r>
                      <a:r>
                        <a:rPr sz="1800" b="1" dirty="0">
                          <a:solidFill>
                            <a:srgbClr val="FFFFFF"/>
                          </a:solidFill>
                          <a:latin typeface="Arial" panose="020B0604020202020204" pitchFamily="34" charset="0"/>
                          <a:cs typeface="Arial" panose="020B0604020202020204" pitchFamily="34" charset="0"/>
                        </a:rPr>
                        <a:t>or</a:t>
                      </a:r>
                      <a:r>
                        <a:rPr sz="1800" b="1" spc="-10" dirty="0">
                          <a:solidFill>
                            <a:srgbClr val="FFFFFF"/>
                          </a:solidFill>
                          <a:latin typeface="Arial" panose="020B0604020202020204" pitchFamily="34" charset="0"/>
                          <a:cs typeface="Arial" panose="020B0604020202020204" pitchFamily="34" charset="0"/>
                        </a:rPr>
                        <a:t> </a:t>
                      </a:r>
                      <a:r>
                        <a:rPr sz="1800" b="1" dirty="0">
                          <a:solidFill>
                            <a:srgbClr val="FFFFFF"/>
                          </a:solidFill>
                          <a:latin typeface="Arial" panose="020B0604020202020204" pitchFamily="34" charset="0"/>
                          <a:cs typeface="Arial" panose="020B0604020202020204" pitchFamily="34" charset="0"/>
                        </a:rPr>
                        <a:t>multiple</a:t>
                      </a:r>
                      <a:r>
                        <a:rPr sz="1800" b="1" spc="-10" dirty="0">
                          <a:solidFill>
                            <a:srgbClr val="FFFFFF"/>
                          </a:solidFill>
                          <a:latin typeface="Arial" panose="020B0604020202020204" pitchFamily="34" charset="0"/>
                          <a:cs typeface="Arial" panose="020B0604020202020204" pitchFamily="34" charset="0"/>
                        </a:rPr>
                        <a:t> lesions</a:t>
                      </a:r>
                      <a:endParaRPr sz="1800" b="1">
                        <a:latin typeface="Arial" panose="020B0604020202020204" pitchFamily="34" charset="0"/>
                        <a:cs typeface="Arial" panose="020B0604020202020204" pitchFamily="34" charset="0"/>
                      </a:endParaRPr>
                    </a:p>
                  </a:txBody>
                  <a:tcPr marL="0" marR="0" marT="106680" marB="0">
                    <a:lnL w="12700">
                      <a:solidFill>
                        <a:srgbClr val="FFFFFF"/>
                      </a:solidFill>
                      <a:prstDash val="soli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167640" algn="ctr">
                        <a:lnSpc>
                          <a:spcPct val="100000"/>
                        </a:lnSpc>
                        <a:spcBef>
                          <a:spcPts val="1030"/>
                        </a:spcBef>
                      </a:pPr>
                      <a:r>
                        <a:rPr sz="1800" b="1" spc="-10" dirty="0">
                          <a:solidFill>
                            <a:srgbClr val="FFFFFF"/>
                          </a:solidFill>
                          <a:latin typeface="Arial" panose="020B0604020202020204" pitchFamily="34" charset="0"/>
                          <a:cs typeface="Arial" panose="020B0604020202020204" pitchFamily="34" charset="0"/>
                        </a:rPr>
                        <a:t>69.3%</a:t>
                      </a:r>
                      <a:endParaRPr sz="1800" b="1">
                        <a:latin typeface="Arial" panose="020B0604020202020204" pitchFamily="34" charset="0"/>
                        <a:cs typeface="Arial" panose="020B0604020202020204" pitchFamily="34" charset="0"/>
                      </a:endParaRPr>
                    </a:p>
                  </a:txBody>
                  <a:tcPr marL="0" marR="0" marT="13081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738505">
                        <a:lnSpc>
                          <a:spcPct val="100000"/>
                        </a:lnSpc>
                        <a:spcBef>
                          <a:spcPts val="1030"/>
                        </a:spcBef>
                      </a:pPr>
                      <a:r>
                        <a:rPr sz="1800" b="1" spc="-10" dirty="0">
                          <a:solidFill>
                            <a:srgbClr val="FFFFFF"/>
                          </a:solidFill>
                          <a:latin typeface="Arial" panose="020B0604020202020204" pitchFamily="34" charset="0"/>
                          <a:cs typeface="Arial" panose="020B0604020202020204" pitchFamily="34" charset="0"/>
                        </a:rPr>
                        <a:t>65.9%</a:t>
                      </a:r>
                      <a:endParaRPr sz="1800" b="1">
                        <a:latin typeface="Arial" panose="020B0604020202020204" pitchFamily="34" charset="0"/>
                        <a:cs typeface="Arial" panose="020B0604020202020204" pitchFamily="34" charset="0"/>
                      </a:endParaRPr>
                    </a:p>
                  </a:txBody>
                  <a:tcPr marL="0" marR="0" marT="13081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89584">
                        <a:lnSpc>
                          <a:spcPct val="100000"/>
                        </a:lnSpc>
                        <a:spcBef>
                          <a:spcPts val="1030"/>
                        </a:spcBef>
                      </a:pPr>
                      <a:r>
                        <a:rPr sz="1800" b="1" dirty="0">
                          <a:solidFill>
                            <a:srgbClr val="FFFFFF"/>
                          </a:solidFill>
                          <a:latin typeface="Arial" panose="020B0604020202020204" pitchFamily="34" charset="0"/>
                          <a:cs typeface="Arial" panose="020B0604020202020204" pitchFamily="34" charset="0"/>
                        </a:rPr>
                        <a:t>3.4%</a:t>
                      </a:r>
                      <a:r>
                        <a:rPr sz="1800" b="1" spc="-20"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a:t>
                      </a:r>
                      <a:r>
                        <a:rPr sz="1800" b="1" dirty="0">
                          <a:solidFill>
                            <a:srgbClr val="FFFFFF"/>
                          </a:solidFill>
                          <a:latin typeface="Arial" panose="020B0604020202020204" pitchFamily="34" charset="0"/>
                          <a:cs typeface="Arial" panose="020B0604020202020204" pitchFamily="34" charset="0"/>
                        </a:rPr>
                        <a:t>0.3,</a:t>
                      </a:r>
                      <a:r>
                        <a:rPr sz="1800" b="1" spc="-20" dirty="0">
                          <a:solidFill>
                            <a:srgbClr val="FFFFFF"/>
                          </a:solidFill>
                          <a:latin typeface="Arial" panose="020B0604020202020204" pitchFamily="34" charset="0"/>
                          <a:cs typeface="Arial" panose="020B0604020202020204" pitchFamily="34" charset="0"/>
                        </a:rPr>
                        <a:t> 7.0)</a:t>
                      </a:r>
                      <a:endParaRPr sz="1800" b="1">
                        <a:latin typeface="Arial" panose="020B0604020202020204" pitchFamily="34" charset="0"/>
                        <a:cs typeface="Arial" panose="020B0604020202020204" pitchFamily="34" charset="0"/>
                      </a:endParaRPr>
                    </a:p>
                  </a:txBody>
                  <a:tcPr marL="0" marR="0" marT="130810" marB="0">
                    <a:lnL>
                      <a:noFill/>
                    </a:lnL>
                    <a:lnR w="12700">
                      <a:solidFill>
                        <a:srgbClr val="FFFFFF"/>
                      </a:solidFill>
                      <a:prstDash val="soli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2770">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7945">
                        <a:lnSpc>
                          <a:spcPct val="100000"/>
                        </a:lnSpc>
                        <a:spcBef>
                          <a:spcPts val="850"/>
                        </a:spcBef>
                      </a:pPr>
                      <a:r>
                        <a:rPr sz="1800" b="1" spc="-10" dirty="0">
                          <a:solidFill>
                            <a:srgbClr val="FFFFFF"/>
                          </a:solidFill>
                          <a:latin typeface="Arial" panose="020B0604020202020204" pitchFamily="34" charset="0"/>
                          <a:cs typeface="Arial" panose="020B0604020202020204" pitchFamily="34" charset="0"/>
                        </a:rPr>
                        <a:t>NSTEMI</a:t>
                      </a:r>
                      <a:endParaRPr sz="1800" b="1">
                        <a:latin typeface="Arial" panose="020B0604020202020204" pitchFamily="34" charset="0"/>
                        <a:cs typeface="Arial" panose="020B0604020202020204" pitchFamily="34" charset="0"/>
                      </a:endParaRPr>
                    </a:p>
                  </a:txBody>
                  <a:tcPr marL="0" marR="0" marT="107950" marB="0">
                    <a:lnL w="12700">
                      <a:solidFill>
                        <a:srgbClr val="FFFFFF"/>
                      </a:solidFill>
                      <a:prstDash val="soli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167640" algn="ctr">
                        <a:lnSpc>
                          <a:spcPct val="100000"/>
                        </a:lnSpc>
                        <a:spcBef>
                          <a:spcPts val="1045"/>
                        </a:spcBef>
                      </a:pPr>
                      <a:r>
                        <a:rPr sz="1800" b="1" spc="-10" dirty="0">
                          <a:solidFill>
                            <a:srgbClr val="FFFFFF"/>
                          </a:solidFill>
                          <a:latin typeface="Arial" panose="020B0604020202020204" pitchFamily="34" charset="0"/>
                          <a:cs typeface="Arial" panose="020B0604020202020204" pitchFamily="34" charset="0"/>
                        </a:rPr>
                        <a:t>24.5%</a:t>
                      </a:r>
                      <a:endParaRPr sz="1800" b="1">
                        <a:latin typeface="Arial" panose="020B0604020202020204" pitchFamily="34" charset="0"/>
                        <a:cs typeface="Arial" panose="020B0604020202020204" pitchFamily="34" charset="0"/>
                      </a:endParaRPr>
                    </a:p>
                  </a:txBody>
                  <a:tcPr marL="0" marR="0" marT="13271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738505">
                        <a:lnSpc>
                          <a:spcPct val="100000"/>
                        </a:lnSpc>
                        <a:spcBef>
                          <a:spcPts val="1045"/>
                        </a:spcBef>
                      </a:pPr>
                      <a:r>
                        <a:rPr sz="1800" b="1" spc="-10" dirty="0">
                          <a:solidFill>
                            <a:srgbClr val="FFFFFF"/>
                          </a:solidFill>
                          <a:latin typeface="Arial" panose="020B0604020202020204" pitchFamily="34" charset="0"/>
                          <a:cs typeface="Arial" panose="020B0604020202020204" pitchFamily="34" charset="0"/>
                        </a:rPr>
                        <a:t>23.8%</a:t>
                      </a:r>
                      <a:endParaRPr sz="1800" b="1">
                        <a:latin typeface="Arial" panose="020B0604020202020204" pitchFamily="34" charset="0"/>
                        <a:cs typeface="Arial" panose="020B0604020202020204" pitchFamily="34" charset="0"/>
                      </a:endParaRPr>
                    </a:p>
                  </a:txBody>
                  <a:tcPr marL="0" marR="0" marT="13271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89584">
                        <a:lnSpc>
                          <a:spcPct val="100000"/>
                        </a:lnSpc>
                        <a:spcBef>
                          <a:spcPts val="1045"/>
                        </a:spcBef>
                      </a:pPr>
                      <a:r>
                        <a:rPr sz="1800" b="1" dirty="0">
                          <a:solidFill>
                            <a:srgbClr val="FFFFFF"/>
                          </a:solidFill>
                          <a:latin typeface="Arial" panose="020B0604020202020204" pitchFamily="34" charset="0"/>
                          <a:cs typeface="Arial" panose="020B0604020202020204" pitchFamily="34" charset="0"/>
                        </a:rPr>
                        <a:t>0.6%</a:t>
                      </a:r>
                      <a:r>
                        <a:rPr sz="1800" b="1" spc="-20"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a:t>
                      </a:r>
                      <a:r>
                        <a:rPr sz="1800" b="1" dirty="0">
                          <a:solidFill>
                            <a:srgbClr val="FFFFFF"/>
                          </a:solidFill>
                          <a:latin typeface="Arial" panose="020B0604020202020204" pitchFamily="34" charset="0"/>
                          <a:cs typeface="Arial" panose="020B0604020202020204" pitchFamily="34" charset="0"/>
                        </a:rPr>
                        <a:t>2.8,</a:t>
                      </a:r>
                      <a:r>
                        <a:rPr sz="1800" b="1" spc="-20" dirty="0">
                          <a:solidFill>
                            <a:srgbClr val="FFFFFF"/>
                          </a:solidFill>
                          <a:latin typeface="Arial" panose="020B0604020202020204" pitchFamily="34" charset="0"/>
                          <a:cs typeface="Arial" panose="020B0604020202020204" pitchFamily="34" charset="0"/>
                        </a:rPr>
                        <a:t> 4.0)</a:t>
                      </a:r>
                      <a:endParaRPr sz="1800" b="1">
                        <a:latin typeface="Arial" panose="020B0604020202020204" pitchFamily="34" charset="0"/>
                        <a:cs typeface="Arial" panose="020B0604020202020204" pitchFamily="34" charset="0"/>
                      </a:endParaRPr>
                    </a:p>
                  </a:txBody>
                  <a:tcPr marL="0" marR="0" marT="132715" marB="0">
                    <a:lnL>
                      <a:noFill/>
                    </a:lnL>
                    <a:lnR w="12700">
                      <a:solidFill>
                        <a:srgbClr val="FFFFFF"/>
                      </a:solidFill>
                      <a:prstDash val="soli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72770">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7945">
                        <a:lnSpc>
                          <a:spcPct val="100000"/>
                        </a:lnSpc>
                        <a:spcBef>
                          <a:spcPts val="850"/>
                        </a:spcBef>
                      </a:pPr>
                      <a:r>
                        <a:rPr sz="1800" b="1" dirty="0">
                          <a:solidFill>
                            <a:srgbClr val="FFFFFF"/>
                          </a:solidFill>
                          <a:latin typeface="Arial" panose="020B0604020202020204" pitchFamily="34" charset="0"/>
                          <a:cs typeface="Arial" panose="020B0604020202020204" pitchFamily="34" charset="0"/>
                        </a:rPr>
                        <a:t>Angiographic</a:t>
                      </a:r>
                      <a:r>
                        <a:rPr sz="1800" b="1" spc="-15" dirty="0">
                          <a:solidFill>
                            <a:srgbClr val="FFFFFF"/>
                          </a:solidFill>
                          <a:latin typeface="Arial" panose="020B0604020202020204" pitchFamily="34" charset="0"/>
                          <a:cs typeface="Arial" panose="020B0604020202020204" pitchFamily="34" charset="0"/>
                        </a:rPr>
                        <a:t> </a:t>
                      </a:r>
                      <a:r>
                        <a:rPr sz="1800" b="1" dirty="0">
                          <a:solidFill>
                            <a:srgbClr val="FFFFFF"/>
                          </a:solidFill>
                          <a:latin typeface="Arial" panose="020B0604020202020204" pitchFamily="34" charset="0"/>
                          <a:cs typeface="Arial" panose="020B0604020202020204" pitchFamily="34" charset="0"/>
                        </a:rPr>
                        <a:t>severe</a:t>
                      </a:r>
                      <a:r>
                        <a:rPr sz="1800" b="1" spc="-15"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calcification</a:t>
                      </a:r>
                      <a:endParaRPr sz="1800" b="1">
                        <a:latin typeface="Arial" panose="020B0604020202020204" pitchFamily="34" charset="0"/>
                        <a:cs typeface="Arial" panose="020B0604020202020204" pitchFamily="34" charset="0"/>
                      </a:endParaRPr>
                    </a:p>
                  </a:txBody>
                  <a:tcPr marL="0" marR="0" marT="107950" marB="0">
                    <a:lnL w="12700">
                      <a:solidFill>
                        <a:srgbClr val="FFFFFF"/>
                      </a:solidFill>
                      <a:prstDash val="soli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168275" algn="ctr">
                        <a:lnSpc>
                          <a:spcPct val="100000"/>
                        </a:lnSpc>
                        <a:spcBef>
                          <a:spcPts val="1045"/>
                        </a:spcBef>
                      </a:pPr>
                      <a:r>
                        <a:rPr sz="1800" b="1" spc="-10" dirty="0">
                          <a:solidFill>
                            <a:srgbClr val="FFFFFF"/>
                          </a:solidFill>
                          <a:latin typeface="Arial" panose="020B0604020202020204" pitchFamily="34" charset="0"/>
                          <a:cs typeface="Arial" panose="020B0604020202020204" pitchFamily="34" charset="0"/>
                        </a:rPr>
                        <a:t>11.4%</a:t>
                      </a:r>
                      <a:endParaRPr sz="1800" b="1">
                        <a:latin typeface="Arial" panose="020B0604020202020204" pitchFamily="34" charset="0"/>
                        <a:cs typeface="Arial" panose="020B0604020202020204" pitchFamily="34" charset="0"/>
                      </a:endParaRPr>
                    </a:p>
                  </a:txBody>
                  <a:tcPr marL="0" marR="0" marT="13271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748030">
                        <a:lnSpc>
                          <a:spcPct val="100000"/>
                        </a:lnSpc>
                        <a:spcBef>
                          <a:spcPts val="1045"/>
                        </a:spcBef>
                      </a:pPr>
                      <a:r>
                        <a:rPr sz="1800" b="1" spc="-10" dirty="0">
                          <a:solidFill>
                            <a:srgbClr val="FFFFFF"/>
                          </a:solidFill>
                          <a:latin typeface="Arial" panose="020B0604020202020204" pitchFamily="34" charset="0"/>
                          <a:cs typeface="Arial" panose="020B0604020202020204" pitchFamily="34" charset="0"/>
                        </a:rPr>
                        <a:t>11.7%</a:t>
                      </a:r>
                      <a:endParaRPr sz="1800" b="1">
                        <a:latin typeface="Arial" panose="020B0604020202020204" pitchFamily="34" charset="0"/>
                        <a:cs typeface="Arial" panose="020B0604020202020204" pitchFamily="34" charset="0"/>
                      </a:endParaRPr>
                    </a:p>
                  </a:txBody>
                  <a:tcPr marL="0" marR="0" marT="13271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47675">
                        <a:lnSpc>
                          <a:spcPct val="100000"/>
                        </a:lnSpc>
                        <a:spcBef>
                          <a:spcPts val="1045"/>
                        </a:spcBef>
                      </a:pPr>
                      <a:r>
                        <a:rPr sz="1800" b="1" spc="-10" dirty="0">
                          <a:solidFill>
                            <a:srgbClr val="FFFFFF"/>
                          </a:solidFill>
                          <a:latin typeface="Arial" panose="020B0604020202020204" pitchFamily="34" charset="0"/>
                          <a:cs typeface="Arial" panose="020B0604020202020204" pitchFamily="34" charset="0"/>
                        </a:rPr>
                        <a:t>-</a:t>
                      </a:r>
                      <a:r>
                        <a:rPr sz="1800" b="1" dirty="0">
                          <a:solidFill>
                            <a:srgbClr val="FFFFFF"/>
                          </a:solidFill>
                          <a:latin typeface="Arial" panose="020B0604020202020204" pitchFamily="34" charset="0"/>
                          <a:cs typeface="Arial" panose="020B0604020202020204" pitchFamily="34" charset="0"/>
                        </a:rPr>
                        <a:t>0.3%</a:t>
                      </a:r>
                      <a:r>
                        <a:rPr sz="1800" b="1" spc="-15"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a:t>
                      </a:r>
                      <a:r>
                        <a:rPr sz="1800" b="1" dirty="0">
                          <a:solidFill>
                            <a:srgbClr val="FFFFFF"/>
                          </a:solidFill>
                          <a:latin typeface="Arial" panose="020B0604020202020204" pitchFamily="34" charset="0"/>
                          <a:cs typeface="Arial" panose="020B0604020202020204" pitchFamily="34" charset="0"/>
                        </a:rPr>
                        <a:t>2.8,</a:t>
                      </a:r>
                      <a:r>
                        <a:rPr sz="1800" b="1" spc="-20" dirty="0">
                          <a:solidFill>
                            <a:srgbClr val="FFFFFF"/>
                          </a:solidFill>
                          <a:latin typeface="Arial" panose="020B0604020202020204" pitchFamily="34" charset="0"/>
                          <a:cs typeface="Arial" panose="020B0604020202020204" pitchFamily="34" charset="0"/>
                        </a:rPr>
                        <a:t> 2.2)</a:t>
                      </a:r>
                      <a:endParaRPr sz="1800" b="1">
                        <a:latin typeface="Arial" panose="020B0604020202020204" pitchFamily="34" charset="0"/>
                        <a:cs typeface="Arial" panose="020B0604020202020204" pitchFamily="34" charset="0"/>
                      </a:endParaRPr>
                    </a:p>
                  </a:txBody>
                  <a:tcPr marL="0" marR="0" marT="132715" marB="0">
                    <a:lnL>
                      <a:noFill/>
                    </a:lnL>
                    <a:lnR w="12700">
                      <a:solidFill>
                        <a:srgbClr val="FFFFFF"/>
                      </a:solidFill>
                      <a:prstDash val="soli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72770">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7945">
                        <a:lnSpc>
                          <a:spcPct val="100000"/>
                        </a:lnSpc>
                        <a:spcBef>
                          <a:spcPts val="850"/>
                        </a:spcBef>
                      </a:pPr>
                      <a:r>
                        <a:rPr sz="1800" b="1" spc="-10" dirty="0">
                          <a:solidFill>
                            <a:srgbClr val="FFFFFF"/>
                          </a:solidFill>
                          <a:latin typeface="Arial" panose="020B0604020202020204" pitchFamily="34" charset="0"/>
                          <a:cs typeface="Arial" panose="020B0604020202020204" pitchFamily="34" charset="0"/>
                        </a:rPr>
                        <a:t>In-</a:t>
                      </a:r>
                      <a:r>
                        <a:rPr sz="1800" b="1" dirty="0">
                          <a:solidFill>
                            <a:srgbClr val="FFFFFF"/>
                          </a:solidFill>
                          <a:latin typeface="Arial" panose="020B0604020202020204" pitchFamily="34" charset="0"/>
                          <a:cs typeface="Arial" panose="020B0604020202020204" pitchFamily="34" charset="0"/>
                        </a:rPr>
                        <a:t>stent</a:t>
                      </a:r>
                      <a:r>
                        <a:rPr sz="1800" b="1" spc="-20" dirty="0">
                          <a:solidFill>
                            <a:srgbClr val="FFFFFF"/>
                          </a:solidFill>
                          <a:latin typeface="Arial" panose="020B0604020202020204" pitchFamily="34" charset="0"/>
                          <a:cs typeface="Arial" panose="020B0604020202020204" pitchFamily="34" charset="0"/>
                        </a:rPr>
                        <a:t> </a:t>
                      </a:r>
                      <a:r>
                        <a:rPr sz="1800" b="1" dirty="0">
                          <a:solidFill>
                            <a:srgbClr val="FFFFFF"/>
                          </a:solidFill>
                          <a:latin typeface="Arial" panose="020B0604020202020204" pitchFamily="34" charset="0"/>
                          <a:cs typeface="Arial" panose="020B0604020202020204" pitchFamily="34" charset="0"/>
                        </a:rPr>
                        <a:t>restenosis</a:t>
                      </a:r>
                      <a:r>
                        <a:rPr sz="1800" b="1" spc="-15" dirty="0">
                          <a:solidFill>
                            <a:srgbClr val="FFFFFF"/>
                          </a:solidFill>
                          <a:latin typeface="Arial" panose="020B0604020202020204" pitchFamily="34" charset="0"/>
                          <a:cs typeface="Arial" panose="020B0604020202020204" pitchFamily="34" charset="0"/>
                        </a:rPr>
                        <a:t> </a:t>
                      </a:r>
                      <a:r>
                        <a:rPr sz="1800" b="1" spc="-20" dirty="0">
                          <a:solidFill>
                            <a:srgbClr val="FFFFFF"/>
                          </a:solidFill>
                          <a:latin typeface="Arial" panose="020B0604020202020204" pitchFamily="34" charset="0"/>
                          <a:cs typeface="Arial" panose="020B0604020202020204" pitchFamily="34" charset="0"/>
                        </a:rPr>
                        <a:t>(ISR)</a:t>
                      </a:r>
                      <a:endParaRPr sz="1800" b="1">
                        <a:latin typeface="Arial" panose="020B0604020202020204" pitchFamily="34" charset="0"/>
                        <a:cs typeface="Arial" panose="020B0604020202020204" pitchFamily="34" charset="0"/>
                      </a:endParaRPr>
                    </a:p>
                  </a:txBody>
                  <a:tcPr marL="0" marR="0" marT="107950" marB="0">
                    <a:lnL w="12700">
                      <a:solidFill>
                        <a:srgbClr val="FFFFFF"/>
                      </a:solidFill>
                      <a:prstDash val="soli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167640" algn="ctr">
                        <a:lnSpc>
                          <a:spcPct val="100000"/>
                        </a:lnSpc>
                        <a:spcBef>
                          <a:spcPts val="1045"/>
                        </a:spcBef>
                      </a:pPr>
                      <a:r>
                        <a:rPr sz="1800" b="1" spc="-10" dirty="0">
                          <a:solidFill>
                            <a:srgbClr val="FFFFFF"/>
                          </a:solidFill>
                          <a:latin typeface="Arial" panose="020B0604020202020204" pitchFamily="34" charset="0"/>
                          <a:cs typeface="Arial" panose="020B0604020202020204" pitchFamily="34" charset="0"/>
                        </a:rPr>
                        <a:t>10.6%</a:t>
                      </a:r>
                      <a:endParaRPr sz="1800" b="1">
                        <a:latin typeface="Arial" panose="020B0604020202020204" pitchFamily="34" charset="0"/>
                        <a:cs typeface="Arial" panose="020B0604020202020204" pitchFamily="34" charset="0"/>
                      </a:endParaRPr>
                    </a:p>
                  </a:txBody>
                  <a:tcPr marL="0" marR="0" marT="13271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748030">
                        <a:lnSpc>
                          <a:spcPct val="100000"/>
                        </a:lnSpc>
                        <a:spcBef>
                          <a:spcPts val="1045"/>
                        </a:spcBef>
                      </a:pPr>
                      <a:r>
                        <a:rPr sz="1800" b="1" spc="-10" dirty="0">
                          <a:solidFill>
                            <a:srgbClr val="FFFFFF"/>
                          </a:solidFill>
                          <a:latin typeface="Arial" panose="020B0604020202020204" pitchFamily="34" charset="0"/>
                          <a:cs typeface="Arial" panose="020B0604020202020204" pitchFamily="34" charset="0"/>
                        </a:rPr>
                        <a:t>11.0%</a:t>
                      </a:r>
                      <a:endParaRPr sz="1800" b="1">
                        <a:latin typeface="Arial" panose="020B0604020202020204" pitchFamily="34" charset="0"/>
                        <a:cs typeface="Arial" panose="020B0604020202020204" pitchFamily="34" charset="0"/>
                      </a:endParaRPr>
                    </a:p>
                  </a:txBody>
                  <a:tcPr marL="0" marR="0" marT="13271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47675">
                        <a:lnSpc>
                          <a:spcPct val="100000"/>
                        </a:lnSpc>
                        <a:spcBef>
                          <a:spcPts val="1045"/>
                        </a:spcBef>
                      </a:pPr>
                      <a:r>
                        <a:rPr sz="1800" b="1" spc="-10" dirty="0">
                          <a:solidFill>
                            <a:srgbClr val="FFFFFF"/>
                          </a:solidFill>
                          <a:latin typeface="Arial" panose="020B0604020202020204" pitchFamily="34" charset="0"/>
                          <a:cs typeface="Arial" panose="020B0604020202020204" pitchFamily="34" charset="0"/>
                        </a:rPr>
                        <a:t>-</a:t>
                      </a:r>
                      <a:r>
                        <a:rPr sz="1800" b="1" dirty="0">
                          <a:solidFill>
                            <a:srgbClr val="FFFFFF"/>
                          </a:solidFill>
                          <a:latin typeface="Arial" panose="020B0604020202020204" pitchFamily="34" charset="0"/>
                          <a:cs typeface="Arial" panose="020B0604020202020204" pitchFamily="34" charset="0"/>
                        </a:rPr>
                        <a:t>0.5%</a:t>
                      </a:r>
                      <a:r>
                        <a:rPr sz="1800" b="1" spc="-15"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a:t>
                      </a:r>
                      <a:r>
                        <a:rPr sz="1800" b="1" dirty="0">
                          <a:solidFill>
                            <a:srgbClr val="FFFFFF"/>
                          </a:solidFill>
                          <a:latin typeface="Arial" panose="020B0604020202020204" pitchFamily="34" charset="0"/>
                          <a:cs typeface="Arial" panose="020B0604020202020204" pitchFamily="34" charset="0"/>
                        </a:rPr>
                        <a:t>2.9,</a:t>
                      </a:r>
                      <a:r>
                        <a:rPr sz="1800" b="1" spc="-20" dirty="0">
                          <a:solidFill>
                            <a:srgbClr val="FFFFFF"/>
                          </a:solidFill>
                          <a:latin typeface="Arial" panose="020B0604020202020204" pitchFamily="34" charset="0"/>
                          <a:cs typeface="Arial" panose="020B0604020202020204" pitchFamily="34" charset="0"/>
                        </a:rPr>
                        <a:t> 2.0)</a:t>
                      </a:r>
                      <a:endParaRPr sz="1800" b="1">
                        <a:latin typeface="Arial" panose="020B0604020202020204" pitchFamily="34" charset="0"/>
                        <a:cs typeface="Arial" panose="020B0604020202020204" pitchFamily="34" charset="0"/>
                      </a:endParaRPr>
                    </a:p>
                  </a:txBody>
                  <a:tcPr marL="0" marR="0" marT="132715" marB="0">
                    <a:lnL>
                      <a:noFill/>
                    </a:lnL>
                    <a:lnR w="12700">
                      <a:solidFill>
                        <a:srgbClr val="FFFFFF"/>
                      </a:solidFill>
                      <a:prstDash val="soli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72770">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7945">
                        <a:lnSpc>
                          <a:spcPct val="100000"/>
                        </a:lnSpc>
                        <a:spcBef>
                          <a:spcPts val="850"/>
                        </a:spcBef>
                      </a:pPr>
                      <a:r>
                        <a:rPr sz="1800" b="1" dirty="0">
                          <a:solidFill>
                            <a:srgbClr val="FFFFFF"/>
                          </a:solidFill>
                          <a:latin typeface="Arial" panose="020B0604020202020204" pitchFamily="34" charset="0"/>
                          <a:cs typeface="Arial" panose="020B0604020202020204" pitchFamily="34" charset="0"/>
                        </a:rPr>
                        <a:t>Chronic</a:t>
                      </a:r>
                      <a:r>
                        <a:rPr sz="1800" b="1" spc="-20" dirty="0">
                          <a:solidFill>
                            <a:srgbClr val="FFFFFF"/>
                          </a:solidFill>
                          <a:latin typeface="Arial" panose="020B0604020202020204" pitchFamily="34" charset="0"/>
                          <a:cs typeface="Arial" panose="020B0604020202020204" pitchFamily="34" charset="0"/>
                        </a:rPr>
                        <a:t> </a:t>
                      </a:r>
                      <a:r>
                        <a:rPr sz="1800" b="1" dirty="0">
                          <a:solidFill>
                            <a:srgbClr val="FFFFFF"/>
                          </a:solidFill>
                          <a:latin typeface="Arial" panose="020B0604020202020204" pitchFamily="34" charset="0"/>
                          <a:cs typeface="Arial" panose="020B0604020202020204" pitchFamily="34" charset="0"/>
                        </a:rPr>
                        <a:t>total</a:t>
                      </a:r>
                      <a:r>
                        <a:rPr sz="1800" b="1" spc="-5" dirty="0">
                          <a:solidFill>
                            <a:srgbClr val="FFFFFF"/>
                          </a:solidFill>
                          <a:latin typeface="Arial" panose="020B0604020202020204" pitchFamily="34" charset="0"/>
                          <a:cs typeface="Arial" panose="020B0604020202020204" pitchFamily="34" charset="0"/>
                        </a:rPr>
                        <a:t> </a:t>
                      </a:r>
                      <a:r>
                        <a:rPr sz="1800" b="1" dirty="0">
                          <a:solidFill>
                            <a:srgbClr val="FFFFFF"/>
                          </a:solidFill>
                          <a:latin typeface="Arial" panose="020B0604020202020204" pitchFamily="34" charset="0"/>
                          <a:cs typeface="Arial" panose="020B0604020202020204" pitchFamily="34" charset="0"/>
                        </a:rPr>
                        <a:t>occlusion</a:t>
                      </a:r>
                      <a:r>
                        <a:rPr sz="1800" b="1" spc="-15"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(CTO)</a:t>
                      </a:r>
                      <a:endParaRPr sz="1800" b="1">
                        <a:latin typeface="Arial" panose="020B0604020202020204" pitchFamily="34" charset="0"/>
                        <a:cs typeface="Arial" panose="020B0604020202020204" pitchFamily="34" charset="0"/>
                      </a:endParaRPr>
                    </a:p>
                  </a:txBody>
                  <a:tcPr marL="0" marR="0" marT="107950" marB="0">
                    <a:lnL w="12700">
                      <a:solidFill>
                        <a:srgbClr val="FFFFFF"/>
                      </a:solidFill>
                      <a:prstDash val="soli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168275" algn="ctr">
                        <a:lnSpc>
                          <a:spcPct val="100000"/>
                        </a:lnSpc>
                        <a:spcBef>
                          <a:spcPts val="1045"/>
                        </a:spcBef>
                      </a:pPr>
                      <a:r>
                        <a:rPr sz="1800" b="1" spc="-20" dirty="0">
                          <a:solidFill>
                            <a:srgbClr val="FFFFFF"/>
                          </a:solidFill>
                          <a:latin typeface="Arial" panose="020B0604020202020204" pitchFamily="34" charset="0"/>
                          <a:cs typeface="Arial" panose="020B0604020202020204" pitchFamily="34" charset="0"/>
                        </a:rPr>
                        <a:t>7.6%</a:t>
                      </a:r>
                      <a:endParaRPr sz="1800" b="1">
                        <a:latin typeface="Arial" panose="020B0604020202020204" pitchFamily="34" charset="0"/>
                        <a:cs typeface="Arial" panose="020B0604020202020204" pitchFamily="34" charset="0"/>
                      </a:endParaRPr>
                    </a:p>
                  </a:txBody>
                  <a:tcPr marL="0" marR="0" marT="13271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808990">
                        <a:lnSpc>
                          <a:spcPct val="100000"/>
                        </a:lnSpc>
                        <a:spcBef>
                          <a:spcPts val="1045"/>
                        </a:spcBef>
                      </a:pPr>
                      <a:r>
                        <a:rPr sz="1800" b="1" spc="-20" dirty="0">
                          <a:solidFill>
                            <a:srgbClr val="FFFFFF"/>
                          </a:solidFill>
                          <a:latin typeface="Arial" panose="020B0604020202020204" pitchFamily="34" charset="0"/>
                          <a:cs typeface="Arial" panose="020B0604020202020204" pitchFamily="34" charset="0"/>
                        </a:rPr>
                        <a:t>6.3%</a:t>
                      </a:r>
                      <a:endParaRPr sz="1800" b="1">
                        <a:latin typeface="Arial" panose="020B0604020202020204" pitchFamily="34" charset="0"/>
                        <a:cs typeface="Arial" panose="020B0604020202020204" pitchFamily="34" charset="0"/>
                      </a:endParaRPr>
                    </a:p>
                  </a:txBody>
                  <a:tcPr marL="0" marR="0" marT="13271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89584">
                        <a:lnSpc>
                          <a:spcPct val="100000"/>
                        </a:lnSpc>
                        <a:spcBef>
                          <a:spcPts val="1045"/>
                        </a:spcBef>
                      </a:pPr>
                      <a:r>
                        <a:rPr sz="1800" b="1" dirty="0">
                          <a:solidFill>
                            <a:srgbClr val="FFFFFF"/>
                          </a:solidFill>
                          <a:latin typeface="Arial" panose="020B0604020202020204" pitchFamily="34" charset="0"/>
                          <a:cs typeface="Arial" panose="020B0604020202020204" pitchFamily="34" charset="0"/>
                        </a:rPr>
                        <a:t>1.3%</a:t>
                      </a:r>
                      <a:r>
                        <a:rPr sz="1800" b="1" spc="-20"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a:t>
                      </a:r>
                      <a:r>
                        <a:rPr sz="1800" b="1" dirty="0">
                          <a:solidFill>
                            <a:srgbClr val="FFFFFF"/>
                          </a:solidFill>
                          <a:latin typeface="Arial" panose="020B0604020202020204" pitchFamily="34" charset="0"/>
                          <a:cs typeface="Arial" panose="020B0604020202020204" pitchFamily="34" charset="0"/>
                        </a:rPr>
                        <a:t>0.7,</a:t>
                      </a:r>
                      <a:r>
                        <a:rPr sz="1800" b="1" spc="-20" dirty="0">
                          <a:solidFill>
                            <a:srgbClr val="FFFFFF"/>
                          </a:solidFill>
                          <a:latin typeface="Arial" panose="020B0604020202020204" pitchFamily="34" charset="0"/>
                          <a:cs typeface="Arial" panose="020B0604020202020204" pitchFamily="34" charset="0"/>
                        </a:rPr>
                        <a:t> 3.3)</a:t>
                      </a:r>
                      <a:endParaRPr sz="1800" b="1">
                        <a:latin typeface="Arial" panose="020B0604020202020204" pitchFamily="34" charset="0"/>
                        <a:cs typeface="Arial" panose="020B0604020202020204" pitchFamily="34" charset="0"/>
                      </a:endParaRPr>
                    </a:p>
                  </a:txBody>
                  <a:tcPr marL="0" marR="0" marT="132715" marB="0">
                    <a:lnL>
                      <a:noFill/>
                    </a:lnL>
                    <a:lnR w="12700">
                      <a:solidFill>
                        <a:srgbClr val="FFFFFF"/>
                      </a:solidFill>
                      <a:prstDash val="soli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72770">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7945">
                        <a:lnSpc>
                          <a:spcPct val="100000"/>
                        </a:lnSpc>
                        <a:spcBef>
                          <a:spcPts val="850"/>
                        </a:spcBef>
                      </a:pPr>
                      <a:r>
                        <a:rPr sz="1800" b="1" dirty="0">
                          <a:solidFill>
                            <a:srgbClr val="FFFFFF"/>
                          </a:solidFill>
                          <a:latin typeface="Arial" panose="020B0604020202020204" pitchFamily="34" charset="0"/>
                          <a:cs typeface="Arial" panose="020B0604020202020204" pitchFamily="34" charset="0"/>
                        </a:rPr>
                        <a:t>STEMI</a:t>
                      </a:r>
                      <a:r>
                        <a:rPr sz="1800" b="1" spc="-25" dirty="0">
                          <a:solidFill>
                            <a:srgbClr val="FFFFFF"/>
                          </a:solidFill>
                          <a:latin typeface="Arial" panose="020B0604020202020204" pitchFamily="34" charset="0"/>
                          <a:cs typeface="Arial" panose="020B0604020202020204" pitchFamily="34" charset="0"/>
                        </a:rPr>
                        <a:t> </a:t>
                      </a:r>
                      <a:r>
                        <a:rPr sz="1800" b="1" dirty="0">
                          <a:solidFill>
                            <a:srgbClr val="FFFFFF"/>
                          </a:solidFill>
                          <a:latin typeface="Arial" panose="020B0604020202020204" pitchFamily="34" charset="0"/>
                          <a:cs typeface="Arial" panose="020B0604020202020204" pitchFamily="34" charset="0"/>
                        </a:rPr>
                        <a:t>(&gt;24</a:t>
                      </a:r>
                      <a:r>
                        <a:rPr sz="1800" b="1" spc="-20" dirty="0">
                          <a:solidFill>
                            <a:srgbClr val="FFFFFF"/>
                          </a:solidFill>
                          <a:latin typeface="Arial" panose="020B0604020202020204" pitchFamily="34" charset="0"/>
                          <a:cs typeface="Arial" panose="020B0604020202020204" pitchFamily="34" charset="0"/>
                        </a:rPr>
                        <a:t> </a:t>
                      </a:r>
                      <a:r>
                        <a:rPr sz="1800" b="1" dirty="0">
                          <a:solidFill>
                            <a:srgbClr val="FFFFFF"/>
                          </a:solidFill>
                          <a:latin typeface="Arial" panose="020B0604020202020204" pitchFamily="34" charset="0"/>
                          <a:cs typeface="Arial" panose="020B0604020202020204" pitchFamily="34" charset="0"/>
                        </a:rPr>
                        <a:t>hours</a:t>
                      </a:r>
                      <a:r>
                        <a:rPr sz="1800" b="1" spc="-20" dirty="0">
                          <a:solidFill>
                            <a:srgbClr val="FFFFFF"/>
                          </a:solidFill>
                          <a:latin typeface="Arial" panose="020B0604020202020204" pitchFamily="34" charset="0"/>
                          <a:cs typeface="Arial" panose="020B0604020202020204" pitchFamily="34" charset="0"/>
                        </a:rPr>
                        <a:t> </a:t>
                      </a:r>
                      <a:r>
                        <a:rPr sz="1800" b="1" dirty="0">
                          <a:solidFill>
                            <a:srgbClr val="FFFFFF"/>
                          </a:solidFill>
                          <a:latin typeface="Arial" panose="020B0604020202020204" pitchFamily="34" charset="0"/>
                          <a:cs typeface="Arial" panose="020B0604020202020204" pitchFamily="34" charset="0"/>
                        </a:rPr>
                        <a:t>from</a:t>
                      </a:r>
                      <a:r>
                        <a:rPr sz="1800" b="1" spc="-20"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onset)</a:t>
                      </a:r>
                      <a:endParaRPr sz="1800" b="1">
                        <a:latin typeface="Arial" panose="020B0604020202020204" pitchFamily="34" charset="0"/>
                        <a:cs typeface="Arial" panose="020B0604020202020204" pitchFamily="34" charset="0"/>
                      </a:endParaRPr>
                    </a:p>
                  </a:txBody>
                  <a:tcPr marL="0" marR="0" marT="107950" marB="0">
                    <a:lnL w="12700">
                      <a:solidFill>
                        <a:srgbClr val="FFFFFF"/>
                      </a:solidFill>
                      <a:prstDash val="soli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168275" algn="ctr">
                        <a:lnSpc>
                          <a:spcPct val="100000"/>
                        </a:lnSpc>
                        <a:spcBef>
                          <a:spcPts val="1045"/>
                        </a:spcBef>
                      </a:pPr>
                      <a:r>
                        <a:rPr sz="1800" b="1" spc="-20" dirty="0">
                          <a:solidFill>
                            <a:srgbClr val="FFFFFF"/>
                          </a:solidFill>
                          <a:latin typeface="Arial" panose="020B0604020202020204" pitchFamily="34" charset="0"/>
                          <a:cs typeface="Arial" panose="020B0604020202020204" pitchFamily="34" charset="0"/>
                        </a:rPr>
                        <a:t>5.4%</a:t>
                      </a:r>
                      <a:endParaRPr sz="1800" b="1">
                        <a:latin typeface="Arial" panose="020B0604020202020204" pitchFamily="34" charset="0"/>
                        <a:cs typeface="Arial" panose="020B0604020202020204" pitchFamily="34" charset="0"/>
                      </a:endParaRPr>
                    </a:p>
                  </a:txBody>
                  <a:tcPr marL="0" marR="0" marT="13271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808990">
                        <a:lnSpc>
                          <a:spcPct val="100000"/>
                        </a:lnSpc>
                        <a:spcBef>
                          <a:spcPts val="1045"/>
                        </a:spcBef>
                      </a:pPr>
                      <a:r>
                        <a:rPr sz="1800" b="1" spc="-20" dirty="0">
                          <a:solidFill>
                            <a:srgbClr val="FFFFFF"/>
                          </a:solidFill>
                          <a:latin typeface="Arial" panose="020B0604020202020204" pitchFamily="34" charset="0"/>
                          <a:cs typeface="Arial" panose="020B0604020202020204" pitchFamily="34" charset="0"/>
                        </a:rPr>
                        <a:t>5.6%</a:t>
                      </a:r>
                      <a:endParaRPr sz="1800" b="1">
                        <a:latin typeface="Arial" panose="020B0604020202020204" pitchFamily="34" charset="0"/>
                        <a:cs typeface="Arial" panose="020B0604020202020204" pitchFamily="34" charset="0"/>
                      </a:endParaRPr>
                    </a:p>
                  </a:txBody>
                  <a:tcPr marL="0" marR="0" marT="13271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47675">
                        <a:lnSpc>
                          <a:spcPct val="100000"/>
                        </a:lnSpc>
                        <a:spcBef>
                          <a:spcPts val="1045"/>
                        </a:spcBef>
                      </a:pPr>
                      <a:r>
                        <a:rPr sz="1800" b="1" spc="-10" dirty="0">
                          <a:solidFill>
                            <a:srgbClr val="FFFFFF"/>
                          </a:solidFill>
                          <a:latin typeface="Arial" panose="020B0604020202020204" pitchFamily="34" charset="0"/>
                          <a:cs typeface="Arial" panose="020B0604020202020204" pitchFamily="34" charset="0"/>
                        </a:rPr>
                        <a:t>-</a:t>
                      </a:r>
                      <a:r>
                        <a:rPr sz="1800" b="1" dirty="0">
                          <a:solidFill>
                            <a:srgbClr val="FFFFFF"/>
                          </a:solidFill>
                          <a:latin typeface="Arial" panose="020B0604020202020204" pitchFamily="34" charset="0"/>
                          <a:cs typeface="Arial" panose="020B0604020202020204" pitchFamily="34" charset="0"/>
                        </a:rPr>
                        <a:t>0.2%</a:t>
                      </a:r>
                      <a:r>
                        <a:rPr sz="1800" b="1" spc="-15"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a:t>
                      </a:r>
                      <a:r>
                        <a:rPr sz="1800" b="1" dirty="0">
                          <a:solidFill>
                            <a:srgbClr val="FFFFFF"/>
                          </a:solidFill>
                          <a:latin typeface="Arial" panose="020B0604020202020204" pitchFamily="34" charset="0"/>
                          <a:cs typeface="Arial" panose="020B0604020202020204" pitchFamily="34" charset="0"/>
                        </a:rPr>
                        <a:t>2.1,</a:t>
                      </a:r>
                      <a:r>
                        <a:rPr sz="1800" b="1" spc="-20" dirty="0">
                          <a:solidFill>
                            <a:srgbClr val="FFFFFF"/>
                          </a:solidFill>
                          <a:latin typeface="Arial" panose="020B0604020202020204" pitchFamily="34" charset="0"/>
                          <a:cs typeface="Arial" panose="020B0604020202020204" pitchFamily="34" charset="0"/>
                        </a:rPr>
                        <a:t> 1.6)</a:t>
                      </a:r>
                      <a:endParaRPr sz="1800" b="1">
                        <a:latin typeface="Arial" panose="020B0604020202020204" pitchFamily="34" charset="0"/>
                        <a:cs typeface="Arial" panose="020B0604020202020204" pitchFamily="34" charset="0"/>
                      </a:endParaRPr>
                    </a:p>
                  </a:txBody>
                  <a:tcPr marL="0" marR="0" marT="132715" marB="0">
                    <a:lnL>
                      <a:noFill/>
                    </a:lnL>
                    <a:lnR w="12700">
                      <a:solidFill>
                        <a:srgbClr val="FFFFFF"/>
                      </a:solidFill>
                      <a:prstDash val="soli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558800">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7945">
                        <a:lnSpc>
                          <a:spcPct val="100000"/>
                        </a:lnSpc>
                        <a:spcBef>
                          <a:spcPts val="850"/>
                        </a:spcBef>
                      </a:pPr>
                      <a:r>
                        <a:rPr sz="1800" b="1" dirty="0">
                          <a:solidFill>
                            <a:srgbClr val="FFFFFF"/>
                          </a:solidFill>
                          <a:latin typeface="Arial" panose="020B0604020202020204" pitchFamily="34" charset="0"/>
                          <a:cs typeface="Arial" panose="020B0604020202020204" pitchFamily="34" charset="0"/>
                        </a:rPr>
                        <a:t>Bifurcation</a:t>
                      </a:r>
                      <a:r>
                        <a:rPr sz="1800" b="1" spc="-15" dirty="0">
                          <a:solidFill>
                            <a:srgbClr val="FFFFFF"/>
                          </a:solidFill>
                          <a:latin typeface="Arial" panose="020B0604020202020204" pitchFamily="34" charset="0"/>
                          <a:cs typeface="Arial" panose="020B0604020202020204" pitchFamily="34" charset="0"/>
                        </a:rPr>
                        <a:t> </a:t>
                      </a:r>
                      <a:r>
                        <a:rPr sz="1800" b="1" dirty="0">
                          <a:solidFill>
                            <a:srgbClr val="FFFFFF"/>
                          </a:solidFill>
                          <a:latin typeface="Arial" panose="020B0604020202020204" pitchFamily="34" charset="0"/>
                          <a:cs typeface="Arial" panose="020B0604020202020204" pitchFamily="34" charset="0"/>
                        </a:rPr>
                        <a:t>with</a:t>
                      </a:r>
                      <a:r>
                        <a:rPr sz="1800" b="1" spc="-15" dirty="0">
                          <a:solidFill>
                            <a:srgbClr val="FFFFFF"/>
                          </a:solidFill>
                          <a:latin typeface="Arial" panose="020B0604020202020204" pitchFamily="34" charset="0"/>
                          <a:cs typeface="Arial" panose="020B0604020202020204" pitchFamily="34" charset="0"/>
                        </a:rPr>
                        <a:t> </a:t>
                      </a:r>
                      <a:r>
                        <a:rPr sz="1800" b="1" dirty="0">
                          <a:solidFill>
                            <a:srgbClr val="FFFFFF"/>
                          </a:solidFill>
                          <a:latin typeface="Arial" panose="020B0604020202020204" pitchFamily="34" charset="0"/>
                          <a:cs typeface="Arial" panose="020B0604020202020204" pitchFamily="34" charset="0"/>
                        </a:rPr>
                        <a:t>2</a:t>
                      </a:r>
                      <a:r>
                        <a:rPr sz="1800" b="1" spc="-15" dirty="0">
                          <a:solidFill>
                            <a:srgbClr val="FFFFFF"/>
                          </a:solidFill>
                          <a:latin typeface="Arial" panose="020B0604020202020204" pitchFamily="34" charset="0"/>
                          <a:cs typeface="Arial" panose="020B0604020202020204" pitchFamily="34" charset="0"/>
                        </a:rPr>
                        <a:t> </a:t>
                      </a:r>
                      <a:r>
                        <a:rPr sz="1800" b="1" dirty="0">
                          <a:solidFill>
                            <a:srgbClr val="FFFFFF"/>
                          </a:solidFill>
                          <a:latin typeface="Arial" panose="020B0604020202020204" pitchFamily="34" charset="0"/>
                          <a:cs typeface="Arial" panose="020B0604020202020204" pitchFamily="34" charset="0"/>
                        </a:rPr>
                        <a:t>planned</a:t>
                      </a:r>
                      <a:r>
                        <a:rPr sz="1800" b="1" spc="-10" dirty="0">
                          <a:solidFill>
                            <a:srgbClr val="FFFFFF"/>
                          </a:solidFill>
                          <a:latin typeface="Arial" panose="020B0604020202020204" pitchFamily="34" charset="0"/>
                          <a:cs typeface="Arial" panose="020B0604020202020204" pitchFamily="34" charset="0"/>
                        </a:rPr>
                        <a:t> stents</a:t>
                      </a:r>
                      <a:endParaRPr sz="1800" b="1">
                        <a:latin typeface="Arial" panose="020B0604020202020204" pitchFamily="34" charset="0"/>
                        <a:cs typeface="Arial" panose="020B0604020202020204" pitchFamily="34" charset="0"/>
                      </a:endParaRPr>
                    </a:p>
                  </a:txBody>
                  <a:tcPr marL="0" marR="0" marT="107950" marB="0">
                    <a:lnL w="12700">
                      <a:solidFill>
                        <a:srgbClr val="FFFFFF"/>
                      </a:solidFill>
                      <a:prstDash val="solid"/>
                    </a:lnL>
                    <a:lnR>
                      <a:noFill/>
                    </a:lnR>
                    <a:lnT>
                      <a:noFill/>
                    </a:lnT>
                    <a:lnB w="12700">
                      <a:solidFill>
                        <a:srgbClr val="FFFFFF"/>
                      </a:solidFill>
                      <a:prstDash val="soli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168275" algn="ctr">
                        <a:lnSpc>
                          <a:spcPct val="100000"/>
                        </a:lnSpc>
                        <a:spcBef>
                          <a:spcPts val="1045"/>
                        </a:spcBef>
                      </a:pPr>
                      <a:r>
                        <a:rPr sz="1800" b="1" spc="-20" dirty="0">
                          <a:solidFill>
                            <a:srgbClr val="FFFFFF"/>
                          </a:solidFill>
                          <a:latin typeface="Arial" panose="020B0604020202020204" pitchFamily="34" charset="0"/>
                          <a:cs typeface="Arial" panose="020B0604020202020204" pitchFamily="34" charset="0"/>
                        </a:rPr>
                        <a:t>3.2%</a:t>
                      </a:r>
                      <a:endParaRPr sz="1800" b="1">
                        <a:latin typeface="Arial" panose="020B0604020202020204" pitchFamily="34" charset="0"/>
                        <a:cs typeface="Arial" panose="020B0604020202020204" pitchFamily="34" charset="0"/>
                      </a:endParaRPr>
                    </a:p>
                  </a:txBody>
                  <a:tcPr marL="0" marR="0" marT="132715" marB="0">
                    <a:lnL>
                      <a:noFill/>
                    </a:lnL>
                    <a:lnR>
                      <a:noFill/>
                    </a:lnR>
                    <a:lnT>
                      <a:noFill/>
                    </a:lnT>
                    <a:lnB w="12700">
                      <a:solidFill>
                        <a:srgbClr val="FFFFFF"/>
                      </a:solidFill>
                      <a:prstDash val="soli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808990">
                        <a:lnSpc>
                          <a:spcPct val="100000"/>
                        </a:lnSpc>
                        <a:spcBef>
                          <a:spcPts val="1045"/>
                        </a:spcBef>
                      </a:pPr>
                      <a:r>
                        <a:rPr sz="1800" b="1" spc="-20" dirty="0">
                          <a:solidFill>
                            <a:srgbClr val="FFFFFF"/>
                          </a:solidFill>
                          <a:latin typeface="Arial" panose="020B0604020202020204" pitchFamily="34" charset="0"/>
                          <a:cs typeface="Arial" panose="020B0604020202020204" pitchFamily="34" charset="0"/>
                        </a:rPr>
                        <a:t>3.4%</a:t>
                      </a:r>
                      <a:endParaRPr sz="1800" b="1">
                        <a:latin typeface="Arial" panose="020B0604020202020204" pitchFamily="34" charset="0"/>
                        <a:cs typeface="Arial" panose="020B0604020202020204" pitchFamily="34" charset="0"/>
                      </a:endParaRPr>
                    </a:p>
                  </a:txBody>
                  <a:tcPr marL="0" marR="0" marT="132715" marB="0">
                    <a:lnL>
                      <a:noFill/>
                    </a:lnL>
                    <a:lnR>
                      <a:noFill/>
                    </a:lnR>
                    <a:lnT>
                      <a:noFill/>
                    </a:lnT>
                    <a:lnB w="12700">
                      <a:solidFill>
                        <a:srgbClr val="FFFFFF"/>
                      </a:solidFill>
                      <a:prstDash val="soli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47675">
                        <a:lnSpc>
                          <a:spcPct val="100000"/>
                        </a:lnSpc>
                        <a:spcBef>
                          <a:spcPts val="1045"/>
                        </a:spcBef>
                      </a:pPr>
                      <a:r>
                        <a:rPr sz="1800" b="1" spc="-10" dirty="0">
                          <a:solidFill>
                            <a:srgbClr val="FFFFFF"/>
                          </a:solidFill>
                          <a:latin typeface="Arial" panose="020B0604020202020204" pitchFamily="34" charset="0"/>
                          <a:cs typeface="Arial" panose="020B0604020202020204" pitchFamily="34" charset="0"/>
                        </a:rPr>
                        <a:t>-</a:t>
                      </a:r>
                      <a:r>
                        <a:rPr sz="1800" b="1" dirty="0">
                          <a:solidFill>
                            <a:srgbClr val="FFFFFF"/>
                          </a:solidFill>
                          <a:latin typeface="Arial" panose="020B0604020202020204" pitchFamily="34" charset="0"/>
                          <a:cs typeface="Arial" panose="020B0604020202020204" pitchFamily="34" charset="0"/>
                        </a:rPr>
                        <a:t>0.2%</a:t>
                      </a:r>
                      <a:r>
                        <a:rPr sz="1800" b="1" spc="-15"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a:t>
                      </a:r>
                      <a:r>
                        <a:rPr sz="1800" b="1" dirty="0">
                          <a:solidFill>
                            <a:srgbClr val="FFFFFF"/>
                          </a:solidFill>
                          <a:latin typeface="Arial" panose="020B0604020202020204" pitchFamily="34" charset="0"/>
                          <a:cs typeface="Arial" panose="020B0604020202020204" pitchFamily="34" charset="0"/>
                        </a:rPr>
                        <a:t>1.6,</a:t>
                      </a:r>
                      <a:r>
                        <a:rPr sz="1800" b="1" spc="-20" dirty="0">
                          <a:solidFill>
                            <a:srgbClr val="FFFFFF"/>
                          </a:solidFill>
                          <a:latin typeface="Arial" panose="020B0604020202020204" pitchFamily="34" charset="0"/>
                          <a:cs typeface="Arial" panose="020B0604020202020204" pitchFamily="34" charset="0"/>
                        </a:rPr>
                        <a:t> 1.3)</a:t>
                      </a:r>
                      <a:endParaRPr sz="1800" b="1" dirty="0">
                        <a:latin typeface="Arial" panose="020B0604020202020204" pitchFamily="34" charset="0"/>
                        <a:cs typeface="Arial" panose="020B0604020202020204" pitchFamily="34" charset="0"/>
                      </a:endParaRPr>
                    </a:p>
                  </a:txBody>
                  <a:tcPr marL="0" marR="0" marT="132715" marB="0">
                    <a:lnL>
                      <a:noFill/>
                    </a:lnL>
                    <a:lnR w="12700">
                      <a:solidFill>
                        <a:srgbClr val="FFFFFF"/>
                      </a:solidFill>
                      <a:prstDash val="solid"/>
                    </a:lnR>
                    <a:lnT>
                      <a:noFill/>
                    </a:lnT>
                    <a:lnB w="12700">
                      <a:solidFill>
                        <a:srgbClr val="FFFFFF"/>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96487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4817"/>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ILUMIEN IV Trial: Procedural Characteristics</a:t>
            </a:r>
          </a:p>
        </p:txBody>
      </p:sp>
      <p:sp>
        <p:nvSpPr>
          <p:cNvPr id="4" name="TextBox 3"/>
          <p:cNvSpPr txBox="1"/>
          <p:nvPr/>
        </p:nvSpPr>
        <p:spPr>
          <a:xfrm>
            <a:off x="3711388" y="6488668"/>
            <a:ext cx="65756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Ziad</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N Engl J Med Aug 27, 2023, Epub ahead of print</a:t>
            </a:r>
          </a:p>
        </p:txBody>
      </p:sp>
      <p:graphicFrame>
        <p:nvGraphicFramePr>
          <p:cNvPr id="5" name="object 20"/>
          <p:cNvGraphicFramePr>
            <a:graphicFrameLocks noGrp="1"/>
          </p:cNvGraphicFramePr>
          <p:nvPr/>
        </p:nvGraphicFramePr>
        <p:xfrm>
          <a:off x="105572" y="725825"/>
          <a:ext cx="9999976" cy="5693410"/>
        </p:xfrm>
        <a:graphic>
          <a:graphicData uri="http://schemas.openxmlformats.org/drawingml/2006/table">
            <a:tbl>
              <a:tblPr firstRow="1" bandRow="1"/>
              <a:tblGrid>
                <a:gridCol w="3751579">
                  <a:extLst>
                    <a:ext uri="{9D8B030D-6E8A-4147-A177-3AD203B41FA5}">
                      <a16:colId xmlns:a16="http://schemas.microsoft.com/office/drawing/2014/main" val="20000"/>
                    </a:ext>
                  </a:extLst>
                </a:gridCol>
                <a:gridCol w="2044064">
                  <a:extLst>
                    <a:ext uri="{9D8B030D-6E8A-4147-A177-3AD203B41FA5}">
                      <a16:colId xmlns:a16="http://schemas.microsoft.com/office/drawing/2014/main" val="20001"/>
                    </a:ext>
                  </a:extLst>
                </a:gridCol>
                <a:gridCol w="2079624">
                  <a:extLst>
                    <a:ext uri="{9D8B030D-6E8A-4147-A177-3AD203B41FA5}">
                      <a16:colId xmlns:a16="http://schemas.microsoft.com/office/drawing/2014/main" val="20002"/>
                    </a:ext>
                  </a:extLst>
                </a:gridCol>
                <a:gridCol w="2124709">
                  <a:extLst>
                    <a:ext uri="{9D8B030D-6E8A-4147-A177-3AD203B41FA5}">
                      <a16:colId xmlns:a16="http://schemas.microsoft.com/office/drawing/2014/main" val="20003"/>
                    </a:ext>
                  </a:extLst>
                </a:gridCol>
              </a:tblGrid>
              <a:tr h="382905">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nSpc>
                          <a:spcPct val="100000"/>
                        </a:lnSpc>
                      </a:pPr>
                      <a:endParaRPr sz="1800" b="1">
                        <a:latin typeface="Times New Roman"/>
                        <a:cs typeface="Times New Roman"/>
                      </a:endParaRPr>
                    </a:p>
                  </a:txBody>
                  <a:tcPr marL="0" marR="0" marT="0" marB="0">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17145" algn="ctr">
                        <a:lnSpc>
                          <a:spcPct val="100000"/>
                        </a:lnSpc>
                        <a:spcBef>
                          <a:spcPts val="509"/>
                        </a:spcBef>
                      </a:pPr>
                      <a:r>
                        <a:rPr sz="2000" b="1" spc="-25" dirty="0">
                          <a:solidFill>
                            <a:srgbClr val="FCC930"/>
                          </a:solidFill>
                          <a:latin typeface="Arial"/>
                          <a:cs typeface="Arial"/>
                        </a:rPr>
                        <a:t>OCT</a:t>
                      </a:r>
                      <a:endParaRPr sz="2000" b="1">
                        <a:latin typeface="Arial"/>
                        <a:cs typeface="Arial"/>
                      </a:endParaRPr>
                    </a:p>
                  </a:txBody>
                  <a:tcPr marL="0" marR="0" marT="64769" marB="0">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73025" algn="ctr">
                        <a:lnSpc>
                          <a:spcPct val="100000"/>
                        </a:lnSpc>
                        <a:spcBef>
                          <a:spcPts val="509"/>
                        </a:spcBef>
                      </a:pPr>
                      <a:r>
                        <a:rPr sz="2000" b="1" spc="-10" dirty="0">
                          <a:solidFill>
                            <a:srgbClr val="FCC930"/>
                          </a:solidFill>
                          <a:latin typeface="Arial"/>
                          <a:cs typeface="Arial"/>
                        </a:rPr>
                        <a:t>Angio</a:t>
                      </a:r>
                      <a:endParaRPr sz="2000" b="1">
                        <a:latin typeface="Arial"/>
                        <a:cs typeface="Arial"/>
                      </a:endParaRPr>
                    </a:p>
                  </a:txBody>
                  <a:tcPr marL="0" marR="0" marT="64769" marB="0">
                    <a:lnL>
                      <a:noFill/>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384175" algn="ctr">
                        <a:lnSpc>
                          <a:spcPct val="100000"/>
                        </a:lnSpc>
                        <a:spcBef>
                          <a:spcPts val="509"/>
                        </a:spcBef>
                      </a:pPr>
                      <a:r>
                        <a:rPr sz="2000" b="1" spc="-10" dirty="0">
                          <a:solidFill>
                            <a:srgbClr val="FCC930"/>
                          </a:solidFill>
                          <a:latin typeface="Arial"/>
                          <a:cs typeface="Arial"/>
                        </a:rPr>
                        <a:t>Difference</a:t>
                      </a:r>
                      <a:endParaRPr sz="2000" b="1">
                        <a:latin typeface="Arial"/>
                        <a:cs typeface="Arial"/>
                      </a:endParaRPr>
                    </a:p>
                  </a:txBody>
                  <a:tcPr marL="0" marR="0" marT="64769" marB="0">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2905">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nSpc>
                          <a:spcPct val="100000"/>
                        </a:lnSpc>
                      </a:pPr>
                      <a:endParaRPr sz="1800" b="1">
                        <a:latin typeface="Times New Roman"/>
                        <a:cs typeface="Times New Roman"/>
                      </a:endParaRPr>
                    </a:p>
                  </a:txBody>
                  <a:tcPr marL="0" marR="0" marT="0" marB="0">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16510" algn="ctr">
                        <a:lnSpc>
                          <a:spcPts val="2295"/>
                        </a:lnSpc>
                      </a:pPr>
                      <a:r>
                        <a:rPr sz="2000" b="1" spc="-10" dirty="0">
                          <a:solidFill>
                            <a:srgbClr val="FCC930"/>
                          </a:solidFill>
                          <a:latin typeface="Arial"/>
                          <a:cs typeface="Arial"/>
                        </a:rPr>
                        <a:t>(n=1233)</a:t>
                      </a:r>
                      <a:endParaRPr sz="2000" b="1">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R="1905" algn="ctr">
                        <a:lnSpc>
                          <a:spcPts val="2295"/>
                        </a:lnSpc>
                      </a:pPr>
                      <a:r>
                        <a:rPr sz="2000" b="1" spc="-10" dirty="0">
                          <a:solidFill>
                            <a:srgbClr val="FCC930"/>
                          </a:solidFill>
                          <a:latin typeface="Arial"/>
                          <a:cs typeface="Arial"/>
                        </a:rPr>
                        <a:t>(n=1254)</a:t>
                      </a:r>
                      <a:endParaRPr sz="2000" b="1">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385445" algn="ctr">
                        <a:lnSpc>
                          <a:spcPts val="2295"/>
                        </a:lnSpc>
                      </a:pPr>
                      <a:r>
                        <a:rPr sz="2000" b="1" dirty="0">
                          <a:solidFill>
                            <a:srgbClr val="FCC930"/>
                          </a:solidFill>
                          <a:latin typeface="Arial"/>
                          <a:cs typeface="Arial"/>
                        </a:rPr>
                        <a:t>[95%</a:t>
                      </a:r>
                      <a:r>
                        <a:rPr sz="2000" b="1" spc="-15" dirty="0">
                          <a:solidFill>
                            <a:srgbClr val="FCC930"/>
                          </a:solidFill>
                          <a:latin typeface="Arial"/>
                          <a:cs typeface="Arial"/>
                        </a:rPr>
                        <a:t> </a:t>
                      </a:r>
                      <a:r>
                        <a:rPr sz="2000" b="1" spc="-25" dirty="0">
                          <a:solidFill>
                            <a:srgbClr val="FCC930"/>
                          </a:solidFill>
                          <a:latin typeface="Arial"/>
                          <a:cs typeface="Arial"/>
                        </a:rPr>
                        <a:t>CI]</a:t>
                      </a:r>
                      <a:endParaRPr sz="2000" b="1">
                        <a:latin typeface="Arial"/>
                        <a:cs typeface="Arial"/>
                      </a:endParaRPr>
                    </a:p>
                  </a:txBody>
                  <a:tcPr marL="0" marR="0" marT="0" marB="0">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4825">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8580">
                        <a:lnSpc>
                          <a:spcPct val="100000"/>
                        </a:lnSpc>
                        <a:spcBef>
                          <a:spcPts val="869"/>
                        </a:spcBef>
                      </a:pPr>
                      <a:r>
                        <a:rPr sz="1800" b="1" dirty="0">
                          <a:solidFill>
                            <a:srgbClr val="FFFFFF"/>
                          </a:solidFill>
                          <a:latin typeface="Arial"/>
                          <a:cs typeface="Arial"/>
                        </a:rPr>
                        <a:t>Stents</a:t>
                      </a:r>
                      <a:r>
                        <a:rPr sz="1800" b="1" spc="-25" dirty="0">
                          <a:solidFill>
                            <a:srgbClr val="FFFFFF"/>
                          </a:solidFill>
                          <a:latin typeface="Arial"/>
                          <a:cs typeface="Arial"/>
                        </a:rPr>
                        <a:t> </a:t>
                      </a:r>
                      <a:r>
                        <a:rPr sz="1800" b="1" dirty="0">
                          <a:solidFill>
                            <a:srgbClr val="FFFFFF"/>
                          </a:solidFill>
                          <a:latin typeface="Arial"/>
                          <a:cs typeface="Arial"/>
                        </a:rPr>
                        <a:t>per</a:t>
                      </a:r>
                      <a:r>
                        <a:rPr sz="1800" b="1" spc="-15" dirty="0">
                          <a:solidFill>
                            <a:srgbClr val="FFFFFF"/>
                          </a:solidFill>
                          <a:latin typeface="Arial"/>
                          <a:cs typeface="Arial"/>
                        </a:rPr>
                        <a:t> </a:t>
                      </a:r>
                      <a:r>
                        <a:rPr sz="1800" b="1" spc="-10" dirty="0">
                          <a:solidFill>
                            <a:srgbClr val="FFFFFF"/>
                          </a:solidFill>
                          <a:latin typeface="Arial"/>
                          <a:cs typeface="Arial"/>
                        </a:rPr>
                        <a:t>patient</a:t>
                      </a:r>
                      <a:endParaRPr sz="1800" b="1" dirty="0">
                        <a:latin typeface="Arial"/>
                        <a:cs typeface="Arial"/>
                      </a:endParaRPr>
                    </a:p>
                  </a:txBody>
                  <a:tcPr marL="0" marR="0" marT="110489" marB="0">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514350">
                        <a:lnSpc>
                          <a:spcPct val="100000"/>
                        </a:lnSpc>
                        <a:spcBef>
                          <a:spcPts val="869"/>
                        </a:spcBef>
                      </a:pPr>
                      <a:r>
                        <a:rPr sz="1800" b="1" dirty="0">
                          <a:solidFill>
                            <a:srgbClr val="FFFFFF"/>
                          </a:solidFill>
                          <a:latin typeface="Arial"/>
                          <a:cs typeface="Arial"/>
                        </a:rPr>
                        <a:t>1.7</a:t>
                      </a:r>
                      <a:r>
                        <a:rPr sz="1800" b="1" spc="-15" dirty="0">
                          <a:solidFill>
                            <a:srgbClr val="FFFFFF"/>
                          </a:solidFill>
                          <a:latin typeface="Arial"/>
                          <a:cs typeface="Arial"/>
                        </a:rPr>
                        <a:t> </a:t>
                      </a:r>
                      <a:r>
                        <a:rPr sz="1800" b="1" dirty="0">
                          <a:solidFill>
                            <a:srgbClr val="FFFFFF"/>
                          </a:solidFill>
                          <a:latin typeface="GoJuOn"/>
                          <a:cs typeface="GoJuOn"/>
                        </a:rPr>
                        <a:t>±</a:t>
                      </a:r>
                      <a:r>
                        <a:rPr sz="1800" b="1" spc="-400" dirty="0">
                          <a:solidFill>
                            <a:srgbClr val="FFFFFF"/>
                          </a:solidFill>
                          <a:latin typeface="GoJuOn"/>
                          <a:cs typeface="GoJuOn"/>
                        </a:rPr>
                        <a:t> </a:t>
                      </a:r>
                      <a:r>
                        <a:rPr sz="1800" b="1" spc="-25" dirty="0">
                          <a:solidFill>
                            <a:srgbClr val="FFFFFF"/>
                          </a:solidFill>
                          <a:latin typeface="Arial"/>
                          <a:cs typeface="Arial"/>
                        </a:rPr>
                        <a:t>0.9</a:t>
                      </a:r>
                      <a:endParaRPr sz="1800" b="1">
                        <a:latin typeface="Arial"/>
                        <a:cs typeface="Arial"/>
                      </a:endParaRPr>
                    </a:p>
                  </a:txBody>
                  <a:tcPr marL="0" marR="0" marT="110489"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539115">
                        <a:lnSpc>
                          <a:spcPct val="100000"/>
                        </a:lnSpc>
                        <a:spcBef>
                          <a:spcPts val="869"/>
                        </a:spcBef>
                      </a:pPr>
                      <a:r>
                        <a:rPr sz="1800" b="1" dirty="0">
                          <a:solidFill>
                            <a:srgbClr val="FFFFFF"/>
                          </a:solidFill>
                          <a:latin typeface="Arial"/>
                          <a:cs typeface="Arial"/>
                        </a:rPr>
                        <a:t>1.6</a:t>
                      </a:r>
                      <a:r>
                        <a:rPr sz="1800" b="1" spc="-15" dirty="0">
                          <a:solidFill>
                            <a:srgbClr val="FFFFFF"/>
                          </a:solidFill>
                          <a:latin typeface="Arial"/>
                          <a:cs typeface="Arial"/>
                        </a:rPr>
                        <a:t> </a:t>
                      </a:r>
                      <a:r>
                        <a:rPr sz="1800" b="1" dirty="0">
                          <a:solidFill>
                            <a:srgbClr val="FFFFFF"/>
                          </a:solidFill>
                          <a:latin typeface="GoJuOn"/>
                          <a:cs typeface="GoJuOn"/>
                        </a:rPr>
                        <a:t>±</a:t>
                      </a:r>
                      <a:r>
                        <a:rPr sz="1800" b="1" spc="-400" dirty="0">
                          <a:solidFill>
                            <a:srgbClr val="FFFFFF"/>
                          </a:solidFill>
                          <a:latin typeface="GoJuOn"/>
                          <a:cs typeface="GoJuOn"/>
                        </a:rPr>
                        <a:t> </a:t>
                      </a:r>
                      <a:r>
                        <a:rPr sz="1800" b="1" spc="-25" dirty="0">
                          <a:solidFill>
                            <a:srgbClr val="FFFFFF"/>
                          </a:solidFill>
                          <a:latin typeface="Arial"/>
                          <a:cs typeface="Arial"/>
                        </a:rPr>
                        <a:t>0.8</a:t>
                      </a:r>
                      <a:endParaRPr sz="1800" b="1">
                        <a:latin typeface="Arial"/>
                        <a:cs typeface="Arial"/>
                      </a:endParaRPr>
                    </a:p>
                  </a:txBody>
                  <a:tcPr marL="0" marR="0" marT="110489"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06425">
                        <a:lnSpc>
                          <a:spcPct val="100000"/>
                        </a:lnSpc>
                        <a:spcBef>
                          <a:spcPts val="869"/>
                        </a:spcBef>
                      </a:pPr>
                      <a:r>
                        <a:rPr sz="1800" b="1" dirty="0">
                          <a:solidFill>
                            <a:srgbClr val="FFFFFF"/>
                          </a:solidFill>
                          <a:latin typeface="Arial"/>
                          <a:cs typeface="Arial"/>
                        </a:rPr>
                        <a:t>0.1</a:t>
                      </a:r>
                      <a:r>
                        <a:rPr sz="1800" b="1" spc="-20" dirty="0">
                          <a:solidFill>
                            <a:srgbClr val="FFFFFF"/>
                          </a:solidFill>
                          <a:latin typeface="Arial"/>
                          <a:cs typeface="Arial"/>
                        </a:rPr>
                        <a:t> </a:t>
                      </a:r>
                      <a:r>
                        <a:rPr sz="1800" b="1" dirty="0">
                          <a:solidFill>
                            <a:srgbClr val="FFFFFF"/>
                          </a:solidFill>
                          <a:latin typeface="Arial"/>
                          <a:cs typeface="Arial"/>
                        </a:rPr>
                        <a:t>(0.0,</a:t>
                      </a:r>
                      <a:r>
                        <a:rPr sz="1800" b="1" spc="-15" dirty="0">
                          <a:solidFill>
                            <a:srgbClr val="FFFFFF"/>
                          </a:solidFill>
                          <a:latin typeface="Arial"/>
                          <a:cs typeface="Arial"/>
                        </a:rPr>
                        <a:t> </a:t>
                      </a:r>
                      <a:r>
                        <a:rPr sz="1800" b="1" spc="-20" dirty="0">
                          <a:solidFill>
                            <a:srgbClr val="FFFFFF"/>
                          </a:solidFill>
                          <a:latin typeface="Arial"/>
                          <a:cs typeface="Arial"/>
                        </a:rPr>
                        <a:t>0.2)</a:t>
                      </a:r>
                      <a:endParaRPr sz="1800" b="1">
                        <a:latin typeface="Arial"/>
                        <a:cs typeface="Arial"/>
                      </a:endParaRPr>
                    </a:p>
                  </a:txBody>
                  <a:tcPr marL="0" marR="0" marT="110489" marB="0">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92125">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8580">
                        <a:lnSpc>
                          <a:spcPct val="100000"/>
                        </a:lnSpc>
                        <a:spcBef>
                          <a:spcPts val="755"/>
                        </a:spcBef>
                      </a:pPr>
                      <a:r>
                        <a:rPr sz="1800" b="1" dirty="0">
                          <a:solidFill>
                            <a:srgbClr val="FFFFFF"/>
                          </a:solidFill>
                          <a:latin typeface="Arial"/>
                          <a:cs typeface="Arial"/>
                        </a:rPr>
                        <a:t>Stent</a:t>
                      </a:r>
                      <a:r>
                        <a:rPr sz="1800" b="1" spc="-30" dirty="0">
                          <a:solidFill>
                            <a:srgbClr val="FFFFFF"/>
                          </a:solidFill>
                          <a:latin typeface="Arial"/>
                          <a:cs typeface="Arial"/>
                        </a:rPr>
                        <a:t> </a:t>
                      </a:r>
                      <a:r>
                        <a:rPr sz="1800" b="1" dirty="0">
                          <a:solidFill>
                            <a:srgbClr val="FFFFFF"/>
                          </a:solidFill>
                          <a:latin typeface="Arial"/>
                          <a:cs typeface="Arial"/>
                        </a:rPr>
                        <a:t>length,</a:t>
                      </a:r>
                      <a:r>
                        <a:rPr sz="1800" b="1" spc="-25" dirty="0">
                          <a:solidFill>
                            <a:srgbClr val="FFFFFF"/>
                          </a:solidFill>
                          <a:latin typeface="Arial"/>
                          <a:cs typeface="Arial"/>
                        </a:rPr>
                        <a:t> mm</a:t>
                      </a:r>
                      <a:endParaRPr sz="1800" b="1">
                        <a:latin typeface="Arial"/>
                        <a:cs typeface="Arial"/>
                      </a:endParaRPr>
                    </a:p>
                  </a:txBody>
                  <a:tcPr marL="0" marR="0" marT="95885" marB="0">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38784">
                        <a:lnSpc>
                          <a:spcPct val="100000"/>
                        </a:lnSpc>
                        <a:spcBef>
                          <a:spcPts val="755"/>
                        </a:spcBef>
                      </a:pPr>
                      <a:r>
                        <a:rPr sz="1800" b="1" dirty="0">
                          <a:solidFill>
                            <a:srgbClr val="FCC930"/>
                          </a:solidFill>
                          <a:latin typeface="Arial"/>
                          <a:cs typeface="Arial"/>
                        </a:rPr>
                        <a:t>44.2</a:t>
                      </a:r>
                      <a:r>
                        <a:rPr sz="1800" b="1" spc="-15" dirty="0">
                          <a:solidFill>
                            <a:srgbClr val="FCC930"/>
                          </a:solidFill>
                          <a:latin typeface="Arial"/>
                          <a:cs typeface="Arial"/>
                        </a:rPr>
                        <a:t> </a:t>
                      </a:r>
                      <a:r>
                        <a:rPr sz="1800" b="1" dirty="0">
                          <a:solidFill>
                            <a:srgbClr val="FCC930"/>
                          </a:solidFill>
                          <a:latin typeface="Arial"/>
                          <a:cs typeface="Arial"/>
                        </a:rPr>
                        <a:t>±</a:t>
                      </a:r>
                      <a:r>
                        <a:rPr sz="1800" b="1" spc="-10" dirty="0">
                          <a:solidFill>
                            <a:srgbClr val="FCC930"/>
                          </a:solidFill>
                          <a:latin typeface="Arial"/>
                          <a:cs typeface="Arial"/>
                        </a:rPr>
                        <a:t> </a:t>
                      </a:r>
                      <a:r>
                        <a:rPr sz="1800" b="1" spc="-20" dirty="0">
                          <a:solidFill>
                            <a:srgbClr val="FCC930"/>
                          </a:solidFill>
                          <a:latin typeface="Arial"/>
                          <a:cs typeface="Arial"/>
                        </a:rPr>
                        <a:t>23.8</a:t>
                      </a:r>
                      <a:endParaRPr sz="1800" b="1">
                        <a:latin typeface="Arial"/>
                        <a:cs typeface="Arial"/>
                      </a:endParaRPr>
                    </a:p>
                  </a:txBody>
                  <a:tcPr marL="0" marR="0" marT="9588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63550">
                        <a:lnSpc>
                          <a:spcPct val="100000"/>
                        </a:lnSpc>
                        <a:spcBef>
                          <a:spcPts val="755"/>
                        </a:spcBef>
                      </a:pPr>
                      <a:r>
                        <a:rPr sz="1800" b="1" dirty="0">
                          <a:solidFill>
                            <a:srgbClr val="FCC930"/>
                          </a:solidFill>
                          <a:latin typeface="Arial"/>
                          <a:cs typeface="Arial"/>
                        </a:rPr>
                        <a:t>40.5</a:t>
                      </a:r>
                      <a:r>
                        <a:rPr sz="1800" b="1" spc="-15" dirty="0">
                          <a:solidFill>
                            <a:srgbClr val="FCC930"/>
                          </a:solidFill>
                          <a:latin typeface="Arial"/>
                          <a:cs typeface="Arial"/>
                        </a:rPr>
                        <a:t> </a:t>
                      </a:r>
                      <a:r>
                        <a:rPr sz="1800" b="1" dirty="0">
                          <a:solidFill>
                            <a:srgbClr val="FCC930"/>
                          </a:solidFill>
                          <a:latin typeface="Arial"/>
                          <a:cs typeface="Arial"/>
                        </a:rPr>
                        <a:t>±</a:t>
                      </a:r>
                      <a:r>
                        <a:rPr sz="1800" b="1" spc="-10" dirty="0">
                          <a:solidFill>
                            <a:srgbClr val="FCC930"/>
                          </a:solidFill>
                          <a:latin typeface="Arial"/>
                          <a:cs typeface="Arial"/>
                        </a:rPr>
                        <a:t> </a:t>
                      </a:r>
                      <a:r>
                        <a:rPr sz="1800" b="1" spc="-20" dirty="0">
                          <a:solidFill>
                            <a:srgbClr val="FCC930"/>
                          </a:solidFill>
                          <a:latin typeface="Arial"/>
                          <a:cs typeface="Arial"/>
                        </a:rPr>
                        <a:t>24.0</a:t>
                      </a:r>
                      <a:endParaRPr sz="1800" b="1">
                        <a:latin typeface="Arial"/>
                        <a:cs typeface="Arial"/>
                      </a:endParaRPr>
                    </a:p>
                  </a:txBody>
                  <a:tcPr marL="0" marR="0" marT="9588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06425">
                        <a:lnSpc>
                          <a:spcPct val="100000"/>
                        </a:lnSpc>
                        <a:spcBef>
                          <a:spcPts val="755"/>
                        </a:spcBef>
                      </a:pPr>
                      <a:r>
                        <a:rPr sz="1800" b="1" dirty="0">
                          <a:solidFill>
                            <a:srgbClr val="FCC930"/>
                          </a:solidFill>
                          <a:latin typeface="Arial"/>
                          <a:cs typeface="Arial"/>
                        </a:rPr>
                        <a:t>3.8</a:t>
                      </a:r>
                      <a:r>
                        <a:rPr sz="1800" b="1" spc="-20" dirty="0">
                          <a:solidFill>
                            <a:srgbClr val="FCC930"/>
                          </a:solidFill>
                          <a:latin typeface="Arial"/>
                          <a:cs typeface="Arial"/>
                        </a:rPr>
                        <a:t> </a:t>
                      </a:r>
                      <a:r>
                        <a:rPr sz="1800" b="1" dirty="0">
                          <a:solidFill>
                            <a:srgbClr val="FCC930"/>
                          </a:solidFill>
                          <a:latin typeface="Arial"/>
                          <a:cs typeface="Arial"/>
                        </a:rPr>
                        <a:t>(1.9,</a:t>
                      </a:r>
                      <a:r>
                        <a:rPr sz="1800" b="1" spc="-15" dirty="0">
                          <a:solidFill>
                            <a:srgbClr val="FCC930"/>
                          </a:solidFill>
                          <a:latin typeface="Arial"/>
                          <a:cs typeface="Arial"/>
                        </a:rPr>
                        <a:t> </a:t>
                      </a:r>
                      <a:r>
                        <a:rPr sz="1800" b="1" spc="-20" dirty="0">
                          <a:solidFill>
                            <a:srgbClr val="FCC930"/>
                          </a:solidFill>
                          <a:latin typeface="Arial"/>
                          <a:cs typeface="Arial"/>
                        </a:rPr>
                        <a:t>5.6)</a:t>
                      </a:r>
                      <a:endParaRPr sz="1800" b="1">
                        <a:latin typeface="Arial"/>
                        <a:cs typeface="Arial"/>
                      </a:endParaRPr>
                    </a:p>
                  </a:txBody>
                  <a:tcPr marL="0" marR="0" marT="95885" marB="0">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06095">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8580">
                        <a:lnSpc>
                          <a:spcPct val="100000"/>
                        </a:lnSpc>
                        <a:spcBef>
                          <a:spcPts val="765"/>
                        </a:spcBef>
                      </a:pPr>
                      <a:r>
                        <a:rPr sz="1800" b="1" dirty="0">
                          <a:solidFill>
                            <a:srgbClr val="FFFFFF"/>
                          </a:solidFill>
                          <a:latin typeface="Arial"/>
                          <a:cs typeface="Arial"/>
                        </a:rPr>
                        <a:t>Maximal</a:t>
                      </a:r>
                      <a:r>
                        <a:rPr sz="1800" b="1" spc="-35" dirty="0">
                          <a:solidFill>
                            <a:srgbClr val="FFFFFF"/>
                          </a:solidFill>
                          <a:latin typeface="Arial"/>
                          <a:cs typeface="Arial"/>
                        </a:rPr>
                        <a:t> </a:t>
                      </a:r>
                      <a:r>
                        <a:rPr sz="1800" b="1" dirty="0">
                          <a:solidFill>
                            <a:srgbClr val="FFFFFF"/>
                          </a:solidFill>
                          <a:latin typeface="Arial"/>
                          <a:cs typeface="Arial"/>
                        </a:rPr>
                        <a:t>stent</a:t>
                      </a:r>
                      <a:r>
                        <a:rPr sz="1800" b="1" spc="-25" dirty="0">
                          <a:solidFill>
                            <a:srgbClr val="FFFFFF"/>
                          </a:solidFill>
                          <a:latin typeface="Arial"/>
                          <a:cs typeface="Arial"/>
                        </a:rPr>
                        <a:t> </a:t>
                      </a:r>
                      <a:r>
                        <a:rPr sz="1800" b="1" spc="-10" dirty="0">
                          <a:solidFill>
                            <a:srgbClr val="FFFFFF"/>
                          </a:solidFill>
                          <a:latin typeface="Arial"/>
                          <a:cs typeface="Arial"/>
                        </a:rPr>
                        <a:t>diameter,</a:t>
                      </a:r>
                      <a:r>
                        <a:rPr sz="1800" b="1" spc="-25" dirty="0">
                          <a:solidFill>
                            <a:srgbClr val="FFFFFF"/>
                          </a:solidFill>
                          <a:latin typeface="Arial"/>
                          <a:cs typeface="Arial"/>
                        </a:rPr>
                        <a:t> mm</a:t>
                      </a:r>
                      <a:endParaRPr sz="1800" b="1">
                        <a:latin typeface="Arial"/>
                        <a:cs typeface="Arial"/>
                      </a:endParaRPr>
                    </a:p>
                  </a:txBody>
                  <a:tcPr marL="0" marR="0" marT="97155" marB="0">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44500">
                        <a:lnSpc>
                          <a:spcPct val="100000"/>
                        </a:lnSpc>
                        <a:spcBef>
                          <a:spcPts val="865"/>
                        </a:spcBef>
                      </a:pPr>
                      <a:r>
                        <a:rPr sz="1800" b="1" dirty="0">
                          <a:solidFill>
                            <a:srgbClr val="FCC930"/>
                          </a:solidFill>
                          <a:latin typeface="Arial"/>
                          <a:cs typeface="Arial"/>
                        </a:rPr>
                        <a:t>3.22</a:t>
                      </a:r>
                      <a:r>
                        <a:rPr sz="1800" b="1" spc="-25" dirty="0">
                          <a:solidFill>
                            <a:srgbClr val="FCC930"/>
                          </a:solidFill>
                          <a:latin typeface="Arial"/>
                          <a:cs typeface="Arial"/>
                        </a:rPr>
                        <a:t> </a:t>
                      </a:r>
                      <a:r>
                        <a:rPr sz="1800" b="1" dirty="0">
                          <a:solidFill>
                            <a:srgbClr val="FCC930"/>
                          </a:solidFill>
                          <a:latin typeface="Calibri"/>
                          <a:cs typeface="Calibri"/>
                        </a:rPr>
                        <a:t>±</a:t>
                      </a:r>
                      <a:r>
                        <a:rPr sz="1800" b="1" spc="90" dirty="0">
                          <a:solidFill>
                            <a:srgbClr val="FCC930"/>
                          </a:solidFill>
                          <a:latin typeface="Calibri"/>
                          <a:cs typeface="Calibri"/>
                        </a:rPr>
                        <a:t> </a:t>
                      </a:r>
                      <a:r>
                        <a:rPr sz="1800" b="1" spc="-20" dirty="0">
                          <a:solidFill>
                            <a:srgbClr val="FCC930"/>
                          </a:solidFill>
                          <a:latin typeface="Arial"/>
                          <a:cs typeface="Arial"/>
                        </a:rPr>
                        <a:t>0.48</a:t>
                      </a:r>
                      <a:endParaRPr sz="1800" b="1">
                        <a:latin typeface="Arial"/>
                        <a:cs typeface="Arial"/>
                      </a:endParaRPr>
                    </a:p>
                  </a:txBody>
                  <a:tcPr marL="0" marR="0" marT="10985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77520">
                        <a:lnSpc>
                          <a:spcPct val="100000"/>
                        </a:lnSpc>
                        <a:spcBef>
                          <a:spcPts val="865"/>
                        </a:spcBef>
                      </a:pPr>
                      <a:r>
                        <a:rPr sz="1800" b="1" spc="-10" dirty="0">
                          <a:solidFill>
                            <a:srgbClr val="FCC930"/>
                          </a:solidFill>
                          <a:latin typeface="Arial"/>
                          <a:cs typeface="Arial"/>
                        </a:rPr>
                        <a:t>3.11</a:t>
                      </a:r>
                      <a:r>
                        <a:rPr sz="1800" b="1" spc="-60" dirty="0">
                          <a:solidFill>
                            <a:srgbClr val="FCC930"/>
                          </a:solidFill>
                          <a:latin typeface="Arial"/>
                          <a:cs typeface="Arial"/>
                        </a:rPr>
                        <a:t> </a:t>
                      </a:r>
                      <a:r>
                        <a:rPr sz="1800" b="1" dirty="0">
                          <a:solidFill>
                            <a:srgbClr val="FCC930"/>
                          </a:solidFill>
                          <a:latin typeface="Calibri"/>
                          <a:cs typeface="Calibri"/>
                        </a:rPr>
                        <a:t>±</a:t>
                      </a:r>
                      <a:r>
                        <a:rPr sz="1800" b="1" spc="45" dirty="0">
                          <a:solidFill>
                            <a:srgbClr val="FCC930"/>
                          </a:solidFill>
                          <a:latin typeface="Calibri"/>
                          <a:cs typeface="Calibri"/>
                        </a:rPr>
                        <a:t> </a:t>
                      </a:r>
                      <a:r>
                        <a:rPr sz="1800" b="1" spc="-20" dirty="0">
                          <a:solidFill>
                            <a:srgbClr val="FCC930"/>
                          </a:solidFill>
                          <a:latin typeface="Arial"/>
                          <a:cs typeface="Arial"/>
                        </a:rPr>
                        <a:t>0.40</a:t>
                      </a:r>
                      <a:endParaRPr sz="1800" b="1">
                        <a:latin typeface="Arial"/>
                        <a:cs typeface="Arial"/>
                      </a:endParaRPr>
                    </a:p>
                  </a:txBody>
                  <a:tcPr marL="0" marR="0" marT="10985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24815">
                        <a:lnSpc>
                          <a:spcPct val="100000"/>
                        </a:lnSpc>
                        <a:spcBef>
                          <a:spcPts val="885"/>
                        </a:spcBef>
                      </a:pPr>
                      <a:r>
                        <a:rPr sz="1800" b="1" spc="-10" dirty="0">
                          <a:solidFill>
                            <a:srgbClr val="FCC930"/>
                          </a:solidFill>
                          <a:latin typeface="Arial"/>
                          <a:cs typeface="Arial"/>
                        </a:rPr>
                        <a:t>0.11</a:t>
                      </a:r>
                      <a:r>
                        <a:rPr sz="1800" b="1" spc="-70" dirty="0">
                          <a:solidFill>
                            <a:srgbClr val="FCC930"/>
                          </a:solidFill>
                          <a:latin typeface="Arial"/>
                          <a:cs typeface="Arial"/>
                        </a:rPr>
                        <a:t> </a:t>
                      </a:r>
                      <a:r>
                        <a:rPr sz="1800" b="1" dirty="0">
                          <a:solidFill>
                            <a:srgbClr val="FCC930"/>
                          </a:solidFill>
                          <a:latin typeface="Arial"/>
                          <a:cs typeface="Arial"/>
                        </a:rPr>
                        <a:t>(0.07,</a:t>
                      </a:r>
                      <a:r>
                        <a:rPr sz="1800" b="1" spc="-65" dirty="0">
                          <a:solidFill>
                            <a:srgbClr val="FCC930"/>
                          </a:solidFill>
                          <a:latin typeface="Arial"/>
                          <a:cs typeface="Arial"/>
                        </a:rPr>
                        <a:t> </a:t>
                      </a:r>
                      <a:r>
                        <a:rPr sz="1800" b="1" spc="-10" dirty="0">
                          <a:solidFill>
                            <a:srgbClr val="FCC930"/>
                          </a:solidFill>
                          <a:latin typeface="Arial"/>
                          <a:cs typeface="Arial"/>
                        </a:rPr>
                        <a:t>0.14)</a:t>
                      </a:r>
                      <a:endParaRPr sz="1800" b="1">
                        <a:latin typeface="Arial"/>
                        <a:cs typeface="Arial"/>
                      </a:endParaRPr>
                    </a:p>
                  </a:txBody>
                  <a:tcPr marL="0" marR="0" marT="112395" marB="0">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3395">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8580">
                        <a:lnSpc>
                          <a:spcPct val="100000"/>
                        </a:lnSpc>
                        <a:spcBef>
                          <a:spcPts val="670"/>
                        </a:spcBef>
                      </a:pPr>
                      <a:r>
                        <a:rPr sz="1800" b="1" spc="-10" dirty="0">
                          <a:solidFill>
                            <a:srgbClr val="FFFFFF"/>
                          </a:solidFill>
                          <a:latin typeface="Arial"/>
                          <a:cs typeface="Arial"/>
                        </a:rPr>
                        <a:t>Post-</a:t>
                      </a:r>
                      <a:r>
                        <a:rPr sz="1800" b="1" dirty="0">
                          <a:solidFill>
                            <a:srgbClr val="FFFFFF"/>
                          </a:solidFill>
                          <a:latin typeface="Arial"/>
                          <a:cs typeface="Arial"/>
                        </a:rPr>
                        <a:t>dilatation</a:t>
                      </a:r>
                      <a:r>
                        <a:rPr sz="1800" b="1" spc="-30" dirty="0">
                          <a:solidFill>
                            <a:srgbClr val="FFFFFF"/>
                          </a:solidFill>
                          <a:latin typeface="Arial"/>
                          <a:cs typeface="Arial"/>
                        </a:rPr>
                        <a:t> </a:t>
                      </a:r>
                      <a:r>
                        <a:rPr sz="1800" b="1" dirty="0">
                          <a:solidFill>
                            <a:srgbClr val="FFFFFF"/>
                          </a:solidFill>
                          <a:latin typeface="Arial"/>
                          <a:cs typeface="Arial"/>
                        </a:rPr>
                        <a:t>balloons</a:t>
                      </a:r>
                      <a:r>
                        <a:rPr sz="1800" b="1" spc="-20" dirty="0">
                          <a:solidFill>
                            <a:srgbClr val="FFFFFF"/>
                          </a:solidFill>
                          <a:latin typeface="Arial"/>
                          <a:cs typeface="Arial"/>
                        </a:rPr>
                        <a:t> </a:t>
                      </a:r>
                      <a:r>
                        <a:rPr sz="1800" b="1" dirty="0">
                          <a:solidFill>
                            <a:srgbClr val="FFFFFF"/>
                          </a:solidFill>
                          <a:latin typeface="Arial"/>
                          <a:cs typeface="Arial"/>
                        </a:rPr>
                        <a:t>used,</a:t>
                      </a:r>
                      <a:r>
                        <a:rPr sz="1800" b="1" spc="-15" dirty="0">
                          <a:solidFill>
                            <a:srgbClr val="FFFFFF"/>
                          </a:solidFill>
                          <a:latin typeface="Arial"/>
                          <a:cs typeface="Arial"/>
                        </a:rPr>
                        <a:t> </a:t>
                      </a:r>
                      <a:r>
                        <a:rPr sz="1800" b="1" spc="-50" dirty="0">
                          <a:solidFill>
                            <a:srgbClr val="FFFFFF"/>
                          </a:solidFill>
                          <a:latin typeface="Arial"/>
                          <a:cs typeface="Arial"/>
                        </a:rPr>
                        <a:t>n</a:t>
                      </a:r>
                      <a:endParaRPr sz="1800" b="1">
                        <a:latin typeface="Arial"/>
                        <a:cs typeface="Arial"/>
                      </a:endParaRPr>
                    </a:p>
                  </a:txBody>
                  <a:tcPr marL="0" marR="0" marT="85090" marB="0">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571500">
                        <a:lnSpc>
                          <a:spcPct val="100000"/>
                        </a:lnSpc>
                        <a:spcBef>
                          <a:spcPts val="765"/>
                        </a:spcBef>
                      </a:pPr>
                      <a:r>
                        <a:rPr sz="1800" b="1" dirty="0">
                          <a:solidFill>
                            <a:srgbClr val="FCC930"/>
                          </a:solidFill>
                          <a:latin typeface="Arial"/>
                          <a:cs typeface="Arial"/>
                        </a:rPr>
                        <a:t>1.6</a:t>
                      </a:r>
                      <a:r>
                        <a:rPr sz="1800" b="1" spc="-20" dirty="0">
                          <a:solidFill>
                            <a:srgbClr val="FCC930"/>
                          </a:solidFill>
                          <a:latin typeface="Arial"/>
                          <a:cs typeface="Arial"/>
                        </a:rPr>
                        <a:t> </a:t>
                      </a:r>
                      <a:r>
                        <a:rPr sz="1800" b="1" dirty="0">
                          <a:solidFill>
                            <a:srgbClr val="FCC930"/>
                          </a:solidFill>
                          <a:latin typeface="Calibri"/>
                          <a:cs typeface="Calibri"/>
                        </a:rPr>
                        <a:t>±</a:t>
                      </a:r>
                      <a:r>
                        <a:rPr sz="1800" b="1" spc="90" dirty="0">
                          <a:solidFill>
                            <a:srgbClr val="FCC930"/>
                          </a:solidFill>
                          <a:latin typeface="Calibri"/>
                          <a:cs typeface="Calibri"/>
                        </a:rPr>
                        <a:t> </a:t>
                      </a:r>
                      <a:r>
                        <a:rPr sz="1800" b="1" spc="-25" dirty="0">
                          <a:solidFill>
                            <a:srgbClr val="FCC930"/>
                          </a:solidFill>
                          <a:latin typeface="Arial"/>
                          <a:cs typeface="Arial"/>
                        </a:rPr>
                        <a:t>1.2</a:t>
                      </a:r>
                      <a:endParaRPr sz="1800" b="1">
                        <a:latin typeface="Arial"/>
                        <a:cs typeface="Arial"/>
                      </a:endParaRPr>
                    </a:p>
                  </a:txBody>
                  <a:tcPr marL="0" marR="0" marT="9715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596265">
                        <a:lnSpc>
                          <a:spcPct val="100000"/>
                        </a:lnSpc>
                        <a:spcBef>
                          <a:spcPts val="765"/>
                        </a:spcBef>
                      </a:pPr>
                      <a:r>
                        <a:rPr sz="1800" b="1" dirty="0">
                          <a:solidFill>
                            <a:srgbClr val="FCC930"/>
                          </a:solidFill>
                          <a:latin typeface="Arial"/>
                          <a:cs typeface="Arial"/>
                        </a:rPr>
                        <a:t>1.3</a:t>
                      </a:r>
                      <a:r>
                        <a:rPr sz="1800" b="1" spc="-20" dirty="0">
                          <a:solidFill>
                            <a:srgbClr val="FCC930"/>
                          </a:solidFill>
                          <a:latin typeface="Arial"/>
                          <a:cs typeface="Arial"/>
                        </a:rPr>
                        <a:t> </a:t>
                      </a:r>
                      <a:r>
                        <a:rPr sz="1800" b="1" dirty="0">
                          <a:solidFill>
                            <a:srgbClr val="FCC930"/>
                          </a:solidFill>
                          <a:latin typeface="Calibri"/>
                          <a:cs typeface="Calibri"/>
                        </a:rPr>
                        <a:t>±</a:t>
                      </a:r>
                      <a:r>
                        <a:rPr sz="1800" b="1" spc="90" dirty="0">
                          <a:solidFill>
                            <a:srgbClr val="FCC930"/>
                          </a:solidFill>
                          <a:latin typeface="Calibri"/>
                          <a:cs typeface="Calibri"/>
                        </a:rPr>
                        <a:t> </a:t>
                      </a:r>
                      <a:r>
                        <a:rPr sz="1800" b="1" spc="-25" dirty="0">
                          <a:solidFill>
                            <a:srgbClr val="FCC930"/>
                          </a:solidFill>
                          <a:latin typeface="Arial"/>
                          <a:cs typeface="Arial"/>
                        </a:rPr>
                        <a:t>1.2</a:t>
                      </a:r>
                      <a:endParaRPr sz="1800" b="1">
                        <a:latin typeface="Arial"/>
                        <a:cs typeface="Arial"/>
                      </a:endParaRPr>
                    </a:p>
                  </a:txBody>
                  <a:tcPr marL="0" marR="0" marT="9715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06425">
                        <a:lnSpc>
                          <a:spcPct val="100000"/>
                        </a:lnSpc>
                        <a:spcBef>
                          <a:spcPts val="790"/>
                        </a:spcBef>
                      </a:pPr>
                      <a:r>
                        <a:rPr sz="1800" b="1" dirty="0">
                          <a:solidFill>
                            <a:srgbClr val="FCC930"/>
                          </a:solidFill>
                          <a:latin typeface="Arial"/>
                          <a:cs typeface="Arial"/>
                        </a:rPr>
                        <a:t>0.3</a:t>
                      </a:r>
                      <a:r>
                        <a:rPr sz="1800" b="1" spc="-20" dirty="0">
                          <a:solidFill>
                            <a:srgbClr val="FCC930"/>
                          </a:solidFill>
                          <a:latin typeface="Arial"/>
                          <a:cs typeface="Arial"/>
                        </a:rPr>
                        <a:t> </a:t>
                      </a:r>
                      <a:r>
                        <a:rPr sz="1800" b="1" dirty="0">
                          <a:solidFill>
                            <a:srgbClr val="FCC930"/>
                          </a:solidFill>
                          <a:latin typeface="Arial"/>
                          <a:cs typeface="Arial"/>
                        </a:rPr>
                        <a:t>(0.2,</a:t>
                      </a:r>
                      <a:r>
                        <a:rPr sz="1800" b="1" spc="-15" dirty="0">
                          <a:solidFill>
                            <a:srgbClr val="FCC930"/>
                          </a:solidFill>
                          <a:latin typeface="Arial"/>
                          <a:cs typeface="Arial"/>
                        </a:rPr>
                        <a:t> </a:t>
                      </a:r>
                      <a:r>
                        <a:rPr sz="1800" b="1" spc="-20" dirty="0">
                          <a:solidFill>
                            <a:srgbClr val="FCC930"/>
                          </a:solidFill>
                          <a:latin typeface="Arial"/>
                          <a:cs typeface="Arial"/>
                        </a:rPr>
                        <a:t>0.4)</a:t>
                      </a:r>
                      <a:endParaRPr sz="1800" b="1">
                        <a:latin typeface="Arial"/>
                        <a:cs typeface="Arial"/>
                      </a:endParaRPr>
                    </a:p>
                  </a:txBody>
                  <a:tcPr marL="0" marR="0" marT="100330" marB="0">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92125">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8580">
                        <a:lnSpc>
                          <a:spcPct val="100000"/>
                        </a:lnSpc>
                        <a:spcBef>
                          <a:spcPts val="670"/>
                        </a:spcBef>
                      </a:pPr>
                      <a:r>
                        <a:rPr sz="1800" b="1" dirty="0">
                          <a:solidFill>
                            <a:srgbClr val="FFFFFF"/>
                          </a:solidFill>
                          <a:latin typeface="Arial"/>
                          <a:cs typeface="Arial"/>
                        </a:rPr>
                        <a:t>Maximum</a:t>
                      </a:r>
                      <a:r>
                        <a:rPr sz="1800" b="1" spc="-30" dirty="0">
                          <a:solidFill>
                            <a:srgbClr val="FFFFFF"/>
                          </a:solidFill>
                          <a:latin typeface="Arial"/>
                          <a:cs typeface="Arial"/>
                        </a:rPr>
                        <a:t> </a:t>
                      </a:r>
                      <a:r>
                        <a:rPr sz="1800" b="1" dirty="0">
                          <a:solidFill>
                            <a:srgbClr val="FFFFFF"/>
                          </a:solidFill>
                          <a:latin typeface="Arial"/>
                          <a:cs typeface="Arial"/>
                        </a:rPr>
                        <a:t>device</a:t>
                      </a:r>
                      <a:r>
                        <a:rPr sz="1800" b="1" spc="-20" dirty="0">
                          <a:solidFill>
                            <a:srgbClr val="FFFFFF"/>
                          </a:solidFill>
                          <a:latin typeface="Arial"/>
                          <a:cs typeface="Arial"/>
                        </a:rPr>
                        <a:t> </a:t>
                      </a:r>
                      <a:r>
                        <a:rPr sz="1800" b="1" dirty="0">
                          <a:solidFill>
                            <a:srgbClr val="FFFFFF"/>
                          </a:solidFill>
                          <a:latin typeface="Arial"/>
                          <a:cs typeface="Arial"/>
                        </a:rPr>
                        <a:t>size,</a:t>
                      </a:r>
                      <a:r>
                        <a:rPr sz="1800" b="1" spc="-20" dirty="0">
                          <a:solidFill>
                            <a:srgbClr val="FFFFFF"/>
                          </a:solidFill>
                          <a:latin typeface="Arial"/>
                          <a:cs typeface="Arial"/>
                        </a:rPr>
                        <a:t> </a:t>
                      </a:r>
                      <a:r>
                        <a:rPr sz="1800" b="1" spc="-25" dirty="0">
                          <a:solidFill>
                            <a:srgbClr val="FFFFFF"/>
                          </a:solidFill>
                          <a:latin typeface="Arial"/>
                          <a:cs typeface="Arial"/>
                        </a:rPr>
                        <a:t>mm</a:t>
                      </a:r>
                      <a:endParaRPr sz="1800" b="1">
                        <a:latin typeface="Arial"/>
                        <a:cs typeface="Arial"/>
                      </a:endParaRPr>
                    </a:p>
                  </a:txBody>
                  <a:tcPr marL="0" marR="0" marT="85090" marB="0">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44500">
                        <a:lnSpc>
                          <a:spcPct val="100000"/>
                        </a:lnSpc>
                        <a:spcBef>
                          <a:spcPts val="765"/>
                        </a:spcBef>
                      </a:pPr>
                      <a:r>
                        <a:rPr sz="1800" b="1" dirty="0">
                          <a:solidFill>
                            <a:srgbClr val="FCC930"/>
                          </a:solidFill>
                          <a:latin typeface="Arial"/>
                          <a:cs typeface="Arial"/>
                        </a:rPr>
                        <a:t>3.67</a:t>
                      </a:r>
                      <a:r>
                        <a:rPr sz="1800" b="1" spc="-25" dirty="0">
                          <a:solidFill>
                            <a:srgbClr val="FCC930"/>
                          </a:solidFill>
                          <a:latin typeface="Arial"/>
                          <a:cs typeface="Arial"/>
                        </a:rPr>
                        <a:t> </a:t>
                      </a:r>
                      <a:r>
                        <a:rPr sz="1800" b="1" dirty="0">
                          <a:solidFill>
                            <a:srgbClr val="FCC930"/>
                          </a:solidFill>
                          <a:latin typeface="Calibri"/>
                          <a:cs typeface="Calibri"/>
                        </a:rPr>
                        <a:t>±</a:t>
                      </a:r>
                      <a:r>
                        <a:rPr sz="1800" b="1" spc="90" dirty="0">
                          <a:solidFill>
                            <a:srgbClr val="FCC930"/>
                          </a:solidFill>
                          <a:latin typeface="Calibri"/>
                          <a:cs typeface="Calibri"/>
                        </a:rPr>
                        <a:t> </a:t>
                      </a:r>
                      <a:r>
                        <a:rPr sz="1800" b="1" spc="-20" dirty="0">
                          <a:solidFill>
                            <a:srgbClr val="FCC930"/>
                          </a:solidFill>
                          <a:latin typeface="Arial"/>
                          <a:cs typeface="Arial"/>
                        </a:rPr>
                        <a:t>0.56</a:t>
                      </a:r>
                      <a:endParaRPr sz="1800" b="1">
                        <a:latin typeface="Arial"/>
                        <a:cs typeface="Arial"/>
                      </a:endParaRPr>
                    </a:p>
                  </a:txBody>
                  <a:tcPr marL="0" marR="0" marT="9715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69265">
                        <a:lnSpc>
                          <a:spcPct val="100000"/>
                        </a:lnSpc>
                        <a:spcBef>
                          <a:spcPts val="765"/>
                        </a:spcBef>
                      </a:pPr>
                      <a:r>
                        <a:rPr sz="1800" b="1" dirty="0">
                          <a:solidFill>
                            <a:srgbClr val="FCC930"/>
                          </a:solidFill>
                          <a:latin typeface="Arial"/>
                          <a:cs typeface="Arial"/>
                        </a:rPr>
                        <a:t>3.37</a:t>
                      </a:r>
                      <a:r>
                        <a:rPr sz="1800" b="1" spc="-25" dirty="0">
                          <a:solidFill>
                            <a:srgbClr val="FCC930"/>
                          </a:solidFill>
                          <a:latin typeface="Arial"/>
                          <a:cs typeface="Arial"/>
                        </a:rPr>
                        <a:t> </a:t>
                      </a:r>
                      <a:r>
                        <a:rPr sz="1800" b="1" dirty="0">
                          <a:solidFill>
                            <a:srgbClr val="FCC930"/>
                          </a:solidFill>
                          <a:latin typeface="Calibri"/>
                          <a:cs typeface="Calibri"/>
                        </a:rPr>
                        <a:t>±</a:t>
                      </a:r>
                      <a:r>
                        <a:rPr sz="1800" b="1" spc="90" dirty="0">
                          <a:solidFill>
                            <a:srgbClr val="FCC930"/>
                          </a:solidFill>
                          <a:latin typeface="Calibri"/>
                          <a:cs typeface="Calibri"/>
                        </a:rPr>
                        <a:t> </a:t>
                      </a:r>
                      <a:r>
                        <a:rPr sz="1800" b="1" spc="-20" dirty="0">
                          <a:solidFill>
                            <a:srgbClr val="FCC930"/>
                          </a:solidFill>
                          <a:latin typeface="Arial"/>
                          <a:cs typeface="Arial"/>
                        </a:rPr>
                        <a:t>0.47</a:t>
                      </a:r>
                      <a:endParaRPr sz="1800" b="1">
                        <a:latin typeface="Arial"/>
                        <a:cs typeface="Arial"/>
                      </a:endParaRPr>
                    </a:p>
                  </a:txBody>
                  <a:tcPr marL="0" marR="0" marT="9715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15925">
                        <a:lnSpc>
                          <a:spcPct val="100000"/>
                        </a:lnSpc>
                        <a:spcBef>
                          <a:spcPts val="790"/>
                        </a:spcBef>
                      </a:pPr>
                      <a:r>
                        <a:rPr sz="1800" b="1" dirty="0">
                          <a:solidFill>
                            <a:srgbClr val="FCC930"/>
                          </a:solidFill>
                          <a:latin typeface="Arial"/>
                          <a:cs typeface="Arial"/>
                        </a:rPr>
                        <a:t>0.31</a:t>
                      </a:r>
                      <a:r>
                        <a:rPr sz="1800" b="1" spc="-25" dirty="0">
                          <a:solidFill>
                            <a:srgbClr val="FCC930"/>
                          </a:solidFill>
                          <a:latin typeface="Arial"/>
                          <a:cs typeface="Arial"/>
                        </a:rPr>
                        <a:t> </a:t>
                      </a:r>
                      <a:r>
                        <a:rPr sz="1800" b="1" dirty="0">
                          <a:solidFill>
                            <a:srgbClr val="FCC930"/>
                          </a:solidFill>
                          <a:latin typeface="Arial"/>
                          <a:cs typeface="Arial"/>
                        </a:rPr>
                        <a:t>(0.27,</a:t>
                      </a:r>
                      <a:r>
                        <a:rPr sz="1800" b="1" spc="-20" dirty="0">
                          <a:solidFill>
                            <a:srgbClr val="FCC930"/>
                          </a:solidFill>
                          <a:latin typeface="Arial"/>
                          <a:cs typeface="Arial"/>
                        </a:rPr>
                        <a:t> </a:t>
                      </a:r>
                      <a:r>
                        <a:rPr sz="1800" b="1" spc="-10" dirty="0">
                          <a:solidFill>
                            <a:srgbClr val="FCC930"/>
                          </a:solidFill>
                          <a:latin typeface="Arial"/>
                          <a:cs typeface="Arial"/>
                        </a:rPr>
                        <a:t>0.34)</a:t>
                      </a:r>
                      <a:endParaRPr sz="1800" b="1">
                        <a:latin typeface="Arial"/>
                        <a:cs typeface="Arial"/>
                      </a:endParaRPr>
                    </a:p>
                  </a:txBody>
                  <a:tcPr marL="0" marR="0" marT="100330" marB="0">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92125">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8580">
                        <a:lnSpc>
                          <a:spcPct val="100000"/>
                        </a:lnSpc>
                        <a:spcBef>
                          <a:spcPts val="655"/>
                        </a:spcBef>
                      </a:pPr>
                      <a:r>
                        <a:rPr sz="1800" b="1" dirty="0">
                          <a:solidFill>
                            <a:srgbClr val="FFFFFF"/>
                          </a:solidFill>
                          <a:latin typeface="Arial"/>
                          <a:cs typeface="Arial"/>
                        </a:rPr>
                        <a:t>Maximum</a:t>
                      </a:r>
                      <a:r>
                        <a:rPr sz="1800" b="1" spc="-35" dirty="0">
                          <a:solidFill>
                            <a:srgbClr val="FFFFFF"/>
                          </a:solidFill>
                          <a:latin typeface="Arial"/>
                          <a:cs typeface="Arial"/>
                        </a:rPr>
                        <a:t> </a:t>
                      </a:r>
                      <a:r>
                        <a:rPr sz="1800" b="1" dirty="0">
                          <a:solidFill>
                            <a:srgbClr val="FFFFFF"/>
                          </a:solidFill>
                          <a:latin typeface="Arial"/>
                          <a:cs typeface="Arial"/>
                        </a:rPr>
                        <a:t>inflation</a:t>
                      </a:r>
                      <a:r>
                        <a:rPr sz="1800" b="1" spc="-30" dirty="0">
                          <a:solidFill>
                            <a:srgbClr val="FFFFFF"/>
                          </a:solidFill>
                          <a:latin typeface="Arial"/>
                          <a:cs typeface="Arial"/>
                        </a:rPr>
                        <a:t> </a:t>
                      </a:r>
                      <a:r>
                        <a:rPr sz="1800" b="1" dirty="0">
                          <a:solidFill>
                            <a:srgbClr val="FFFFFF"/>
                          </a:solidFill>
                          <a:latin typeface="Arial"/>
                          <a:cs typeface="Arial"/>
                        </a:rPr>
                        <a:t>pressure,</a:t>
                      </a:r>
                      <a:r>
                        <a:rPr sz="1800" b="1" spc="-25" dirty="0">
                          <a:solidFill>
                            <a:srgbClr val="FFFFFF"/>
                          </a:solidFill>
                          <a:latin typeface="Arial"/>
                          <a:cs typeface="Arial"/>
                        </a:rPr>
                        <a:t> atm</a:t>
                      </a:r>
                      <a:endParaRPr sz="1800" b="1">
                        <a:latin typeface="Arial"/>
                        <a:cs typeface="Arial"/>
                      </a:endParaRPr>
                    </a:p>
                  </a:txBody>
                  <a:tcPr marL="0" marR="0" marT="83185" marB="0">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508000">
                        <a:lnSpc>
                          <a:spcPct val="100000"/>
                        </a:lnSpc>
                        <a:spcBef>
                          <a:spcPts val="750"/>
                        </a:spcBef>
                      </a:pPr>
                      <a:r>
                        <a:rPr sz="1800" b="1" dirty="0">
                          <a:solidFill>
                            <a:srgbClr val="FCC930"/>
                          </a:solidFill>
                          <a:latin typeface="Arial"/>
                          <a:cs typeface="Arial"/>
                        </a:rPr>
                        <a:t>19.8</a:t>
                      </a:r>
                      <a:r>
                        <a:rPr sz="1800" b="1" spc="-15" dirty="0">
                          <a:solidFill>
                            <a:srgbClr val="FCC930"/>
                          </a:solidFill>
                          <a:latin typeface="Arial"/>
                          <a:cs typeface="Arial"/>
                        </a:rPr>
                        <a:t> </a:t>
                      </a:r>
                      <a:r>
                        <a:rPr sz="1800" b="1" dirty="0">
                          <a:solidFill>
                            <a:srgbClr val="FCC930"/>
                          </a:solidFill>
                          <a:latin typeface="Calibri"/>
                          <a:cs typeface="Calibri"/>
                        </a:rPr>
                        <a:t>±</a:t>
                      </a:r>
                      <a:r>
                        <a:rPr sz="1800" b="1" spc="90" dirty="0">
                          <a:solidFill>
                            <a:srgbClr val="FCC930"/>
                          </a:solidFill>
                          <a:latin typeface="Calibri"/>
                          <a:cs typeface="Calibri"/>
                        </a:rPr>
                        <a:t> </a:t>
                      </a:r>
                      <a:r>
                        <a:rPr sz="1800" b="1" spc="-25" dirty="0">
                          <a:solidFill>
                            <a:srgbClr val="FCC930"/>
                          </a:solidFill>
                          <a:latin typeface="Arial"/>
                          <a:cs typeface="Arial"/>
                        </a:rPr>
                        <a:t>3.1</a:t>
                      </a:r>
                      <a:endParaRPr sz="1800" b="1">
                        <a:latin typeface="Arial"/>
                        <a:cs typeface="Arial"/>
                      </a:endParaRPr>
                    </a:p>
                  </a:txBody>
                  <a:tcPr marL="0" marR="0" marT="9525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532765">
                        <a:lnSpc>
                          <a:spcPct val="100000"/>
                        </a:lnSpc>
                        <a:spcBef>
                          <a:spcPts val="750"/>
                        </a:spcBef>
                      </a:pPr>
                      <a:r>
                        <a:rPr sz="1800" b="1" dirty="0">
                          <a:solidFill>
                            <a:srgbClr val="FCC930"/>
                          </a:solidFill>
                          <a:latin typeface="Arial"/>
                          <a:cs typeface="Arial"/>
                        </a:rPr>
                        <a:t>18.4</a:t>
                      </a:r>
                      <a:r>
                        <a:rPr sz="1800" b="1" spc="-15" dirty="0">
                          <a:solidFill>
                            <a:srgbClr val="FCC930"/>
                          </a:solidFill>
                          <a:latin typeface="Arial"/>
                          <a:cs typeface="Arial"/>
                        </a:rPr>
                        <a:t> </a:t>
                      </a:r>
                      <a:r>
                        <a:rPr sz="1800" b="1" dirty="0">
                          <a:solidFill>
                            <a:srgbClr val="FCC930"/>
                          </a:solidFill>
                          <a:latin typeface="Calibri"/>
                          <a:cs typeface="Calibri"/>
                        </a:rPr>
                        <a:t>±</a:t>
                      </a:r>
                      <a:r>
                        <a:rPr sz="1800" b="1" spc="90" dirty="0">
                          <a:solidFill>
                            <a:srgbClr val="FCC930"/>
                          </a:solidFill>
                          <a:latin typeface="Calibri"/>
                          <a:cs typeface="Calibri"/>
                        </a:rPr>
                        <a:t> </a:t>
                      </a:r>
                      <a:r>
                        <a:rPr sz="1800" b="1" spc="-25" dirty="0">
                          <a:solidFill>
                            <a:srgbClr val="FCC930"/>
                          </a:solidFill>
                          <a:latin typeface="Arial"/>
                          <a:cs typeface="Arial"/>
                        </a:rPr>
                        <a:t>3.3</a:t>
                      </a:r>
                      <a:endParaRPr sz="1800" b="1">
                        <a:latin typeface="Arial"/>
                        <a:cs typeface="Arial"/>
                      </a:endParaRPr>
                    </a:p>
                  </a:txBody>
                  <a:tcPr marL="0" marR="0" marT="9525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06425">
                        <a:lnSpc>
                          <a:spcPct val="100000"/>
                        </a:lnSpc>
                        <a:spcBef>
                          <a:spcPts val="775"/>
                        </a:spcBef>
                      </a:pPr>
                      <a:r>
                        <a:rPr sz="1800" b="1" dirty="0">
                          <a:solidFill>
                            <a:srgbClr val="FCC930"/>
                          </a:solidFill>
                          <a:latin typeface="Arial"/>
                          <a:cs typeface="Arial"/>
                        </a:rPr>
                        <a:t>1.4</a:t>
                      </a:r>
                      <a:r>
                        <a:rPr sz="1800" b="1" spc="-20" dirty="0">
                          <a:solidFill>
                            <a:srgbClr val="FCC930"/>
                          </a:solidFill>
                          <a:latin typeface="Arial"/>
                          <a:cs typeface="Arial"/>
                        </a:rPr>
                        <a:t> </a:t>
                      </a:r>
                      <a:r>
                        <a:rPr sz="1800" b="1" dirty="0">
                          <a:solidFill>
                            <a:srgbClr val="FCC930"/>
                          </a:solidFill>
                          <a:latin typeface="Arial"/>
                          <a:cs typeface="Arial"/>
                        </a:rPr>
                        <a:t>(1.2,</a:t>
                      </a:r>
                      <a:r>
                        <a:rPr sz="1800" b="1" spc="-15" dirty="0">
                          <a:solidFill>
                            <a:srgbClr val="FCC930"/>
                          </a:solidFill>
                          <a:latin typeface="Arial"/>
                          <a:cs typeface="Arial"/>
                        </a:rPr>
                        <a:t> </a:t>
                      </a:r>
                      <a:r>
                        <a:rPr sz="1800" b="1" spc="-20" dirty="0">
                          <a:solidFill>
                            <a:srgbClr val="FCC930"/>
                          </a:solidFill>
                          <a:latin typeface="Arial"/>
                          <a:cs typeface="Arial"/>
                        </a:rPr>
                        <a:t>1.7)</a:t>
                      </a:r>
                      <a:endParaRPr sz="1800" b="1">
                        <a:latin typeface="Arial"/>
                        <a:cs typeface="Arial"/>
                      </a:endParaRPr>
                    </a:p>
                  </a:txBody>
                  <a:tcPr marL="0" marR="0" marT="98425" marB="0">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93395">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8580">
                        <a:lnSpc>
                          <a:spcPct val="100000"/>
                        </a:lnSpc>
                        <a:spcBef>
                          <a:spcPts val="670"/>
                        </a:spcBef>
                      </a:pPr>
                      <a:r>
                        <a:rPr sz="1800" b="1" dirty="0">
                          <a:solidFill>
                            <a:srgbClr val="FFFFFF"/>
                          </a:solidFill>
                          <a:latin typeface="Arial"/>
                          <a:cs typeface="Arial"/>
                        </a:rPr>
                        <a:t>Procedure</a:t>
                      </a:r>
                      <a:r>
                        <a:rPr sz="1800" b="1" spc="-35" dirty="0">
                          <a:solidFill>
                            <a:srgbClr val="FFFFFF"/>
                          </a:solidFill>
                          <a:latin typeface="Arial"/>
                          <a:cs typeface="Arial"/>
                        </a:rPr>
                        <a:t> </a:t>
                      </a:r>
                      <a:r>
                        <a:rPr sz="1800" b="1" dirty="0">
                          <a:solidFill>
                            <a:srgbClr val="FFFFFF"/>
                          </a:solidFill>
                          <a:latin typeface="Arial"/>
                          <a:cs typeface="Arial"/>
                        </a:rPr>
                        <a:t>duration,</a:t>
                      </a:r>
                      <a:r>
                        <a:rPr sz="1800" b="1" spc="-35" dirty="0">
                          <a:solidFill>
                            <a:srgbClr val="FFFFFF"/>
                          </a:solidFill>
                          <a:latin typeface="Arial"/>
                          <a:cs typeface="Arial"/>
                        </a:rPr>
                        <a:t> </a:t>
                      </a:r>
                      <a:r>
                        <a:rPr sz="1800" b="1" spc="-25" dirty="0">
                          <a:solidFill>
                            <a:srgbClr val="FFFFFF"/>
                          </a:solidFill>
                          <a:latin typeface="Arial"/>
                          <a:cs typeface="Arial"/>
                        </a:rPr>
                        <a:t>min</a:t>
                      </a:r>
                      <a:endParaRPr sz="1800" b="1">
                        <a:latin typeface="Arial"/>
                        <a:cs typeface="Arial"/>
                      </a:endParaRPr>
                    </a:p>
                  </a:txBody>
                  <a:tcPr marL="0" marR="0" marT="85090" marB="0">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44500">
                        <a:lnSpc>
                          <a:spcPct val="100000"/>
                        </a:lnSpc>
                        <a:spcBef>
                          <a:spcPts val="765"/>
                        </a:spcBef>
                      </a:pPr>
                      <a:r>
                        <a:rPr sz="1800" b="1" dirty="0">
                          <a:solidFill>
                            <a:srgbClr val="FF6600"/>
                          </a:solidFill>
                          <a:latin typeface="Arial"/>
                          <a:cs typeface="Arial"/>
                        </a:rPr>
                        <a:t>68.3</a:t>
                      </a:r>
                      <a:r>
                        <a:rPr sz="1800" b="1" spc="-25" dirty="0">
                          <a:solidFill>
                            <a:srgbClr val="FF6600"/>
                          </a:solidFill>
                          <a:latin typeface="Arial"/>
                          <a:cs typeface="Arial"/>
                        </a:rPr>
                        <a:t> </a:t>
                      </a:r>
                      <a:r>
                        <a:rPr sz="1800" b="1" dirty="0">
                          <a:solidFill>
                            <a:srgbClr val="FF6600"/>
                          </a:solidFill>
                          <a:latin typeface="Calibri"/>
                          <a:cs typeface="Calibri"/>
                        </a:rPr>
                        <a:t>±</a:t>
                      </a:r>
                      <a:r>
                        <a:rPr sz="1800" b="1" spc="90" dirty="0">
                          <a:solidFill>
                            <a:srgbClr val="FF6600"/>
                          </a:solidFill>
                          <a:latin typeface="Calibri"/>
                          <a:cs typeface="Calibri"/>
                        </a:rPr>
                        <a:t> </a:t>
                      </a:r>
                      <a:r>
                        <a:rPr sz="1800" b="1" spc="-20" dirty="0">
                          <a:solidFill>
                            <a:srgbClr val="FF6600"/>
                          </a:solidFill>
                          <a:latin typeface="Arial"/>
                          <a:cs typeface="Arial"/>
                        </a:rPr>
                        <a:t>38.3</a:t>
                      </a:r>
                      <a:endParaRPr sz="1800" b="1" dirty="0">
                        <a:solidFill>
                          <a:srgbClr val="FF6600"/>
                        </a:solidFill>
                        <a:latin typeface="Arial"/>
                        <a:cs typeface="Arial"/>
                      </a:endParaRPr>
                    </a:p>
                  </a:txBody>
                  <a:tcPr marL="0" marR="0" marT="9715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69265">
                        <a:lnSpc>
                          <a:spcPct val="100000"/>
                        </a:lnSpc>
                        <a:spcBef>
                          <a:spcPts val="765"/>
                        </a:spcBef>
                      </a:pPr>
                      <a:r>
                        <a:rPr sz="1800" b="1" dirty="0">
                          <a:solidFill>
                            <a:srgbClr val="FF6600"/>
                          </a:solidFill>
                          <a:latin typeface="Arial"/>
                          <a:cs typeface="Arial"/>
                        </a:rPr>
                        <a:t>50.0</a:t>
                      </a:r>
                      <a:r>
                        <a:rPr sz="1800" b="1" spc="-25" dirty="0">
                          <a:solidFill>
                            <a:srgbClr val="FF6600"/>
                          </a:solidFill>
                          <a:latin typeface="Arial"/>
                          <a:cs typeface="Arial"/>
                        </a:rPr>
                        <a:t> </a:t>
                      </a:r>
                      <a:r>
                        <a:rPr sz="1800" b="1" dirty="0">
                          <a:solidFill>
                            <a:srgbClr val="FF6600"/>
                          </a:solidFill>
                          <a:latin typeface="Calibri"/>
                          <a:cs typeface="Calibri"/>
                        </a:rPr>
                        <a:t>±</a:t>
                      </a:r>
                      <a:r>
                        <a:rPr sz="1800" b="1" spc="90" dirty="0">
                          <a:solidFill>
                            <a:srgbClr val="FF6600"/>
                          </a:solidFill>
                          <a:latin typeface="Calibri"/>
                          <a:cs typeface="Calibri"/>
                        </a:rPr>
                        <a:t> </a:t>
                      </a:r>
                      <a:r>
                        <a:rPr sz="1800" b="1" spc="-20" dirty="0">
                          <a:solidFill>
                            <a:srgbClr val="FF6600"/>
                          </a:solidFill>
                          <a:latin typeface="Arial"/>
                          <a:cs typeface="Arial"/>
                        </a:rPr>
                        <a:t>35.4</a:t>
                      </a:r>
                      <a:endParaRPr sz="1800" b="1">
                        <a:solidFill>
                          <a:srgbClr val="FF6600"/>
                        </a:solidFill>
                        <a:latin typeface="Arial"/>
                        <a:cs typeface="Arial"/>
                      </a:endParaRPr>
                    </a:p>
                  </a:txBody>
                  <a:tcPr marL="0" marR="0" marT="9715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15925">
                        <a:lnSpc>
                          <a:spcPct val="100000"/>
                        </a:lnSpc>
                        <a:spcBef>
                          <a:spcPts val="790"/>
                        </a:spcBef>
                      </a:pPr>
                      <a:r>
                        <a:rPr sz="1800" b="1" dirty="0">
                          <a:solidFill>
                            <a:srgbClr val="FF6600"/>
                          </a:solidFill>
                          <a:latin typeface="Arial"/>
                          <a:cs typeface="Arial"/>
                        </a:rPr>
                        <a:t>18.3</a:t>
                      </a:r>
                      <a:r>
                        <a:rPr sz="1800" b="1" spc="-25" dirty="0">
                          <a:solidFill>
                            <a:srgbClr val="FF6600"/>
                          </a:solidFill>
                          <a:latin typeface="Arial"/>
                          <a:cs typeface="Arial"/>
                        </a:rPr>
                        <a:t> </a:t>
                      </a:r>
                      <a:r>
                        <a:rPr sz="1800" b="1" dirty="0">
                          <a:solidFill>
                            <a:srgbClr val="FF6600"/>
                          </a:solidFill>
                          <a:latin typeface="Arial"/>
                          <a:cs typeface="Arial"/>
                        </a:rPr>
                        <a:t>(15.4,</a:t>
                      </a:r>
                      <a:r>
                        <a:rPr sz="1800" b="1" spc="-20" dirty="0">
                          <a:solidFill>
                            <a:srgbClr val="FF6600"/>
                          </a:solidFill>
                          <a:latin typeface="Arial"/>
                          <a:cs typeface="Arial"/>
                        </a:rPr>
                        <a:t> </a:t>
                      </a:r>
                      <a:r>
                        <a:rPr sz="1800" b="1" spc="-10" dirty="0">
                          <a:solidFill>
                            <a:srgbClr val="FF6600"/>
                          </a:solidFill>
                          <a:latin typeface="Arial"/>
                          <a:cs typeface="Arial"/>
                        </a:rPr>
                        <a:t>21.2)</a:t>
                      </a:r>
                      <a:endParaRPr sz="1800" b="1">
                        <a:solidFill>
                          <a:srgbClr val="FF6600"/>
                        </a:solidFill>
                        <a:latin typeface="Arial"/>
                        <a:cs typeface="Arial"/>
                      </a:endParaRPr>
                    </a:p>
                  </a:txBody>
                  <a:tcPr marL="0" marR="0" marT="100330" marB="0">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93395">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8580">
                        <a:lnSpc>
                          <a:spcPct val="100000"/>
                        </a:lnSpc>
                        <a:spcBef>
                          <a:spcPts val="670"/>
                        </a:spcBef>
                      </a:pPr>
                      <a:r>
                        <a:rPr sz="1800" b="1" dirty="0">
                          <a:solidFill>
                            <a:srgbClr val="FFFFFF"/>
                          </a:solidFill>
                          <a:latin typeface="Arial"/>
                          <a:cs typeface="Arial"/>
                        </a:rPr>
                        <a:t>Fluoroscopy</a:t>
                      </a:r>
                      <a:r>
                        <a:rPr sz="1800" b="1" spc="-40" dirty="0">
                          <a:solidFill>
                            <a:srgbClr val="FFFFFF"/>
                          </a:solidFill>
                          <a:latin typeface="Arial"/>
                          <a:cs typeface="Arial"/>
                        </a:rPr>
                        <a:t> </a:t>
                      </a:r>
                      <a:r>
                        <a:rPr sz="1800" b="1" dirty="0">
                          <a:solidFill>
                            <a:srgbClr val="FFFFFF"/>
                          </a:solidFill>
                          <a:latin typeface="Arial"/>
                          <a:cs typeface="Arial"/>
                        </a:rPr>
                        <a:t>duration,</a:t>
                      </a:r>
                      <a:r>
                        <a:rPr sz="1800" b="1" spc="-35" dirty="0">
                          <a:solidFill>
                            <a:srgbClr val="FFFFFF"/>
                          </a:solidFill>
                          <a:latin typeface="Arial"/>
                          <a:cs typeface="Arial"/>
                        </a:rPr>
                        <a:t> </a:t>
                      </a:r>
                      <a:r>
                        <a:rPr sz="1800" b="1" spc="-25" dirty="0">
                          <a:solidFill>
                            <a:srgbClr val="FFFFFF"/>
                          </a:solidFill>
                          <a:latin typeface="Arial"/>
                          <a:cs typeface="Arial"/>
                        </a:rPr>
                        <a:t>min</a:t>
                      </a:r>
                      <a:endParaRPr sz="1800" b="1">
                        <a:latin typeface="Arial"/>
                        <a:cs typeface="Arial"/>
                      </a:endParaRPr>
                    </a:p>
                  </a:txBody>
                  <a:tcPr marL="0" marR="0" marT="85090" marB="0">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44500">
                        <a:lnSpc>
                          <a:spcPct val="100000"/>
                        </a:lnSpc>
                        <a:spcBef>
                          <a:spcPts val="765"/>
                        </a:spcBef>
                      </a:pPr>
                      <a:r>
                        <a:rPr sz="1800" b="1" dirty="0">
                          <a:solidFill>
                            <a:srgbClr val="FF6600"/>
                          </a:solidFill>
                          <a:latin typeface="Arial"/>
                          <a:cs typeface="Arial"/>
                        </a:rPr>
                        <a:t>20.9</a:t>
                      </a:r>
                      <a:r>
                        <a:rPr sz="1800" b="1" spc="-25" dirty="0">
                          <a:solidFill>
                            <a:srgbClr val="FF6600"/>
                          </a:solidFill>
                          <a:latin typeface="Arial"/>
                          <a:cs typeface="Arial"/>
                        </a:rPr>
                        <a:t> </a:t>
                      </a:r>
                      <a:r>
                        <a:rPr sz="1800" b="1" dirty="0">
                          <a:solidFill>
                            <a:srgbClr val="FF6600"/>
                          </a:solidFill>
                          <a:latin typeface="Calibri"/>
                          <a:cs typeface="Calibri"/>
                        </a:rPr>
                        <a:t>±</a:t>
                      </a:r>
                      <a:r>
                        <a:rPr sz="1800" b="1" spc="90" dirty="0">
                          <a:solidFill>
                            <a:srgbClr val="FF6600"/>
                          </a:solidFill>
                          <a:latin typeface="Calibri"/>
                          <a:cs typeface="Calibri"/>
                        </a:rPr>
                        <a:t> </a:t>
                      </a:r>
                      <a:r>
                        <a:rPr sz="1800" b="1" spc="-20" dirty="0">
                          <a:solidFill>
                            <a:srgbClr val="FF6600"/>
                          </a:solidFill>
                          <a:latin typeface="Arial"/>
                          <a:cs typeface="Arial"/>
                        </a:rPr>
                        <a:t>13.8</a:t>
                      </a:r>
                      <a:endParaRPr sz="1800" b="1" dirty="0">
                        <a:solidFill>
                          <a:srgbClr val="FF6600"/>
                        </a:solidFill>
                        <a:latin typeface="Arial"/>
                        <a:cs typeface="Arial"/>
                      </a:endParaRPr>
                    </a:p>
                  </a:txBody>
                  <a:tcPr marL="0" marR="0" marT="9715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77520">
                        <a:lnSpc>
                          <a:spcPct val="100000"/>
                        </a:lnSpc>
                        <a:spcBef>
                          <a:spcPts val="765"/>
                        </a:spcBef>
                      </a:pPr>
                      <a:r>
                        <a:rPr sz="1800" b="1" dirty="0">
                          <a:solidFill>
                            <a:srgbClr val="FF6600"/>
                          </a:solidFill>
                          <a:latin typeface="Arial"/>
                          <a:cs typeface="Arial"/>
                        </a:rPr>
                        <a:t>17.4</a:t>
                      </a:r>
                      <a:r>
                        <a:rPr sz="1800" b="1" spc="-15" dirty="0">
                          <a:solidFill>
                            <a:srgbClr val="FF6600"/>
                          </a:solidFill>
                          <a:latin typeface="Arial"/>
                          <a:cs typeface="Arial"/>
                        </a:rPr>
                        <a:t> </a:t>
                      </a:r>
                      <a:r>
                        <a:rPr sz="1800" b="1" dirty="0">
                          <a:solidFill>
                            <a:srgbClr val="FF6600"/>
                          </a:solidFill>
                          <a:latin typeface="Calibri"/>
                          <a:cs typeface="Calibri"/>
                        </a:rPr>
                        <a:t>±</a:t>
                      </a:r>
                      <a:r>
                        <a:rPr sz="1800" b="1" spc="90" dirty="0">
                          <a:solidFill>
                            <a:srgbClr val="FF6600"/>
                          </a:solidFill>
                          <a:latin typeface="Calibri"/>
                          <a:cs typeface="Calibri"/>
                        </a:rPr>
                        <a:t> </a:t>
                      </a:r>
                      <a:r>
                        <a:rPr sz="1800" b="1" spc="-20" dirty="0">
                          <a:solidFill>
                            <a:srgbClr val="FF6600"/>
                          </a:solidFill>
                          <a:latin typeface="Arial"/>
                          <a:cs typeface="Arial"/>
                        </a:rPr>
                        <a:t>11.8</a:t>
                      </a:r>
                      <a:endParaRPr sz="1800" b="1" dirty="0">
                        <a:solidFill>
                          <a:srgbClr val="FF6600"/>
                        </a:solidFill>
                        <a:latin typeface="Arial"/>
                        <a:cs typeface="Arial"/>
                      </a:endParaRPr>
                    </a:p>
                  </a:txBody>
                  <a:tcPr marL="0" marR="0" marT="9715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06425">
                        <a:lnSpc>
                          <a:spcPct val="100000"/>
                        </a:lnSpc>
                        <a:spcBef>
                          <a:spcPts val="790"/>
                        </a:spcBef>
                      </a:pPr>
                      <a:r>
                        <a:rPr sz="1800" b="1" dirty="0">
                          <a:solidFill>
                            <a:srgbClr val="FF6600"/>
                          </a:solidFill>
                          <a:latin typeface="Arial"/>
                          <a:cs typeface="Arial"/>
                        </a:rPr>
                        <a:t>3.6</a:t>
                      </a:r>
                      <a:r>
                        <a:rPr sz="1800" b="1" spc="-20" dirty="0">
                          <a:solidFill>
                            <a:srgbClr val="FF6600"/>
                          </a:solidFill>
                          <a:latin typeface="Arial"/>
                          <a:cs typeface="Arial"/>
                        </a:rPr>
                        <a:t> </a:t>
                      </a:r>
                      <a:r>
                        <a:rPr sz="1800" b="1" dirty="0">
                          <a:solidFill>
                            <a:srgbClr val="FF6600"/>
                          </a:solidFill>
                          <a:latin typeface="Arial"/>
                          <a:cs typeface="Arial"/>
                        </a:rPr>
                        <a:t>(2.6,</a:t>
                      </a:r>
                      <a:r>
                        <a:rPr sz="1800" b="1" spc="-15" dirty="0">
                          <a:solidFill>
                            <a:srgbClr val="FF6600"/>
                          </a:solidFill>
                          <a:latin typeface="Arial"/>
                          <a:cs typeface="Arial"/>
                        </a:rPr>
                        <a:t> </a:t>
                      </a:r>
                      <a:r>
                        <a:rPr sz="1800" b="1" spc="-20" dirty="0">
                          <a:solidFill>
                            <a:srgbClr val="FF6600"/>
                          </a:solidFill>
                          <a:latin typeface="Arial"/>
                          <a:cs typeface="Arial"/>
                        </a:rPr>
                        <a:t>4.6)</a:t>
                      </a:r>
                      <a:endParaRPr sz="1800" b="1" dirty="0">
                        <a:solidFill>
                          <a:srgbClr val="FF6600"/>
                        </a:solidFill>
                        <a:latin typeface="Arial"/>
                        <a:cs typeface="Arial"/>
                      </a:endParaRPr>
                    </a:p>
                  </a:txBody>
                  <a:tcPr marL="0" marR="0" marT="100330" marB="0">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92125">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8580">
                        <a:lnSpc>
                          <a:spcPct val="100000"/>
                        </a:lnSpc>
                        <a:spcBef>
                          <a:spcPts val="670"/>
                        </a:spcBef>
                      </a:pPr>
                      <a:r>
                        <a:rPr sz="1800" b="1" dirty="0">
                          <a:solidFill>
                            <a:srgbClr val="FFFFFF"/>
                          </a:solidFill>
                          <a:latin typeface="Arial"/>
                          <a:cs typeface="Arial"/>
                        </a:rPr>
                        <a:t>Radiation</a:t>
                      </a:r>
                      <a:r>
                        <a:rPr sz="1800" b="1" spc="-30" dirty="0">
                          <a:solidFill>
                            <a:srgbClr val="FFFFFF"/>
                          </a:solidFill>
                          <a:latin typeface="Arial"/>
                          <a:cs typeface="Arial"/>
                        </a:rPr>
                        <a:t> </a:t>
                      </a:r>
                      <a:r>
                        <a:rPr sz="1800" b="1" dirty="0">
                          <a:solidFill>
                            <a:srgbClr val="FFFFFF"/>
                          </a:solidFill>
                          <a:latin typeface="Arial"/>
                          <a:cs typeface="Arial"/>
                        </a:rPr>
                        <a:t>dose,</a:t>
                      </a:r>
                      <a:r>
                        <a:rPr sz="1800" b="1" spc="-25" dirty="0">
                          <a:solidFill>
                            <a:srgbClr val="FFFFFF"/>
                          </a:solidFill>
                          <a:latin typeface="Arial"/>
                          <a:cs typeface="Arial"/>
                        </a:rPr>
                        <a:t> Gy</a:t>
                      </a:r>
                      <a:endParaRPr sz="1800" b="1">
                        <a:latin typeface="Arial"/>
                        <a:cs typeface="Arial"/>
                      </a:endParaRPr>
                    </a:p>
                  </a:txBody>
                  <a:tcPr marL="0" marR="0" marT="85090" marB="0">
                    <a:lnL w="1270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44500">
                        <a:lnSpc>
                          <a:spcPct val="100000"/>
                        </a:lnSpc>
                        <a:spcBef>
                          <a:spcPts val="765"/>
                        </a:spcBef>
                      </a:pPr>
                      <a:r>
                        <a:rPr sz="1800" b="1" dirty="0">
                          <a:solidFill>
                            <a:srgbClr val="FF6600"/>
                          </a:solidFill>
                          <a:latin typeface="Arial"/>
                          <a:cs typeface="Arial"/>
                        </a:rPr>
                        <a:t>2.01</a:t>
                      </a:r>
                      <a:r>
                        <a:rPr sz="1800" b="1" spc="-25" dirty="0">
                          <a:solidFill>
                            <a:srgbClr val="FF6600"/>
                          </a:solidFill>
                          <a:latin typeface="Arial"/>
                          <a:cs typeface="Arial"/>
                        </a:rPr>
                        <a:t> </a:t>
                      </a:r>
                      <a:r>
                        <a:rPr sz="1800" b="1" dirty="0">
                          <a:solidFill>
                            <a:srgbClr val="FF6600"/>
                          </a:solidFill>
                          <a:latin typeface="Calibri"/>
                          <a:cs typeface="Calibri"/>
                        </a:rPr>
                        <a:t>±</a:t>
                      </a:r>
                      <a:r>
                        <a:rPr sz="1800" b="1" spc="90" dirty="0">
                          <a:solidFill>
                            <a:srgbClr val="FF6600"/>
                          </a:solidFill>
                          <a:latin typeface="Calibri"/>
                          <a:cs typeface="Calibri"/>
                        </a:rPr>
                        <a:t> </a:t>
                      </a:r>
                      <a:r>
                        <a:rPr sz="1800" b="1" spc="-20" dirty="0">
                          <a:solidFill>
                            <a:srgbClr val="FF6600"/>
                          </a:solidFill>
                          <a:latin typeface="Arial"/>
                          <a:cs typeface="Arial"/>
                        </a:rPr>
                        <a:t>1.75</a:t>
                      </a:r>
                      <a:endParaRPr sz="1800" b="1">
                        <a:solidFill>
                          <a:srgbClr val="FF6600"/>
                        </a:solidFill>
                        <a:latin typeface="Arial"/>
                        <a:cs typeface="Arial"/>
                      </a:endParaRPr>
                    </a:p>
                  </a:txBody>
                  <a:tcPr marL="0" marR="0" marT="9715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69265">
                        <a:lnSpc>
                          <a:spcPct val="100000"/>
                        </a:lnSpc>
                        <a:spcBef>
                          <a:spcPts val="765"/>
                        </a:spcBef>
                      </a:pPr>
                      <a:r>
                        <a:rPr sz="1800" b="1" dirty="0">
                          <a:solidFill>
                            <a:srgbClr val="FF6600"/>
                          </a:solidFill>
                          <a:latin typeface="Arial"/>
                          <a:cs typeface="Arial"/>
                        </a:rPr>
                        <a:t>1.55</a:t>
                      </a:r>
                      <a:r>
                        <a:rPr sz="1800" b="1" spc="-25" dirty="0">
                          <a:solidFill>
                            <a:srgbClr val="FF6600"/>
                          </a:solidFill>
                          <a:latin typeface="Arial"/>
                          <a:cs typeface="Arial"/>
                        </a:rPr>
                        <a:t> </a:t>
                      </a:r>
                      <a:r>
                        <a:rPr sz="1800" b="1" dirty="0">
                          <a:solidFill>
                            <a:srgbClr val="FF6600"/>
                          </a:solidFill>
                          <a:latin typeface="Calibri"/>
                          <a:cs typeface="Calibri"/>
                        </a:rPr>
                        <a:t>±</a:t>
                      </a:r>
                      <a:r>
                        <a:rPr sz="1800" b="1" spc="90" dirty="0">
                          <a:solidFill>
                            <a:srgbClr val="FF6600"/>
                          </a:solidFill>
                          <a:latin typeface="Calibri"/>
                          <a:cs typeface="Calibri"/>
                        </a:rPr>
                        <a:t> </a:t>
                      </a:r>
                      <a:r>
                        <a:rPr sz="1800" b="1" spc="-20" dirty="0">
                          <a:solidFill>
                            <a:srgbClr val="FF6600"/>
                          </a:solidFill>
                          <a:latin typeface="Arial"/>
                          <a:cs typeface="Arial"/>
                        </a:rPr>
                        <a:t>1.36</a:t>
                      </a:r>
                      <a:endParaRPr sz="1800" b="1">
                        <a:solidFill>
                          <a:srgbClr val="FF6600"/>
                        </a:solidFill>
                        <a:latin typeface="Arial"/>
                        <a:cs typeface="Arial"/>
                      </a:endParaRPr>
                    </a:p>
                  </a:txBody>
                  <a:tcPr marL="0" marR="0" marT="9715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15925">
                        <a:lnSpc>
                          <a:spcPct val="100000"/>
                        </a:lnSpc>
                        <a:spcBef>
                          <a:spcPts val="790"/>
                        </a:spcBef>
                      </a:pPr>
                      <a:r>
                        <a:rPr sz="1800" b="1" dirty="0">
                          <a:solidFill>
                            <a:srgbClr val="FF6600"/>
                          </a:solidFill>
                          <a:latin typeface="Arial"/>
                          <a:cs typeface="Arial"/>
                        </a:rPr>
                        <a:t>0.46</a:t>
                      </a:r>
                      <a:r>
                        <a:rPr sz="1800" b="1" spc="-25" dirty="0">
                          <a:solidFill>
                            <a:srgbClr val="FF6600"/>
                          </a:solidFill>
                          <a:latin typeface="Arial"/>
                          <a:cs typeface="Arial"/>
                        </a:rPr>
                        <a:t> </a:t>
                      </a:r>
                      <a:r>
                        <a:rPr sz="1800" b="1" dirty="0">
                          <a:solidFill>
                            <a:srgbClr val="FF6600"/>
                          </a:solidFill>
                          <a:latin typeface="Arial"/>
                          <a:cs typeface="Arial"/>
                        </a:rPr>
                        <a:t>(0.32,</a:t>
                      </a:r>
                      <a:r>
                        <a:rPr sz="1800" b="1" spc="-20" dirty="0">
                          <a:solidFill>
                            <a:srgbClr val="FF6600"/>
                          </a:solidFill>
                          <a:latin typeface="Arial"/>
                          <a:cs typeface="Arial"/>
                        </a:rPr>
                        <a:t> </a:t>
                      </a:r>
                      <a:r>
                        <a:rPr sz="1800" b="1" spc="-10" dirty="0">
                          <a:solidFill>
                            <a:srgbClr val="FF6600"/>
                          </a:solidFill>
                          <a:latin typeface="Arial"/>
                          <a:cs typeface="Arial"/>
                        </a:rPr>
                        <a:t>0.60)</a:t>
                      </a:r>
                      <a:endParaRPr sz="1800" b="1" dirty="0">
                        <a:solidFill>
                          <a:srgbClr val="FF6600"/>
                        </a:solidFill>
                        <a:latin typeface="Arial"/>
                        <a:cs typeface="Arial"/>
                      </a:endParaRPr>
                    </a:p>
                  </a:txBody>
                  <a:tcPr marL="0" marR="0" marT="100330" marB="0">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67995">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68580">
                        <a:lnSpc>
                          <a:spcPct val="100000"/>
                        </a:lnSpc>
                        <a:spcBef>
                          <a:spcPts val="655"/>
                        </a:spcBef>
                      </a:pPr>
                      <a:r>
                        <a:rPr sz="1800" b="1" dirty="0">
                          <a:solidFill>
                            <a:srgbClr val="FFFFFF"/>
                          </a:solidFill>
                          <a:latin typeface="Arial"/>
                          <a:cs typeface="Arial"/>
                        </a:rPr>
                        <a:t>Contrast</a:t>
                      </a:r>
                      <a:r>
                        <a:rPr sz="1800" b="1" spc="-25" dirty="0">
                          <a:solidFill>
                            <a:srgbClr val="FFFFFF"/>
                          </a:solidFill>
                          <a:latin typeface="Arial"/>
                          <a:cs typeface="Arial"/>
                        </a:rPr>
                        <a:t> </a:t>
                      </a:r>
                      <a:r>
                        <a:rPr sz="1800" b="1" dirty="0">
                          <a:solidFill>
                            <a:srgbClr val="FFFFFF"/>
                          </a:solidFill>
                          <a:latin typeface="Arial"/>
                          <a:cs typeface="Arial"/>
                        </a:rPr>
                        <a:t>volume,</a:t>
                      </a:r>
                      <a:r>
                        <a:rPr sz="1800" b="1" spc="-25" dirty="0">
                          <a:solidFill>
                            <a:srgbClr val="FFFFFF"/>
                          </a:solidFill>
                          <a:latin typeface="Arial"/>
                          <a:cs typeface="Arial"/>
                        </a:rPr>
                        <a:t> mL</a:t>
                      </a:r>
                      <a:endParaRPr sz="1800" b="1">
                        <a:latin typeface="Arial"/>
                        <a:cs typeface="Arial"/>
                      </a:endParaRPr>
                    </a:p>
                  </a:txBody>
                  <a:tcPr marL="0" marR="0" marT="83185" marB="0">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381000">
                        <a:lnSpc>
                          <a:spcPct val="100000"/>
                        </a:lnSpc>
                        <a:spcBef>
                          <a:spcPts val="750"/>
                        </a:spcBef>
                      </a:pPr>
                      <a:r>
                        <a:rPr sz="1800" b="1" dirty="0">
                          <a:solidFill>
                            <a:srgbClr val="FF6600"/>
                          </a:solidFill>
                          <a:latin typeface="Arial"/>
                          <a:cs typeface="Arial"/>
                        </a:rPr>
                        <a:t>231.9</a:t>
                      </a:r>
                      <a:r>
                        <a:rPr sz="1800" b="1" spc="-15" dirty="0">
                          <a:solidFill>
                            <a:srgbClr val="FF6600"/>
                          </a:solidFill>
                          <a:latin typeface="Arial"/>
                          <a:cs typeface="Arial"/>
                        </a:rPr>
                        <a:t> </a:t>
                      </a:r>
                      <a:r>
                        <a:rPr sz="1800" b="1" dirty="0">
                          <a:solidFill>
                            <a:srgbClr val="FF6600"/>
                          </a:solidFill>
                          <a:latin typeface="Calibri"/>
                          <a:cs typeface="Calibri"/>
                        </a:rPr>
                        <a:t>±</a:t>
                      </a:r>
                      <a:r>
                        <a:rPr sz="1800" b="1" spc="85" dirty="0">
                          <a:solidFill>
                            <a:srgbClr val="FF6600"/>
                          </a:solidFill>
                          <a:latin typeface="Calibri"/>
                          <a:cs typeface="Calibri"/>
                        </a:rPr>
                        <a:t> </a:t>
                      </a:r>
                      <a:r>
                        <a:rPr sz="1800" b="1" spc="-20" dirty="0">
                          <a:solidFill>
                            <a:srgbClr val="FF6600"/>
                          </a:solidFill>
                          <a:latin typeface="Arial"/>
                          <a:cs typeface="Arial"/>
                        </a:rPr>
                        <a:t>88.2</a:t>
                      </a:r>
                      <a:endParaRPr sz="1800" b="1">
                        <a:solidFill>
                          <a:srgbClr val="FF6600"/>
                        </a:solidFill>
                        <a:latin typeface="Arial"/>
                        <a:cs typeface="Arial"/>
                      </a:endParaRPr>
                    </a:p>
                  </a:txBody>
                  <a:tcPr marL="0" marR="0" marT="95250" marB="0">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05765">
                        <a:lnSpc>
                          <a:spcPct val="100000"/>
                        </a:lnSpc>
                        <a:spcBef>
                          <a:spcPts val="750"/>
                        </a:spcBef>
                      </a:pPr>
                      <a:r>
                        <a:rPr sz="1800" b="1" dirty="0">
                          <a:solidFill>
                            <a:srgbClr val="FF6600"/>
                          </a:solidFill>
                          <a:latin typeface="Arial"/>
                          <a:cs typeface="Arial"/>
                        </a:rPr>
                        <a:t>198.3</a:t>
                      </a:r>
                      <a:r>
                        <a:rPr sz="1800" b="1" spc="-15" dirty="0">
                          <a:solidFill>
                            <a:srgbClr val="FF6600"/>
                          </a:solidFill>
                          <a:latin typeface="Arial"/>
                          <a:cs typeface="Arial"/>
                        </a:rPr>
                        <a:t> </a:t>
                      </a:r>
                      <a:r>
                        <a:rPr sz="1800" b="1" dirty="0">
                          <a:solidFill>
                            <a:srgbClr val="FF6600"/>
                          </a:solidFill>
                          <a:latin typeface="Calibri"/>
                          <a:cs typeface="Calibri"/>
                        </a:rPr>
                        <a:t>±</a:t>
                      </a:r>
                      <a:r>
                        <a:rPr sz="1800" b="1" spc="85" dirty="0">
                          <a:solidFill>
                            <a:srgbClr val="FF6600"/>
                          </a:solidFill>
                          <a:latin typeface="Calibri"/>
                          <a:cs typeface="Calibri"/>
                        </a:rPr>
                        <a:t> </a:t>
                      </a:r>
                      <a:r>
                        <a:rPr sz="1800" b="1" spc="-20" dirty="0">
                          <a:solidFill>
                            <a:srgbClr val="FF6600"/>
                          </a:solidFill>
                          <a:latin typeface="Arial"/>
                          <a:cs typeface="Arial"/>
                        </a:rPr>
                        <a:t>81.7</a:t>
                      </a:r>
                      <a:endParaRPr sz="1800" b="1">
                        <a:solidFill>
                          <a:srgbClr val="FF6600"/>
                        </a:solidFill>
                        <a:latin typeface="Arial"/>
                        <a:cs typeface="Arial"/>
                      </a:endParaRPr>
                    </a:p>
                  </a:txBody>
                  <a:tcPr marL="0" marR="0" marT="95250" marB="0">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415925">
                        <a:lnSpc>
                          <a:spcPct val="100000"/>
                        </a:lnSpc>
                        <a:spcBef>
                          <a:spcPts val="775"/>
                        </a:spcBef>
                      </a:pPr>
                      <a:r>
                        <a:rPr sz="1800" b="1" dirty="0">
                          <a:solidFill>
                            <a:srgbClr val="FF6600"/>
                          </a:solidFill>
                          <a:latin typeface="Arial"/>
                          <a:cs typeface="Arial"/>
                        </a:rPr>
                        <a:t>33.7</a:t>
                      </a:r>
                      <a:r>
                        <a:rPr sz="1800" b="1" spc="-25" dirty="0">
                          <a:solidFill>
                            <a:srgbClr val="FF6600"/>
                          </a:solidFill>
                          <a:latin typeface="Arial"/>
                          <a:cs typeface="Arial"/>
                        </a:rPr>
                        <a:t> </a:t>
                      </a:r>
                      <a:r>
                        <a:rPr sz="1800" b="1" dirty="0">
                          <a:solidFill>
                            <a:srgbClr val="FF6600"/>
                          </a:solidFill>
                          <a:latin typeface="Arial"/>
                          <a:cs typeface="Arial"/>
                        </a:rPr>
                        <a:t>(27.0,</a:t>
                      </a:r>
                      <a:r>
                        <a:rPr sz="1800" b="1" spc="-20" dirty="0">
                          <a:solidFill>
                            <a:srgbClr val="FF6600"/>
                          </a:solidFill>
                          <a:latin typeface="Arial"/>
                          <a:cs typeface="Arial"/>
                        </a:rPr>
                        <a:t> </a:t>
                      </a:r>
                      <a:r>
                        <a:rPr sz="1800" b="1" spc="-10" dirty="0">
                          <a:solidFill>
                            <a:srgbClr val="FF6600"/>
                          </a:solidFill>
                          <a:latin typeface="Arial"/>
                          <a:cs typeface="Arial"/>
                        </a:rPr>
                        <a:t>40.4)</a:t>
                      </a:r>
                      <a:endParaRPr sz="1800" b="1" dirty="0">
                        <a:solidFill>
                          <a:srgbClr val="FF6600"/>
                        </a:solidFill>
                        <a:latin typeface="Arial"/>
                        <a:cs typeface="Arial"/>
                      </a:endParaRPr>
                    </a:p>
                  </a:txBody>
                  <a:tcPr marL="0" marR="0" marT="98425" marB="0">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Rectangle 1"/>
          <p:cNvSpPr/>
          <p:nvPr/>
        </p:nvSpPr>
        <p:spPr bwMode="auto">
          <a:xfrm>
            <a:off x="105572" y="4526280"/>
            <a:ext cx="9999976" cy="1962388"/>
          </a:xfrm>
          <a:prstGeom prst="rect">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218195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62747"/>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ILUMIEN IV Trial: Primary Imaging Endpoint</a:t>
            </a:r>
          </a:p>
        </p:txBody>
      </p:sp>
      <p:sp>
        <p:nvSpPr>
          <p:cNvPr id="4" name="TextBox 3"/>
          <p:cNvSpPr txBox="1"/>
          <p:nvPr/>
        </p:nvSpPr>
        <p:spPr>
          <a:xfrm>
            <a:off x="3711388" y="6488668"/>
            <a:ext cx="65756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Ziad</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N Engl J Med Aug 27, 2023, Epub ahead of print</a:t>
            </a:r>
          </a:p>
        </p:txBody>
      </p:sp>
      <p:sp>
        <p:nvSpPr>
          <p:cNvPr id="2" name="Rectangle 1"/>
          <p:cNvSpPr/>
          <p:nvPr/>
        </p:nvSpPr>
        <p:spPr>
          <a:xfrm>
            <a:off x="1550894" y="1206225"/>
            <a:ext cx="720762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Arial"/>
                <a:ea typeface="+mn-ea"/>
                <a:cs typeface="Arial"/>
              </a:rPr>
              <a:t>Final</a:t>
            </a:r>
            <a:r>
              <a:rPr kumimoji="0" lang="en-US" sz="3000" b="1" i="0" u="none" strike="noStrike" kern="0" cap="none" spc="-10" normalizeH="0" baseline="0" noProof="0" dirty="0">
                <a:ln>
                  <a:noFill/>
                </a:ln>
                <a:solidFill>
                  <a:srgbClr val="FFFFFF"/>
                </a:solidFill>
                <a:effectLst/>
                <a:uLnTx/>
                <a:uFillTx/>
                <a:latin typeface="Arial"/>
                <a:ea typeface="+mn-ea"/>
                <a:cs typeface="Arial"/>
              </a:rPr>
              <a:t> post-</a:t>
            </a:r>
            <a:r>
              <a:rPr kumimoji="0" lang="en-US" sz="3000" b="1" i="0" u="none" strike="noStrike" kern="0" cap="none" spc="0" normalizeH="0" baseline="0" noProof="0" dirty="0">
                <a:ln>
                  <a:noFill/>
                </a:ln>
                <a:solidFill>
                  <a:srgbClr val="FFFFFF"/>
                </a:solidFill>
                <a:effectLst/>
                <a:uLnTx/>
                <a:uFillTx/>
                <a:latin typeface="Arial"/>
                <a:ea typeface="+mn-ea"/>
                <a:cs typeface="Arial"/>
              </a:rPr>
              <a:t>PCI</a:t>
            </a:r>
            <a:r>
              <a:rPr kumimoji="0" lang="en-US" sz="3000" b="1" i="0" u="none" strike="noStrike" kern="0" cap="none" spc="-5" normalizeH="0" baseline="0" noProof="0" dirty="0">
                <a:ln>
                  <a:noFill/>
                </a:ln>
                <a:solidFill>
                  <a:srgbClr val="FFFFFF"/>
                </a:solidFill>
                <a:effectLst/>
                <a:uLnTx/>
                <a:uFillTx/>
                <a:latin typeface="Arial"/>
                <a:ea typeface="+mn-ea"/>
                <a:cs typeface="Arial"/>
              </a:rPr>
              <a:t> </a:t>
            </a:r>
            <a:r>
              <a:rPr kumimoji="0" lang="en-US" sz="3000" b="1" i="0" u="none" strike="noStrike" kern="0" cap="none" spc="0" normalizeH="0" baseline="0" noProof="0" dirty="0">
                <a:ln>
                  <a:noFill/>
                </a:ln>
                <a:solidFill>
                  <a:srgbClr val="FFFFFF"/>
                </a:solidFill>
                <a:effectLst/>
                <a:uLnTx/>
                <a:uFillTx/>
                <a:latin typeface="Arial"/>
                <a:ea typeface="+mn-ea"/>
                <a:cs typeface="Arial"/>
              </a:rPr>
              <a:t>MSA</a:t>
            </a:r>
            <a:r>
              <a:rPr kumimoji="0" lang="en-US" sz="3000" b="1" i="0" u="none" strike="noStrike" kern="0" cap="none" spc="-140" normalizeH="0" baseline="0" noProof="0" dirty="0">
                <a:ln>
                  <a:noFill/>
                </a:ln>
                <a:solidFill>
                  <a:srgbClr val="FFFFFF"/>
                </a:solidFill>
                <a:effectLst/>
                <a:uLnTx/>
                <a:uFillTx/>
                <a:latin typeface="Arial"/>
                <a:ea typeface="+mn-ea"/>
                <a:cs typeface="Arial"/>
              </a:rPr>
              <a:t> </a:t>
            </a:r>
            <a:r>
              <a:rPr kumimoji="0" lang="en-US" sz="3000" b="1" i="0" u="none" strike="noStrike" kern="0" cap="none" spc="0" normalizeH="0" baseline="0" noProof="0" dirty="0">
                <a:ln>
                  <a:noFill/>
                </a:ln>
                <a:solidFill>
                  <a:srgbClr val="FFFFFF"/>
                </a:solidFill>
                <a:effectLst/>
                <a:uLnTx/>
                <a:uFillTx/>
                <a:latin typeface="Arial"/>
                <a:ea typeface="+mn-ea"/>
                <a:cs typeface="Arial"/>
              </a:rPr>
              <a:t>by</a:t>
            </a:r>
            <a:r>
              <a:rPr kumimoji="0" lang="en-US" sz="3000" b="1" i="0" u="none" strike="noStrike" kern="0" cap="none" spc="-5" normalizeH="0" baseline="0" noProof="0" dirty="0">
                <a:ln>
                  <a:noFill/>
                </a:ln>
                <a:solidFill>
                  <a:srgbClr val="FFFFFF"/>
                </a:solidFill>
                <a:effectLst/>
                <a:uLnTx/>
                <a:uFillTx/>
                <a:latin typeface="Arial"/>
                <a:ea typeface="+mn-ea"/>
                <a:cs typeface="Arial"/>
              </a:rPr>
              <a:t> </a:t>
            </a:r>
            <a:r>
              <a:rPr kumimoji="0" lang="en-US" sz="3000" b="1" i="0" u="none" strike="noStrike" kern="0" cap="none" spc="0" normalizeH="0" baseline="0" noProof="0" dirty="0">
                <a:ln>
                  <a:noFill/>
                </a:ln>
                <a:solidFill>
                  <a:srgbClr val="FFFFFF"/>
                </a:solidFill>
                <a:effectLst/>
                <a:uLnTx/>
                <a:uFillTx/>
                <a:latin typeface="Arial"/>
                <a:ea typeface="+mn-ea"/>
                <a:cs typeface="Arial"/>
              </a:rPr>
              <a:t>OCT</a:t>
            </a:r>
            <a:r>
              <a:rPr kumimoji="0" lang="en-US" sz="3000" b="1" i="0" u="none" strike="noStrike" kern="0" cap="none" spc="-5" normalizeH="0" baseline="0" noProof="0" dirty="0">
                <a:ln>
                  <a:noFill/>
                </a:ln>
                <a:solidFill>
                  <a:srgbClr val="FFFFFF"/>
                </a:solidFill>
                <a:effectLst/>
                <a:uLnTx/>
                <a:uFillTx/>
                <a:latin typeface="Arial"/>
                <a:ea typeface="+mn-ea"/>
                <a:cs typeface="Arial"/>
              </a:rPr>
              <a:t> </a:t>
            </a:r>
            <a:r>
              <a:rPr kumimoji="0" lang="en-US" sz="3000" b="1" i="0" u="none" strike="noStrike" kern="0" cap="none" spc="-10" normalizeH="0" baseline="0" noProof="0" dirty="0">
                <a:ln>
                  <a:noFill/>
                </a:ln>
                <a:solidFill>
                  <a:srgbClr val="FFFFFF"/>
                </a:solidFill>
                <a:effectLst/>
                <a:uLnTx/>
                <a:uFillTx/>
                <a:latin typeface="Arial"/>
                <a:ea typeface="+mn-ea"/>
                <a:cs typeface="Arial"/>
              </a:rPr>
              <a:t>(mm</a:t>
            </a:r>
            <a:r>
              <a:rPr kumimoji="0" lang="en-US" sz="3000" b="1" i="0" u="none" strike="noStrike" kern="0" cap="none" spc="-15" normalizeH="0" baseline="25462" noProof="0" dirty="0">
                <a:ln>
                  <a:noFill/>
                </a:ln>
                <a:solidFill>
                  <a:srgbClr val="FFFFFF"/>
                </a:solidFill>
                <a:effectLst/>
                <a:uLnTx/>
                <a:uFillTx/>
                <a:latin typeface="Arial"/>
                <a:ea typeface="+mn-ea"/>
                <a:cs typeface="Arial"/>
              </a:rPr>
              <a:t>2</a:t>
            </a:r>
            <a:r>
              <a:rPr kumimoji="0" lang="en-US" sz="3000" b="1" i="0" u="none" strike="noStrike" kern="0" cap="none" spc="-10" normalizeH="0" baseline="0" noProof="0" dirty="0">
                <a:ln>
                  <a:noFill/>
                </a:ln>
                <a:solidFill>
                  <a:srgbClr val="FFFFFF"/>
                </a:solidFill>
                <a:effectLst/>
                <a:uLnTx/>
                <a:uFillTx/>
                <a:latin typeface="Arial"/>
                <a:ea typeface="+mn-ea"/>
                <a:cs typeface="Arial"/>
              </a:rPr>
              <a:t>)</a:t>
            </a:r>
            <a:endParaRPr kumimoji="0" lang="en-US" sz="3000" b="0" i="0" u="none" strike="noStrike" kern="0" cap="none" spc="0" normalizeH="0" baseline="0" noProof="0" dirty="0">
              <a:ln>
                <a:noFill/>
              </a:ln>
              <a:solidFill>
                <a:srgbClr val="FFFFFF"/>
              </a:solidFill>
              <a:effectLst/>
              <a:uLnTx/>
              <a:uFillTx/>
              <a:latin typeface="Times New Roman"/>
              <a:ea typeface="+mn-ea"/>
              <a:cs typeface="Arial" pitchFamily="34" charset="0"/>
            </a:endParaRPr>
          </a:p>
        </p:txBody>
      </p:sp>
      <p:graphicFrame>
        <p:nvGraphicFramePr>
          <p:cNvPr id="6" name="object 9"/>
          <p:cNvGraphicFramePr>
            <a:graphicFrameLocks noGrp="1"/>
          </p:cNvGraphicFramePr>
          <p:nvPr/>
        </p:nvGraphicFramePr>
        <p:xfrm>
          <a:off x="218590" y="2036400"/>
          <a:ext cx="9857739" cy="3045460"/>
        </p:xfrm>
        <a:graphic>
          <a:graphicData uri="http://schemas.openxmlformats.org/drawingml/2006/table">
            <a:tbl>
              <a:tblPr firstRow="1" bandRow="1"/>
              <a:tblGrid>
                <a:gridCol w="2698782">
                  <a:extLst>
                    <a:ext uri="{9D8B030D-6E8A-4147-A177-3AD203B41FA5}">
                      <a16:colId xmlns:a16="http://schemas.microsoft.com/office/drawing/2014/main" val="20000"/>
                    </a:ext>
                  </a:extLst>
                </a:gridCol>
                <a:gridCol w="2465277">
                  <a:extLst>
                    <a:ext uri="{9D8B030D-6E8A-4147-A177-3AD203B41FA5}">
                      <a16:colId xmlns:a16="http://schemas.microsoft.com/office/drawing/2014/main" val="20001"/>
                    </a:ext>
                  </a:extLst>
                </a:gridCol>
                <a:gridCol w="3081596">
                  <a:extLst>
                    <a:ext uri="{9D8B030D-6E8A-4147-A177-3AD203B41FA5}">
                      <a16:colId xmlns:a16="http://schemas.microsoft.com/office/drawing/2014/main" val="20002"/>
                    </a:ext>
                  </a:extLst>
                </a:gridCol>
                <a:gridCol w="1612084">
                  <a:extLst>
                    <a:ext uri="{9D8B030D-6E8A-4147-A177-3AD203B41FA5}">
                      <a16:colId xmlns:a16="http://schemas.microsoft.com/office/drawing/2014/main" val="20003"/>
                    </a:ext>
                  </a:extLst>
                </a:gridCol>
              </a:tblGrid>
              <a:tr h="1504950">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887094" marR="770255" indent="264795">
                        <a:lnSpc>
                          <a:spcPct val="101899"/>
                        </a:lnSpc>
                        <a:spcBef>
                          <a:spcPts val="1905"/>
                        </a:spcBef>
                      </a:pPr>
                      <a:r>
                        <a:rPr sz="2400" b="1" spc="-25" dirty="0">
                          <a:solidFill>
                            <a:srgbClr val="FCC930"/>
                          </a:solidFill>
                          <a:latin typeface="Arial"/>
                          <a:cs typeface="Arial"/>
                        </a:rPr>
                        <a:t>OCT </a:t>
                      </a:r>
                      <a:r>
                        <a:rPr sz="2400" b="1" spc="-10" dirty="0">
                          <a:solidFill>
                            <a:srgbClr val="FCC930"/>
                          </a:solidFill>
                          <a:latin typeface="Arial"/>
                          <a:cs typeface="Arial"/>
                        </a:rPr>
                        <a:t>L=1222</a:t>
                      </a:r>
                      <a:endParaRPr sz="2400" b="1">
                        <a:latin typeface="Arial"/>
                        <a:cs typeface="Arial"/>
                      </a:endParaRPr>
                    </a:p>
                  </a:txBody>
                  <a:tcPr marL="0" marR="0" marT="241935" marB="0">
                    <a:lnL w="12700">
                      <a:solidFill>
                        <a:srgbClr val="FFFFFF"/>
                      </a:solidFill>
                      <a:prstDash val="solid"/>
                    </a:lnL>
                    <a:lnR>
                      <a:noFill/>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776605" marR="616585" indent="118745">
                        <a:lnSpc>
                          <a:spcPct val="101899"/>
                        </a:lnSpc>
                        <a:spcBef>
                          <a:spcPts val="1905"/>
                        </a:spcBef>
                      </a:pPr>
                      <a:r>
                        <a:rPr sz="2400" b="1" spc="-10" dirty="0">
                          <a:solidFill>
                            <a:srgbClr val="FCC930"/>
                          </a:solidFill>
                          <a:latin typeface="Arial"/>
                          <a:cs typeface="Arial"/>
                        </a:rPr>
                        <a:t>Angio L=1328</a:t>
                      </a:r>
                      <a:endParaRPr sz="2400" b="1">
                        <a:latin typeface="Arial"/>
                        <a:cs typeface="Arial"/>
                      </a:endParaRPr>
                    </a:p>
                  </a:txBody>
                  <a:tcPr marL="0" marR="0" marT="241935" marB="0">
                    <a:lnL>
                      <a:noFill/>
                    </a:lnL>
                    <a:lnR>
                      <a:noFill/>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marL="989965" marR="693420" indent="-191770">
                        <a:lnSpc>
                          <a:spcPct val="101899"/>
                        </a:lnSpc>
                        <a:spcBef>
                          <a:spcPts val="1905"/>
                        </a:spcBef>
                      </a:pPr>
                      <a:r>
                        <a:rPr sz="2400" b="1" spc="-10" dirty="0">
                          <a:solidFill>
                            <a:srgbClr val="FCC930"/>
                          </a:solidFill>
                          <a:latin typeface="Arial"/>
                          <a:cs typeface="Arial"/>
                        </a:rPr>
                        <a:t>Difference </a:t>
                      </a:r>
                      <a:r>
                        <a:rPr sz="2400" b="1" dirty="0">
                          <a:solidFill>
                            <a:srgbClr val="FCC930"/>
                          </a:solidFill>
                          <a:latin typeface="Arial"/>
                          <a:cs typeface="Arial"/>
                        </a:rPr>
                        <a:t>[95%</a:t>
                      </a:r>
                      <a:r>
                        <a:rPr sz="2400" b="1" spc="-15" dirty="0">
                          <a:solidFill>
                            <a:srgbClr val="FCC930"/>
                          </a:solidFill>
                          <a:latin typeface="Arial"/>
                          <a:cs typeface="Arial"/>
                        </a:rPr>
                        <a:t> </a:t>
                      </a:r>
                      <a:r>
                        <a:rPr sz="2400" b="1" spc="-25" dirty="0">
                          <a:solidFill>
                            <a:srgbClr val="FCC930"/>
                          </a:solidFill>
                          <a:latin typeface="Arial"/>
                          <a:cs typeface="Arial"/>
                        </a:rPr>
                        <a:t>CI]</a:t>
                      </a:r>
                      <a:endParaRPr sz="2400" b="1">
                        <a:latin typeface="Arial"/>
                        <a:cs typeface="Arial"/>
                      </a:endParaRPr>
                    </a:p>
                  </a:txBody>
                  <a:tcPr marL="0" marR="0" marT="241935" marB="0">
                    <a:lnL>
                      <a:noFill/>
                    </a:lnL>
                    <a:lnR>
                      <a:noFill/>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nSpc>
                          <a:spcPct val="100000"/>
                        </a:lnSpc>
                        <a:spcBef>
                          <a:spcPts val="45"/>
                        </a:spcBef>
                      </a:pPr>
                      <a:endParaRPr sz="2800" b="1">
                        <a:latin typeface="Times New Roman"/>
                        <a:cs typeface="Times New Roman"/>
                      </a:endParaRPr>
                    </a:p>
                    <a:p>
                      <a:pPr marL="53975" algn="ctr">
                        <a:lnSpc>
                          <a:spcPct val="100000"/>
                        </a:lnSpc>
                      </a:pPr>
                      <a:r>
                        <a:rPr sz="2400" b="1" spc="-10" dirty="0">
                          <a:solidFill>
                            <a:srgbClr val="FCC930"/>
                          </a:solidFill>
                          <a:latin typeface="Arial"/>
                          <a:cs typeface="Arial"/>
                        </a:rPr>
                        <a:t>P-Value</a:t>
                      </a:r>
                      <a:endParaRPr sz="2400" b="1">
                        <a:latin typeface="Arial"/>
                        <a:cs typeface="Arial"/>
                      </a:endParaRPr>
                    </a:p>
                  </a:txBody>
                  <a:tcPr marL="0" marR="0" marT="5715" marB="0">
                    <a:lnL>
                      <a:noFill/>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540510">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nSpc>
                          <a:spcPct val="100000"/>
                        </a:lnSpc>
                        <a:spcBef>
                          <a:spcPts val="20"/>
                        </a:spcBef>
                      </a:pPr>
                      <a:endParaRPr sz="2800" b="1">
                        <a:latin typeface="Times New Roman"/>
                        <a:cs typeface="Times New Roman"/>
                      </a:endParaRPr>
                    </a:p>
                    <a:p>
                      <a:pPr marL="567055">
                        <a:lnSpc>
                          <a:spcPct val="100000"/>
                        </a:lnSpc>
                      </a:pPr>
                      <a:r>
                        <a:rPr sz="2400" b="1" dirty="0">
                          <a:solidFill>
                            <a:srgbClr val="FFFFFF"/>
                          </a:solidFill>
                          <a:latin typeface="Arial"/>
                          <a:cs typeface="Arial"/>
                        </a:rPr>
                        <a:t>5.72</a:t>
                      </a:r>
                      <a:r>
                        <a:rPr sz="2400" b="1" spc="-20" dirty="0">
                          <a:solidFill>
                            <a:srgbClr val="FFFFFF"/>
                          </a:solidFill>
                          <a:latin typeface="Arial"/>
                          <a:cs typeface="Arial"/>
                        </a:rPr>
                        <a:t> </a:t>
                      </a:r>
                      <a:r>
                        <a:rPr sz="2400" b="1" dirty="0">
                          <a:solidFill>
                            <a:srgbClr val="FFFFFF"/>
                          </a:solidFill>
                          <a:latin typeface="Arial"/>
                          <a:cs typeface="Arial"/>
                        </a:rPr>
                        <a:t>±</a:t>
                      </a:r>
                      <a:r>
                        <a:rPr sz="2400" b="1" spc="-5" dirty="0">
                          <a:solidFill>
                            <a:srgbClr val="FFFFFF"/>
                          </a:solidFill>
                          <a:latin typeface="Arial"/>
                          <a:cs typeface="Arial"/>
                        </a:rPr>
                        <a:t> </a:t>
                      </a:r>
                      <a:r>
                        <a:rPr sz="2400" b="1" spc="-20" dirty="0">
                          <a:solidFill>
                            <a:srgbClr val="FFFFFF"/>
                          </a:solidFill>
                          <a:latin typeface="Arial"/>
                          <a:cs typeface="Arial"/>
                        </a:rPr>
                        <a:t>2.04</a:t>
                      </a:r>
                      <a:endParaRPr sz="2400" b="1">
                        <a:latin typeface="Arial"/>
                        <a:cs typeface="Arial"/>
                      </a:endParaRPr>
                    </a:p>
                  </a:txBody>
                  <a:tcPr marL="0" marR="0" marT="2540" marB="0">
                    <a:lnL w="12700">
                      <a:solidFill>
                        <a:srgbClr val="FFFFFF"/>
                      </a:solidFill>
                      <a:prstDash val="solid"/>
                    </a:lnL>
                    <a:lnR>
                      <a:noFill/>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nSpc>
                          <a:spcPct val="100000"/>
                        </a:lnSpc>
                        <a:spcBef>
                          <a:spcPts val="20"/>
                        </a:spcBef>
                      </a:pPr>
                      <a:endParaRPr sz="2800" b="1">
                        <a:latin typeface="Times New Roman"/>
                        <a:cs typeface="Times New Roman"/>
                      </a:endParaRPr>
                    </a:p>
                    <a:p>
                      <a:pPr marL="456565">
                        <a:lnSpc>
                          <a:spcPct val="100000"/>
                        </a:lnSpc>
                      </a:pPr>
                      <a:r>
                        <a:rPr sz="2400" b="1" dirty="0">
                          <a:solidFill>
                            <a:srgbClr val="FFFFFF"/>
                          </a:solidFill>
                          <a:latin typeface="Arial"/>
                          <a:cs typeface="Arial"/>
                        </a:rPr>
                        <a:t>5.36</a:t>
                      </a:r>
                      <a:r>
                        <a:rPr sz="2400" b="1" spc="-20" dirty="0">
                          <a:solidFill>
                            <a:srgbClr val="FFFFFF"/>
                          </a:solidFill>
                          <a:latin typeface="Arial"/>
                          <a:cs typeface="Arial"/>
                        </a:rPr>
                        <a:t> </a:t>
                      </a:r>
                      <a:r>
                        <a:rPr sz="2400" b="1" dirty="0">
                          <a:solidFill>
                            <a:srgbClr val="FFFFFF"/>
                          </a:solidFill>
                          <a:latin typeface="Arial"/>
                          <a:cs typeface="Arial"/>
                        </a:rPr>
                        <a:t>±</a:t>
                      </a:r>
                      <a:r>
                        <a:rPr sz="2400" b="1" spc="-5" dirty="0">
                          <a:solidFill>
                            <a:srgbClr val="FFFFFF"/>
                          </a:solidFill>
                          <a:latin typeface="Arial"/>
                          <a:cs typeface="Arial"/>
                        </a:rPr>
                        <a:t> </a:t>
                      </a:r>
                      <a:r>
                        <a:rPr sz="2400" b="1" spc="-20" dirty="0">
                          <a:solidFill>
                            <a:srgbClr val="FFFFFF"/>
                          </a:solidFill>
                          <a:latin typeface="Arial"/>
                          <a:cs typeface="Arial"/>
                        </a:rPr>
                        <a:t>1.87</a:t>
                      </a:r>
                      <a:endParaRPr sz="2400" b="1">
                        <a:latin typeface="Arial"/>
                        <a:cs typeface="Arial"/>
                      </a:endParaRPr>
                    </a:p>
                  </a:txBody>
                  <a:tcPr marL="0" marR="0" marT="2540" marB="0">
                    <a:lnL>
                      <a:noFill/>
                    </a:lnL>
                    <a:lnR>
                      <a:noFill/>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nSpc>
                          <a:spcPct val="100000"/>
                        </a:lnSpc>
                        <a:spcBef>
                          <a:spcPts val="20"/>
                        </a:spcBef>
                      </a:pPr>
                      <a:endParaRPr sz="2800" b="1">
                        <a:latin typeface="Times New Roman"/>
                        <a:cs typeface="Times New Roman"/>
                      </a:endParaRPr>
                    </a:p>
                    <a:p>
                      <a:pPr marL="302895">
                        <a:lnSpc>
                          <a:spcPct val="100000"/>
                        </a:lnSpc>
                      </a:pPr>
                      <a:r>
                        <a:rPr sz="2400" b="1" dirty="0">
                          <a:solidFill>
                            <a:srgbClr val="FFFFFF"/>
                          </a:solidFill>
                          <a:latin typeface="Arial"/>
                          <a:cs typeface="Arial"/>
                        </a:rPr>
                        <a:t>0.36</a:t>
                      </a:r>
                      <a:r>
                        <a:rPr sz="2400" b="1" spc="-30" dirty="0">
                          <a:solidFill>
                            <a:srgbClr val="FFFFFF"/>
                          </a:solidFill>
                          <a:latin typeface="Arial"/>
                          <a:cs typeface="Arial"/>
                        </a:rPr>
                        <a:t> </a:t>
                      </a:r>
                      <a:r>
                        <a:rPr sz="2400" b="1" dirty="0">
                          <a:solidFill>
                            <a:srgbClr val="FFFFFF"/>
                          </a:solidFill>
                          <a:latin typeface="Arial"/>
                          <a:cs typeface="Arial"/>
                        </a:rPr>
                        <a:t>(0.21,</a:t>
                      </a:r>
                      <a:r>
                        <a:rPr sz="2400" b="1" spc="-25" dirty="0">
                          <a:solidFill>
                            <a:srgbClr val="FFFFFF"/>
                          </a:solidFill>
                          <a:latin typeface="Arial"/>
                          <a:cs typeface="Arial"/>
                        </a:rPr>
                        <a:t> </a:t>
                      </a:r>
                      <a:r>
                        <a:rPr sz="2400" b="1" spc="-10" dirty="0">
                          <a:solidFill>
                            <a:srgbClr val="FFFFFF"/>
                          </a:solidFill>
                          <a:latin typeface="Arial"/>
                          <a:cs typeface="Arial"/>
                        </a:rPr>
                        <a:t>0.51)</a:t>
                      </a:r>
                      <a:endParaRPr sz="2400" b="1">
                        <a:latin typeface="Arial"/>
                        <a:cs typeface="Arial"/>
                      </a:endParaRPr>
                    </a:p>
                  </a:txBody>
                  <a:tcPr marL="0" marR="0" marT="2540" marB="0">
                    <a:lnL>
                      <a:noFill/>
                    </a:lnL>
                    <a:lnR>
                      <a:noFill/>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a:defRPr>
                      </a:lvl1pPr>
                      <a:lvl2pPr marL="456364" algn="l" defTabSz="912725" rtl="0" eaLnBrk="1" latinLnBrk="0" hangingPunct="1">
                        <a:defRPr sz="1800" kern="1200">
                          <a:solidFill>
                            <a:schemeClr val="tx1"/>
                          </a:solidFill>
                          <a:latin typeface="Calibri"/>
                        </a:defRPr>
                      </a:lvl2pPr>
                      <a:lvl3pPr marL="912725" algn="l" defTabSz="912725" rtl="0" eaLnBrk="1" latinLnBrk="0" hangingPunct="1">
                        <a:defRPr sz="1800" kern="1200">
                          <a:solidFill>
                            <a:schemeClr val="tx1"/>
                          </a:solidFill>
                          <a:latin typeface="Calibri"/>
                        </a:defRPr>
                      </a:lvl3pPr>
                      <a:lvl4pPr marL="1369084" algn="l" defTabSz="912725" rtl="0" eaLnBrk="1" latinLnBrk="0" hangingPunct="1">
                        <a:defRPr sz="1800" kern="1200">
                          <a:solidFill>
                            <a:schemeClr val="tx1"/>
                          </a:solidFill>
                          <a:latin typeface="Calibri"/>
                        </a:defRPr>
                      </a:lvl4pPr>
                      <a:lvl5pPr marL="1825438" algn="l" defTabSz="912725" rtl="0" eaLnBrk="1" latinLnBrk="0" hangingPunct="1">
                        <a:defRPr sz="1800" kern="1200">
                          <a:solidFill>
                            <a:schemeClr val="tx1"/>
                          </a:solidFill>
                          <a:latin typeface="Calibri"/>
                        </a:defRPr>
                      </a:lvl5pPr>
                      <a:lvl6pPr marL="2281798" algn="l" defTabSz="912725" rtl="0" eaLnBrk="1" latinLnBrk="0" hangingPunct="1">
                        <a:defRPr sz="1800" kern="1200">
                          <a:solidFill>
                            <a:schemeClr val="tx1"/>
                          </a:solidFill>
                          <a:latin typeface="Calibri"/>
                        </a:defRPr>
                      </a:lvl6pPr>
                      <a:lvl7pPr marL="2738156" algn="l" defTabSz="912725" rtl="0" eaLnBrk="1" latinLnBrk="0" hangingPunct="1">
                        <a:defRPr sz="1800" kern="1200">
                          <a:solidFill>
                            <a:schemeClr val="tx1"/>
                          </a:solidFill>
                          <a:latin typeface="Calibri"/>
                        </a:defRPr>
                      </a:lvl7pPr>
                      <a:lvl8pPr marL="3194513" algn="l" defTabSz="912725" rtl="0" eaLnBrk="1" latinLnBrk="0" hangingPunct="1">
                        <a:defRPr sz="1800" kern="1200">
                          <a:solidFill>
                            <a:schemeClr val="tx1"/>
                          </a:solidFill>
                          <a:latin typeface="Calibri"/>
                        </a:defRPr>
                      </a:lvl8pPr>
                      <a:lvl9pPr marL="3650876" algn="l" defTabSz="912725" rtl="0" eaLnBrk="1" latinLnBrk="0" hangingPunct="1">
                        <a:defRPr sz="1800" kern="1200">
                          <a:solidFill>
                            <a:schemeClr val="tx1"/>
                          </a:solidFill>
                          <a:latin typeface="Calibri"/>
                        </a:defRPr>
                      </a:lvl9pPr>
                    </a:lstStyle>
                    <a:p>
                      <a:pPr>
                        <a:lnSpc>
                          <a:spcPct val="100000"/>
                        </a:lnSpc>
                        <a:spcBef>
                          <a:spcPts val="20"/>
                        </a:spcBef>
                      </a:pPr>
                      <a:endParaRPr sz="2800" b="1" dirty="0">
                        <a:latin typeface="Times New Roman"/>
                        <a:cs typeface="Times New Roman"/>
                      </a:endParaRPr>
                    </a:p>
                    <a:p>
                      <a:pPr marL="53975" algn="ctr">
                        <a:lnSpc>
                          <a:spcPct val="100000"/>
                        </a:lnSpc>
                      </a:pPr>
                      <a:r>
                        <a:rPr sz="2400" b="1" spc="-10" dirty="0">
                          <a:solidFill>
                            <a:srgbClr val="FCC930"/>
                          </a:solidFill>
                          <a:latin typeface="Arial"/>
                          <a:cs typeface="Arial"/>
                        </a:rPr>
                        <a:t>&lt;0.001</a:t>
                      </a:r>
                      <a:endParaRPr sz="2400" b="1" dirty="0">
                        <a:latin typeface="Arial"/>
                        <a:cs typeface="Arial"/>
                      </a:endParaRPr>
                    </a:p>
                  </a:txBody>
                  <a:tcPr marL="0" marR="0" marT="2540" marB="0">
                    <a:lnL>
                      <a:noFill/>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08838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6887"/>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ILUMIEN IV Trial: Patients with TVF</a:t>
            </a:r>
          </a:p>
        </p:txBody>
      </p:sp>
      <p:sp>
        <p:nvSpPr>
          <p:cNvPr id="4" name="TextBox 3"/>
          <p:cNvSpPr txBox="1"/>
          <p:nvPr/>
        </p:nvSpPr>
        <p:spPr>
          <a:xfrm>
            <a:off x="3711388" y="6488668"/>
            <a:ext cx="65756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Ziad</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N Engl J Med Aug 27, 2023, Epub ahead of print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19" y="815788"/>
            <a:ext cx="9550762" cy="5549153"/>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5540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7331" y="-4550"/>
            <a:ext cx="449669" cy="41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27703"/>
            <a:ext cx="10068339" cy="83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4500" b="1" i="0" u="none" strike="noStrike" kern="0" cap="none" spc="0" normalizeH="0" baseline="0" noProof="0">
                <a:ln>
                  <a:noFill/>
                </a:ln>
                <a:solidFill>
                  <a:srgbClr val="FFFF00"/>
                </a:solidFill>
                <a:effectLst/>
                <a:uLnTx/>
                <a:uFillTx/>
                <a:latin typeface="Arial" pitchFamily="34" charset="0"/>
                <a:ea typeface="+mj-ea"/>
                <a:cs typeface="Arial" pitchFamily="34" charset="0"/>
              </a:rPr>
              <a:t>Disclosures</a:t>
            </a:r>
            <a:endParaRPr kumimoji="0" lang="en-US" altLang="en-US" sz="45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156038" y="1161652"/>
            <a:ext cx="10130962" cy="3954939"/>
          </a:xfrm>
          <a:prstGeom prst="rect">
            <a:avLst/>
          </a:prstGeom>
        </p:spPr>
        <p:txBody>
          <a:bodyPr vert="horz" lIns="102870" tIns="51435" rIns="102870" bIns="51435"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Samin K. Sharma, MD, MSCAI, FACC</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    </a:t>
            </a:r>
            <a:r>
              <a:rPr lang="en-US" altLang="en-US" sz="4000" b="1" i="1" dirty="0">
                <a:solidFill>
                  <a:prstClr val="white"/>
                </a:solidFill>
                <a:latin typeface="Arial" pitchFamily="34" charset="0"/>
                <a:cs typeface="Arial" pitchFamily="34" charset="0"/>
              </a:rPr>
              <a:t>  Nothing to disclose</a:t>
            </a:r>
            <a:endPar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endParaRP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err="1">
                <a:ln>
                  <a:noFill/>
                </a:ln>
                <a:solidFill>
                  <a:prstClr val="white"/>
                </a:solidFill>
                <a:effectLst/>
                <a:uLnTx/>
                <a:uFillTx/>
                <a:latin typeface="Arial" pitchFamily="34" charset="0"/>
                <a:cs typeface="Arial" pitchFamily="34" charset="0"/>
              </a:rPr>
              <a:t>Annapoorna</a:t>
            </a: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 S. Kini, MD, MRCP, FACC</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	</a:t>
            </a:r>
            <a:r>
              <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rPr>
              <a:t>Nothing to disclose</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Sameer Mehta, MD, FACC </a:t>
            </a:r>
            <a:r>
              <a:rPr kumimoji="0" lang="en-US" altLang="en-US" sz="4000" b="1" i="0" u="none" strike="noStrike" kern="1200" cap="none" spc="0" normalizeH="0" baseline="0" noProof="0" dirty="0">
                <a:ln>
                  <a:noFill/>
                </a:ln>
                <a:solidFill>
                  <a:srgbClr val="FF0000"/>
                </a:solidFill>
                <a:effectLst/>
                <a:uLnTx/>
                <a:uFillTx/>
                <a:latin typeface="Arial" pitchFamily="34" charset="0"/>
                <a:cs typeface="Arial" pitchFamily="34" charset="0"/>
              </a:rPr>
              <a:t>(Moderator)</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prstClr val="white"/>
                </a:solidFill>
                <a:effectLst/>
                <a:uLnTx/>
                <a:uFillTx/>
                <a:latin typeface="Arial" pitchFamily="34" charset="0"/>
                <a:cs typeface="Arial" pitchFamily="34" charset="0"/>
              </a:rPr>
              <a:t>	</a:t>
            </a:r>
            <a:r>
              <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rPr>
              <a:t>Nothing to disclose</a:t>
            </a: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endPar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endParaRPr>
          </a:p>
          <a:p>
            <a:pPr marL="0" marR="0" lvl="0" indent="0" algn="l" defTabSz="771525" rtl="0" eaLnBrk="1" fontAlgn="auto" latinLnBrk="0" hangingPunct="1">
              <a:lnSpc>
                <a:spcPct val="100000"/>
              </a:lnSpc>
              <a:spcBef>
                <a:spcPts val="844"/>
              </a:spcBef>
              <a:spcAft>
                <a:spcPts val="0"/>
              </a:spcAft>
              <a:buClrTx/>
              <a:buSzTx/>
              <a:buFont typeface="Arial" panose="020B0604020202020204" pitchFamily="34" charset="0"/>
              <a:buNone/>
              <a:tabLst/>
              <a:defRPr/>
            </a:pPr>
            <a:endParaRPr kumimoji="0" lang="en-US" altLang="en-US" sz="4000" b="1" i="1"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2" name="TextBox 1"/>
          <p:cNvSpPr txBox="1"/>
          <p:nvPr/>
        </p:nvSpPr>
        <p:spPr>
          <a:xfrm>
            <a:off x="163569" y="5772150"/>
            <a:ext cx="8917826" cy="584775"/>
          </a:xfrm>
          <a:prstGeom prst="rect">
            <a:avLst/>
          </a:prstGeom>
          <a:noFill/>
        </p:spPr>
        <p:txBody>
          <a:bodyPr wrap="none" rtlCol="0">
            <a:spAutoFit/>
          </a:bodyPr>
          <a:lstStyle/>
          <a:p>
            <a:r>
              <a:rPr lang="en-US" sz="3200" b="1" dirty="0">
                <a:latin typeface="Airal"/>
              </a:rPr>
              <a:t>Joseph Sweeny, MD </a:t>
            </a:r>
            <a:r>
              <a:rPr lang="en-US" sz="3200" b="1" dirty="0">
                <a:solidFill>
                  <a:srgbClr val="FF0000"/>
                </a:solidFill>
                <a:latin typeface="Airal"/>
              </a:rPr>
              <a:t>(Discussant about MVD)</a:t>
            </a:r>
          </a:p>
        </p:txBody>
      </p:sp>
      <p:pic>
        <p:nvPicPr>
          <p:cNvPr id="6" name="Picture 12"/>
          <p:cNvPicPr>
            <a:picLocks noChangeAspect="1" noChangeArrowheads="1"/>
          </p:cNvPicPr>
          <p:nvPr/>
        </p:nvPicPr>
        <p:blipFill>
          <a:blip r:embed="rId3">
            <a:extLst>
              <a:ext uri="{28A0092B-C50C-407E-A947-70E740481C1C}">
                <a14:useLocalDpi xmlns:a14="http://schemas.microsoft.com/office/drawing/2010/main" val="0"/>
              </a:ext>
            </a:extLst>
          </a:blip>
          <a:srcRect l="37823" t="5968" r="42917" b="57082"/>
          <a:stretch>
            <a:fillRect/>
          </a:stretch>
        </p:blipFill>
        <p:spPr bwMode="auto">
          <a:xfrm>
            <a:off x="8986894" y="5245100"/>
            <a:ext cx="111283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24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6887"/>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ILUMIEN IV Trial: Clinical and Safety Endpoints at 2 Years</a:t>
            </a:r>
          </a:p>
        </p:txBody>
      </p:sp>
      <p:sp>
        <p:nvSpPr>
          <p:cNvPr id="4" name="TextBox 3"/>
          <p:cNvSpPr txBox="1"/>
          <p:nvPr/>
        </p:nvSpPr>
        <p:spPr>
          <a:xfrm>
            <a:off x="3711388" y="6488668"/>
            <a:ext cx="65756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Ziad</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N Engl J Med Aug 27, 2023, Epub ahead of print</a:t>
            </a:r>
          </a:p>
        </p:txBody>
      </p:sp>
      <p:graphicFrame>
        <p:nvGraphicFramePr>
          <p:cNvPr id="6" name="Chart 5"/>
          <p:cNvGraphicFramePr/>
          <p:nvPr>
            <p:extLst>
              <p:ext uri="{D42A27DB-BD31-4B8C-83A1-F6EECF244321}">
                <p14:modId xmlns:p14="http://schemas.microsoft.com/office/powerpoint/2010/main" val="214136788"/>
              </p:ext>
            </p:extLst>
          </p:nvPr>
        </p:nvGraphicFramePr>
        <p:xfrm>
          <a:off x="419100" y="1419225"/>
          <a:ext cx="9656763" cy="472471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61925" y="3781583"/>
            <a:ext cx="32385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9" name="TextBox 8"/>
          <p:cNvSpPr txBox="1"/>
          <p:nvPr/>
        </p:nvSpPr>
        <p:spPr>
          <a:xfrm>
            <a:off x="1123951" y="2465070"/>
            <a:ext cx="12192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=0.45</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8475346" y="4379595"/>
            <a:ext cx="12192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=0.02</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1693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63388"/>
            <a:ext cx="10287001" cy="5873335"/>
          </a:xfrm>
          <a:prstGeom prst="rect">
            <a:avLst/>
          </a:prstGeom>
        </p:spPr>
      </p:pic>
    </p:spTree>
    <p:extLst>
      <p:ext uri="{BB962C8B-B14F-4D97-AF65-F5344CB8AC3E}">
        <p14:creationId xmlns:p14="http://schemas.microsoft.com/office/powerpoint/2010/main" val="1768169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8471"/>
            <a:ext cx="1028700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OCTOBER TRIAL Overview</a:t>
            </a:r>
          </a:p>
        </p:txBody>
      </p:sp>
      <p:sp>
        <p:nvSpPr>
          <p:cNvPr id="3" name="TextBox 2"/>
          <p:cNvSpPr txBox="1"/>
          <p:nvPr/>
        </p:nvSpPr>
        <p:spPr>
          <a:xfrm>
            <a:off x="3594846" y="6481484"/>
            <a:ext cx="66921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Holm et al., N Engl J Med Aug 27, 2023, Epub ahead of print</a:t>
            </a:r>
          </a:p>
        </p:txBody>
      </p:sp>
      <p:grpSp>
        <p:nvGrpSpPr>
          <p:cNvPr id="38" name="Group 37"/>
          <p:cNvGrpSpPr/>
          <p:nvPr/>
        </p:nvGrpSpPr>
        <p:grpSpPr>
          <a:xfrm>
            <a:off x="600843" y="1149266"/>
            <a:ext cx="9084589" cy="4319010"/>
            <a:chOff x="600843" y="1149266"/>
            <a:chExt cx="9084589" cy="4319010"/>
          </a:xfrm>
        </p:grpSpPr>
        <p:cxnSp>
          <p:nvCxnSpPr>
            <p:cNvPr id="19" name="Straight Arrow Connector 18"/>
            <p:cNvCxnSpPr>
              <a:stCxn id="32" idx="2"/>
            </p:cNvCxnSpPr>
            <p:nvPr/>
          </p:nvCxnSpPr>
          <p:spPr bwMode="auto">
            <a:xfrm flipH="1">
              <a:off x="5145741" y="1753216"/>
              <a:ext cx="3653" cy="674313"/>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Straight Arrow Connector 20"/>
            <p:cNvCxnSpPr/>
            <p:nvPr/>
          </p:nvCxnSpPr>
          <p:spPr bwMode="auto">
            <a:xfrm>
              <a:off x="2473702" y="2808217"/>
              <a:ext cx="0" cy="660790"/>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Straight Arrow Connector 22"/>
            <p:cNvCxnSpPr/>
            <p:nvPr/>
          </p:nvCxnSpPr>
          <p:spPr bwMode="auto">
            <a:xfrm>
              <a:off x="7835507" y="2688972"/>
              <a:ext cx="1" cy="780035"/>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 name="Straight Arrow Connector 25"/>
            <p:cNvCxnSpPr/>
            <p:nvPr/>
          </p:nvCxnSpPr>
          <p:spPr bwMode="auto">
            <a:xfrm>
              <a:off x="2473702" y="4044687"/>
              <a:ext cx="0" cy="810414"/>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Straight Arrow Connector 27"/>
            <p:cNvCxnSpPr/>
            <p:nvPr/>
          </p:nvCxnSpPr>
          <p:spPr bwMode="auto">
            <a:xfrm>
              <a:off x="7826542" y="4047253"/>
              <a:ext cx="0" cy="807848"/>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2" name="Rectangle 31"/>
            <p:cNvSpPr/>
            <p:nvPr/>
          </p:nvSpPr>
          <p:spPr bwMode="auto">
            <a:xfrm>
              <a:off x="613356" y="1149266"/>
              <a:ext cx="9072076" cy="603950"/>
            </a:xfrm>
            <a:prstGeom prst="rect">
              <a:avLst/>
            </a:prstGeom>
            <a:solidFill>
              <a:schemeClr val="accent1">
                <a:lumMod val="75000"/>
              </a:schemeClr>
            </a:solid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Patients with stable angina, unstable angina or NSTEMI.</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True bifurcation lesion. Side branch reference size ≥2.5 mm </a:t>
              </a:r>
            </a:p>
          </p:txBody>
        </p:sp>
        <p:sp>
          <p:nvSpPr>
            <p:cNvPr id="33" name="Rectangle 32"/>
            <p:cNvSpPr/>
            <p:nvPr/>
          </p:nvSpPr>
          <p:spPr bwMode="auto">
            <a:xfrm>
              <a:off x="613356" y="2427529"/>
              <a:ext cx="9072076" cy="392834"/>
            </a:xfrm>
            <a:prstGeom prst="rect">
              <a:avLst/>
            </a:prstGeom>
            <a:solidFill>
              <a:schemeClr val="accent1">
                <a:lumMod val="75000"/>
              </a:schemeClr>
            </a:solid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1200 patient</a:t>
              </a:r>
            </a:p>
          </p:txBody>
        </p:sp>
        <p:sp>
          <p:nvSpPr>
            <p:cNvPr id="34" name="Rectangle 33"/>
            <p:cNvSpPr/>
            <p:nvPr/>
          </p:nvSpPr>
          <p:spPr bwMode="auto">
            <a:xfrm>
              <a:off x="607463" y="3440737"/>
              <a:ext cx="3740420" cy="603950"/>
            </a:xfrm>
            <a:prstGeom prst="rect">
              <a:avLst/>
            </a:prstGeom>
            <a:solidFill>
              <a:schemeClr val="accent1">
                <a:lumMod val="75000"/>
              </a:schemeClr>
            </a:solid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OCT</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guiding</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Stepwise guidance protocol</a:t>
              </a:r>
            </a:p>
          </p:txBody>
        </p:sp>
        <p:sp>
          <p:nvSpPr>
            <p:cNvPr id="35" name="Rectangle 34"/>
            <p:cNvSpPr/>
            <p:nvPr/>
          </p:nvSpPr>
          <p:spPr bwMode="auto">
            <a:xfrm>
              <a:off x="5600700" y="3440734"/>
              <a:ext cx="4072218" cy="603950"/>
            </a:xfrm>
            <a:prstGeom prst="rect">
              <a:avLst/>
            </a:prstGeom>
            <a:solidFill>
              <a:schemeClr val="accent1">
                <a:lumMod val="75000"/>
              </a:schemeClr>
            </a:solid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Angiographic guiding</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IVUS not encouraged, but allowed LM lesions</a:t>
              </a:r>
            </a:p>
          </p:txBody>
        </p:sp>
        <p:sp>
          <p:nvSpPr>
            <p:cNvPr id="36" name="Rectangle 35"/>
            <p:cNvSpPr/>
            <p:nvPr/>
          </p:nvSpPr>
          <p:spPr bwMode="auto">
            <a:xfrm>
              <a:off x="600843" y="4864326"/>
              <a:ext cx="9072076" cy="603950"/>
            </a:xfrm>
            <a:prstGeom prst="rect">
              <a:avLst/>
            </a:prstGeom>
            <a:solidFill>
              <a:schemeClr val="accent1">
                <a:lumMod val="75000"/>
              </a:schemeClr>
            </a:solid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Primary endpoint: MACE at median two years</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MACE: Cardiac death, target lesion MI, ischemia-driven target lesion revascularization</a:t>
              </a:r>
            </a:p>
          </p:txBody>
        </p:sp>
        <p:sp>
          <p:nvSpPr>
            <p:cNvPr id="37" name="TextBox 36"/>
            <p:cNvSpPr txBox="1"/>
            <p:nvPr/>
          </p:nvSpPr>
          <p:spPr>
            <a:xfrm>
              <a:off x="4152900" y="3451077"/>
              <a:ext cx="161151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1:1</a:t>
              </a:r>
            </a:p>
          </p:txBody>
        </p:sp>
      </p:grpSp>
      <p:sp>
        <p:nvSpPr>
          <p:cNvPr id="4" name="TextBox 3"/>
          <p:cNvSpPr txBox="1"/>
          <p:nvPr/>
        </p:nvSpPr>
        <p:spPr>
          <a:xfrm>
            <a:off x="2552700" y="4462046"/>
            <a:ext cx="79380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itchFamily="34" charset="0"/>
              </a:rPr>
              <a:t>N=600</a:t>
            </a:r>
          </a:p>
        </p:txBody>
      </p:sp>
      <p:sp>
        <p:nvSpPr>
          <p:cNvPr id="18" name="TextBox 17"/>
          <p:cNvSpPr txBox="1"/>
          <p:nvPr/>
        </p:nvSpPr>
        <p:spPr>
          <a:xfrm>
            <a:off x="7048500" y="4419600"/>
            <a:ext cx="79380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itchFamily="34" charset="0"/>
              </a:rPr>
              <a:t>N=601</a:t>
            </a:r>
          </a:p>
        </p:txBody>
      </p:sp>
    </p:spTree>
    <p:extLst>
      <p:ext uri="{BB962C8B-B14F-4D97-AF65-F5344CB8AC3E}">
        <p14:creationId xmlns:p14="http://schemas.microsoft.com/office/powerpoint/2010/main" val="3973170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38471"/>
            <a:ext cx="1028700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OCTOBER TRIAL: Inclusion/Exclusion Criteria</a:t>
            </a:r>
          </a:p>
        </p:txBody>
      </p:sp>
      <p:sp>
        <p:nvSpPr>
          <p:cNvPr id="4" name="TextBox 3"/>
          <p:cNvSpPr txBox="1"/>
          <p:nvPr/>
        </p:nvSpPr>
        <p:spPr>
          <a:xfrm>
            <a:off x="3594846" y="6508379"/>
            <a:ext cx="66921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Holm et al., N Engl J Med Aug 27, 2023, Epub ahead of print</a:t>
            </a:r>
          </a:p>
        </p:txBody>
      </p:sp>
      <p:sp>
        <p:nvSpPr>
          <p:cNvPr id="18" name="object 15"/>
          <p:cNvSpPr txBox="1"/>
          <p:nvPr/>
        </p:nvSpPr>
        <p:spPr>
          <a:xfrm>
            <a:off x="5237922" y="1328830"/>
            <a:ext cx="4899991" cy="4889158"/>
          </a:xfrm>
          <a:prstGeom prst="rect">
            <a:avLst/>
          </a:prstGeom>
          <a:solidFill>
            <a:srgbClr val="F2F2F2"/>
          </a:solidFill>
          <a:ln w="9525">
            <a:solidFill>
              <a:srgbClr val="B5B5B5"/>
            </a:solidFill>
          </a:ln>
        </p:spPr>
        <p:txBody>
          <a:bodyPr vert="horz" wrap="square" lIns="0" tIns="107314" rIns="0" bIns="0" rtlCol="0">
            <a:spAutoFit/>
          </a:bodyPr>
          <a:lstStyle/>
          <a:p>
            <a:pPr marL="130175" marR="0" lvl="0" indent="0" algn="l" defTabSz="914400" rtl="0" eaLnBrk="1" fontAlgn="auto" latinLnBrk="0" hangingPunct="1">
              <a:lnSpc>
                <a:spcPct val="100000"/>
              </a:lnSpc>
              <a:spcBef>
                <a:spcPts val="844"/>
              </a:spcBef>
              <a:spcAft>
                <a:spcPts val="0"/>
              </a:spcAft>
              <a:buClrTx/>
              <a:buSzTx/>
              <a:buFontTx/>
              <a:buNone/>
              <a:tabLst/>
              <a:defRPr/>
            </a:pPr>
            <a:r>
              <a:rPr kumimoji="0" sz="24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Angiographic</a:t>
            </a:r>
            <a:r>
              <a:rPr kumimoji="0" sz="2400" b="1" i="0" u="none" strike="noStrike" kern="0" cap="none" spc="-2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4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criteria</a:t>
            </a:r>
            <a:endParaRPr kumimoji="0" sz="24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9070" marR="0" lvl="0" indent="0" algn="l" defTabSz="914400" rtl="0" eaLnBrk="1" fontAlgn="auto" latinLnBrk="0" hangingPunct="1">
              <a:lnSpc>
                <a:spcPct val="100000"/>
              </a:lnSpc>
              <a:spcBef>
                <a:spcPts val="705"/>
              </a:spcBef>
              <a:spcAft>
                <a:spcPts val="0"/>
              </a:spcAft>
              <a:buClrTx/>
              <a:buSzTx/>
              <a:buFontTx/>
              <a:buNone/>
              <a:tabLst/>
              <a:defRPr/>
            </a:pPr>
            <a:r>
              <a:rPr kumimoji="0" sz="20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Inclusion</a:t>
            </a:r>
            <a:endPar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4820" marR="0" lvl="0" indent="-285750" algn="l" defTabSz="914400" rtl="0" eaLnBrk="1" fontAlgn="auto" latinLnBrk="0" hangingPunct="1">
              <a:lnSpc>
                <a:spcPct val="100000"/>
              </a:lnSpc>
              <a:spcBef>
                <a:spcPts val="490"/>
              </a:spcBef>
              <a:spcAft>
                <a:spcPts val="0"/>
              </a:spcAft>
              <a:buClrTx/>
              <a:buSzTx/>
              <a:buFont typeface="Arial"/>
              <a:buChar char="•"/>
              <a:tabLst>
                <a:tab pos="464820" algn="l"/>
              </a:tabLst>
              <a:defRPr/>
            </a:pP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Main</a:t>
            </a:r>
            <a:r>
              <a:rPr kumimoji="0" sz="20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vessel:</a:t>
            </a:r>
            <a:r>
              <a:rPr kumimoji="0" sz="2000" b="1" i="0" u="none" strike="noStrike" kern="0" cap="none" spc="-2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Reference</a:t>
            </a:r>
            <a:r>
              <a:rPr kumimoji="0" sz="20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size</a:t>
            </a:r>
            <a:r>
              <a:rPr kumimoji="0" sz="20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r>
              <a:rPr kumimoji="0" sz="2000" b="1" i="0" u="none" strike="noStrike" kern="0" cap="none" spc="-1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2.75mm</a:t>
            </a:r>
            <a:endPar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4820" marR="0" lvl="0" indent="-285750" algn="l" defTabSz="914400" rtl="0" eaLnBrk="1" fontAlgn="auto" latinLnBrk="0" hangingPunct="1">
              <a:lnSpc>
                <a:spcPct val="100000"/>
              </a:lnSpc>
              <a:spcBef>
                <a:spcPts val="530"/>
              </a:spcBef>
              <a:spcAft>
                <a:spcPts val="0"/>
              </a:spcAft>
              <a:buClrTx/>
              <a:buSzTx/>
              <a:buFont typeface="Arial"/>
              <a:buChar char="•"/>
              <a:tabLst>
                <a:tab pos="464820" algn="l"/>
              </a:tabLst>
              <a:defRPr/>
            </a:pP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Side</a:t>
            </a:r>
            <a:r>
              <a:rPr kumimoji="0" sz="2000" b="1" i="0" u="none" strike="noStrike" kern="0" cap="none" spc="-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branch:</a:t>
            </a:r>
            <a:r>
              <a:rPr kumimoji="0" sz="2000" b="1" i="0" u="none" strike="noStrike" kern="0" cap="none" spc="-1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Reference</a:t>
            </a:r>
            <a:r>
              <a:rPr kumimoji="0" sz="2000" b="1" i="0" u="none" strike="noStrike" kern="0" cap="none" spc="-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size</a:t>
            </a:r>
            <a:r>
              <a:rPr kumimoji="0" sz="2000" b="1" i="0" u="none" strike="noStrike" kern="0" cap="none" spc="-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r>
              <a:rPr kumimoji="0" sz="20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2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2.5mm</a:t>
            </a:r>
            <a:endPar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4820" marR="0" lvl="0" indent="-285750" algn="l" defTabSz="914400" rtl="0" eaLnBrk="1" fontAlgn="auto" latinLnBrk="0" hangingPunct="1">
              <a:lnSpc>
                <a:spcPct val="100000"/>
              </a:lnSpc>
              <a:spcBef>
                <a:spcPts val="550"/>
              </a:spcBef>
              <a:spcAft>
                <a:spcPts val="0"/>
              </a:spcAft>
              <a:buClrTx/>
              <a:buSzTx/>
              <a:buFont typeface="Arial"/>
              <a:buChar char="•"/>
              <a:tabLst>
                <a:tab pos="464820" algn="l"/>
              </a:tabLst>
              <a:defRPr/>
            </a:pP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≥50%</a:t>
            </a:r>
            <a:r>
              <a:rPr kumimoji="0" sz="2000" b="1" i="0" u="none" strike="noStrike" kern="0" cap="none" spc="-2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stenosis</a:t>
            </a:r>
            <a:r>
              <a:rPr kumimoji="0" sz="2000" b="1" i="0" u="none" strike="noStrike" kern="0" cap="none" spc="-2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in</a:t>
            </a:r>
            <a:r>
              <a:rPr kumimoji="0" sz="2000" b="1" i="0" u="none" strike="noStrike" kern="0" cap="none" spc="-1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both</a:t>
            </a:r>
            <a:r>
              <a:rPr kumimoji="0" sz="2000" b="1" i="0" u="none" strike="noStrike" kern="0" cap="none" spc="-2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vessels</a:t>
            </a:r>
            <a:endPar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4820" marR="0" lvl="0" indent="-285750" algn="l" defTabSz="914400" rtl="0" eaLnBrk="1" fontAlgn="auto" latinLnBrk="0" hangingPunct="1">
              <a:lnSpc>
                <a:spcPct val="100000"/>
              </a:lnSpc>
              <a:spcBef>
                <a:spcPts val="530"/>
              </a:spcBef>
              <a:spcAft>
                <a:spcPts val="0"/>
              </a:spcAft>
              <a:buClrTx/>
              <a:buSzTx/>
              <a:buFont typeface="Arial"/>
              <a:buChar char="•"/>
              <a:tabLst>
                <a:tab pos="464820" algn="l"/>
              </a:tabLst>
              <a:defRPr/>
            </a:pPr>
            <a:r>
              <a:rPr kumimoji="0" sz="20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Left-</a:t>
            </a: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main</a:t>
            </a:r>
            <a:r>
              <a:rPr kumimoji="0" sz="2000" b="1" i="0" u="none" strike="noStrike" kern="0" cap="none" spc="-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or non</a:t>
            </a:r>
            <a:r>
              <a:rPr kumimoji="0" sz="2000" b="1" i="0" u="none" strike="noStrike" kern="0" cap="none" spc="-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left-</a:t>
            </a:r>
            <a:r>
              <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main </a:t>
            </a:r>
            <a:r>
              <a:rPr kumimoji="0" sz="20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bifurcations</a:t>
            </a:r>
            <a:endPar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20"/>
              </a:spcBef>
              <a:spcAft>
                <a:spcPts val="0"/>
              </a:spcAft>
              <a:buClrTx/>
              <a:buSzTx/>
              <a:buFont typeface="Arial"/>
              <a:buChar char="•"/>
              <a:tabLst/>
              <a:defRPr/>
            </a:pPr>
            <a:endParaRPr kumimoji="0" sz="1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907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Exclusion</a:t>
            </a:r>
            <a:endParaRPr kumimoji="0" sz="1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4820" marR="0" lvl="0" indent="-285750" algn="l" defTabSz="914400" rtl="0" eaLnBrk="1" fontAlgn="auto" latinLnBrk="0" hangingPunct="1">
              <a:lnSpc>
                <a:spcPct val="100000"/>
              </a:lnSpc>
              <a:spcBef>
                <a:spcPts val="490"/>
              </a:spcBef>
              <a:spcAft>
                <a:spcPts val="0"/>
              </a:spcAft>
              <a:buClrTx/>
              <a:buSzTx/>
              <a:buFont typeface="Arial"/>
              <a:buChar char="•"/>
              <a:tabLst>
                <a:tab pos="464820" algn="l"/>
              </a:tabLst>
              <a:defRPr/>
            </a:pPr>
            <a:r>
              <a:rPr kumimoji="0" sz="1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Severe</a:t>
            </a:r>
            <a:r>
              <a:rPr kumimoji="0" sz="18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tortuosity</a:t>
            </a:r>
            <a:endParaRPr kumimoji="0" sz="1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4820" marR="0" lvl="0" indent="-285750" algn="l" defTabSz="914400" rtl="0" eaLnBrk="1" fontAlgn="auto" latinLnBrk="0" hangingPunct="1">
              <a:lnSpc>
                <a:spcPct val="100000"/>
              </a:lnSpc>
              <a:spcBef>
                <a:spcPts val="530"/>
              </a:spcBef>
              <a:spcAft>
                <a:spcPts val="0"/>
              </a:spcAft>
              <a:buClrTx/>
              <a:buSzTx/>
              <a:buFont typeface="Arial"/>
              <a:buChar char="•"/>
              <a:tabLst>
                <a:tab pos="464820" algn="l"/>
              </a:tabLst>
              <a:defRPr/>
            </a:pPr>
            <a:r>
              <a:rPr kumimoji="0" sz="1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Chronic</a:t>
            </a:r>
            <a:r>
              <a:rPr kumimoji="0" sz="1800" b="1" i="0" u="none" strike="noStrike" kern="0" cap="none" spc="-2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total</a:t>
            </a:r>
            <a:r>
              <a:rPr kumimoji="0" sz="1800" b="1" i="0" u="none" strike="noStrike" kern="0" cap="none" spc="-2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occlusion</a:t>
            </a:r>
            <a:endParaRPr kumimoji="0" sz="1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4820" marR="0" lvl="0" indent="-285750" algn="l" defTabSz="914400" rtl="0" eaLnBrk="1" fontAlgn="auto" latinLnBrk="0" hangingPunct="1">
              <a:lnSpc>
                <a:spcPct val="100000"/>
              </a:lnSpc>
              <a:spcBef>
                <a:spcPts val="550"/>
              </a:spcBef>
              <a:spcAft>
                <a:spcPts val="0"/>
              </a:spcAft>
              <a:buClrTx/>
              <a:buSzTx/>
              <a:buFont typeface="Arial"/>
              <a:buChar char="•"/>
              <a:tabLst>
                <a:tab pos="464820" algn="l"/>
              </a:tabLst>
              <a:defRPr/>
            </a:pPr>
            <a:r>
              <a:rPr kumimoji="0" sz="1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Large</a:t>
            </a:r>
            <a:r>
              <a:rPr kumimoji="0" sz="1800" b="1" i="0" u="none" strike="noStrike" kern="0" cap="none" spc="-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thrombus</a:t>
            </a:r>
            <a:r>
              <a:rPr kumimoji="0" sz="18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in</a:t>
            </a:r>
            <a:r>
              <a:rPr kumimoji="0" sz="18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the</a:t>
            </a:r>
            <a:r>
              <a:rPr kumimoji="0" sz="1800" b="1" i="0" u="none" strike="noStrike" kern="0" cap="none" spc="-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L</a:t>
            </a: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M</a:t>
            </a:r>
            <a:r>
              <a:rPr kumimoji="0" sz="1800" b="1" i="0" u="none" strike="noStrike" kern="0" cap="none" spc="-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artery</a:t>
            </a:r>
            <a:endParaRPr kumimoji="0" sz="1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9" name="object 15"/>
          <p:cNvSpPr txBox="1"/>
          <p:nvPr/>
        </p:nvSpPr>
        <p:spPr>
          <a:xfrm>
            <a:off x="316389" y="1344218"/>
            <a:ext cx="4626712" cy="4904547"/>
          </a:xfrm>
          <a:prstGeom prst="rect">
            <a:avLst/>
          </a:prstGeom>
          <a:solidFill>
            <a:srgbClr val="F2F2F2"/>
          </a:solidFill>
          <a:ln w="9525">
            <a:solidFill>
              <a:srgbClr val="B5B5B5"/>
            </a:solidFill>
          </a:ln>
        </p:spPr>
        <p:txBody>
          <a:bodyPr vert="horz" wrap="square" lIns="0" tIns="107314" rIns="0" bIns="0" rtlCol="0">
            <a:spAutoFit/>
          </a:bodyPr>
          <a:lstStyle/>
          <a:p>
            <a:pPr marL="130175" marR="0" lvl="0" indent="0" algn="l" defTabSz="914400" rtl="0" eaLnBrk="1" fontAlgn="auto" latinLnBrk="0" hangingPunct="1">
              <a:lnSpc>
                <a:spcPct val="100000"/>
              </a:lnSpc>
              <a:spcBef>
                <a:spcPts val="844"/>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Clinical</a:t>
            </a:r>
            <a:r>
              <a:rPr kumimoji="0" sz="2000" b="1" i="0" u="none" strike="noStrike" kern="0" cap="none" spc="-25"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20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criteria</a:t>
            </a:r>
            <a:endPar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9070" marR="0" lvl="0" indent="0" algn="l" defTabSz="914400" rtl="0" eaLnBrk="1" fontAlgn="auto" latinLnBrk="0" hangingPunct="1">
              <a:lnSpc>
                <a:spcPct val="100000"/>
              </a:lnSpc>
              <a:spcBef>
                <a:spcPts val="705"/>
              </a:spcBef>
              <a:spcAft>
                <a:spcPts val="0"/>
              </a:spcAft>
              <a:buClrTx/>
              <a:buSzTx/>
              <a:buFontTx/>
              <a:buNone/>
              <a:tabLst/>
              <a:defRPr/>
            </a:pPr>
            <a:r>
              <a:rPr kumimoji="0" sz="20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Inclusion</a:t>
            </a:r>
            <a:endPar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4820" marR="0" lvl="0" indent="-285750" algn="l" defTabSz="914400" rtl="0" eaLnBrk="1" fontAlgn="auto" latinLnBrk="0" hangingPunct="1">
              <a:lnSpc>
                <a:spcPct val="100000"/>
              </a:lnSpc>
              <a:spcBef>
                <a:spcPts val="490"/>
              </a:spcBef>
              <a:spcAft>
                <a:spcPts val="0"/>
              </a:spcAft>
              <a:buClrTx/>
              <a:buSzTx/>
              <a:buFont typeface="Arial"/>
              <a:buChar char="•"/>
              <a:tabLst>
                <a:tab pos="464820" algn="l"/>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18 years old</a:t>
            </a:r>
            <a:endPar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4820" marR="0" lvl="0" indent="-285750" algn="l" defTabSz="914400" rtl="0" eaLnBrk="1" fontAlgn="auto" latinLnBrk="0" hangingPunct="1">
              <a:lnSpc>
                <a:spcPct val="100000"/>
              </a:lnSpc>
              <a:spcBef>
                <a:spcPts val="530"/>
              </a:spcBef>
              <a:spcAft>
                <a:spcPts val="0"/>
              </a:spcAft>
              <a:buClrTx/>
              <a:buSzTx/>
              <a:buFont typeface="Arial"/>
              <a:buChar char="•"/>
              <a:tabLst>
                <a:tab pos="464820" algn="l"/>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Stable angina</a:t>
            </a:r>
          </a:p>
          <a:p>
            <a:pPr marL="464820" marR="0" lvl="0" indent="-285750" algn="l" defTabSz="914400" rtl="0" eaLnBrk="1" fontAlgn="auto" latinLnBrk="0" hangingPunct="1">
              <a:lnSpc>
                <a:spcPct val="100000"/>
              </a:lnSpc>
              <a:spcBef>
                <a:spcPts val="530"/>
              </a:spcBef>
              <a:spcAft>
                <a:spcPts val="0"/>
              </a:spcAft>
              <a:buClrTx/>
              <a:buSzTx/>
              <a:buFont typeface="Arial"/>
              <a:buChar char="•"/>
              <a:tabLst>
                <a:tab pos="464820" algn="l"/>
              </a:tabLst>
              <a:defRPr/>
            </a:pPr>
            <a:endPar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907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0" cap="none" spc="-1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Exclusion</a:t>
            </a:r>
            <a:endPar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4820" marR="0" lvl="0" indent="-285750" algn="l" defTabSz="914400" rtl="0" eaLnBrk="1" fontAlgn="auto" latinLnBrk="0" hangingPunct="1">
              <a:lnSpc>
                <a:spcPct val="100000"/>
              </a:lnSpc>
              <a:spcBef>
                <a:spcPts val="490"/>
              </a:spcBef>
              <a:spcAft>
                <a:spcPts val="0"/>
              </a:spcAft>
              <a:buClrTx/>
              <a:buSzTx/>
              <a:buFont typeface="Arial"/>
              <a:buChar char="•"/>
              <a:tabLst>
                <a:tab pos="464820" algn="l"/>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STEMI &lt;72 h</a:t>
            </a:r>
            <a:endPar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4820" marR="0" lvl="0" indent="-285750" algn="l" defTabSz="914400" rtl="0" eaLnBrk="1" fontAlgn="auto" latinLnBrk="0" hangingPunct="1">
              <a:lnSpc>
                <a:spcPct val="100000"/>
              </a:lnSpc>
              <a:spcBef>
                <a:spcPts val="530"/>
              </a:spcBef>
              <a:spcAft>
                <a:spcPts val="0"/>
              </a:spcAft>
              <a:buClrTx/>
              <a:buSzTx/>
              <a:buFont typeface="Arial"/>
              <a:buChar char="•"/>
              <a:tabLst>
                <a:tab pos="464820" algn="l"/>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Cardiogenic shock</a:t>
            </a:r>
            <a:endPar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4820" marR="0" lvl="0" indent="-285750" algn="l" defTabSz="914400" rtl="0" eaLnBrk="1" fontAlgn="auto" latinLnBrk="0" hangingPunct="1">
              <a:lnSpc>
                <a:spcPct val="100000"/>
              </a:lnSpc>
              <a:spcBef>
                <a:spcPts val="550"/>
              </a:spcBef>
              <a:spcAft>
                <a:spcPts val="0"/>
              </a:spcAft>
              <a:buClrTx/>
              <a:buSzTx/>
              <a:buFont typeface="Arial"/>
              <a:buChar char="•"/>
              <a:tabLst>
                <a:tab pos="464820" algn="l"/>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Prior CABG</a:t>
            </a:r>
          </a:p>
          <a:p>
            <a:pPr marL="464820" marR="0" lvl="0" indent="-285750" algn="l" defTabSz="914400" rtl="0" eaLnBrk="1" fontAlgn="auto" latinLnBrk="0" hangingPunct="1">
              <a:lnSpc>
                <a:spcPct val="100000"/>
              </a:lnSpc>
              <a:spcBef>
                <a:spcPts val="550"/>
              </a:spcBef>
              <a:spcAft>
                <a:spcPts val="0"/>
              </a:spcAft>
              <a:buClrTx/>
              <a:buSzTx/>
              <a:buFont typeface="Arial"/>
              <a:buChar char="•"/>
              <a:tabLst>
                <a:tab pos="464820" algn="l"/>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eGFR &lt;50 mL/min/1.73</a:t>
            </a:r>
            <a:r>
              <a:rPr kumimoji="0" lang="en-US" sz="2000" b="1" i="0" u="none" strike="noStrike" kern="0" cap="none" spc="0" normalizeH="0" baseline="3000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2</a:t>
            </a:r>
          </a:p>
          <a:p>
            <a:pPr marL="464820" marR="0" lvl="0" indent="-285750" algn="l" defTabSz="914400" rtl="0" eaLnBrk="1" fontAlgn="auto" latinLnBrk="0" hangingPunct="1">
              <a:lnSpc>
                <a:spcPct val="100000"/>
              </a:lnSpc>
              <a:spcBef>
                <a:spcPts val="550"/>
              </a:spcBef>
              <a:spcAft>
                <a:spcPts val="0"/>
              </a:spcAft>
              <a:buClrTx/>
              <a:buSzTx/>
              <a:buFont typeface="Arial"/>
              <a:buChar char="•"/>
              <a:tabLst>
                <a:tab pos="464820" algn="l"/>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Life expectancy &lt;2 years</a:t>
            </a:r>
          </a:p>
          <a:p>
            <a:pPr marL="464820" marR="0" lvl="0" indent="-285750" algn="l" defTabSz="914400" rtl="0" eaLnBrk="1" fontAlgn="auto" latinLnBrk="0" hangingPunct="1">
              <a:lnSpc>
                <a:spcPct val="100000"/>
              </a:lnSpc>
              <a:spcBef>
                <a:spcPts val="550"/>
              </a:spcBef>
              <a:spcAft>
                <a:spcPts val="0"/>
              </a:spcAft>
              <a:buClrTx/>
              <a:buSzTx/>
              <a:buFont typeface="Arial"/>
              <a:buChar char="•"/>
              <a:tabLst>
                <a:tab pos="464820" algn="l"/>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EF &lt;30%</a:t>
            </a:r>
          </a:p>
          <a:p>
            <a:pPr marL="464820" marR="0" lvl="0" indent="-285750" algn="l" defTabSz="914400" rtl="0" eaLnBrk="1" fontAlgn="auto" latinLnBrk="0" hangingPunct="1">
              <a:lnSpc>
                <a:spcPct val="100000"/>
              </a:lnSpc>
              <a:spcBef>
                <a:spcPts val="550"/>
              </a:spcBef>
              <a:spcAft>
                <a:spcPts val="0"/>
              </a:spcAft>
              <a:buClrTx/>
              <a:buSzTx/>
              <a:buFont typeface="Arial"/>
              <a:buChar char="•"/>
              <a:tabLst>
                <a:tab pos="464820" algn="l"/>
              </a:tabLst>
              <a:defRPr/>
            </a:pPr>
            <a:r>
              <a:rPr kumimoji="0" lang="en-US"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NYHA &gt;II</a:t>
            </a:r>
            <a:endParaRPr kumimoji="0" sz="20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bwMode="auto">
          <a:xfrm>
            <a:off x="5383530" y="2251710"/>
            <a:ext cx="4034790" cy="2434590"/>
          </a:xfrm>
          <a:prstGeom prst="rect">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1538231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8349"/>
            <a:ext cx="1028700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OCTOBER TRIAL: Procedural Characteristics</a:t>
            </a:r>
          </a:p>
        </p:txBody>
      </p:sp>
      <p:sp>
        <p:nvSpPr>
          <p:cNvPr id="4" name="TextBox 3"/>
          <p:cNvSpPr txBox="1"/>
          <p:nvPr/>
        </p:nvSpPr>
        <p:spPr>
          <a:xfrm>
            <a:off x="3594846" y="6508379"/>
            <a:ext cx="66921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Holm et al., N Engl J Med Aug 27, 2023, Epub ahead of print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18" y="854765"/>
            <a:ext cx="9872281" cy="5653614"/>
          </a:xfrm>
          <a:prstGeom prst="rect">
            <a:avLst/>
          </a:prstGeom>
          <a:ln w="38100" cap="sq">
            <a:solidFill>
              <a:srgbClr val="FFF0C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6655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38471"/>
            <a:ext cx="1028700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OCTOBER TRIAL: Primary Endpoint</a:t>
            </a:r>
          </a:p>
        </p:txBody>
      </p:sp>
      <p:sp>
        <p:nvSpPr>
          <p:cNvPr id="4" name="TextBox 3"/>
          <p:cNvSpPr txBox="1"/>
          <p:nvPr/>
        </p:nvSpPr>
        <p:spPr>
          <a:xfrm>
            <a:off x="3594846" y="6508379"/>
            <a:ext cx="66921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Holm et al., N Engl J Med Aug 27, 2023, Epub ahead of print</a:t>
            </a:r>
          </a:p>
        </p:txBody>
      </p:sp>
      <p:sp>
        <p:nvSpPr>
          <p:cNvPr id="2" name="TextBox 1"/>
          <p:cNvSpPr txBox="1"/>
          <p:nvPr/>
        </p:nvSpPr>
        <p:spPr>
          <a:xfrm>
            <a:off x="353590" y="749163"/>
            <a:ext cx="957982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MACE: Death from a cardiac cause, target-lesion MI, or ischemia-driven TLR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90" y="1192695"/>
            <a:ext cx="9579820" cy="531899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9329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 y="-22225"/>
            <a:ext cx="10287001"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OCTOBER TRIAL: Primary and Secondary Endpoints</a:t>
            </a:r>
          </a:p>
        </p:txBody>
      </p:sp>
      <p:sp>
        <p:nvSpPr>
          <p:cNvPr id="4" name="TextBox 3"/>
          <p:cNvSpPr txBox="1"/>
          <p:nvPr/>
        </p:nvSpPr>
        <p:spPr>
          <a:xfrm>
            <a:off x="3594846" y="6508379"/>
            <a:ext cx="66921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Holm et al., N Engl J Med Aug 27, 2023, Epub ahead of print</a:t>
            </a:r>
          </a:p>
        </p:txBody>
      </p:sp>
      <p:grpSp>
        <p:nvGrpSpPr>
          <p:cNvPr id="9" name="Group 8"/>
          <p:cNvGrpSpPr/>
          <p:nvPr/>
        </p:nvGrpSpPr>
        <p:grpSpPr>
          <a:xfrm>
            <a:off x="171450" y="1216901"/>
            <a:ext cx="9693275" cy="5191125"/>
            <a:chOff x="171450" y="1178801"/>
            <a:chExt cx="9693275" cy="5191125"/>
          </a:xfrm>
        </p:grpSpPr>
        <p:graphicFrame>
          <p:nvGraphicFramePr>
            <p:cNvPr id="6" name="Chart 5"/>
            <p:cNvGraphicFramePr/>
            <p:nvPr/>
          </p:nvGraphicFramePr>
          <p:xfrm>
            <a:off x="514351" y="1178801"/>
            <a:ext cx="9350374" cy="519112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71450" y="3638550"/>
              <a:ext cx="32385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2" name="TextBox 1"/>
          <p:cNvSpPr txBox="1"/>
          <p:nvPr/>
        </p:nvSpPr>
        <p:spPr>
          <a:xfrm>
            <a:off x="866775" y="2720517"/>
            <a:ext cx="18421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HR: 0.70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95% CI: (0.50-0.98)</a:t>
            </a:r>
          </a:p>
        </p:txBody>
      </p:sp>
      <p:sp>
        <p:nvSpPr>
          <p:cNvPr id="10" name="TextBox 9"/>
          <p:cNvSpPr txBox="1"/>
          <p:nvPr/>
        </p:nvSpPr>
        <p:spPr>
          <a:xfrm>
            <a:off x="8301831" y="4422941"/>
            <a:ext cx="1533525"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HR: 0.70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95% CI: (0.34-1.47)</a:t>
            </a:r>
          </a:p>
        </p:txBody>
      </p:sp>
      <p:sp>
        <p:nvSpPr>
          <p:cNvPr id="11" name="TextBox 10"/>
          <p:cNvSpPr txBox="1"/>
          <p:nvPr/>
        </p:nvSpPr>
        <p:spPr>
          <a:xfrm>
            <a:off x="6856412" y="3992055"/>
            <a:ext cx="1533525"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HR: 0.60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95% CI: (0.32-1.13)</a:t>
            </a:r>
          </a:p>
        </p:txBody>
      </p:sp>
      <p:sp>
        <p:nvSpPr>
          <p:cNvPr id="12" name="TextBox 11"/>
          <p:cNvSpPr txBox="1"/>
          <p:nvPr/>
        </p:nvSpPr>
        <p:spPr>
          <a:xfrm>
            <a:off x="5314950" y="3482023"/>
            <a:ext cx="1533525"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HR: 0.90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95% CI: (0.60-1.34)</a:t>
            </a:r>
          </a:p>
        </p:txBody>
      </p:sp>
      <p:sp>
        <p:nvSpPr>
          <p:cNvPr id="13" name="TextBox 12"/>
          <p:cNvSpPr txBox="1"/>
          <p:nvPr/>
        </p:nvSpPr>
        <p:spPr>
          <a:xfrm>
            <a:off x="3848100" y="4257674"/>
            <a:ext cx="1533525"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HR: 0.56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95% CI: (0.28-1.10)</a:t>
            </a:r>
          </a:p>
        </p:txBody>
      </p:sp>
      <p:sp>
        <p:nvSpPr>
          <p:cNvPr id="14" name="TextBox 13"/>
          <p:cNvSpPr txBox="1"/>
          <p:nvPr/>
        </p:nvSpPr>
        <p:spPr>
          <a:xfrm>
            <a:off x="2400300" y="2251531"/>
            <a:ext cx="1533525"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HR: 0.76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95% CI: (0.56-1.01)</a:t>
            </a:r>
          </a:p>
        </p:txBody>
      </p:sp>
    </p:spTree>
    <p:extLst>
      <p:ext uri="{BB962C8B-B14F-4D97-AF65-F5344CB8AC3E}">
        <p14:creationId xmlns:p14="http://schemas.microsoft.com/office/powerpoint/2010/main" val="4081244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 y="-22225"/>
            <a:ext cx="10287001"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OCTOBER TRIAL: Subgroup Analysis of the Primary Endpoint</a:t>
            </a:r>
          </a:p>
        </p:txBody>
      </p:sp>
      <p:sp>
        <p:nvSpPr>
          <p:cNvPr id="4" name="TextBox 3"/>
          <p:cNvSpPr txBox="1"/>
          <p:nvPr/>
        </p:nvSpPr>
        <p:spPr>
          <a:xfrm>
            <a:off x="3594846" y="6536954"/>
            <a:ext cx="66921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Holm et al., N Engl J Med Aug 27, 2023, Epub ahead of print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175" y="1028701"/>
            <a:ext cx="9029700" cy="5527304"/>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71163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0538"/>
            <a:ext cx="10287000" cy="5935768"/>
          </a:xfrm>
          <a:prstGeom prst="rect">
            <a:avLst/>
          </a:prstGeom>
        </p:spPr>
      </p:pic>
    </p:spTree>
    <p:extLst>
      <p:ext uri="{BB962C8B-B14F-4D97-AF65-F5344CB8AC3E}">
        <p14:creationId xmlns:p14="http://schemas.microsoft.com/office/powerpoint/2010/main" val="2259029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D5FE-EB93-A1F9-6B10-9412C23BAB31}"/>
              </a:ext>
            </a:extLst>
          </p:cNvPr>
          <p:cNvSpPr>
            <a:spLocks noGrp="1"/>
          </p:cNvSpPr>
          <p:nvPr>
            <p:ph type="ctrTitle"/>
          </p:nvPr>
        </p:nvSpPr>
        <p:spPr>
          <a:xfrm>
            <a:off x="482981" y="1303496"/>
            <a:ext cx="9336024" cy="3603750"/>
          </a:xfrm>
        </p:spPr>
        <p:txBody>
          <a:bodyPr anchor="ctr">
            <a:normAutofit/>
          </a:bodyPr>
          <a:lstStyle/>
          <a:p>
            <a:pPr>
              <a:lnSpc>
                <a:spcPct val="100000"/>
              </a:lnSpc>
            </a:pPr>
            <a:r>
              <a:rPr lang="en-US" sz="4800" b="1" kern="100" dirty="0">
                <a:solidFill>
                  <a:srgbClr val="FFFF00"/>
                </a:solidFill>
                <a:latin typeface="Arial" panose="020B0604020202020204" pitchFamily="34" charset="0"/>
                <a:ea typeface="Calibri" panose="020F0502020204030204" pitchFamily="34" charset="0"/>
                <a:cs typeface="Arial" panose="020B0604020202020204" pitchFamily="34" charset="0"/>
              </a:rPr>
              <a:t>Intravascular Imaging Guidance for PCI: </a:t>
            </a:r>
            <a:r>
              <a:rPr lang="en-US" sz="4400" b="1" kern="100" dirty="0">
                <a:solidFill>
                  <a:srgbClr val="FFFF00"/>
                </a:solidFill>
                <a:latin typeface="Arial" panose="020B0604020202020204" pitchFamily="34" charset="0"/>
                <a:ea typeface="Calibri" panose="020F0502020204030204" pitchFamily="34" charset="0"/>
                <a:cs typeface="Arial" panose="020B0604020202020204" pitchFamily="34" charset="0"/>
              </a:rPr>
              <a:t>A “Real-Time” Updated Network Meta-Analysis</a:t>
            </a:r>
            <a:endParaRPr lang="en-US" sz="4400" dirty="0">
              <a:solidFill>
                <a:srgbClr val="FFFF00"/>
              </a:solidFill>
              <a:latin typeface="Arial" panose="020B0604020202020204" pitchFamily="34" charset="0"/>
              <a:cs typeface="Arial" panose="020B0604020202020204" pitchFamily="34" charset="0"/>
            </a:endParaRPr>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277696"/>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625859" y="25658"/>
            <a:ext cx="8679656" cy="784919"/>
          </a:xfrm>
        </p:spPr>
        <p:txBody>
          <a:bodyPr/>
          <a:lstStyle/>
          <a:p>
            <a:pPr>
              <a:defRPr/>
            </a:pPr>
            <a:r>
              <a:rPr lang="en-US" sz="4000" dirty="0">
                <a:latin typeface="Arial" panose="020B0604020202020204" pitchFamily="34" charset="0"/>
                <a:cs typeface="Arial" panose="020B0604020202020204" pitchFamily="34" charset="0"/>
              </a:rPr>
              <a:t>CCC Live Case # 171</a:t>
            </a: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4170377" y="2122240"/>
            <a:ext cx="6022613" cy="100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34" tIns="38012" rIns="76034" bIns="3801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771525">
              <a:defRPr/>
            </a:pPr>
            <a:r>
              <a:rPr lang="en-US" altLang="en-US" sz="2000" b="1" dirty="0">
                <a:solidFill>
                  <a:srgbClr val="FFFF00"/>
                </a:solidFill>
                <a:cs typeface="Arial" pitchFamily="34" charset="0"/>
              </a:rPr>
              <a:t>Clinical Variables</a:t>
            </a:r>
          </a:p>
          <a:p>
            <a:pPr defTabSz="771525">
              <a:defRPr/>
            </a:pPr>
            <a:r>
              <a:rPr lang="en-US" altLang="en-US" sz="2000" dirty="0">
                <a:solidFill>
                  <a:srgbClr val="FFFFFF"/>
                </a:solidFill>
                <a:cs typeface="Arial" pitchFamily="34" charset="0"/>
              </a:rPr>
              <a:t>s/p multiple PCIs, last LCx PCI in 9/22/2011. Echo with 50% EF in the past and no </a:t>
            </a:r>
            <a:r>
              <a:rPr lang="en-US" altLang="en-US" sz="2000" dirty="0" err="1">
                <a:solidFill>
                  <a:srgbClr val="FFFFFF"/>
                </a:solidFill>
                <a:cs typeface="Arial" pitchFamily="34" charset="0"/>
              </a:rPr>
              <a:t>valvular</a:t>
            </a:r>
            <a:r>
              <a:rPr lang="en-US" altLang="en-US" sz="2000" dirty="0">
                <a:solidFill>
                  <a:srgbClr val="FFFFFF"/>
                </a:solidFill>
                <a:cs typeface="Arial" pitchFamily="34" charset="0"/>
              </a:rPr>
              <a:t> disease</a:t>
            </a:r>
          </a:p>
        </p:txBody>
      </p:sp>
      <p:sp>
        <p:nvSpPr>
          <p:cNvPr id="2" name="TextBox 1"/>
          <p:cNvSpPr txBox="1"/>
          <p:nvPr/>
        </p:nvSpPr>
        <p:spPr>
          <a:xfrm>
            <a:off x="4174290" y="843306"/>
            <a:ext cx="6054047" cy="1308953"/>
          </a:xfrm>
          <a:prstGeom prst="rect">
            <a:avLst/>
          </a:prstGeom>
          <a:noFill/>
        </p:spPr>
        <p:txBody>
          <a:bodyPr wrap="squar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Present Clinical Presentation</a:t>
            </a:r>
          </a:p>
          <a:p>
            <a:pPr defTabSz="771525">
              <a:defRPr/>
            </a:pPr>
            <a:r>
              <a:rPr lang="en-US" sz="2000" dirty="0">
                <a:solidFill>
                  <a:srgbClr val="FFFFFF"/>
                </a:solidFill>
                <a:latin typeface="Arial" panose="020B0604020202020204" pitchFamily="34" charset="0"/>
                <a:cs typeface="Arial" panose="020B0604020202020204" pitchFamily="34" charset="0"/>
              </a:rPr>
              <a:t>Presented with  CCS Class III angina and a +stress MPI for MV ischemia done as pre-op risk stratification for laminectomy spine surgery</a:t>
            </a:r>
          </a:p>
        </p:txBody>
      </p:sp>
      <p:sp>
        <p:nvSpPr>
          <p:cNvPr id="3" name="TextBox 2"/>
          <p:cNvSpPr txBox="1"/>
          <p:nvPr/>
        </p:nvSpPr>
        <p:spPr>
          <a:xfrm>
            <a:off x="80735" y="868338"/>
            <a:ext cx="3385747" cy="693400"/>
          </a:xfrm>
          <a:prstGeom prst="rect">
            <a:avLst/>
          </a:prstGeom>
          <a:noFill/>
        </p:spPr>
        <p:txBody>
          <a:bodyPr wrap="non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Patient Demographics</a:t>
            </a:r>
          </a:p>
          <a:p>
            <a:pPr defTabSz="771525">
              <a:defRPr/>
            </a:pPr>
            <a:r>
              <a:rPr lang="en-US" sz="2000" dirty="0">
                <a:solidFill>
                  <a:srgbClr val="FFFFFF"/>
                </a:solidFill>
                <a:latin typeface="Arial" panose="020B0604020202020204" pitchFamily="34" charset="0"/>
                <a:cs typeface="Arial" panose="020B0604020202020204" pitchFamily="34" charset="0"/>
              </a:rPr>
              <a:t>64 </a:t>
            </a:r>
            <a:r>
              <a:rPr lang="en-US" sz="2000" dirty="0" err="1">
                <a:solidFill>
                  <a:srgbClr val="FFFFFF"/>
                </a:solidFill>
                <a:latin typeface="Arial" panose="020B0604020202020204" pitchFamily="34" charset="0"/>
                <a:cs typeface="Arial" panose="020B0604020202020204" pitchFamily="34" charset="0"/>
              </a:rPr>
              <a:t>yrs</a:t>
            </a:r>
            <a:r>
              <a:rPr lang="en-US" sz="2000" dirty="0">
                <a:solidFill>
                  <a:srgbClr val="FFFFFF"/>
                </a:solidFill>
                <a:latin typeface="Arial" panose="020B0604020202020204" pitchFamily="34" charset="0"/>
                <a:cs typeface="Arial" panose="020B0604020202020204" pitchFamily="34" charset="0"/>
              </a:rPr>
              <a:t>, Male, CCD for 22 </a:t>
            </a:r>
            <a:r>
              <a:rPr lang="en-US" sz="2000" dirty="0" err="1">
                <a:solidFill>
                  <a:srgbClr val="FFFFFF"/>
                </a:solidFill>
                <a:latin typeface="Arial" panose="020B0604020202020204" pitchFamily="34" charset="0"/>
                <a:cs typeface="Arial" panose="020B0604020202020204" pitchFamily="34" charset="0"/>
              </a:rPr>
              <a:t>yrs</a:t>
            </a:r>
            <a:endParaRPr lang="en-US" sz="200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80276" y="2030267"/>
            <a:ext cx="3414601" cy="1616730"/>
          </a:xfrm>
          <a:prstGeom prst="rect">
            <a:avLst/>
          </a:prstGeom>
          <a:noFill/>
        </p:spPr>
        <p:txBody>
          <a:bodyPr wrap="non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CAD Risk Factors</a:t>
            </a:r>
            <a:endParaRPr lang="en-US" altLang="en-US" sz="2000" dirty="0">
              <a:solidFill>
                <a:srgbClr val="FFFFFF"/>
              </a:solidFill>
              <a:latin typeface="Arial" panose="020B0604020202020204" pitchFamily="34" charset="0"/>
              <a:cs typeface="Arial" panose="020B0604020202020204" pitchFamily="34" charset="0"/>
            </a:endParaRPr>
          </a:p>
          <a:p>
            <a:pPr defTabSz="771525">
              <a:defRPr/>
            </a:pPr>
            <a:r>
              <a:rPr lang="en-US" altLang="en-US" sz="2000" dirty="0">
                <a:solidFill>
                  <a:srgbClr val="FFFFFF"/>
                </a:solidFill>
                <a:latin typeface="Arial" panose="020B0604020202020204" pitchFamily="34" charset="0"/>
                <a:cs typeface="Arial" panose="020B0604020202020204" pitchFamily="34" charset="0"/>
              </a:rPr>
              <a:t>Controlled Hyperlipidemia</a:t>
            </a:r>
          </a:p>
          <a:p>
            <a:pPr defTabSz="771525">
              <a:defRPr/>
            </a:pPr>
            <a:r>
              <a:rPr lang="en-US" altLang="en-US" sz="2000" dirty="0">
                <a:solidFill>
                  <a:srgbClr val="FFFFFF"/>
                </a:solidFill>
                <a:latin typeface="Arial" panose="020B0604020202020204" pitchFamily="34" charset="0"/>
                <a:cs typeface="Arial" panose="020B0604020202020204" pitchFamily="34" charset="0"/>
              </a:rPr>
              <a:t>Controlled Hypertension</a:t>
            </a:r>
          </a:p>
          <a:p>
            <a:pPr defTabSz="771525">
              <a:defRPr/>
            </a:pPr>
            <a:r>
              <a:rPr lang="en-US" altLang="en-US" sz="2000" dirty="0">
                <a:solidFill>
                  <a:srgbClr val="FFFFFF"/>
                </a:solidFill>
                <a:latin typeface="Arial" panose="020B0604020202020204" pitchFamily="34" charset="0"/>
                <a:cs typeface="Arial" panose="020B0604020202020204" pitchFamily="34" charset="0"/>
              </a:rPr>
              <a:t>Diet controlled DM</a:t>
            </a:r>
          </a:p>
          <a:p>
            <a:pPr defTabSz="771525">
              <a:defRPr/>
            </a:pPr>
            <a:r>
              <a:rPr lang="en-US" altLang="en-US" sz="2000" dirty="0">
                <a:solidFill>
                  <a:srgbClr val="FFFFFF"/>
                </a:solidFill>
                <a:latin typeface="Arial" panose="020B0604020202020204" pitchFamily="34" charset="0"/>
                <a:cs typeface="Arial" panose="020B0604020202020204" pitchFamily="34" charset="0"/>
              </a:rPr>
              <a:t>SAQ-7 score: 79, Ex-smoker</a:t>
            </a:r>
          </a:p>
        </p:txBody>
      </p:sp>
      <p:sp>
        <p:nvSpPr>
          <p:cNvPr id="6" name="TextBox 5"/>
          <p:cNvSpPr txBox="1"/>
          <p:nvPr/>
        </p:nvSpPr>
        <p:spPr>
          <a:xfrm>
            <a:off x="572887" y="3789152"/>
            <a:ext cx="9458619" cy="631845"/>
          </a:xfrm>
          <a:prstGeom prst="rect">
            <a:avLst/>
          </a:prstGeom>
          <a:noFill/>
        </p:spPr>
        <p:txBody>
          <a:bodyPr wrap="square" lIns="77095" tIns="38547" rIns="77095" bIns="38547" rtlCol="0">
            <a:spAutoFit/>
          </a:bodyPr>
          <a:lstStyle/>
          <a:p>
            <a:pPr defTabSz="771525">
              <a:defRPr/>
            </a:pPr>
            <a:r>
              <a:rPr lang="en-US" altLang="en-US" sz="1800" b="1" dirty="0">
                <a:solidFill>
                  <a:srgbClr val="FFFF00"/>
                </a:solidFill>
                <a:latin typeface="Arial" panose="020B0604020202020204" pitchFamily="34" charset="0"/>
                <a:cs typeface="Arial" panose="020B0604020202020204" pitchFamily="34" charset="0"/>
              </a:rPr>
              <a:t>Medications</a:t>
            </a:r>
          </a:p>
          <a:p>
            <a:pPr defTabSz="771525">
              <a:defRPr/>
            </a:pPr>
            <a:r>
              <a:rPr lang="en-US" altLang="en-US" sz="1800" dirty="0">
                <a:solidFill>
                  <a:srgbClr val="FFFFFF"/>
                </a:solidFill>
                <a:latin typeface="Arial" panose="020B0604020202020204" pitchFamily="34" charset="0"/>
                <a:cs typeface="Arial" panose="020B0604020202020204" pitchFamily="34" charset="0"/>
              </a:rPr>
              <a:t>Aspirin, Clopidogrel, Metoprolol, ISMN, Atorvastatin, Fenofibrate</a:t>
            </a:r>
            <a:endParaRPr lang="en-US" sz="1800"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9890" y="4436287"/>
            <a:ext cx="10303689" cy="1616730"/>
          </a:xfrm>
          <a:prstGeom prst="rect">
            <a:avLst/>
          </a:prstGeom>
          <a:noFill/>
        </p:spPr>
        <p:txBody>
          <a:bodyPr wrap="squar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Cath: </a:t>
            </a:r>
            <a:r>
              <a:rPr lang="en-US" altLang="en-US" sz="2000" dirty="0">
                <a:solidFill>
                  <a:srgbClr val="FFFFFF"/>
                </a:solidFill>
                <a:latin typeface="Arial" panose="020B0604020202020204" pitchFamily="34" charset="0"/>
                <a:cs typeface="Arial" panose="020B0604020202020204" pitchFamily="34" charset="0"/>
              </a:rPr>
              <a:t>Cardiac cath on 8/1/2023 revealed 2 V CAD; 70% prox-mid LAD under-expanded calcified multi-stent ISR with neo-atherosclerosis (on IVVUS), 70% jailed D2 (Medina 1,1,1), 90% LCx-LPL1 ISR , LCX-OM2 total occlusion ISR, non-obstructive RCA with Syntax score 28 and LVEF 48%. Pt underwent </a:t>
            </a:r>
            <a:r>
              <a:rPr lang="en-US" altLang="en-US" sz="2000" dirty="0" err="1">
                <a:solidFill>
                  <a:srgbClr val="FFFFFF"/>
                </a:solidFill>
                <a:latin typeface="Arial" panose="020B0604020202020204" pitchFamily="34" charset="0"/>
                <a:cs typeface="Arial" panose="020B0604020202020204" pitchFamily="34" charset="0"/>
              </a:rPr>
              <a:t>Atherotomy+DES</a:t>
            </a:r>
            <a:r>
              <a:rPr lang="en-US" altLang="en-US" sz="2000" dirty="0">
                <a:solidFill>
                  <a:srgbClr val="FFFFFF"/>
                </a:solidFill>
                <a:latin typeface="Arial" panose="020B0604020202020204" pitchFamily="34" charset="0"/>
                <a:cs typeface="Arial" panose="020B0604020202020204" pitchFamily="34" charset="0"/>
              </a:rPr>
              <a:t> Promus Elite to LCx-LPL1 and did well. </a:t>
            </a:r>
            <a:endParaRPr 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106985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85D05-D02E-9EF6-342A-454A2A9EBE17}"/>
              </a:ext>
            </a:extLst>
          </p:cNvPr>
          <p:cNvSpPr>
            <a:spLocks noGrp="1"/>
          </p:cNvSpPr>
          <p:nvPr>
            <p:ph type="title"/>
          </p:nvPr>
        </p:nvSpPr>
        <p:spPr>
          <a:xfrm>
            <a:off x="0" y="25221"/>
            <a:ext cx="10287000" cy="737378"/>
          </a:xfrm>
        </p:spPr>
        <p:txBody>
          <a:bodyPr anchor="t"/>
          <a:lstStyle/>
          <a:p>
            <a:pPr algn="ctr"/>
            <a:r>
              <a:rPr lang="en-US" b="1" dirty="0">
                <a:solidFill>
                  <a:srgbClr val="FFFF00"/>
                </a:solidFill>
                <a:latin typeface="Arial" panose="020B0604020202020204" pitchFamily="34" charset="0"/>
                <a:cs typeface="Arial" panose="020B0604020202020204" pitchFamily="34" charset="0"/>
              </a:rPr>
              <a:t>Nodal Map of Direct Relationships</a:t>
            </a:r>
          </a:p>
        </p:txBody>
      </p:sp>
      <p:sp>
        <p:nvSpPr>
          <p:cNvPr id="48" name="Rectangle 47">
            <a:extLst>
              <a:ext uri="{FF2B5EF4-FFF2-40B4-BE49-F238E27FC236}">
                <a16:creationId xmlns:a16="http://schemas.microsoft.com/office/drawing/2014/main" id="{0BFC742C-6E75-8738-9F37-A6E91AD91DA0}"/>
              </a:ext>
            </a:extLst>
          </p:cNvPr>
          <p:cNvSpPr>
            <a:spLocks noChangeArrowheads="1"/>
          </p:cNvSpPr>
          <p:nvPr/>
        </p:nvSpPr>
        <p:spPr bwMode="auto">
          <a:xfrm>
            <a:off x="5247707" y="4717270"/>
            <a:ext cx="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 name="Rectangle 55">
            <a:extLst>
              <a:ext uri="{FF2B5EF4-FFF2-40B4-BE49-F238E27FC236}">
                <a16:creationId xmlns:a16="http://schemas.microsoft.com/office/drawing/2014/main" id="{9A9AD148-E142-CA76-E986-3ED216070F33}"/>
              </a:ext>
            </a:extLst>
          </p:cNvPr>
          <p:cNvSpPr>
            <a:spLocks noChangeArrowheads="1"/>
          </p:cNvSpPr>
          <p:nvPr/>
        </p:nvSpPr>
        <p:spPr bwMode="auto">
          <a:xfrm>
            <a:off x="5141326" y="2387480"/>
            <a:ext cx="97891" cy="261608"/>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p:nvSpPr>
        <p:spPr>
          <a:xfrm>
            <a:off x="7942728" y="6487580"/>
            <a:ext cx="234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Stone G, ESC 2023</a:t>
            </a:r>
          </a:p>
        </p:txBody>
      </p:sp>
      <p:grpSp>
        <p:nvGrpSpPr>
          <p:cNvPr id="10" name="Group 9"/>
          <p:cNvGrpSpPr/>
          <p:nvPr/>
        </p:nvGrpSpPr>
        <p:grpSpPr>
          <a:xfrm>
            <a:off x="31407" y="866597"/>
            <a:ext cx="10228539" cy="5696611"/>
            <a:chOff x="31407" y="1010037"/>
            <a:chExt cx="10228539" cy="5696611"/>
          </a:xfrm>
        </p:grpSpPr>
        <p:sp>
          <p:nvSpPr>
            <p:cNvPr id="6" name="Line 5">
              <a:extLst>
                <a:ext uri="{FF2B5EF4-FFF2-40B4-BE49-F238E27FC236}">
                  <a16:creationId xmlns:a16="http://schemas.microsoft.com/office/drawing/2014/main" id="{59179FDD-4EC8-D5F2-9B5B-38095203FC48}"/>
                </a:ext>
              </a:extLst>
            </p:cNvPr>
            <p:cNvSpPr>
              <a:spLocks noChangeShapeType="1"/>
            </p:cNvSpPr>
            <p:nvPr/>
          </p:nvSpPr>
          <p:spPr bwMode="auto">
            <a:xfrm flipH="1">
              <a:off x="825412" y="3510883"/>
              <a:ext cx="3987434" cy="1831254"/>
            </a:xfrm>
            <a:prstGeom prst="line">
              <a:avLst/>
            </a:prstGeom>
            <a:noFill/>
            <a:ln w="38100" cap="rnd">
              <a:solidFill>
                <a:schemeClr val="accent6">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Line 8">
              <a:extLst>
                <a:ext uri="{FF2B5EF4-FFF2-40B4-BE49-F238E27FC236}">
                  <a16:creationId xmlns:a16="http://schemas.microsoft.com/office/drawing/2014/main" id="{6AF68017-D038-8AE1-FA41-84D170013602}"/>
                </a:ext>
              </a:extLst>
            </p:cNvPr>
            <p:cNvSpPr>
              <a:spLocks noChangeShapeType="1"/>
            </p:cNvSpPr>
            <p:nvPr/>
          </p:nvSpPr>
          <p:spPr bwMode="auto">
            <a:xfrm flipH="1">
              <a:off x="855868" y="5694131"/>
              <a:ext cx="8581793" cy="0"/>
            </a:xfrm>
            <a:prstGeom prst="line">
              <a:avLst/>
            </a:prstGeom>
            <a:noFill/>
            <a:ln w="38100" cap="rnd">
              <a:solidFill>
                <a:schemeClr val="accent6">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Line 11">
              <a:extLst>
                <a:ext uri="{FF2B5EF4-FFF2-40B4-BE49-F238E27FC236}">
                  <a16:creationId xmlns:a16="http://schemas.microsoft.com/office/drawing/2014/main" id="{43F497D5-46F9-A809-FDD8-11A6E4E4CAD0}"/>
                </a:ext>
              </a:extLst>
            </p:cNvPr>
            <p:cNvSpPr>
              <a:spLocks noChangeShapeType="1"/>
            </p:cNvSpPr>
            <p:nvPr/>
          </p:nvSpPr>
          <p:spPr bwMode="auto">
            <a:xfrm>
              <a:off x="5635133" y="3510883"/>
              <a:ext cx="3835159" cy="1823850"/>
            </a:xfrm>
            <a:prstGeom prst="line">
              <a:avLst/>
            </a:prstGeom>
            <a:noFill/>
            <a:ln w="38100" cap="rnd">
              <a:solidFill>
                <a:schemeClr val="accent6">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 name="Rectangle 24">
              <a:extLst>
                <a:ext uri="{FF2B5EF4-FFF2-40B4-BE49-F238E27FC236}">
                  <a16:creationId xmlns:a16="http://schemas.microsoft.com/office/drawing/2014/main" id="{F7CDD650-949F-1B83-4609-46A4BB2D4549}"/>
                </a:ext>
              </a:extLst>
            </p:cNvPr>
            <p:cNvSpPr>
              <a:spLocks noChangeArrowheads="1"/>
            </p:cNvSpPr>
            <p:nvPr/>
          </p:nvSpPr>
          <p:spPr bwMode="auto">
            <a:xfrm>
              <a:off x="4138310" y="5967984"/>
              <a:ext cx="2026516" cy="738664"/>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OCT vs IVUS trials (2)</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MISTIC</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OPINION</a:t>
              </a:r>
            </a:p>
          </p:txBody>
        </p:sp>
        <p:sp>
          <p:nvSpPr>
            <p:cNvPr id="49" name="Line 48">
              <a:extLst>
                <a:ext uri="{FF2B5EF4-FFF2-40B4-BE49-F238E27FC236}">
                  <a16:creationId xmlns:a16="http://schemas.microsoft.com/office/drawing/2014/main" id="{F5C154B3-4DA2-D07A-03EF-83B15A339FAD}"/>
                </a:ext>
              </a:extLst>
            </p:cNvPr>
            <p:cNvSpPr>
              <a:spLocks noChangeShapeType="1"/>
            </p:cNvSpPr>
            <p:nvPr/>
          </p:nvSpPr>
          <p:spPr bwMode="auto">
            <a:xfrm flipV="1">
              <a:off x="1203924" y="3724204"/>
              <a:ext cx="3641552" cy="1707854"/>
            </a:xfrm>
            <a:prstGeom prst="line">
              <a:avLst/>
            </a:prstGeom>
            <a:noFill/>
            <a:ln w="19050" cap="rnd">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2" name="Line 51">
              <a:extLst>
                <a:ext uri="{FF2B5EF4-FFF2-40B4-BE49-F238E27FC236}">
                  <a16:creationId xmlns:a16="http://schemas.microsoft.com/office/drawing/2014/main" id="{71191D55-C2CA-B0DD-4AFB-A5C78368CFE4}"/>
                </a:ext>
              </a:extLst>
            </p:cNvPr>
            <p:cNvSpPr>
              <a:spLocks noChangeShapeType="1"/>
            </p:cNvSpPr>
            <p:nvPr/>
          </p:nvSpPr>
          <p:spPr bwMode="auto">
            <a:xfrm>
              <a:off x="5606852" y="3719268"/>
              <a:ext cx="3517556" cy="1720194"/>
            </a:xfrm>
            <a:prstGeom prst="line">
              <a:avLst/>
            </a:prstGeom>
            <a:noFill/>
            <a:ln w="19050" cap="rnd">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 name="Line 54">
              <a:extLst>
                <a:ext uri="{FF2B5EF4-FFF2-40B4-BE49-F238E27FC236}">
                  <a16:creationId xmlns:a16="http://schemas.microsoft.com/office/drawing/2014/main" id="{7CED754F-1D34-3B79-391C-EB092F9A76A0}"/>
                </a:ext>
              </a:extLst>
            </p:cNvPr>
            <p:cNvSpPr>
              <a:spLocks noChangeShapeType="1"/>
            </p:cNvSpPr>
            <p:nvPr/>
          </p:nvSpPr>
          <p:spPr bwMode="auto">
            <a:xfrm flipV="1">
              <a:off x="5223989" y="1945709"/>
              <a:ext cx="0" cy="1110599"/>
            </a:xfrm>
            <a:prstGeom prst="line">
              <a:avLst/>
            </a:prstGeom>
            <a:noFill/>
            <a:ln w="28575" cap="rnd">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p:cNvGrpSpPr/>
            <p:nvPr/>
          </p:nvGrpSpPr>
          <p:grpSpPr>
            <a:xfrm>
              <a:off x="4730629" y="1010037"/>
              <a:ext cx="997913" cy="936331"/>
              <a:chOff x="4888547" y="1010037"/>
              <a:chExt cx="822603" cy="936331"/>
            </a:xfrm>
          </p:grpSpPr>
          <p:sp>
            <p:nvSpPr>
              <p:cNvPr id="61" name="Oval 60">
                <a:extLst>
                  <a:ext uri="{FF2B5EF4-FFF2-40B4-BE49-F238E27FC236}">
                    <a16:creationId xmlns:a16="http://schemas.microsoft.com/office/drawing/2014/main" id="{70FAC903-5DF4-016A-BC16-0506EE391E9B}"/>
                  </a:ext>
                </a:extLst>
              </p:cNvPr>
              <p:cNvSpPr>
                <a:spLocks noChangeArrowheads="1"/>
              </p:cNvSpPr>
              <p:nvPr/>
            </p:nvSpPr>
            <p:spPr bwMode="auto">
              <a:xfrm>
                <a:off x="4888864" y="1010997"/>
                <a:ext cx="822286" cy="935371"/>
              </a:xfrm>
              <a:prstGeom prst="ellipse">
                <a:avLst/>
              </a:prstGeom>
              <a:solidFill>
                <a:srgbClr val="DDE2CD"/>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OCT or IVUS</a:t>
                </a:r>
              </a:p>
            </p:txBody>
          </p:sp>
          <p:sp>
            <p:nvSpPr>
              <p:cNvPr id="62" name="Oval 61">
                <a:extLst>
                  <a:ext uri="{FF2B5EF4-FFF2-40B4-BE49-F238E27FC236}">
                    <a16:creationId xmlns:a16="http://schemas.microsoft.com/office/drawing/2014/main" id="{F946615B-D730-7EAD-5B13-BE07B709B735}"/>
                  </a:ext>
                </a:extLst>
              </p:cNvPr>
              <p:cNvSpPr>
                <a:spLocks noChangeArrowheads="1"/>
              </p:cNvSpPr>
              <p:nvPr/>
            </p:nvSpPr>
            <p:spPr bwMode="auto">
              <a:xfrm>
                <a:off x="4888547" y="1010037"/>
                <a:ext cx="822286" cy="935371"/>
              </a:xfrm>
              <a:prstGeom prst="ellipse">
                <a:avLst/>
              </a:prstGeom>
              <a:noFill/>
              <a:ln w="28575" cap="rnd">
                <a:solidFill>
                  <a:schemeClr val="accent6">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31407" y="5060322"/>
              <a:ext cx="933693" cy="935371"/>
              <a:chOff x="31407" y="5060322"/>
              <a:chExt cx="933693" cy="935371"/>
            </a:xfrm>
          </p:grpSpPr>
          <p:sp>
            <p:nvSpPr>
              <p:cNvPr id="64" name="Oval 63">
                <a:extLst>
                  <a:ext uri="{FF2B5EF4-FFF2-40B4-BE49-F238E27FC236}">
                    <a16:creationId xmlns:a16="http://schemas.microsoft.com/office/drawing/2014/main" id="{8F75DC49-AC85-D99C-1423-0414EF81106B}"/>
                  </a:ext>
                </a:extLst>
              </p:cNvPr>
              <p:cNvSpPr>
                <a:spLocks noChangeArrowheads="1"/>
              </p:cNvSpPr>
              <p:nvPr/>
            </p:nvSpPr>
            <p:spPr bwMode="auto">
              <a:xfrm>
                <a:off x="31407" y="5060322"/>
                <a:ext cx="933693" cy="935371"/>
              </a:xfrm>
              <a:prstGeom prst="ellipse">
                <a:avLst/>
              </a:prstGeom>
              <a:solidFill>
                <a:srgbClr val="DDE2CD"/>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OCT</a:t>
                </a:r>
              </a:p>
            </p:txBody>
          </p:sp>
          <p:sp>
            <p:nvSpPr>
              <p:cNvPr id="65" name="Oval 64">
                <a:extLst>
                  <a:ext uri="{FF2B5EF4-FFF2-40B4-BE49-F238E27FC236}">
                    <a16:creationId xmlns:a16="http://schemas.microsoft.com/office/drawing/2014/main" id="{9C0BC111-59C2-F2D7-5268-0769719D223C}"/>
                  </a:ext>
                </a:extLst>
              </p:cNvPr>
              <p:cNvSpPr>
                <a:spLocks noChangeArrowheads="1"/>
              </p:cNvSpPr>
              <p:nvPr/>
            </p:nvSpPr>
            <p:spPr bwMode="auto">
              <a:xfrm>
                <a:off x="31407" y="5060322"/>
                <a:ext cx="933693" cy="935371"/>
              </a:xfrm>
              <a:prstGeom prst="ellipse">
                <a:avLst/>
              </a:pr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7" name="Group 6"/>
            <p:cNvGrpSpPr/>
            <p:nvPr/>
          </p:nvGrpSpPr>
          <p:grpSpPr>
            <a:xfrm>
              <a:off x="9352805" y="5060322"/>
              <a:ext cx="907141" cy="935371"/>
              <a:chOff x="9352805" y="5060322"/>
              <a:chExt cx="907141" cy="935371"/>
            </a:xfrm>
          </p:grpSpPr>
          <p:sp>
            <p:nvSpPr>
              <p:cNvPr id="67" name="Oval 66">
                <a:extLst>
                  <a:ext uri="{FF2B5EF4-FFF2-40B4-BE49-F238E27FC236}">
                    <a16:creationId xmlns:a16="http://schemas.microsoft.com/office/drawing/2014/main" id="{5AA88DAD-A4F1-51E7-92FB-D65B4B58A3F1}"/>
                  </a:ext>
                </a:extLst>
              </p:cNvPr>
              <p:cNvSpPr>
                <a:spLocks noChangeArrowheads="1"/>
              </p:cNvSpPr>
              <p:nvPr/>
            </p:nvSpPr>
            <p:spPr bwMode="auto">
              <a:xfrm>
                <a:off x="9352805" y="5060322"/>
                <a:ext cx="907141" cy="935371"/>
              </a:xfrm>
              <a:prstGeom prst="ellipse">
                <a:avLst/>
              </a:prstGeom>
              <a:solidFill>
                <a:srgbClr val="DDE2CD"/>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IVUS</a:t>
                </a:r>
              </a:p>
            </p:txBody>
          </p:sp>
          <p:sp>
            <p:nvSpPr>
              <p:cNvPr id="68" name="Oval 67">
                <a:extLst>
                  <a:ext uri="{FF2B5EF4-FFF2-40B4-BE49-F238E27FC236}">
                    <a16:creationId xmlns:a16="http://schemas.microsoft.com/office/drawing/2014/main" id="{235453D1-93A0-4981-320E-2738471C57AE}"/>
                  </a:ext>
                </a:extLst>
              </p:cNvPr>
              <p:cNvSpPr>
                <a:spLocks noChangeArrowheads="1"/>
              </p:cNvSpPr>
              <p:nvPr/>
            </p:nvSpPr>
            <p:spPr bwMode="auto">
              <a:xfrm>
                <a:off x="9352805" y="5060322"/>
                <a:ext cx="907141" cy="935371"/>
              </a:xfrm>
              <a:prstGeom prst="ellipse">
                <a:avLst/>
              </a:pr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4" name="Group 3"/>
            <p:cNvGrpSpPr/>
            <p:nvPr/>
          </p:nvGrpSpPr>
          <p:grpSpPr>
            <a:xfrm>
              <a:off x="4721409" y="3056308"/>
              <a:ext cx="1015165" cy="932903"/>
              <a:chOff x="4721409" y="3056308"/>
              <a:chExt cx="1015165" cy="932903"/>
            </a:xfrm>
          </p:grpSpPr>
          <p:sp>
            <p:nvSpPr>
              <p:cNvPr id="70" name="Oval 69">
                <a:extLst>
                  <a:ext uri="{FF2B5EF4-FFF2-40B4-BE49-F238E27FC236}">
                    <a16:creationId xmlns:a16="http://schemas.microsoft.com/office/drawing/2014/main" id="{84CFA07A-F4B4-126E-BFCD-6DB456FA7DF8}"/>
                  </a:ext>
                </a:extLst>
              </p:cNvPr>
              <p:cNvSpPr>
                <a:spLocks noChangeArrowheads="1"/>
              </p:cNvSpPr>
              <p:nvPr/>
            </p:nvSpPr>
            <p:spPr bwMode="auto">
              <a:xfrm>
                <a:off x="4721409" y="3056308"/>
                <a:ext cx="1003373" cy="932903"/>
              </a:xfrm>
              <a:prstGeom prst="ellipse">
                <a:avLst/>
              </a:prstGeom>
              <a:solidFill>
                <a:srgbClr val="DDE2CD"/>
              </a:solidFill>
              <a:ln w="0">
                <a:solidFill>
                  <a:srgbClr val="000000"/>
                </a:solidFill>
                <a:prstDash val="solid"/>
                <a:round/>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Angio</a:t>
                </a:r>
              </a:p>
            </p:txBody>
          </p:sp>
          <p:sp>
            <p:nvSpPr>
              <p:cNvPr id="71" name="Oval 70">
                <a:extLst>
                  <a:ext uri="{FF2B5EF4-FFF2-40B4-BE49-F238E27FC236}">
                    <a16:creationId xmlns:a16="http://schemas.microsoft.com/office/drawing/2014/main" id="{AC671443-1465-969E-D8AC-009DA4521996}"/>
                  </a:ext>
                </a:extLst>
              </p:cNvPr>
              <p:cNvSpPr>
                <a:spLocks noChangeArrowheads="1"/>
              </p:cNvSpPr>
              <p:nvPr/>
            </p:nvSpPr>
            <p:spPr bwMode="auto">
              <a:xfrm>
                <a:off x="4721409" y="3056308"/>
                <a:ext cx="1015165" cy="932903"/>
              </a:xfrm>
              <a:prstGeom prst="ellipse">
                <a:avLst/>
              </a:pr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73" name="Line 72">
              <a:extLst>
                <a:ext uri="{FF2B5EF4-FFF2-40B4-BE49-F238E27FC236}">
                  <a16:creationId xmlns:a16="http://schemas.microsoft.com/office/drawing/2014/main" id="{D3176544-0802-D196-6478-135EEDFCED89}"/>
                </a:ext>
              </a:extLst>
            </p:cNvPr>
            <p:cNvSpPr>
              <a:spLocks noChangeShapeType="1"/>
            </p:cNvSpPr>
            <p:nvPr/>
          </p:nvSpPr>
          <p:spPr bwMode="auto">
            <a:xfrm>
              <a:off x="1203924" y="5432058"/>
              <a:ext cx="7920484" cy="7404"/>
            </a:xfrm>
            <a:prstGeom prst="line">
              <a:avLst/>
            </a:prstGeom>
            <a:noFill/>
            <a:ln w="19050" cap="rnd">
              <a:solidFill>
                <a:srgbClr val="00B05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26E2478C-2508-0895-0223-FEE9538B7A63}"/>
                </a:ext>
              </a:extLst>
            </p:cNvPr>
            <p:cNvSpPr>
              <a:spLocks noChangeArrowheads="1"/>
            </p:cNvSpPr>
            <p:nvPr/>
          </p:nvSpPr>
          <p:spPr bwMode="auto">
            <a:xfrm>
              <a:off x="4994679" y="5684206"/>
              <a:ext cx="84960" cy="18466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8" name="Rectangle 7">
              <a:extLst>
                <a:ext uri="{FF2B5EF4-FFF2-40B4-BE49-F238E27FC236}">
                  <a16:creationId xmlns:a16="http://schemas.microsoft.com/office/drawing/2014/main" id="{A985661D-ECE4-358D-F5F1-2332CFF5367F}"/>
                </a:ext>
              </a:extLst>
            </p:cNvPr>
            <p:cNvSpPr>
              <a:spLocks noChangeArrowheads="1"/>
            </p:cNvSpPr>
            <p:nvPr/>
          </p:nvSpPr>
          <p:spPr bwMode="auto">
            <a:xfrm>
              <a:off x="2578387" y="4303378"/>
              <a:ext cx="84960" cy="18466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6</a:t>
              </a:r>
            </a:p>
          </p:txBody>
        </p:sp>
        <p:sp>
          <p:nvSpPr>
            <p:cNvPr id="14" name="Rectangle 13">
              <a:extLst>
                <a:ext uri="{FF2B5EF4-FFF2-40B4-BE49-F238E27FC236}">
                  <a16:creationId xmlns:a16="http://schemas.microsoft.com/office/drawing/2014/main" id="{8E35D023-B10D-9105-607E-0ACAB411CBE8}"/>
                </a:ext>
              </a:extLst>
            </p:cNvPr>
            <p:cNvSpPr>
              <a:spLocks noChangeArrowheads="1"/>
            </p:cNvSpPr>
            <p:nvPr/>
          </p:nvSpPr>
          <p:spPr bwMode="auto">
            <a:xfrm>
              <a:off x="7490100" y="4178956"/>
              <a:ext cx="84960" cy="18466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9</a:t>
              </a:r>
            </a:p>
          </p:txBody>
        </p:sp>
        <p:sp>
          <p:nvSpPr>
            <p:cNvPr id="51" name="Rectangle 50">
              <a:extLst>
                <a:ext uri="{FF2B5EF4-FFF2-40B4-BE49-F238E27FC236}">
                  <a16:creationId xmlns:a16="http://schemas.microsoft.com/office/drawing/2014/main" id="{E08ED443-F68F-7DCE-1F82-7C85EF8315E6}"/>
                </a:ext>
              </a:extLst>
            </p:cNvPr>
            <p:cNvSpPr>
              <a:spLocks noChangeArrowheads="1"/>
            </p:cNvSpPr>
            <p:nvPr/>
          </p:nvSpPr>
          <p:spPr bwMode="auto">
            <a:xfrm>
              <a:off x="2818497" y="4656147"/>
              <a:ext cx="84960" cy="18466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54" name="Rectangle 53">
              <a:extLst>
                <a:ext uri="{FF2B5EF4-FFF2-40B4-BE49-F238E27FC236}">
                  <a16:creationId xmlns:a16="http://schemas.microsoft.com/office/drawing/2014/main" id="{6F582715-974C-7FB4-05DB-FA9E8BE6972F}"/>
                </a:ext>
              </a:extLst>
            </p:cNvPr>
            <p:cNvSpPr>
              <a:spLocks noChangeArrowheads="1"/>
            </p:cNvSpPr>
            <p:nvPr/>
          </p:nvSpPr>
          <p:spPr bwMode="auto">
            <a:xfrm>
              <a:off x="7217132" y="4550522"/>
              <a:ext cx="235296" cy="184666"/>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57" name="Rectangle 56">
              <a:extLst>
                <a:ext uri="{FF2B5EF4-FFF2-40B4-BE49-F238E27FC236}">
                  <a16:creationId xmlns:a16="http://schemas.microsoft.com/office/drawing/2014/main" id="{E84EFBAF-4393-B92F-F064-9BA3DFE3D24E}"/>
                </a:ext>
              </a:extLst>
            </p:cNvPr>
            <p:cNvSpPr>
              <a:spLocks noChangeArrowheads="1"/>
            </p:cNvSpPr>
            <p:nvPr/>
          </p:nvSpPr>
          <p:spPr bwMode="auto">
            <a:xfrm>
              <a:off x="5151568" y="2341983"/>
              <a:ext cx="142667" cy="307777"/>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75" name="Rectangle 74">
              <a:extLst>
                <a:ext uri="{FF2B5EF4-FFF2-40B4-BE49-F238E27FC236}">
                  <a16:creationId xmlns:a16="http://schemas.microsoft.com/office/drawing/2014/main" id="{A137439C-392F-DE69-5D28-CFF1941BE7E4}"/>
                </a:ext>
              </a:extLst>
            </p:cNvPr>
            <p:cNvSpPr>
              <a:spLocks noChangeArrowheads="1"/>
            </p:cNvSpPr>
            <p:nvPr/>
          </p:nvSpPr>
          <p:spPr bwMode="auto">
            <a:xfrm>
              <a:off x="4994679" y="5236209"/>
              <a:ext cx="84960" cy="18466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76" name="Rectangle 75">
              <a:extLst>
                <a:ext uri="{FF2B5EF4-FFF2-40B4-BE49-F238E27FC236}">
                  <a16:creationId xmlns:a16="http://schemas.microsoft.com/office/drawing/2014/main" id="{894DFF19-9901-CAC4-0DD7-1533D1F053A0}"/>
                </a:ext>
              </a:extLst>
            </p:cNvPr>
            <p:cNvSpPr>
              <a:spLocks noChangeArrowheads="1"/>
            </p:cNvSpPr>
            <p:nvPr/>
          </p:nvSpPr>
          <p:spPr bwMode="auto">
            <a:xfrm>
              <a:off x="7021739" y="4180679"/>
              <a:ext cx="271164" cy="307777"/>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11</a:t>
              </a:r>
            </a:p>
          </p:txBody>
        </p:sp>
        <p:sp>
          <p:nvSpPr>
            <p:cNvPr id="77" name="Rectangle 76">
              <a:extLst>
                <a:ext uri="{FF2B5EF4-FFF2-40B4-BE49-F238E27FC236}">
                  <a16:creationId xmlns:a16="http://schemas.microsoft.com/office/drawing/2014/main" id="{C67E5D3F-B2BD-3975-B182-71CE2B4C3BDF}"/>
                </a:ext>
              </a:extLst>
            </p:cNvPr>
            <p:cNvSpPr>
              <a:spLocks noChangeArrowheads="1"/>
            </p:cNvSpPr>
            <p:nvPr/>
          </p:nvSpPr>
          <p:spPr bwMode="auto">
            <a:xfrm>
              <a:off x="2880142" y="4309329"/>
              <a:ext cx="142667" cy="307777"/>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8</a:t>
              </a:r>
            </a:p>
          </p:txBody>
        </p:sp>
        <p:sp>
          <p:nvSpPr>
            <p:cNvPr id="78" name="Rectangle 77">
              <a:extLst>
                <a:ext uri="{FF2B5EF4-FFF2-40B4-BE49-F238E27FC236}">
                  <a16:creationId xmlns:a16="http://schemas.microsoft.com/office/drawing/2014/main" id="{3E5F8DBB-EE3D-FFEF-0321-ADA92ECDFEBB}"/>
                </a:ext>
              </a:extLst>
            </p:cNvPr>
            <p:cNvSpPr>
              <a:spLocks noChangeArrowheads="1"/>
            </p:cNvSpPr>
            <p:nvPr/>
          </p:nvSpPr>
          <p:spPr bwMode="auto">
            <a:xfrm>
              <a:off x="5151568" y="5364255"/>
              <a:ext cx="142667" cy="307777"/>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
          <p:nvSpPr>
            <p:cNvPr id="79" name="TextBox 78">
              <a:extLst>
                <a:ext uri="{FF2B5EF4-FFF2-40B4-BE49-F238E27FC236}">
                  <a16:creationId xmlns:a16="http://schemas.microsoft.com/office/drawing/2014/main" id="{B7E1EC79-330C-548C-14F7-9D1392459A64}"/>
                </a:ext>
              </a:extLst>
            </p:cNvPr>
            <p:cNvSpPr txBox="1"/>
            <p:nvPr/>
          </p:nvSpPr>
          <p:spPr>
            <a:xfrm>
              <a:off x="1906942" y="1233144"/>
              <a:ext cx="2661306"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20 randomized trials</a:t>
              </a:r>
            </a:p>
          </p:txBody>
        </p:sp>
        <p:sp>
          <p:nvSpPr>
            <p:cNvPr id="42" name="Rectangle 41">
              <a:extLst>
                <a:ext uri="{FF2B5EF4-FFF2-40B4-BE49-F238E27FC236}">
                  <a16:creationId xmlns:a16="http://schemas.microsoft.com/office/drawing/2014/main" id="{C4DBF1F3-9C06-E10D-C031-2734986E41E4}"/>
                </a:ext>
              </a:extLst>
            </p:cNvPr>
            <p:cNvSpPr>
              <a:spLocks noChangeArrowheads="1"/>
            </p:cNvSpPr>
            <p:nvPr/>
          </p:nvSpPr>
          <p:spPr bwMode="auto">
            <a:xfrm>
              <a:off x="961145" y="2254584"/>
              <a:ext cx="2106410" cy="160043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OCT vs Angio trials (6)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OCTACS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KIM et al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DOCTORS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ROBUST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ILUMIEN IV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OCTOBER</a:t>
              </a:r>
            </a:p>
          </p:txBody>
        </p:sp>
        <p:sp>
          <p:nvSpPr>
            <p:cNvPr id="43" name="Rectangle 42">
              <a:extLst>
                <a:ext uri="{FF2B5EF4-FFF2-40B4-BE49-F238E27FC236}">
                  <a16:creationId xmlns:a16="http://schemas.microsoft.com/office/drawing/2014/main" id="{60002E5D-EB4A-5464-3AE3-1AE5004D2161}"/>
                </a:ext>
              </a:extLst>
            </p:cNvPr>
            <p:cNvSpPr>
              <a:spLocks noChangeArrowheads="1"/>
            </p:cNvSpPr>
            <p:nvPr/>
          </p:nvSpPr>
          <p:spPr bwMode="auto">
            <a:xfrm>
              <a:off x="7972431" y="2118985"/>
              <a:ext cx="2148088" cy="2246769"/>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IVUS vs Angio trials (9)</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HOME DES IVUS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AVIO</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RESET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AIR-CTO</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CTO IVUS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Tan et al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Liu et al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IVUS-XPL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ULTIMATE</a:t>
              </a:r>
            </a:p>
          </p:txBody>
        </p:sp>
        <p:sp>
          <p:nvSpPr>
            <p:cNvPr id="45" name="Rectangle 44">
              <a:extLst>
                <a:ext uri="{FF2B5EF4-FFF2-40B4-BE49-F238E27FC236}">
                  <a16:creationId xmlns:a16="http://schemas.microsoft.com/office/drawing/2014/main" id="{7B0A9428-E076-C5CD-2E62-1F5440DC487A}"/>
                </a:ext>
              </a:extLst>
            </p:cNvPr>
            <p:cNvSpPr>
              <a:spLocks noChangeArrowheads="1"/>
            </p:cNvSpPr>
            <p:nvPr/>
          </p:nvSpPr>
          <p:spPr bwMode="auto">
            <a:xfrm>
              <a:off x="3822133" y="4411030"/>
              <a:ext cx="2824556" cy="738664"/>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OCT vs IVUS vs Angio trials (2)</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ILUMIEN III</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iSIGHT</a:t>
              </a:r>
              <a:endPar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Rectangle 45">
              <a:extLst>
                <a:ext uri="{FF2B5EF4-FFF2-40B4-BE49-F238E27FC236}">
                  <a16:creationId xmlns:a16="http://schemas.microsoft.com/office/drawing/2014/main" id="{D9259AC6-C284-2407-3B53-1DF582FA44AD}"/>
                </a:ext>
              </a:extLst>
            </p:cNvPr>
            <p:cNvSpPr>
              <a:spLocks noChangeArrowheads="1"/>
            </p:cNvSpPr>
            <p:nvPr/>
          </p:nvSpPr>
          <p:spPr bwMode="auto">
            <a:xfrm>
              <a:off x="5932120" y="1139645"/>
              <a:ext cx="2805319" cy="5232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OCT or IVUS vs Angio trials (1)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RENOVATE-COMPLEX-PCI</a:t>
              </a:r>
            </a:p>
          </p:txBody>
        </p:sp>
      </p:grpSp>
    </p:spTree>
    <p:extLst>
      <p:ext uri="{BB962C8B-B14F-4D97-AF65-F5344CB8AC3E}">
        <p14:creationId xmlns:p14="http://schemas.microsoft.com/office/powerpoint/2010/main" val="934063682"/>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785FC-6273-5D68-8BBA-26A356974CB3}"/>
              </a:ext>
            </a:extLst>
          </p:cNvPr>
          <p:cNvSpPr>
            <a:spLocks noGrp="1"/>
          </p:cNvSpPr>
          <p:nvPr>
            <p:ph type="title"/>
          </p:nvPr>
        </p:nvSpPr>
        <p:spPr>
          <a:xfrm>
            <a:off x="0" y="2413"/>
            <a:ext cx="10287001" cy="1034184"/>
          </a:xfrm>
        </p:spPr>
        <p:txBody>
          <a:bodyPr anchor="t">
            <a:noAutofit/>
          </a:bodyPr>
          <a:lstStyle/>
          <a:p>
            <a:pPr algn="ctr">
              <a:lnSpc>
                <a:spcPct val="100000"/>
              </a:lnSpc>
            </a:pPr>
            <a:r>
              <a:rPr lang="en-US" sz="2700" b="1" dirty="0">
                <a:solidFill>
                  <a:srgbClr val="FFFF00"/>
                </a:solidFill>
                <a:latin typeface="Arial" panose="020B0604020202020204" pitchFamily="34" charset="0"/>
                <a:cs typeface="Arial" panose="020B0604020202020204" pitchFamily="34" charset="0"/>
              </a:rPr>
              <a:t>TLF (Direct Evidence): IV Imaging (OCT or IVUS) vs. Angio</a:t>
            </a:r>
            <a:br>
              <a:rPr lang="en-US" sz="2700" b="1" dirty="0">
                <a:solidFill>
                  <a:srgbClr val="FFFF00"/>
                </a:solidFill>
                <a:latin typeface="Arial" panose="020B0604020202020204" pitchFamily="34" charset="0"/>
                <a:cs typeface="Arial" panose="020B0604020202020204" pitchFamily="34" charset="0"/>
              </a:rPr>
            </a:br>
            <a:r>
              <a:rPr lang="en-US" sz="2700" b="1" dirty="0">
                <a:solidFill>
                  <a:srgbClr val="FFFF00"/>
                </a:solidFill>
                <a:latin typeface="Arial" panose="020B0604020202020204" pitchFamily="34" charset="0"/>
                <a:cs typeface="Arial" panose="020B0604020202020204" pitchFamily="34" charset="0"/>
              </a:rPr>
              <a:t>18 trials, 11,502 patients, 963 events </a:t>
            </a:r>
          </a:p>
        </p:txBody>
      </p:sp>
      <p:pic>
        <p:nvPicPr>
          <p:cNvPr id="3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 name="TextBox 311"/>
          <p:cNvSpPr txBox="1"/>
          <p:nvPr/>
        </p:nvSpPr>
        <p:spPr>
          <a:xfrm>
            <a:off x="7942728" y="6487580"/>
            <a:ext cx="234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Stone G, ESC 2023</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65" y="968190"/>
            <a:ext cx="10058400" cy="5495365"/>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5769581"/>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 name="TextBox 311"/>
          <p:cNvSpPr txBox="1"/>
          <p:nvPr/>
        </p:nvSpPr>
        <p:spPr>
          <a:xfrm>
            <a:off x="7883094" y="6517397"/>
            <a:ext cx="234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Stone G, ESC 2023</a:t>
            </a:r>
          </a:p>
        </p:txBody>
      </p:sp>
      <p:sp>
        <p:nvSpPr>
          <p:cNvPr id="7" name="Title 1">
            <a:extLst>
              <a:ext uri="{FF2B5EF4-FFF2-40B4-BE49-F238E27FC236}">
                <a16:creationId xmlns:a16="http://schemas.microsoft.com/office/drawing/2014/main" id="{FED785FC-6273-5D68-8BBA-26A356974CB3}"/>
              </a:ext>
            </a:extLst>
          </p:cNvPr>
          <p:cNvSpPr>
            <a:spLocks noGrp="1"/>
          </p:cNvSpPr>
          <p:nvPr>
            <p:ph type="title"/>
          </p:nvPr>
        </p:nvSpPr>
        <p:spPr>
          <a:xfrm>
            <a:off x="0" y="-2429"/>
            <a:ext cx="10286999" cy="1034184"/>
          </a:xfrm>
        </p:spPr>
        <p:txBody>
          <a:bodyPr>
            <a:noAutofit/>
          </a:bodyPr>
          <a:lstStyle/>
          <a:p>
            <a:pPr algn="ctr">
              <a:lnSpc>
                <a:spcPct val="100000"/>
              </a:lnSpc>
            </a:pPr>
            <a:r>
              <a:rPr lang="en-US" sz="3200" b="1" dirty="0">
                <a:solidFill>
                  <a:srgbClr val="FFFF00"/>
                </a:solidFill>
                <a:latin typeface="Arial" panose="020B0604020202020204" pitchFamily="34" charset="0"/>
                <a:cs typeface="Arial" panose="020B0604020202020204" pitchFamily="34" charset="0"/>
              </a:rPr>
              <a:t>Death (Direct Evidence): IV Imaging vs. Angio</a:t>
            </a:r>
            <a:br>
              <a:rPr lang="en-US" sz="3200" b="1" dirty="0">
                <a:solidFill>
                  <a:srgbClr val="FFFF00"/>
                </a:solidFill>
                <a:latin typeface="Arial" panose="020B0604020202020204" pitchFamily="34" charset="0"/>
                <a:cs typeface="Arial" panose="020B0604020202020204" pitchFamily="34" charset="0"/>
              </a:rPr>
            </a:br>
            <a:r>
              <a:rPr lang="en-US" sz="3200" b="1" dirty="0">
                <a:solidFill>
                  <a:srgbClr val="FFFF00"/>
                </a:solidFill>
                <a:latin typeface="Arial" panose="020B0604020202020204" pitchFamily="34" charset="0"/>
                <a:cs typeface="Arial" panose="020B0604020202020204" pitchFamily="34" charset="0"/>
              </a:rPr>
              <a:t>17 trials, 11,385 patients, 174 events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333" y="1112040"/>
            <a:ext cx="5060772" cy="541529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2564296" y="993915"/>
            <a:ext cx="1909497" cy="400110"/>
          </a:xfrm>
          <a:prstGeom prst="rect">
            <a:avLst/>
          </a:prstGeom>
          <a:noFill/>
          <a:ln>
            <a:solidFill>
              <a:srgbClr val="FF0000"/>
            </a:solidFill>
          </a:ln>
        </p:spPr>
        <p:txBody>
          <a:bodyPr wrap="none" rtlCol="0">
            <a:spAutoFit/>
          </a:bodyPr>
          <a:lstStyle/>
          <a:p>
            <a:r>
              <a:rPr lang="en-US" sz="2000" b="1" dirty="0">
                <a:solidFill>
                  <a:srgbClr val="FF0000"/>
                </a:solidFill>
                <a:latin typeface="Airal"/>
              </a:rPr>
              <a:t>Cardiac Death</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5609" y="1134445"/>
            <a:ext cx="4911685" cy="540477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557038" y="1076738"/>
            <a:ext cx="1941557" cy="369332"/>
          </a:xfrm>
          <a:prstGeom prst="rect">
            <a:avLst/>
          </a:prstGeom>
          <a:noFill/>
          <a:ln>
            <a:solidFill>
              <a:srgbClr val="FF0000"/>
            </a:solidFill>
          </a:ln>
        </p:spPr>
        <p:txBody>
          <a:bodyPr wrap="none" rtlCol="0">
            <a:spAutoFit/>
          </a:bodyPr>
          <a:lstStyle/>
          <a:p>
            <a:r>
              <a:rPr lang="en-US" sz="1800" b="1" dirty="0">
                <a:solidFill>
                  <a:srgbClr val="FF0000"/>
                </a:solidFill>
                <a:latin typeface="Airal"/>
              </a:rPr>
              <a:t>All Cause Death</a:t>
            </a:r>
          </a:p>
        </p:txBody>
      </p:sp>
    </p:spTree>
    <p:extLst>
      <p:ext uri="{BB962C8B-B14F-4D97-AF65-F5344CB8AC3E}">
        <p14:creationId xmlns:p14="http://schemas.microsoft.com/office/powerpoint/2010/main" val="2522723175"/>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 name="TextBox 311"/>
          <p:cNvSpPr txBox="1"/>
          <p:nvPr/>
        </p:nvSpPr>
        <p:spPr>
          <a:xfrm>
            <a:off x="7942728" y="6487580"/>
            <a:ext cx="234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Stone G, ESC 2023</a:t>
            </a:r>
          </a:p>
        </p:txBody>
      </p:sp>
      <p:sp>
        <p:nvSpPr>
          <p:cNvPr id="7" name="Title 1">
            <a:extLst>
              <a:ext uri="{FF2B5EF4-FFF2-40B4-BE49-F238E27FC236}">
                <a16:creationId xmlns:a16="http://schemas.microsoft.com/office/drawing/2014/main" id="{2348B279-91F0-B4DB-28F9-1C5C4F97635D}"/>
              </a:ext>
            </a:extLst>
          </p:cNvPr>
          <p:cNvSpPr>
            <a:spLocks noGrp="1"/>
          </p:cNvSpPr>
          <p:nvPr>
            <p:ph type="title"/>
          </p:nvPr>
        </p:nvSpPr>
        <p:spPr>
          <a:xfrm>
            <a:off x="0" y="38473"/>
            <a:ext cx="10287000" cy="1034184"/>
          </a:xfrm>
        </p:spPr>
        <p:txBody>
          <a:bodyPr>
            <a:noAutofit/>
          </a:bodyPr>
          <a:lstStyle/>
          <a:p>
            <a:pPr algn="ctr">
              <a:lnSpc>
                <a:spcPct val="100000"/>
              </a:lnSpc>
            </a:pPr>
            <a:r>
              <a:rPr lang="en-US" sz="3400" b="1" dirty="0">
                <a:solidFill>
                  <a:srgbClr val="FFFF00"/>
                </a:solidFill>
                <a:latin typeface="Arial" panose="020B0604020202020204" pitchFamily="34" charset="0"/>
                <a:cs typeface="Arial" panose="020B0604020202020204" pitchFamily="34" charset="0"/>
              </a:rPr>
              <a:t>MI (Direct Evidence): IV Imaging vs. Angio</a:t>
            </a:r>
            <a:br>
              <a:rPr lang="en-US" sz="3400" b="1" dirty="0">
                <a:solidFill>
                  <a:srgbClr val="FFFF00"/>
                </a:solidFill>
                <a:latin typeface="Arial" panose="020B0604020202020204" pitchFamily="34" charset="0"/>
                <a:cs typeface="Arial" panose="020B0604020202020204" pitchFamily="34" charset="0"/>
              </a:rPr>
            </a:br>
            <a:r>
              <a:rPr lang="en-US" sz="3400" b="1" dirty="0">
                <a:solidFill>
                  <a:srgbClr val="FFFF00"/>
                </a:solidFill>
                <a:latin typeface="Arial" panose="020B0604020202020204" pitchFamily="34" charset="0"/>
                <a:cs typeface="Arial" panose="020B0604020202020204" pitchFamily="34" charset="0"/>
              </a:rPr>
              <a:t>17 trials, 11,385 patients, 393 events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168914"/>
            <a:ext cx="5123622" cy="523188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2034" y="1147481"/>
            <a:ext cx="4865209" cy="525331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802833" y="1083366"/>
            <a:ext cx="1023037" cy="400110"/>
          </a:xfrm>
          <a:prstGeom prst="rect">
            <a:avLst/>
          </a:prstGeom>
          <a:noFill/>
          <a:ln>
            <a:solidFill>
              <a:srgbClr val="FF0000"/>
            </a:solidFill>
          </a:ln>
        </p:spPr>
        <p:txBody>
          <a:bodyPr wrap="none" rtlCol="0">
            <a:spAutoFit/>
          </a:bodyPr>
          <a:lstStyle/>
          <a:p>
            <a:r>
              <a:rPr lang="en-US" sz="2000" b="1" dirty="0">
                <a:solidFill>
                  <a:srgbClr val="FF0000"/>
                </a:solidFill>
                <a:latin typeface="Airal"/>
              </a:rPr>
              <a:t>TV - MI</a:t>
            </a:r>
          </a:p>
        </p:txBody>
      </p:sp>
      <p:sp>
        <p:nvSpPr>
          <p:cNvPr id="9" name="TextBox 8"/>
          <p:cNvSpPr txBox="1"/>
          <p:nvPr/>
        </p:nvSpPr>
        <p:spPr>
          <a:xfrm>
            <a:off x="7845275" y="1076742"/>
            <a:ext cx="1189941" cy="400110"/>
          </a:xfrm>
          <a:prstGeom prst="rect">
            <a:avLst/>
          </a:prstGeom>
          <a:noFill/>
          <a:ln>
            <a:solidFill>
              <a:srgbClr val="FF0000"/>
            </a:solidFill>
          </a:ln>
        </p:spPr>
        <p:txBody>
          <a:bodyPr wrap="none" rtlCol="0">
            <a:spAutoFit/>
          </a:bodyPr>
          <a:lstStyle/>
          <a:p>
            <a:r>
              <a:rPr lang="en-US" sz="2000" b="1" dirty="0">
                <a:solidFill>
                  <a:srgbClr val="FF0000"/>
                </a:solidFill>
                <a:latin typeface="Airal"/>
              </a:rPr>
              <a:t>ALL - MI</a:t>
            </a:r>
          </a:p>
        </p:txBody>
      </p:sp>
    </p:spTree>
    <p:extLst>
      <p:ext uri="{BB962C8B-B14F-4D97-AF65-F5344CB8AC3E}">
        <p14:creationId xmlns:p14="http://schemas.microsoft.com/office/powerpoint/2010/main" val="2423114976"/>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 name="TextBox 311"/>
          <p:cNvSpPr txBox="1"/>
          <p:nvPr/>
        </p:nvSpPr>
        <p:spPr>
          <a:xfrm>
            <a:off x="7942728" y="6505510"/>
            <a:ext cx="234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Stone G, ESC 2023</a:t>
            </a:r>
          </a:p>
        </p:txBody>
      </p:sp>
      <p:sp>
        <p:nvSpPr>
          <p:cNvPr id="7" name="Title 1">
            <a:extLst>
              <a:ext uri="{FF2B5EF4-FFF2-40B4-BE49-F238E27FC236}">
                <a16:creationId xmlns:a16="http://schemas.microsoft.com/office/drawing/2014/main" id="{F79C9C95-FD08-E8FD-9297-273013AEB835}"/>
              </a:ext>
            </a:extLst>
          </p:cNvPr>
          <p:cNvSpPr>
            <a:spLocks noGrp="1"/>
          </p:cNvSpPr>
          <p:nvPr>
            <p:ph type="title"/>
          </p:nvPr>
        </p:nvSpPr>
        <p:spPr>
          <a:xfrm>
            <a:off x="0" y="43903"/>
            <a:ext cx="10287001" cy="888426"/>
          </a:xfrm>
        </p:spPr>
        <p:txBody>
          <a:bodyPr>
            <a:noAutofit/>
          </a:bodyPr>
          <a:lstStyle/>
          <a:p>
            <a:pPr algn="ctr">
              <a:lnSpc>
                <a:spcPct val="100000"/>
              </a:lnSpc>
            </a:pPr>
            <a:r>
              <a:rPr lang="en-US" sz="3200" b="1" dirty="0">
                <a:solidFill>
                  <a:srgbClr val="FFFF00"/>
                </a:solidFill>
                <a:latin typeface="Arial" panose="020B0604020202020204" pitchFamily="34" charset="0"/>
                <a:cs typeface="Arial" panose="020B0604020202020204" pitchFamily="34" charset="0"/>
              </a:rPr>
              <a:t>Stent Thrombosis/TLR: IV Imaging vs. Angio</a:t>
            </a:r>
            <a:br>
              <a:rPr lang="en-US" sz="3200" b="1" dirty="0">
                <a:solidFill>
                  <a:srgbClr val="FFFF00"/>
                </a:solidFill>
                <a:latin typeface="Arial" panose="020B0604020202020204" pitchFamily="34" charset="0"/>
                <a:cs typeface="Arial" panose="020B0604020202020204" pitchFamily="34" charset="0"/>
              </a:rPr>
            </a:br>
            <a:r>
              <a:rPr lang="en-US" sz="3200" b="1" dirty="0">
                <a:solidFill>
                  <a:srgbClr val="FFFF00"/>
                </a:solidFill>
                <a:latin typeface="Arial" panose="020B0604020202020204" pitchFamily="34" charset="0"/>
                <a:cs typeface="Arial" panose="020B0604020202020204" pitchFamily="34" charset="0"/>
              </a:rPr>
              <a:t>18 trials, 11,502 patients, 89 events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65" y="1066803"/>
            <a:ext cx="4945692" cy="535192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8164" y="1085900"/>
            <a:ext cx="5019251" cy="534009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435085" y="974037"/>
            <a:ext cx="2146742" cy="369332"/>
          </a:xfrm>
          <a:prstGeom prst="rect">
            <a:avLst/>
          </a:prstGeom>
          <a:noFill/>
          <a:ln>
            <a:solidFill>
              <a:srgbClr val="FF0000"/>
            </a:solidFill>
          </a:ln>
        </p:spPr>
        <p:txBody>
          <a:bodyPr wrap="none" rtlCol="0">
            <a:spAutoFit/>
          </a:bodyPr>
          <a:lstStyle/>
          <a:p>
            <a:r>
              <a:rPr lang="en-US" sz="1800" b="1" dirty="0">
                <a:solidFill>
                  <a:srgbClr val="FF0000"/>
                </a:solidFill>
                <a:latin typeface="Airal"/>
              </a:rPr>
              <a:t>Stent Thrombosis</a:t>
            </a:r>
          </a:p>
        </p:txBody>
      </p:sp>
      <p:sp>
        <p:nvSpPr>
          <p:cNvPr id="9" name="TextBox 8"/>
          <p:cNvSpPr txBox="1"/>
          <p:nvPr/>
        </p:nvSpPr>
        <p:spPr>
          <a:xfrm>
            <a:off x="7865152" y="1066803"/>
            <a:ext cx="633507" cy="369332"/>
          </a:xfrm>
          <a:prstGeom prst="rect">
            <a:avLst/>
          </a:prstGeom>
          <a:noFill/>
          <a:ln>
            <a:solidFill>
              <a:srgbClr val="FF0000"/>
            </a:solidFill>
          </a:ln>
        </p:spPr>
        <p:txBody>
          <a:bodyPr wrap="none" rtlCol="0">
            <a:spAutoFit/>
          </a:bodyPr>
          <a:lstStyle/>
          <a:p>
            <a:r>
              <a:rPr lang="en-US" sz="1800" b="1" dirty="0">
                <a:solidFill>
                  <a:srgbClr val="FF0000"/>
                </a:solidFill>
                <a:latin typeface="Airal"/>
              </a:rPr>
              <a:t>TLR</a:t>
            </a:r>
          </a:p>
        </p:txBody>
      </p:sp>
    </p:spTree>
    <p:extLst>
      <p:ext uri="{BB962C8B-B14F-4D97-AF65-F5344CB8AC3E}">
        <p14:creationId xmlns:p14="http://schemas.microsoft.com/office/powerpoint/2010/main" val="3842443850"/>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20BD3-07DE-E1A4-E8E1-A39DB760288F}"/>
              </a:ext>
            </a:extLst>
          </p:cNvPr>
          <p:cNvSpPr>
            <a:spLocks noGrp="1"/>
          </p:cNvSpPr>
          <p:nvPr>
            <p:ph type="title"/>
          </p:nvPr>
        </p:nvSpPr>
        <p:spPr>
          <a:xfrm>
            <a:off x="0" y="109857"/>
            <a:ext cx="10287000" cy="777650"/>
          </a:xfrm>
        </p:spPr>
        <p:txBody>
          <a:bodyPr>
            <a:noAutofit/>
          </a:bodyPr>
          <a:lstStyle/>
          <a:p>
            <a:r>
              <a:rPr lang="en-US" sz="2800" b="1" dirty="0">
                <a:solidFill>
                  <a:srgbClr val="FFFF00"/>
                </a:solidFill>
                <a:latin typeface="Arial" panose="020B0604020202020204" pitchFamily="34" charset="0"/>
                <a:cs typeface="Arial" panose="020B0604020202020204" pitchFamily="34" charset="0"/>
              </a:rPr>
              <a:t>Network Evidence: All Outcomes</a:t>
            </a:r>
            <a:br>
              <a:rPr lang="en-US" sz="2800" b="1" dirty="0">
                <a:solidFill>
                  <a:srgbClr val="FFFF00"/>
                </a:solidFill>
                <a:latin typeface="Arial" panose="020B0604020202020204" pitchFamily="34" charset="0"/>
                <a:cs typeface="Arial" panose="020B0604020202020204" pitchFamily="34" charset="0"/>
              </a:rPr>
            </a:br>
            <a:r>
              <a:rPr lang="en-US" sz="2800" b="1" dirty="0">
                <a:solidFill>
                  <a:srgbClr val="FFFF00"/>
                </a:solidFill>
                <a:latin typeface="Arial" panose="020B0604020202020204" pitchFamily="34" charset="0"/>
                <a:cs typeface="Arial" panose="020B0604020202020204" pitchFamily="34" charset="0"/>
              </a:rPr>
              <a:t>IVI-guided (OCT or IVUS) PCI vs Angiography-guided PCI</a:t>
            </a:r>
          </a:p>
        </p:txBody>
      </p:sp>
      <p:graphicFrame>
        <p:nvGraphicFramePr>
          <p:cNvPr id="4" name="Table 4">
            <a:extLst>
              <a:ext uri="{FF2B5EF4-FFF2-40B4-BE49-F238E27FC236}">
                <a16:creationId xmlns:a16="http://schemas.microsoft.com/office/drawing/2014/main" id="{5C3C40C0-7F62-7168-1C03-B43D1B08A3B9}"/>
              </a:ext>
            </a:extLst>
          </p:cNvPr>
          <p:cNvGraphicFramePr>
            <a:graphicFrameLocks noGrp="1"/>
          </p:cNvGraphicFramePr>
          <p:nvPr>
            <p:ph idx="1"/>
          </p:nvPr>
        </p:nvGraphicFramePr>
        <p:xfrm>
          <a:off x="107575" y="1123452"/>
          <a:ext cx="10112189" cy="5302976"/>
        </p:xfrm>
        <a:graphic>
          <a:graphicData uri="http://schemas.openxmlformats.org/drawingml/2006/table">
            <a:tbl>
              <a:tblPr firstRow="1" bandRow="1">
                <a:tableStyleId>{5C22544A-7EE6-4342-B048-85BDC9FD1C3A}</a:tableStyleId>
              </a:tblPr>
              <a:tblGrid>
                <a:gridCol w="1675193">
                  <a:extLst>
                    <a:ext uri="{9D8B030D-6E8A-4147-A177-3AD203B41FA5}">
                      <a16:colId xmlns:a16="http://schemas.microsoft.com/office/drawing/2014/main" val="383589610"/>
                    </a:ext>
                  </a:extLst>
                </a:gridCol>
                <a:gridCol w="558390">
                  <a:extLst>
                    <a:ext uri="{9D8B030D-6E8A-4147-A177-3AD203B41FA5}">
                      <a16:colId xmlns:a16="http://schemas.microsoft.com/office/drawing/2014/main" val="1552346398"/>
                    </a:ext>
                  </a:extLst>
                </a:gridCol>
                <a:gridCol w="733884">
                  <a:extLst>
                    <a:ext uri="{9D8B030D-6E8A-4147-A177-3AD203B41FA5}">
                      <a16:colId xmlns:a16="http://schemas.microsoft.com/office/drawing/2014/main" val="2214126550"/>
                    </a:ext>
                  </a:extLst>
                </a:gridCol>
                <a:gridCol w="733885">
                  <a:extLst>
                    <a:ext uri="{9D8B030D-6E8A-4147-A177-3AD203B41FA5}">
                      <a16:colId xmlns:a16="http://schemas.microsoft.com/office/drawing/2014/main" val="838948974"/>
                    </a:ext>
                  </a:extLst>
                </a:gridCol>
                <a:gridCol w="1539560">
                  <a:extLst>
                    <a:ext uri="{9D8B030D-6E8A-4147-A177-3AD203B41FA5}">
                      <a16:colId xmlns:a16="http://schemas.microsoft.com/office/drawing/2014/main" val="606558759"/>
                    </a:ext>
                  </a:extLst>
                </a:gridCol>
                <a:gridCol w="949263">
                  <a:extLst>
                    <a:ext uri="{9D8B030D-6E8A-4147-A177-3AD203B41FA5}">
                      <a16:colId xmlns:a16="http://schemas.microsoft.com/office/drawing/2014/main" val="1559727488"/>
                    </a:ext>
                  </a:extLst>
                </a:gridCol>
                <a:gridCol w="1058270">
                  <a:extLst>
                    <a:ext uri="{9D8B030D-6E8A-4147-A177-3AD203B41FA5}">
                      <a16:colId xmlns:a16="http://schemas.microsoft.com/office/drawing/2014/main" val="3790849169"/>
                    </a:ext>
                  </a:extLst>
                </a:gridCol>
                <a:gridCol w="981171">
                  <a:extLst>
                    <a:ext uri="{9D8B030D-6E8A-4147-A177-3AD203B41FA5}">
                      <a16:colId xmlns:a16="http://schemas.microsoft.com/office/drawing/2014/main" val="1660195029"/>
                    </a:ext>
                  </a:extLst>
                </a:gridCol>
                <a:gridCol w="1882573">
                  <a:extLst>
                    <a:ext uri="{9D8B030D-6E8A-4147-A177-3AD203B41FA5}">
                      <a16:colId xmlns:a16="http://schemas.microsoft.com/office/drawing/2014/main" val="573933792"/>
                    </a:ext>
                  </a:extLst>
                </a:gridCol>
              </a:tblGrid>
              <a:tr h="732688">
                <a:tc>
                  <a:txBody>
                    <a:bodyPr/>
                    <a:lstStyle/>
                    <a:p>
                      <a:r>
                        <a:rPr lang="en-US" sz="1400" b="1" dirty="0">
                          <a:latin typeface="Arial" panose="020B0604020202020204" pitchFamily="34" charset="0"/>
                          <a:cs typeface="Arial" panose="020B0604020202020204" pitchFamily="34" charset="0"/>
                        </a:rPr>
                        <a:t>Outcome</a:t>
                      </a:r>
                    </a:p>
                  </a:txBody>
                  <a:tcPr marR="45720" anchor="ct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N trials</a:t>
                      </a:r>
                    </a:p>
                  </a:txBody>
                  <a:tcPr marL="45720" marR="45720" anchor="ctr">
                    <a:lnT w="12700" cap="flat" cmpd="sng" algn="ctr">
                      <a:solidFill>
                        <a:srgbClr val="0070C0"/>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N       pts</a:t>
                      </a:r>
                    </a:p>
                  </a:txBody>
                  <a:tcPr marL="45720" marR="45720" anchor="ctr">
                    <a:lnT w="12700" cap="flat" cmpd="sng" algn="ctr">
                      <a:solidFill>
                        <a:srgbClr val="0070C0"/>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N events</a:t>
                      </a:r>
                    </a:p>
                  </a:txBody>
                  <a:tcPr marL="45720" marR="45720" anchor="ctr">
                    <a:lnT w="12700" cap="flat" cmpd="sng" algn="ctr">
                      <a:solidFill>
                        <a:srgbClr val="0070C0"/>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Direct    estimate</a:t>
                      </a:r>
                    </a:p>
                  </a:txBody>
                  <a:tcPr marL="45720" marR="45720" anchor="ctr">
                    <a:lnT w="12700" cap="flat" cmpd="sng" algn="ctr">
                      <a:solidFill>
                        <a:srgbClr val="0070C0"/>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 evidence</a:t>
                      </a:r>
                    </a:p>
                  </a:txBody>
                  <a:tcPr marL="45720" marR="45720" anchor="ctr">
                    <a:lnT w="12700" cap="flat" cmpd="sng" algn="ctr">
                      <a:solidFill>
                        <a:srgbClr val="0070C0"/>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Indirect estimate</a:t>
                      </a:r>
                    </a:p>
                  </a:txBody>
                  <a:tcPr marL="45720" marR="45720" anchor="ctr">
                    <a:lnT w="12700" cap="flat" cmpd="sng" algn="ctr">
                      <a:solidFill>
                        <a:srgbClr val="0070C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 evidence</a:t>
                      </a:r>
                    </a:p>
                  </a:txBody>
                  <a:tcPr marL="45720" marR="45720" anchor="ctr">
                    <a:lnT w="12700" cap="flat" cmpd="sng" algn="ctr">
                      <a:solidFill>
                        <a:srgbClr val="0070C0"/>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Network estimate</a:t>
                      </a:r>
                    </a:p>
                  </a:txBody>
                  <a:tcPr marL="45720" marR="45720" anchor="ct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tcPr>
                </a:tc>
                <a:extLst>
                  <a:ext uri="{0D108BD9-81ED-4DB2-BD59-A6C34878D82A}">
                    <a16:rowId xmlns:a16="http://schemas.microsoft.com/office/drawing/2014/main" val="1170271751"/>
                  </a:ext>
                </a:extLst>
              </a:tr>
              <a:tr h="571286">
                <a:tc>
                  <a:txBody>
                    <a:bodyPr/>
                    <a:lstStyle/>
                    <a:p>
                      <a:pPr>
                        <a:spcBef>
                          <a:spcPts val="0"/>
                        </a:spcBef>
                        <a:spcAft>
                          <a:spcPts val="0"/>
                        </a:spcAft>
                      </a:pPr>
                      <a:r>
                        <a:rPr lang="en-US" sz="1400" b="1" dirty="0">
                          <a:latin typeface="Arial" panose="020B0604020202020204" pitchFamily="34" charset="0"/>
                          <a:cs typeface="Arial" panose="020B0604020202020204" pitchFamily="34" charset="0"/>
                        </a:rPr>
                        <a:t>TLF</a:t>
                      </a:r>
                    </a:p>
                  </a:txBody>
                  <a:tcPr marR="45720" marT="0" marB="0" anchor="ctr">
                    <a:lnL w="12700" cap="flat" cmpd="sng" algn="ctr">
                      <a:solidFill>
                        <a:srgbClr val="0070C0"/>
                      </a:solidFill>
                      <a:prstDash val="solid"/>
                      <a:round/>
                      <a:headEnd type="none" w="med" len="med"/>
                      <a:tailEnd type="none" w="med" len="med"/>
                    </a:lnL>
                  </a:tcP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18</a:t>
                      </a: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11,502</a:t>
                      </a: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963</a:t>
                      </a: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0.69 [0.61, 0.78]</a:t>
                      </a: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100</a:t>
                      </a:r>
                    </a:p>
                  </a:txBody>
                  <a:tcPr marL="45720" marR="45720" marT="0" marB="0" anchor="ct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US" altLang="en-US" sz="1400" b="1" i="0" u="none" strike="noStrike" cap="none" normalizeH="0" baseline="0" dirty="0">
                          <a:ln>
                            <a:noFill/>
                          </a:ln>
                          <a:effectLst/>
                          <a:latin typeface="Arial" panose="020B0604020202020204" pitchFamily="34" charset="0"/>
                          <a:cs typeface="Arial" panose="020B0604020202020204" pitchFamily="34" charset="0"/>
                        </a:rPr>
                        <a:t>-</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a:t>
                      </a:r>
                    </a:p>
                  </a:txBody>
                  <a:tcPr marL="45720" marR="45720" marT="0" marB="0" anchor="ct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US" altLang="en-US" sz="14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0.69 [0.61, 0.78]</a:t>
                      </a:r>
                    </a:p>
                  </a:txBody>
                  <a:tcPr marL="45720" marR="45720" marT="0" marB="0" anchor="ctr">
                    <a:lnR w="127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3228886865"/>
                  </a:ext>
                </a:extLst>
              </a:tr>
              <a:tr h="571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   - Cardiac death</a:t>
                      </a:r>
                    </a:p>
                  </a:txBody>
                  <a:tcPr marR="45720" marT="0" marB="0" anchor="ctr">
                    <a:lnL w="12700" cap="flat" cmpd="sng" algn="ctr">
                      <a:solidFill>
                        <a:srgbClr val="0070C0"/>
                      </a:solidFill>
                      <a:prstDash val="solid"/>
                      <a:round/>
                      <a:headEnd type="none" w="med" len="med"/>
                      <a:tailEnd type="none" w="med" len="med"/>
                    </a:lnL>
                  </a:tcP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17</a:t>
                      </a: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11,385</a:t>
                      </a: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174</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a:ln>
                            <a:noFill/>
                          </a:ln>
                          <a:effectLst/>
                          <a:latin typeface="Arial" panose="020B0604020202020204" pitchFamily="34" charset="0"/>
                          <a:cs typeface="Arial" panose="020B0604020202020204" pitchFamily="34" charset="0"/>
                        </a:rPr>
                        <a:t>0.54 [0.40, 0.74]</a:t>
                      </a:r>
                      <a:endParaRPr kumimoji="0" lang="en-US" altLang="en-US" sz="2000" b="1" i="0" u="none" strike="noStrike" cap="none" normalizeH="0" baseline="0" dirty="0">
                        <a:ln>
                          <a:noFill/>
                        </a:ln>
                        <a:effectLst/>
                        <a:latin typeface="Arial" panose="020B0604020202020204" pitchFamily="34"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45720" marR="45720" marT="0" marB="0" anchor="ct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US" altLang="en-US" sz="1400" b="1" i="0" u="none" strike="noStrike" cap="none" normalizeH="0" baseline="0" dirty="0">
                          <a:ln>
                            <a:noFill/>
                          </a:ln>
                          <a:effectLst/>
                          <a:latin typeface="Arial" panose="020B0604020202020204" pitchFamily="34" charset="0"/>
                          <a:cs typeface="Arial" panose="020B0604020202020204" pitchFamily="34" charset="0"/>
                        </a:rPr>
                        <a:t>-</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0.54 [0.40, 0.74]</a:t>
                      </a:r>
                      <a:endParaRPr kumimoji="0" lang="en-US" altLang="en-US" sz="20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45720" marR="45720" marT="0" marB="0" anchor="ctr">
                    <a:lnR w="127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949474034"/>
                  </a:ext>
                </a:extLst>
              </a:tr>
              <a:tr h="571286">
                <a:tc>
                  <a:txBody>
                    <a:bodyPr/>
                    <a:lstStyle/>
                    <a:p>
                      <a:pPr>
                        <a:spcBef>
                          <a:spcPts val="0"/>
                        </a:spcBef>
                        <a:spcAft>
                          <a:spcPts val="0"/>
                        </a:spcAft>
                      </a:pPr>
                      <a:r>
                        <a:rPr lang="en-US" sz="1400" b="1" dirty="0">
                          <a:latin typeface="Arial" panose="020B0604020202020204" pitchFamily="34" charset="0"/>
                          <a:cs typeface="Arial" panose="020B0604020202020204" pitchFamily="34" charset="0"/>
                        </a:rPr>
                        <a:t>   - TV-MI</a:t>
                      </a:r>
                    </a:p>
                  </a:txBody>
                  <a:tcPr marR="45720" marT="0" marB="0" anchor="ctr">
                    <a:lnL w="12700" cap="flat" cmpd="sng" algn="ctr">
                      <a:solidFill>
                        <a:srgbClr val="0070C0"/>
                      </a:solidFill>
                      <a:prstDash val="solid"/>
                      <a:round/>
                      <a:headEnd type="none" w="med" len="med"/>
                      <a:tailEnd type="none" w="med" len="med"/>
                    </a:lnL>
                  </a:tcPr>
                </a:tc>
                <a:tc>
                  <a:txBody>
                    <a:bodyPr/>
                    <a:lstStyle/>
                    <a:p>
                      <a:pPr algn="ctr">
                        <a:spcBef>
                          <a:spcPts val="0"/>
                        </a:spcBef>
                        <a:spcAft>
                          <a:spcPts val="0"/>
                        </a:spcAft>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a:t>
                      </a:r>
                      <a:endParaRPr lang="en-US" sz="1400" b="1" dirty="0">
                        <a:latin typeface="Arial" panose="020B0604020202020204" pitchFamily="34" charset="0"/>
                        <a:cs typeface="Arial" panose="020B0604020202020204" pitchFamily="34" charset="0"/>
                      </a:endParaRP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11,385</a:t>
                      </a: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393</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a:ln>
                            <a:noFill/>
                          </a:ln>
                          <a:effectLst/>
                          <a:latin typeface="Arial" panose="020B0604020202020204" pitchFamily="34" charset="0"/>
                          <a:cs typeface="Arial" panose="020B0604020202020204" pitchFamily="34" charset="0"/>
                        </a:rPr>
                        <a:t>0.80 [0.66, 0.97]</a:t>
                      </a:r>
                      <a:endParaRPr kumimoji="0" lang="en-US" altLang="en-US" sz="2000" b="1" i="0" u="none" strike="noStrike" cap="none" normalizeH="0" baseline="0" dirty="0">
                        <a:ln>
                          <a:noFill/>
                        </a:ln>
                        <a:effectLst/>
                        <a:latin typeface="Arial" panose="020B0604020202020204" pitchFamily="34"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45720" marR="45720" marT="0" marB="0" anchor="ct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US" altLang="en-US" sz="1400" b="1" i="0" u="none" strike="noStrike" cap="none" normalizeH="0" baseline="0" dirty="0">
                          <a:ln>
                            <a:noFill/>
                          </a:ln>
                          <a:effectLst/>
                          <a:latin typeface="Arial" panose="020B0604020202020204" pitchFamily="34" charset="0"/>
                          <a:cs typeface="Arial" panose="020B0604020202020204" pitchFamily="34" charset="0"/>
                        </a:rPr>
                        <a:t>-</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0.80 [0.66, 0.97]</a:t>
                      </a:r>
                      <a:endParaRPr kumimoji="0" lang="en-US" altLang="en-US" sz="20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45720" marR="45720" marT="0" marB="0" anchor="ctr">
                    <a:lnR w="127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2908036876"/>
                  </a:ext>
                </a:extLst>
              </a:tr>
              <a:tr h="571286">
                <a:tc>
                  <a:txBody>
                    <a:bodyPr/>
                    <a:lstStyle/>
                    <a:p>
                      <a:pPr>
                        <a:spcBef>
                          <a:spcPts val="0"/>
                        </a:spcBef>
                        <a:spcAft>
                          <a:spcPts val="0"/>
                        </a:spcAft>
                      </a:pPr>
                      <a:r>
                        <a:rPr lang="en-US" sz="1400" b="1" dirty="0">
                          <a:latin typeface="Arial" panose="020B0604020202020204" pitchFamily="34" charset="0"/>
                          <a:cs typeface="Arial" panose="020B0604020202020204" pitchFamily="34" charset="0"/>
                        </a:rPr>
                        <a:t>   - TLR</a:t>
                      </a:r>
                    </a:p>
                  </a:txBody>
                  <a:tcPr marR="45720" marT="0" marB="0" anchor="ctr">
                    <a:lnL w="12700" cap="flat" cmpd="sng" algn="ctr">
                      <a:solidFill>
                        <a:srgbClr val="0070C0"/>
                      </a:solidFill>
                      <a:prstDash val="solid"/>
                      <a:round/>
                      <a:headEnd type="none" w="med" len="med"/>
                      <a:tailEnd type="none" w="med" len="med"/>
                    </a:lnL>
                  </a:tcPr>
                </a:tc>
                <a:tc>
                  <a:txBody>
                    <a:bodyPr/>
                    <a:lstStyle/>
                    <a:p>
                      <a:pPr algn="ctr">
                        <a:spcBef>
                          <a:spcPts val="0"/>
                        </a:spcBef>
                        <a:spcAft>
                          <a:spcPts val="0"/>
                        </a:spcAft>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a:t>
                      </a:r>
                      <a:endParaRPr lang="en-US" sz="1400" b="1" dirty="0">
                        <a:latin typeface="Arial" panose="020B0604020202020204" pitchFamily="34"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11,417</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497</a:t>
                      </a: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0.71 [0.59, 0.85]</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txBody>
                  <a:tcPr marL="45720" marR="45720" marT="0" marB="0" anchor="ct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US" altLang="en-US" sz="1400" b="1" i="0" u="none" strike="noStrike" cap="none" normalizeH="0" baseline="0" dirty="0">
                          <a:ln>
                            <a:noFill/>
                          </a:ln>
                          <a:effectLst/>
                          <a:latin typeface="Arial" panose="020B0604020202020204" pitchFamily="34" charset="0"/>
                          <a:cs typeface="Arial" panose="020B0604020202020204" pitchFamily="34" charset="0"/>
                        </a:rPr>
                        <a:t>-</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0.71 [0.59, 0.85]</a:t>
                      </a:r>
                      <a:endParaRPr kumimoji="0" lang="en-US" altLang="en-US" sz="20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45720" marR="45720" marT="0" marB="0" anchor="ctr">
                    <a:lnR w="127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4007287598"/>
                  </a:ext>
                </a:extLst>
              </a:tr>
              <a:tr h="571286">
                <a:tc>
                  <a:txBody>
                    <a:bodyPr/>
                    <a:lstStyle/>
                    <a:p>
                      <a:pPr>
                        <a:spcBef>
                          <a:spcPts val="0"/>
                        </a:spcBef>
                        <a:spcAft>
                          <a:spcPts val="0"/>
                        </a:spcAft>
                      </a:pPr>
                      <a:r>
                        <a:rPr lang="en-US" sz="1400" b="1" dirty="0">
                          <a:latin typeface="Arial" panose="020B0604020202020204" pitchFamily="34" charset="0"/>
                          <a:cs typeface="Arial" panose="020B0604020202020204" pitchFamily="34" charset="0"/>
                        </a:rPr>
                        <a:t>Stent thrombosis</a:t>
                      </a:r>
                    </a:p>
                  </a:txBody>
                  <a:tcPr marR="45720" marT="0" marB="0" anchor="ctr">
                    <a:lnL w="12700" cap="flat" cmpd="sng" algn="ctr">
                      <a:solidFill>
                        <a:srgbClr val="0070C0"/>
                      </a:solidFill>
                      <a:prstDash val="solid"/>
                      <a:round/>
                      <a:headEnd type="none" w="med" len="med"/>
                      <a:tailEnd type="none" w="med" len="med"/>
                    </a:lnL>
                  </a:tcPr>
                </a:tc>
                <a:tc>
                  <a:txBody>
                    <a:bodyPr/>
                    <a:lstStyle/>
                    <a:p>
                      <a:pPr algn="ctr">
                        <a:spcBef>
                          <a:spcPts val="0"/>
                        </a:spcBef>
                        <a:spcAft>
                          <a:spcPts val="0"/>
                        </a:spcAft>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a:t>
                      </a:r>
                      <a:endParaRPr lang="en-US" sz="1400" b="1" dirty="0">
                        <a:latin typeface="Arial" panose="020B0604020202020204" pitchFamily="34"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11,385</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89</a:t>
                      </a: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0.48 [0.31, 0.76]</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txBody>
                  <a:tcPr marL="45720" marR="45720" marT="0" marB="0" anchor="ct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US" altLang="en-US" sz="1400" b="1" i="0" u="none" strike="noStrike" cap="none" normalizeH="0" baseline="0" dirty="0">
                          <a:ln>
                            <a:noFill/>
                          </a:ln>
                          <a:effectLst/>
                          <a:latin typeface="Arial" panose="020B0604020202020204" pitchFamily="34" charset="0"/>
                          <a:cs typeface="Arial" panose="020B0604020202020204" pitchFamily="34" charset="0"/>
                        </a:rPr>
                        <a:t>-</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0.48 [0.31, 0.76]</a:t>
                      </a:r>
                    </a:p>
                  </a:txBody>
                  <a:tcPr marL="45720" marR="45720" marT="0" marB="0" anchor="ctr">
                    <a:lnR w="127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2173244861"/>
                  </a:ext>
                </a:extLst>
              </a:tr>
              <a:tr h="571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All-cause death</a:t>
                      </a:r>
                    </a:p>
                  </a:txBody>
                  <a:tcPr marR="45720" marT="0" marB="0" anchor="ctr">
                    <a:lnL w="12700" cap="flat" cmpd="sng" algn="ctr">
                      <a:solidFill>
                        <a:srgbClr val="0070C0"/>
                      </a:solidFill>
                      <a:prstDash val="solid"/>
                      <a:round/>
                      <a:headEnd type="none" w="med" len="med"/>
                      <a:tailEnd type="none" w="med" len="med"/>
                    </a:lnL>
                  </a:tcPr>
                </a:tc>
                <a:tc>
                  <a:txBody>
                    <a:bodyPr/>
                    <a:lstStyle/>
                    <a:p>
                      <a:pPr algn="ctr">
                        <a:spcBef>
                          <a:spcPts val="0"/>
                        </a:spcBef>
                        <a:spcAft>
                          <a:spcPts val="0"/>
                        </a:spcAft>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a:t>
                      </a:r>
                      <a:endParaRPr lang="en-US" sz="1400" b="1" dirty="0">
                        <a:latin typeface="Arial" panose="020B0604020202020204" pitchFamily="34"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11,385</a:t>
                      </a: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318</a:t>
                      </a: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0.75 [0.60, 0.93]</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txBody>
                  <a:tcPr marL="45720" marR="45720" marT="0" marB="0" anchor="ct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US" altLang="en-US" sz="1400" b="1" i="0" u="none" strike="noStrike" cap="none" normalizeH="0" baseline="0" dirty="0">
                          <a:ln>
                            <a:noFill/>
                          </a:ln>
                          <a:effectLst/>
                          <a:latin typeface="Arial" panose="020B0604020202020204" pitchFamily="34" charset="0"/>
                          <a:cs typeface="Arial" panose="020B0604020202020204" pitchFamily="34" charset="0"/>
                        </a:rPr>
                        <a:t>-</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Arial" panose="020B0604020202020204" pitchFamily="34" charset="0"/>
                          <a:cs typeface="Arial" panose="020B0604020202020204" pitchFamily="34" charset="0"/>
                        </a:rPr>
                        <a:t>0.75 [0.60, 0.93]</a:t>
                      </a:r>
                    </a:p>
                  </a:txBody>
                  <a:tcPr marL="45720" marR="45720" marT="0" marB="0" anchor="ctr">
                    <a:lnR w="127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067342559"/>
                  </a:ext>
                </a:extLst>
              </a:tr>
              <a:tr h="571286">
                <a:tc>
                  <a:txBody>
                    <a:bodyPr/>
                    <a:lstStyle/>
                    <a:p>
                      <a:pPr>
                        <a:spcBef>
                          <a:spcPts val="0"/>
                        </a:spcBef>
                        <a:spcAft>
                          <a:spcPts val="0"/>
                        </a:spcAft>
                      </a:pPr>
                      <a:r>
                        <a:rPr lang="en-US" sz="1400" b="1" dirty="0">
                          <a:latin typeface="Arial" panose="020B0604020202020204" pitchFamily="34" charset="0"/>
                          <a:cs typeface="Arial" panose="020B0604020202020204" pitchFamily="34" charset="0"/>
                        </a:rPr>
                        <a:t>All MI</a:t>
                      </a:r>
                    </a:p>
                  </a:txBody>
                  <a:tcPr marR="45720" marT="0" marB="0" anchor="ctr">
                    <a:lnL w="12700" cap="flat" cmpd="sng" algn="ctr">
                      <a:solidFill>
                        <a:srgbClr val="0070C0"/>
                      </a:solidFill>
                      <a:prstDash val="solid"/>
                      <a:round/>
                      <a:headEnd type="none" w="med" len="med"/>
                      <a:tailEnd type="none" w="med" len="med"/>
                    </a:lnL>
                  </a:tcPr>
                </a:tc>
                <a:tc>
                  <a:txBody>
                    <a:bodyPr/>
                    <a:lstStyle/>
                    <a:p>
                      <a:pPr algn="ctr">
                        <a:spcBef>
                          <a:spcPts val="0"/>
                        </a:spcBef>
                        <a:spcAft>
                          <a:spcPts val="0"/>
                        </a:spcAft>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a:t>
                      </a:r>
                      <a:endParaRPr lang="en-US" sz="1400" b="1" dirty="0">
                        <a:latin typeface="Arial" panose="020B0604020202020204" pitchFamily="34" charset="0"/>
                        <a:cs typeface="Arial" panose="020B0604020202020204" pitchFamily="34" charset="0"/>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11,385</a:t>
                      </a: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480</a:t>
                      </a:r>
                    </a:p>
                  </a:txBody>
                  <a:tcPr marL="45720" marR="45720" marT="0" marB="0" anchor="ct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0.82 [0.69, 0.98]</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txBody>
                  <a:tcPr marL="45720" marR="45720" marT="0" marB="0" anchor="ct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US" altLang="en-US" sz="1400" b="1" i="0" u="none" strike="noStrike" cap="none" normalizeH="0" baseline="0" dirty="0">
                          <a:ln>
                            <a:noFill/>
                          </a:ln>
                          <a:effectLst/>
                          <a:latin typeface="Arial" panose="020B0604020202020204" pitchFamily="34" charset="0"/>
                          <a:cs typeface="Arial" panose="020B0604020202020204" pitchFamily="34" charset="0"/>
                        </a:rPr>
                        <a:t>-</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a:t>
                      </a:r>
                    </a:p>
                  </a:txBody>
                  <a:tcPr marL="45720" marR="45720" marT="0" marB="0" anchor="ctr"/>
                </a:tc>
                <a:tc>
                  <a:txBody>
                    <a:bodyPr/>
                    <a:lstStyle/>
                    <a:p>
                      <a:pPr algn="ctr">
                        <a:spcBef>
                          <a:spcPts val="0"/>
                        </a:spcBef>
                        <a:spcAft>
                          <a:spcPts val="0"/>
                        </a:spcAft>
                      </a:pPr>
                      <a:r>
                        <a:rPr lang="en-US" sz="1400" b="1" dirty="0">
                          <a:solidFill>
                            <a:srgbClr val="FF0000"/>
                          </a:solidFill>
                          <a:latin typeface="Arial" panose="020B0604020202020204" pitchFamily="34" charset="0"/>
                          <a:cs typeface="Arial" panose="020B0604020202020204" pitchFamily="34" charset="0"/>
                        </a:rPr>
                        <a:t>0.82 [0.69, 0.98]</a:t>
                      </a:r>
                    </a:p>
                  </a:txBody>
                  <a:tcPr marL="45720" marR="45720" marT="0" marB="0" anchor="ctr">
                    <a:lnR w="127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222643283"/>
                  </a:ext>
                </a:extLst>
              </a:tr>
              <a:tr h="571286">
                <a:tc>
                  <a:txBody>
                    <a:bodyPr/>
                    <a:lstStyle/>
                    <a:p>
                      <a:pPr>
                        <a:spcBef>
                          <a:spcPts val="0"/>
                        </a:spcBef>
                        <a:spcAft>
                          <a:spcPts val="0"/>
                        </a:spcAft>
                      </a:pPr>
                      <a:r>
                        <a:rPr lang="en-US" sz="1400" b="1" dirty="0">
                          <a:latin typeface="Arial" panose="020B0604020202020204" pitchFamily="34" charset="0"/>
                          <a:cs typeface="Arial" panose="020B0604020202020204" pitchFamily="34" charset="0"/>
                        </a:rPr>
                        <a:t>TVR</a:t>
                      </a:r>
                    </a:p>
                  </a:txBody>
                  <a:tcPr marR="45720" marT="0" marB="0" anchor="ct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tcPr>
                </a:tc>
                <a:tc>
                  <a:txBody>
                    <a:bodyPr/>
                    <a:lstStyle/>
                    <a:p>
                      <a:pPr algn="ctr">
                        <a:spcBef>
                          <a:spcPts val="0"/>
                        </a:spcBef>
                        <a:spcAft>
                          <a:spcPts val="0"/>
                        </a:spcAft>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a:t>
                      </a:r>
                      <a:endParaRPr lang="en-US" sz="1400" b="1" dirty="0">
                        <a:latin typeface="Arial" panose="020B0604020202020204" pitchFamily="34" charset="0"/>
                        <a:cs typeface="Arial" panose="020B0604020202020204" pitchFamily="34" charset="0"/>
                      </a:endParaRPr>
                    </a:p>
                  </a:txBody>
                  <a:tcPr marL="45720" marR="45720" marT="0" marB="0" anchor="ctr">
                    <a:lnB w="12700" cap="flat" cmpd="sng" algn="ctr">
                      <a:solidFill>
                        <a:srgbClr val="0070C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11,417</a:t>
                      </a:r>
                    </a:p>
                  </a:txBody>
                  <a:tcPr marL="45720" marR="45720" marT="0" marB="0" anchor="ctr">
                    <a:lnB w="12700" cap="flat" cmpd="sng" algn="ctr">
                      <a:solidFill>
                        <a:srgbClr val="0070C0"/>
                      </a:solidFill>
                      <a:prstDash val="solid"/>
                      <a:round/>
                      <a:headEnd type="none" w="med" len="med"/>
                      <a:tailEnd type="none" w="med" len="med"/>
                    </a:lnB>
                  </a:tcP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589</a:t>
                      </a:r>
                    </a:p>
                  </a:txBody>
                  <a:tcPr marL="45720" marR="45720" marT="0" marB="0" anchor="ctr">
                    <a:lnB w="12700" cap="flat" cmpd="sng" algn="ctr">
                      <a:solidFill>
                        <a:srgbClr val="0070C0"/>
                      </a:solidFill>
                      <a:prstDash val="solid"/>
                      <a:round/>
                      <a:headEnd type="none" w="med" len="med"/>
                      <a:tailEnd type="none" w="med" len="med"/>
                    </a:lnB>
                  </a:tcPr>
                </a:tc>
                <a:tc>
                  <a:txBody>
                    <a:bodyPr/>
                    <a:lstStyle/>
                    <a:p>
                      <a:pPr algn="ctr">
                        <a:spcBef>
                          <a:spcPts val="0"/>
                        </a:spcBef>
                        <a:spcAft>
                          <a:spcPts val="0"/>
                        </a:spcAft>
                      </a:pPr>
                      <a:r>
                        <a:rPr lang="en-US" sz="1400" b="1" dirty="0">
                          <a:latin typeface="Arial" panose="020B0604020202020204" pitchFamily="34" charset="0"/>
                          <a:cs typeface="Arial" panose="020B0604020202020204" pitchFamily="34" charset="0"/>
                        </a:rPr>
                        <a:t>0.71 [0.61, 0.84]</a:t>
                      </a:r>
                    </a:p>
                  </a:txBody>
                  <a:tcPr marL="45720" marR="45720" marT="0" marB="0" anchor="ctr">
                    <a:lnB w="12700" cap="flat" cmpd="sng" algn="ctr">
                      <a:solidFill>
                        <a:srgbClr val="0070C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a:txBody>
                  <a:tcPr marL="45720" marR="45720" marT="0" marB="0" anchor="ctr">
                    <a:lnB w="12700" cap="flat" cmpd="sng" algn="ctr">
                      <a:solidFill>
                        <a:srgbClr val="0070C0"/>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US" altLang="en-US" sz="1400" b="1" i="0" u="none" strike="noStrike" cap="none" normalizeH="0" baseline="0" dirty="0">
                          <a:ln>
                            <a:noFill/>
                          </a:ln>
                          <a:effectLst/>
                          <a:latin typeface="Arial" panose="020B0604020202020204" pitchFamily="34" charset="0"/>
                          <a:cs typeface="Arial" panose="020B0604020202020204" pitchFamily="34" charset="0"/>
                        </a:rPr>
                        <a:t>-</a:t>
                      </a:r>
                    </a:p>
                  </a:txBody>
                  <a:tcPr marL="45720" marR="45720" marT="0" marB="0" anchor="ctr">
                    <a:lnB w="12700" cap="flat" cmpd="sng" algn="ctr">
                      <a:solidFill>
                        <a:srgbClr val="0070C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a:t>
                      </a:r>
                    </a:p>
                  </a:txBody>
                  <a:tcPr marL="45720" marR="45720" marT="0" marB="0" anchor="ctr">
                    <a:lnB w="12700" cap="flat" cmpd="sng" algn="ctr">
                      <a:solidFill>
                        <a:srgbClr val="0070C0"/>
                      </a:solidFill>
                      <a:prstDash val="solid"/>
                      <a:round/>
                      <a:headEnd type="none" w="med" len="med"/>
                      <a:tailEnd type="none" w="med" len="med"/>
                    </a:lnB>
                  </a:tcPr>
                </a:tc>
                <a:tc>
                  <a:txBody>
                    <a:bodyPr/>
                    <a:lstStyle/>
                    <a:p>
                      <a:pPr algn="ctr">
                        <a:spcBef>
                          <a:spcPts val="0"/>
                        </a:spcBef>
                        <a:spcAft>
                          <a:spcPts val="0"/>
                        </a:spcAft>
                      </a:pPr>
                      <a:r>
                        <a:rPr lang="en-US" sz="1400" b="1" dirty="0">
                          <a:solidFill>
                            <a:srgbClr val="FF0000"/>
                          </a:solidFill>
                          <a:latin typeface="Arial" panose="020B0604020202020204" pitchFamily="34" charset="0"/>
                          <a:cs typeface="Arial" panose="020B0604020202020204" pitchFamily="34" charset="0"/>
                        </a:rPr>
                        <a:t>0.71 [0.61, 0.84]</a:t>
                      </a:r>
                    </a:p>
                  </a:txBody>
                  <a:tcPr marL="45720" marR="45720" marT="0" marB="0" anchor="ct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42501469"/>
                  </a:ext>
                </a:extLst>
              </a:tr>
            </a:tbl>
          </a:graphicData>
        </a:graphic>
      </p:graphicFrame>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942728" y="6505510"/>
            <a:ext cx="23442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Stone G, ESC 2023</a:t>
            </a:r>
          </a:p>
        </p:txBody>
      </p:sp>
    </p:spTree>
    <p:extLst>
      <p:ext uri="{BB962C8B-B14F-4D97-AF65-F5344CB8AC3E}">
        <p14:creationId xmlns:p14="http://schemas.microsoft.com/office/powerpoint/2010/main" val="139246833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20BD3-07DE-E1A4-E8E1-A39DB760288F}"/>
              </a:ext>
            </a:extLst>
          </p:cNvPr>
          <p:cNvSpPr>
            <a:spLocks noGrp="1"/>
          </p:cNvSpPr>
          <p:nvPr>
            <p:ph type="title"/>
          </p:nvPr>
        </p:nvSpPr>
        <p:spPr>
          <a:xfrm>
            <a:off x="0" y="38136"/>
            <a:ext cx="10287001" cy="1170305"/>
          </a:xfrm>
        </p:spPr>
        <p:txBody>
          <a:bodyPr>
            <a:normAutofit/>
          </a:bodyPr>
          <a:lstStyle/>
          <a:p>
            <a:r>
              <a:rPr lang="en-US" sz="3600" b="1" dirty="0">
                <a:solidFill>
                  <a:srgbClr val="FFFF00"/>
                </a:solidFill>
                <a:latin typeface="Arial" panose="020B0604020202020204" pitchFamily="34" charset="0"/>
                <a:cs typeface="Arial" panose="020B0604020202020204" pitchFamily="34" charset="0"/>
              </a:rPr>
              <a:t>Network Evidence: All Outcomes</a:t>
            </a:r>
            <a:br>
              <a:rPr lang="en-US" sz="3600" b="1" dirty="0">
                <a:solidFill>
                  <a:srgbClr val="FFFF00"/>
                </a:solidFill>
                <a:latin typeface="Arial" panose="020B0604020202020204" pitchFamily="34" charset="0"/>
                <a:cs typeface="Arial" panose="020B0604020202020204" pitchFamily="34" charset="0"/>
              </a:rPr>
            </a:br>
            <a:r>
              <a:rPr lang="en-US" sz="3600" b="1" dirty="0">
                <a:solidFill>
                  <a:srgbClr val="FFFF00"/>
                </a:solidFill>
                <a:latin typeface="Arial" panose="020B0604020202020204" pitchFamily="34" charset="0"/>
                <a:cs typeface="Arial" panose="020B0604020202020204" pitchFamily="34" charset="0"/>
              </a:rPr>
              <a:t>OCT-guided PCI vs IVUS-guided PCI</a:t>
            </a:r>
          </a:p>
        </p:txBody>
      </p:sp>
      <p:graphicFrame>
        <p:nvGraphicFramePr>
          <p:cNvPr id="4" name="Table 4">
            <a:extLst>
              <a:ext uri="{FF2B5EF4-FFF2-40B4-BE49-F238E27FC236}">
                <a16:creationId xmlns:a16="http://schemas.microsoft.com/office/drawing/2014/main" id="{5C3C40C0-7F62-7168-1C03-B43D1B08A3B9}"/>
              </a:ext>
            </a:extLst>
          </p:cNvPr>
          <p:cNvGraphicFramePr>
            <a:graphicFrameLocks noGrp="1"/>
          </p:cNvGraphicFramePr>
          <p:nvPr>
            <p:ph idx="1"/>
            <p:extLst>
              <p:ext uri="{D42A27DB-BD31-4B8C-83A1-F6EECF244321}">
                <p14:modId xmlns:p14="http://schemas.microsoft.com/office/powerpoint/2010/main" val="1745176489"/>
              </p:ext>
            </p:extLst>
          </p:nvPr>
        </p:nvGraphicFramePr>
        <p:xfrm>
          <a:off x="89646" y="1347572"/>
          <a:ext cx="10121153" cy="5302976"/>
        </p:xfrm>
        <a:graphic>
          <a:graphicData uri="http://schemas.openxmlformats.org/drawingml/2006/table">
            <a:tbl>
              <a:tblPr firstRow="1" bandRow="1">
                <a:tableStyleId>{5C22544A-7EE6-4342-B048-85BDC9FD1C3A}</a:tableStyleId>
              </a:tblPr>
              <a:tblGrid>
                <a:gridCol w="1645098">
                  <a:extLst>
                    <a:ext uri="{9D8B030D-6E8A-4147-A177-3AD203B41FA5}">
                      <a16:colId xmlns:a16="http://schemas.microsoft.com/office/drawing/2014/main" val="383589610"/>
                    </a:ext>
                  </a:extLst>
                </a:gridCol>
                <a:gridCol w="548359">
                  <a:extLst>
                    <a:ext uri="{9D8B030D-6E8A-4147-A177-3AD203B41FA5}">
                      <a16:colId xmlns:a16="http://schemas.microsoft.com/office/drawing/2014/main" val="1552346398"/>
                    </a:ext>
                  </a:extLst>
                </a:gridCol>
                <a:gridCol w="720699">
                  <a:extLst>
                    <a:ext uri="{9D8B030D-6E8A-4147-A177-3AD203B41FA5}">
                      <a16:colId xmlns:a16="http://schemas.microsoft.com/office/drawing/2014/main" val="2214126550"/>
                    </a:ext>
                  </a:extLst>
                </a:gridCol>
                <a:gridCol w="720700">
                  <a:extLst>
                    <a:ext uri="{9D8B030D-6E8A-4147-A177-3AD203B41FA5}">
                      <a16:colId xmlns:a16="http://schemas.microsoft.com/office/drawing/2014/main" val="838948974"/>
                    </a:ext>
                  </a:extLst>
                </a:gridCol>
                <a:gridCol w="1511902">
                  <a:extLst>
                    <a:ext uri="{9D8B030D-6E8A-4147-A177-3AD203B41FA5}">
                      <a16:colId xmlns:a16="http://schemas.microsoft.com/office/drawing/2014/main" val="606558759"/>
                    </a:ext>
                  </a:extLst>
                </a:gridCol>
                <a:gridCol w="932209">
                  <a:extLst>
                    <a:ext uri="{9D8B030D-6E8A-4147-A177-3AD203B41FA5}">
                      <a16:colId xmlns:a16="http://schemas.microsoft.com/office/drawing/2014/main" val="1559727488"/>
                    </a:ext>
                  </a:extLst>
                </a:gridCol>
                <a:gridCol w="1527570">
                  <a:extLst>
                    <a:ext uri="{9D8B030D-6E8A-4147-A177-3AD203B41FA5}">
                      <a16:colId xmlns:a16="http://schemas.microsoft.com/office/drawing/2014/main" val="3790849169"/>
                    </a:ext>
                  </a:extLst>
                </a:gridCol>
                <a:gridCol w="955711">
                  <a:extLst>
                    <a:ext uri="{9D8B030D-6E8A-4147-A177-3AD203B41FA5}">
                      <a16:colId xmlns:a16="http://schemas.microsoft.com/office/drawing/2014/main" val="1660195029"/>
                    </a:ext>
                  </a:extLst>
                </a:gridCol>
                <a:gridCol w="1558905">
                  <a:extLst>
                    <a:ext uri="{9D8B030D-6E8A-4147-A177-3AD203B41FA5}">
                      <a16:colId xmlns:a16="http://schemas.microsoft.com/office/drawing/2014/main" val="573933792"/>
                    </a:ext>
                  </a:extLst>
                </a:gridCol>
              </a:tblGrid>
              <a:tr h="732688">
                <a:tc>
                  <a:txBody>
                    <a:bodyPr/>
                    <a:lstStyle/>
                    <a:p>
                      <a:r>
                        <a:rPr lang="en-US" sz="1400" b="1" dirty="0">
                          <a:latin typeface="Arial" panose="020B0604020202020204" pitchFamily="34" charset="0"/>
                          <a:cs typeface="Arial" panose="020B0604020202020204" pitchFamily="34" charset="0"/>
                        </a:rPr>
                        <a:t>Outcome</a:t>
                      </a:r>
                    </a:p>
                  </a:txBody>
                  <a:tcPr marR="45720" marT="0" marB="0" anchor="ctr"/>
                </a:tc>
                <a:tc>
                  <a:txBody>
                    <a:bodyPr/>
                    <a:lstStyle/>
                    <a:p>
                      <a:pPr algn="ctr"/>
                      <a:r>
                        <a:rPr lang="en-US" sz="1400" b="1" dirty="0">
                          <a:latin typeface="Arial" panose="020B0604020202020204" pitchFamily="34" charset="0"/>
                          <a:cs typeface="Arial" panose="020B0604020202020204" pitchFamily="34" charset="0"/>
                        </a:rPr>
                        <a:t>N trials</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N       pts</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N events</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Direct    estimate</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 evidence</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Indirect estimate</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 evidence</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Network estimate</a:t>
                      </a:r>
                    </a:p>
                  </a:txBody>
                  <a:tcPr marL="45720" marR="45720" marT="0" marB="0" anchor="ctr"/>
                </a:tc>
                <a:extLst>
                  <a:ext uri="{0D108BD9-81ED-4DB2-BD59-A6C34878D82A}">
                    <a16:rowId xmlns:a16="http://schemas.microsoft.com/office/drawing/2014/main" val="1170271751"/>
                  </a:ext>
                </a:extLst>
              </a:tr>
              <a:tr h="571286">
                <a:tc>
                  <a:txBody>
                    <a:bodyPr/>
                    <a:lstStyle/>
                    <a:p>
                      <a:r>
                        <a:rPr lang="en-US" sz="1400" b="1" dirty="0">
                          <a:latin typeface="Arial" panose="020B0604020202020204" pitchFamily="34" charset="0"/>
                          <a:cs typeface="Arial" panose="020B0604020202020204" pitchFamily="34" charset="0"/>
                        </a:rPr>
                        <a:t>TLF</a:t>
                      </a:r>
                    </a:p>
                  </a:txBody>
                  <a:tcPr marR="45720" marT="0" marB="0" anchor="ctr"/>
                </a:tc>
                <a:tc>
                  <a:txBody>
                    <a:bodyPr/>
                    <a:lstStyle/>
                    <a:p>
                      <a:pPr algn="ctr"/>
                      <a:r>
                        <a:rPr lang="en-US" sz="1400" b="1" dirty="0">
                          <a:latin typeface="Arial" panose="020B0604020202020204" pitchFamily="34" charset="0"/>
                          <a:cs typeface="Arial" panose="020B0604020202020204" pitchFamily="34" charset="0"/>
                        </a:rPr>
                        <a:t>4</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1316</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48</a:t>
                      </a:r>
                    </a:p>
                  </a:txBody>
                  <a:tcPr marL="45720" marR="45720" marT="0" marB="0" anchor="ct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a:latin typeface="Arial" panose="020B0604020202020204" pitchFamily="34" charset="0"/>
                          <a:cs typeface="Arial" panose="020B0604020202020204" pitchFamily="34" charset="0"/>
                        </a:rPr>
                        <a:t>0.89 [0.51, 1.57]</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19</a:t>
                      </a:r>
                    </a:p>
                  </a:txBody>
                  <a:tcPr marL="45720" marR="45720" marT="0" marB="0" anchor="ct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a:latin typeface="Arial" panose="020B0604020202020204" pitchFamily="34" charset="0"/>
                          <a:cs typeface="Arial" panose="020B0604020202020204" pitchFamily="34" charset="0"/>
                        </a:rPr>
                        <a:t>1.32 [1.00, 1.73]</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81</a:t>
                      </a:r>
                    </a:p>
                  </a:txBody>
                  <a:tcPr marL="45720" marR="45720" marT="0" marB="0" anchor="ct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a:latin typeface="Arial" panose="020B0604020202020204" pitchFamily="34" charset="0"/>
                          <a:cs typeface="Arial" panose="020B0604020202020204" pitchFamily="34" charset="0"/>
                        </a:rPr>
                        <a:t>1.22 [0.96, 1.56]</a:t>
                      </a:r>
                    </a:p>
                  </a:txBody>
                  <a:tcPr marL="45720" marR="45720" marT="0" marB="0" anchor="ctr"/>
                </a:tc>
                <a:extLst>
                  <a:ext uri="{0D108BD9-81ED-4DB2-BD59-A6C34878D82A}">
                    <a16:rowId xmlns:a16="http://schemas.microsoft.com/office/drawing/2014/main" val="3228886865"/>
                  </a:ext>
                </a:extLst>
              </a:tr>
              <a:tr h="571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   - Cardiac death</a:t>
                      </a:r>
                    </a:p>
                  </a:txBody>
                  <a:tcPr marR="45720" marT="0" marB="0" anchor="ctr"/>
                </a:tc>
                <a:tc>
                  <a:txBody>
                    <a:bodyPr/>
                    <a:lstStyle/>
                    <a:p>
                      <a:pPr algn="ctr"/>
                      <a:r>
                        <a:rPr lang="en-US" sz="1400" b="1" dirty="0">
                          <a:latin typeface="Arial" panose="020B0604020202020204" pitchFamily="34" charset="0"/>
                          <a:cs typeface="Arial" panose="020B0604020202020204" pitchFamily="34" charset="0"/>
                        </a:rPr>
                        <a:t>4</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1316</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3</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dirty="0">
                          <a:latin typeface="Arial" panose="020B0604020202020204" pitchFamily="34" charset="0"/>
                          <a:cs typeface="Arial" panose="020B0604020202020204" pitchFamily="34" charset="0"/>
                        </a:rPr>
                        <a:t>1.32 [0.25, 6.98]</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15</a:t>
                      </a:r>
                    </a:p>
                  </a:txBody>
                  <a:tcPr marL="45720" marR="45720" marT="0" marB="0" anchor="ct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400" b="1" dirty="0">
                          <a:latin typeface="Arial" panose="020B0604020202020204" pitchFamily="34" charset="0"/>
                          <a:cs typeface="Arial" panose="020B0604020202020204" pitchFamily="34" charset="0"/>
                        </a:rPr>
                        <a:t>1.12 [0.56, 2.27]</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85</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1.15 [0.60, 2.20]</a:t>
                      </a:r>
                    </a:p>
                  </a:txBody>
                  <a:tcPr marL="45720" marR="45720" marT="0" marB="0" anchor="ctr"/>
                </a:tc>
                <a:extLst>
                  <a:ext uri="{0D108BD9-81ED-4DB2-BD59-A6C34878D82A}">
                    <a16:rowId xmlns:a16="http://schemas.microsoft.com/office/drawing/2014/main" val="1949474034"/>
                  </a:ext>
                </a:extLst>
              </a:tr>
              <a:tr h="571286">
                <a:tc>
                  <a:txBody>
                    <a:bodyPr/>
                    <a:lstStyle/>
                    <a:p>
                      <a:r>
                        <a:rPr lang="en-US" sz="1400" b="1" dirty="0">
                          <a:latin typeface="Arial" panose="020B0604020202020204" pitchFamily="34" charset="0"/>
                          <a:cs typeface="Arial" panose="020B0604020202020204" pitchFamily="34" charset="0"/>
                        </a:rPr>
                        <a:t>   - TV-MI</a:t>
                      </a:r>
                    </a:p>
                  </a:txBody>
                  <a:tcPr marR="45720" marT="0" marB="0" anchor="ctr"/>
                </a:tc>
                <a:tc>
                  <a:txBody>
                    <a:bodyPr/>
                    <a:lstStyle/>
                    <a:p>
                      <a:pPr algn="ctr"/>
                      <a:r>
                        <a:rPr lang="en-US" sz="1400" b="1" dirty="0">
                          <a:latin typeface="Arial" panose="020B0604020202020204" pitchFamily="34" charset="0"/>
                          <a:cs typeface="Arial" panose="020B0604020202020204" pitchFamily="34" charset="0"/>
                        </a:rPr>
                        <a:t>4</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1316</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14</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dirty="0">
                          <a:latin typeface="Arial" panose="020B0604020202020204" pitchFamily="34" charset="0"/>
                          <a:cs typeface="Arial" panose="020B0604020202020204" pitchFamily="34" charset="0"/>
                        </a:rPr>
                        <a:t>0.97 [0.34, 2.79]</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14</a:t>
                      </a:r>
                    </a:p>
                  </a:txBody>
                  <a:tcPr marL="45720" marR="45720" marT="0" marB="0" anchor="ct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400" b="1" dirty="0">
                          <a:latin typeface="Arial" panose="020B0604020202020204" pitchFamily="34" charset="0"/>
                          <a:cs typeface="Arial" panose="020B0604020202020204" pitchFamily="34" charset="0"/>
                        </a:rPr>
                        <a:t>1.06 [0.69, 1.64]</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86</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1.05 [0.70, 1.57]</a:t>
                      </a:r>
                    </a:p>
                  </a:txBody>
                  <a:tcPr marL="45720" marR="45720" marT="0" marB="0" anchor="ctr"/>
                </a:tc>
                <a:extLst>
                  <a:ext uri="{0D108BD9-81ED-4DB2-BD59-A6C34878D82A}">
                    <a16:rowId xmlns:a16="http://schemas.microsoft.com/office/drawing/2014/main" val="2908036876"/>
                  </a:ext>
                </a:extLst>
              </a:tr>
              <a:tr h="571286">
                <a:tc>
                  <a:txBody>
                    <a:bodyPr/>
                    <a:lstStyle/>
                    <a:p>
                      <a:r>
                        <a:rPr lang="en-US" sz="1400" b="1" dirty="0">
                          <a:latin typeface="Arial" panose="020B0604020202020204" pitchFamily="34" charset="0"/>
                          <a:cs typeface="Arial" panose="020B0604020202020204" pitchFamily="34" charset="0"/>
                        </a:rPr>
                        <a:t>   - TLR</a:t>
                      </a:r>
                    </a:p>
                  </a:txBody>
                  <a:tcPr marR="45720" marT="0" marB="0" anchor="ctr"/>
                </a:tc>
                <a:tc>
                  <a:txBody>
                    <a:bodyPr/>
                    <a:lstStyle/>
                    <a:p>
                      <a:pPr algn="ctr"/>
                      <a:r>
                        <a:rPr lang="en-US" sz="1400" b="1" dirty="0">
                          <a:latin typeface="Arial" panose="020B0604020202020204" pitchFamily="34" charset="0"/>
                          <a:cs typeface="Arial" panose="020B0604020202020204" pitchFamily="34" charset="0"/>
                        </a:rPr>
                        <a:t>4</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1316</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34</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dirty="0">
                          <a:latin typeface="Arial" panose="020B0604020202020204" pitchFamily="34" charset="0"/>
                          <a:cs typeface="Arial" panose="020B0604020202020204" pitchFamily="34" charset="0"/>
                        </a:rPr>
                        <a:t>0.78 [0.39, 1.52]</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25</a:t>
                      </a:r>
                    </a:p>
                  </a:txBody>
                  <a:tcPr marL="45720" marR="45720" marT="0" marB="0" anchor="ct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400" b="1" dirty="0">
                          <a:latin typeface="Arial" panose="020B0604020202020204" pitchFamily="34" charset="0"/>
                          <a:cs typeface="Arial" panose="020B0604020202020204" pitchFamily="34" charset="0"/>
                        </a:rPr>
                        <a:t>1.51 [1.02, 2.22]</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75</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dirty="0">
                          <a:latin typeface="Arial" panose="020B0604020202020204" pitchFamily="34" charset="0"/>
                          <a:cs typeface="Arial" panose="020B0604020202020204" pitchFamily="34" charset="0"/>
                        </a:rPr>
                        <a:t>1.28 [0.91, 1.79]</a:t>
                      </a:r>
                    </a:p>
                  </a:txBody>
                  <a:tcPr marL="45720" marR="45720" marT="0" marB="0" anchor="ctr"/>
                </a:tc>
                <a:extLst>
                  <a:ext uri="{0D108BD9-81ED-4DB2-BD59-A6C34878D82A}">
                    <a16:rowId xmlns:a16="http://schemas.microsoft.com/office/drawing/2014/main" val="4007287598"/>
                  </a:ext>
                </a:extLst>
              </a:tr>
              <a:tr h="571286">
                <a:tc>
                  <a:txBody>
                    <a:bodyPr/>
                    <a:lstStyle/>
                    <a:p>
                      <a:r>
                        <a:rPr lang="en-US" sz="1400" b="1" dirty="0">
                          <a:latin typeface="Arial" panose="020B0604020202020204" pitchFamily="34" charset="0"/>
                          <a:cs typeface="Arial" panose="020B0604020202020204" pitchFamily="34" charset="0"/>
                        </a:rPr>
                        <a:t>Stent thrombosis</a:t>
                      </a:r>
                    </a:p>
                  </a:txBody>
                  <a:tcPr marR="45720" marT="0" marB="0" anchor="ctr"/>
                </a:tc>
                <a:tc>
                  <a:txBody>
                    <a:bodyPr/>
                    <a:lstStyle/>
                    <a:p>
                      <a:pPr algn="ctr"/>
                      <a:r>
                        <a:rPr lang="en-US" sz="1400" b="1" dirty="0">
                          <a:latin typeface="Arial" panose="020B0604020202020204" pitchFamily="34" charset="0"/>
                          <a:cs typeface="Arial" panose="020B0604020202020204" pitchFamily="34" charset="0"/>
                        </a:rPr>
                        <a:t>4</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1316</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4</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dirty="0">
                          <a:latin typeface="Arial" panose="020B0604020202020204" pitchFamily="34" charset="0"/>
                          <a:cs typeface="Arial" panose="020B0604020202020204" pitchFamily="34" charset="0"/>
                        </a:rPr>
                        <a:t>0.93 [0.19, 4.51]</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26</a:t>
                      </a:r>
                    </a:p>
                  </a:txBody>
                  <a:tcPr marL="45720" marR="45720" marT="0" marB="0" anchor="ct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400" b="1" dirty="0">
                          <a:latin typeface="Arial" panose="020B0604020202020204" pitchFamily="34" charset="0"/>
                          <a:cs typeface="Arial" panose="020B0604020202020204" pitchFamily="34" charset="0"/>
                        </a:rPr>
                        <a:t>1.15 [0.45, 2.96]</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74</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dirty="0">
                          <a:latin typeface="Arial" panose="020B0604020202020204" pitchFamily="34" charset="0"/>
                          <a:cs typeface="Arial" panose="020B0604020202020204" pitchFamily="34" charset="0"/>
                        </a:rPr>
                        <a:t>1.09 [0.48, 2.45]</a:t>
                      </a:r>
                    </a:p>
                  </a:txBody>
                  <a:tcPr marL="45720" marR="45720" marT="0" marB="0" anchor="ctr"/>
                </a:tc>
                <a:extLst>
                  <a:ext uri="{0D108BD9-81ED-4DB2-BD59-A6C34878D82A}">
                    <a16:rowId xmlns:a16="http://schemas.microsoft.com/office/drawing/2014/main" val="2173244861"/>
                  </a:ext>
                </a:extLst>
              </a:tr>
              <a:tr h="571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All-cause death</a:t>
                      </a:r>
                    </a:p>
                  </a:txBody>
                  <a:tcPr marR="45720" marT="0" marB="0" anchor="ctr"/>
                </a:tc>
                <a:tc>
                  <a:txBody>
                    <a:bodyPr/>
                    <a:lstStyle/>
                    <a:p>
                      <a:pPr algn="ctr"/>
                      <a:r>
                        <a:rPr lang="en-US" sz="1400" b="1" dirty="0">
                          <a:latin typeface="Arial" panose="020B0604020202020204" pitchFamily="34" charset="0"/>
                          <a:cs typeface="Arial" panose="020B0604020202020204" pitchFamily="34" charset="0"/>
                        </a:rPr>
                        <a:t>4</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1316</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12</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1.26 [0.44, 3.62]</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19</a:t>
                      </a:r>
                    </a:p>
                  </a:txBody>
                  <a:tcPr marL="45720" marR="45720" marT="0" marB="0" anchor="ct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a:latin typeface="Arial" panose="020B0604020202020204" pitchFamily="34" charset="0"/>
                          <a:cs typeface="Arial" panose="020B0604020202020204" pitchFamily="34" charset="0"/>
                        </a:rPr>
                        <a:t>0.91 [0.55,1.50]</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81</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0.97 [0.61, 1.52]</a:t>
                      </a:r>
                    </a:p>
                  </a:txBody>
                  <a:tcPr marL="45720" marR="45720" marT="0" marB="0" anchor="ctr"/>
                </a:tc>
                <a:extLst>
                  <a:ext uri="{0D108BD9-81ED-4DB2-BD59-A6C34878D82A}">
                    <a16:rowId xmlns:a16="http://schemas.microsoft.com/office/drawing/2014/main" val="1067342559"/>
                  </a:ext>
                </a:extLst>
              </a:tr>
              <a:tr h="571286">
                <a:tc>
                  <a:txBody>
                    <a:bodyPr/>
                    <a:lstStyle/>
                    <a:p>
                      <a:r>
                        <a:rPr lang="en-US" sz="1400" b="1" dirty="0">
                          <a:latin typeface="Arial" panose="020B0604020202020204" pitchFamily="34" charset="0"/>
                          <a:cs typeface="Arial" panose="020B0604020202020204" pitchFamily="34" charset="0"/>
                        </a:rPr>
                        <a:t>All MI</a:t>
                      </a:r>
                    </a:p>
                  </a:txBody>
                  <a:tcPr marR="45720" marT="0" marB="0" anchor="ctr"/>
                </a:tc>
                <a:tc>
                  <a:txBody>
                    <a:bodyPr/>
                    <a:lstStyle/>
                    <a:p>
                      <a:pPr algn="ctr"/>
                      <a:r>
                        <a:rPr lang="en-US" sz="1400" b="1" dirty="0">
                          <a:latin typeface="Arial" panose="020B0604020202020204" pitchFamily="34" charset="0"/>
                          <a:cs typeface="Arial" panose="020B0604020202020204" pitchFamily="34" charset="0"/>
                        </a:rPr>
                        <a:t>4</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1316</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21</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1.26 [0.52, 3.02]</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17</a:t>
                      </a:r>
                    </a:p>
                  </a:txBody>
                  <a:tcPr marL="45720" marR="45720" marT="0" marB="0" anchor="ct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a:latin typeface="Arial" panose="020B0604020202020204" pitchFamily="34" charset="0"/>
                          <a:cs typeface="Arial" panose="020B0604020202020204" pitchFamily="34" charset="0"/>
                        </a:rPr>
                        <a:t>1.12 [0.75, 1.67]</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83</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1.14 [0.79, 1.64]</a:t>
                      </a:r>
                    </a:p>
                  </a:txBody>
                  <a:tcPr marL="45720" marR="45720" marT="0" marB="0" anchor="ctr"/>
                </a:tc>
                <a:extLst>
                  <a:ext uri="{0D108BD9-81ED-4DB2-BD59-A6C34878D82A}">
                    <a16:rowId xmlns:a16="http://schemas.microsoft.com/office/drawing/2014/main" val="1222643283"/>
                  </a:ext>
                </a:extLst>
              </a:tr>
              <a:tr h="571286">
                <a:tc>
                  <a:txBody>
                    <a:bodyPr/>
                    <a:lstStyle/>
                    <a:p>
                      <a:r>
                        <a:rPr lang="en-US" sz="1400" b="1" dirty="0">
                          <a:latin typeface="Arial" panose="020B0604020202020204" pitchFamily="34" charset="0"/>
                          <a:cs typeface="Arial" panose="020B0604020202020204" pitchFamily="34" charset="0"/>
                        </a:rPr>
                        <a:t>TVR</a:t>
                      </a:r>
                    </a:p>
                  </a:txBody>
                  <a:tcPr marR="45720" marT="0" marB="0" anchor="ctr"/>
                </a:tc>
                <a:tc>
                  <a:txBody>
                    <a:bodyPr/>
                    <a:lstStyle/>
                    <a:p>
                      <a:pPr algn="ctr"/>
                      <a:r>
                        <a:rPr lang="en-US" sz="1400" b="1" dirty="0">
                          <a:latin typeface="Arial" panose="020B0604020202020204" pitchFamily="34" charset="0"/>
                          <a:cs typeface="Arial" panose="020B0604020202020204" pitchFamily="34" charset="0"/>
                        </a:rPr>
                        <a:t>4</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1316</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60</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1.10 [0.67, 1.80]</a:t>
                      </a:r>
                    </a:p>
                  </a:txBody>
                  <a:tcPr marL="45720" marR="45720" marT="0" marB="0" anchor="ctr"/>
                </a:tc>
                <a:tc>
                  <a:txBody>
                    <a:bodyPr/>
                    <a:lstStyle/>
                    <a:p>
                      <a:pPr algn="ctr"/>
                      <a:r>
                        <a:rPr lang="en-US" sz="1400" b="1" dirty="0">
                          <a:latin typeface="Arial" panose="020B0604020202020204" pitchFamily="34" charset="0"/>
                          <a:cs typeface="Arial" panose="020B0604020202020204" pitchFamily="34" charset="0"/>
                        </a:rPr>
                        <a:t>34</a:t>
                      </a:r>
                    </a:p>
                  </a:txBody>
                  <a:tcPr marL="45720" marR="45720" marT="0" marB="0" anchor="ct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a:latin typeface="Arial" panose="020B0604020202020204" pitchFamily="34" charset="0"/>
                          <a:cs typeface="Arial" panose="020B0604020202020204" pitchFamily="34" charset="0"/>
                        </a:rPr>
                        <a:t>1.52 [1.07, 2.17]</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66</a:t>
                      </a:r>
                    </a:p>
                  </a:txBody>
                  <a:tcPr marL="45720" marR="45720" marT="0" marB="0" anchor="ctr"/>
                </a:tc>
                <a:tc>
                  <a:txBody>
                    <a:bodyPr/>
                    <a:lstStyle/>
                    <a:p>
                      <a:pPr algn="ctr"/>
                      <a:r>
                        <a:rPr lang="en-US" sz="1400" b="1" dirty="0">
                          <a:solidFill>
                            <a:srgbClr val="FF0000"/>
                          </a:solidFill>
                          <a:latin typeface="Arial" panose="020B0604020202020204" pitchFamily="34" charset="0"/>
                          <a:cs typeface="Arial" panose="020B0604020202020204" pitchFamily="34" charset="0"/>
                        </a:rPr>
                        <a:t>1.36 [1.02, 1.82]</a:t>
                      </a:r>
                    </a:p>
                  </a:txBody>
                  <a:tcPr marL="45720" marR="45720" marT="0" marB="0" anchor="ctr"/>
                </a:tc>
                <a:extLst>
                  <a:ext uri="{0D108BD9-81ED-4DB2-BD59-A6C34878D82A}">
                    <a16:rowId xmlns:a16="http://schemas.microsoft.com/office/drawing/2014/main" val="1842501469"/>
                  </a:ext>
                </a:extLst>
              </a:tr>
            </a:tbl>
          </a:graphicData>
        </a:graphic>
      </p:graphicFrame>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127471"/>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4038-9AEF-FEF7-CDCD-261EE7B4BBA4}"/>
              </a:ext>
            </a:extLst>
          </p:cNvPr>
          <p:cNvSpPr>
            <a:spLocks noGrp="1"/>
          </p:cNvSpPr>
          <p:nvPr>
            <p:ph type="title"/>
          </p:nvPr>
        </p:nvSpPr>
        <p:spPr>
          <a:xfrm>
            <a:off x="-952500" y="79022"/>
            <a:ext cx="12192000" cy="1034184"/>
          </a:xfrm>
        </p:spPr>
        <p:txBody>
          <a:bodyPr>
            <a:noAutofit/>
          </a:bodyPr>
          <a:lstStyle/>
          <a:p>
            <a:pPr algn="ctr">
              <a:lnSpc>
                <a:spcPct val="100000"/>
              </a:lnSpc>
            </a:pPr>
            <a:r>
              <a:rPr lang="en-US" dirty="0">
                <a:latin typeface="Calibri" panose="020F0502020204030204" pitchFamily="34" charset="0"/>
                <a:cs typeface="Calibri" panose="020F0502020204030204" pitchFamily="34" charset="0"/>
              </a:rPr>
              <a:t>Conclusions</a:t>
            </a:r>
            <a:endParaRPr lang="en-US" b="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73A1461-EAD0-9CD9-7074-82B489BFEBA9}"/>
              </a:ext>
            </a:extLst>
          </p:cNvPr>
          <p:cNvSpPr txBox="1"/>
          <p:nvPr/>
        </p:nvSpPr>
        <p:spPr>
          <a:xfrm>
            <a:off x="98612" y="677401"/>
            <a:ext cx="10188388" cy="56323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present network meta-analysis from 20 RCTs in 12,428 pts with f/p ranging from 6-60 months demonstrates that: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90513" marR="0" lvl="0" indent="-29051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Compared with angiography-guided PCI, IVI-guided PCI with OCT or IVUS reduces TLF by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31%,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driven by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46%, 20%,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29%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reductions in cardiac death, TV-MI, and TLR respectively</a:t>
            </a:r>
          </a:p>
          <a:p>
            <a:pPr marL="290513" marR="0" lvl="0" indent="-29051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90513" marR="0" lvl="0" indent="-29051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IVI-guided PCI also reduces stent thrombosis by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52%,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MI by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18%,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all-cause death by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25% </a:t>
            </a:r>
          </a:p>
          <a:p>
            <a:pPr marL="290513" marR="0" lvl="0" indent="-29051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90513" marR="0" lvl="0" indent="-29051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Outcomes were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similar</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for OCT-guided PCI and IVUS-guided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PCI</a:t>
            </a:r>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363"/>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Conclusions</a:t>
            </a:r>
          </a:p>
        </p:txBody>
      </p:sp>
    </p:spTree>
    <p:extLst>
      <p:ext uri="{BB962C8B-B14F-4D97-AF65-F5344CB8AC3E}">
        <p14:creationId xmlns:p14="http://schemas.microsoft.com/office/powerpoint/2010/main" val="2382823499"/>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left)">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4">
            <a:extLst>
              <a:ext uri="{FF2B5EF4-FFF2-40B4-BE49-F238E27FC236}">
                <a16:creationId xmlns:a16="http://schemas.microsoft.com/office/drawing/2014/main" id="{B956E9CC-2A8E-00E4-B6B6-7BD995E652A3}"/>
              </a:ext>
            </a:extLst>
          </p:cNvPr>
          <p:cNvSpPr txBox="1">
            <a:spLocks/>
          </p:cNvSpPr>
          <p:nvPr/>
        </p:nvSpPr>
        <p:spPr>
          <a:xfrm>
            <a:off x="-8966" y="901215"/>
            <a:ext cx="10181666" cy="3326168"/>
          </a:xfrm>
          <a:prstGeom prst="rect">
            <a:avLst/>
          </a:prstGeom>
        </p:spPr>
        <p:txBody>
          <a:bodyPr vert="horz" wrap="square" lIns="90000" tIns="46800" rIns="90000" bIns="46800" rtlCol="0">
            <a:spAutoFit/>
          </a:bodyPr>
          <a:lstStyle>
            <a:lvl1pPr marL="0" indent="0" algn="l" defTabSz="360000" rtl="0" eaLnBrk="1" latinLnBrk="0" hangingPunct="1">
              <a:spcBef>
                <a:spcPts val="600"/>
              </a:spcBef>
              <a:buClr>
                <a:srgbClr val="C00000"/>
              </a:buClr>
              <a:buFont typeface="Arial" panose="020B0604020202020204" pitchFamily="34" charset="0"/>
              <a:buNone/>
              <a:defRPr lang="en-US" sz="4800" b="1" i="0" kern="1200" baseline="0">
                <a:solidFill>
                  <a:schemeClr val="accent1"/>
                </a:solidFill>
                <a:latin typeface="+mn-lt"/>
                <a:ea typeface="+mn-ea"/>
                <a:cs typeface="Verdana"/>
              </a:defRPr>
            </a:lvl1pPr>
            <a:lvl2pPr marL="266700" indent="0" algn="l" defTabSz="360000" rtl="0" eaLnBrk="1" latinLnBrk="0" hangingPunct="1">
              <a:spcBef>
                <a:spcPct val="20000"/>
              </a:spcBef>
              <a:buClr>
                <a:srgbClr val="C00000"/>
              </a:buClr>
              <a:buFont typeface="Arial" panose="020B0604020202020204" pitchFamily="34" charset="0"/>
              <a:buNone/>
              <a:defRPr lang="en-US" sz="2000" b="0" i="0" kern="1200">
                <a:solidFill>
                  <a:schemeClr val="tx1"/>
                </a:solidFill>
                <a:latin typeface="+mn-lt"/>
                <a:ea typeface="+mn-ea"/>
                <a:cs typeface="Verdana"/>
              </a:defRPr>
            </a:lvl2pPr>
            <a:lvl3pPr marL="531812" indent="0" algn="l" defTabSz="360000" rtl="0" eaLnBrk="1" latinLnBrk="0" hangingPunct="1">
              <a:spcBef>
                <a:spcPct val="20000"/>
              </a:spcBef>
              <a:buClr>
                <a:srgbClr val="C00000"/>
              </a:buClr>
              <a:buFont typeface="Arial" panose="020B0604020202020204" pitchFamily="34" charset="0"/>
              <a:buNone/>
              <a:defRPr lang="en-US" sz="1800" b="0" i="0" kern="1200">
                <a:solidFill>
                  <a:schemeClr val="tx1"/>
                </a:solidFill>
                <a:latin typeface="+mn-lt"/>
                <a:ea typeface="+mn-ea"/>
                <a:cs typeface="Verdana"/>
              </a:defRPr>
            </a:lvl3pPr>
            <a:lvl4pPr marL="809625" indent="0" algn="l" defTabSz="360000" rtl="0" eaLnBrk="1" latinLnBrk="0" hangingPunct="1">
              <a:spcBef>
                <a:spcPct val="20000"/>
              </a:spcBef>
              <a:buClr>
                <a:srgbClr val="C00000"/>
              </a:buClr>
              <a:buFont typeface="Arial" panose="020B0604020202020204" pitchFamily="34" charset="0"/>
              <a:buNone/>
              <a:defRPr lang="en-US" sz="1800" b="0" i="0" kern="1200">
                <a:solidFill>
                  <a:schemeClr val="tx1"/>
                </a:solidFill>
                <a:latin typeface="+mn-lt"/>
                <a:ea typeface="+mn-ea"/>
                <a:cs typeface="Verdana"/>
              </a:defRPr>
            </a:lvl4pPr>
            <a:lvl5pPr marL="1076325" indent="0" algn="l" defTabSz="360000" rtl="0" eaLnBrk="1" latinLnBrk="0" hangingPunct="1">
              <a:spcBef>
                <a:spcPct val="20000"/>
              </a:spcBef>
              <a:buClr>
                <a:srgbClr val="C00000"/>
              </a:buClr>
              <a:buFont typeface="Arial" panose="020B0604020202020204" pitchFamily="34" charset="0"/>
              <a:buNone/>
              <a:defRPr lang="en-US" sz="1800" b="0" i="0" kern="1200">
                <a:solidFill>
                  <a:schemeClr val="tx1"/>
                </a:solidFill>
                <a:latin typeface="+mn-lt"/>
                <a:ea typeface="+mn-ea"/>
                <a:cs typeface="Verdana"/>
              </a:defRPr>
            </a:lvl5pPr>
            <a:lvl6pPr marL="1981200" indent="0" algn="l" defTabSz="914400" rtl="0" eaLnBrk="1" latinLnBrk="0" hangingPunct="1">
              <a:spcBef>
                <a:spcPct val="20000"/>
              </a:spcBef>
              <a:buClr>
                <a:srgbClr val="C00000"/>
              </a:buClr>
              <a:buFont typeface="Arial" panose="020B0604020202020204" pitchFamily="34" charset="0"/>
              <a:buNone/>
              <a:defRPr lang="en-US" sz="1400" kern="1200" dirty="0" smtClean="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360000" rtl="0" eaLnBrk="1" fontAlgn="auto" latinLnBrk="0" hangingPunct="1">
              <a:lnSpc>
                <a:spcPct val="100000"/>
              </a:lnSpc>
              <a:spcBef>
                <a:spcPts val="600"/>
              </a:spcBef>
              <a:spcAft>
                <a:spcPts val="0"/>
              </a:spcAft>
              <a:buClr>
                <a:srgbClr val="C00000"/>
              </a:buClr>
              <a:buSzTx/>
              <a:buFont typeface="Arial" panose="020B0604020202020204" pitchFamily="34" charset="0"/>
              <a:buNone/>
              <a:tabLst/>
              <a:defRPr/>
            </a:pPr>
            <a:r>
              <a:rPr kumimoji="0" lang="en-US" altLang="ko-Kore-KR"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 (Optical Coherence Tomography)-Guided or IVUS (Intravascular Ultrasound)-Guided PCI:</a:t>
            </a:r>
          </a:p>
          <a:p>
            <a:pPr marL="0" marR="0" lvl="0" indent="0" algn="ctr" defTabSz="360000" rtl="0" eaLnBrk="1" fontAlgn="auto" latinLnBrk="0" hangingPunct="1">
              <a:lnSpc>
                <a:spcPct val="100000"/>
              </a:lnSpc>
              <a:spcBef>
                <a:spcPts val="600"/>
              </a:spcBef>
              <a:spcAft>
                <a:spcPts val="0"/>
              </a:spcAft>
              <a:buClr>
                <a:srgbClr val="C00000"/>
              </a:buClr>
              <a:buSzTx/>
              <a:buFont typeface="Arial" panose="020B0604020202020204" pitchFamily="34" charset="0"/>
              <a:buNone/>
              <a:tabLst/>
              <a:defRPr/>
            </a:pPr>
            <a:r>
              <a:rPr kumimoji="0" lang="en-US" altLang="ko-Kore-KR"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360000" rtl="0" eaLnBrk="1" fontAlgn="auto" latinLnBrk="0" hangingPunct="1">
              <a:lnSpc>
                <a:spcPct val="100000"/>
              </a:lnSpc>
              <a:spcBef>
                <a:spcPts val="600"/>
              </a:spcBef>
              <a:spcAft>
                <a:spcPts val="0"/>
              </a:spcAft>
              <a:buClr>
                <a:srgbClr val="C00000"/>
              </a:buClr>
              <a:buSzTx/>
              <a:buFont typeface="Arial" panose="020B0604020202020204" pitchFamily="34" charset="0"/>
              <a:buNone/>
              <a:tabLst/>
              <a:defRPr/>
            </a:pPr>
            <a:r>
              <a:rPr kumimoji="0" lang="en-US" altLang="ko-Kore-KR"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OCTIVUS Randomized Clinical Trial</a:t>
            </a:r>
          </a:p>
        </p:txBody>
      </p:sp>
    </p:spTree>
    <p:extLst>
      <p:ext uri="{BB962C8B-B14F-4D97-AF65-F5344CB8AC3E}">
        <p14:creationId xmlns:p14="http://schemas.microsoft.com/office/powerpoint/2010/main" val="1604010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47437"/>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OCTIVUS Trial Design</a:t>
            </a:r>
          </a:p>
        </p:txBody>
      </p:sp>
      <p:sp>
        <p:nvSpPr>
          <p:cNvPr id="4" name="TextBox 3">
            <a:extLst>
              <a:ext uri="{FF2B5EF4-FFF2-40B4-BE49-F238E27FC236}">
                <a16:creationId xmlns:a16="http://schemas.microsoft.com/office/drawing/2014/main" id="{0B3F8577-A3E6-7C2A-090A-82B3BF915BAF}"/>
              </a:ext>
            </a:extLst>
          </p:cNvPr>
          <p:cNvSpPr txBox="1"/>
          <p:nvPr/>
        </p:nvSpPr>
        <p:spPr>
          <a:xfrm>
            <a:off x="6212541" y="6507588"/>
            <a:ext cx="40744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ore-KR"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Kang et al., Am Heart J 2020;228:72 </a:t>
            </a:r>
          </a:p>
        </p:txBody>
      </p:sp>
      <p:grpSp>
        <p:nvGrpSpPr>
          <p:cNvPr id="6" name="Group 5"/>
          <p:cNvGrpSpPr/>
          <p:nvPr/>
        </p:nvGrpSpPr>
        <p:grpSpPr>
          <a:xfrm>
            <a:off x="620526" y="1577794"/>
            <a:ext cx="9052392" cy="4562001"/>
            <a:chOff x="611561" y="1463816"/>
            <a:chExt cx="7920880" cy="2821787"/>
          </a:xfrm>
        </p:grpSpPr>
        <p:sp>
          <p:nvSpPr>
            <p:cNvPr id="8" name="Line 5">
              <a:extLst>
                <a:ext uri="{FF2B5EF4-FFF2-40B4-BE49-F238E27FC236}">
                  <a16:creationId xmlns:a16="http://schemas.microsoft.com/office/drawing/2014/main" id="{896BEC6F-D5ED-9672-F043-325EB4597B6D}"/>
                </a:ext>
              </a:extLst>
            </p:cNvPr>
            <p:cNvSpPr>
              <a:spLocks noChangeShapeType="1"/>
            </p:cNvSpPr>
            <p:nvPr/>
          </p:nvSpPr>
          <p:spPr bwMode="auto">
            <a:xfrm>
              <a:off x="2339750" y="2651743"/>
              <a:ext cx="446449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1" i="0" u="none" strike="noStrike" kern="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9" name="Line 6">
              <a:extLst>
                <a:ext uri="{FF2B5EF4-FFF2-40B4-BE49-F238E27FC236}">
                  <a16:creationId xmlns:a16="http://schemas.microsoft.com/office/drawing/2014/main" id="{7B4D4B3C-13BD-0D7A-7275-536428E52ED3}"/>
                </a:ext>
              </a:extLst>
            </p:cNvPr>
            <p:cNvSpPr>
              <a:spLocks noChangeShapeType="1"/>
            </p:cNvSpPr>
            <p:nvPr/>
          </p:nvSpPr>
          <p:spPr bwMode="auto">
            <a:xfrm flipH="1">
              <a:off x="2339749" y="2651743"/>
              <a:ext cx="3" cy="1287842"/>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1" i="0" u="none" strike="noStrike" kern="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0" name="Rectangle 9">
              <a:extLst>
                <a:ext uri="{FF2B5EF4-FFF2-40B4-BE49-F238E27FC236}">
                  <a16:creationId xmlns:a16="http://schemas.microsoft.com/office/drawing/2014/main" id="{30FC610E-8ACE-79A9-D7F5-243C60377537}"/>
                </a:ext>
              </a:extLst>
            </p:cNvPr>
            <p:cNvSpPr>
              <a:spLocks noChangeArrowheads="1"/>
            </p:cNvSpPr>
            <p:nvPr/>
          </p:nvSpPr>
          <p:spPr bwMode="auto">
            <a:xfrm>
              <a:off x="611561" y="1463816"/>
              <a:ext cx="7920880" cy="540544"/>
            </a:xfrm>
            <a:prstGeom prst="rect">
              <a:avLst/>
            </a:prstGeom>
            <a:solidFill>
              <a:srgbClr val="005694">
                <a:lumMod val="20000"/>
                <a:lumOff val="80000"/>
              </a:srgbClr>
            </a:solidFill>
            <a:ln w="3175">
              <a:solidFill>
                <a:sysClr val="windowText" lastClr="000000"/>
              </a:solidFill>
              <a:miter lim="800000"/>
              <a:headEnd/>
              <a:tailEnd/>
            </a:ln>
          </p:spPr>
          <p:txBody>
            <a:bodyPr wrap="none"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rgbClr val="002060"/>
                  </a:solidFill>
                  <a:effectLst/>
                  <a:uLnTx/>
                  <a:uFillTx/>
                  <a:latin typeface="Arial" panose="020B0604020202020204" pitchFamily="34" charset="0"/>
                  <a:ea typeface="바탕체" charset="-127"/>
                  <a:cs typeface="Arial" panose="020B0604020202020204" pitchFamily="34" charset="0"/>
                </a:rPr>
                <a:t>2,000 patients with obstructive CAD undergoing PCI in routine PCI clinical practice </a:t>
              </a:r>
            </a:p>
          </p:txBody>
        </p:sp>
        <p:sp>
          <p:nvSpPr>
            <p:cNvPr id="11" name="Rectangle 10">
              <a:extLst>
                <a:ext uri="{FF2B5EF4-FFF2-40B4-BE49-F238E27FC236}">
                  <a16:creationId xmlns:a16="http://schemas.microsoft.com/office/drawing/2014/main" id="{DFEE5E55-85B4-12EB-BDFE-2F101CEA2FB5}"/>
                </a:ext>
              </a:extLst>
            </p:cNvPr>
            <p:cNvSpPr>
              <a:spLocks noChangeArrowheads="1"/>
            </p:cNvSpPr>
            <p:nvPr/>
          </p:nvSpPr>
          <p:spPr bwMode="auto">
            <a:xfrm>
              <a:off x="611562" y="2867209"/>
              <a:ext cx="3456378" cy="756084"/>
            </a:xfrm>
            <a:prstGeom prst="rect">
              <a:avLst/>
            </a:prstGeom>
            <a:solidFill>
              <a:srgbClr val="005694">
                <a:lumMod val="20000"/>
                <a:lumOff val="80000"/>
              </a:srgbClr>
            </a:solidFill>
            <a:ln w="3175">
              <a:solidFill>
                <a:sysClr val="windowText" lastClr="000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002060"/>
                  </a:solidFill>
                  <a:effectLst/>
                  <a:uLnTx/>
                  <a:uFillTx/>
                  <a:latin typeface="Arial" panose="020B0604020202020204" pitchFamily="34" charset="0"/>
                  <a:ea typeface="바탕체" pitchFamily="17" charset="-127"/>
                  <a:cs typeface="Arial" panose="020B0604020202020204" pitchFamily="34" charset="0"/>
                </a:rPr>
                <a:t>OCT-guided PCI strategy</a:t>
              </a:r>
              <a:r>
                <a:rPr kumimoji="0" lang="en-US" altLang="ko-KR" sz="2000" b="1" i="0" u="none" strike="noStrike" kern="0" cap="none" spc="0" normalizeH="0" baseline="0" noProof="0" dirty="0">
                  <a:ln>
                    <a:noFill/>
                  </a:ln>
                  <a:solidFill>
                    <a:srgbClr val="002060"/>
                  </a:solidFill>
                  <a:effectLst>
                    <a:outerShdw blurRad="38100" dist="38100" dir="2700000" algn="tl">
                      <a:srgbClr val="C0C0C0"/>
                    </a:outerShdw>
                  </a:effectLst>
                  <a:uLnTx/>
                  <a:uFillTx/>
                  <a:latin typeface="Arial" panose="020B0604020202020204" pitchFamily="34" charset="0"/>
                  <a:ea typeface="바탕체" pitchFamily="17" charset="-127"/>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002060"/>
                  </a:solidFill>
                  <a:effectLst/>
                  <a:uLnTx/>
                  <a:uFillTx/>
                  <a:latin typeface="Arial" panose="020B0604020202020204" pitchFamily="34" charset="0"/>
                  <a:ea typeface="바탕체" pitchFamily="17" charset="-127"/>
                  <a:cs typeface="Arial" panose="020B0604020202020204" pitchFamily="34" charset="0"/>
                </a:rPr>
                <a:t>(N=1,000)</a:t>
              </a:r>
            </a:p>
          </p:txBody>
        </p:sp>
        <p:sp>
          <p:nvSpPr>
            <p:cNvPr id="12" name="Line 9">
              <a:extLst>
                <a:ext uri="{FF2B5EF4-FFF2-40B4-BE49-F238E27FC236}">
                  <a16:creationId xmlns:a16="http://schemas.microsoft.com/office/drawing/2014/main" id="{A06B141F-3E32-A947-3C4E-B35FF1C0F222}"/>
                </a:ext>
              </a:extLst>
            </p:cNvPr>
            <p:cNvSpPr>
              <a:spLocks noChangeShapeType="1"/>
            </p:cNvSpPr>
            <p:nvPr/>
          </p:nvSpPr>
          <p:spPr bwMode="auto">
            <a:xfrm>
              <a:off x="4569180" y="1993644"/>
              <a:ext cx="0" cy="658416"/>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1" i="0" u="none" strike="noStrike" kern="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3" name="Line 10">
              <a:extLst>
                <a:ext uri="{FF2B5EF4-FFF2-40B4-BE49-F238E27FC236}">
                  <a16:creationId xmlns:a16="http://schemas.microsoft.com/office/drawing/2014/main" id="{5BFBBC05-425D-1E5C-AE2E-FE6E9192836D}"/>
                </a:ext>
              </a:extLst>
            </p:cNvPr>
            <p:cNvSpPr>
              <a:spLocks noChangeShapeType="1"/>
            </p:cNvSpPr>
            <p:nvPr/>
          </p:nvSpPr>
          <p:spPr bwMode="auto">
            <a:xfrm>
              <a:off x="6804248" y="2652060"/>
              <a:ext cx="0" cy="1287525"/>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1" i="0" u="none" strike="noStrike" kern="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4" name="Rectangle 12">
              <a:extLst>
                <a:ext uri="{FF2B5EF4-FFF2-40B4-BE49-F238E27FC236}">
                  <a16:creationId xmlns:a16="http://schemas.microsoft.com/office/drawing/2014/main" id="{E78DA9C3-7B1C-5FFE-2872-EC0B27C2DB38}"/>
                </a:ext>
              </a:extLst>
            </p:cNvPr>
            <p:cNvSpPr>
              <a:spLocks noChangeArrowheads="1"/>
            </p:cNvSpPr>
            <p:nvPr/>
          </p:nvSpPr>
          <p:spPr bwMode="auto">
            <a:xfrm>
              <a:off x="5076056" y="2867767"/>
              <a:ext cx="3456381" cy="756084"/>
            </a:xfrm>
            <a:prstGeom prst="rect">
              <a:avLst/>
            </a:prstGeom>
            <a:solidFill>
              <a:srgbClr val="005694">
                <a:lumMod val="20000"/>
                <a:lumOff val="80000"/>
              </a:srgbClr>
            </a:solidFill>
            <a:ln w="3175">
              <a:solidFill>
                <a:sysClr val="windowText" lastClr="000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002060"/>
                  </a:solidFill>
                  <a:effectLst/>
                  <a:uLnTx/>
                  <a:uFillTx/>
                  <a:latin typeface="Arial" panose="020B0604020202020204" pitchFamily="34" charset="0"/>
                  <a:ea typeface="바탕체" pitchFamily="17" charset="-127"/>
                  <a:cs typeface="Arial" panose="020B0604020202020204" pitchFamily="34" charset="0"/>
                </a:rPr>
                <a:t>IVUS-guided PCI strategy</a:t>
              </a:r>
              <a:r>
                <a:rPr kumimoji="0" lang="en-US" altLang="ko-KR" sz="2000" b="1" i="0" u="none" strike="noStrike" kern="0" cap="none" spc="0" normalizeH="0" baseline="0" noProof="0" dirty="0">
                  <a:ln>
                    <a:noFill/>
                  </a:ln>
                  <a:solidFill>
                    <a:srgbClr val="002060"/>
                  </a:solidFill>
                  <a:effectLst>
                    <a:outerShdw blurRad="38100" dist="38100" dir="2700000" algn="tl">
                      <a:srgbClr val="C0C0C0"/>
                    </a:outerShdw>
                  </a:effectLst>
                  <a:uLnTx/>
                  <a:uFillTx/>
                  <a:latin typeface="Arial" panose="020B0604020202020204" pitchFamily="34" charset="0"/>
                  <a:ea typeface="바탕체" pitchFamily="17" charset="-127"/>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002060"/>
                  </a:solidFill>
                  <a:effectLst/>
                  <a:uLnTx/>
                  <a:uFillTx/>
                  <a:latin typeface="Arial" panose="020B0604020202020204" pitchFamily="34" charset="0"/>
                  <a:ea typeface="바탕체" pitchFamily="17" charset="-127"/>
                  <a:cs typeface="Arial" panose="020B0604020202020204" pitchFamily="34" charset="0"/>
                </a:rPr>
                <a:t>(N=1,000)</a:t>
              </a:r>
            </a:p>
          </p:txBody>
        </p:sp>
        <p:sp>
          <p:nvSpPr>
            <p:cNvPr id="15" name="Text Box 13">
              <a:extLst>
                <a:ext uri="{FF2B5EF4-FFF2-40B4-BE49-F238E27FC236}">
                  <a16:creationId xmlns:a16="http://schemas.microsoft.com/office/drawing/2014/main" id="{B8D65856-DC39-7981-B123-82D6A1A69DAC}"/>
                </a:ext>
              </a:extLst>
            </p:cNvPr>
            <p:cNvSpPr txBox="1">
              <a:spLocks noChangeArrowheads="1"/>
            </p:cNvSpPr>
            <p:nvPr/>
          </p:nvSpPr>
          <p:spPr bwMode="auto">
            <a:xfrm>
              <a:off x="1441327" y="2199392"/>
              <a:ext cx="6291010" cy="190373"/>
            </a:xfrm>
            <a:prstGeom prst="rect">
              <a:avLst/>
            </a:prstGeom>
            <a:solidFill>
              <a:sysClr val="window" lastClr="FFFFFF"/>
            </a:solidFill>
            <a:ln w="9525">
              <a:solidFill>
                <a:sysClr val="windowText" lastClr="000000"/>
              </a:solidFill>
              <a:miter lim="800000"/>
              <a:headEnd/>
              <a:tailEnd/>
            </a:ln>
          </p:spPr>
          <p:txBody>
            <a:bodyPr wrap="square" anchor="ct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ko-KR" sz="1400" b="1" i="0" u="none" strike="noStrike" kern="0" cap="none" spc="0" normalizeH="0" baseline="0" noProof="0" dirty="0">
                  <a:ln>
                    <a:noFill/>
                  </a:ln>
                  <a:solidFill>
                    <a:prstClr val="black"/>
                  </a:solidFill>
                  <a:effectLst/>
                  <a:uLnTx/>
                  <a:uFillTx/>
                  <a:latin typeface="Arial" panose="020B0604020202020204" pitchFamily="34" charset="0"/>
                  <a:ea typeface="굴림" charset="-127"/>
                  <a:cs typeface="Arial" panose="020B0604020202020204" pitchFamily="34" charset="0"/>
                </a:rPr>
                <a:t>A permuted block size of 4 or 6, stratified randomization by (1) trial center</a:t>
              </a:r>
              <a:endParaRPr kumimoji="1" lang="en-US" altLang="ko-KR" sz="1400" b="1" i="0" u="none" strike="noStrike" kern="0" cap="none" spc="0" normalizeH="0" baseline="0" noProof="0" dirty="0">
                <a:ln>
                  <a:noFill/>
                </a:ln>
                <a:solidFill>
                  <a:prstClr val="black"/>
                </a:solidFill>
                <a:effectLst/>
                <a:uLnTx/>
                <a:uFillTx/>
                <a:latin typeface="Arial" panose="020B0604020202020204" pitchFamily="34" charset="0"/>
                <a:ea typeface="굴림" charset="-127"/>
                <a:cs typeface="Arial" panose="020B0604020202020204" pitchFamily="34" charset="0"/>
                <a:sym typeface="Symbol" charset="2"/>
              </a:endParaRPr>
            </a:p>
          </p:txBody>
        </p:sp>
        <p:sp>
          <p:nvSpPr>
            <p:cNvPr id="16" name="Text Box 19">
              <a:extLst>
                <a:ext uri="{FF2B5EF4-FFF2-40B4-BE49-F238E27FC236}">
                  <a16:creationId xmlns:a16="http://schemas.microsoft.com/office/drawing/2014/main" id="{C8DAACD7-BD1F-7A62-869E-C2583AA7ED9F}"/>
                </a:ext>
              </a:extLst>
            </p:cNvPr>
            <p:cNvSpPr txBox="1">
              <a:spLocks noChangeArrowheads="1"/>
            </p:cNvSpPr>
            <p:nvPr/>
          </p:nvSpPr>
          <p:spPr bwMode="auto">
            <a:xfrm>
              <a:off x="611561" y="3923895"/>
              <a:ext cx="7920873" cy="361708"/>
            </a:xfrm>
            <a:prstGeom prst="rect">
              <a:avLst/>
            </a:prstGeom>
            <a:solidFill>
              <a:sysClr val="window" lastClr="FFFFFF"/>
            </a:solidFill>
            <a:ln w="9525">
              <a:solidFill>
                <a:sysClr val="windowText" lastClr="000000"/>
              </a:solidFill>
              <a:miter lim="800000"/>
              <a:headEnd/>
              <a:tailEnd/>
            </a:ln>
          </p:spPr>
          <p:txBody>
            <a:bodyPr wrap="square" anchor="ct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ko-KR" sz="1600" b="1" i="0" u="none" strike="noStrike" kern="0" cap="none" spc="0" normalizeH="0" baseline="0" noProof="0" dirty="0">
                  <a:ln>
                    <a:noFill/>
                  </a:ln>
                  <a:solidFill>
                    <a:prstClr val="black"/>
                  </a:solidFill>
                  <a:effectLst/>
                  <a:uLnTx/>
                  <a:uFillTx/>
                  <a:latin typeface="Arial" panose="020B0604020202020204" pitchFamily="34" charset="0"/>
                  <a:ea typeface="굴림" charset="-127"/>
                  <a:cs typeface="Arial" panose="020B0604020202020204" pitchFamily="34" charset="0"/>
                </a:rPr>
                <a:t> The composite primary end point (target-vessel failure) was cardiac death, target-vessel myocardial infarction, or ischemia-driven target vessel revascularization at 1-year </a:t>
              </a:r>
            </a:p>
          </p:txBody>
        </p:sp>
      </p:grpSp>
      <p:sp>
        <p:nvSpPr>
          <p:cNvPr id="17" name="Rectangle 25">
            <a:extLst>
              <a:ext uri="{FF2B5EF4-FFF2-40B4-BE49-F238E27FC236}">
                <a16:creationId xmlns:a16="http://schemas.microsoft.com/office/drawing/2014/main" id="{88641B7D-BAFA-7378-1217-8910A6F47233}"/>
              </a:ext>
            </a:extLst>
          </p:cNvPr>
          <p:cNvSpPr>
            <a:spLocks noChangeArrowheads="1"/>
          </p:cNvSpPr>
          <p:nvPr/>
        </p:nvSpPr>
        <p:spPr bwMode="auto">
          <a:xfrm>
            <a:off x="620526" y="697185"/>
            <a:ext cx="90523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altLang="ko-KR" sz="2400" b="1" i="0" u="sng" strike="noStrike" kern="100" cap="none" spc="0" normalizeH="0" baseline="0" noProof="0" dirty="0">
                <a:ln>
                  <a:noFill/>
                </a:ln>
                <a:solidFill>
                  <a:srgbClr val="FF0000"/>
                </a:solidFill>
                <a:effectLst/>
                <a:uLnTx/>
                <a:uFillTx/>
                <a:latin typeface="Arial" panose="020B0604020202020204" pitchFamily="34" charset="0"/>
                <a:ea typeface="맑은 고딕" charset="-127"/>
                <a:cs typeface="Arial" panose="020B0604020202020204" pitchFamily="34" charset="0"/>
              </a:rPr>
              <a:t>O</a:t>
            </a:r>
            <a:r>
              <a:rPr kumimoji="1" lang="en-US" altLang="ko-KR" sz="2400" b="1" i="0" u="none" strike="noStrike" kern="100" cap="none" spc="0" normalizeH="0" baseline="0" noProof="0" dirty="0">
                <a:ln>
                  <a:noFill/>
                </a:ln>
                <a:solidFill>
                  <a:srgbClr val="FFFFFF"/>
                </a:solidFill>
                <a:effectLst/>
                <a:uLnTx/>
                <a:uFillTx/>
                <a:latin typeface="Arial" panose="020B0604020202020204" pitchFamily="34" charset="0"/>
                <a:ea typeface="맑은 고딕" charset="-127"/>
                <a:cs typeface="Arial" panose="020B0604020202020204" pitchFamily="34" charset="0"/>
              </a:rPr>
              <a:t>ptical </a:t>
            </a:r>
            <a:r>
              <a:rPr kumimoji="1" lang="en-US" altLang="ko-KR" sz="2400" b="1" i="0" u="sng" strike="noStrike" kern="100" cap="none" spc="0" normalizeH="0" baseline="0" noProof="0" dirty="0">
                <a:ln>
                  <a:noFill/>
                </a:ln>
                <a:solidFill>
                  <a:srgbClr val="FFFFFF"/>
                </a:solidFill>
                <a:effectLst/>
                <a:uLnTx/>
                <a:uFillTx/>
                <a:latin typeface="Arial" panose="020B0604020202020204" pitchFamily="34" charset="0"/>
                <a:ea typeface="맑은 고딕" charset="-127"/>
                <a:cs typeface="Arial" panose="020B0604020202020204" pitchFamily="34" charset="0"/>
              </a:rPr>
              <a:t>C</a:t>
            </a:r>
            <a:r>
              <a:rPr kumimoji="1" lang="en-US" altLang="ko-KR" sz="2400" b="1" i="0" u="none" strike="noStrike" kern="100" cap="none" spc="0" normalizeH="0" baseline="0" noProof="0" dirty="0">
                <a:ln>
                  <a:noFill/>
                </a:ln>
                <a:solidFill>
                  <a:srgbClr val="FFFFFF"/>
                </a:solidFill>
                <a:effectLst/>
                <a:uLnTx/>
                <a:uFillTx/>
                <a:latin typeface="Arial" panose="020B0604020202020204" pitchFamily="34" charset="0"/>
                <a:ea typeface="맑은 고딕" charset="-127"/>
                <a:cs typeface="Arial" panose="020B0604020202020204" pitchFamily="34" charset="0"/>
              </a:rPr>
              <a:t>oherence </a:t>
            </a:r>
            <a:r>
              <a:rPr kumimoji="1" lang="en-US" altLang="ko-KR" sz="2400" b="1" i="0" u="sng" strike="noStrike" kern="100" cap="none" spc="0" normalizeH="0" baseline="0" noProof="0" dirty="0">
                <a:ln>
                  <a:noFill/>
                </a:ln>
                <a:solidFill>
                  <a:srgbClr val="FF0000"/>
                </a:solidFill>
                <a:effectLst/>
                <a:uLnTx/>
                <a:uFillTx/>
                <a:latin typeface="Arial" panose="020B0604020202020204" pitchFamily="34" charset="0"/>
                <a:ea typeface="맑은 고딕" charset="-127"/>
                <a:cs typeface="Arial" panose="020B0604020202020204" pitchFamily="34" charset="0"/>
              </a:rPr>
              <a:t>T</a:t>
            </a:r>
            <a:r>
              <a:rPr kumimoji="1" lang="en-US" altLang="ko-KR" sz="2400" b="1" i="0" u="none" strike="noStrike" kern="100" cap="none" spc="0" normalizeH="0" baseline="0" noProof="0" dirty="0">
                <a:ln>
                  <a:noFill/>
                </a:ln>
                <a:solidFill>
                  <a:srgbClr val="FFFFFF"/>
                </a:solidFill>
                <a:effectLst/>
                <a:uLnTx/>
                <a:uFillTx/>
                <a:latin typeface="Arial" panose="020B0604020202020204" pitchFamily="34" charset="0"/>
                <a:ea typeface="맑은 고딕" charset="-127"/>
                <a:cs typeface="Arial" panose="020B0604020202020204" pitchFamily="34" charset="0"/>
              </a:rPr>
              <a:t>omography–guided versus </a:t>
            </a:r>
            <a:r>
              <a:rPr kumimoji="1" lang="en-US" altLang="ko-KR" sz="2400" b="1" i="0" u="sng" strike="noStrike" kern="100" cap="none" spc="0" normalizeH="0" baseline="0" noProof="0" dirty="0" err="1">
                <a:ln>
                  <a:noFill/>
                </a:ln>
                <a:solidFill>
                  <a:srgbClr val="FF0000"/>
                </a:solidFill>
                <a:effectLst/>
                <a:uLnTx/>
                <a:uFillTx/>
                <a:latin typeface="Arial" panose="020B0604020202020204" pitchFamily="34" charset="0"/>
                <a:ea typeface="맑은 고딕" charset="-127"/>
                <a:cs typeface="Arial" panose="020B0604020202020204" pitchFamily="34" charset="0"/>
              </a:rPr>
              <a:t>I</a:t>
            </a:r>
            <a:r>
              <a:rPr kumimoji="1" lang="en-US" altLang="ko-KR" sz="2400" b="1" i="0" u="none" strike="noStrike" kern="100" cap="none" spc="0" normalizeH="0" baseline="0" noProof="0" dirty="0" err="1">
                <a:ln>
                  <a:noFill/>
                </a:ln>
                <a:solidFill>
                  <a:srgbClr val="FFFFFF"/>
                </a:solidFill>
                <a:effectLst/>
                <a:uLnTx/>
                <a:uFillTx/>
                <a:latin typeface="Arial" panose="020B0604020202020204" pitchFamily="34" charset="0"/>
                <a:ea typeface="맑은 고딕" charset="-127"/>
                <a:cs typeface="Arial" panose="020B0604020202020204" pitchFamily="34" charset="0"/>
              </a:rPr>
              <a:t>ntra</a:t>
            </a:r>
            <a:r>
              <a:rPr kumimoji="1" lang="en-US" altLang="ko-KR" sz="2400" b="1" i="0" u="sng" strike="noStrike" kern="100" cap="none" spc="0" normalizeH="0" baseline="0" noProof="0" dirty="0" err="1">
                <a:ln>
                  <a:noFill/>
                </a:ln>
                <a:solidFill>
                  <a:srgbClr val="FF0000"/>
                </a:solidFill>
                <a:effectLst/>
                <a:uLnTx/>
                <a:uFillTx/>
                <a:latin typeface="Arial" panose="020B0604020202020204" pitchFamily="34" charset="0"/>
                <a:ea typeface="맑은 고딕" charset="-127"/>
                <a:cs typeface="Arial" panose="020B0604020202020204" pitchFamily="34" charset="0"/>
              </a:rPr>
              <a:t>V</a:t>
            </a:r>
            <a:r>
              <a:rPr kumimoji="1" lang="en-US" altLang="ko-KR" sz="2400" b="1" i="0" u="none" strike="noStrike" kern="100" cap="none" spc="0" normalizeH="0" baseline="0" noProof="0" dirty="0" err="1">
                <a:ln>
                  <a:noFill/>
                </a:ln>
                <a:solidFill>
                  <a:srgbClr val="FFFFFF"/>
                </a:solidFill>
                <a:effectLst/>
                <a:uLnTx/>
                <a:uFillTx/>
                <a:latin typeface="Arial" panose="020B0604020202020204" pitchFamily="34" charset="0"/>
                <a:ea typeface="맑은 고딕" charset="-127"/>
                <a:cs typeface="Arial" panose="020B0604020202020204" pitchFamily="34" charset="0"/>
              </a:rPr>
              <a:t>ascular</a:t>
            </a:r>
            <a:r>
              <a:rPr kumimoji="1" lang="en-US" altLang="ko-KR" sz="2400" b="1" i="0" u="none" strike="noStrike" kern="100" cap="none" spc="0" normalizeH="0" baseline="0" noProof="0" dirty="0">
                <a:ln>
                  <a:noFill/>
                </a:ln>
                <a:solidFill>
                  <a:srgbClr val="FFFFFF"/>
                </a:solidFill>
                <a:effectLst/>
                <a:uLnTx/>
                <a:uFillTx/>
                <a:latin typeface="Arial" panose="020B0604020202020204" pitchFamily="34" charset="0"/>
                <a:ea typeface="맑은 고딕" charset="-127"/>
                <a:cs typeface="Arial" panose="020B0604020202020204" pitchFamily="34" charset="0"/>
              </a:rPr>
              <a:t> </a:t>
            </a:r>
            <a:r>
              <a:rPr kumimoji="1" lang="en-US" altLang="ko-KR" sz="2400" b="1" i="0" u="sng" strike="noStrike" kern="100" cap="none" spc="0" normalizeH="0" baseline="0" noProof="0" dirty="0" err="1">
                <a:ln>
                  <a:noFill/>
                </a:ln>
                <a:solidFill>
                  <a:srgbClr val="FF0000"/>
                </a:solidFill>
                <a:effectLst/>
                <a:uLnTx/>
                <a:uFillTx/>
                <a:latin typeface="Arial" panose="020B0604020202020204" pitchFamily="34" charset="0"/>
                <a:ea typeface="맑은 고딕" charset="-127"/>
                <a:cs typeface="Arial" panose="020B0604020202020204" pitchFamily="34" charset="0"/>
              </a:rPr>
              <a:t>U</a:t>
            </a:r>
            <a:r>
              <a:rPr kumimoji="1" lang="en-US" altLang="ko-KR" sz="2400" b="1" i="0" u="none" strike="noStrike" kern="100" cap="none" spc="0" normalizeH="0" baseline="0" noProof="0" dirty="0" err="1">
                <a:ln>
                  <a:noFill/>
                </a:ln>
                <a:solidFill>
                  <a:srgbClr val="FFFFFF"/>
                </a:solidFill>
                <a:effectLst/>
                <a:uLnTx/>
                <a:uFillTx/>
                <a:latin typeface="Arial" panose="020B0604020202020204" pitchFamily="34" charset="0"/>
                <a:ea typeface="맑은 고딕" charset="-127"/>
                <a:cs typeface="Arial" panose="020B0604020202020204" pitchFamily="34" charset="0"/>
              </a:rPr>
              <a:t>ltra</a:t>
            </a:r>
            <a:r>
              <a:rPr kumimoji="1" lang="en-US" altLang="ko-KR" sz="2400" b="1" i="0" u="sng" strike="noStrike" kern="100" cap="none" spc="0" normalizeH="0" baseline="0" noProof="0" dirty="0" err="1">
                <a:ln>
                  <a:noFill/>
                </a:ln>
                <a:solidFill>
                  <a:srgbClr val="FF0000"/>
                </a:solidFill>
                <a:effectLst/>
                <a:uLnTx/>
                <a:uFillTx/>
                <a:latin typeface="Arial" panose="020B0604020202020204" pitchFamily="34" charset="0"/>
                <a:ea typeface="맑은 고딕" charset="-127"/>
                <a:cs typeface="Arial" panose="020B0604020202020204" pitchFamily="34" charset="0"/>
              </a:rPr>
              <a:t>S</a:t>
            </a:r>
            <a:r>
              <a:rPr kumimoji="1" lang="en-US" altLang="ko-KR" sz="2400" b="1" i="0" u="none" strike="noStrike" kern="100" cap="none" spc="0" normalizeH="0" baseline="0" noProof="0" dirty="0" err="1">
                <a:ln>
                  <a:noFill/>
                </a:ln>
                <a:solidFill>
                  <a:srgbClr val="FFFFFF"/>
                </a:solidFill>
                <a:effectLst/>
                <a:uLnTx/>
                <a:uFillTx/>
                <a:latin typeface="Arial" panose="020B0604020202020204" pitchFamily="34" charset="0"/>
                <a:ea typeface="맑은 고딕" charset="-127"/>
                <a:cs typeface="Arial" panose="020B0604020202020204" pitchFamily="34" charset="0"/>
              </a:rPr>
              <a:t>ound</a:t>
            </a:r>
            <a:r>
              <a:rPr kumimoji="1" lang="en-US" altLang="ko-KR" sz="2400" b="1" i="0" u="none" strike="noStrike" kern="100" cap="none" spc="0" normalizeH="0" baseline="0" noProof="0" dirty="0">
                <a:ln>
                  <a:noFill/>
                </a:ln>
                <a:solidFill>
                  <a:srgbClr val="FFFFFF"/>
                </a:solidFill>
                <a:effectLst/>
                <a:uLnTx/>
                <a:uFillTx/>
                <a:latin typeface="Arial" panose="020B0604020202020204" pitchFamily="34" charset="0"/>
                <a:ea typeface="맑은 고딕" charset="-127"/>
                <a:cs typeface="Arial" panose="020B0604020202020204" pitchFamily="34" charset="0"/>
              </a:rPr>
              <a:t>–guided percutaneous coronary intervention</a:t>
            </a:r>
            <a:endParaRPr kumimoji="1" lang="en-US" altLang="ko-KR"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0201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t US R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14280" y="664323"/>
            <a:ext cx="5871883" cy="5871883"/>
          </a:xfrm>
          <a:prstGeom prst="rect">
            <a:avLst/>
          </a:prstGeom>
        </p:spPr>
      </p:pic>
      <p:sp>
        <p:nvSpPr>
          <p:cNvPr id="3" name="TextBox 2"/>
          <p:cNvSpPr txBox="1"/>
          <p:nvPr/>
        </p:nvSpPr>
        <p:spPr>
          <a:xfrm>
            <a:off x="1416421" y="47248"/>
            <a:ext cx="74676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ISR – prox and mid LAD</a:t>
            </a:r>
          </a:p>
        </p:txBody>
      </p:sp>
    </p:spTree>
    <p:extLst>
      <p:ext uri="{BB962C8B-B14F-4D97-AF65-F5344CB8AC3E}">
        <p14:creationId xmlns:p14="http://schemas.microsoft.com/office/powerpoint/2010/main" val="6323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7437"/>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OCTIVUS Trial: Inclusion and Exclusion Criteria</a:t>
            </a:r>
          </a:p>
        </p:txBody>
      </p:sp>
      <p:sp>
        <p:nvSpPr>
          <p:cNvPr id="4" name="TextBox 3">
            <a:extLst>
              <a:ext uri="{FF2B5EF4-FFF2-40B4-BE49-F238E27FC236}">
                <a16:creationId xmlns:a16="http://schemas.microsoft.com/office/drawing/2014/main" id="{0B3F8577-A3E6-7C2A-090A-82B3BF915BAF}"/>
              </a:ext>
            </a:extLst>
          </p:cNvPr>
          <p:cNvSpPr txBox="1"/>
          <p:nvPr/>
        </p:nvSpPr>
        <p:spPr>
          <a:xfrm>
            <a:off x="3818965" y="6507588"/>
            <a:ext cx="64680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ore-KR"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Kang et al., Circulation Aug 23, 2023, Epub ahead of print</a:t>
            </a:r>
          </a:p>
        </p:txBody>
      </p:sp>
      <p:grpSp>
        <p:nvGrpSpPr>
          <p:cNvPr id="2" name="Group 1"/>
          <p:cNvGrpSpPr/>
          <p:nvPr/>
        </p:nvGrpSpPr>
        <p:grpSpPr>
          <a:xfrm>
            <a:off x="295835" y="1820293"/>
            <a:ext cx="4607859" cy="4639490"/>
            <a:chOff x="876721" y="1909943"/>
            <a:chExt cx="4131361" cy="4639490"/>
          </a:xfrm>
        </p:grpSpPr>
        <p:sp>
          <p:nvSpPr>
            <p:cNvPr id="11" name="Rectangle 2">
              <a:extLst>
                <a:ext uri="{FF2B5EF4-FFF2-40B4-BE49-F238E27FC236}">
                  <a16:creationId xmlns:a16="http://schemas.microsoft.com/office/drawing/2014/main" id="{7FD8CF21-70BA-DA30-1FC6-63CD8B13AC1D}"/>
                </a:ext>
              </a:extLst>
            </p:cNvPr>
            <p:cNvSpPr/>
            <p:nvPr/>
          </p:nvSpPr>
          <p:spPr>
            <a:xfrm>
              <a:off x="876721" y="2025118"/>
              <a:ext cx="4131361" cy="4524315"/>
            </a:xfrm>
            <a:prstGeom prst="rect">
              <a:avLst/>
            </a:prstGeom>
            <a:ln>
              <a:noFill/>
            </a:ln>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Men or women at least age ≥ 19 years.</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altLang="ko-KR" sz="1600" b="1" i="0" u="none" strike="noStrike" kern="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Patients with obstructive coronary artery disease (native or </a:t>
              </a:r>
              <a:r>
                <a:rPr kumimoji="0" lang="en-US" sz="1600"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restenotic</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undergoing PCI with contemporary drug-eluting stents or drug-coated balloons (only for in-stent </a:t>
              </a:r>
              <a:r>
                <a:rPr kumimoji="0" lang="en-US" sz="1600"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restenotic</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lesion) under intracoronary imaging guidance.</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patient or guardian agreed to the study protocol and the schedule for clinical follow-up, and provided informed written consent, as approved by the appropriate Institutional Review Board/Ethical Committee of the respective clinical site.</a:t>
              </a:r>
            </a:p>
          </p:txBody>
        </p:sp>
        <p:sp>
          <p:nvSpPr>
            <p:cNvPr id="12" name="Rectangle 10">
              <a:extLst>
                <a:ext uri="{FF2B5EF4-FFF2-40B4-BE49-F238E27FC236}">
                  <a16:creationId xmlns:a16="http://schemas.microsoft.com/office/drawing/2014/main" id="{FFA10E3C-9A1D-A1A2-F79A-F37FDE9E048F}"/>
                </a:ext>
              </a:extLst>
            </p:cNvPr>
            <p:cNvSpPr/>
            <p:nvPr/>
          </p:nvSpPr>
          <p:spPr>
            <a:xfrm>
              <a:off x="891926" y="1909943"/>
              <a:ext cx="4116156" cy="4194776"/>
            </a:xfrm>
            <a:prstGeom prst="rect">
              <a:avLst/>
            </a:prstGeom>
            <a:noFill/>
            <a:ln w="28575" cap="flat" cmpd="sng" algn="ctr">
              <a:solidFill>
                <a:srgbClr val="005694">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dirty="0">
                <a:ln>
                  <a:noFill/>
                </a:ln>
                <a:solidFill>
                  <a:srgbClr val="FFFFFF"/>
                </a:solidFill>
                <a:effectLst/>
                <a:highlight>
                  <a:srgbClr val="00FFFF"/>
                </a:highlight>
                <a:uLnTx/>
                <a:uFillTx/>
                <a:latin typeface="Calibri" panose="020F0502020204030204"/>
                <a:ea typeface="+mn-ea"/>
                <a:cs typeface="+mn-cs"/>
              </a:endParaRPr>
            </a:p>
          </p:txBody>
        </p:sp>
      </p:grpSp>
      <p:grpSp>
        <p:nvGrpSpPr>
          <p:cNvPr id="17" name="Group 16"/>
          <p:cNvGrpSpPr/>
          <p:nvPr/>
        </p:nvGrpSpPr>
        <p:grpSpPr>
          <a:xfrm>
            <a:off x="5373056" y="1814471"/>
            <a:ext cx="4599248" cy="4200598"/>
            <a:chOff x="5265477" y="1919695"/>
            <a:chExt cx="4194530" cy="4200598"/>
          </a:xfrm>
        </p:grpSpPr>
        <p:sp>
          <p:nvSpPr>
            <p:cNvPr id="13" name="Rectangle 11">
              <a:extLst>
                <a:ext uri="{FF2B5EF4-FFF2-40B4-BE49-F238E27FC236}">
                  <a16:creationId xmlns:a16="http://schemas.microsoft.com/office/drawing/2014/main" id="{38F4030D-268C-BFF9-B728-2BD9E8415D7B}"/>
                </a:ext>
              </a:extLst>
            </p:cNvPr>
            <p:cNvSpPr/>
            <p:nvPr/>
          </p:nvSpPr>
          <p:spPr>
            <a:xfrm>
              <a:off x="5265477" y="1919695"/>
              <a:ext cx="4194530" cy="4200598"/>
            </a:xfrm>
            <a:prstGeom prst="rect">
              <a:avLst/>
            </a:prstGeom>
            <a:noFill/>
            <a:ln w="28575"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Rectangle 8">
              <a:extLst>
                <a:ext uri="{FF2B5EF4-FFF2-40B4-BE49-F238E27FC236}">
                  <a16:creationId xmlns:a16="http://schemas.microsoft.com/office/drawing/2014/main" id="{C0B094A3-1349-926F-EB21-4324E1B5D9EF}"/>
                </a:ext>
              </a:extLst>
            </p:cNvPr>
            <p:cNvSpPr/>
            <p:nvPr/>
          </p:nvSpPr>
          <p:spPr>
            <a:xfrm>
              <a:off x="5280794" y="1965309"/>
              <a:ext cx="4179213" cy="4154984"/>
            </a:xfrm>
            <a:prstGeom prst="rect">
              <a:avLst/>
            </a:prstGeom>
          </p:spPr>
          <p:txBody>
            <a:bodyPr wrap="square">
              <a:spAutoFit/>
            </a:bodyPr>
            <a:lstStyle/>
            <a:p>
              <a:pPr marL="290513"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ST-elevation myocardial infarction.</a:t>
              </a:r>
            </a:p>
            <a:p>
              <a:pPr marL="290513"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90513"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Severe renal dysfunction (eGFR &lt;30 mL/min/1.73 m</a:t>
              </a:r>
              <a:r>
                <a:rPr kumimoji="0" lang="en-US" sz="1600" b="1"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2</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unless patient is on renal replacement therapy.</a:t>
              </a:r>
            </a:p>
            <a:p>
              <a:pPr marL="290513"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90513"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Cardiogenic shock or decompensated heart failure with severe left ventricular dysfunction (left ventricular ejection fraction &lt; 30%).</a:t>
              </a:r>
            </a:p>
            <a:p>
              <a:pPr marL="290513"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90513"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Life expectancy &lt; 1 years for any non-cardiac or cardiac causes.</a:t>
              </a:r>
            </a:p>
            <a:p>
              <a:pPr marL="290513"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90513"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Any lesion characteristics resulting in the expected inability to deliver the intracoronary imaging catheter during PCI (e.g., severe vessel calcification or tortuosity).</a:t>
              </a:r>
            </a:p>
          </p:txBody>
        </p:sp>
      </p:grpSp>
      <p:sp>
        <p:nvSpPr>
          <p:cNvPr id="15" name="TextBox 14">
            <a:extLst>
              <a:ext uri="{FF2B5EF4-FFF2-40B4-BE49-F238E27FC236}">
                <a16:creationId xmlns:a16="http://schemas.microsoft.com/office/drawing/2014/main" id="{EEE5985E-3550-7CBC-2660-DA1FE0B01085}"/>
              </a:ext>
            </a:extLst>
          </p:cNvPr>
          <p:cNvSpPr txBox="1"/>
          <p:nvPr/>
        </p:nvSpPr>
        <p:spPr>
          <a:xfrm>
            <a:off x="295836" y="1289719"/>
            <a:ext cx="4712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INCLUSION</a:t>
            </a:r>
          </a:p>
        </p:txBody>
      </p:sp>
      <p:sp>
        <p:nvSpPr>
          <p:cNvPr id="16" name="TextBox 15">
            <a:extLst>
              <a:ext uri="{FF2B5EF4-FFF2-40B4-BE49-F238E27FC236}">
                <a16:creationId xmlns:a16="http://schemas.microsoft.com/office/drawing/2014/main" id="{15C5159C-7D4E-D77A-7CB5-047FF6695C66}"/>
              </a:ext>
            </a:extLst>
          </p:cNvPr>
          <p:cNvSpPr txBox="1"/>
          <p:nvPr/>
        </p:nvSpPr>
        <p:spPr>
          <a:xfrm>
            <a:off x="5373056" y="1275529"/>
            <a:ext cx="45992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EXCLUSION</a:t>
            </a:r>
          </a:p>
        </p:txBody>
      </p:sp>
    </p:spTree>
    <p:extLst>
      <p:ext uri="{BB962C8B-B14F-4D97-AF65-F5344CB8AC3E}">
        <p14:creationId xmlns:p14="http://schemas.microsoft.com/office/powerpoint/2010/main" val="3971770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7437"/>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OCTIVUS Trial: Patient Flow and Follow-Up</a:t>
            </a:r>
          </a:p>
        </p:txBody>
      </p:sp>
      <p:sp>
        <p:nvSpPr>
          <p:cNvPr id="4" name="TextBox 3">
            <a:extLst>
              <a:ext uri="{FF2B5EF4-FFF2-40B4-BE49-F238E27FC236}">
                <a16:creationId xmlns:a16="http://schemas.microsoft.com/office/drawing/2014/main" id="{0B3F8577-A3E6-7C2A-090A-82B3BF915BAF}"/>
              </a:ext>
            </a:extLst>
          </p:cNvPr>
          <p:cNvSpPr txBox="1"/>
          <p:nvPr/>
        </p:nvSpPr>
        <p:spPr>
          <a:xfrm>
            <a:off x="3818965" y="6507588"/>
            <a:ext cx="64680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ore-KR"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Kang et al., Circulation Aug 23, 2023, Epub ahead of print</a:t>
            </a:r>
          </a:p>
        </p:txBody>
      </p:sp>
      <p:grpSp>
        <p:nvGrpSpPr>
          <p:cNvPr id="5" name="Group 4"/>
          <p:cNvGrpSpPr/>
          <p:nvPr/>
        </p:nvGrpSpPr>
        <p:grpSpPr>
          <a:xfrm>
            <a:off x="690213" y="845796"/>
            <a:ext cx="8927270" cy="5348810"/>
            <a:chOff x="109226" y="502965"/>
            <a:chExt cx="8927270" cy="4380453"/>
          </a:xfrm>
        </p:grpSpPr>
        <p:sp>
          <p:nvSpPr>
            <p:cNvPr id="6" name="Rounded Rectangle 9">
              <a:extLst>
                <a:ext uri="{FF2B5EF4-FFF2-40B4-BE49-F238E27FC236}">
                  <a16:creationId xmlns:a16="http://schemas.microsoft.com/office/drawing/2014/main" id="{0A47D8D9-2AA9-F7D7-D45F-AC392571AF22}"/>
                </a:ext>
              </a:extLst>
            </p:cNvPr>
            <p:cNvSpPr>
              <a:spLocks noChangeArrowheads="1"/>
            </p:cNvSpPr>
            <p:nvPr/>
          </p:nvSpPr>
          <p:spPr bwMode="auto">
            <a:xfrm>
              <a:off x="3717305" y="502965"/>
              <a:ext cx="1710606" cy="435769"/>
            </a:xfrm>
            <a:prstGeom prst="roundRect">
              <a:avLst>
                <a:gd name="adj" fmla="val 16667"/>
              </a:avLst>
            </a:prstGeom>
            <a:gradFill flip="none" rotWithShape="1">
              <a:gsLst>
                <a:gs pos="0">
                  <a:srgbClr val="AE1022">
                    <a:lumMod val="60000"/>
                    <a:lumOff val="40000"/>
                    <a:tint val="66000"/>
                    <a:satMod val="160000"/>
                  </a:srgbClr>
                </a:gs>
                <a:gs pos="50000">
                  <a:srgbClr val="AE1022">
                    <a:lumMod val="60000"/>
                    <a:lumOff val="40000"/>
                    <a:tint val="44500"/>
                    <a:satMod val="160000"/>
                  </a:srgbClr>
                </a:gs>
                <a:gs pos="100000">
                  <a:srgbClr val="AE1022">
                    <a:lumMod val="60000"/>
                    <a:lumOff val="40000"/>
                    <a:tint val="23500"/>
                    <a:satMod val="160000"/>
                  </a:srgbClr>
                </a:gs>
              </a:gsLst>
              <a:lin ang="16200000" scaled="1"/>
              <a:tileRect/>
            </a:gradFill>
            <a:ln w="12700">
              <a:solidFill>
                <a:srgbClr val="000000"/>
              </a:solidFill>
              <a:round/>
              <a:headEnd/>
              <a:tailEnd/>
            </a:ln>
          </p:spPr>
          <p:txBody>
            <a:bodyPr vert="horz" wrap="square" lIns="68580" tIns="34290" rIns="68580" bIns="342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Screened (3879)</a:t>
              </a:r>
            </a:p>
          </p:txBody>
        </p:sp>
        <p:sp>
          <p:nvSpPr>
            <p:cNvPr id="8" name="Rounded Rectangle 9">
              <a:extLst>
                <a:ext uri="{FF2B5EF4-FFF2-40B4-BE49-F238E27FC236}">
                  <a16:creationId xmlns:a16="http://schemas.microsoft.com/office/drawing/2014/main" id="{13437E37-D456-CF68-8434-8A9C9A26B677}"/>
                </a:ext>
              </a:extLst>
            </p:cNvPr>
            <p:cNvSpPr>
              <a:spLocks noChangeArrowheads="1"/>
            </p:cNvSpPr>
            <p:nvPr/>
          </p:nvSpPr>
          <p:spPr bwMode="auto">
            <a:xfrm>
              <a:off x="3622803" y="1203598"/>
              <a:ext cx="1899609" cy="435769"/>
            </a:xfrm>
            <a:prstGeom prst="roundRect">
              <a:avLst>
                <a:gd name="adj" fmla="val 16667"/>
              </a:avLst>
            </a:prstGeom>
            <a:gradFill flip="none" rotWithShape="1">
              <a:gsLst>
                <a:gs pos="0">
                  <a:srgbClr val="AE1022">
                    <a:lumMod val="60000"/>
                    <a:lumOff val="40000"/>
                    <a:tint val="66000"/>
                    <a:satMod val="160000"/>
                  </a:srgbClr>
                </a:gs>
                <a:gs pos="50000">
                  <a:srgbClr val="AE1022">
                    <a:lumMod val="60000"/>
                    <a:lumOff val="40000"/>
                    <a:tint val="44500"/>
                    <a:satMod val="160000"/>
                  </a:srgbClr>
                </a:gs>
                <a:gs pos="100000">
                  <a:srgbClr val="AE1022">
                    <a:lumMod val="60000"/>
                    <a:lumOff val="40000"/>
                    <a:tint val="23500"/>
                    <a:satMod val="160000"/>
                  </a:srgbClr>
                </a:gs>
              </a:gsLst>
              <a:lin ang="16200000" scaled="1"/>
              <a:tileRect/>
            </a:gradFill>
            <a:ln w="12700">
              <a:solidFill>
                <a:srgbClr val="000000"/>
              </a:solidFill>
              <a:round/>
              <a:headEnd/>
              <a:tailEnd/>
            </a:ln>
          </p:spPr>
          <p:txBody>
            <a:bodyPr vert="horz" wrap="square" lIns="68580" tIns="34290" rIns="68580" bIns="342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Randomized (2008)</a:t>
              </a:r>
            </a:p>
          </p:txBody>
        </p:sp>
        <p:sp>
          <p:nvSpPr>
            <p:cNvPr id="9" name="Rounded Rectangle 55">
              <a:extLst>
                <a:ext uri="{FF2B5EF4-FFF2-40B4-BE49-F238E27FC236}">
                  <a16:creationId xmlns:a16="http://schemas.microsoft.com/office/drawing/2014/main" id="{F308AA87-1668-759E-C670-A5DA67A97434}"/>
                </a:ext>
              </a:extLst>
            </p:cNvPr>
            <p:cNvSpPr>
              <a:spLocks noChangeArrowheads="1"/>
            </p:cNvSpPr>
            <p:nvPr/>
          </p:nvSpPr>
          <p:spPr bwMode="auto">
            <a:xfrm>
              <a:off x="1148251" y="1941006"/>
              <a:ext cx="3279733" cy="342712"/>
            </a:xfrm>
            <a:prstGeom prst="roundRect">
              <a:avLst>
                <a:gd name="adj" fmla="val 16667"/>
              </a:avLst>
            </a:prstGeom>
            <a:solidFill>
              <a:srgbClr val="EF7918">
                <a:lumMod val="20000"/>
                <a:lumOff val="80000"/>
              </a:srgbClr>
            </a:solidFill>
            <a:ln w="12700">
              <a:solidFill>
                <a:srgbClr val="000000"/>
              </a:solidFill>
              <a:round/>
              <a:headEnd/>
              <a:tailEnd/>
            </a:ln>
          </p:spPr>
          <p:txBody>
            <a:bodyPr vert="horz" wrap="square" lIns="68580" tIns="34290" rIns="68580" bIns="342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OCT-guided PCI (1005)</a:t>
              </a:r>
              <a:endParaRPr kumimoji="0" lang="en-US" altLang="en-US" sz="16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
          <p:nvSpPr>
            <p:cNvPr id="10" name="Rounded Rectangle 55">
              <a:extLst>
                <a:ext uri="{FF2B5EF4-FFF2-40B4-BE49-F238E27FC236}">
                  <a16:creationId xmlns:a16="http://schemas.microsoft.com/office/drawing/2014/main" id="{BF686C10-84AF-EDBF-1C7C-21A3B8A896D7}"/>
                </a:ext>
              </a:extLst>
            </p:cNvPr>
            <p:cNvSpPr>
              <a:spLocks noChangeArrowheads="1"/>
            </p:cNvSpPr>
            <p:nvPr/>
          </p:nvSpPr>
          <p:spPr bwMode="auto">
            <a:xfrm>
              <a:off x="4716016" y="1941006"/>
              <a:ext cx="3279738" cy="342712"/>
            </a:xfrm>
            <a:prstGeom prst="roundRect">
              <a:avLst>
                <a:gd name="adj" fmla="val 16667"/>
              </a:avLst>
            </a:prstGeom>
            <a:solidFill>
              <a:srgbClr val="005694">
                <a:lumMod val="20000"/>
                <a:lumOff val="80000"/>
              </a:srgbClr>
            </a:solidFill>
            <a:ln w="12700">
              <a:solidFill>
                <a:srgbClr val="000000"/>
              </a:solidFill>
              <a:round/>
              <a:headEnd/>
              <a:tailEnd/>
            </a:ln>
          </p:spPr>
          <p:txBody>
            <a:bodyPr vert="horz" wrap="square" lIns="68580" tIns="34290" rIns="68580" bIns="342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IVUS-guided PCI (1003)</a:t>
              </a:r>
              <a:endParaRPr kumimoji="0" lang="en-US" altLang="en-US" sz="16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cxnSp>
          <p:nvCxnSpPr>
            <p:cNvPr id="11" name="Straight Connector 10">
              <a:extLst>
                <a:ext uri="{FF2B5EF4-FFF2-40B4-BE49-F238E27FC236}">
                  <a16:creationId xmlns:a16="http://schemas.microsoft.com/office/drawing/2014/main" id="{FAF0CBE4-C981-8D49-F97E-65A976164B5F}"/>
                </a:ext>
              </a:extLst>
            </p:cNvPr>
            <p:cNvCxnSpPr>
              <a:cxnSpLocks/>
              <a:stCxn id="6" idx="2"/>
            </p:cNvCxnSpPr>
            <p:nvPr/>
          </p:nvCxnSpPr>
          <p:spPr>
            <a:xfrm>
              <a:off x="4572608" y="987574"/>
              <a:ext cx="1114" cy="216024"/>
            </a:xfrm>
            <a:prstGeom prst="line">
              <a:avLst/>
            </a:prstGeom>
            <a:solidFill>
              <a:sysClr val="window" lastClr="FFFFFF"/>
            </a:solidFill>
            <a:ln w="28575" cap="flat" cmpd="sng" algn="ctr">
              <a:solidFill>
                <a:schemeClr val="bg1"/>
              </a:solidFill>
              <a:prstDash val="solid"/>
              <a:tailEnd type="triangle"/>
            </a:ln>
            <a:effectLst/>
          </p:spPr>
        </p:cxnSp>
        <p:cxnSp>
          <p:nvCxnSpPr>
            <p:cNvPr id="12" name="Straight Connector 15">
              <a:extLst>
                <a:ext uri="{FF2B5EF4-FFF2-40B4-BE49-F238E27FC236}">
                  <a16:creationId xmlns:a16="http://schemas.microsoft.com/office/drawing/2014/main" id="{D203AB1F-9AD2-F2B1-A3CC-C30959DBCBD4}"/>
                </a:ext>
              </a:extLst>
            </p:cNvPr>
            <p:cNvCxnSpPr>
              <a:cxnSpLocks/>
              <a:stCxn id="9" idx="2"/>
              <a:endCxn id="18" idx="0"/>
            </p:cNvCxnSpPr>
            <p:nvPr/>
          </p:nvCxnSpPr>
          <p:spPr>
            <a:xfrm>
              <a:off x="2788118" y="2283718"/>
              <a:ext cx="0" cy="1457381"/>
            </a:xfrm>
            <a:prstGeom prst="line">
              <a:avLst/>
            </a:prstGeom>
            <a:solidFill>
              <a:sysClr val="window" lastClr="FFFFFF"/>
            </a:solidFill>
            <a:ln w="28575" cap="flat" cmpd="sng" algn="ctr">
              <a:solidFill>
                <a:schemeClr val="bg1"/>
              </a:solidFill>
              <a:prstDash val="solid"/>
              <a:tailEnd type="triangle"/>
            </a:ln>
            <a:effectLst/>
          </p:spPr>
        </p:cxnSp>
        <p:cxnSp>
          <p:nvCxnSpPr>
            <p:cNvPr id="13" name="Straight Connector 18">
              <a:extLst>
                <a:ext uri="{FF2B5EF4-FFF2-40B4-BE49-F238E27FC236}">
                  <a16:creationId xmlns:a16="http://schemas.microsoft.com/office/drawing/2014/main" id="{288AFE73-91FC-9EA8-D2F7-057F9600CC23}"/>
                </a:ext>
              </a:extLst>
            </p:cNvPr>
            <p:cNvCxnSpPr>
              <a:cxnSpLocks/>
              <a:endCxn id="9" idx="0"/>
            </p:cNvCxnSpPr>
            <p:nvPr/>
          </p:nvCxnSpPr>
          <p:spPr>
            <a:xfrm flipH="1">
              <a:off x="2788118" y="1639367"/>
              <a:ext cx="1781051" cy="301639"/>
            </a:xfrm>
            <a:prstGeom prst="line">
              <a:avLst/>
            </a:prstGeom>
            <a:solidFill>
              <a:sysClr val="window" lastClr="FFFFFF"/>
            </a:solidFill>
            <a:ln w="28575" cap="flat" cmpd="sng" algn="ctr">
              <a:solidFill>
                <a:schemeClr val="bg1"/>
              </a:solidFill>
              <a:prstDash val="solid"/>
              <a:tailEnd type="triangle"/>
            </a:ln>
            <a:effectLst/>
          </p:spPr>
        </p:cxnSp>
        <p:cxnSp>
          <p:nvCxnSpPr>
            <p:cNvPr id="14" name="Straight Connector 20">
              <a:extLst>
                <a:ext uri="{FF2B5EF4-FFF2-40B4-BE49-F238E27FC236}">
                  <a16:creationId xmlns:a16="http://schemas.microsoft.com/office/drawing/2014/main" id="{5E8EC8E0-14E6-7CC8-DA6E-2BEEA2CF0105}"/>
                </a:ext>
              </a:extLst>
            </p:cNvPr>
            <p:cNvCxnSpPr>
              <a:cxnSpLocks/>
            </p:cNvCxnSpPr>
            <p:nvPr/>
          </p:nvCxnSpPr>
          <p:spPr>
            <a:xfrm>
              <a:off x="4499992" y="1639367"/>
              <a:ext cx="1802036" cy="301639"/>
            </a:xfrm>
            <a:prstGeom prst="line">
              <a:avLst/>
            </a:prstGeom>
            <a:solidFill>
              <a:sysClr val="window" lastClr="FFFFFF"/>
            </a:solidFill>
            <a:ln w="28575" cap="flat" cmpd="sng" algn="ctr">
              <a:solidFill>
                <a:schemeClr val="bg1"/>
              </a:solidFill>
              <a:prstDash val="solid"/>
              <a:tailEnd type="triangle"/>
            </a:ln>
            <a:effectLst/>
          </p:spPr>
        </p:cxnSp>
        <p:sp>
          <p:nvSpPr>
            <p:cNvPr id="15" name="Rounded Rectangle 55">
              <a:extLst>
                <a:ext uri="{FF2B5EF4-FFF2-40B4-BE49-F238E27FC236}">
                  <a16:creationId xmlns:a16="http://schemas.microsoft.com/office/drawing/2014/main" id="{819964FE-C885-AD4F-9858-105D94F7C04B}"/>
                </a:ext>
              </a:extLst>
            </p:cNvPr>
            <p:cNvSpPr>
              <a:spLocks noChangeArrowheads="1"/>
            </p:cNvSpPr>
            <p:nvPr/>
          </p:nvSpPr>
          <p:spPr bwMode="auto">
            <a:xfrm>
              <a:off x="109226" y="2434909"/>
              <a:ext cx="2446548" cy="794338"/>
            </a:xfrm>
            <a:prstGeom prst="roundRect">
              <a:avLst>
                <a:gd name="adj" fmla="val 16667"/>
              </a:avLst>
            </a:prstGeom>
            <a:solidFill>
              <a:srgbClr val="EF7918">
                <a:lumMod val="20000"/>
                <a:lumOff val="80000"/>
              </a:srgbClr>
            </a:solidFill>
            <a:ln w="12700">
              <a:solidFill>
                <a:srgbClr val="000000"/>
              </a:solidFill>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     1 Failure to pass imaging device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     25 Cross-over to IVUS-guided PCI by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          the operator’s discretion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     1 Did not use intravascular imaging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          devices by the operator’s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           discretion</a:t>
              </a:r>
            </a:p>
          </p:txBody>
        </p:sp>
        <p:sp>
          <p:nvSpPr>
            <p:cNvPr id="16" name="Rounded Rectangle 55">
              <a:extLst>
                <a:ext uri="{FF2B5EF4-FFF2-40B4-BE49-F238E27FC236}">
                  <a16:creationId xmlns:a16="http://schemas.microsoft.com/office/drawing/2014/main" id="{0917E55D-37C4-CC4E-D46C-E8E7217CA4E3}"/>
                </a:ext>
              </a:extLst>
            </p:cNvPr>
            <p:cNvSpPr>
              <a:spLocks noChangeArrowheads="1"/>
            </p:cNvSpPr>
            <p:nvPr/>
          </p:nvSpPr>
          <p:spPr bwMode="auto">
            <a:xfrm>
              <a:off x="6589946" y="2435711"/>
              <a:ext cx="2446550" cy="794338"/>
            </a:xfrm>
            <a:prstGeom prst="roundRect">
              <a:avLst>
                <a:gd name="adj" fmla="val 16667"/>
              </a:avLst>
            </a:prstGeom>
            <a:solidFill>
              <a:srgbClr val="005694">
                <a:lumMod val="20000"/>
                <a:lumOff val="80000"/>
              </a:srgbClr>
            </a:solidFill>
            <a:ln w="12700">
              <a:solidFill>
                <a:srgbClr val="000000"/>
              </a:solidFill>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1 Failed PCI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1 Failure to pass imaging device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6 Cross-over to OCT-guided PCI by    </a:t>
              </a:r>
            </a:p>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          the operator’s discretion</a:t>
              </a:r>
            </a:p>
          </p:txBody>
        </p:sp>
        <p:cxnSp>
          <p:nvCxnSpPr>
            <p:cNvPr id="17" name="Straight Connector 17">
              <a:extLst>
                <a:ext uri="{FF2B5EF4-FFF2-40B4-BE49-F238E27FC236}">
                  <a16:creationId xmlns:a16="http://schemas.microsoft.com/office/drawing/2014/main" id="{105A66FB-324F-C70A-378E-0AB8A0065C70}"/>
                </a:ext>
              </a:extLst>
            </p:cNvPr>
            <p:cNvCxnSpPr>
              <a:cxnSpLocks/>
              <a:stCxn id="10" idx="2"/>
              <a:endCxn id="19" idx="0"/>
            </p:cNvCxnSpPr>
            <p:nvPr/>
          </p:nvCxnSpPr>
          <p:spPr>
            <a:xfrm>
              <a:off x="6355885" y="2283718"/>
              <a:ext cx="0" cy="1457167"/>
            </a:xfrm>
            <a:prstGeom prst="line">
              <a:avLst/>
            </a:prstGeom>
            <a:solidFill>
              <a:sysClr val="window" lastClr="FFFFFF"/>
            </a:solidFill>
            <a:ln w="28575" cap="flat" cmpd="sng" algn="ctr">
              <a:solidFill>
                <a:schemeClr val="bg1"/>
              </a:solidFill>
              <a:prstDash val="solid"/>
              <a:tailEnd type="triangle"/>
            </a:ln>
            <a:effectLst/>
          </p:spPr>
        </p:cxnSp>
        <p:sp>
          <p:nvSpPr>
            <p:cNvPr id="18" name="Rounded Rectangle 55">
              <a:extLst>
                <a:ext uri="{FF2B5EF4-FFF2-40B4-BE49-F238E27FC236}">
                  <a16:creationId xmlns:a16="http://schemas.microsoft.com/office/drawing/2014/main" id="{7554AD66-7AB4-A364-DB63-CE0B82DF6F9B}"/>
                </a:ext>
              </a:extLst>
            </p:cNvPr>
            <p:cNvSpPr>
              <a:spLocks noChangeArrowheads="1"/>
            </p:cNvSpPr>
            <p:nvPr/>
          </p:nvSpPr>
          <p:spPr bwMode="auto">
            <a:xfrm>
              <a:off x="1148251" y="3741099"/>
              <a:ext cx="3279733" cy="471648"/>
            </a:xfrm>
            <a:prstGeom prst="roundRect">
              <a:avLst>
                <a:gd name="adj" fmla="val 16667"/>
              </a:avLst>
            </a:prstGeom>
            <a:solidFill>
              <a:srgbClr val="EF7918">
                <a:lumMod val="20000"/>
                <a:lumOff val="80000"/>
              </a:srgbClr>
            </a:solidFill>
            <a:ln w="12700">
              <a:solidFill>
                <a:srgbClr val="000000"/>
              </a:solidFill>
              <a:round/>
              <a:headEnd/>
              <a:tailEnd/>
            </a:ln>
          </p:spPr>
          <p:txBody>
            <a:bodyPr vert="horz" wrap="square" lIns="68580" tIns="34290" rIns="68580" bIns="3429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12-month follow-up: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   993 (</a:t>
              </a:r>
              <a:r>
                <a:rPr kumimoji="0" lang="en-US" altLang="ko-KR" sz="12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98.8</a:t>
              </a:r>
              <a:r>
                <a:rPr kumimoji="0" lang="en-US" altLang="ko-KR" sz="11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 Completed follow-up</a:t>
              </a:r>
              <a:endParaRPr kumimoji="0" lang="ko-KR" altLang="en-US" sz="11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9" name="Rounded Rectangle 55">
              <a:extLst>
                <a:ext uri="{FF2B5EF4-FFF2-40B4-BE49-F238E27FC236}">
                  <a16:creationId xmlns:a16="http://schemas.microsoft.com/office/drawing/2014/main" id="{852E4C0E-7AB5-2523-DAAD-A3F59C177000}"/>
                </a:ext>
              </a:extLst>
            </p:cNvPr>
            <p:cNvSpPr>
              <a:spLocks noChangeArrowheads="1"/>
            </p:cNvSpPr>
            <p:nvPr/>
          </p:nvSpPr>
          <p:spPr bwMode="auto">
            <a:xfrm>
              <a:off x="4716016" y="3740885"/>
              <a:ext cx="3279738" cy="471648"/>
            </a:xfrm>
            <a:prstGeom prst="roundRect">
              <a:avLst>
                <a:gd name="adj" fmla="val 16667"/>
              </a:avLst>
            </a:prstGeom>
            <a:solidFill>
              <a:srgbClr val="005694">
                <a:lumMod val="20000"/>
                <a:lumOff val="80000"/>
              </a:srgbClr>
            </a:solidFill>
            <a:ln w="12700">
              <a:solidFill>
                <a:srgbClr val="000000"/>
              </a:solidFill>
              <a:round/>
              <a:headEnd/>
              <a:tailEnd/>
            </a:ln>
          </p:spPr>
          <p:txBody>
            <a:bodyPr vert="horz" wrap="square" lIns="68580" tIns="34290" rIns="68580" bIns="3429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12-month follow-up: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   995 (99.2%) Completed follow-up</a:t>
              </a:r>
              <a:endParaRPr kumimoji="0" lang="ko-KR" altLang="en-US" sz="11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cxnSp>
          <p:nvCxnSpPr>
            <p:cNvPr id="20" name="Straight Connector 15">
              <a:extLst>
                <a:ext uri="{FF2B5EF4-FFF2-40B4-BE49-F238E27FC236}">
                  <a16:creationId xmlns:a16="http://schemas.microsoft.com/office/drawing/2014/main" id="{77A8952E-8C66-46E9-443F-13EDA0942B93}"/>
                </a:ext>
              </a:extLst>
            </p:cNvPr>
            <p:cNvCxnSpPr>
              <a:cxnSpLocks/>
              <a:stCxn id="18" idx="2"/>
              <a:endCxn id="22" idx="0"/>
            </p:cNvCxnSpPr>
            <p:nvPr/>
          </p:nvCxnSpPr>
          <p:spPr>
            <a:xfrm flipH="1">
              <a:off x="2788117" y="4212747"/>
              <a:ext cx="1" cy="231211"/>
            </a:xfrm>
            <a:prstGeom prst="line">
              <a:avLst/>
            </a:prstGeom>
            <a:solidFill>
              <a:sysClr val="window" lastClr="FFFFFF"/>
            </a:solidFill>
            <a:ln w="28575" cap="flat" cmpd="sng" algn="ctr">
              <a:solidFill>
                <a:schemeClr val="bg1"/>
              </a:solidFill>
              <a:prstDash val="solid"/>
              <a:tailEnd type="triangle"/>
            </a:ln>
            <a:effectLst/>
          </p:spPr>
        </p:cxnSp>
        <p:cxnSp>
          <p:nvCxnSpPr>
            <p:cNvPr id="21" name="Straight Connector 17">
              <a:extLst>
                <a:ext uri="{FF2B5EF4-FFF2-40B4-BE49-F238E27FC236}">
                  <a16:creationId xmlns:a16="http://schemas.microsoft.com/office/drawing/2014/main" id="{C30800A5-2D13-6B9C-5755-72C41E6F6308}"/>
                </a:ext>
              </a:extLst>
            </p:cNvPr>
            <p:cNvCxnSpPr>
              <a:cxnSpLocks/>
              <a:stCxn id="19" idx="2"/>
              <a:endCxn id="23" idx="0"/>
            </p:cNvCxnSpPr>
            <p:nvPr/>
          </p:nvCxnSpPr>
          <p:spPr>
            <a:xfrm>
              <a:off x="6355885" y="4212533"/>
              <a:ext cx="0" cy="231425"/>
            </a:xfrm>
            <a:prstGeom prst="line">
              <a:avLst/>
            </a:prstGeom>
            <a:solidFill>
              <a:sysClr val="window" lastClr="FFFFFF"/>
            </a:solidFill>
            <a:ln w="28575" cap="flat" cmpd="sng" algn="ctr">
              <a:solidFill>
                <a:schemeClr val="bg1"/>
              </a:solidFill>
              <a:prstDash val="solid"/>
              <a:tailEnd type="triangle"/>
            </a:ln>
            <a:effectLst/>
          </p:spPr>
        </p:cxnSp>
        <p:sp>
          <p:nvSpPr>
            <p:cNvPr id="22" name="Rounded Rectangle 55">
              <a:extLst>
                <a:ext uri="{FF2B5EF4-FFF2-40B4-BE49-F238E27FC236}">
                  <a16:creationId xmlns:a16="http://schemas.microsoft.com/office/drawing/2014/main" id="{A1016A4F-3711-5AC2-FF9E-642DF1301BE4}"/>
                </a:ext>
              </a:extLst>
            </p:cNvPr>
            <p:cNvSpPr>
              <a:spLocks noChangeArrowheads="1"/>
            </p:cNvSpPr>
            <p:nvPr/>
          </p:nvSpPr>
          <p:spPr bwMode="auto">
            <a:xfrm>
              <a:off x="1148250" y="4443958"/>
              <a:ext cx="3279733" cy="439460"/>
            </a:xfrm>
            <a:prstGeom prst="roundRect">
              <a:avLst>
                <a:gd name="adj" fmla="val 16667"/>
              </a:avLst>
            </a:prstGeom>
            <a:solidFill>
              <a:srgbClr val="EF7918">
                <a:lumMod val="20000"/>
                <a:lumOff val="80000"/>
              </a:srgbClr>
            </a:solidFill>
            <a:ln w="12700">
              <a:solidFill>
                <a:srgbClr val="000000"/>
              </a:solidFill>
              <a:round/>
              <a:headEnd/>
              <a:tailEnd/>
            </a:ln>
          </p:spPr>
          <p:txBody>
            <a:bodyPr vert="horz" wrap="square" lIns="68580" tIns="34290" rIns="68580" bIns="3429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1005 (100%) Were included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in the </a:t>
              </a:r>
              <a:r>
                <a:rPr kumimoji="0" lang="en-US" altLang="ko-KR" sz="12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intention-to-treat</a:t>
              </a:r>
              <a:r>
                <a:rPr kumimoji="0" lang="en-US" altLang="ko-KR" sz="11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 analysis</a:t>
              </a:r>
              <a:endParaRPr kumimoji="0" lang="ko-KR" altLang="en-US" sz="11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23" name="Rounded Rectangle 55">
              <a:extLst>
                <a:ext uri="{FF2B5EF4-FFF2-40B4-BE49-F238E27FC236}">
                  <a16:creationId xmlns:a16="http://schemas.microsoft.com/office/drawing/2014/main" id="{0EF3ED92-E235-3179-2930-154DD4D37770}"/>
                </a:ext>
              </a:extLst>
            </p:cNvPr>
            <p:cNvSpPr>
              <a:spLocks noChangeArrowheads="1"/>
            </p:cNvSpPr>
            <p:nvPr/>
          </p:nvSpPr>
          <p:spPr bwMode="auto">
            <a:xfrm>
              <a:off x="4716016" y="4443958"/>
              <a:ext cx="3279738" cy="439460"/>
            </a:xfrm>
            <a:prstGeom prst="roundRect">
              <a:avLst>
                <a:gd name="adj" fmla="val 16667"/>
              </a:avLst>
            </a:prstGeom>
            <a:solidFill>
              <a:srgbClr val="005694">
                <a:lumMod val="20000"/>
                <a:lumOff val="80000"/>
              </a:srgbClr>
            </a:solidFill>
            <a:ln w="12700">
              <a:solidFill>
                <a:srgbClr val="000000"/>
              </a:solidFill>
              <a:round/>
              <a:headEnd/>
              <a:tailEnd/>
            </a:ln>
          </p:spPr>
          <p:txBody>
            <a:bodyPr vert="horz" wrap="square" lIns="68580" tIns="34290" rIns="68580" bIns="3429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1003</a:t>
              </a:r>
              <a:r>
                <a:rPr kumimoji="0" lang="en-US" altLang="ko-KR" sz="11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 (100%) Were included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in the intention-to-treat analysis</a:t>
              </a:r>
              <a:endParaRPr kumimoji="0" lang="ko-KR" altLang="en-US" sz="1100" b="1" i="0" u="none" strike="noStrike" kern="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24" name="Rounded Rectangle 55">
              <a:extLst>
                <a:ext uri="{FF2B5EF4-FFF2-40B4-BE49-F238E27FC236}">
                  <a16:creationId xmlns:a16="http://schemas.microsoft.com/office/drawing/2014/main" id="{BF923EE2-6EC1-BFBB-6D8F-69CFB78A4587}"/>
                </a:ext>
              </a:extLst>
            </p:cNvPr>
            <p:cNvSpPr>
              <a:spLocks noChangeArrowheads="1"/>
            </p:cNvSpPr>
            <p:nvPr/>
          </p:nvSpPr>
          <p:spPr bwMode="auto">
            <a:xfrm>
              <a:off x="109226" y="3291830"/>
              <a:ext cx="2446548" cy="333664"/>
            </a:xfrm>
            <a:prstGeom prst="roundRect">
              <a:avLst>
                <a:gd name="adj" fmla="val 16667"/>
              </a:avLst>
            </a:prstGeom>
            <a:solidFill>
              <a:srgbClr val="EF7918">
                <a:lumMod val="20000"/>
                <a:lumOff val="80000"/>
              </a:srgbClr>
            </a:solidFill>
            <a:ln w="12700">
              <a:solidFill>
                <a:srgbClr val="000000"/>
              </a:solidFill>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       4 Withdrew consent at &lt;12 </a:t>
              </a:r>
              <a:r>
                <a:rPr kumimoji="0" lang="en-US" altLang="en-US" sz="900" b="1" i="0" u="none" strike="noStrike" kern="0" cap="none" spc="0" normalizeH="0" baseline="0" noProof="0" dirty="0" err="1">
                  <a:ln>
                    <a:noFill/>
                  </a:ln>
                  <a:solidFill>
                    <a:prstClr val="black"/>
                  </a:solidFill>
                  <a:effectLst/>
                  <a:uLnTx/>
                  <a:uFillTx/>
                  <a:latin typeface="Arial" panose="020B0604020202020204" pitchFamily="34" charset="0"/>
                  <a:ea typeface="Calibri" pitchFamily="34" charset="0"/>
                  <a:cs typeface="Arial" panose="020B0604020202020204" pitchFamily="34" charset="0"/>
                </a:rPr>
                <a:t>mo</a:t>
              </a:r>
              <a:endParaRPr kumimoji="0" lang="en-US" altLang="en-US" sz="900" b="1" i="0" u="none" strike="noStrike" kern="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       8 Were lost to follow-up at &lt;12 </a:t>
              </a:r>
              <a:r>
                <a:rPr kumimoji="0" lang="en-US" altLang="en-US" sz="900" b="1" i="0" u="none" strike="noStrike" kern="0" cap="none" spc="0" normalizeH="0" baseline="0" noProof="0" dirty="0" err="1">
                  <a:ln>
                    <a:noFill/>
                  </a:ln>
                  <a:solidFill>
                    <a:prstClr val="black"/>
                  </a:solidFill>
                  <a:effectLst/>
                  <a:uLnTx/>
                  <a:uFillTx/>
                  <a:latin typeface="Arial" panose="020B0604020202020204" pitchFamily="34" charset="0"/>
                  <a:ea typeface="Calibri" pitchFamily="34" charset="0"/>
                  <a:cs typeface="Arial" panose="020B0604020202020204" pitchFamily="34" charset="0"/>
                </a:rPr>
                <a:t>mo</a:t>
              </a:r>
              <a:endParaRPr kumimoji="0" lang="en-US" altLang="en-US" sz="900" b="1"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5" name="Rounded Rectangle 55">
              <a:extLst>
                <a:ext uri="{FF2B5EF4-FFF2-40B4-BE49-F238E27FC236}">
                  <a16:creationId xmlns:a16="http://schemas.microsoft.com/office/drawing/2014/main" id="{77FBC330-78E0-321D-3946-42F1C03E9069}"/>
                </a:ext>
              </a:extLst>
            </p:cNvPr>
            <p:cNvSpPr>
              <a:spLocks noChangeArrowheads="1"/>
            </p:cNvSpPr>
            <p:nvPr/>
          </p:nvSpPr>
          <p:spPr bwMode="auto">
            <a:xfrm>
              <a:off x="6588224" y="3291829"/>
              <a:ext cx="2446550" cy="333665"/>
            </a:xfrm>
            <a:prstGeom prst="roundRect">
              <a:avLst>
                <a:gd name="adj" fmla="val 16667"/>
              </a:avLst>
            </a:prstGeom>
            <a:solidFill>
              <a:srgbClr val="005694">
                <a:lumMod val="20000"/>
                <a:lumOff val="80000"/>
              </a:srgbClr>
            </a:solidFill>
            <a:ln w="12700">
              <a:solidFill>
                <a:srgbClr val="000000"/>
              </a:solidFill>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      2 Withdrew consent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1" i="0" u="none" strike="noStrike" kern="0" cap="none" spc="0" normalizeH="0" baseline="0" noProof="0" dirty="0">
                  <a:ln>
                    <a:noFill/>
                  </a:ln>
                  <a:solidFill>
                    <a:prstClr val="black"/>
                  </a:solidFill>
                  <a:effectLst/>
                  <a:uLnTx/>
                  <a:uFillTx/>
                  <a:latin typeface="Arial" panose="020B0604020202020204" pitchFamily="34" charset="0"/>
                  <a:ea typeface="Calibri" pitchFamily="34" charset="0"/>
                  <a:cs typeface="Arial" panose="020B0604020202020204" pitchFamily="34" charset="0"/>
                </a:rPr>
                <a:t>      6 Were lost to follow-up</a:t>
              </a:r>
              <a:endParaRPr kumimoji="0" lang="en-US" altLang="en-US" sz="1100" b="1"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6" name="TextBox 25">
              <a:extLst>
                <a:ext uri="{FF2B5EF4-FFF2-40B4-BE49-F238E27FC236}">
                  <a16:creationId xmlns:a16="http://schemas.microsoft.com/office/drawing/2014/main" id="{A94B0950-5F4D-98EC-FD00-2E5E8B9BF622}"/>
                </a:ext>
              </a:extLst>
            </p:cNvPr>
            <p:cNvSpPr txBox="1"/>
            <p:nvPr/>
          </p:nvSpPr>
          <p:spPr>
            <a:xfrm>
              <a:off x="5553415" y="601145"/>
              <a:ext cx="3351812" cy="2142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ore-KR" sz="1100" b="1" i="0" u="none" strike="noStrike" kern="0" cap="none" spc="0" normalizeH="0" baseline="0" noProof="0" dirty="0">
                  <a:ln>
                    <a:noFill/>
                  </a:ln>
                  <a:solidFill>
                    <a:srgbClr val="FFFFFF"/>
                  </a:solidFill>
                  <a:effectLst/>
                  <a:uLnTx/>
                  <a:uFillTx/>
                  <a:latin typeface="Arial" panose="020B0604020202020204" pitchFamily="34" charset="0"/>
                  <a:ea typeface="바탕" panose="02030600000101010101" pitchFamily="18" charset="-127"/>
                  <a:cs typeface="Arial" panose="020B0604020202020204" pitchFamily="34" charset="0"/>
                </a:rPr>
                <a:t>(from April 12, 2018, through January 14, 2022) </a:t>
              </a:r>
              <a:endParaRPr kumimoji="0" lang="ko-Kore-KR" altLang="en-US" sz="11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657134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7437"/>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OCTIVUS Trial: Procedural Characteristics</a:t>
            </a:r>
          </a:p>
        </p:txBody>
      </p:sp>
      <p:sp>
        <p:nvSpPr>
          <p:cNvPr id="4" name="TextBox 3">
            <a:extLst>
              <a:ext uri="{FF2B5EF4-FFF2-40B4-BE49-F238E27FC236}">
                <a16:creationId xmlns:a16="http://schemas.microsoft.com/office/drawing/2014/main" id="{0B3F8577-A3E6-7C2A-090A-82B3BF915BAF}"/>
              </a:ext>
            </a:extLst>
          </p:cNvPr>
          <p:cNvSpPr txBox="1"/>
          <p:nvPr/>
        </p:nvSpPr>
        <p:spPr>
          <a:xfrm>
            <a:off x="3818965" y="6507588"/>
            <a:ext cx="64680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ore-KR"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Kang et al., Circulation Aug 23, 2023, Epub ahead of print</a:t>
            </a:r>
          </a:p>
        </p:txBody>
      </p:sp>
      <p:graphicFrame>
        <p:nvGraphicFramePr>
          <p:cNvPr id="5" name="Table 8">
            <a:extLst>
              <a:ext uri="{FF2B5EF4-FFF2-40B4-BE49-F238E27FC236}">
                <a16:creationId xmlns:a16="http://schemas.microsoft.com/office/drawing/2014/main" id="{E86DDEB6-27B3-100A-43C6-DA225404ADCC}"/>
              </a:ext>
            </a:extLst>
          </p:cNvPr>
          <p:cNvGraphicFramePr>
            <a:graphicFrameLocks noGrp="1"/>
          </p:cNvGraphicFramePr>
          <p:nvPr>
            <p:extLst>
              <p:ext uri="{D42A27DB-BD31-4B8C-83A1-F6EECF244321}">
                <p14:modId xmlns:p14="http://schemas.microsoft.com/office/powerpoint/2010/main" val="769883157"/>
              </p:ext>
            </p:extLst>
          </p:nvPr>
        </p:nvGraphicFramePr>
        <p:xfrm>
          <a:off x="215153" y="977156"/>
          <a:ext cx="9879106" cy="5579513"/>
        </p:xfrm>
        <a:graphic>
          <a:graphicData uri="http://schemas.openxmlformats.org/drawingml/2006/table">
            <a:tbl>
              <a:tblPr firstRow="1" firstCol="1" bandRow="1">
                <a:tableStyleId>{FABFCF23-3B69-468F-B69F-88F6DE6A72F2}</a:tableStyleId>
              </a:tblPr>
              <a:tblGrid>
                <a:gridCol w="4894507">
                  <a:extLst>
                    <a:ext uri="{9D8B030D-6E8A-4147-A177-3AD203B41FA5}">
                      <a16:colId xmlns:a16="http://schemas.microsoft.com/office/drawing/2014/main" val="1100428272"/>
                    </a:ext>
                  </a:extLst>
                </a:gridCol>
                <a:gridCol w="2089747">
                  <a:extLst>
                    <a:ext uri="{9D8B030D-6E8A-4147-A177-3AD203B41FA5}">
                      <a16:colId xmlns:a16="http://schemas.microsoft.com/office/drawing/2014/main" val="2347967565"/>
                    </a:ext>
                  </a:extLst>
                </a:gridCol>
                <a:gridCol w="2089747">
                  <a:extLst>
                    <a:ext uri="{9D8B030D-6E8A-4147-A177-3AD203B41FA5}">
                      <a16:colId xmlns:a16="http://schemas.microsoft.com/office/drawing/2014/main" val="1864129488"/>
                    </a:ext>
                  </a:extLst>
                </a:gridCol>
                <a:gridCol w="805105">
                  <a:extLst>
                    <a:ext uri="{9D8B030D-6E8A-4147-A177-3AD203B41FA5}">
                      <a16:colId xmlns:a16="http://schemas.microsoft.com/office/drawing/2014/main" val="457487287"/>
                    </a:ext>
                  </a:extLst>
                </a:gridCol>
              </a:tblGrid>
              <a:tr h="706383">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nSpc>
                          <a:spcPct val="100000"/>
                        </a:lnSpc>
                        <a:spcAft>
                          <a:spcPts val="0"/>
                        </a:spcAft>
                      </a:pPr>
                      <a:endParaRPr lang="en-US" sz="1400" b="1" dirty="0">
                        <a:solidFill>
                          <a:schemeClr val="tx1"/>
                        </a:solidFill>
                        <a:effectLst/>
                        <a:latin typeface="Arial" panose="020B0604020202020204" pitchFamily="34" charset="0"/>
                        <a:cs typeface="Arial" panose="020B0604020202020204" pitchFamily="34" charset="0"/>
                      </a:endParaRPr>
                    </a:p>
                  </a:txBody>
                  <a:tcPr marL="51435" marR="51435" marT="0" marB="0" anchor="ctr"/>
                </a:tc>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Arial" panose="020B0604020202020204" pitchFamily="34" charset="0"/>
                          <a:cs typeface="Arial" panose="020B0604020202020204" pitchFamily="34" charset="0"/>
                        </a:rPr>
                        <a:t>OCT-Guided PCI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Arial" panose="020B0604020202020204" pitchFamily="34" charset="0"/>
                          <a:cs typeface="Arial" panose="020B0604020202020204" pitchFamily="34" charset="0"/>
                        </a:rPr>
                        <a:t>(N = 1005)</a:t>
                      </a:r>
                      <a:endParaRPr lang="en-US"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Arial" panose="020B0604020202020204" pitchFamily="34" charset="0"/>
                          <a:cs typeface="Arial" panose="020B0604020202020204" pitchFamily="34" charset="0"/>
                        </a:rPr>
                        <a:t>IVUS-Guided PCI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Arial" panose="020B0604020202020204" pitchFamily="34" charset="0"/>
                          <a:cs typeface="Arial" panose="020B0604020202020204" pitchFamily="34" charset="0"/>
                        </a:rPr>
                        <a:t>(N = 1003)</a:t>
                      </a:r>
                      <a:endParaRPr lang="en-US"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latin typeface="Arial" panose="020B0604020202020204" pitchFamily="34" charset="0"/>
                          <a:cs typeface="Arial" panose="020B0604020202020204" pitchFamily="34" charset="0"/>
                        </a:rPr>
                        <a:t>P Value</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992664618"/>
                  </a:ext>
                </a:extLst>
              </a:tr>
              <a:tr h="389777">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nSpc>
                          <a:spcPct val="100000"/>
                        </a:lnSpc>
                      </a:pPr>
                      <a:r>
                        <a:rPr lang="en-US" sz="1600" b="1" dirty="0">
                          <a:solidFill>
                            <a:schemeClr val="tx1"/>
                          </a:solidFill>
                          <a:effectLst/>
                          <a:latin typeface="Arial" panose="020B0604020202020204" pitchFamily="34" charset="0"/>
                          <a:cs typeface="Arial" panose="020B0604020202020204" pitchFamily="34" charset="0"/>
                        </a:rPr>
                        <a:t>PCI approach  </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 </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a:solidFill>
                            <a:schemeClr val="tx1"/>
                          </a:solidFill>
                          <a:effectLst/>
                          <a:latin typeface="Arial" panose="020B0604020202020204" pitchFamily="34" charset="0"/>
                          <a:cs typeface="Arial" panose="020B0604020202020204" pitchFamily="34" charset="0"/>
                        </a:rPr>
                        <a:t> </a:t>
                      </a:r>
                      <a:endParaRPr lang="ko-KR" sz="1600" b="1">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0.99 </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2597819437"/>
                  </a:ext>
                </a:extLst>
              </a:tr>
              <a:tr h="389777">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marL="0" indent="90488">
                        <a:lnSpc>
                          <a:spcPct val="100000"/>
                        </a:lnSpc>
                      </a:pPr>
                      <a:r>
                        <a:rPr lang="en-US" sz="1600" b="1" dirty="0">
                          <a:solidFill>
                            <a:schemeClr val="tx1"/>
                          </a:solidFill>
                          <a:effectLst/>
                          <a:latin typeface="Arial" panose="020B0604020202020204" pitchFamily="34" charset="0"/>
                          <a:cs typeface="Arial" panose="020B0604020202020204" pitchFamily="34" charset="0"/>
                        </a:rPr>
                        <a:t>  Radial access</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639 (63.6)</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638 (63.6)</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 </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2884769901"/>
                  </a:ext>
                </a:extLst>
              </a:tr>
              <a:tr h="389777">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marL="0" indent="90488">
                        <a:lnSpc>
                          <a:spcPct val="100000"/>
                        </a:lnSpc>
                      </a:pPr>
                      <a:r>
                        <a:rPr lang="en-US" sz="1600" b="1" dirty="0">
                          <a:solidFill>
                            <a:schemeClr val="tx1"/>
                          </a:solidFill>
                          <a:effectLst/>
                          <a:latin typeface="Arial" panose="020B0604020202020204" pitchFamily="34" charset="0"/>
                          <a:cs typeface="Arial" panose="020B0604020202020204" pitchFamily="34" charset="0"/>
                        </a:rPr>
                        <a:t>  Femoral access</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366 (36.4)</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365 (36.4)</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 </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2430113520"/>
                  </a:ext>
                </a:extLst>
              </a:tr>
              <a:tr h="389777">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nSpc>
                          <a:spcPct val="100000"/>
                        </a:lnSpc>
                      </a:pPr>
                      <a:r>
                        <a:rPr lang="en-US" sz="1600" b="1" dirty="0">
                          <a:solidFill>
                            <a:schemeClr val="tx1"/>
                          </a:solidFill>
                          <a:effectLst/>
                          <a:latin typeface="Arial" panose="020B0604020202020204" pitchFamily="34" charset="0"/>
                          <a:cs typeface="Arial" panose="020B0604020202020204" pitchFamily="34" charset="0"/>
                        </a:rPr>
                        <a:t>PCI modality</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 </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 </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 </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2731456626"/>
                  </a:ext>
                </a:extLst>
              </a:tr>
              <a:tr h="389777">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marL="0" indent="90488">
                        <a:lnSpc>
                          <a:spcPct val="100000"/>
                        </a:lnSpc>
                      </a:pPr>
                      <a:r>
                        <a:rPr lang="en-US" sz="1600" b="1" dirty="0">
                          <a:solidFill>
                            <a:schemeClr val="tx1"/>
                          </a:solidFill>
                          <a:effectLst/>
                          <a:latin typeface="Arial" panose="020B0604020202020204" pitchFamily="34" charset="0"/>
                          <a:cs typeface="Arial" panose="020B0604020202020204" pitchFamily="34" charset="0"/>
                        </a:rPr>
                        <a:t>  Use of drug-eluting stents</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970 (96.5)</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973 (97.1)</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0.45</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1499797839"/>
                  </a:ext>
                </a:extLst>
              </a:tr>
              <a:tr h="389777">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marL="457200" indent="-366713">
                        <a:lnSpc>
                          <a:spcPct val="100000"/>
                        </a:lnSpc>
                      </a:pPr>
                      <a:r>
                        <a:rPr lang="en-US" sz="1600" b="1" dirty="0">
                          <a:solidFill>
                            <a:schemeClr val="tx1"/>
                          </a:solidFill>
                          <a:effectLst/>
                          <a:latin typeface="Arial" panose="020B0604020202020204" pitchFamily="34" charset="0"/>
                          <a:cs typeface="Arial" panose="020B0604020202020204" pitchFamily="34" charset="0"/>
                        </a:rPr>
                        <a:t>  Used of drug-coated balloons (only for ISR lesion)</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35 (3.5)</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29 (2.9)</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 </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3287392166"/>
                  </a:ext>
                </a:extLst>
              </a:tr>
              <a:tr h="389777">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nSpc>
                          <a:spcPct val="100000"/>
                        </a:lnSpc>
                      </a:pPr>
                      <a:r>
                        <a:rPr lang="en-US" sz="1600" b="1" dirty="0">
                          <a:solidFill>
                            <a:schemeClr val="tx1"/>
                          </a:solidFill>
                          <a:effectLst/>
                          <a:latin typeface="Arial" panose="020B0604020202020204" pitchFamily="34" charset="0"/>
                          <a:cs typeface="Arial" panose="020B0604020202020204" pitchFamily="34" charset="0"/>
                        </a:rPr>
                        <a:t>Total no. of lesions treated per patient</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1.3±0.6</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1.4±0.6</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0.36</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850160754"/>
                  </a:ext>
                </a:extLst>
              </a:tr>
              <a:tr h="389777">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nSpc>
                          <a:spcPct val="100000"/>
                        </a:lnSpc>
                      </a:pPr>
                      <a:r>
                        <a:rPr lang="en-US" sz="1600" b="1" dirty="0">
                          <a:solidFill>
                            <a:schemeClr val="tx1"/>
                          </a:solidFill>
                          <a:effectLst/>
                          <a:latin typeface="Arial" panose="020B0604020202020204" pitchFamily="34" charset="0"/>
                          <a:cs typeface="Arial" panose="020B0604020202020204" pitchFamily="34" charset="0"/>
                        </a:rPr>
                        <a:t>Mean number of stents per patient</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1.6±1.0</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1.6±1.0</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0.38</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3531614952"/>
                  </a:ext>
                </a:extLst>
              </a:tr>
              <a:tr h="389777">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nSpc>
                          <a:spcPct val="100000"/>
                        </a:lnSpc>
                      </a:pPr>
                      <a:r>
                        <a:rPr lang="en-US" sz="1600" b="1" dirty="0">
                          <a:solidFill>
                            <a:schemeClr val="tx1"/>
                          </a:solidFill>
                          <a:effectLst/>
                          <a:latin typeface="Arial" panose="020B0604020202020204" pitchFamily="34" charset="0"/>
                          <a:cs typeface="Arial" panose="020B0604020202020204" pitchFamily="34" charset="0"/>
                        </a:rPr>
                        <a:t>Total stent length per patient — mm</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a:solidFill>
                            <a:schemeClr val="tx1"/>
                          </a:solidFill>
                          <a:effectLst/>
                          <a:latin typeface="Arial" panose="020B0604020202020204" pitchFamily="34" charset="0"/>
                          <a:cs typeface="Arial" panose="020B0604020202020204" pitchFamily="34" charset="0"/>
                        </a:rPr>
                        <a:t>47.2±32.4</a:t>
                      </a:r>
                      <a:endParaRPr lang="ko-KR" sz="1600" b="1">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47.8±32.2</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0.69</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2496745160"/>
                  </a:ext>
                </a:extLst>
              </a:tr>
              <a:tr h="449588">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nSpc>
                          <a:spcPct val="100000"/>
                        </a:lnSpc>
                      </a:pPr>
                      <a:r>
                        <a:rPr lang="en-US" sz="1600" b="1" dirty="0">
                          <a:solidFill>
                            <a:schemeClr val="tx1"/>
                          </a:solidFill>
                          <a:effectLst/>
                          <a:latin typeface="Arial" panose="020B0604020202020204" pitchFamily="34" charset="0"/>
                          <a:cs typeface="Arial" panose="020B0604020202020204" pitchFamily="34" charset="0"/>
                        </a:rPr>
                        <a:t>Post-dilatation with larger or high-pressure balloon — no. (%)</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931 (92.6)</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917 (91.5)</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0.35</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2843354750"/>
                  </a:ext>
                </a:extLst>
              </a:tr>
              <a:tr h="389777">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nSpc>
                          <a:spcPct val="100000"/>
                        </a:lnSpc>
                      </a:pPr>
                      <a:r>
                        <a:rPr lang="en-US" sz="1600" b="1" dirty="0">
                          <a:solidFill>
                            <a:schemeClr val="tx1"/>
                          </a:solidFill>
                          <a:effectLst/>
                          <a:latin typeface="Arial" panose="020B0604020202020204" pitchFamily="34" charset="0"/>
                          <a:cs typeface="Arial" panose="020B0604020202020204" pitchFamily="34" charset="0"/>
                        </a:rPr>
                        <a:t>Total amount of contrast media used — mL</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238.3±112.4</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199.8±109.7</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&lt;0.001</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4208355982"/>
                  </a:ext>
                </a:extLst>
              </a:tr>
              <a:tr h="389777">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nSpc>
                          <a:spcPct val="100000"/>
                        </a:lnSpc>
                      </a:pPr>
                      <a:r>
                        <a:rPr lang="en-US" sz="1600" b="1" dirty="0">
                          <a:solidFill>
                            <a:schemeClr val="tx1"/>
                          </a:solidFill>
                          <a:effectLst/>
                          <a:latin typeface="Arial" panose="020B0604020202020204" pitchFamily="34" charset="0"/>
                          <a:cs typeface="Arial" panose="020B0604020202020204" pitchFamily="34" charset="0"/>
                        </a:rPr>
                        <a:t>Total PCI time — min</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46.1±23.6</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48.9±25.1</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600" b="1" dirty="0">
                          <a:solidFill>
                            <a:schemeClr val="tx1"/>
                          </a:solidFill>
                          <a:effectLst/>
                          <a:latin typeface="Arial" panose="020B0604020202020204" pitchFamily="34" charset="0"/>
                          <a:cs typeface="Arial" panose="020B0604020202020204" pitchFamily="34" charset="0"/>
                        </a:rPr>
                        <a:t>&lt;0.001</a:t>
                      </a:r>
                      <a:endParaRPr lang="ko-KR" sz="1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362941715"/>
                  </a:ext>
                </a:extLst>
              </a:tr>
            </a:tbl>
          </a:graphicData>
        </a:graphic>
      </p:graphicFrame>
      <p:sp>
        <p:nvSpPr>
          <p:cNvPr id="2" name="Rectangle 1"/>
          <p:cNvSpPr/>
          <p:nvPr/>
        </p:nvSpPr>
        <p:spPr bwMode="auto">
          <a:xfrm>
            <a:off x="192293" y="5817870"/>
            <a:ext cx="9879105" cy="727369"/>
          </a:xfrm>
          <a:prstGeom prst="rect">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3806849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7437"/>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OCTIVUS Trial: Procedural Outcomes</a:t>
            </a:r>
          </a:p>
        </p:txBody>
      </p:sp>
      <p:sp>
        <p:nvSpPr>
          <p:cNvPr id="4" name="TextBox 3">
            <a:extLst>
              <a:ext uri="{FF2B5EF4-FFF2-40B4-BE49-F238E27FC236}">
                <a16:creationId xmlns:a16="http://schemas.microsoft.com/office/drawing/2014/main" id="{0B3F8577-A3E6-7C2A-090A-82B3BF915BAF}"/>
              </a:ext>
            </a:extLst>
          </p:cNvPr>
          <p:cNvSpPr txBox="1"/>
          <p:nvPr/>
        </p:nvSpPr>
        <p:spPr>
          <a:xfrm>
            <a:off x="3818965" y="6507588"/>
            <a:ext cx="64680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ore-KR"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Kang et al., Circulation Aug 23, 2023, Epub ahead of print</a:t>
            </a:r>
          </a:p>
        </p:txBody>
      </p:sp>
      <p:graphicFrame>
        <p:nvGraphicFramePr>
          <p:cNvPr id="5" name="Table 8">
            <a:extLst>
              <a:ext uri="{FF2B5EF4-FFF2-40B4-BE49-F238E27FC236}">
                <a16:creationId xmlns:a16="http://schemas.microsoft.com/office/drawing/2014/main" id="{E86DDEB6-27B3-100A-43C6-DA225404ADCC}"/>
              </a:ext>
            </a:extLst>
          </p:cNvPr>
          <p:cNvGraphicFramePr>
            <a:graphicFrameLocks noGrp="1"/>
          </p:cNvGraphicFramePr>
          <p:nvPr>
            <p:extLst>
              <p:ext uri="{D42A27DB-BD31-4B8C-83A1-F6EECF244321}">
                <p14:modId xmlns:p14="http://schemas.microsoft.com/office/powerpoint/2010/main" val="491956650"/>
              </p:ext>
            </p:extLst>
          </p:nvPr>
        </p:nvGraphicFramePr>
        <p:xfrm>
          <a:off x="197224" y="693768"/>
          <a:ext cx="9914965" cy="4395072"/>
        </p:xfrm>
        <a:graphic>
          <a:graphicData uri="http://schemas.openxmlformats.org/drawingml/2006/table">
            <a:tbl>
              <a:tblPr firstRow="1" firstCol="1" bandRow="1">
                <a:tableStyleId>{FABFCF23-3B69-468F-B69F-88F6DE6A72F2}</a:tableStyleId>
              </a:tblPr>
              <a:tblGrid>
                <a:gridCol w="4911489">
                  <a:extLst>
                    <a:ext uri="{9D8B030D-6E8A-4147-A177-3AD203B41FA5}">
                      <a16:colId xmlns:a16="http://schemas.microsoft.com/office/drawing/2014/main" val="1100428272"/>
                    </a:ext>
                  </a:extLst>
                </a:gridCol>
                <a:gridCol w="2216426">
                  <a:extLst>
                    <a:ext uri="{9D8B030D-6E8A-4147-A177-3AD203B41FA5}">
                      <a16:colId xmlns:a16="http://schemas.microsoft.com/office/drawing/2014/main" val="2347967565"/>
                    </a:ext>
                  </a:extLst>
                </a:gridCol>
                <a:gridCol w="1979022">
                  <a:extLst>
                    <a:ext uri="{9D8B030D-6E8A-4147-A177-3AD203B41FA5}">
                      <a16:colId xmlns:a16="http://schemas.microsoft.com/office/drawing/2014/main" val="1864129488"/>
                    </a:ext>
                  </a:extLst>
                </a:gridCol>
                <a:gridCol w="808028">
                  <a:extLst>
                    <a:ext uri="{9D8B030D-6E8A-4147-A177-3AD203B41FA5}">
                      <a16:colId xmlns:a16="http://schemas.microsoft.com/office/drawing/2014/main" val="457487287"/>
                    </a:ext>
                  </a:extLst>
                </a:gridCol>
              </a:tblGrid>
              <a:tr h="984138">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nSpc>
                          <a:spcPct val="100000"/>
                        </a:lnSpc>
                        <a:spcAft>
                          <a:spcPts val="0"/>
                        </a:spcAft>
                      </a:pPr>
                      <a:endParaRPr lang="en-US" sz="1800" b="1" dirty="0">
                        <a:solidFill>
                          <a:schemeClr val="tx1"/>
                        </a:solidFill>
                        <a:effectLst/>
                        <a:latin typeface="Arial" panose="020B0604020202020204" pitchFamily="34" charset="0"/>
                        <a:cs typeface="Arial" panose="020B0604020202020204" pitchFamily="34" charset="0"/>
                      </a:endParaRPr>
                    </a:p>
                  </a:txBody>
                  <a:tcPr marL="51435" marR="51435" marT="0" marB="0" anchor="ctr"/>
                </a:tc>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effectLst/>
                          <a:latin typeface="Arial" panose="020B0604020202020204" pitchFamily="34" charset="0"/>
                          <a:cs typeface="Arial" panose="020B0604020202020204" pitchFamily="34" charset="0"/>
                        </a:rPr>
                        <a:t>OCT-Guided PCI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effectLst/>
                          <a:latin typeface="Arial" panose="020B0604020202020204" pitchFamily="34" charset="0"/>
                          <a:cs typeface="Arial" panose="020B0604020202020204" pitchFamily="34" charset="0"/>
                        </a:rPr>
                        <a:t>(N = 1005)</a:t>
                      </a:r>
                      <a:endParaRPr lang="en-US"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effectLst/>
                          <a:latin typeface="Arial" panose="020B0604020202020204" pitchFamily="34" charset="0"/>
                          <a:cs typeface="Arial" panose="020B0604020202020204" pitchFamily="34" charset="0"/>
                        </a:rPr>
                        <a:t>IVUS-Guided PCI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effectLst/>
                          <a:latin typeface="Arial" panose="020B0604020202020204" pitchFamily="34" charset="0"/>
                          <a:cs typeface="Arial" panose="020B0604020202020204" pitchFamily="34" charset="0"/>
                        </a:rPr>
                        <a:t>(N = 1003)</a:t>
                      </a:r>
                      <a:endParaRPr lang="en-US"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cs typeface="Arial" panose="020B0604020202020204" pitchFamily="34" charset="0"/>
                        </a:rPr>
                        <a:t>P Value</a:t>
                      </a:r>
                      <a:endParaRPr lang="en-US" sz="1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992664618"/>
                  </a:ext>
                </a:extLst>
              </a:tr>
              <a:tr h="568489">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nSpc>
                          <a:spcPct val="100000"/>
                        </a:lnSpc>
                      </a:pPr>
                      <a:r>
                        <a:rPr lang="en-US" sz="1800" b="1" dirty="0">
                          <a:effectLst/>
                          <a:latin typeface="Arial" panose="020B0604020202020204" pitchFamily="34" charset="0"/>
                          <a:cs typeface="Arial" panose="020B0604020202020204" pitchFamily="34" charset="0"/>
                        </a:rPr>
                        <a:t>Procedural success — no. (%)</a:t>
                      </a:r>
                      <a:endParaRPr lang="ko-KR" sz="1800" b="1" dirty="0">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dirty="0">
                          <a:effectLst/>
                          <a:latin typeface="Arial" panose="020B0604020202020204" pitchFamily="34" charset="0"/>
                          <a:cs typeface="Arial" panose="020B0604020202020204" pitchFamily="34" charset="0"/>
                        </a:rPr>
                        <a:t> </a:t>
                      </a:r>
                      <a:endParaRPr lang="ko-KR" sz="1800" b="1" dirty="0">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dirty="0">
                          <a:effectLst/>
                          <a:latin typeface="Arial" panose="020B0604020202020204" pitchFamily="34" charset="0"/>
                          <a:cs typeface="Arial" panose="020B0604020202020204" pitchFamily="34" charset="0"/>
                        </a:rPr>
                        <a:t> </a:t>
                      </a:r>
                      <a:endParaRPr lang="ko-KR" sz="1800" b="1" dirty="0">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a:effectLst/>
                          <a:latin typeface="Arial" panose="020B0604020202020204" pitchFamily="34" charset="0"/>
                          <a:cs typeface="Arial" panose="020B0604020202020204" pitchFamily="34" charset="0"/>
                        </a:rPr>
                        <a:t> </a:t>
                      </a:r>
                      <a:endParaRPr lang="ko-KR" sz="1800" b="1">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2597819437"/>
                  </a:ext>
                </a:extLst>
              </a:tr>
              <a:tr h="568489">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indent="228600">
                        <a:lnSpc>
                          <a:spcPct val="100000"/>
                        </a:lnSpc>
                      </a:pPr>
                      <a:r>
                        <a:rPr lang="en-US" sz="1800" b="1" dirty="0">
                          <a:effectLst/>
                          <a:latin typeface="Arial" panose="020B0604020202020204" pitchFamily="34" charset="0"/>
                          <a:cs typeface="Arial" panose="020B0604020202020204" pitchFamily="34" charset="0"/>
                        </a:rPr>
                        <a:t>Angiography-based</a:t>
                      </a:r>
                      <a:r>
                        <a:rPr lang="en-US" altLang="ko-Kore-KR" sz="1800" b="1" baseline="30000" dirty="0">
                          <a:latin typeface="Arial" panose="020B0604020202020204" pitchFamily="34" charset="0"/>
                          <a:cs typeface="Arial" panose="020B0604020202020204" pitchFamily="34" charset="0"/>
                        </a:rPr>
                        <a:t>‖</a:t>
                      </a:r>
                      <a:endParaRPr lang="ko-KR" sz="1800" b="1" dirty="0">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dirty="0">
                          <a:effectLst/>
                          <a:latin typeface="Arial" panose="020B0604020202020204" pitchFamily="34" charset="0"/>
                          <a:cs typeface="Arial" panose="020B0604020202020204" pitchFamily="34" charset="0"/>
                        </a:rPr>
                        <a:t>993 (98.8)</a:t>
                      </a:r>
                      <a:endParaRPr lang="ko-KR" sz="1800" b="1" dirty="0">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dirty="0">
                          <a:effectLst/>
                          <a:latin typeface="Arial" panose="020B0604020202020204" pitchFamily="34" charset="0"/>
                          <a:cs typeface="Arial" panose="020B0604020202020204" pitchFamily="34" charset="0"/>
                        </a:rPr>
                        <a:t>990 (98.7)</a:t>
                      </a:r>
                      <a:endParaRPr lang="ko-KR" sz="1800" b="1" dirty="0">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a:effectLst/>
                          <a:latin typeface="Arial" panose="020B0604020202020204" pitchFamily="34" charset="0"/>
                          <a:cs typeface="Arial" panose="020B0604020202020204" pitchFamily="34" charset="0"/>
                        </a:rPr>
                        <a:t>0.84</a:t>
                      </a:r>
                      <a:endParaRPr lang="ko-KR" sz="1800" b="1">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2884769901"/>
                  </a:ext>
                </a:extLst>
              </a:tr>
              <a:tr h="568489">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indent="228600">
                        <a:lnSpc>
                          <a:spcPct val="100000"/>
                        </a:lnSpc>
                      </a:pPr>
                      <a:r>
                        <a:rPr lang="en-US" sz="1800" b="1" dirty="0">
                          <a:solidFill>
                            <a:srgbClr val="FF0000"/>
                          </a:solidFill>
                          <a:effectLst/>
                          <a:latin typeface="Arial" panose="020B0604020202020204" pitchFamily="34" charset="0"/>
                          <a:cs typeface="Arial" panose="020B0604020202020204" pitchFamily="34" charset="0"/>
                        </a:rPr>
                        <a:t>Imaging-based</a:t>
                      </a:r>
                      <a:r>
                        <a:rPr lang="en-US" altLang="ko-KR" sz="1800" b="1" dirty="0">
                          <a:solidFill>
                            <a:srgbClr val="FF0000"/>
                          </a:solidFill>
                          <a:effectLst/>
                          <a:latin typeface="Arial" panose="020B0604020202020204" pitchFamily="34" charset="0"/>
                          <a:cs typeface="Arial" panose="020B0604020202020204" pitchFamily="34" charset="0"/>
                        </a:rPr>
                        <a:t>†</a:t>
                      </a:r>
                      <a:endParaRPr lang="ko-KR" sz="1800" b="1" dirty="0">
                        <a:solidFill>
                          <a:srgbClr val="FF0000"/>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dirty="0">
                          <a:solidFill>
                            <a:srgbClr val="FF0000"/>
                          </a:solidFill>
                          <a:effectLst/>
                          <a:latin typeface="Arial" panose="020B0604020202020204" pitchFamily="34" charset="0"/>
                          <a:cs typeface="Arial" panose="020B0604020202020204" pitchFamily="34" charset="0"/>
                        </a:rPr>
                        <a:t>476 / 986 (48.3)</a:t>
                      </a:r>
                      <a:endParaRPr lang="ko-KR" sz="1800" b="1" dirty="0">
                        <a:solidFill>
                          <a:srgbClr val="FF0000"/>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dirty="0">
                          <a:solidFill>
                            <a:srgbClr val="FF0000"/>
                          </a:solidFill>
                          <a:effectLst/>
                          <a:latin typeface="Arial" panose="020B0604020202020204" pitchFamily="34" charset="0"/>
                          <a:cs typeface="Arial" panose="020B0604020202020204" pitchFamily="34" charset="0"/>
                        </a:rPr>
                        <a:t>546 / 995 (54.9)</a:t>
                      </a:r>
                      <a:endParaRPr lang="ko-KR" sz="1800" b="1" dirty="0">
                        <a:solidFill>
                          <a:srgbClr val="FF0000"/>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dirty="0">
                          <a:solidFill>
                            <a:srgbClr val="FF0000"/>
                          </a:solidFill>
                          <a:effectLst/>
                          <a:latin typeface="Arial" panose="020B0604020202020204" pitchFamily="34" charset="0"/>
                          <a:cs typeface="Arial" panose="020B0604020202020204" pitchFamily="34" charset="0"/>
                        </a:rPr>
                        <a:t>0.003</a:t>
                      </a:r>
                      <a:endParaRPr lang="ko-KR" sz="1800" b="1" dirty="0">
                        <a:solidFill>
                          <a:srgbClr val="FF0000"/>
                        </a:solidFill>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2430113520"/>
                  </a:ext>
                </a:extLst>
              </a:tr>
              <a:tr h="568489">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marL="152400" indent="-152400">
                        <a:lnSpc>
                          <a:spcPct val="100000"/>
                        </a:lnSpc>
                      </a:pPr>
                      <a:r>
                        <a:rPr lang="en-US" sz="1800" b="1" dirty="0">
                          <a:effectLst/>
                          <a:latin typeface="Arial" panose="020B0604020202020204" pitchFamily="34" charset="0"/>
                          <a:cs typeface="Arial" panose="020B0604020202020204" pitchFamily="34" charset="0"/>
                        </a:rPr>
                        <a:t>Procedural complications requiring active intervention — no. (%)</a:t>
                      </a:r>
                      <a:r>
                        <a:rPr lang="en-US" altLang="ko-KR" sz="1800" b="1" dirty="0">
                          <a:effectLst/>
                          <a:latin typeface="Arial" panose="020B0604020202020204" pitchFamily="34" charset="0"/>
                          <a:cs typeface="Arial" panose="020B0604020202020204" pitchFamily="34" charset="0"/>
                        </a:rPr>
                        <a:t>‡</a:t>
                      </a:r>
                      <a:endParaRPr lang="ko-KR" sz="1800" b="1" dirty="0">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dirty="0">
                          <a:effectLst/>
                          <a:latin typeface="Arial" panose="020B0604020202020204" pitchFamily="34" charset="0"/>
                          <a:cs typeface="Arial" panose="020B0604020202020204" pitchFamily="34" charset="0"/>
                        </a:rPr>
                        <a:t> </a:t>
                      </a:r>
                      <a:endParaRPr lang="ko-KR" sz="1800" b="1" dirty="0">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dirty="0">
                          <a:effectLst/>
                          <a:latin typeface="Arial" panose="020B0604020202020204" pitchFamily="34" charset="0"/>
                          <a:cs typeface="Arial" panose="020B0604020202020204" pitchFamily="34" charset="0"/>
                        </a:rPr>
                        <a:t> </a:t>
                      </a:r>
                      <a:endParaRPr lang="ko-KR" sz="1800" b="1" dirty="0">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a:effectLst/>
                          <a:latin typeface="Arial" panose="020B0604020202020204" pitchFamily="34" charset="0"/>
                          <a:cs typeface="Arial" panose="020B0604020202020204" pitchFamily="34" charset="0"/>
                        </a:rPr>
                        <a:t> </a:t>
                      </a:r>
                      <a:endParaRPr lang="ko-KR" sz="1800" b="1">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2731456626"/>
                  </a:ext>
                </a:extLst>
              </a:tr>
              <a:tr h="568489">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nSpc>
                          <a:spcPct val="100000"/>
                        </a:lnSpc>
                      </a:pPr>
                      <a:r>
                        <a:rPr lang="en-US" sz="1800" b="1" dirty="0">
                          <a:effectLst/>
                          <a:latin typeface="Arial" panose="020B0604020202020204" pitchFamily="34" charset="0"/>
                          <a:cs typeface="Arial" panose="020B0604020202020204" pitchFamily="34" charset="0"/>
                        </a:rPr>
                        <a:t>  Any</a:t>
                      </a:r>
                      <a:endParaRPr lang="ko-KR" sz="1800" b="1" dirty="0">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a:effectLst/>
                          <a:latin typeface="Arial" panose="020B0604020202020204" pitchFamily="34" charset="0"/>
                          <a:cs typeface="Arial" panose="020B0604020202020204" pitchFamily="34" charset="0"/>
                        </a:rPr>
                        <a:t>22 (2.2)</a:t>
                      </a:r>
                      <a:endParaRPr lang="ko-KR" sz="1800" b="1">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dirty="0">
                          <a:effectLst/>
                          <a:latin typeface="Arial" panose="020B0604020202020204" pitchFamily="34" charset="0"/>
                          <a:cs typeface="Arial" panose="020B0604020202020204" pitchFamily="34" charset="0"/>
                        </a:rPr>
                        <a:t>37 (3.7)</a:t>
                      </a:r>
                      <a:endParaRPr lang="ko-KR" sz="1800" b="1" dirty="0">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a:effectLst/>
                          <a:latin typeface="Arial" panose="020B0604020202020204" pitchFamily="34" charset="0"/>
                          <a:cs typeface="Arial" panose="020B0604020202020204" pitchFamily="34" charset="0"/>
                        </a:rPr>
                        <a:t>0.047</a:t>
                      </a:r>
                      <a:endParaRPr lang="ko-KR" sz="1800" b="1">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1499797839"/>
                  </a:ext>
                </a:extLst>
              </a:tr>
              <a:tr h="568489">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nSpc>
                          <a:spcPct val="100000"/>
                        </a:lnSpc>
                      </a:pPr>
                      <a:r>
                        <a:rPr lang="en-US" sz="1800" b="1" dirty="0">
                          <a:effectLst/>
                          <a:latin typeface="Arial" panose="020B0604020202020204" pitchFamily="34" charset="0"/>
                          <a:cs typeface="Arial" panose="020B0604020202020204" pitchFamily="34" charset="0"/>
                        </a:rPr>
                        <a:t>  IVUS or OCT related complications </a:t>
                      </a:r>
                      <a:endParaRPr lang="ko-KR" sz="1800" b="1" dirty="0">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a:effectLst/>
                          <a:latin typeface="Arial" panose="020B0604020202020204" pitchFamily="34" charset="0"/>
                          <a:cs typeface="Arial" panose="020B0604020202020204" pitchFamily="34" charset="0"/>
                        </a:rPr>
                        <a:t>0 (0)</a:t>
                      </a:r>
                      <a:endParaRPr lang="ko-KR" sz="1800" b="1">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en-US" sz="1800" b="1" dirty="0">
                          <a:effectLst/>
                          <a:latin typeface="Arial" panose="020B0604020202020204" pitchFamily="34" charset="0"/>
                          <a:cs typeface="Arial" panose="020B0604020202020204" pitchFamily="34" charset="0"/>
                        </a:rPr>
                        <a:t>0 (0)</a:t>
                      </a:r>
                      <a:endParaRPr lang="ko-KR" sz="1800" b="1" dirty="0">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a:lnSpc>
                          <a:spcPct val="100000"/>
                        </a:lnSpc>
                      </a:pPr>
                      <a:r>
                        <a:rPr lang="de-DE" sz="1800" b="1" dirty="0">
                          <a:effectLst/>
                          <a:latin typeface="Arial" panose="020B0604020202020204" pitchFamily="34" charset="0"/>
                          <a:cs typeface="Arial" panose="020B0604020202020204" pitchFamily="34" charset="0"/>
                        </a:rPr>
                        <a:t>　</a:t>
                      </a:r>
                      <a:endParaRPr lang="ko-KR" sz="1800" b="1" dirty="0">
                        <a:effectLst/>
                        <a:latin typeface="Arial" panose="020B0604020202020204" pitchFamily="34" charset="0"/>
                        <a:ea typeface="바탕" panose="02030600000101010101" pitchFamily="18" charset="-127"/>
                        <a:cs typeface="Arial" panose="020B0604020202020204" pitchFamily="34" charset="0"/>
                      </a:endParaRPr>
                    </a:p>
                  </a:txBody>
                  <a:tcPr marL="68580" marR="68580" marT="0" marB="0" anchor="ctr"/>
                </a:tc>
                <a:extLst>
                  <a:ext uri="{0D108BD9-81ED-4DB2-BD59-A6C34878D82A}">
                    <a16:rowId xmlns:a16="http://schemas.microsoft.com/office/drawing/2014/main" val="3287392166"/>
                  </a:ext>
                </a:extLst>
              </a:tr>
            </a:tbl>
          </a:graphicData>
        </a:graphic>
      </p:graphicFrame>
      <p:sp>
        <p:nvSpPr>
          <p:cNvPr id="6" name="TextBox 5">
            <a:extLst>
              <a:ext uri="{FF2B5EF4-FFF2-40B4-BE49-F238E27FC236}">
                <a16:creationId xmlns:a16="http://schemas.microsoft.com/office/drawing/2014/main" id="{AD349819-924F-3D8F-48EC-63BB734E1B51}"/>
              </a:ext>
            </a:extLst>
          </p:cNvPr>
          <p:cNvSpPr txBox="1"/>
          <p:nvPr/>
        </p:nvSpPr>
        <p:spPr>
          <a:xfrm>
            <a:off x="197225" y="5175289"/>
            <a:ext cx="9914964" cy="138499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3000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Angiographic device success is defined as successful PCI at the intended target lesion with final in-stent residual stenosis of less than 30% by quantitative coronary angiography.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By patient-level analyses: imaging-based device success is defined as successful PCI at the intended target lesion, which fulfills all optimal criteria for stent implantation by IVUS or OCT.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Procedural complications requiring active intervention, which were related to PCI or use of intravascular imaging (i.e., procedural safety outcomes).</a:t>
            </a:r>
          </a:p>
        </p:txBody>
      </p:sp>
    </p:spTree>
    <p:extLst>
      <p:ext uri="{BB962C8B-B14F-4D97-AF65-F5344CB8AC3E}">
        <p14:creationId xmlns:p14="http://schemas.microsoft.com/office/powerpoint/2010/main" val="3583944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0542"/>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OCTIVUS Trial: Core Lab-Imaging Analysis</a:t>
            </a:r>
          </a:p>
        </p:txBody>
      </p:sp>
      <p:sp>
        <p:nvSpPr>
          <p:cNvPr id="4" name="TextBox 3">
            <a:extLst>
              <a:ext uri="{FF2B5EF4-FFF2-40B4-BE49-F238E27FC236}">
                <a16:creationId xmlns:a16="http://schemas.microsoft.com/office/drawing/2014/main" id="{0B3F8577-A3E6-7C2A-090A-82B3BF915BAF}"/>
              </a:ext>
            </a:extLst>
          </p:cNvPr>
          <p:cNvSpPr txBox="1"/>
          <p:nvPr/>
        </p:nvSpPr>
        <p:spPr>
          <a:xfrm>
            <a:off x="3818965" y="6507588"/>
            <a:ext cx="64680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ore-KR"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Kang et al., Circulation Aug 23, 2023, Epub ahead of print</a:t>
            </a:r>
          </a:p>
        </p:txBody>
      </p:sp>
      <p:graphicFrame>
        <p:nvGraphicFramePr>
          <p:cNvPr id="5" name="Table 8">
            <a:extLst>
              <a:ext uri="{FF2B5EF4-FFF2-40B4-BE49-F238E27FC236}">
                <a16:creationId xmlns:a16="http://schemas.microsoft.com/office/drawing/2014/main" id="{E86DDEB6-27B3-100A-43C6-DA225404ADCC}"/>
              </a:ext>
            </a:extLst>
          </p:cNvPr>
          <p:cNvGraphicFramePr>
            <a:graphicFrameLocks noGrp="1"/>
          </p:cNvGraphicFramePr>
          <p:nvPr>
            <p:extLst>
              <p:ext uri="{D42A27DB-BD31-4B8C-83A1-F6EECF244321}">
                <p14:modId xmlns:p14="http://schemas.microsoft.com/office/powerpoint/2010/main" val="658453867"/>
              </p:ext>
            </p:extLst>
          </p:nvPr>
        </p:nvGraphicFramePr>
        <p:xfrm>
          <a:off x="188260" y="1075754"/>
          <a:ext cx="9923928" cy="4322022"/>
        </p:xfrm>
        <a:graphic>
          <a:graphicData uri="http://schemas.openxmlformats.org/drawingml/2006/table">
            <a:tbl>
              <a:tblPr firstRow="1" firstCol="1" bandRow="1">
                <a:tableStyleId>{FABFCF23-3B69-468F-B69F-88F6DE6A72F2}</a:tableStyleId>
              </a:tblPr>
              <a:tblGrid>
                <a:gridCol w="4916714">
                  <a:extLst>
                    <a:ext uri="{9D8B030D-6E8A-4147-A177-3AD203B41FA5}">
                      <a16:colId xmlns:a16="http://schemas.microsoft.com/office/drawing/2014/main" val="1100428272"/>
                    </a:ext>
                  </a:extLst>
                </a:gridCol>
                <a:gridCol w="2099228">
                  <a:extLst>
                    <a:ext uri="{9D8B030D-6E8A-4147-A177-3AD203B41FA5}">
                      <a16:colId xmlns:a16="http://schemas.microsoft.com/office/drawing/2014/main" val="2347967565"/>
                    </a:ext>
                  </a:extLst>
                </a:gridCol>
                <a:gridCol w="2099228">
                  <a:extLst>
                    <a:ext uri="{9D8B030D-6E8A-4147-A177-3AD203B41FA5}">
                      <a16:colId xmlns:a16="http://schemas.microsoft.com/office/drawing/2014/main" val="1864129488"/>
                    </a:ext>
                  </a:extLst>
                </a:gridCol>
                <a:gridCol w="808758">
                  <a:extLst>
                    <a:ext uri="{9D8B030D-6E8A-4147-A177-3AD203B41FA5}">
                      <a16:colId xmlns:a16="http://schemas.microsoft.com/office/drawing/2014/main" val="457487287"/>
                    </a:ext>
                  </a:extLst>
                </a:gridCol>
              </a:tblGrid>
              <a:tr h="926146">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nSpc>
                          <a:spcPct val="100000"/>
                        </a:lnSpc>
                        <a:spcAft>
                          <a:spcPts val="0"/>
                        </a:spcAft>
                      </a:pPr>
                      <a:endParaRPr lang="en-US" sz="1400" b="1" dirty="0">
                        <a:solidFill>
                          <a:schemeClr val="tx1"/>
                        </a:solidFill>
                        <a:effectLst/>
                        <a:latin typeface="Arial" panose="020B0604020202020204" pitchFamily="34" charset="0"/>
                        <a:cs typeface="Arial" panose="020B0604020202020204" pitchFamily="34" charset="0"/>
                      </a:endParaRPr>
                    </a:p>
                  </a:txBody>
                  <a:tcPr marL="51435" marR="51435" marT="0" marB="0" anchor="ctr"/>
                </a:tc>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OCT-Guided PCI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400" b="1" kern="1200" dirty="0">
                          <a:effectLst/>
                          <a:latin typeface="Arial" panose="020B0604020202020204" pitchFamily="34" charset="0"/>
                          <a:cs typeface="Arial" panose="020B0604020202020204" pitchFamily="34" charset="0"/>
                        </a:rPr>
                        <a:t>(N = 1005 Patients)</a:t>
                      </a:r>
                      <a:endParaRPr lang="en-US" altLang="ko-KR" sz="1400" b="1" dirty="0">
                        <a:effectLst/>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(N = 1279 Lesions)</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IVUS-Guided PCI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(N = 1003 Patients)</a:t>
                      </a:r>
                      <a:endParaRPr lang="en-US" altLang="ko-KR" sz="1400" b="1" dirty="0">
                        <a:effectLst/>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400" b="1" kern="1200" dirty="0">
                          <a:effectLst/>
                          <a:latin typeface="Arial" panose="020B0604020202020204" pitchFamily="34" charset="0"/>
                          <a:cs typeface="Arial" panose="020B0604020202020204" pitchFamily="34" charset="0"/>
                        </a:rPr>
                        <a:t>(N = 1271 Lesions)</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effectLst/>
                          <a:latin typeface="Arial" panose="020B0604020202020204" pitchFamily="34" charset="0"/>
                          <a:cs typeface="Arial" panose="020B0604020202020204" pitchFamily="34" charset="0"/>
                        </a:rPr>
                        <a:t>P Value</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992664618"/>
                  </a:ext>
                </a:extLst>
              </a:tr>
              <a:tr h="308716">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gn="l" latinLnBrk="0">
                        <a:lnSpc>
                          <a:spcPct val="100000"/>
                        </a:lnSpc>
                        <a:spcAft>
                          <a:spcPts val="1000"/>
                        </a:spcAft>
                      </a:pPr>
                      <a:r>
                        <a:rPr lang="en-US" sz="1400" b="1" kern="0" dirty="0">
                          <a:effectLst/>
                          <a:latin typeface="Arial" panose="020B0604020202020204" pitchFamily="34" charset="0"/>
                          <a:cs typeface="Arial" panose="020B0604020202020204" pitchFamily="34" charset="0"/>
                        </a:rPr>
                        <a:t>Core Lab Imaging analysis – final post-PCI</a:t>
                      </a:r>
                      <a:endParaRPr lang="ko-KR" sz="1400" b="1" i="0"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 </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 </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effectLst/>
                          <a:latin typeface="Arial" panose="020B0604020202020204" pitchFamily="34" charset="0"/>
                          <a:cs typeface="Arial" panose="020B0604020202020204" pitchFamily="34" charset="0"/>
                        </a:rPr>
                        <a:t> </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2597819437"/>
                  </a:ext>
                </a:extLst>
              </a:tr>
              <a:tr h="308716">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gn="l" latinLnBrk="0">
                        <a:lnSpc>
                          <a:spcPct val="100000"/>
                        </a:lnSpc>
                        <a:spcAft>
                          <a:spcPts val="1000"/>
                        </a:spcAft>
                      </a:pPr>
                      <a:r>
                        <a:rPr lang="en-US" sz="1400" b="1" kern="0" dirty="0">
                          <a:effectLst/>
                          <a:latin typeface="Arial" panose="020B0604020202020204" pitchFamily="34" charset="0"/>
                          <a:cs typeface="Arial" panose="020B0604020202020204" pitchFamily="34" charset="0"/>
                        </a:rPr>
                        <a:t>   Minimum stent area — mm</a:t>
                      </a:r>
                      <a:r>
                        <a:rPr lang="en-US" sz="1400" b="1" kern="0" baseline="30000" dirty="0">
                          <a:effectLst/>
                          <a:latin typeface="Arial" panose="020B0604020202020204" pitchFamily="34" charset="0"/>
                          <a:cs typeface="Arial" panose="020B0604020202020204" pitchFamily="34" charset="0"/>
                        </a:rPr>
                        <a:t>2</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effectLst/>
                          <a:latin typeface="Arial" panose="020B0604020202020204" pitchFamily="34" charset="0"/>
                          <a:cs typeface="Arial" panose="020B0604020202020204" pitchFamily="34" charset="0"/>
                        </a:rPr>
                        <a:t>5.60 ± 2.01</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6.70 ± 2.37</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effectLst/>
                          <a:latin typeface="Arial" panose="020B0604020202020204" pitchFamily="34" charset="0"/>
                          <a:cs typeface="Arial" panose="020B0604020202020204" pitchFamily="34" charset="0"/>
                        </a:rPr>
                        <a:t>&lt;0.001</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2884769901"/>
                  </a:ext>
                </a:extLst>
              </a:tr>
              <a:tr h="308716">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gn="l" latinLnBrk="0">
                        <a:lnSpc>
                          <a:spcPct val="100000"/>
                        </a:lnSpc>
                        <a:spcAft>
                          <a:spcPts val="1000"/>
                        </a:spcAft>
                      </a:pPr>
                      <a:r>
                        <a:rPr lang="en-US" sz="1400" b="1" kern="0" dirty="0">
                          <a:effectLst/>
                          <a:latin typeface="Arial" panose="020B0604020202020204" pitchFamily="34" charset="0"/>
                          <a:cs typeface="Arial" panose="020B0604020202020204" pitchFamily="34" charset="0"/>
                        </a:rPr>
                        <a:t>   Minimum stent expansion — %</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85.36 ± 17.49</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91.37 ± 22.31</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effectLst/>
                          <a:latin typeface="Arial" panose="020B0604020202020204" pitchFamily="34" charset="0"/>
                          <a:cs typeface="Arial" panose="020B0604020202020204" pitchFamily="34" charset="0"/>
                        </a:rPr>
                        <a:t>&lt;0.001</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2430113520"/>
                  </a:ext>
                </a:extLst>
              </a:tr>
              <a:tr h="308716">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gn="l" latinLnBrk="0">
                        <a:lnSpc>
                          <a:spcPct val="100000"/>
                        </a:lnSpc>
                        <a:spcAft>
                          <a:spcPts val="1000"/>
                        </a:spcAft>
                      </a:pPr>
                      <a:r>
                        <a:rPr lang="en-US" sz="1400" b="1" kern="0" dirty="0">
                          <a:effectLst/>
                          <a:latin typeface="Arial" panose="020B0604020202020204" pitchFamily="34" charset="0"/>
                          <a:cs typeface="Arial" panose="020B0604020202020204" pitchFamily="34" charset="0"/>
                        </a:rPr>
                        <a:t>   Minimum stent area by distal reference lumen area -</a:t>
                      </a:r>
                      <a:r>
                        <a:rPr lang="en-US" sz="1600" b="1" kern="0" dirty="0">
                          <a:effectLst/>
                          <a:latin typeface="Arial" panose="020B0604020202020204" pitchFamily="34" charset="0"/>
                          <a:cs typeface="Arial" panose="020B0604020202020204" pitchFamily="34" charset="0"/>
                        </a:rPr>
                        <a:t>%</a:t>
                      </a:r>
                      <a:endParaRPr lang="ko-KR" sz="16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134.81 ± 47.75</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126.04 ± 39.12</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effectLst/>
                          <a:latin typeface="Arial" panose="020B0604020202020204" pitchFamily="34" charset="0"/>
                          <a:cs typeface="Arial" panose="020B0604020202020204" pitchFamily="34" charset="0"/>
                        </a:rPr>
                        <a:t>&lt;0.001</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2731456626"/>
                  </a:ext>
                </a:extLst>
              </a:tr>
              <a:tr h="308716">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gn="l" latinLnBrk="0">
                        <a:lnSpc>
                          <a:spcPct val="100000"/>
                        </a:lnSpc>
                        <a:spcAft>
                          <a:spcPts val="1000"/>
                        </a:spcAft>
                      </a:pPr>
                      <a:r>
                        <a:rPr lang="en-US" sz="1400" b="1" kern="0" dirty="0">
                          <a:effectLst/>
                          <a:latin typeface="Arial" panose="020B0604020202020204" pitchFamily="34" charset="0"/>
                          <a:cs typeface="Arial" panose="020B0604020202020204" pitchFamily="34" charset="0"/>
                        </a:rPr>
                        <a:t>Optimization Imaging-Guided PCI Criteria</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 </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 </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effectLst/>
                          <a:latin typeface="Arial" panose="020B0604020202020204" pitchFamily="34" charset="0"/>
                          <a:cs typeface="Arial" panose="020B0604020202020204" pitchFamily="34" charset="0"/>
                        </a:rPr>
                        <a:t> </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1499797839"/>
                  </a:ext>
                </a:extLst>
              </a:tr>
              <a:tr h="308716">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gn="l" latinLnBrk="0">
                        <a:lnSpc>
                          <a:spcPct val="100000"/>
                        </a:lnSpc>
                        <a:spcAft>
                          <a:spcPts val="1000"/>
                        </a:spcAft>
                      </a:pPr>
                      <a:r>
                        <a:rPr lang="en-US" sz="1600" b="1" kern="0" dirty="0">
                          <a:solidFill>
                            <a:srgbClr val="FF0000"/>
                          </a:solidFill>
                          <a:effectLst/>
                          <a:latin typeface="Arial" panose="020B0604020202020204" pitchFamily="34" charset="0"/>
                          <a:cs typeface="Arial" panose="020B0604020202020204" pitchFamily="34" charset="0"/>
                        </a:rPr>
                        <a:t>All stent-optimization criteria met — </a:t>
                      </a:r>
                      <a:r>
                        <a:rPr lang="en-US" sz="1200" b="1" kern="0" dirty="0">
                          <a:solidFill>
                            <a:srgbClr val="FF0000"/>
                          </a:solidFill>
                          <a:effectLst/>
                          <a:latin typeface="Arial" panose="020B0604020202020204" pitchFamily="34" charset="0"/>
                          <a:cs typeface="Arial" panose="020B0604020202020204" pitchFamily="34" charset="0"/>
                        </a:rPr>
                        <a:t>no./total no. (%)</a:t>
                      </a:r>
                      <a:endParaRPr lang="ko-KR" sz="1200" b="1" kern="100" dirty="0">
                        <a:solidFill>
                          <a:srgbClr val="FF0000"/>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600" b="1" kern="0" dirty="0">
                          <a:solidFill>
                            <a:srgbClr val="FF0000"/>
                          </a:solidFill>
                          <a:effectLst/>
                          <a:latin typeface="Arial" panose="020B0604020202020204" pitchFamily="34" charset="0"/>
                          <a:cs typeface="Arial" panose="020B0604020202020204" pitchFamily="34" charset="0"/>
                        </a:rPr>
                        <a:t>613 / 1148 (53.4%)</a:t>
                      </a:r>
                      <a:endParaRPr lang="ko-KR" sz="1600" b="1" kern="100" dirty="0">
                        <a:solidFill>
                          <a:srgbClr val="FF0000"/>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600" b="1" kern="0" dirty="0">
                          <a:solidFill>
                            <a:srgbClr val="FF0000"/>
                          </a:solidFill>
                          <a:effectLst/>
                          <a:latin typeface="Arial" panose="020B0604020202020204" pitchFamily="34" charset="0"/>
                          <a:cs typeface="Arial" panose="020B0604020202020204" pitchFamily="34" charset="0"/>
                        </a:rPr>
                        <a:t>743 / 1236 (60.1%)</a:t>
                      </a:r>
                      <a:endParaRPr lang="ko-KR" sz="1600" b="1" kern="100" dirty="0">
                        <a:solidFill>
                          <a:srgbClr val="FF0000"/>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600" b="1" kern="0" dirty="0">
                          <a:solidFill>
                            <a:srgbClr val="FF0000"/>
                          </a:solidFill>
                          <a:effectLst/>
                          <a:latin typeface="Arial" panose="020B0604020202020204" pitchFamily="34" charset="0"/>
                          <a:cs typeface="Arial" panose="020B0604020202020204" pitchFamily="34" charset="0"/>
                        </a:rPr>
                        <a:t>0.001</a:t>
                      </a:r>
                      <a:endParaRPr lang="ko-KR" sz="1600" b="1" kern="100" dirty="0">
                        <a:solidFill>
                          <a:srgbClr val="FF0000"/>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3531614952"/>
                  </a:ext>
                </a:extLst>
              </a:tr>
              <a:tr h="308716">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indent="228600" algn="l" latinLnBrk="0">
                        <a:lnSpc>
                          <a:spcPct val="100000"/>
                        </a:lnSpc>
                        <a:spcAft>
                          <a:spcPts val="1000"/>
                        </a:spcAft>
                      </a:pPr>
                      <a:r>
                        <a:rPr lang="en-US" sz="1400" b="1" kern="0" dirty="0">
                          <a:effectLst/>
                          <a:latin typeface="Arial" panose="020B0604020202020204" pitchFamily="34" charset="0"/>
                          <a:cs typeface="Arial" panose="020B0604020202020204" pitchFamily="34" charset="0"/>
                        </a:rPr>
                        <a:t>  Optimal stent expansion</a:t>
                      </a:r>
                      <a:r>
                        <a:rPr lang="en-US" altLang="ko-KR" sz="1400" b="1" kern="0" dirty="0">
                          <a:effectLst/>
                          <a:latin typeface="Arial" panose="020B0604020202020204" pitchFamily="34" charset="0"/>
                          <a:cs typeface="Arial" panose="020B0604020202020204" pitchFamily="34" charset="0"/>
                        </a:rPr>
                        <a:t>†</a:t>
                      </a:r>
                      <a:r>
                        <a:rPr lang="en-US" sz="1400" b="1" kern="0" dirty="0">
                          <a:effectLst/>
                          <a:latin typeface="Arial" panose="020B0604020202020204" pitchFamily="34" charset="0"/>
                          <a:cs typeface="Arial" panose="020B0604020202020204" pitchFamily="34" charset="0"/>
                        </a:rPr>
                        <a:t> </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712 / 1148 (62.0%)</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effectLst/>
                          <a:latin typeface="Arial" panose="020B0604020202020204" pitchFamily="34" charset="0"/>
                          <a:cs typeface="Arial" panose="020B0604020202020204" pitchFamily="34" charset="0"/>
                        </a:rPr>
                        <a:t>860 / 1236 (69.6%)</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effectLst/>
                          <a:latin typeface="Arial" panose="020B0604020202020204" pitchFamily="34" charset="0"/>
                          <a:cs typeface="Arial" panose="020B0604020202020204" pitchFamily="34" charset="0"/>
                        </a:rPr>
                        <a:t>&lt;0.001</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3587963467"/>
                  </a:ext>
                </a:extLst>
              </a:tr>
              <a:tr h="308716">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gn="l" latinLnBrk="0">
                        <a:lnSpc>
                          <a:spcPct val="100000"/>
                        </a:lnSpc>
                        <a:spcAft>
                          <a:spcPts val="1000"/>
                        </a:spcAft>
                      </a:pPr>
                      <a:r>
                        <a:rPr lang="en-US" sz="1400" b="1" kern="0" dirty="0">
                          <a:effectLst/>
                          <a:latin typeface="Arial" panose="020B0604020202020204" pitchFamily="34" charset="0"/>
                          <a:cs typeface="Arial" panose="020B0604020202020204" pitchFamily="34" charset="0"/>
                        </a:rPr>
                        <a:t>         Plaque burden at stent landing zone &lt; 50%</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708 / 800 (88.5%)</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1016 / 1186 (85.7%)</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effectLst/>
                          <a:latin typeface="Arial" panose="020B0604020202020204" pitchFamily="34" charset="0"/>
                          <a:cs typeface="Arial" panose="020B0604020202020204" pitchFamily="34" charset="0"/>
                        </a:rPr>
                        <a:t>0.07</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3961321237"/>
                  </a:ext>
                </a:extLst>
              </a:tr>
              <a:tr h="308716">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gn="l" latinLnBrk="0">
                        <a:lnSpc>
                          <a:spcPct val="100000"/>
                        </a:lnSpc>
                        <a:spcAft>
                          <a:spcPts val="1000"/>
                        </a:spcAft>
                      </a:pPr>
                      <a:r>
                        <a:rPr lang="en-US" sz="1400" b="1" kern="0" dirty="0">
                          <a:effectLst/>
                          <a:latin typeface="Arial" panose="020B0604020202020204" pitchFamily="34" charset="0"/>
                          <a:cs typeface="Arial" panose="020B0604020202020204" pitchFamily="34" charset="0"/>
                        </a:rPr>
                        <a:t>         No major malapposition§</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1059 / 1147 (92.3%)</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1209 / 1235 (97.9%)</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effectLst/>
                          <a:latin typeface="Arial" panose="020B0604020202020204" pitchFamily="34" charset="0"/>
                          <a:cs typeface="Arial" panose="020B0604020202020204" pitchFamily="34" charset="0"/>
                        </a:rPr>
                        <a:t>&lt;0.001</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3897595664"/>
                  </a:ext>
                </a:extLst>
              </a:tr>
              <a:tr h="308716">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indent="228600" algn="l" latinLnBrk="0">
                        <a:lnSpc>
                          <a:spcPct val="100000"/>
                        </a:lnSpc>
                        <a:spcAft>
                          <a:spcPts val="1000"/>
                        </a:spcAft>
                      </a:pPr>
                      <a:r>
                        <a:rPr lang="en-US" sz="1400" b="1" kern="0" dirty="0">
                          <a:effectLst/>
                          <a:latin typeface="Arial" panose="020B0604020202020204" pitchFamily="34" charset="0"/>
                          <a:cs typeface="Arial" panose="020B0604020202020204" pitchFamily="34" charset="0"/>
                        </a:rPr>
                        <a:t>  No large dissection¶</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effectLst/>
                          <a:latin typeface="Arial" panose="020B0604020202020204" pitchFamily="34" charset="0"/>
                          <a:cs typeface="Arial" panose="020B0604020202020204" pitchFamily="34" charset="0"/>
                        </a:rPr>
                        <a:t>1114 / 1141 (97.6%)</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a:effectLst/>
                          <a:latin typeface="Arial" panose="020B0604020202020204" pitchFamily="34" charset="0"/>
                          <a:cs typeface="Arial" panose="020B0604020202020204" pitchFamily="34" charset="0"/>
                        </a:rPr>
                        <a:t>1222 / 1231 (99.3%)</a:t>
                      </a:r>
                      <a:endParaRPr lang="ko-KR" sz="1400" b="1" kern="10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effectLst/>
                          <a:latin typeface="Arial" panose="020B0604020202020204" pitchFamily="34" charset="0"/>
                          <a:cs typeface="Arial" panose="020B0604020202020204" pitchFamily="34" charset="0"/>
                        </a:rPr>
                        <a:t>0.001</a:t>
                      </a:r>
                      <a:endParaRPr lang="ko-KR" sz="1400" b="1" kern="100" dirty="0">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2683199100"/>
                  </a:ext>
                </a:extLst>
              </a:tr>
              <a:tr h="308716">
                <a:tc>
                  <a:txBody>
                    <a:bodyPr/>
                    <a:lstStyle>
                      <a:lvl1pPr marL="0" algn="l" defTabSz="912725" rtl="0" eaLnBrk="1" latinLnBrk="0" hangingPunct="1">
                        <a:defRPr sz="1800" b="1" kern="1200">
                          <a:solidFill>
                            <a:schemeClr val="tx1"/>
                          </a:solidFill>
                          <a:latin typeface="Calibri" panose="020F0502020204030204"/>
                        </a:defRPr>
                      </a:lvl1pPr>
                      <a:lvl2pPr marL="456364" algn="l" defTabSz="912725" rtl="0" eaLnBrk="1" latinLnBrk="0" hangingPunct="1">
                        <a:defRPr sz="1800" b="1" kern="1200">
                          <a:solidFill>
                            <a:schemeClr val="tx1"/>
                          </a:solidFill>
                          <a:latin typeface="Calibri" panose="020F0502020204030204"/>
                        </a:defRPr>
                      </a:lvl2pPr>
                      <a:lvl3pPr marL="912725" algn="l" defTabSz="912725" rtl="0" eaLnBrk="1" latinLnBrk="0" hangingPunct="1">
                        <a:defRPr sz="1800" b="1" kern="1200">
                          <a:solidFill>
                            <a:schemeClr val="tx1"/>
                          </a:solidFill>
                          <a:latin typeface="Calibri" panose="020F0502020204030204"/>
                        </a:defRPr>
                      </a:lvl3pPr>
                      <a:lvl4pPr marL="1369084" algn="l" defTabSz="912725" rtl="0" eaLnBrk="1" latinLnBrk="0" hangingPunct="1">
                        <a:defRPr sz="1800" b="1" kern="1200">
                          <a:solidFill>
                            <a:schemeClr val="tx1"/>
                          </a:solidFill>
                          <a:latin typeface="Calibri" panose="020F0502020204030204"/>
                        </a:defRPr>
                      </a:lvl4pPr>
                      <a:lvl5pPr marL="1825438" algn="l" defTabSz="912725" rtl="0" eaLnBrk="1" latinLnBrk="0" hangingPunct="1">
                        <a:defRPr sz="1800" b="1" kern="1200">
                          <a:solidFill>
                            <a:schemeClr val="tx1"/>
                          </a:solidFill>
                          <a:latin typeface="Calibri" panose="020F0502020204030204"/>
                        </a:defRPr>
                      </a:lvl5pPr>
                      <a:lvl6pPr marL="2281798" algn="l" defTabSz="912725" rtl="0" eaLnBrk="1" latinLnBrk="0" hangingPunct="1">
                        <a:defRPr sz="1800" b="1" kern="1200">
                          <a:solidFill>
                            <a:schemeClr val="tx1"/>
                          </a:solidFill>
                          <a:latin typeface="Calibri" panose="020F0502020204030204"/>
                        </a:defRPr>
                      </a:lvl6pPr>
                      <a:lvl7pPr marL="2738156" algn="l" defTabSz="912725" rtl="0" eaLnBrk="1" latinLnBrk="0" hangingPunct="1">
                        <a:defRPr sz="1800" b="1" kern="1200">
                          <a:solidFill>
                            <a:schemeClr val="tx1"/>
                          </a:solidFill>
                          <a:latin typeface="Calibri" panose="020F0502020204030204"/>
                        </a:defRPr>
                      </a:lvl7pPr>
                      <a:lvl8pPr marL="3194513" algn="l" defTabSz="912725" rtl="0" eaLnBrk="1" latinLnBrk="0" hangingPunct="1">
                        <a:defRPr sz="1800" b="1" kern="1200">
                          <a:solidFill>
                            <a:schemeClr val="tx1"/>
                          </a:solidFill>
                          <a:latin typeface="Calibri" panose="020F0502020204030204"/>
                        </a:defRPr>
                      </a:lvl8pPr>
                      <a:lvl9pPr marL="3650876" algn="l" defTabSz="912725" rtl="0" eaLnBrk="1" latinLnBrk="0" hangingPunct="1">
                        <a:defRPr sz="1800" b="1" kern="1200">
                          <a:solidFill>
                            <a:schemeClr val="tx1"/>
                          </a:solidFill>
                          <a:latin typeface="Calibri" panose="020F0502020204030204"/>
                        </a:defRPr>
                      </a:lvl9pPr>
                    </a:lstStyle>
                    <a:p>
                      <a:pPr algn="l" latinLnBrk="0">
                        <a:lnSpc>
                          <a:spcPct val="100000"/>
                        </a:lnSpc>
                        <a:spcAft>
                          <a:spcPts val="1000"/>
                        </a:spcAft>
                      </a:pPr>
                      <a:r>
                        <a:rPr lang="en-US" sz="1400" b="1" kern="0" dirty="0">
                          <a:solidFill>
                            <a:srgbClr val="FF0000"/>
                          </a:solidFill>
                          <a:effectLst/>
                          <a:latin typeface="Arial" panose="020B0604020202020204" pitchFamily="34" charset="0"/>
                          <a:cs typeface="Arial" panose="020B0604020202020204" pitchFamily="34" charset="0"/>
                        </a:rPr>
                        <a:t>    A relative stent expansion of &gt;90% — no./total no.(%)</a:t>
                      </a:r>
                      <a:endParaRPr lang="ko-KR" sz="1400" b="1" kern="100" dirty="0">
                        <a:solidFill>
                          <a:srgbClr val="FF0000"/>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solidFill>
                            <a:srgbClr val="FF0000"/>
                          </a:solidFill>
                          <a:effectLst/>
                          <a:latin typeface="Arial" panose="020B0604020202020204" pitchFamily="34" charset="0"/>
                          <a:cs typeface="Arial" panose="020B0604020202020204" pitchFamily="34" charset="0"/>
                        </a:rPr>
                        <a:t>394 / 1025 (38.4%)</a:t>
                      </a:r>
                      <a:endParaRPr lang="ko-KR" sz="1400" b="1" kern="100" dirty="0">
                        <a:solidFill>
                          <a:srgbClr val="FF0000"/>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solidFill>
                            <a:srgbClr val="FF0000"/>
                          </a:solidFill>
                          <a:effectLst/>
                          <a:latin typeface="Arial" panose="020B0604020202020204" pitchFamily="34" charset="0"/>
                          <a:cs typeface="Arial" panose="020B0604020202020204" pitchFamily="34" charset="0"/>
                        </a:rPr>
                        <a:t>575 / 1179 (48.8%)</a:t>
                      </a:r>
                      <a:endParaRPr lang="ko-KR" sz="1400" b="1" kern="100" dirty="0">
                        <a:solidFill>
                          <a:srgbClr val="FF0000"/>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0">
                        <a:lnSpc>
                          <a:spcPct val="100000"/>
                        </a:lnSpc>
                        <a:spcAft>
                          <a:spcPts val="1000"/>
                        </a:spcAft>
                      </a:pPr>
                      <a:r>
                        <a:rPr lang="en-US" sz="1400" b="1" kern="0" dirty="0">
                          <a:solidFill>
                            <a:srgbClr val="FF0000"/>
                          </a:solidFill>
                          <a:effectLst/>
                          <a:latin typeface="Arial" panose="020B0604020202020204" pitchFamily="34" charset="0"/>
                          <a:cs typeface="Arial" panose="020B0604020202020204" pitchFamily="34" charset="0"/>
                        </a:rPr>
                        <a:t>&lt;0.001</a:t>
                      </a:r>
                      <a:endParaRPr lang="ko-KR" sz="1400" b="1" kern="100" dirty="0">
                        <a:solidFill>
                          <a:srgbClr val="FF0000"/>
                        </a:solidFill>
                        <a:effectLst/>
                        <a:latin typeface="Arial" panose="020B0604020202020204" pitchFamily="34" charset="0"/>
                        <a:ea typeface="맑은 고딕" panose="020B0503020000020004" pitchFamily="50" charset="-127"/>
                        <a:cs typeface="Arial" panose="020B0604020202020204" pitchFamily="34" charset="0"/>
                      </a:endParaRPr>
                    </a:p>
                  </a:txBody>
                  <a:tcPr marL="68580" marR="68580" marT="0" marB="0" anchor="ctr"/>
                </a:tc>
                <a:extLst>
                  <a:ext uri="{0D108BD9-81ED-4DB2-BD59-A6C34878D82A}">
                    <a16:rowId xmlns:a16="http://schemas.microsoft.com/office/drawing/2014/main" val="2286587283"/>
                  </a:ext>
                </a:extLst>
              </a:tr>
            </a:tbl>
          </a:graphicData>
        </a:graphic>
      </p:graphicFrame>
      <p:sp>
        <p:nvSpPr>
          <p:cNvPr id="2" name="Rectangle 1"/>
          <p:cNvSpPr/>
          <p:nvPr/>
        </p:nvSpPr>
        <p:spPr>
          <a:xfrm>
            <a:off x="188260" y="609473"/>
            <a:ext cx="9923928"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Lesion-Level Analysis</a:t>
            </a:r>
          </a:p>
        </p:txBody>
      </p:sp>
      <p:sp>
        <p:nvSpPr>
          <p:cNvPr id="8" name="TextBox 7">
            <a:extLst>
              <a:ext uri="{FF2B5EF4-FFF2-40B4-BE49-F238E27FC236}">
                <a16:creationId xmlns:a16="http://schemas.microsoft.com/office/drawing/2014/main" id="{11BEA78B-9C40-9E77-D7C2-58071144F6DC}"/>
              </a:ext>
            </a:extLst>
          </p:cNvPr>
          <p:cNvSpPr txBox="1"/>
          <p:nvPr/>
        </p:nvSpPr>
        <p:spPr>
          <a:xfrm>
            <a:off x="197730" y="5500051"/>
            <a:ext cx="9914458" cy="1223412"/>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*Plus–minus values are means ± SD. ‡ Optimal stent expansion was defined as a relative stent expansion of &gt;80% (an in-stent minimum stent area divided by average reference lumen area). In lesions with non-evaluable reference lumen area, optimal stent expansion was defined as an absolute in-stent minimum stent area of &gt;5.5 mm</a:t>
            </a:r>
            <a:r>
              <a:rPr kumimoji="0" lang="en-US" sz="1050" b="1" i="0" u="none" strike="noStrike" kern="1200" cap="none" spc="0" normalizeH="0" baseline="3000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by IVUS and &gt;4.5 mm</a:t>
            </a:r>
            <a:r>
              <a:rPr kumimoji="0" lang="en-US" sz="1050" b="1" i="0" u="none" strike="noStrike" kern="1200" cap="none" spc="0" normalizeH="0" baseline="3000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by OCT.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Extensive stent </a:t>
            </a:r>
            <a:r>
              <a:rPr kumimoji="0" lang="en-US" sz="1050" b="1"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malapposition</a:t>
            </a: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was defined as an acute stent </a:t>
            </a:r>
            <a:r>
              <a:rPr kumimoji="0" lang="en-US" sz="1050" b="1" i="0" u="none" strike="noStrike" kern="1200" cap="none" spc="0" normalizeH="0" baseline="0" noProof="0" dirty="0" err="1">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malapposition</a:t>
            </a: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of ≥0.4 mm with longitudinal extension &gt;1 mm of the stent over its entire length against the vessel wall.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Large dissection was defined as a dissection that occurred 5mm from the edge of the stent, extended to extensive lateral &gt;60º, longitudinal extension &gt;2mm, and flap extending to media or adventitia.</a:t>
            </a:r>
          </a:p>
        </p:txBody>
      </p:sp>
    </p:spTree>
    <p:extLst>
      <p:ext uri="{BB962C8B-B14F-4D97-AF65-F5344CB8AC3E}">
        <p14:creationId xmlns:p14="http://schemas.microsoft.com/office/powerpoint/2010/main" val="25096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0542"/>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OCTIVUS Trial: Primary Endpoint</a:t>
            </a:r>
          </a:p>
        </p:txBody>
      </p:sp>
      <p:sp>
        <p:nvSpPr>
          <p:cNvPr id="4" name="TextBox 3">
            <a:extLst>
              <a:ext uri="{FF2B5EF4-FFF2-40B4-BE49-F238E27FC236}">
                <a16:creationId xmlns:a16="http://schemas.microsoft.com/office/drawing/2014/main" id="{0B3F8577-A3E6-7C2A-090A-82B3BF915BAF}"/>
              </a:ext>
            </a:extLst>
          </p:cNvPr>
          <p:cNvSpPr txBox="1"/>
          <p:nvPr/>
        </p:nvSpPr>
        <p:spPr>
          <a:xfrm>
            <a:off x="3818965" y="6507588"/>
            <a:ext cx="64680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ore-KR"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Kang et al., Circulation Aug 23, 2023, Epub ahead of print</a:t>
            </a:r>
          </a:p>
        </p:txBody>
      </p:sp>
      <p:sp>
        <p:nvSpPr>
          <p:cNvPr id="2" name="TextBox 1"/>
          <p:cNvSpPr txBox="1"/>
          <p:nvPr/>
        </p:nvSpPr>
        <p:spPr>
          <a:xfrm>
            <a:off x="1686339" y="792580"/>
            <a:ext cx="706418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TVF: Cardiac death, TV-MI, or TVR</a:t>
            </a:r>
          </a:p>
        </p:txBody>
      </p:sp>
      <p:graphicFrame>
        <p:nvGraphicFramePr>
          <p:cNvPr id="6" name="표 2">
            <a:extLst>
              <a:ext uri="{FF2B5EF4-FFF2-40B4-BE49-F238E27FC236}">
                <a16:creationId xmlns:a16="http://schemas.microsoft.com/office/drawing/2014/main" id="{9F609A53-680F-B23B-15A2-621EBA9332DA}"/>
              </a:ext>
            </a:extLst>
          </p:cNvPr>
          <p:cNvGraphicFramePr>
            <a:graphicFrameLocks noGrp="1"/>
          </p:cNvGraphicFramePr>
          <p:nvPr/>
        </p:nvGraphicFramePr>
        <p:xfrm>
          <a:off x="1925692" y="5466147"/>
          <a:ext cx="7863840" cy="548640"/>
        </p:xfrm>
        <a:graphic>
          <a:graphicData uri="http://schemas.openxmlformats.org/drawingml/2006/table">
            <a:tbl>
              <a:tblPr firstRow="1" bandRow="1"/>
              <a:tblGrid>
                <a:gridCol w="1572768">
                  <a:extLst>
                    <a:ext uri="{9D8B030D-6E8A-4147-A177-3AD203B41FA5}">
                      <a16:colId xmlns:a16="http://schemas.microsoft.com/office/drawing/2014/main" val="2645340006"/>
                    </a:ext>
                  </a:extLst>
                </a:gridCol>
                <a:gridCol w="1572768">
                  <a:extLst>
                    <a:ext uri="{9D8B030D-6E8A-4147-A177-3AD203B41FA5}">
                      <a16:colId xmlns:a16="http://schemas.microsoft.com/office/drawing/2014/main" val="201026971"/>
                    </a:ext>
                  </a:extLst>
                </a:gridCol>
                <a:gridCol w="1572768">
                  <a:extLst>
                    <a:ext uri="{9D8B030D-6E8A-4147-A177-3AD203B41FA5}">
                      <a16:colId xmlns:a16="http://schemas.microsoft.com/office/drawing/2014/main" val="1784649096"/>
                    </a:ext>
                  </a:extLst>
                </a:gridCol>
                <a:gridCol w="1572768">
                  <a:extLst>
                    <a:ext uri="{9D8B030D-6E8A-4147-A177-3AD203B41FA5}">
                      <a16:colId xmlns:a16="http://schemas.microsoft.com/office/drawing/2014/main" val="1953201758"/>
                    </a:ext>
                  </a:extLst>
                </a:gridCol>
                <a:gridCol w="1572768">
                  <a:extLst>
                    <a:ext uri="{9D8B030D-6E8A-4147-A177-3AD203B41FA5}">
                      <a16:colId xmlns:a16="http://schemas.microsoft.com/office/drawing/2014/main" val="661279908"/>
                    </a:ext>
                  </a:extLst>
                </a:gridCol>
              </a:tblGrid>
              <a:tr h="119484">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endParaRPr lang="ko-KR" altLang="en-US" sz="1200" b="1" dirty="0">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endParaRPr lang="ko-KR" altLang="en-US" sz="1200" b="1" dirty="0">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endParaRPr lang="ko-KR" altLang="en-US" sz="1200" b="1" dirty="0">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endParaRPr lang="ko-KR" altLang="en-US" sz="1200" b="1" dirty="0">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endParaRPr lang="ko-KR" altLang="en-US" sz="1200" b="1">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834501135"/>
                  </a:ext>
                </a:extLst>
              </a:tr>
              <a:tr h="119484">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200" b="1" dirty="0">
                          <a:solidFill>
                            <a:srgbClr val="FF0000"/>
                          </a:solidFill>
                          <a:latin typeface="Arial" panose="020B0604020202020204" pitchFamily="34" charset="0"/>
                          <a:cs typeface="Arial" panose="020B0604020202020204" pitchFamily="34" charset="0"/>
                        </a:rPr>
                        <a:t>1005</a:t>
                      </a:r>
                      <a:endParaRPr lang="ko-KR" altLang="en-US" sz="1200" b="1" dirty="0">
                        <a:solidFill>
                          <a:srgbClr val="FF0000"/>
                        </a:solidFill>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200" b="1" dirty="0">
                          <a:solidFill>
                            <a:srgbClr val="FF0000"/>
                          </a:solidFill>
                          <a:latin typeface="Arial" panose="020B0604020202020204" pitchFamily="34" charset="0"/>
                          <a:cs typeface="Arial" panose="020B0604020202020204" pitchFamily="34" charset="0"/>
                        </a:rPr>
                        <a:t>990</a:t>
                      </a:r>
                      <a:endParaRPr lang="ko-KR" altLang="en-US" sz="1200" b="1" dirty="0">
                        <a:solidFill>
                          <a:srgbClr val="FF0000"/>
                        </a:solidFill>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200" b="1" dirty="0">
                          <a:solidFill>
                            <a:srgbClr val="FF0000"/>
                          </a:solidFill>
                          <a:latin typeface="Arial" panose="020B0604020202020204" pitchFamily="34" charset="0"/>
                          <a:cs typeface="Arial" panose="020B0604020202020204" pitchFamily="34" charset="0"/>
                        </a:rPr>
                        <a:t>984</a:t>
                      </a:r>
                      <a:endParaRPr lang="ko-KR" altLang="en-US" sz="1200" b="1" dirty="0">
                        <a:solidFill>
                          <a:srgbClr val="FF0000"/>
                        </a:solidFill>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200" b="1" dirty="0">
                          <a:solidFill>
                            <a:srgbClr val="FF0000"/>
                          </a:solidFill>
                          <a:latin typeface="Arial" panose="020B0604020202020204" pitchFamily="34" charset="0"/>
                          <a:cs typeface="Arial" panose="020B0604020202020204" pitchFamily="34" charset="0"/>
                        </a:rPr>
                        <a:t>979</a:t>
                      </a:r>
                      <a:endParaRPr lang="ko-KR" altLang="en-US" sz="1200" b="1" dirty="0">
                        <a:solidFill>
                          <a:srgbClr val="FF0000"/>
                        </a:solidFill>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200" b="1" dirty="0">
                          <a:solidFill>
                            <a:srgbClr val="FF0000"/>
                          </a:solidFill>
                          <a:latin typeface="Arial" panose="020B0604020202020204" pitchFamily="34" charset="0"/>
                          <a:cs typeface="Arial" panose="020B0604020202020204" pitchFamily="34" charset="0"/>
                        </a:rPr>
                        <a:t>912</a:t>
                      </a:r>
                      <a:endParaRPr lang="ko-KR" altLang="en-US" sz="1200" b="1" dirty="0">
                        <a:solidFill>
                          <a:srgbClr val="FF0000"/>
                        </a:solidFill>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21439831"/>
                  </a:ext>
                </a:extLst>
              </a:tr>
              <a:tr h="119484">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200" b="1" dirty="0">
                          <a:solidFill>
                            <a:srgbClr val="00FFFF"/>
                          </a:solidFill>
                          <a:latin typeface="Arial" panose="020B0604020202020204" pitchFamily="34" charset="0"/>
                          <a:cs typeface="Arial" panose="020B0604020202020204" pitchFamily="34" charset="0"/>
                        </a:rPr>
                        <a:t>1003</a:t>
                      </a:r>
                      <a:endParaRPr lang="ko-KR" altLang="en-US" sz="1200" b="1" dirty="0">
                        <a:solidFill>
                          <a:srgbClr val="00FFFF"/>
                        </a:solidFill>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200" b="1" dirty="0">
                          <a:solidFill>
                            <a:srgbClr val="00FFFF"/>
                          </a:solidFill>
                          <a:latin typeface="Arial" panose="020B0604020202020204" pitchFamily="34" charset="0"/>
                          <a:cs typeface="Arial" panose="020B0604020202020204" pitchFamily="34" charset="0"/>
                        </a:rPr>
                        <a:t>985</a:t>
                      </a:r>
                      <a:endParaRPr lang="ko-KR" altLang="en-US" sz="1200" b="1" dirty="0">
                        <a:solidFill>
                          <a:srgbClr val="00FFFF"/>
                        </a:solidFill>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200" b="1" dirty="0">
                          <a:solidFill>
                            <a:srgbClr val="00FFFF"/>
                          </a:solidFill>
                          <a:latin typeface="Arial" panose="020B0604020202020204" pitchFamily="34" charset="0"/>
                          <a:cs typeface="Arial" panose="020B0604020202020204" pitchFamily="34" charset="0"/>
                        </a:rPr>
                        <a:t>981</a:t>
                      </a:r>
                      <a:endParaRPr lang="ko-KR" altLang="en-US" sz="1200" b="1" dirty="0">
                        <a:solidFill>
                          <a:srgbClr val="00FFFF"/>
                        </a:solidFill>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200" b="1" dirty="0">
                          <a:solidFill>
                            <a:srgbClr val="00FFFF"/>
                          </a:solidFill>
                          <a:latin typeface="Arial" panose="020B0604020202020204" pitchFamily="34" charset="0"/>
                          <a:cs typeface="Arial" panose="020B0604020202020204" pitchFamily="34" charset="0"/>
                        </a:rPr>
                        <a:t>969</a:t>
                      </a:r>
                      <a:endParaRPr lang="ko-KR" altLang="en-US" sz="1200" b="1" dirty="0">
                        <a:solidFill>
                          <a:srgbClr val="00FFFF"/>
                        </a:solidFill>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200" b="1" dirty="0">
                          <a:solidFill>
                            <a:srgbClr val="00FFFF"/>
                          </a:solidFill>
                          <a:latin typeface="Arial" panose="020B0604020202020204" pitchFamily="34" charset="0"/>
                          <a:cs typeface="Arial" panose="020B0604020202020204" pitchFamily="34" charset="0"/>
                        </a:rPr>
                        <a:t>893</a:t>
                      </a:r>
                      <a:endParaRPr lang="ko-KR" altLang="en-US" sz="1200" b="1" dirty="0">
                        <a:solidFill>
                          <a:srgbClr val="00FFFF"/>
                        </a:solidFill>
                        <a:latin typeface="Arial" panose="020B0604020202020204" pitchFamily="34" charset="0"/>
                        <a:cs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48427908"/>
                  </a:ext>
                </a:extLst>
              </a:tr>
            </a:tbl>
          </a:graphicData>
        </a:graphic>
      </p:graphicFrame>
      <p:graphicFrame>
        <p:nvGraphicFramePr>
          <p:cNvPr id="8" name="표 10">
            <a:extLst>
              <a:ext uri="{FF2B5EF4-FFF2-40B4-BE49-F238E27FC236}">
                <a16:creationId xmlns:a16="http://schemas.microsoft.com/office/drawing/2014/main" id="{33A2126F-73A6-FB95-42C3-B83AD57AF405}"/>
              </a:ext>
            </a:extLst>
          </p:cNvPr>
          <p:cNvGraphicFramePr>
            <a:graphicFrameLocks noGrp="1"/>
          </p:cNvGraphicFramePr>
          <p:nvPr/>
        </p:nvGraphicFramePr>
        <p:xfrm>
          <a:off x="2016790" y="1761518"/>
          <a:ext cx="537488" cy="3087455"/>
        </p:xfrm>
        <a:graphic>
          <a:graphicData uri="http://schemas.openxmlformats.org/drawingml/2006/table">
            <a:tbl>
              <a:tblPr firstRow="1" bandRow="1"/>
              <a:tblGrid>
                <a:gridCol w="537488">
                  <a:extLst>
                    <a:ext uri="{9D8B030D-6E8A-4147-A177-3AD203B41FA5}">
                      <a16:colId xmlns:a16="http://schemas.microsoft.com/office/drawing/2014/main" val="3219834310"/>
                    </a:ext>
                  </a:extLst>
                </a:gridCol>
              </a:tblGrid>
              <a:tr h="507763">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r" latinLnBrk="1"/>
                      <a:r>
                        <a:rPr lang="en-US" altLang="ko-KR" sz="1400" b="1" dirty="0">
                          <a:solidFill>
                            <a:schemeClr val="bg1"/>
                          </a:solidFill>
                          <a:latin typeface="Arial" panose="020B0604020202020204" pitchFamily="34" charset="0"/>
                          <a:cs typeface="Arial" panose="020B0604020202020204" pitchFamily="34" charset="0"/>
                        </a:rPr>
                        <a:t>5%</a:t>
                      </a:r>
                      <a:endParaRPr lang="ko-KR" altLang="en-US" sz="1400" b="1" dirty="0">
                        <a:solidFill>
                          <a:schemeClr val="bg1"/>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33081707"/>
                  </a:ext>
                </a:extLst>
              </a:tr>
              <a:tr h="507763">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r" latinLnBrk="1"/>
                      <a:r>
                        <a:rPr lang="en-US" altLang="ko-KR" sz="1400" b="1" dirty="0">
                          <a:solidFill>
                            <a:schemeClr val="bg1"/>
                          </a:solidFill>
                          <a:latin typeface="Arial" panose="020B0604020202020204" pitchFamily="34" charset="0"/>
                          <a:cs typeface="Arial" panose="020B0604020202020204" pitchFamily="34" charset="0"/>
                        </a:rPr>
                        <a:t>4%</a:t>
                      </a:r>
                      <a:endParaRPr lang="ko-KR" altLang="en-US" sz="1400" b="1" dirty="0">
                        <a:solidFill>
                          <a:schemeClr val="bg1"/>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164008860"/>
                  </a:ext>
                </a:extLst>
              </a:tr>
              <a:tr h="507763">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r" latinLnBrk="1"/>
                      <a:r>
                        <a:rPr lang="en-US" altLang="ko-KR" sz="1400" b="1" dirty="0">
                          <a:solidFill>
                            <a:schemeClr val="bg1"/>
                          </a:solidFill>
                          <a:latin typeface="Arial" panose="020B0604020202020204" pitchFamily="34" charset="0"/>
                          <a:cs typeface="Arial" panose="020B0604020202020204" pitchFamily="34" charset="0"/>
                        </a:rPr>
                        <a:t>3%</a:t>
                      </a:r>
                      <a:endParaRPr lang="ko-KR" altLang="en-US" sz="1400" b="1" dirty="0">
                        <a:solidFill>
                          <a:schemeClr val="bg1"/>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54452288"/>
                  </a:ext>
                </a:extLst>
              </a:tr>
              <a:tr h="507763">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r" latinLnBrk="1"/>
                      <a:r>
                        <a:rPr lang="en-US" altLang="ko-KR" sz="1400" b="1" dirty="0">
                          <a:solidFill>
                            <a:schemeClr val="bg1"/>
                          </a:solidFill>
                          <a:latin typeface="Arial" panose="020B0604020202020204" pitchFamily="34" charset="0"/>
                          <a:cs typeface="Arial" panose="020B0604020202020204" pitchFamily="34" charset="0"/>
                        </a:rPr>
                        <a:t>2%</a:t>
                      </a:r>
                      <a:endParaRPr lang="ko-KR" altLang="en-US" sz="1400" b="1" dirty="0">
                        <a:solidFill>
                          <a:schemeClr val="bg1"/>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098766400"/>
                  </a:ext>
                </a:extLst>
              </a:tr>
              <a:tr h="548640">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r" latinLnBrk="1"/>
                      <a:r>
                        <a:rPr lang="en-US" altLang="ko-KR" sz="1400" b="1" dirty="0">
                          <a:solidFill>
                            <a:schemeClr val="bg1"/>
                          </a:solidFill>
                          <a:latin typeface="Arial" panose="020B0604020202020204" pitchFamily="34" charset="0"/>
                          <a:cs typeface="Arial" panose="020B0604020202020204" pitchFamily="34" charset="0"/>
                        </a:rPr>
                        <a:t>1%</a:t>
                      </a:r>
                      <a:endParaRPr lang="ko-KR" altLang="en-US" sz="1400" b="1" dirty="0">
                        <a:solidFill>
                          <a:schemeClr val="bg1"/>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05849730"/>
                  </a:ext>
                </a:extLst>
              </a:tr>
              <a:tr h="507763">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r" latinLnBrk="1"/>
                      <a:r>
                        <a:rPr lang="en-US" altLang="ko-KR" sz="1400" b="1" dirty="0">
                          <a:solidFill>
                            <a:schemeClr val="bg1"/>
                          </a:solidFill>
                          <a:latin typeface="Arial" panose="020B0604020202020204" pitchFamily="34" charset="0"/>
                          <a:cs typeface="Arial" panose="020B0604020202020204" pitchFamily="34" charset="0"/>
                        </a:rPr>
                        <a:t>0%</a:t>
                      </a:r>
                      <a:endParaRPr lang="ko-KR" altLang="en-US" sz="1400" b="1" dirty="0">
                        <a:solidFill>
                          <a:schemeClr val="bg1"/>
                        </a:solidFill>
                        <a:latin typeface="Arial" panose="020B0604020202020204" pitchFamily="34" charset="0"/>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21796756"/>
                  </a:ext>
                </a:extLst>
              </a:tr>
            </a:tbl>
          </a:graphicData>
        </a:graphic>
      </p:graphicFrame>
      <p:graphicFrame>
        <p:nvGraphicFramePr>
          <p:cNvPr id="9" name="표 10">
            <a:extLst>
              <a:ext uri="{FF2B5EF4-FFF2-40B4-BE49-F238E27FC236}">
                <a16:creationId xmlns:a16="http://schemas.microsoft.com/office/drawing/2014/main" id="{929B7B90-83E5-5D24-5EC6-0B88853040C7}"/>
              </a:ext>
            </a:extLst>
          </p:cNvPr>
          <p:cNvGraphicFramePr>
            <a:graphicFrameLocks noGrp="1"/>
          </p:cNvGraphicFramePr>
          <p:nvPr/>
        </p:nvGraphicFramePr>
        <p:xfrm>
          <a:off x="1922054" y="4689912"/>
          <a:ext cx="7863840" cy="299876"/>
        </p:xfrm>
        <a:graphic>
          <a:graphicData uri="http://schemas.openxmlformats.org/drawingml/2006/table">
            <a:tbl>
              <a:tblPr firstRow="1" bandRow="1"/>
              <a:tblGrid>
                <a:gridCol w="1572768">
                  <a:extLst>
                    <a:ext uri="{9D8B030D-6E8A-4147-A177-3AD203B41FA5}">
                      <a16:colId xmlns:a16="http://schemas.microsoft.com/office/drawing/2014/main" val="3219834310"/>
                    </a:ext>
                  </a:extLst>
                </a:gridCol>
                <a:gridCol w="1572768">
                  <a:extLst>
                    <a:ext uri="{9D8B030D-6E8A-4147-A177-3AD203B41FA5}">
                      <a16:colId xmlns:a16="http://schemas.microsoft.com/office/drawing/2014/main" val="3845273936"/>
                    </a:ext>
                  </a:extLst>
                </a:gridCol>
                <a:gridCol w="1572768">
                  <a:extLst>
                    <a:ext uri="{9D8B030D-6E8A-4147-A177-3AD203B41FA5}">
                      <a16:colId xmlns:a16="http://schemas.microsoft.com/office/drawing/2014/main" val="3973871019"/>
                    </a:ext>
                  </a:extLst>
                </a:gridCol>
                <a:gridCol w="1572768">
                  <a:extLst>
                    <a:ext uri="{9D8B030D-6E8A-4147-A177-3AD203B41FA5}">
                      <a16:colId xmlns:a16="http://schemas.microsoft.com/office/drawing/2014/main" val="1126684338"/>
                    </a:ext>
                  </a:extLst>
                </a:gridCol>
                <a:gridCol w="1572768">
                  <a:extLst>
                    <a:ext uri="{9D8B030D-6E8A-4147-A177-3AD203B41FA5}">
                      <a16:colId xmlns:a16="http://schemas.microsoft.com/office/drawing/2014/main" val="783558962"/>
                    </a:ext>
                  </a:extLst>
                </a:gridCol>
              </a:tblGrid>
              <a:tr h="299876">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400" b="1" dirty="0">
                          <a:solidFill>
                            <a:schemeClr val="bg1"/>
                          </a:solidFill>
                          <a:latin typeface="Arial" panose="020B0604020202020204" pitchFamily="34" charset="0"/>
                          <a:cs typeface="Arial" panose="020B0604020202020204" pitchFamily="34" charset="0"/>
                        </a:rPr>
                        <a:t>0</a:t>
                      </a:r>
                      <a:endParaRPr lang="ko-KR" altLang="en-US" sz="1400" b="1" dirty="0">
                        <a:solidFill>
                          <a:schemeClr val="bg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400" b="1" dirty="0">
                          <a:solidFill>
                            <a:schemeClr val="bg1"/>
                          </a:solidFill>
                          <a:latin typeface="Arial" panose="020B0604020202020204" pitchFamily="34" charset="0"/>
                          <a:cs typeface="Arial" panose="020B0604020202020204" pitchFamily="34" charset="0"/>
                        </a:rPr>
                        <a:t>3</a:t>
                      </a:r>
                      <a:endParaRPr lang="ko-KR" altLang="en-US" sz="1400" b="1" dirty="0">
                        <a:solidFill>
                          <a:schemeClr val="bg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400" b="1" dirty="0">
                          <a:solidFill>
                            <a:schemeClr val="bg1"/>
                          </a:solidFill>
                          <a:latin typeface="Arial" panose="020B0604020202020204" pitchFamily="34" charset="0"/>
                          <a:cs typeface="Arial" panose="020B0604020202020204" pitchFamily="34" charset="0"/>
                        </a:rPr>
                        <a:t>6</a:t>
                      </a:r>
                      <a:endParaRPr lang="ko-KR" altLang="en-US" sz="1400" b="1" dirty="0">
                        <a:solidFill>
                          <a:schemeClr val="bg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400" b="1" dirty="0">
                          <a:solidFill>
                            <a:schemeClr val="bg1"/>
                          </a:solidFill>
                          <a:latin typeface="Arial" panose="020B0604020202020204" pitchFamily="34" charset="0"/>
                          <a:cs typeface="Arial" panose="020B0604020202020204" pitchFamily="34" charset="0"/>
                        </a:rPr>
                        <a:t>9</a:t>
                      </a:r>
                      <a:endParaRPr lang="ko-KR" altLang="en-US" sz="1400" b="1" dirty="0">
                        <a:solidFill>
                          <a:schemeClr val="bg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ctr" latinLnBrk="1"/>
                      <a:r>
                        <a:rPr lang="en-US" altLang="ko-KR" sz="1400" b="1" dirty="0">
                          <a:solidFill>
                            <a:schemeClr val="bg1"/>
                          </a:solidFill>
                          <a:latin typeface="Arial" panose="020B0604020202020204" pitchFamily="34" charset="0"/>
                          <a:cs typeface="Arial" panose="020B0604020202020204" pitchFamily="34" charset="0"/>
                        </a:rPr>
                        <a:t>12</a:t>
                      </a:r>
                      <a:endParaRPr lang="ko-KR" altLang="en-US" sz="1400" b="1" dirty="0">
                        <a:solidFill>
                          <a:schemeClr val="bg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33081707"/>
                  </a:ext>
                </a:extLst>
              </a:tr>
            </a:tbl>
          </a:graphicData>
        </a:graphic>
      </p:graphicFrame>
      <p:sp>
        <p:nvSpPr>
          <p:cNvPr id="10" name="TextBox 9">
            <a:extLst>
              <a:ext uri="{FF2B5EF4-FFF2-40B4-BE49-F238E27FC236}">
                <a16:creationId xmlns:a16="http://schemas.microsoft.com/office/drawing/2014/main" id="{C90DD663-6C31-11AC-D341-20B6389CB614}"/>
              </a:ext>
            </a:extLst>
          </p:cNvPr>
          <p:cNvSpPr txBox="1"/>
          <p:nvPr/>
        </p:nvSpPr>
        <p:spPr>
          <a:xfrm rot="16200000">
            <a:off x="1055750" y="3056492"/>
            <a:ext cx="15989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Patients (%)</a:t>
            </a:r>
            <a:endParaRPr kumimoji="0" lang="ko-KR" altLang="en-US" sz="16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1" name="TextBox 10">
            <a:extLst>
              <a:ext uri="{FF2B5EF4-FFF2-40B4-BE49-F238E27FC236}">
                <a16:creationId xmlns:a16="http://schemas.microsoft.com/office/drawing/2014/main" id="{AAF747CB-1857-A327-96CE-B9687239328B}"/>
              </a:ext>
            </a:extLst>
          </p:cNvPr>
          <p:cNvSpPr txBox="1"/>
          <p:nvPr/>
        </p:nvSpPr>
        <p:spPr>
          <a:xfrm>
            <a:off x="3916844" y="5089051"/>
            <a:ext cx="39951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Months since Randomization</a:t>
            </a:r>
            <a:endParaRPr kumimoji="0" lang="ko-KR" altLang="en-US" sz="14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aphicFrame>
        <p:nvGraphicFramePr>
          <p:cNvPr id="12" name="표 10">
            <a:extLst>
              <a:ext uri="{FF2B5EF4-FFF2-40B4-BE49-F238E27FC236}">
                <a16:creationId xmlns:a16="http://schemas.microsoft.com/office/drawing/2014/main" id="{0AB124C9-CE91-CCFA-CC24-55E4294F1903}"/>
              </a:ext>
            </a:extLst>
          </p:cNvPr>
          <p:cNvGraphicFramePr>
            <a:graphicFrameLocks noGrp="1"/>
          </p:cNvGraphicFramePr>
          <p:nvPr/>
        </p:nvGraphicFramePr>
        <p:xfrm>
          <a:off x="854539" y="5466147"/>
          <a:ext cx="1662185" cy="548640"/>
        </p:xfrm>
        <a:graphic>
          <a:graphicData uri="http://schemas.openxmlformats.org/drawingml/2006/table">
            <a:tbl>
              <a:tblPr firstRow="1" bandRow="1"/>
              <a:tblGrid>
                <a:gridCol w="1662185">
                  <a:extLst>
                    <a:ext uri="{9D8B030D-6E8A-4147-A177-3AD203B41FA5}">
                      <a16:colId xmlns:a16="http://schemas.microsoft.com/office/drawing/2014/main" val="2235923651"/>
                    </a:ext>
                  </a:extLst>
                </a:gridCol>
              </a:tblGrid>
              <a:tr h="163688">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l" latinLnBrk="1"/>
                      <a:r>
                        <a:rPr lang="en-US" altLang="ko-KR" sz="1200" b="1" dirty="0">
                          <a:solidFill>
                            <a:schemeClr val="bg1"/>
                          </a:solidFill>
                          <a:latin typeface="Arial" panose="020B0604020202020204" pitchFamily="34" charset="0"/>
                          <a:cs typeface="Arial" panose="020B0604020202020204" pitchFamily="34" charset="0"/>
                        </a:rPr>
                        <a:t>No. at Risk</a:t>
                      </a:r>
                      <a:endParaRPr lang="ko-KR" altLang="en-US" sz="1200" b="1" dirty="0">
                        <a:solidFill>
                          <a:schemeClr val="bg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73619506"/>
                  </a:ext>
                </a:extLst>
              </a:tr>
              <a:tr h="91618">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l" latinLnBrk="1"/>
                      <a:r>
                        <a:rPr lang="en-US" altLang="ko-KR" sz="1200" b="1" dirty="0">
                          <a:solidFill>
                            <a:srgbClr val="FF0000"/>
                          </a:solidFill>
                          <a:latin typeface="Arial" panose="020B0604020202020204" pitchFamily="34" charset="0"/>
                          <a:cs typeface="Arial" panose="020B0604020202020204" pitchFamily="34" charset="0"/>
                        </a:rPr>
                        <a:t>OCT-guided PCI</a:t>
                      </a:r>
                      <a:endParaRPr lang="ko-KR" altLang="en-US" sz="1200" b="1" dirty="0">
                        <a:solidFill>
                          <a:srgbClr val="FF0000"/>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526187811"/>
                  </a:ext>
                </a:extLst>
              </a:tr>
              <a:tr h="91618">
                <a:tc>
                  <a:txBody>
                    <a:bodyPr/>
                    <a:lstStyle>
                      <a:lvl1pPr marL="0" algn="l" defTabSz="912725" rtl="0" eaLnBrk="1" latinLnBrk="0" hangingPunct="1">
                        <a:defRPr sz="1800" kern="1200">
                          <a:solidFill>
                            <a:schemeClr val="tx1"/>
                          </a:solidFill>
                          <a:latin typeface="Calibri" panose="020F0502020204030204"/>
                        </a:defRPr>
                      </a:lvl1pPr>
                      <a:lvl2pPr marL="456364" algn="l" defTabSz="912725" rtl="0" eaLnBrk="1" latinLnBrk="0" hangingPunct="1">
                        <a:defRPr sz="1800" kern="1200">
                          <a:solidFill>
                            <a:schemeClr val="tx1"/>
                          </a:solidFill>
                          <a:latin typeface="Calibri" panose="020F0502020204030204"/>
                        </a:defRPr>
                      </a:lvl2pPr>
                      <a:lvl3pPr marL="912725" algn="l" defTabSz="912725" rtl="0" eaLnBrk="1" latinLnBrk="0" hangingPunct="1">
                        <a:defRPr sz="1800" kern="1200">
                          <a:solidFill>
                            <a:schemeClr val="tx1"/>
                          </a:solidFill>
                          <a:latin typeface="Calibri" panose="020F0502020204030204"/>
                        </a:defRPr>
                      </a:lvl3pPr>
                      <a:lvl4pPr marL="1369084" algn="l" defTabSz="912725" rtl="0" eaLnBrk="1" latinLnBrk="0" hangingPunct="1">
                        <a:defRPr sz="1800" kern="1200">
                          <a:solidFill>
                            <a:schemeClr val="tx1"/>
                          </a:solidFill>
                          <a:latin typeface="Calibri" panose="020F0502020204030204"/>
                        </a:defRPr>
                      </a:lvl4pPr>
                      <a:lvl5pPr marL="1825438" algn="l" defTabSz="912725" rtl="0" eaLnBrk="1" latinLnBrk="0" hangingPunct="1">
                        <a:defRPr sz="1800" kern="1200">
                          <a:solidFill>
                            <a:schemeClr val="tx1"/>
                          </a:solidFill>
                          <a:latin typeface="Calibri" panose="020F0502020204030204"/>
                        </a:defRPr>
                      </a:lvl5pPr>
                      <a:lvl6pPr marL="2281798" algn="l" defTabSz="912725" rtl="0" eaLnBrk="1" latinLnBrk="0" hangingPunct="1">
                        <a:defRPr sz="1800" kern="1200">
                          <a:solidFill>
                            <a:schemeClr val="tx1"/>
                          </a:solidFill>
                          <a:latin typeface="Calibri" panose="020F0502020204030204"/>
                        </a:defRPr>
                      </a:lvl6pPr>
                      <a:lvl7pPr marL="2738156" algn="l" defTabSz="912725" rtl="0" eaLnBrk="1" latinLnBrk="0" hangingPunct="1">
                        <a:defRPr sz="1800" kern="1200">
                          <a:solidFill>
                            <a:schemeClr val="tx1"/>
                          </a:solidFill>
                          <a:latin typeface="Calibri" panose="020F0502020204030204"/>
                        </a:defRPr>
                      </a:lvl7pPr>
                      <a:lvl8pPr marL="3194513" algn="l" defTabSz="912725" rtl="0" eaLnBrk="1" latinLnBrk="0" hangingPunct="1">
                        <a:defRPr sz="1800" kern="1200">
                          <a:solidFill>
                            <a:schemeClr val="tx1"/>
                          </a:solidFill>
                          <a:latin typeface="Calibri" panose="020F0502020204030204"/>
                        </a:defRPr>
                      </a:lvl8pPr>
                      <a:lvl9pPr marL="3650876" algn="l" defTabSz="912725" rtl="0" eaLnBrk="1" latinLnBrk="0" hangingPunct="1">
                        <a:defRPr sz="1800" kern="1200">
                          <a:solidFill>
                            <a:schemeClr val="tx1"/>
                          </a:solidFill>
                          <a:latin typeface="Calibri" panose="020F0502020204030204"/>
                        </a:defRPr>
                      </a:lvl9pPr>
                    </a:lstStyle>
                    <a:p>
                      <a:pPr algn="l" latinLnBrk="1"/>
                      <a:r>
                        <a:rPr lang="en-US" altLang="ko-KR" sz="1200" b="1" dirty="0">
                          <a:solidFill>
                            <a:srgbClr val="00FFFF"/>
                          </a:solidFill>
                          <a:latin typeface="Arial" panose="020B0604020202020204" pitchFamily="34" charset="0"/>
                          <a:cs typeface="Arial" panose="020B0604020202020204" pitchFamily="34" charset="0"/>
                        </a:rPr>
                        <a:t>IVUS-guided PCI</a:t>
                      </a:r>
                      <a:endParaRPr lang="ko-KR" altLang="en-US" sz="1200" b="1" dirty="0">
                        <a:solidFill>
                          <a:srgbClr val="00FFFF"/>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79224780"/>
                  </a:ext>
                </a:extLst>
              </a:tr>
            </a:tbl>
          </a:graphicData>
        </a:graphic>
      </p:graphicFrame>
      <p:sp>
        <p:nvSpPr>
          <p:cNvPr id="13" name="Line 25">
            <a:extLst>
              <a:ext uri="{FF2B5EF4-FFF2-40B4-BE49-F238E27FC236}">
                <a16:creationId xmlns:a16="http://schemas.microsoft.com/office/drawing/2014/main" id="{4D5E5852-3475-DA85-6E63-50426FD54005}"/>
              </a:ext>
            </a:extLst>
          </p:cNvPr>
          <p:cNvSpPr>
            <a:spLocks noChangeShapeType="1"/>
          </p:cNvSpPr>
          <p:nvPr/>
        </p:nvSpPr>
        <p:spPr bwMode="auto">
          <a:xfrm>
            <a:off x="2704129" y="4599837"/>
            <a:ext cx="6299690" cy="0"/>
          </a:xfrm>
          <a:prstGeom prst="line">
            <a:avLst/>
          </a:prstGeom>
          <a:noFill/>
          <a:ln w="285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4" name="Line 26">
            <a:extLst>
              <a:ext uri="{FF2B5EF4-FFF2-40B4-BE49-F238E27FC236}">
                <a16:creationId xmlns:a16="http://schemas.microsoft.com/office/drawing/2014/main" id="{A7498227-F609-A3A6-CC5B-DB24C3B26FE7}"/>
              </a:ext>
            </a:extLst>
          </p:cNvPr>
          <p:cNvSpPr>
            <a:spLocks noChangeShapeType="1"/>
          </p:cNvSpPr>
          <p:nvPr/>
        </p:nvSpPr>
        <p:spPr bwMode="auto">
          <a:xfrm>
            <a:off x="2704129" y="4606368"/>
            <a:ext cx="0" cy="63772"/>
          </a:xfrm>
          <a:prstGeom prst="line">
            <a:avLst/>
          </a:prstGeom>
          <a:noFill/>
          <a:ln w="285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5" name="Line 27">
            <a:extLst>
              <a:ext uri="{FF2B5EF4-FFF2-40B4-BE49-F238E27FC236}">
                <a16:creationId xmlns:a16="http://schemas.microsoft.com/office/drawing/2014/main" id="{FEFBBC64-53B0-F639-8621-77E7F609D73D}"/>
              </a:ext>
            </a:extLst>
          </p:cNvPr>
          <p:cNvSpPr>
            <a:spLocks noChangeShapeType="1"/>
          </p:cNvSpPr>
          <p:nvPr/>
        </p:nvSpPr>
        <p:spPr bwMode="auto">
          <a:xfrm>
            <a:off x="4281724" y="4588437"/>
            <a:ext cx="0" cy="108409"/>
          </a:xfrm>
          <a:prstGeom prst="line">
            <a:avLst/>
          </a:prstGeom>
          <a:noFill/>
          <a:ln w="285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6" name="Line 28">
            <a:extLst>
              <a:ext uri="{FF2B5EF4-FFF2-40B4-BE49-F238E27FC236}">
                <a16:creationId xmlns:a16="http://schemas.microsoft.com/office/drawing/2014/main" id="{C41BA1FD-1FCB-9DBC-0F0A-122EFD4798D9}"/>
              </a:ext>
            </a:extLst>
          </p:cNvPr>
          <p:cNvSpPr>
            <a:spLocks noChangeShapeType="1"/>
          </p:cNvSpPr>
          <p:nvPr/>
        </p:nvSpPr>
        <p:spPr bwMode="auto">
          <a:xfrm>
            <a:off x="5855043" y="4606368"/>
            <a:ext cx="0" cy="63772"/>
          </a:xfrm>
          <a:prstGeom prst="line">
            <a:avLst/>
          </a:prstGeom>
          <a:noFill/>
          <a:ln w="285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7" name="Line 29">
            <a:extLst>
              <a:ext uri="{FF2B5EF4-FFF2-40B4-BE49-F238E27FC236}">
                <a16:creationId xmlns:a16="http://schemas.microsoft.com/office/drawing/2014/main" id="{8C404CD0-6923-901E-1D45-8A3F095DE160}"/>
              </a:ext>
            </a:extLst>
          </p:cNvPr>
          <p:cNvSpPr>
            <a:spLocks noChangeShapeType="1"/>
          </p:cNvSpPr>
          <p:nvPr/>
        </p:nvSpPr>
        <p:spPr bwMode="auto">
          <a:xfrm>
            <a:off x="7430499" y="4606368"/>
            <a:ext cx="0" cy="63772"/>
          </a:xfrm>
          <a:prstGeom prst="line">
            <a:avLst/>
          </a:prstGeom>
          <a:noFill/>
          <a:ln w="285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8" name="Line 30">
            <a:extLst>
              <a:ext uri="{FF2B5EF4-FFF2-40B4-BE49-F238E27FC236}">
                <a16:creationId xmlns:a16="http://schemas.microsoft.com/office/drawing/2014/main" id="{B2047E12-4424-3B34-216D-1D0CB7D191EA}"/>
              </a:ext>
            </a:extLst>
          </p:cNvPr>
          <p:cNvSpPr>
            <a:spLocks noChangeShapeType="1"/>
          </p:cNvSpPr>
          <p:nvPr/>
        </p:nvSpPr>
        <p:spPr bwMode="auto">
          <a:xfrm>
            <a:off x="9003818" y="4606368"/>
            <a:ext cx="0" cy="63772"/>
          </a:xfrm>
          <a:prstGeom prst="line">
            <a:avLst/>
          </a:prstGeom>
          <a:noFill/>
          <a:ln w="285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9" name="Line 31">
            <a:extLst>
              <a:ext uri="{FF2B5EF4-FFF2-40B4-BE49-F238E27FC236}">
                <a16:creationId xmlns:a16="http://schemas.microsoft.com/office/drawing/2014/main" id="{B15C81DB-DF61-9585-CA9B-A4C93E4EFE7E}"/>
              </a:ext>
            </a:extLst>
          </p:cNvPr>
          <p:cNvSpPr>
            <a:spLocks noChangeShapeType="1"/>
          </p:cNvSpPr>
          <p:nvPr/>
        </p:nvSpPr>
        <p:spPr bwMode="auto">
          <a:xfrm flipV="1">
            <a:off x="2704129" y="2026014"/>
            <a:ext cx="0" cy="2573823"/>
          </a:xfrm>
          <a:prstGeom prst="line">
            <a:avLst/>
          </a:prstGeom>
          <a:noFill/>
          <a:ln w="285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20" name="Line 32">
            <a:extLst>
              <a:ext uri="{FF2B5EF4-FFF2-40B4-BE49-F238E27FC236}">
                <a16:creationId xmlns:a16="http://schemas.microsoft.com/office/drawing/2014/main" id="{680C154F-4C5E-F6C0-9776-83B830FBDF7E}"/>
              </a:ext>
            </a:extLst>
          </p:cNvPr>
          <p:cNvSpPr>
            <a:spLocks noChangeShapeType="1"/>
          </p:cNvSpPr>
          <p:nvPr/>
        </p:nvSpPr>
        <p:spPr bwMode="auto">
          <a:xfrm flipH="1">
            <a:off x="2595108" y="4599837"/>
            <a:ext cx="109021" cy="0"/>
          </a:xfrm>
          <a:prstGeom prst="line">
            <a:avLst/>
          </a:prstGeom>
          <a:noFill/>
          <a:ln w="285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21" name="Line 33">
            <a:extLst>
              <a:ext uri="{FF2B5EF4-FFF2-40B4-BE49-F238E27FC236}">
                <a16:creationId xmlns:a16="http://schemas.microsoft.com/office/drawing/2014/main" id="{B4DD189C-6346-8912-C259-ABF8278075FC}"/>
              </a:ext>
            </a:extLst>
          </p:cNvPr>
          <p:cNvSpPr>
            <a:spLocks noChangeShapeType="1"/>
          </p:cNvSpPr>
          <p:nvPr/>
        </p:nvSpPr>
        <p:spPr bwMode="auto">
          <a:xfrm flipH="1">
            <a:off x="2595108" y="4084563"/>
            <a:ext cx="109021" cy="0"/>
          </a:xfrm>
          <a:prstGeom prst="line">
            <a:avLst/>
          </a:prstGeom>
          <a:noFill/>
          <a:ln w="285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22" name="Line 34">
            <a:extLst>
              <a:ext uri="{FF2B5EF4-FFF2-40B4-BE49-F238E27FC236}">
                <a16:creationId xmlns:a16="http://schemas.microsoft.com/office/drawing/2014/main" id="{155AD296-0DA7-CBB9-4BCE-0A48F89749FB}"/>
              </a:ext>
            </a:extLst>
          </p:cNvPr>
          <p:cNvSpPr>
            <a:spLocks noChangeShapeType="1"/>
          </p:cNvSpPr>
          <p:nvPr/>
        </p:nvSpPr>
        <p:spPr bwMode="auto">
          <a:xfrm flipH="1">
            <a:off x="2595108" y="3570564"/>
            <a:ext cx="109021" cy="0"/>
          </a:xfrm>
          <a:prstGeom prst="line">
            <a:avLst/>
          </a:prstGeom>
          <a:noFill/>
          <a:ln w="285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23" name="Line 35">
            <a:extLst>
              <a:ext uri="{FF2B5EF4-FFF2-40B4-BE49-F238E27FC236}">
                <a16:creationId xmlns:a16="http://schemas.microsoft.com/office/drawing/2014/main" id="{04479CB8-EA71-7FD9-9906-77859FC2218D}"/>
              </a:ext>
            </a:extLst>
          </p:cNvPr>
          <p:cNvSpPr>
            <a:spLocks noChangeShapeType="1"/>
          </p:cNvSpPr>
          <p:nvPr/>
        </p:nvSpPr>
        <p:spPr bwMode="auto">
          <a:xfrm flipH="1">
            <a:off x="2595108" y="3055289"/>
            <a:ext cx="109021" cy="0"/>
          </a:xfrm>
          <a:prstGeom prst="line">
            <a:avLst/>
          </a:prstGeom>
          <a:noFill/>
          <a:ln w="285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24" name="Line 36">
            <a:extLst>
              <a:ext uri="{FF2B5EF4-FFF2-40B4-BE49-F238E27FC236}">
                <a16:creationId xmlns:a16="http://schemas.microsoft.com/office/drawing/2014/main" id="{91430AED-7024-8428-8B63-846C7BDAF51F}"/>
              </a:ext>
            </a:extLst>
          </p:cNvPr>
          <p:cNvSpPr>
            <a:spLocks noChangeShapeType="1"/>
          </p:cNvSpPr>
          <p:nvPr/>
        </p:nvSpPr>
        <p:spPr bwMode="auto">
          <a:xfrm flipH="1">
            <a:off x="2595108" y="2542565"/>
            <a:ext cx="109021" cy="0"/>
          </a:xfrm>
          <a:prstGeom prst="line">
            <a:avLst/>
          </a:prstGeom>
          <a:noFill/>
          <a:ln w="285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25" name="Line 37">
            <a:extLst>
              <a:ext uri="{FF2B5EF4-FFF2-40B4-BE49-F238E27FC236}">
                <a16:creationId xmlns:a16="http://schemas.microsoft.com/office/drawing/2014/main" id="{4E795B09-BC50-F002-455A-9A45E7679E36}"/>
              </a:ext>
            </a:extLst>
          </p:cNvPr>
          <p:cNvSpPr>
            <a:spLocks noChangeShapeType="1"/>
          </p:cNvSpPr>
          <p:nvPr/>
        </p:nvSpPr>
        <p:spPr bwMode="auto">
          <a:xfrm flipH="1">
            <a:off x="2595108" y="2026014"/>
            <a:ext cx="109021" cy="0"/>
          </a:xfrm>
          <a:prstGeom prst="line">
            <a:avLst/>
          </a:prstGeom>
          <a:noFill/>
          <a:ln w="285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nvGrpSpPr>
          <p:cNvPr id="26" name="그룹 36">
            <a:extLst>
              <a:ext uri="{FF2B5EF4-FFF2-40B4-BE49-F238E27FC236}">
                <a16:creationId xmlns:a16="http://schemas.microsoft.com/office/drawing/2014/main" id="{0E30DF9A-5DA8-677A-D0D8-AD5F8BA79431}"/>
              </a:ext>
            </a:extLst>
          </p:cNvPr>
          <p:cNvGrpSpPr/>
          <p:nvPr/>
        </p:nvGrpSpPr>
        <p:grpSpPr>
          <a:xfrm>
            <a:off x="2704023" y="2612798"/>
            <a:ext cx="6589393" cy="1983608"/>
            <a:chOff x="1950987" y="1635646"/>
            <a:chExt cx="6589393" cy="1983608"/>
          </a:xfrm>
        </p:grpSpPr>
        <p:sp>
          <p:nvSpPr>
            <p:cNvPr id="27" name="TextBox 26">
              <a:extLst>
                <a:ext uri="{FF2B5EF4-FFF2-40B4-BE49-F238E27FC236}">
                  <a16:creationId xmlns:a16="http://schemas.microsoft.com/office/drawing/2014/main" id="{E2F01A1E-016A-E055-3626-123114D7961C}"/>
                </a:ext>
              </a:extLst>
            </p:cNvPr>
            <p:cNvSpPr txBox="1"/>
            <p:nvPr/>
          </p:nvSpPr>
          <p:spPr>
            <a:xfrm>
              <a:off x="7590094" y="1635646"/>
              <a:ext cx="9502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00FFFF"/>
                  </a:solidFill>
                  <a:effectLst/>
                  <a:uLnTx/>
                  <a:uFillTx/>
                  <a:latin typeface="Calibri" panose="020F0502020204030204"/>
                  <a:ea typeface="맑은 고딕" panose="020B0503020000020004" pitchFamily="34" charset="-127"/>
                  <a:cs typeface="+mn-cs"/>
                </a:rPr>
                <a:t>3.1%</a:t>
              </a:r>
              <a:endParaRPr kumimoji="0" lang="ko-KR" altLang="en-US" sz="1600" b="1" i="0" u="none" strike="noStrike" kern="1200" cap="none" spc="0" normalizeH="0" baseline="0" noProof="0" dirty="0">
                <a:ln>
                  <a:noFill/>
                </a:ln>
                <a:solidFill>
                  <a:srgbClr val="00FFFF"/>
                </a:solidFill>
                <a:effectLst/>
                <a:uLnTx/>
                <a:uFillTx/>
                <a:latin typeface="Calibri" panose="020F0502020204030204"/>
                <a:ea typeface="맑은 고딕" panose="020B0503020000020004" pitchFamily="34" charset="-127"/>
                <a:cs typeface="+mn-cs"/>
              </a:endParaRPr>
            </a:p>
          </p:txBody>
        </p:sp>
        <p:sp>
          <p:nvSpPr>
            <p:cNvPr id="28" name="TextBox 27">
              <a:extLst>
                <a:ext uri="{FF2B5EF4-FFF2-40B4-BE49-F238E27FC236}">
                  <a16:creationId xmlns:a16="http://schemas.microsoft.com/office/drawing/2014/main" id="{CF6F520B-D025-FDC6-4ACC-5E53E0C460BD}"/>
                </a:ext>
              </a:extLst>
            </p:cNvPr>
            <p:cNvSpPr txBox="1"/>
            <p:nvPr/>
          </p:nvSpPr>
          <p:spPr>
            <a:xfrm>
              <a:off x="5364088" y="1801148"/>
              <a:ext cx="23703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00FFFF"/>
                  </a:solidFill>
                  <a:effectLst/>
                  <a:uLnTx/>
                  <a:uFillTx/>
                  <a:latin typeface="Calibri" panose="020F0502020204030204"/>
                  <a:ea typeface="맑은 고딕" panose="020B0503020000020004" pitchFamily="34" charset="-127"/>
                  <a:cs typeface="+mn-cs"/>
                </a:rPr>
                <a:t>IVUS-guided</a:t>
              </a:r>
              <a:endParaRPr kumimoji="0" lang="ko-KR" altLang="en-US" sz="1600" b="1" i="0" u="none" strike="noStrike" kern="1200" cap="none" spc="0" normalizeH="0" baseline="0" noProof="0" dirty="0">
                <a:ln>
                  <a:noFill/>
                </a:ln>
                <a:solidFill>
                  <a:srgbClr val="00FFFF"/>
                </a:solidFill>
                <a:effectLst/>
                <a:uLnTx/>
                <a:uFillTx/>
                <a:latin typeface="Calibri" panose="020F0502020204030204"/>
                <a:ea typeface="맑은 고딕" panose="020B0503020000020004" pitchFamily="34" charset="-127"/>
                <a:cs typeface="+mn-cs"/>
              </a:endParaRPr>
            </a:p>
          </p:txBody>
        </p:sp>
        <p:sp>
          <p:nvSpPr>
            <p:cNvPr id="29" name="Freeform 52">
              <a:extLst>
                <a:ext uri="{FF2B5EF4-FFF2-40B4-BE49-F238E27FC236}">
                  <a16:creationId xmlns:a16="http://schemas.microsoft.com/office/drawing/2014/main" id="{093AD61D-FEA1-AC34-6842-987B092C2B76}"/>
                </a:ext>
              </a:extLst>
            </p:cNvPr>
            <p:cNvSpPr>
              <a:spLocks/>
            </p:cNvSpPr>
            <p:nvPr/>
          </p:nvSpPr>
          <p:spPr bwMode="auto">
            <a:xfrm>
              <a:off x="1950987" y="2019294"/>
              <a:ext cx="6296159" cy="1599960"/>
            </a:xfrm>
            <a:custGeom>
              <a:avLst/>
              <a:gdLst>
                <a:gd name="T0" fmla="*/ 1705 w 3006"/>
                <a:gd name="T1" fmla="*/ 403 h 1238"/>
                <a:gd name="T2" fmla="*/ 2503 w 3006"/>
                <a:gd name="T3" fmla="*/ 123 h 1238"/>
                <a:gd name="T4" fmla="*/ 2726 w 3006"/>
                <a:gd name="T5" fmla="*/ 42 h 1238"/>
                <a:gd name="T6" fmla="*/ 2849 w 3006"/>
                <a:gd name="T7" fmla="*/ 0 h 1238"/>
                <a:gd name="T8" fmla="*/ 2932 w 3006"/>
                <a:gd name="T9" fmla="*/ 0 h 1238"/>
                <a:gd name="T10" fmla="*/ 2989 w 3006"/>
                <a:gd name="T11" fmla="*/ 0 h 1238"/>
                <a:gd name="T12" fmla="*/ 3006 w 3006"/>
                <a:gd name="T13" fmla="*/ 0 h 1238"/>
                <a:gd name="T14" fmla="*/ 3006 w 3006"/>
                <a:gd name="T15" fmla="*/ 0 h 1238"/>
                <a:gd name="T16" fmla="*/ 3006 w 3006"/>
                <a:gd name="T17" fmla="*/ 0 h 1238"/>
                <a:gd name="T18" fmla="*/ 3006 w 3006"/>
                <a:gd name="T19" fmla="*/ 0 h 1238"/>
                <a:gd name="T20" fmla="*/ 3006 w 3006"/>
                <a:gd name="T21" fmla="*/ 0 h 1238"/>
                <a:gd name="T22" fmla="*/ 3006 w 3006"/>
                <a:gd name="T23" fmla="*/ 0 h 1238"/>
                <a:gd name="T24" fmla="*/ 3006 w 3006"/>
                <a:gd name="T25" fmla="*/ 0 h 1238"/>
                <a:gd name="T26" fmla="*/ 3006 w 3006"/>
                <a:gd name="T27" fmla="*/ 0 h 1238"/>
                <a:gd name="T28" fmla="*/ 3006 w 3006"/>
                <a:gd name="T29" fmla="*/ 0 h 1238"/>
                <a:gd name="T30" fmla="*/ 3006 w 3006"/>
                <a:gd name="T31" fmla="*/ 0 h 1238"/>
                <a:gd name="T32" fmla="*/ 3006 w 3006"/>
                <a:gd name="T33" fmla="*/ 0 h 1238"/>
                <a:gd name="T34" fmla="*/ 3006 w 3006"/>
                <a:gd name="T35" fmla="*/ 0 h 1238"/>
                <a:gd name="T36" fmla="*/ 3006 w 3006"/>
                <a:gd name="T37" fmla="*/ 0 h 1238"/>
                <a:gd name="T38" fmla="*/ 3006 w 3006"/>
                <a:gd name="T39" fmla="*/ 0 h 1238"/>
                <a:gd name="T40" fmla="*/ 3006 w 3006"/>
                <a:gd name="T41" fmla="*/ 0 h 1238"/>
                <a:gd name="T42" fmla="*/ 3006 w 3006"/>
                <a:gd name="T43" fmla="*/ 0 h 1238"/>
                <a:gd name="T44" fmla="*/ 3006 w 3006"/>
                <a:gd name="T45" fmla="*/ 0 h 1238"/>
                <a:gd name="T46" fmla="*/ 3006 w 3006"/>
                <a:gd name="T47" fmla="*/ 0 h 1238"/>
                <a:gd name="T48" fmla="*/ 3006 w 3006"/>
                <a:gd name="T49" fmla="*/ 0 h 1238"/>
                <a:gd name="T50" fmla="*/ 3006 w 3006"/>
                <a:gd name="T51" fmla="*/ 0 h 1238"/>
                <a:gd name="T52" fmla="*/ 3006 w 3006"/>
                <a:gd name="T53" fmla="*/ 0 h 1238"/>
                <a:gd name="T54" fmla="*/ 3006 w 3006"/>
                <a:gd name="T55" fmla="*/ 0 h 1238"/>
                <a:gd name="T56" fmla="*/ 3006 w 3006"/>
                <a:gd name="T57" fmla="*/ 0 h 1238"/>
                <a:gd name="T58" fmla="*/ 3006 w 3006"/>
                <a:gd name="T59" fmla="*/ 0 h 1238"/>
                <a:gd name="T60" fmla="*/ 3006 w 3006"/>
                <a:gd name="T61" fmla="*/ 0 h 1238"/>
                <a:gd name="T62" fmla="*/ 3006 w 3006"/>
                <a:gd name="T63" fmla="*/ 0 h 1238"/>
                <a:gd name="T64" fmla="*/ 3006 w 3006"/>
                <a:gd name="T65" fmla="*/ 0 h 1238"/>
                <a:gd name="T66" fmla="*/ 3006 w 3006"/>
                <a:gd name="T67" fmla="*/ 0 h 1238"/>
                <a:gd name="T68" fmla="*/ 3006 w 3006"/>
                <a:gd name="T69" fmla="*/ 0 h 1238"/>
                <a:gd name="T70" fmla="*/ 3006 w 3006"/>
                <a:gd name="T71" fmla="*/ 0 h 1238"/>
                <a:gd name="T72" fmla="*/ 3006 w 3006"/>
                <a:gd name="T73" fmla="*/ 0 h 1238"/>
                <a:gd name="T74" fmla="*/ 3006 w 3006"/>
                <a:gd name="T75" fmla="*/ 0 h 1238"/>
                <a:gd name="T76" fmla="*/ 3006 w 3006"/>
                <a:gd name="T77" fmla="*/ 0 h 1238"/>
                <a:gd name="T78" fmla="*/ 3006 w 3006"/>
                <a:gd name="T79" fmla="*/ 0 h 1238"/>
                <a:gd name="T80" fmla="*/ 3006 w 3006"/>
                <a:gd name="T81" fmla="*/ 0 h 1238"/>
                <a:gd name="T82" fmla="*/ 3006 w 3006"/>
                <a:gd name="T83" fmla="*/ 0 h 1238"/>
                <a:gd name="T84" fmla="*/ 3006 w 3006"/>
                <a:gd name="T85" fmla="*/ 0 h 1238"/>
                <a:gd name="T86" fmla="*/ 3006 w 3006"/>
                <a:gd name="T87" fmla="*/ 0 h 1238"/>
                <a:gd name="T88" fmla="*/ 3006 w 3006"/>
                <a:gd name="T89" fmla="*/ 0 h 1238"/>
                <a:gd name="T90" fmla="*/ 3006 w 3006"/>
                <a:gd name="T91" fmla="*/ 0 h 1238"/>
                <a:gd name="T92" fmla="*/ 3006 w 3006"/>
                <a:gd name="T93" fmla="*/ 0 h 1238"/>
                <a:gd name="T94" fmla="*/ 3006 w 3006"/>
                <a:gd name="T95" fmla="*/ 0 h 1238"/>
                <a:gd name="T96" fmla="*/ 3006 w 3006"/>
                <a:gd name="T97" fmla="*/ 0 h 1238"/>
                <a:gd name="T98" fmla="*/ 3006 w 3006"/>
                <a:gd name="T99" fmla="*/ 0 h 1238"/>
                <a:gd name="T100" fmla="*/ 3006 w 3006"/>
                <a:gd name="T101" fmla="*/ 0 h 1238"/>
                <a:gd name="T102" fmla="*/ 3006 w 3006"/>
                <a:gd name="T103" fmla="*/ 0 h 1238"/>
                <a:gd name="T104" fmla="*/ 3006 w 3006"/>
                <a:gd name="T105" fmla="*/ 0 h 1238"/>
                <a:gd name="T106" fmla="*/ 3006 w 3006"/>
                <a:gd name="T107" fmla="*/ 0 h 1238"/>
                <a:gd name="T108" fmla="*/ 3006 w 3006"/>
                <a:gd name="T109" fmla="*/ 0 h 1238"/>
                <a:gd name="T110" fmla="*/ 3006 w 3006"/>
                <a:gd name="T111" fmla="*/ 0 h 1238"/>
                <a:gd name="T112" fmla="*/ 3006 w 3006"/>
                <a:gd name="T113" fmla="*/ 0 h 1238"/>
                <a:gd name="T114" fmla="*/ 3006 w 3006"/>
                <a:gd name="T115" fmla="*/ 0 h 1238"/>
                <a:gd name="T116" fmla="*/ 3006 w 3006"/>
                <a:gd name="T117" fmla="*/ 0 h 1238"/>
                <a:gd name="T118" fmla="*/ 3006 w 3006"/>
                <a:gd name="T119" fmla="*/ 0 h 1238"/>
                <a:gd name="T120" fmla="*/ 3006 w 3006"/>
                <a:gd name="T121" fmla="*/ 0 h 1238"/>
                <a:gd name="T122" fmla="*/ 3006 w 3006"/>
                <a:gd name="T123" fmla="*/ 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06" h="1238">
                  <a:moveTo>
                    <a:pt x="0" y="1238"/>
                  </a:moveTo>
                  <a:lnTo>
                    <a:pt x="0" y="1238"/>
                  </a:lnTo>
                  <a:lnTo>
                    <a:pt x="0" y="841"/>
                  </a:lnTo>
                  <a:lnTo>
                    <a:pt x="7" y="841"/>
                  </a:lnTo>
                  <a:lnTo>
                    <a:pt x="7" y="762"/>
                  </a:lnTo>
                  <a:lnTo>
                    <a:pt x="148" y="762"/>
                  </a:lnTo>
                  <a:lnTo>
                    <a:pt x="148" y="762"/>
                  </a:lnTo>
                  <a:lnTo>
                    <a:pt x="280" y="762"/>
                  </a:lnTo>
                  <a:lnTo>
                    <a:pt x="280" y="762"/>
                  </a:lnTo>
                  <a:lnTo>
                    <a:pt x="295" y="762"/>
                  </a:lnTo>
                  <a:lnTo>
                    <a:pt x="295" y="762"/>
                  </a:lnTo>
                  <a:lnTo>
                    <a:pt x="461" y="762"/>
                  </a:lnTo>
                  <a:lnTo>
                    <a:pt x="461" y="722"/>
                  </a:lnTo>
                  <a:lnTo>
                    <a:pt x="643" y="722"/>
                  </a:lnTo>
                  <a:lnTo>
                    <a:pt x="643" y="681"/>
                  </a:lnTo>
                  <a:lnTo>
                    <a:pt x="741" y="681"/>
                  </a:lnTo>
                  <a:lnTo>
                    <a:pt x="741" y="641"/>
                  </a:lnTo>
                  <a:lnTo>
                    <a:pt x="783" y="641"/>
                  </a:lnTo>
                  <a:lnTo>
                    <a:pt x="783" y="603"/>
                  </a:lnTo>
                  <a:lnTo>
                    <a:pt x="1014" y="603"/>
                  </a:lnTo>
                  <a:lnTo>
                    <a:pt x="1014" y="562"/>
                  </a:lnTo>
                  <a:lnTo>
                    <a:pt x="1219" y="562"/>
                  </a:lnTo>
                  <a:lnTo>
                    <a:pt x="1219" y="562"/>
                  </a:lnTo>
                  <a:lnTo>
                    <a:pt x="1342" y="562"/>
                  </a:lnTo>
                  <a:lnTo>
                    <a:pt x="1342" y="522"/>
                  </a:lnTo>
                  <a:lnTo>
                    <a:pt x="1590" y="522"/>
                  </a:lnTo>
                  <a:lnTo>
                    <a:pt x="1590" y="482"/>
                  </a:lnTo>
                  <a:lnTo>
                    <a:pt x="1647" y="482"/>
                  </a:lnTo>
                  <a:lnTo>
                    <a:pt x="1647" y="441"/>
                  </a:lnTo>
                  <a:lnTo>
                    <a:pt x="1689" y="441"/>
                  </a:lnTo>
                  <a:lnTo>
                    <a:pt x="1689" y="403"/>
                  </a:lnTo>
                  <a:lnTo>
                    <a:pt x="1705" y="403"/>
                  </a:lnTo>
                  <a:lnTo>
                    <a:pt x="1705" y="363"/>
                  </a:lnTo>
                  <a:lnTo>
                    <a:pt x="1722" y="363"/>
                  </a:lnTo>
                  <a:lnTo>
                    <a:pt x="1722" y="322"/>
                  </a:lnTo>
                  <a:lnTo>
                    <a:pt x="1737" y="322"/>
                  </a:lnTo>
                  <a:lnTo>
                    <a:pt x="1737" y="282"/>
                  </a:lnTo>
                  <a:lnTo>
                    <a:pt x="1787" y="282"/>
                  </a:lnTo>
                  <a:lnTo>
                    <a:pt x="1787" y="282"/>
                  </a:lnTo>
                  <a:lnTo>
                    <a:pt x="1795" y="282"/>
                  </a:lnTo>
                  <a:lnTo>
                    <a:pt x="1795" y="242"/>
                  </a:lnTo>
                  <a:lnTo>
                    <a:pt x="1820" y="242"/>
                  </a:lnTo>
                  <a:lnTo>
                    <a:pt x="1820" y="203"/>
                  </a:lnTo>
                  <a:lnTo>
                    <a:pt x="2002" y="203"/>
                  </a:lnTo>
                  <a:lnTo>
                    <a:pt x="2002" y="203"/>
                  </a:lnTo>
                  <a:lnTo>
                    <a:pt x="2108" y="203"/>
                  </a:lnTo>
                  <a:lnTo>
                    <a:pt x="2108" y="163"/>
                  </a:lnTo>
                  <a:lnTo>
                    <a:pt x="2233" y="163"/>
                  </a:lnTo>
                  <a:lnTo>
                    <a:pt x="2233" y="123"/>
                  </a:lnTo>
                  <a:lnTo>
                    <a:pt x="2306" y="123"/>
                  </a:lnTo>
                  <a:lnTo>
                    <a:pt x="2306" y="123"/>
                  </a:lnTo>
                  <a:lnTo>
                    <a:pt x="2315" y="123"/>
                  </a:lnTo>
                  <a:lnTo>
                    <a:pt x="2315" y="123"/>
                  </a:lnTo>
                  <a:lnTo>
                    <a:pt x="2363" y="123"/>
                  </a:lnTo>
                  <a:lnTo>
                    <a:pt x="2363" y="123"/>
                  </a:lnTo>
                  <a:lnTo>
                    <a:pt x="2406" y="123"/>
                  </a:lnTo>
                  <a:lnTo>
                    <a:pt x="2406" y="123"/>
                  </a:lnTo>
                  <a:lnTo>
                    <a:pt x="2471" y="123"/>
                  </a:lnTo>
                  <a:lnTo>
                    <a:pt x="2471" y="123"/>
                  </a:lnTo>
                  <a:lnTo>
                    <a:pt x="2478" y="123"/>
                  </a:lnTo>
                  <a:lnTo>
                    <a:pt x="2478" y="123"/>
                  </a:lnTo>
                  <a:lnTo>
                    <a:pt x="2488" y="123"/>
                  </a:lnTo>
                  <a:lnTo>
                    <a:pt x="2488" y="123"/>
                  </a:lnTo>
                  <a:lnTo>
                    <a:pt x="2503" y="123"/>
                  </a:lnTo>
                  <a:lnTo>
                    <a:pt x="2503" y="123"/>
                  </a:lnTo>
                  <a:lnTo>
                    <a:pt x="2521" y="123"/>
                  </a:lnTo>
                  <a:lnTo>
                    <a:pt x="2521" y="123"/>
                  </a:lnTo>
                  <a:lnTo>
                    <a:pt x="2546" y="123"/>
                  </a:lnTo>
                  <a:lnTo>
                    <a:pt x="2546" y="82"/>
                  </a:lnTo>
                  <a:lnTo>
                    <a:pt x="2553" y="82"/>
                  </a:lnTo>
                  <a:lnTo>
                    <a:pt x="2553" y="82"/>
                  </a:lnTo>
                  <a:lnTo>
                    <a:pt x="2561" y="82"/>
                  </a:lnTo>
                  <a:lnTo>
                    <a:pt x="2561" y="82"/>
                  </a:lnTo>
                  <a:lnTo>
                    <a:pt x="2561" y="82"/>
                  </a:lnTo>
                  <a:lnTo>
                    <a:pt x="2561" y="82"/>
                  </a:lnTo>
                  <a:lnTo>
                    <a:pt x="2571" y="82"/>
                  </a:lnTo>
                  <a:lnTo>
                    <a:pt x="2571" y="82"/>
                  </a:lnTo>
                  <a:lnTo>
                    <a:pt x="2594" y="82"/>
                  </a:lnTo>
                  <a:lnTo>
                    <a:pt x="2594" y="82"/>
                  </a:lnTo>
                  <a:lnTo>
                    <a:pt x="2594" y="82"/>
                  </a:lnTo>
                  <a:lnTo>
                    <a:pt x="2594" y="82"/>
                  </a:lnTo>
                  <a:lnTo>
                    <a:pt x="2619" y="82"/>
                  </a:lnTo>
                  <a:lnTo>
                    <a:pt x="2619" y="82"/>
                  </a:lnTo>
                  <a:lnTo>
                    <a:pt x="2628" y="82"/>
                  </a:lnTo>
                  <a:lnTo>
                    <a:pt x="2628" y="82"/>
                  </a:lnTo>
                  <a:lnTo>
                    <a:pt x="2653" y="82"/>
                  </a:lnTo>
                  <a:lnTo>
                    <a:pt x="2653" y="82"/>
                  </a:lnTo>
                  <a:lnTo>
                    <a:pt x="2661" y="82"/>
                  </a:lnTo>
                  <a:lnTo>
                    <a:pt x="2661" y="82"/>
                  </a:lnTo>
                  <a:lnTo>
                    <a:pt x="2686" y="82"/>
                  </a:lnTo>
                  <a:lnTo>
                    <a:pt x="2686" y="82"/>
                  </a:lnTo>
                  <a:lnTo>
                    <a:pt x="2726" y="82"/>
                  </a:lnTo>
                  <a:lnTo>
                    <a:pt x="2726" y="42"/>
                  </a:lnTo>
                  <a:lnTo>
                    <a:pt x="2726" y="42"/>
                  </a:lnTo>
                  <a:lnTo>
                    <a:pt x="2726" y="42"/>
                  </a:lnTo>
                  <a:lnTo>
                    <a:pt x="2726" y="42"/>
                  </a:lnTo>
                  <a:lnTo>
                    <a:pt x="2726" y="42"/>
                  </a:lnTo>
                  <a:lnTo>
                    <a:pt x="2734" y="42"/>
                  </a:lnTo>
                  <a:lnTo>
                    <a:pt x="2734" y="42"/>
                  </a:lnTo>
                  <a:lnTo>
                    <a:pt x="2734" y="42"/>
                  </a:lnTo>
                  <a:lnTo>
                    <a:pt x="2734" y="42"/>
                  </a:lnTo>
                  <a:lnTo>
                    <a:pt x="2751" y="42"/>
                  </a:lnTo>
                  <a:lnTo>
                    <a:pt x="2751" y="42"/>
                  </a:lnTo>
                  <a:lnTo>
                    <a:pt x="2751" y="42"/>
                  </a:lnTo>
                  <a:lnTo>
                    <a:pt x="2751" y="42"/>
                  </a:lnTo>
                  <a:lnTo>
                    <a:pt x="2776" y="42"/>
                  </a:lnTo>
                  <a:lnTo>
                    <a:pt x="2776" y="42"/>
                  </a:lnTo>
                  <a:lnTo>
                    <a:pt x="2776" y="42"/>
                  </a:lnTo>
                  <a:lnTo>
                    <a:pt x="2776" y="42"/>
                  </a:lnTo>
                  <a:lnTo>
                    <a:pt x="2784" y="42"/>
                  </a:lnTo>
                  <a:lnTo>
                    <a:pt x="2784" y="42"/>
                  </a:lnTo>
                  <a:lnTo>
                    <a:pt x="2784" y="42"/>
                  </a:lnTo>
                  <a:lnTo>
                    <a:pt x="2784" y="42"/>
                  </a:lnTo>
                  <a:lnTo>
                    <a:pt x="2791" y="42"/>
                  </a:lnTo>
                  <a:lnTo>
                    <a:pt x="2791" y="0"/>
                  </a:lnTo>
                  <a:lnTo>
                    <a:pt x="2791" y="0"/>
                  </a:lnTo>
                  <a:lnTo>
                    <a:pt x="2791" y="0"/>
                  </a:lnTo>
                  <a:lnTo>
                    <a:pt x="2801" y="0"/>
                  </a:lnTo>
                  <a:lnTo>
                    <a:pt x="2801" y="0"/>
                  </a:lnTo>
                  <a:lnTo>
                    <a:pt x="2809" y="0"/>
                  </a:lnTo>
                  <a:lnTo>
                    <a:pt x="2809" y="0"/>
                  </a:lnTo>
                  <a:lnTo>
                    <a:pt x="2816" y="0"/>
                  </a:lnTo>
                  <a:lnTo>
                    <a:pt x="2816" y="0"/>
                  </a:lnTo>
                  <a:lnTo>
                    <a:pt x="2826" y="0"/>
                  </a:lnTo>
                  <a:lnTo>
                    <a:pt x="2826" y="0"/>
                  </a:lnTo>
                  <a:lnTo>
                    <a:pt x="2849" y="0"/>
                  </a:lnTo>
                  <a:lnTo>
                    <a:pt x="2849" y="0"/>
                  </a:lnTo>
                  <a:lnTo>
                    <a:pt x="2849" y="0"/>
                  </a:lnTo>
                  <a:lnTo>
                    <a:pt x="2849" y="0"/>
                  </a:lnTo>
                  <a:lnTo>
                    <a:pt x="2866" y="0"/>
                  </a:lnTo>
                  <a:lnTo>
                    <a:pt x="2866" y="0"/>
                  </a:lnTo>
                  <a:lnTo>
                    <a:pt x="2866" y="0"/>
                  </a:lnTo>
                  <a:lnTo>
                    <a:pt x="2866" y="0"/>
                  </a:lnTo>
                  <a:lnTo>
                    <a:pt x="2884" y="0"/>
                  </a:lnTo>
                  <a:lnTo>
                    <a:pt x="2884" y="0"/>
                  </a:lnTo>
                  <a:lnTo>
                    <a:pt x="2884" y="0"/>
                  </a:lnTo>
                  <a:lnTo>
                    <a:pt x="2884" y="0"/>
                  </a:lnTo>
                  <a:lnTo>
                    <a:pt x="2891" y="0"/>
                  </a:lnTo>
                  <a:lnTo>
                    <a:pt x="2891" y="0"/>
                  </a:lnTo>
                  <a:lnTo>
                    <a:pt x="2899" y="0"/>
                  </a:lnTo>
                  <a:lnTo>
                    <a:pt x="2899" y="0"/>
                  </a:lnTo>
                  <a:lnTo>
                    <a:pt x="2909" y="0"/>
                  </a:lnTo>
                  <a:lnTo>
                    <a:pt x="2909" y="0"/>
                  </a:lnTo>
                  <a:lnTo>
                    <a:pt x="2909" y="0"/>
                  </a:lnTo>
                  <a:lnTo>
                    <a:pt x="2909" y="0"/>
                  </a:lnTo>
                  <a:lnTo>
                    <a:pt x="2916" y="0"/>
                  </a:lnTo>
                  <a:lnTo>
                    <a:pt x="2916" y="0"/>
                  </a:lnTo>
                  <a:lnTo>
                    <a:pt x="2924" y="0"/>
                  </a:lnTo>
                  <a:lnTo>
                    <a:pt x="2924" y="0"/>
                  </a:lnTo>
                  <a:lnTo>
                    <a:pt x="2924" y="0"/>
                  </a:lnTo>
                  <a:lnTo>
                    <a:pt x="2924" y="0"/>
                  </a:lnTo>
                  <a:lnTo>
                    <a:pt x="2932" y="0"/>
                  </a:lnTo>
                  <a:lnTo>
                    <a:pt x="2932" y="0"/>
                  </a:lnTo>
                  <a:lnTo>
                    <a:pt x="2932" y="0"/>
                  </a:lnTo>
                  <a:lnTo>
                    <a:pt x="2932" y="0"/>
                  </a:lnTo>
                  <a:lnTo>
                    <a:pt x="2932" y="0"/>
                  </a:lnTo>
                  <a:lnTo>
                    <a:pt x="2932" y="0"/>
                  </a:lnTo>
                  <a:lnTo>
                    <a:pt x="2932" y="0"/>
                  </a:lnTo>
                  <a:lnTo>
                    <a:pt x="2932" y="0"/>
                  </a:lnTo>
                  <a:lnTo>
                    <a:pt x="2932" y="0"/>
                  </a:lnTo>
                  <a:lnTo>
                    <a:pt x="2932" y="0"/>
                  </a:lnTo>
                  <a:lnTo>
                    <a:pt x="2932" y="0"/>
                  </a:lnTo>
                  <a:lnTo>
                    <a:pt x="2932" y="0"/>
                  </a:lnTo>
                  <a:lnTo>
                    <a:pt x="2941" y="0"/>
                  </a:lnTo>
                  <a:lnTo>
                    <a:pt x="2941" y="0"/>
                  </a:lnTo>
                  <a:lnTo>
                    <a:pt x="2949" y="0"/>
                  </a:lnTo>
                  <a:lnTo>
                    <a:pt x="2949" y="0"/>
                  </a:lnTo>
                  <a:lnTo>
                    <a:pt x="2957" y="0"/>
                  </a:lnTo>
                  <a:lnTo>
                    <a:pt x="2957" y="0"/>
                  </a:lnTo>
                  <a:lnTo>
                    <a:pt x="2966" y="0"/>
                  </a:lnTo>
                  <a:lnTo>
                    <a:pt x="2966" y="0"/>
                  </a:lnTo>
                  <a:lnTo>
                    <a:pt x="2966" y="0"/>
                  </a:lnTo>
                  <a:lnTo>
                    <a:pt x="2966" y="0"/>
                  </a:lnTo>
                  <a:lnTo>
                    <a:pt x="2966" y="0"/>
                  </a:lnTo>
                  <a:lnTo>
                    <a:pt x="2966" y="0"/>
                  </a:lnTo>
                  <a:lnTo>
                    <a:pt x="2966" y="0"/>
                  </a:lnTo>
                  <a:lnTo>
                    <a:pt x="2966" y="0"/>
                  </a:lnTo>
                  <a:lnTo>
                    <a:pt x="2974" y="0"/>
                  </a:lnTo>
                  <a:lnTo>
                    <a:pt x="2974" y="0"/>
                  </a:lnTo>
                  <a:lnTo>
                    <a:pt x="2974" y="0"/>
                  </a:lnTo>
                  <a:lnTo>
                    <a:pt x="2974" y="0"/>
                  </a:lnTo>
                  <a:lnTo>
                    <a:pt x="2982" y="0"/>
                  </a:lnTo>
                  <a:lnTo>
                    <a:pt x="2982" y="0"/>
                  </a:lnTo>
                  <a:lnTo>
                    <a:pt x="2989" y="0"/>
                  </a:lnTo>
                  <a:lnTo>
                    <a:pt x="2989" y="0"/>
                  </a:lnTo>
                  <a:lnTo>
                    <a:pt x="2989" y="0"/>
                  </a:lnTo>
                  <a:lnTo>
                    <a:pt x="2989" y="0"/>
                  </a:lnTo>
                  <a:lnTo>
                    <a:pt x="2989" y="0"/>
                  </a:lnTo>
                  <a:lnTo>
                    <a:pt x="2989" y="0"/>
                  </a:lnTo>
                  <a:lnTo>
                    <a:pt x="2989" y="0"/>
                  </a:lnTo>
                  <a:lnTo>
                    <a:pt x="2989" y="0"/>
                  </a:lnTo>
                  <a:lnTo>
                    <a:pt x="2989" y="0"/>
                  </a:lnTo>
                  <a:lnTo>
                    <a:pt x="2989" y="0"/>
                  </a:lnTo>
                  <a:lnTo>
                    <a:pt x="2999" y="0"/>
                  </a:lnTo>
                  <a:lnTo>
                    <a:pt x="2999" y="0"/>
                  </a:lnTo>
                  <a:lnTo>
                    <a:pt x="2999" y="0"/>
                  </a:lnTo>
                  <a:lnTo>
                    <a:pt x="2999" y="0"/>
                  </a:lnTo>
                  <a:lnTo>
                    <a:pt x="2999" y="0"/>
                  </a:lnTo>
                  <a:lnTo>
                    <a:pt x="2999" y="0"/>
                  </a:lnTo>
                  <a:lnTo>
                    <a:pt x="2999" y="0"/>
                  </a:lnTo>
                  <a:lnTo>
                    <a:pt x="2999"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path>
              </a:pathLst>
            </a:custGeom>
            <a:noFill/>
            <a:ln w="28575" cap="rnd">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30" name="그룹 40">
            <a:extLst>
              <a:ext uri="{FF2B5EF4-FFF2-40B4-BE49-F238E27FC236}">
                <a16:creationId xmlns:a16="http://schemas.microsoft.com/office/drawing/2014/main" id="{0C6E0F85-AFE2-4305-6384-6CF37BA8C6A8}"/>
              </a:ext>
            </a:extLst>
          </p:cNvPr>
          <p:cNvGrpSpPr/>
          <p:nvPr/>
        </p:nvGrpSpPr>
        <p:grpSpPr>
          <a:xfrm>
            <a:off x="2704023" y="3306616"/>
            <a:ext cx="6589393" cy="1289790"/>
            <a:chOff x="1950987" y="2329464"/>
            <a:chExt cx="6589393" cy="1289790"/>
          </a:xfrm>
        </p:grpSpPr>
        <p:sp>
          <p:nvSpPr>
            <p:cNvPr id="31" name="TextBox 30">
              <a:extLst>
                <a:ext uri="{FF2B5EF4-FFF2-40B4-BE49-F238E27FC236}">
                  <a16:creationId xmlns:a16="http://schemas.microsoft.com/office/drawing/2014/main" id="{2ECFDDD5-0CE4-5293-0A61-77F12EF4E6C4}"/>
                </a:ext>
              </a:extLst>
            </p:cNvPr>
            <p:cNvSpPr txBox="1"/>
            <p:nvPr/>
          </p:nvSpPr>
          <p:spPr>
            <a:xfrm>
              <a:off x="7590094" y="2459849"/>
              <a:ext cx="950286"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FF0000"/>
                  </a:solidFill>
                  <a:effectLst/>
                  <a:uLnTx/>
                  <a:uFillTx/>
                  <a:latin typeface="Arial" panose="020B0604020202020204" pitchFamily="34" charset="0"/>
                  <a:ea typeface="맑은 고딕" panose="020B0503020000020004" pitchFamily="34" charset="-127"/>
                  <a:cs typeface="Arial" panose="020B0604020202020204" pitchFamily="34" charset="0"/>
                </a:rPr>
                <a:t>2.5%</a:t>
              </a:r>
              <a:endParaRPr kumimoji="0" lang="ko-KR" altLang="en-US" sz="1600" b="1" i="0" u="none" strike="noStrike" kern="1200" cap="none" spc="0" normalizeH="0" baseline="0" noProof="0" dirty="0">
                <a:ln>
                  <a:noFill/>
                </a:ln>
                <a:solidFill>
                  <a:srgbClr val="FF0000"/>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32" name="TextBox 31">
              <a:extLst>
                <a:ext uri="{FF2B5EF4-FFF2-40B4-BE49-F238E27FC236}">
                  <a16:creationId xmlns:a16="http://schemas.microsoft.com/office/drawing/2014/main" id="{79269275-E5F8-16E2-50AF-A951D3B7FC79}"/>
                </a:ext>
              </a:extLst>
            </p:cNvPr>
            <p:cNvSpPr txBox="1"/>
            <p:nvPr/>
          </p:nvSpPr>
          <p:spPr>
            <a:xfrm>
              <a:off x="4804493" y="2740949"/>
              <a:ext cx="3466206"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FF0000"/>
                  </a:solidFill>
                  <a:effectLst/>
                  <a:uLnTx/>
                  <a:uFillTx/>
                  <a:latin typeface="Arial" panose="020B0604020202020204" pitchFamily="34" charset="0"/>
                  <a:ea typeface="맑은 고딕" panose="020B0503020000020004" pitchFamily="34" charset="-127"/>
                  <a:cs typeface="Arial" panose="020B0604020202020204" pitchFamily="34" charset="0"/>
                </a:rPr>
                <a:t>OCT-guided</a:t>
              </a:r>
              <a:endParaRPr kumimoji="0" lang="ko-KR" altLang="en-US" sz="1600" b="1" i="0" u="none" strike="noStrike" kern="1200" cap="none" spc="0" normalizeH="0" baseline="0" noProof="0" dirty="0">
                <a:ln>
                  <a:noFill/>
                </a:ln>
                <a:solidFill>
                  <a:srgbClr val="FF0000"/>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33" name="Freeform 53">
              <a:extLst>
                <a:ext uri="{FF2B5EF4-FFF2-40B4-BE49-F238E27FC236}">
                  <a16:creationId xmlns:a16="http://schemas.microsoft.com/office/drawing/2014/main" id="{3B6AB3FD-FD68-9C9E-0475-6CEC2C0685D2}"/>
                </a:ext>
              </a:extLst>
            </p:cNvPr>
            <p:cNvSpPr>
              <a:spLocks/>
            </p:cNvSpPr>
            <p:nvPr/>
          </p:nvSpPr>
          <p:spPr bwMode="auto">
            <a:xfrm>
              <a:off x="1950987" y="2329464"/>
              <a:ext cx="6296159" cy="1289790"/>
            </a:xfrm>
            <a:custGeom>
              <a:avLst/>
              <a:gdLst>
                <a:gd name="T0" fmla="*/ 1532 w 3006"/>
                <a:gd name="T1" fmla="*/ 401 h 998"/>
                <a:gd name="T2" fmla="*/ 2513 w 3006"/>
                <a:gd name="T3" fmla="*/ 123 h 998"/>
                <a:gd name="T4" fmla="*/ 2718 w 3006"/>
                <a:gd name="T5" fmla="*/ 40 h 998"/>
                <a:gd name="T6" fmla="*/ 2841 w 3006"/>
                <a:gd name="T7" fmla="*/ 40 h 998"/>
                <a:gd name="T8" fmla="*/ 2949 w 3006"/>
                <a:gd name="T9" fmla="*/ 0 h 998"/>
                <a:gd name="T10" fmla="*/ 3006 w 3006"/>
                <a:gd name="T11" fmla="*/ 0 h 998"/>
                <a:gd name="T12" fmla="*/ 3006 w 3006"/>
                <a:gd name="T13" fmla="*/ 0 h 998"/>
                <a:gd name="T14" fmla="*/ 3006 w 3006"/>
                <a:gd name="T15" fmla="*/ 0 h 998"/>
                <a:gd name="T16" fmla="*/ 3006 w 3006"/>
                <a:gd name="T17" fmla="*/ 0 h 998"/>
                <a:gd name="T18" fmla="*/ 3006 w 3006"/>
                <a:gd name="T19" fmla="*/ 0 h 998"/>
                <a:gd name="T20" fmla="*/ 3006 w 3006"/>
                <a:gd name="T21" fmla="*/ 0 h 998"/>
                <a:gd name="T22" fmla="*/ 3006 w 3006"/>
                <a:gd name="T23" fmla="*/ 0 h 998"/>
                <a:gd name="T24" fmla="*/ 3006 w 3006"/>
                <a:gd name="T25" fmla="*/ 0 h 998"/>
                <a:gd name="T26" fmla="*/ 3006 w 3006"/>
                <a:gd name="T27" fmla="*/ 0 h 998"/>
                <a:gd name="T28" fmla="*/ 3006 w 3006"/>
                <a:gd name="T29" fmla="*/ 0 h 998"/>
                <a:gd name="T30" fmla="*/ 3006 w 3006"/>
                <a:gd name="T31" fmla="*/ 0 h 998"/>
                <a:gd name="T32" fmla="*/ 3006 w 3006"/>
                <a:gd name="T33" fmla="*/ 0 h 998"/>
                <a:gd name="T34" fmla="*/ 3006 w 3006"/>
                <a:gd name="T35" fmla="*/ 0 h 998"/>
                <a:gd name="T36" fmla="*/ 3006 w 3006"/>
                <a:gd name="T37" fmla="*/ 0 h 998"/>
                <a:gd name="T38" fmla="*/ 3006 w 3006"/>
                <a:gd name="T39" fmla="*/ 0 h 998"/>
                <a:gd name="T40" fmla="*/ 3006 w 3006"/>
                <a:gd name="T41" fmla="*/ 0 h 998"/>
                <a:gd name="T42" fmla="*/ 3006 w 3006"/>
                <a:gd name="T43" fmla="*/ 0 h 998"/>
                <a:gd name="T44" fmla="*/ 3006 w 3006"/>
                <a:gd name="T45" fmla="*/ 0 h 998"/>
                <a:gd name="T46" fmla="*/ 3006 w 3006"/>
                <a:gd name="T47" fmla="*/ 0 h 998"/>
                <a:gd name="T48" fmla="*/ 3006 w 3006"/>
                <a:gd name="T49" fmla="*/ 0 h 998"/>
                <a:gd name="T50" fmla="*/ 3006 w 3006"/>
                <a:gd name="T51" fmla="*/ 0 h 998"/>
                <a:gd name="T52" fmla="*/ 3006 w 3006"/>
                <a:gd name="T53" fmla="*/ 0 h 998"/>
                <a:gd name="T54" fmla="*/ 3006 w 3006"/>
                <a:gd name="T55" fmla="*/ 0 h 998"/>
                <a:gd name="T56" fmla="*/ 3006 w 3006"/>
                <a:gd name="T57" fmla="*/ 0 h 998"/>
                <a:gd name="T58" fmla="*/ 3006 w 3006"/>
                <a:gd name="T59" fmla="*/ 0 h 998"/>
                <a:gd name="T60" fmla="*/ 3006 w 3006"/>
                <a:gd name="T61" fmla="*/ 0 h 998"/>
                <a:gd name="T62" fmla="*/ 3006 w 3006"/>
                <a:gd name="T63" fmla="*/ 0 h 998"/>
                <a:gd name="T64" fmla="*/ 3006 w 3006"/>
                <a:gd name="T65" fmla="*/ 0 h 998"/>
                <a:gd name="T66" fmla="*/ 3006 w 3006"/>
                <a:gd name="T67" fmla="*/ 0 h 998"/>
                <a:gd name="T68" fmla="*/ 3006 w 3006"/>
                <a:gd name="T69" fmla="*/ 0 h 998"/>
                <a:gd name="T70" fmla="*/ 3006 w 3006"/>
                <a:gd name="T71" fmla="*/ 0 h 998"/>
                <a:gd name="T72" fmla="*/ 3006 w 3006"/>
                <a:gd name="T73" fmla="*/ 0 h 998"/>
                <a:gd name="T74" fmla="*/ 3006 w 3006"/>
                <a:gd name="T75" fmla="*/ 0 h 998"/>
                <a:gd name="T76" fmla="*/ 3006 w 3006"/>
                <a:gd name="T77" fmla="*/ 0 h 998"/>
                <a:gd name="T78" fmla="*/ 3006 w 3006"/>
                <a:gd name="T79" fmla="*/ 0 h 998"/>
                <a:gd name="T80" fmla="*/ 3006 w 3006"/>
                <a:gd name="T81" fmla="*/ 0 h 998"/>
                <a:gd name="T82" fmla="*/ 3006 w 3006"/>
                <a:gd name="T83" fmla="*/ 0 h 998"/>
                <a:gd name="T84" fmla="*/ 3006 w 3006"/>
                <a:gd name="T85" fmla="*/ 0 h 998"/>
                <a:gd name="T86" fmla="*/ 3006 w 3006"/>
                <a:gd name="T87" fmla="*/ 0 h 998"/>
                <a:gd name="T88" fmla="*/ 3006 w 3006"/>
                <a:gd name="T89" fmla="*/ 0 h 998"/>
                <a:gd name="T90" fmla="*/ 3006 w 3006"/>
                <a:gd name="T91" fmla="*/ 0 h 998"/>
                <a:gd name="T92" fmla="*/ 3006 w 3006"/>
                <a:gd name="T93" fmla="*/ 0 h 998"/>
                <a:gd name="T94" fmla="*/ 3006 w 3006"/>
                <a:gd name="T95" fmla="*/ 0 h 998"/>
                <a:gd name="T96" fmla="*/ 3006 w 3006"/>
                <a:gd name="T97" fmla="*/ 0 h 998"/>
                <a:gd name="T98" fmla="*/ 3006 w 3006"/>
                <a:gd name="T99" fmla="*/ 0 h 998"/>
                <a:gd name="T100" fmla="*/ 3006 w 3006"/>
                <a:gd name="T101" fmla="*/ 0 h 998"/>
                <a:gd name="T102" fmla="*/ 3006 w 3006"/>
                <a:gd name="T103" fmla="*/ 0 h 998"/>
                <a:gd name="T104" fmla="*/ 3006 w 3006"/>
                <a:gd name="T105" fmla="*/ 0 h 998"/>
                <a:gd name="T106" fmla="*/ 3006 w 3006"/>
                <a:gd name="T107" fmla="*/ 0 h 998"/>
                <a:gd name="T108" fmla="*/ 3006 w 3006"/>
                <a:gd name="T109" fmla="*/ 0 h 998"/>
                <a:gd name="T110" fmla="*/ 3006 w 3006"/>
                <a:gd name="T111" fmla="*/ 0 h 998"/>
                <a:gd name="T112" fmla="*/ 3006 w 3006"/>
                <a:gd name="T113" fmla="*/ 0 h 998"/>
                <a:gd name="T114" fmla="*/ 3006 w 3006"/>
                <a:gd name="T115" fmla="*/ 0 h 998"/>
                <a:gd name="T116" fmla="*/ 3006 w 3006"/>
                <a:gd name="T117" fmla="*/ 0 h 998"/>
                <a:gd name="T118" fmla="*/ 3006 w 3006"/>
                <a:gd name="T119" fmla="*/ 0 h 998"/>
                <a:gd name="T120" fmla="*/ 3006 w 3006"/>
                <a:gd name="T121" fmla="*/ 0 h 998"/>
                <a:gd name="T122" fmla="*/ 3006 w 3006"/>
                <a:gd name="T123"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06" h="998">
                  <a:moveTo>
                    <a:pt x="0" y="998"/>
                  </a:moveTo>
                  <a:lnTo>
                    <a:pt x="0" y="998"/>
                  </a:lnTo>
                  <a:lnTo>
                    <a:pt x="0" y="720"/>
                  </a:lnTo>
                  <a:lnTo>
                    <a:pt x="0" y="720"/>
                  </a:lnTo>
                  <a:lnTo>
                    <a:pt x="0" y="720"/>
                  </a:lnTo>
                  <a:lnTo>
                    <a:pt x="75" y="720"/>
                  </a:lnTo>
                  <a:lnTo>
                    <a:pt x="75" y="681"/>
                  </a:lnTo>
                  <a:lnTo>
                    <a:pt x="295" y="681"/>
                  </a:lnTo>
                  <a:lnTo>
                    <a:pt x="295" y="681"/>
                  </a:lnTo>
                  <a:lnTo>
                    <a:pt x="370" y="681"/>
                  </a:lnTo>
                  <a:lnTo>
                    <a:pt x="370" y="681"/>
                  </a:lnTo>
                  <a:lnTo>
                    <a:pt x="378" y="681"/>
                  </a:lnTo>
                  <a:lnTo>
                    <a:pt x="378" y="681"/>
                  </a:lnTo>
                  <a:lnTo>
                    <a:pt x="470" y="681"/>
                  </a:lnTo>
                  <a:lnTo>
                    <a:pt x="470" y="641"/>
                  </a:lnTo>
                  <a:lnTo>
                    <a:pt x="691" y="641"/>
                  </a:lnTo>
                  <a:lnTo>
                    <a:pt x="691" y="641"/>
                  </a:lnTo>
                  <a:lnTo>
                    <a:pt x="701" y="641"/>
                  </a:lnTo>
                  <a:lnTo>
                    <a:pt x="701" y="641"/>
                  </a:lnTo>
                  <a:lnTo>
                    <a:pt x="956" y="641"/>
                  </a:lnTo>
                  <a:lnTo>
                    <a:pt x="956" y="601"/>
                  </a:lnTo>
                  <a:lnTo>
                    <a:pt x="1038" y="601"/>
                  </a:lnTo>
                  <a:lnTo>
                    <a:pt x="1038" y="560"/>
                  </a:lnTo>
                  <a:lnTo>
                    <a:pt x="1104" y="560"/>
                  </a:lnTo>
                  <a:lnTo>
                    <a:pt x="1104" y="522"/>
                  </a:lnTo>
                  <a:lnTo>
                    <a:pt x="1259" y="522"/>
                  </a:lnTo>
                  <a:lnTo>
                    <a:pt x="1259" y="482"/>
                  </a:lnTo>
                  <a:lnTo>
                    <a:pt x="1334" y="482"/>
                  </a:lnTo>
                  <a:lnTo>
                    <a:pt x="1334" y="441"/>
                  </a:lnTo>
                  <a:lnTo>
                    <a:pt x="1449" y="441"/>
                  </a:lnTo>
                  <a:lnTo>
                    <a:pt x="1449" y="401"/>
                  </a:lnTo>
                  <a:lnTo>
                    <a:pt x="1532" y="401"/>
                  </a:lnTo>
                  <a:lnTo>
                    <a:pt x="1532" y="361"/>
                  </a:lnTo>
                  <a:lnTo>
                    <a:pt x="1549" y="361"/>
                  </a:lnTo>
                  <a:lnTo>
                    <a:pt x="1549" y="322"/>
                  </a:lnTo>
                  <a:lnTo>
                    <a:pt x="1639" y="322"/>
                  </a:lnTo>
                  <a:lnTo>
                    <a:pt x="1639" y="282"/>
                  </a:lnTo>
                  <a:lnTo>
                    <a:pt x="2002" y="282"/>
                  </a:lnTo>
                  <a:lnTo>
                    <a:pt x="2002" y="242"/>
                  </a:lnTo>
                  <a:lnTo>
                    <a:pt x="2200" y="242"/>
                  </a:lnTo>
                  <a:lnTo>
                    <a:pt x="2200" y="201"/>
                  </a:lnTo>
                  <a:lnTo>
                    <a:pt x="2265" y="201"/>
                  </a:lnTo>
                  <a:lnTo>
                    <a:pt x="2265" y="201"/>
                  </a:lnTo>
                  <a:lnTo>
                    <a:pt x="2323" y="201"/>
                  </a:lnTo>
                  <a:lnTo>
                    <a:pt x="2323" y="163"/>
                  </a:lnTo>
                  <a:lnTo>
                    <a:pt x="2373" y="163"/>
                  </a:lnTo>
                  <a:lnTo>
                    <a:pt x="2373" y="163"/>
                  </a:lnTo>
                  <a:lnTo>
                    <a:pt x="2373" y="163"/>
                  </a:lnTo>
                  <a:lnTo>
                    <a:pt x="2373" y="163"/>
                  </a:lnTo>
                  <a:lnTo>
                    <a:pt x="2421" y="163"/>
                  </a:lnTo>
                  <a:lnTo>
                    <a:pt x="2421" y="123"/>
                  </a:lnTo>
                  <a:lnTo>
                    <a:pt x="2421" y="123"/>
                  </a:lnTo>
                  <a:lnTo>
                    <a:pt x="2421" y="123"/>
                  </a:lnTo>
                  <a:lnTo>
                    <a:pt x="2430" y="123"/>
                  </a:lnTo>
                  <a:lnTo>
                    <a:pt x="2430" y="123"/>
                  </a:lnTo>
                  <a:lnTo>
                    <a:pt x="2438" y="123"/>
                  </a:lnTo>
                  <a:lnTo>
                    <a:pt x="2438" y="123"/>
                  </a:lnTo>
                  <a:lnTo>
                    <a:pt x="2446" y="123"/>
                  </a:lnTo>
                  <a:lnTo>
                    <a:pt x="2446" y="123"/>
                  </a:lnTo>
                  <a:lnTo>
                    <a:pt x="2471" y="123"/>
                  </a:lnTo>
                  <a:lnTo>
                    <a:pt x="2471" y="123"/>
                  </a:lnTo>
                  <a:lnTo>
                    <a:pt x="2471" y="123"/>
                  </a:lnTo>
                  <a:lnTo>
                    <a:pt x="2471" y="123"/>
                  </a:lnTo>
                  <a:lnTo>
                    <a:pt x="2513" y="123"/>
                  </a:lnTo>
                  <a:lnTo>
                    <a:pt x="2513" y="123"/>
                  </a:lnTo>
                  <a:lnTo>
                    <a:pt x="2546" y="123"/>
                  </a:lnTo>
                  <a:lnTo>
                    <a:pt x="2546" y="123"/>
                  </a:lnTo>
                  <a:lnTo>
                    <a:pt x="2571" y="123"/>
                  </a:lnTo>
                  <a:lnTo>
                    <a:pt x="2571" y="123"/>
                  </a:lnTo>
                  <a:lnTo>
                    <a:pt x="2571" y="123"/>
                  </a:lnTo>
                  <a:lnTo>
                    <a:pt x="2571" y="123"/>
                  </a:lnTo>
                  <a:lnTo>
                    <a:pt x="2571" y="123"/>
                  </a:lnTo>
                  <a:lnTo>
                    <a:pt x="2571" y="123"/>
                  </a:lnTo>
                  <a:lnTo>
                    <a:pt x="2603" y="123"/>
                  </a:lnTo>
                  <a:lnTo>
                    <a:pt x="2603" y="82"/>
                  </a:lnTo>
                  <a:lnTo>
                    <a:pt x="2611" y="82"/>
                  </a:lnTo>
                  <a:lnTo>
                    <a:pt x="2611" y="82"/>
                  </a:lnTo>
                  <a:lnTo>
                    <a:pt x="2619" y="82"/>
                  </a:lnTo>
                  <a:lnTo>
                    <a:pt x="2619" y="82"/>
                  </a:lnTo>
                  <a:lnTo>
                    <a:pt x="2636" y="82"/>
                  </a:lnTo>
                  <a:lnTo>
                    <a:pt x="2636" y="82"/>
                  </a:lnTo>
                  <a:lnTo>
                    <a:pt x="2636" y="82"/>
                  </a:lnTo>
                  <a:lnTo>
                    <a:pt x="2636" y="82"/>
                  </a:lnTo>
                  <a:lnTo>
                    <a:pt x="2644" y="82"/>
                  </a:lnTo>
                  <a:lnTo>
                    <a:pt x="2644" y="82"/>
                  </a:lnTo>
                  <a:lnTo>
                    <a:pt x="2661" y="82"/>
                  </a:lnTo>
                  <a:lnTo>
                    <a:pt x="2661" y="82"/>
                  </a:lnTo>
                  <a:lnTo>
                    <a:pt x="2669" y="82"/>
                  </a:lnTo>
                  <a:lnTo>
                    <a:pt x="2669" y="82"/>
                  </a:lnTo>
                  <a:lnTo>
                    <a:pt x="2701" y="82"/>
                  </a:lnTo>
                  <a:lnTo>
                    <a:pt x="2701" y="40"/>
                  </a:lnTo>
                  <a:lnTo>
                    <a:pt x="2701" y="40"/>
                  </a:lnTo>
                  <a:lnTo>
                    <a:pt x="2701" y="40"/>
                  </a:lnTo>
                  <a:lnTo>
                    <a:pt x="2701" y="40"/>
                  </a:lnTo>
                  <a:lnTo>
                    <a:pt x="2701" y="40"/>
                  </a:lnTo>
                  <a:lnTo>
                    <a:pt x="2718" y="40"/>
                  </a:lnTo>
                  <a:lnTo>
                    <a:pt x="2718" y="40"/>
                  </a:lnTo>
                  <a:lnTo>
                    <a:pt x="2718" y="40"/>
                  </a:lnTo>
                  <a:lnTo>
                    <a:pt x="2718" y="40"/>
                  </a:lnTo>
                  <a:lnTo>
                    <a:pt x="2718" y="40"/>
                  </a:lnTo>
                  <a:lnTo>
                    <a:pt x="2718" y="40"/>
                  </a:lnTo>
                  <a:lnTo>
                    <a:pt x="2734" y="40"/>
                  </a:lnTo>
                  <a:lnTo>
                    <a:pt x="2734" y="40"/>
                  </a:lnTo>
                  <a:lnTo>
                    <a:pt x="2734" y="40"/>
                  </a:lnTo>
                  <a:lnTo>
                    <a:pt x="2734" y="40"/>
                  </a:lnTo>
                  <a:lnTo>
                    <a:pt x="2751" y="40"/>
                  </a:lnTo>
                  <a:lnTo>
                    <a:pt x="2751" y="40"/>
                  </a:lnTo>
                  <a:lnTo>
                    <a:pt x="2759" y="40"/>
                  </a:lnTo>
                  <a:lnTo>
                    <a:pt x="2759" y="40"/>
                  </a:lnTo>
                  <a:lnTo>
                    <a:pt x="2768" y="40"/>
                  </a:lnTo>
                  <a:lnTo>
                    <a:pt x="2768" y="40"/>
                  </a:lnTo>
                  <a:lnTo>
                    <a:pt x="2776" y="40"/>
                  </a:lnTo>
                  <a:lnTo>
                    <a:pt x="2776" y="40"/>
                  </a:lnTo>
                  <a:lnTo>
                    <a:pt x="2776" y="40"/>
                  </a:lnTo>
                  <a:lnTo>
                    <a:pt x="2776" y="40"/>
                  </a:lnTo>
                  <a:lnTo>
                    <a:pt x="2776" y="40"/>
                  </a:lnTo>
                  <a:lnTo>
                    <a:pt x="2776" y="40"/>
                  </a:lnTo>
                  <a:lnTo>
                    <a:pt x="2791" y="40"/>
                  </a:lnTo>
                  <a:lnTo>
                    <a:pt x="2791" y="40"/>
                  </a:lnTo>
                  <a:lnTo>
                    <a:pt x="2809" y="40"/>
                  </a:lnTo>
                  <a:lnTo>
                    <a:pt x="2809" y="40"/>
                  </a:lnTo>
                  <a:lnTo>
                    <a:pt x="2809" y="40"/>
                  </a:lnTo>
                  <a:lnTo>
                    <a:pt x="2809" y="40"/>
                  </a:lnTo>
                  <a:lnTo>
                    <a:pt x="2809" y="40"/>
                  </a:lnTo>
                  <a:lnTo>
                    <a:pt x="2809" y="40"/>
                  </a:lnTo>
                  <a:lnTo>
                    <a:pt x="2826" y="40"/>
                  </a:lnTo>
                  <a:lnTo>
                    <a:pt x="2826" y="40"/>
                  </a:lnTo>
                  <a:lnTo>
                    <a:pt x="2841" y="40"/>
                  </a:lnTo>
                  <a:lnTo>
                    <a:pt x="2841" y="40"/>
                  </a:lnTo>
                  <a:lnTo>
                    <a:pt x="2859" y="40"/>
                  </a:lnTo>
                  <a:lnTo>
                    <a:pt x="2859" y="0"/>
                  </a:lnTo>
                  <a:lnTo>
                    <a:pt x="2884" y="0"/>
                  </a:lnTo>
                  <a:lnTo>
                    <a:pt x="2884" y="0"/>
                  </a:lnTo>
                  <a:lnTo>
                    <a:pt x="2884" y="0"/>
                  </a:lnTo>
                  <a:lnTo>
                    <a:pt x="2884" y="0"/>
                  </a:lnTo>
                  <a:lnTo>
                    <a:pt x="2884" y="0"/>
                  </a:lnTo>
                  <a:lnTo>
                    <a:pt x="2884" y="0"/>
                  </a:lnTo>
                  <a:lnTo>
                    <a:pt x="2891" y="0"/>
                  </a:lnTo>
                  <a:lnTo>
                    <a:pt x="2891" y="0"/>
                  </a:lnTo>
                  <a:lnTo>
                    <a:pt x="2891" y="0"/>
                  </a:lnTo>
                  <a:lnTo>
                    <a:pt x="2891" y="0"/>
                  </a:lnTo>
                  <a:lnTo>
                    <a:pt x="2891" y="0"/>
                  </a:lnTo>
                  <a:lnTo>
                    <a:pt x="2891" y="0"/>
                  </a:lnTo>
                  <a:lnTo>
                    <a:pt x="2909" y="0"/>
                  </a:lnTo>
                  <a:lnTo>
                    <a:pt x="2909" y="0"/>
                  </a:lnTo>
                  <a:lnTo>
                    <a:pt x="2924" y="0"/>
                  </a:lnTo>
                  <a:lnTo>
                    <a:pt x="2924" y="0"/>
                  </a:lnTo>
                  <a:lnTo>
                    <a:pt x="2924" y="0"/>
                  </a:lnTo>
                  <a:lnTo>
                    <a:pt x="2924" y="0"/>
                  </a:lnTo>
                  <a:lnTo>
                    <a:pt x="2932" y="0"/>
                  </a:lnTo>
                  <a:lnTo>
                    <a:pt x="2932" y="0"/>
                  </a:lnTo>
                  <a:lnTo>
                    <a:pt x="2932" y="0"/>
                  </a:lnTo>
                  <a:lnTo>
                    <a:pt x="2932" y="0"/>
                  </a:lnTo>
                  <a:lnTo>
                    <a:pt x="2949" y="0"/>
                  </a:lnTo>
                  <a:lnTo>
                    <a:pt x="2949" y="0"/>
                  </a:lnTo>
                  <a:lnTo>
                    <a:pt x="2949" y="0"/>
                  </a:lnTo>
                  <a:lnTo>
                    <a:pt x="2949" y="0"/>
                  </a:lnTo>
                  <a:lnTo>
                    <a:pt x="2949" y="0"/>
                  </a:lnTo>
                  <a:lnTo>
                    <a:pt x="2949" y="0"/>
                  </a:lnTo>
                  <a:lnTo>
                    <a:pt x="2949" y="0"/>
                  </a:lnTo>
                  <a:lnTo>
                    <a:pt x="2949" y="0"/>
                  </a:lnTo>
                  <a:lnTo>
                    <a:pt x="2974" y="0"/>
                  </a:lnTo>
                  <a:lnTo>
                    <a:pt x="2974" y="0"/>
                  </a:lnTo>
                  <a:lnTo>
                    <a:pt x="2989" y="0"/>
                  </a:lnTo>
                  <a:lnTo>
                    <a:pt x="2989" y="0"/>
                  </a:lnTo>
                  <a:lnTo>
                    <a:pt x="2989" y="0"/>
                  </a:lnTo>
                  <a:lnTo>
                    <a:pt x="2989" y="0"/>
                  </a:lnTo>
                  <a:lnTo>
                    <a:pt x="2999" y="0"/>
                  </a:lnTo>
                  <a:lnTo>
                    <a:pt x="2999" y="0"/>
                  </a:lnTo>
                  <a:lnTo>
                    <a:pt x="2999" y="0"/>
                  </a:lnTo>
                  <a:lnTo>
                    <a:pt x="2999" y="0"/>
                  </a:lnTo>
                  <a:lnTo>
                    <a:pt x="2999" y="0"/>
                  </a:lnTo>
                  <a:lnTo>
                    <a:pt x="2999" y="0"/>
                  </a:lnTo>
                  <a:lnTo>
                    <a:pt x="2999" y="0"/>
                  </a:lnTo>
                  <a:lnTo>
                    <a:pt x="2999"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lnTo>
                    <a:pt x="3006" y="0"/>
                  </a:lnTo>
                </a:path>
              </a:pathLst>
            </a:custGeom>
            <a:noFill/>
            <a:ln w="28575"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sp>
        <p:nvSpPr>
          <p:cNvPr id="34" name="TextBox 33">
            <a:extLst>
              <a:ext uri="{FF2B5EF4-FFF2-40B4-BE49-F238E27FC236}">
                <a16:creationId xmlns:a16="http://schemas.microsoft.com/office/drawing/2014/main" id="{0BD36145-52EE-9BB7-147D-FE37696D517B}"/>
              </a:ext>
            </a:extLst>
          </p:cNvPr>
          <p:cNvSpPr txBox="1"/>
          <p:nvPr/>
        </p:nvSpPr>
        <p:spPr>
          <a:xfrm>
            <a:off x="2948772" y="1964726"/>
            <a:ext cx="3476751" cy="584775"/>
          </a:xfrm>
          <a:prstGeom prst="rect">
            <a:avLst/>
          </a:prstGeom>
          <a:solidFill>
            <a:srgbClr val="FDEFE3"/>
          </a:solid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Hazard ratio, 0.80 (95% CI, 0.47–1.36)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P for noninferiority &lt;0.001</a:t>
            </a:r>
          </a:p>
        </p:txBody>
      </p:sp>
      <p:sp>
        <p:nvSpPr>
          <p:cNvPr id="35" name="Line 26">
            <a:extLst>
              <a:ext uri="{FF2B5EF4-FFF2-40B4-BE49-F238E27FC236}">
                <a16:creationId xmlns:a16="http://schemas.microsoft.com/office/drawing/2014/main" id="{A7498227-F609-A3A6-CC5B-DB24C3B26FE7}"/>
              </a:ext>
            </a:extLst>
          </p:cNvPr>
          <p:cNvSpPr>
            <a:spLocks noChangeShapeType="1"/>
          </p:cNvSpPr>
          <p:nvPr/>
        </p:nvSpPr>
        <p:spPr bwMode="auto">
          <a:xfrm>
            <a:off x="2700493" y="4618310"/>
            <a:ext cx="0" cy="63772"/>
          </a:xfrm>
          <a:prstGeom prst="line">
            <a:avLst/>
          </a:prstGeom>
          <a:noFill/>
          <a:ln w="28575"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288601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0542"/>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OCTIVUS Trial: Sensitivity Analysis</a:t>
            </a:r>
          </a:p>
        </p:txBody>
      </p:sp>
      <p:sp>
        <p:nvSpPr>
          <p:cNvPr id="4" name="TextBox 3">
            <a:extLst>
              <a:ext uri="{FF2B5EF4-FFF2-40B4-BE49-F238E27FC236}">
                <a16:creationId xmlns:a16="http://schemas.microsoft.com/office/drawing/2014/main" id="{0B3F8577-A3E6-7C2A-090A-82B3BF915BAF}"/>
              </a:ext>
            </a:extLst>
          </p:cNvPr>
          <p:cNvSpPr txBox="1"/>
          <p:nvPr/>
        </p:nvSpPr>
        <p:spPr>
          <a:xfrm>
            <a:off x="3818965" y="6507588"/>
            <a:ext cx="64680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ore-KR"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Kang et al., Circulation Aug 23, 2023, Epub ahead of print</a:t>
            </a:r>
          </a:p>
        </p:txBody>
      </p:sp>
      <p:sp>
        <p:nvSpPr>
          <p:cNvPr id="5" name="TextBox 4">
            <a:extLst>
              <a:ext uri="{FF2B5EF4-FFF2-40B4-BE49-F238E27FC236}">
                <a16:creationId xmlns:a16="http://schemas.microsoft.com/office/drawing/2014/main" id="{C75D3CEF-BB6E-563B-1AEA-1A870FB6096B}"/>
              </a:ext>
            </a:extLst>
          </p:cNvPr>
          <p:cNvSpPr txBox="1"/>
          <p:nvPr/>
        </p:nvSpPr>
        <p:spPr>
          <a:xfrm>
            <a:off x="176327" y="923605"/>
            <a:ext cx="4826640" cy="784830"/>
          </a:xfrm>
          <a:prstGeom prst="rect">
            <a:avLst/>
          </a:prstGeom>
          <a:noFill/>
        </p:spPr>
        <p:txBody>
          <a:bodyPr wrap="square" t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Primary Endpoint in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Per-Protocol Population</a:t>
            </a:r>
          </a:p>
        </p:txBody>
      </p:sp>
      <p:sp>
        <p:nvSpPr>
          <p:cNvPr id="6" name="TextBox 5">
            <a:extLst>
              <a:ext uri="{FF2B5EF4-FFF2-40B4-BE49-F238E27FC236}">
                <a16:creationId xmlns:a16="http://schemas.microsoft.com/office/drawing/2014/main" id="{E4EE0602-FEA6-1862-1731-22AE1C9DF9C8}"/>
              </a:ext>
            </a:extLst>
          </p:cNvPr>
          <p:cNvSpPr txBox="1"/>
          <p:nvPr/>
        </p:nvSpPr>
        <p:spPr>
          <a:xfrm>
            <a:off x="5329906" y="871286"/>
            <a:ext cx="4826641" cy="784830"/>
          </a:xfrm>
          <a:prstGeom prst="rect">
            <a:avLst/>
          </a:prstGeom>
          <a:noFill/>
        </p:spPr>
        <p:txBody>
          <a:bodyPr wrap="square" t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Primary Endpoint in the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 As-Treated Population</a:t>
            </a:r>
          </a:p>
        </p:txBody>
      </p:sp>
      <p:pic>
        <p:nvPicPr>
          <p:cNvPr id="8" name="그림 55">
            <a:extLst>
              <a:ext uri="{FF2B5EF4-FFF2-40B4-BE49-F238E27FC236}">
                <a16:creationId xmlns:a16="http://schemas.microsoft.com/office/drawing/2014/main" id="{630F381D-D738-24A3-E044-62D0738F27F2}"/>
              </a:ext>
            </a:extLst>
          </p:cNvPr>
          <p:cNvPicPr>
            <a:picLocks noChangeAspect="1"/>
          </p:cNvPicPr>
          <p:nvPr/>
        </p:nvPicPr>
        <p:blipFill>
          <a:blip r:embed="rId3"/>
          <a:stretch>
            <a:fillRect/>
          </a:stretch>
        </p:blipFill>
        <p:spPr>
          <a:xfrm>
            <a:off x="176327" y="1806453"/>
            <a:ext cx="4826640" cy="4445851"/>
          </a:xfrm>
          <a:prstGeom prst="rect">
            <a:avLst/>
          </a:prstGeom>
          <a:solidFill>
            <a:schemeClr val="bg1"/>
          </a:solidFill>
        </p:spPr>
      </p:pic>
      <p:pic>
        <p:nvPicPr>
          <p:cNvPr id="9" name="그림 56">
            <a:extLst>
              <a:ext uri="{FF2B5EF4-FFF2-40B4-BE49-F238E27FC236}">
                <a16:creationId xmlns:a16="http://schemas.microsoft.com/office/drawing/2014/main" id="{4C36385F-11D9-6873-FA14-A41EA0FA47E2}"/>
              </a:ext>
            </a:extLst>
          </p:cNvPr>
          <p:cNvPicPr>
            <a:picLocks noChangeAspect="1"/>
          </p:cNvPicPr>
          <p:nvPr/>
        </p:nvPicPr>
        <p:blipFill rotWithShape="1">
          <a:blip r:embed="rId4"/>
          <a:srcRect r="4626"/>
          <a:stretch/>
        </p:blipFill>
        <p:spPr>
          <a:xfrm>
            <a:off x="5329907" y="1784159"/>
            <a:ext cx="4826640" cy="4445851"/>
          </a:xfrm>
          <a:prstGeom prst="rect">
            <a:avLst/>
          </a:prstGeom>
          <a:solidFill>
            <a:schemeClr val="bg1"/>
          </a:solidFill>
        </p:spPr>
      </p:pic>
    </p:spTree>
    <p:extLst>
      <p:ext uri="{BB962C8B-B14F-4D97-AF65-F5344CB8AC3E}">
        <p14:creationId xmlns:p14="http://schemas.microsoft.com/office/powerpoint/2010/main" val="422043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0542"/>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OCTIVUS Trial: Pre-specified Key Groups Analysis</a:t>
            </a:r>
          </a:p>
        </p:txBody>
      </p:sp>
      <p:sp>
        <p:nvSpPr>
          <p:cNvPr id="4" name="TextBox 3">
            <a:extLst>
              <a:ext uri="{FF2B5EF4-FFF2-40B4-BE49-F238E27FC236}">
                <a16:creationId xmlns:a16="http://schemas.microsoft.com/office/drawing/2014/main" id="{0B3F8577-A3E6-7C2A-090A-82B3BF915BAF}"/>
              </a:ext>
            </a:extLst>
          </p:cNvPr>
          <p:cNvSpPr txBox="1"/>
          <p:nvPr/>
        </p:nvSpPr>
        <p:spPr>
          <a:xfrm>
            <a:off x="3818965" y="6507588"/>
            <a:ext cx="64680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ore-KR"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Kang et al., Circulation Aug 23, 2023, Epub ahead of print</a:t>
            </a:r>
          </a:p>
        </p:txBody>
      </p:sp>
      <p:pic>
        <p:nvPicPr>
          <p:cNvPr id="2" name="Picture 1"/>
          <p:cNvPicPr>
            <a:picLocks noChangeAspect="1"/>
          </p:cNvPicPr>
          <p:nvPr/>
        </p:nvPicPr>
        <p:blipFill>
          <a:blip r:embed="rId3"/>
          <a:stretch>
            <a:fillRect/>
          </a:stretch>
        </p:blipFill>
        <p:spPr>
          <a:xfrm>
            <a:off x="206189" y="1206651"/>
            <a:ext cx="9888070" cy="5247941"/>
          </a:xfrm>
          <a:prstGeom prst="rect">
            <a:avLst/>
          </a:prstGeom>
          <a:solidFill>
            <a:schemeClr val="bg1"/>
          </a:solidFill>
          <a:ln w="38100" cap="sq">
            <a:solidFill>
              <a:srgbClr val="FFFFFF"/>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08626" y="621876"/>
            <a:ext cx="904538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Clinical Factors</a:t>
            </a:r>
          </a:p>
        </p:txBody>
      </p:sp>
    </p:spTree>
    <p:extLst>
      <p:ext uri="{BB962C8B-B14F-4D97-AF65-F5344CB8AC3E}">
        <p14:creationId xmlns:p14="http://schemas.microsoft.com/office/powerpoint/2010/main" val="1779726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0542"/>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OCTIVUS Trial: Pre-specified Key Groups Analysis</a:t>
            </a:r>
          </a:p>
        </p:txBody>
      </p:sp>
      <p:sp>
        <p:nvSpPr>
          <p:cNvPr id="4" name="TextBox 3">
            <a:extLst>
              <a:ext uri="{FF2B5EF4-FFF2-40B4-BE49-F238E27FC236}">
                <a16:creationId xmlns:a16="http://schemas.microsoft.com/office/drawing/2014/main" id="{0B3F8577-A3E6-7C2A-090A-82B3BF915BAF}"/>
              </a:ext>
            </a:extLst>
          </p:cNvPr>
          <p:cNvSpPr txBox="1"/>
          <p:nvPr/>
        </p:nvSpPr>
        <p:spPr>
          <a:xfrm>
            <a:off x="3818965" y="6507588"/>
            <a:ext cx="64680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ore-KR"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Kang et al., Circulation Aug 23, 2023, Epub ahead of print</a:t>
            </a:r>
          </a:p>
        </p:txBody>
      </p:sp>
      <p:sp>
        <p:nvSpPr>
          <p:cNvPr id="5" name="TextBox 4"/>
          <p:cNvSpPr txBox="1"/>
          <p:nvPr/>
        </p:nvSpPr>
        <p:spPr>
          <a:xfrm>
            <a:off x="618565" y="572181"/>
            <a:ext cx="904538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Anatomical Factors</a:t>
            </a:r>
          </a:p>
        </p:txBody>
      </p:sp>
      <p:pic>
        <p:nvPicPr>
          <p:cNvPr id="2" name="Picture 1"/>
          <p:cNvPicPr>
            <a:picLocks noChangeAspect="1"/>
          </p:cNvPicPr>
          <p:nvPr/>
        </p:nvPicPr>
        <p:blipFill>
          <a:blip r:embed="rId3"/>
          <a:stretch>
            <a:fillRect/>
          </a:stretch>
        </p:blipFill>
        <p:spPr>
          <a:xfrm>
            <a:off x="295833" y="1246946"/>
            <a:ext cx="9708777" cy="5224725"/>
          </a:xfrm>
          <a:prstGeom prst="rect">
            <a:avLst/>
          </a:prstGeom>
          <a:solidFill>
            <a:schemeClr val="bg1"/>
          </a:solidFill>
          <a:ln w="38100" cap="sq">
            <a:solidFill>
              <a:schemeClr val="bg1">
                <a:lumMod val="75000"/>
              </a:schemeClr>
            </a:solidFill>
            <a:prstDash val="solid"/>
            <a:miter lim="800000"/>
          </a:ln>
          <a:effectLst>
            <a:outerShdw blurRad="50800" dist="38100" dir="2700000" algn="tl" rotWithShape="0">
              <a:srgbClr val="000000">
                <a:alpha val="43000"/>
              </a:srgbClr>
            </a:outerShdw>
          </a:effectLst>
        </p:spPr>
      </p:pic>
      <p:sp>
        <p:nvSpPr>
          <p:cNvPr id="6" name="Rectangle 5"/>
          <p:cNvSpPr/>
          <p:nvPr/>
        </p:nvSpPr>
        <p:spPr bwMode="auto">
          <a:xfrm>
            <a:off x="295833" y="5326380"/>
            <a:ext cx="9568892" cy="594360"/>
          </a:xfrm>
          <a:prstGeom prst="rect">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2387723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0542"/>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OCTIVUS Trial: CV Outcomes at 1 and 2 Yrs</a:t>
            </a:r>
          </a:p>
        </p:txBody>
      </p:sp>
      <p:sp>
        <p:nvSpPr>
          <p:cNvPr id="4" name="TextBox 3">
            <a:extLst>
              <a:ext uri="{FF2B5EF4-FFF2-40B4-BE49-F238E27FC236}">
                <a16:creationId xmlns:a16="http://schemas.microsoft.com/office/drawing/2014/main" id="{0B3F8577-A3E6-7C2A-090A-82B3BF915BAF}"/>
              </a:ext>
            </a:extLst>
          </p:cNvPr>
          <p:cNvSpPr txBox="1"/>
          <p:nvPr/>
        </p:nvSpPr>
        <p:spPr>
          <a:xfrm>
            <a:off x="3818965" y="6507588"/>
            <a:ext cx="64680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ore-KR"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Kang et al., Circulation Aug 23, 2023, Epub ahead of print</a:t>
            </a:r>
          </a:p>
        </p:txBody>
      </p:sp>
      <p:grpSp>
        <p:nvGrpSpPr>
          <p:cNvPr id="9" name="Group 8"/>
          <p:cNvGrpSpPr/>
          <p:nvPr/>
        </p:nvGrpSpPr>
        <p:grpSpPr>
          <a:xfrm>
            <a:off x="5116606" y="1504950"/>
            <a:ext cx="5160869" cy="4740088"/>
            <a:chOff x="5030881" y="1143000"/>
            <a:chExt cx="5160869" cy="5006788"/>
          </a:xfrm>
        </p:grpSpPr>
        <p:graphicFrame>
          <p:nvGraphicFramePr>
            <p:cNvPr id="6" name="Chart 5"/>
            <p:cNvGraphicFramePr/>
            <p:nvPr>
              <p:extLst>
                <p:ext uri="{D42A27DB-BD31-4B8C-83A1-F6EECF244321}">
                  <p14:modId xmlns:p14="http://schemas.microsoft.com/office/powerpoint/2010/main" val="719619655"/>
                </p:ext>
              </p:extLst>
            </p:nvPr>
          </p:nvGraphicFramePr>
          <p:xfrm>
            <a:off x="5324474" y="1143000"/>
            <a:ext cx="4867276" cy="500678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030881" y="3918928"/>
              <a:ext cx="381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10" name="Group 9"/>
          <p:cNvGrpSpPr/>
          <p:nvPr/>
        </p:nvGrpSpPr>
        <p:grpSpPr>
          <a:xfrm>
            <a:off x="39781" y="1504950"/>
            <a:ext cx="5160869" cy="4740088"/>
            <a:chOff x="5030881" y="1143000"/>
            <a:chExt cx="5160869" cy="5006788"/>
          </a:xfrm>
        </p:grpSpPr>
        <p:graphicFrame>
          <p:nvGraphicFramePr>
            <p:cNvPr id="11" name="Chart 10"/>
            <p:cNvGraphicFramePr/>
            <p:nvPr>
              <p:extLst>
                <p:ext uri="{D42A27DB-BD31-4B8C-83A1-F6EECF244321}">
                  <p14:modId xmlns:p14="http://schemas.microsoft.com/office/powerpoint/2010/main" val="2544812665"/>
                </p:ext>
              </p:extLst>
            </p:nvPr>
          </p:nvGraphicFramePr>
          <p:xfrm>
            <a:off x="5324474" y="1143000"/>
            <a:ext cx="4867276" cy="500678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5030881" y="3918928"/>
              <a:ext cx="381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13" name="TextBox 12"/>
          <p:cNvSpPr txBox="1"/>
          <p:nvPr/>
        </p:nvSpPr>
        <p:spPr>
          <a:xfrm>
            <a:off x="638175" y="952500"/>
            <a:ext cx="429577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Year Outcomes</a:t>
            </a:r>
          </a:p>
        </p:txBody>
      </p:sp>
      <p:sp>
        <p:nvSpPr>
          <p:cNvPr id="17" name="TextBox 16"/>
          <p:cNvSpPr txBox="1"/>
          <p:nvPr/>
        </p:nvSpPr>
        <p:spPr>
          <a:xfrm>
            <a:off x="5572125" y="942975"/>
            <a:ext cx="429577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Years Outcomes</a:t>
            </a:r>
          </a:p>
        </p:txBody>
      </p:sp>
    </p:spTree>
    <p:extLst>
      <p:ext uri="{BB962C8B-B14F-4D97-AF65-F5344CB8AC3E}">
        <p14:creationId xmlns:p14="http://schemas.microsoft.com/office/powerpoint/2010/main" val="1823804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t US R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2564" y="582330"/>
            <a:ext cx="5979459" cy="5979459"/>
          </a:xfrm>
          <a:prstGeom prst="rect">
            <a:avLst/>
          </a:prstGeom>
        </p:spPr>
      </p:pic>
      <p:sp>
        <p:nvSpPr>
          <p:cNvPr id="4" name="TextBox 3"/>
          <p:cNvSpPr txBox="1"/>
          <p:nvPr/>
        </p:nvSpPr>
        <p:spPr>
          <a:xfrm>
            <a:off x="1416421" y="47248"/>
            <a:ext cx="74676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CBA of LPL1</a:t>
            </a:r>
          </a:p>
        </p:txBody>
      </p:sp>
      <p:sp>
        <p:nvSpPr>
          <p:cNvPr id="3" name="TextBox 2"/>
          <p:cNvSpPr txBox="1"/>
          <p:nvPr/>
        </p:nvSpPr>
        <p:spPr>
          <a:xfrm>
            <a:off x="3487271" y="5298141"/>
            <a:ext cx="414169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Wolverine 2.50/16 mm 18 atm 10 sec</a:t>
            </a:r>
          </a:p>
        </p:txBody>
      </p:sp>
    </p:spTree>
    <p:extLst>
      <p:ext uri="{BB962C8B-B14F-4D97-AF65-F5344CB8AC3E}">
        <p14:creationId xmlns:p14="http://schemas.microsoft.com/office/powerpoint/2010/main" val="249991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496957" y="188843"/>
            <a:ext cx="9581321" cy="6380922"/>
            <a:chOff x="496957" y="244475"/>
            <a:chExt cx="9193889" cy="6110130"/>
          </a:xfrm>
        </p:grpSpPr>
        <p:sp>
          <p:nvSpPr>
            <p:cNvPr id="5" name="Subtitle 5">
              <a:extLst>
                <a:ext uri="{FF2B5EF4-FFF2-40B4-BE49-F238E27FC236}">
                  <a16:creationId xmlns:a16="http://schemas.microsoft.com/office/drawing/2014/main" id="{30A13920-4F2C-2F49-9F06-277D29A38DE4}"/>
                </a:ext>
              </a:extLst>
            </p:cNvPr>
            <p:cNvSpPr txBox="1">
              <a:spLocks/>
            </p:cNvSpPr>
            <p:nvPr/>
          </p:nvSpPr>
          <p:spPr>
            <a:xfrm>
              <a:off x="496957" y="1201271"/>
              <a:ext cx="9193889" cy="5153334"/>
            </a:xfrm>
            <a:prstGeom prst="rect">
              <a:avLst/>
            </a:prstGeom>
            <a:solidFill>
              <a:schemeClr val="bg1"/>
            </a:solidFill>
          </p:spPr>
          <p:txBody>
            <a:bodyPr vert="horz" lIns="91440" tIns="45720" rIns="91440" bIns="45720" rtlCol="0">
              <a:normAutofit lnSpcReduction="10000"/>
            </a:bodyPr>
            <a:lstStyle>
              <a:lvl1pPr marL="0" indent="0" algn="l" defTabSz="685800" rtl="0" eaLnBrk="1" latinLnBrk="0" hangingPunct="1">
                <a:lnSpc>
                  <a:spcPct val="90000"/>
                </a:lnSpc>
                <a:spcBef>
                  <a:spcPts val="1500"/>
                </a:spcBef>
                <a:buFont typeface="Arial" panose="020B0604020202020204" pitchFamily="34" charset="0"/>
                <a:buNone/>
                <a:defRPr sz="1350" kern="1200" cap="all" baseline="0">
                  <a:solidFill>
                    <a:schemeClr val="accent1"/>
                  </a:solidFill>
                  <a:latin typeface="Lub Dub Medium" panose="020B0603030403020204" pitchFamily="34" charset="77"/>
                  <a:ea typeface="+mn-ea"/>
                  <a:cs typeface="+mn-cs"/>
                </a:defRPr>
              </a:lvl1pPr>
              <a:lvl2pPr marL="176213" indent="-171450" algn="l" defTabSz="685800" rtl="0" eaLnBrk="1" latinLnBrk="0" hangingPunct="1">
                <a:lnSpc>
                  <a:spcPct val="90000"/>
                </a:lnSpc>
                <a:spcBef>
                  <a:spcPts val="750"/>
                </a:spcBef>
                <a:buFont typeface="Arial" panose="020B0604020202020204" pitchFamily="34" charset="0"/>
                <a:buChar char="•"/>
                <a:tabLst/>
                <a:defRPr sz="1350" kern="1200">
                  <a:solidFill>
                    <a:schemeClr val="tx2"/>
                  </a:solidFill>
                  <a:latin typeface="Lub Dub Medium" panose="020B0603030403020204" pitchFamily="34" charset="77"/>
                  <a:ea typeface="+mn-ea"/>
                  <a:cs typeface="+mn-cs"/>
                </a:defRPr>
              </a:lvl2pPr>
              <a:lvl3pPr marL="304800" indent="-128588" algn="l" defTabSz="685800" rtl="0" eaLnBrk="1" latinLnBrk="0" hangingPunct="1">
                <a:lnSpc>
                  <a:spcPct val="90000"/>
                </a:lnSpc>
                <a:spcBef>
                  <a:spcPts val="375"/>
                </a:spcBef>
                <a:buFont typeface="Arial" panose="020B0604020202020204" pitchFamily="34" charset="0"/>
                <a:buChar char="•"/>
                <a:tabLst/>
                <a:defRPr sz="1200" kern="1200">
                  <a:solidFill>
                    <a:schemeClr val="tx2"/>
                  </a:solidFill>
                  <a:latin typeface="Lub Dub Medium" panose="020B0603030403020204" pitchFamily="34" charset="77"/>
                  <a:ea typeface="+mn-ea"/>
                  <a:cs typeface="+mn-cs"/>
                </a:defRPr>
              </a:lvl3pPr>
              <a:lvl4pPr marL="428625" indent="-123825" algn="l" defTabSz="685800" rtl="0" eaLnBrk="1" latinLnBrk="0" hangingPunct="1">
                <a:lnSpc>
                  <a:spcPct val="90000"/>
                </a:lnSpc>
                <a:spcBef>
                  <a:spcPts val="375"/>
                </a:spcBef>
                <a:buFont typeface="Arial" panose="020B0604020202020204" pitchFamily="34" charset="0"/>
                <a:buChar char="•"/>
                <a:tabLst/>
                <a:defRPr sz="1050" kern="1200">
                  <a:solidFill>
                    <a:schemeClr val="tx2"/>
                  </a:solidFill>
                  <a:latin typeface="Lub Dub Medium" panose="020B0603030403020204" pitchFamily="34" charset="77"/>
                  <a:ea typeface="+mn-ea"/>
                  <a:cs typeface="+mn-cs"/>
                </a:defRPr>
              </a:lvl4pPr>
              <a:lvl5pPr marL="516731" indent="-88106" algn="l" defTabSz="685800" rtl="0" eaLnBrk="1" latinLnBrk="0" hangingPunct="1">
                <a:lnSpc>
                  <a:spcPct val="90000"/>
                </a:lnSpc>
                <a:spcBef>
                  <a:spcPts val="375"/>
                </a:spcBef>
                <a:buFont typeface="Arial" panose="020B0604020202020204" pitchFamily="34" charset="0"/>
                <a:buChar char="•"/>
                <a:tabLst/>
                <a:defRPr sz="1050" kern="1200">
                  <a:solidFill>
                    <a:schemeClr val="tx2"/>
                  </a:solidFill>
                  <a:latin typeface="Lub Dub Medium" panose="020B0603030403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fr-FR" sz="16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Circulation. 2023;</a:t>
              </a:r>
              <a:r>
                <a:rPr kumimoji="0" lang="en-US" sz="16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[published online ahead of print].</a:t>
              </a:r>
              <a:r>
                <a:rPr kumimoji="0" lang="fr-FR" sz="16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DOI: 10.1161/CIRCULATIONAHA.123.066429</a:t>
              </a:r>
              <a:br>
                <a:rPr kumimoji="0" lang="en-US" sz="16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br>
              <a:br>
                <a:rPr kumimoji="0" lang="en-US" sz="16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br>
              <a:endParaRPr kumimoji="0" lang="en-US" sz="16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endParaRPr>
            </a:p>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700" b="1"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Optical Coherence Tomography-Guided or Intravascular Ultrasound-Guided Percutaneous Coronary Intervention: The OCTIVUS Randomized Clinical Trial</a:t>
              </a:r>
            </a:p>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700" b="1"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endParaRPr>
            </a:p>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Do-Yoon Kang, MD; Jung-Min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Ahn</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MD; Sung-</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Cheol</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Yun, PhD;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Seung</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-Ho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Hur</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MD; Yun-</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Kyeong</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Cho, MD;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Cheol</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Hyun Lee, MD; Soon Jun Hong, MD;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Subin</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Lim, MD; Sang-</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Wook</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Kim, MD;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Hoyoun</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Won, MD; Jun-</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Hyok</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Oh, MD;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Jeong</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Cheon</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Choe</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MD; Young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Joon</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Hong, MD; Yong‑</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Hoon</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Yoon, MD;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Hoyun</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Kim, MD;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Yeonwoo</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Choi, MD;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Jinho</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Lee, MD; Young Won Yoon, MD; Soo-</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Joong</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Kim, MD; Jang-Ho Bae, MD;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Duk</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-Woo Park, MD; and </a:t>
              </a:r>
              <a:r>
                <a:rPr kumimoji="0" lang="en-US" sz="1950" b="0" i="0" u="none" strike="noStrike" kern="1200" cap="all" spc="0" normalizeH="0" baseline="0" noProof="0" dirty="0" err="1">
                  <a:ln>
                    <a:noFill/>
                  </a:ln>
                  <a:solidFill>
                    <a:srgbClr val="C10E20"/>
                  </a:solidFill>
                  <a:effectLst/>
                  <a:uLnTx/>
                  <a:uFillTx/>
                  <a:latin typeface="Lub Dub Medium" panose="020B0603030403020204" pitchFamily="34" charset="77"/>
                  <a:ea typeface="+mn-ea"/>
                  <a:cs typeface="+mn-cs"/>
                </a:rPr>
                <a:t>Seung</a:t>
              </a: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-Jung Park, MD for the OCTIVUS Investigators</a:t>
              </a:r>
            </a:p>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endParaRPr>
            </a:p>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 </a:t>
              </a:r>
              <a:r>
                <a:rPr kumimoji="0" lang="en-US" sz="1950" b="1" i="1"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Circulation</a:t>
              </a:r>
            </a:p>
            <a:p>
              <a:pPr marL="0" marR="0" lvl="0" indent="0" algn="ctr" defTabSz="6858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1950" b="0" i="0" u="none" strike="noStrike" kern="1200" cap="all" spc="0" normalizeH="0" baseline="0" noProof="0" dirty="0">
                  <a:ln>
                    <a:noFill/>
                  </a:ln>
                  <a:solidFill>
                    <a:srgbClr val="C10E20"/>
                  </a:solidFill>
                  <a:effectLst/>
                  <a:uLnTx/>
                  <a:uFillTx/>
                  <a:latin typeface="Lub Dub Medium" panose="020B0603030403020204" pitchFamily="34" charset="77"/>
                  <a:ea typeface="+mn-ea"/>
                  <a:cs typeface="+mn-cs"/>
                </a:rPr>
                <a:t>https://www.ahajournals.org/doi/10.1161/CIRCULATIONAHA.123.066429</a:t>
              </a:r>
            </a:p>
          </p:txBody>
        </p:sp>
        <p:pic>
          <p:nvPicPr>
            <p:cNvPr id="6" name="Picture 5" descr="A picture containing clipart&#10;&#10;Description automatically generated">
              <a:extLst>
                <a:ext uri="{FF2B5EF4-FFF2-40B4-BE49-F238E27FC236}">
                  <a16:creationId xmlns:a16="http://schemas.microsoft.com/office/drawing/2014/main" id="{8E38223B-CDD4-4258-B331-E730484EB382}"/>
                </a:ext>
              </a:extLst>
            </p:cNvPr>
            <p:cNvPicPr>
              <a:picLocks noChangeAspect="1"/>
            </p:cNvPicPr>
            <p:nvPr/>
          </p:nvPicPr>
          <p:blipFill>
            <a:blip r:embed="rId3"/>
            <a:stretch>
              <a:fillRect/>
            </a:stretch>
          </p:blipFill>
          <p:spPr>
            <a:xfrm>
              <a:off x="636492" y="244475"/>
              <a:ext cx="5226989" cy="894043"/>
            </a:xfrm>
            <a:prstGeom prst="rect">
              <a:avLst/>
            </a:prstGeom>
          </p:spPr>
        </p:pic>
      </p:grpSp>
    </p:spTree>
    <p:extLst>
      <p:ext uri="{BB962C8B-B14F-4D97-AF65-F5344CB8AC3E}">
        <p14:creationId xmlns:p14="http://schemas.microsoft.com/office/powerpoint/2010/main" val="1458742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389" y="0"/>
            <a:ext cx="9018494"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389" y="29185"/>
            <a:ext cx="9018494" cy="3681578"/>
          </a:xfrm>
          <a:prstGeom prst="rect">
            <a:avLst/>
          </a:prstGeom>
        </p:spPr>
      </p:pic>
    </p:spTree>
    <p:extLst>
      <p:ext uri="{BB962C8B-B14F-4D97-AF65-F5344CB8AC3E}">
        <p14:creationId xmlns:p14="http://schemas.microsoft.com/office/powerpoint/2010/main" val="178045167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338" y="-8965"/>
            <a:ext cx="1027169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Programmatic Recommendations for Intravascular Imaging</a:t>
            </a:r>
          </a:p>
        </p:txBody>
      </p:sp>
      <p:sp>
        <p:nvSpPr>
          <p:cNvPr id="4" name="TextBox 3"/>
          <p:cNvSpPr txBox="1"/>
          <p:nvPr/>
        </p:nvSpPr>
        <p:spPr>
          <a:xfrm>
            <a:off x="5082988" y="6515563"/>
            <a:ext cx="51887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Truesdell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2023;81:590</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90" y="1223533"/>
            <a:ext cx="10058400" cy="527410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4811993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338" y="-8965"/>
            <a:ext cx="10271697" cy="6001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Best Practice Summary for Use of IC Imaging</a:t>
            </a:r>
          </a:p>
        </p:txBody>
      </p:sp>
      <p:sp>
        <p:nvSpPr>
          <p:cNvPr id="4" name="TextBox 3"/>
          <p:cNvSpPr txBox="1"/>
          <p:nvPr/>
        </p:nvSpPr>
        <p:spPr>
          <a:xfrm>
            <a:off x="5082988" y="6515563"/>
            <a:ext cx="51887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Truesdell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2023;81:590</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06" y="1099030"/>
            <a:ext cx="9717741" cy="5416533"/>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571500" y="543580"/>
            <a:ext cx="9279592"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iral"/>
                <a:ea typeface="+mn-ea"/>
                <a:cs typeface="Arial" pitchFamily="34" charset="0"/>
              </a:rPr>
              <a:t>Done in 22% of PCIs in US as per ACC-NCDR 2021-22</a:t>
            </a:r>
          </a:p>
        </p:txBody>
      </p:sp>
      <p:sp>
        <p:nvSpPr>
          <p:cNvPr id="6" name="TextBox 5"/>
          <p:cNvSpPr txBox="1"/>
          <p:nvPr/>
        </p:nvSpPr>
        <p:spPr>
          <a:xfrm>
            <a:off x="562538" y="1396425"/>
            <a:ext cx="2507418"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iral"/>
                <a:ea typeface="+mn-ea"/>
                <a:cs typeface="Arial" pitchFamily="34" charset="0"/>
              </a:rPr>
              <a:t>≈ 75%   </a:t>
            </a:r>
            <a:r>
              <a:rPr kumimoji="0" lang="en-US" sz="3200" b="1" i="0" u="none" strike="noStrike" kern="1200" cap="none" spc="0" normalizeH="0" baseline="0" noProof="0" dirty="0">
                <a:ln>
                  <a:noFill/>
                </a:ln>
                <a:solidFill>
                  <a:srgbClr val="D76213"/>
                </a:solidFill>
                <a:effectLst/>
                <a:uLnTx/>
                <a:uFillTx/>
                <a:latin typeface="Airal"/>
                <a:ea typeface="+mn-ea"/>
                <a:cs typeface="Arial" pitchFamily="34" charset="0"/>
              </a:rPr>
              <a:t>25%</a:t>
            </a:r>
          </a:p>
        </p:txBody>
      </p:sp>
      <p:sp>
        <p:nvSpPr>
          <p:cNvPr id="8" name="TextBox 7"/>
          <p:cNvSpPr txBox="1"/>
          <p:nvPr/>
        </p:nvSpPr>
        <p:spPr>
          <a:xfrm>
            <a:off x="7048500" y="1371600"/>
            <a:ext cx="2507418"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iral"/>
                <a:ea typeface="+mn-ea"/>
                <a:cs typeface="Arial" pitchFamily="34" charset="0"/>
              </a:rPr>
              <a:t>≈ 75%   </a:t>
            </a:r>
            <a:r>
              <a:rPr kumimoji="0" lang="en-US" sz="3200" b="1" i="0" u="none" strike="noStrike" kern="1200" cap="none" spc="0" normalizeH="0" baseline="0" noProof="0" dirty="0">
                <a:ln>
                  <a:noFill/>
                </a:ln>
                <a:solidFill>
                  <a:srgbClr val="D76213"/>
                </a:solidFill>
                <a:effectLst/>
                <a:uLnTx/>
                <a:uFillTx/>
                <a:latin typeface="Airal"/>
                <a:ea typeface="+mn-ea"/>
                <a:cs typeface="Arial" pitchFamily="34" charset="0"/>
              </a:rPr>
              <a:t>25%</a:t>
            </a:r>
          </a:p>
        </p:txBody>
      </p:sp>
    </p:spTree>
    <p:extLst>
      <p:ext uri="{BB962C8B-B14F-4D97-AF65-F5344CB8AC3E}">
        <p14:creationId xmlns:p14="http://schemas.microsoft.com/office/powerpoint/2010/main" val="122834489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70961" y="1508968"/>
            <a:ext cx="10357961" cy="452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lang="en-US" altLang="en-US" b="1" dirty="0">
                <a:solidFill>
                  <a:schemeClr val="bg2"/>
                </a:solidFill>
                <a:latin typeface="Arial" pitchFamily="34" charset="0"/>
              </a:rPr>
              <a:t> Interventional Imaging Trials from ESC 2023:</a:t>
            </a:r>
          </a:p>
          <a:p>
            <a:pPr lvl="0" defTabSz="771525" fontAlgn="base">
              <a:spcBef>
                <a:spcPct val="0"/>
              </a:spcBef>
              <a:spcAft>
                <a:spcPct val="0"/>
              </a:spcAft>
              <a:buNone/>
              <a:defRPr/>
            </a:pPr>
            <a:r>
              <a:rPr lang="en-US" altLang="en-US" sz="3600" b="1" dirty="0">
                <a:solidFill>
                  <a:schemeClr val="bg2"/>
                </a:solidFill>
                <a:latin typeface="Arial" pitchFamily="34" charset="0"/>
              </a:rPr>
              <a:t>    </a:t>
            </a:r>
            <a:r>
              <a:rPr lang="en-US" altLang="en-US" sz="3300" b="1" dirty="0">
                <a:solidFill>
                  <a:schemeClr val="bg2"/>
                </a:solidFill>
                <a:latin typeface="Arial" pitchFamily="34" charset="0"/>
              </a:rPr>
              <a:t>ILUMIEN IV Trial, OCTOBER Trial, Imaging Trial’s </a:t>
            </a:r>
          </a:p>
          <a:p>
            <a:pPr lvl="0" defTabSz="771525" fontAlgn="base">
              <a:spcBef>
                <a:spcPct val="0"/>
              </a:spcBef>
              <a:spcAft>
                <a:spcPct val="0"/>
              </a:spcAft>
              <a:buNone/>
              <a:defRPr/>
            </a:pPr>
            <a:r>
              <a:rPr lang="en-US" altLang="en-US" sz="3300" b="1" dirty="0">
                <a:solidFill>
                  <a:schemeClr val="bg2"/>
                </a:solidFill>
                <a:latin typeface="Arial" pitchFamily="34" charset="0"/>
              </a:rPr>
              <a:t>    Network Meta-Analysis, OCTIVUS Trial</a:t>
            </a:r>
          </a:p>
          <a:p>
            <a:pPr lvl="0" defTabSz="771525" fontAlgn="base">
              <a:spcBef>
                <a:spcPct val="0"/>
              </a:spcBef>
              <a:spcAft>
                <a:spcPct val="0"/>
              </a:spcAft>
              <a:buNone/>
              <a:defRPr/>
            </a:pPr>
            <a:r>
              <a:rPr kumimoji="0" lang="en-US" altLang="en-US" sz="3300" b="1" i="0" u="none" strike="noStrike" kern="1200" cap="none" spc="0" normalizeH="0" noProof="0" dirty="0">
                <a:ln>
                  <a:noFill/>
                </a:ln>
                <a:effectLst/>
                <a:uLnTx/>
                <a:uFillTx/>
                <a:latin typeface="Arial" pitchFamily="34" charset="0"/>
              </a:rPr>
              <a:t>   </a:t>
            </a:r>
            <a:r>
              <a:rPr kumimoji="0" lang="en-US" altLang="en-US" sz="3500" b="1" i="0" u="none" strike="noStrike" kern="1200" cap="none" spc="0" normalizeH="0" noProof="0" dirty="0">
                <a:ln>
                  <a:noFill/>
                </a:ln>
                <a:effectLst/>
                <a:uLnTx/>
                <a:uFillTx/>
                <a:latin typeface="Arial" pitchFamily="34" charset="0"/>
              </a:rPr>
              <a:t>  </a:t>
            </a:r>
            <a:r>
              <a:rPr kumimoji="0" lang="en-US" altLang="en-US" sz="3500" b="1" i="1" u="none" strike="noStrike" kern="1200" cap="none" spc="0" normalizeH="0" baseline="0" noProof="0" dirty="0">
                <a:ln>
                  <a:noFill/>
                </a:ln>
                <a:effectLst/>
                <a:uLnTx/>
                <a:uFillTx/>
                <a:latin typeface="Arial" pitchFamily="34" charset="0"/>
              </a:rPr>
              <a:t>        </a:t>
            </a:r>
            <a:endParaRPr kumimoji="0" lang="en-US" altLang="en-US" sz="3500" b="1" i="0" u="none" strike="noStrike" kern="1200" cap="none" spc="0" normalizeH="0" baseline="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b="1" i="0" u="none" strike="noStrike" kern="1200" cap="none" spc="0" normalizeH="0" baseline="0" noProof="0" dirty="0">
                <a:ln>
                  <a:noFill/>
                </a:ln>
                <a:effectLst/>
                <a:uLnTx/>
                <a:uFillTx/>
                <a:latin typeface="Arial" pitchFamily="34" charset="0"/>
              </a:rPr>
              <a:t> Comprehensive Management of ANOCA Part 1</a:t>
            </a:r>
            <a:r>
              <a:rPr kumimoji="0" lang="en-US" altLang="en-US" b="1" i="0" u="none" strike="noStrike" kern="1200" cap="none" spc="0" normalizeH="0" noProof="0" dirty="0">
                <a:ln>
                  <a:noFill/>
                </a:ln>
                <a:effectLst/>
                <a:uLnTx/>
                <a:uFillTx/>
                <a:latin typeface="Arial" pitchFamily="34" charset="0"/>
              </a:rPr>
              <a:t> &amp;</a:t>
            </a:r>
            <a:r>
              <a:rPr kumimoji="0" lang="en-US" altLang="en-US" b="1" i="0" u="none" strike="noStrike" kern="1200" cap="none" spc="0" normalizeH="0" baseline="0" noProof="0" dirty="0">
                <a:ln>
                  <a:noFill/>
                </a:ln>
                <a:effectLst/>
                <a:uLnTx/>
                <a:uFillTx/>
                <a:latin typeface="Arial" pitchFamily="34" charset="0"/>
              </a:rPr>
              <a:t> 2:</a:t>
            </a:r>
            <a:endParaRPr kumimoji="0" lang="en-US" altLang="en-US" b="1" i="0" u="none" strike="noStrike" kern="1200" cap="none" spc="0" normalizeH="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None/>
              <a:tabLst/>
              <a:defRPr/>
            </a:pPr>
            <a:r>
              <a:rPr lang="en-US" altLang="en-US" b="1" baseline="0" dirty="0">
                <a:latin typeface="Arial" pitchFamily="34" charset="0"/>
              </a:rPr>
              <a:t>     </a:t>
            </a:r>
            <a:r>
              <a:rPr lang="en-US" altLang="en-US" sz="3000" b="1" i="1" dirty="0">
                <a:latin typeface="Arial" pitchFamily="34" charset="0"/>
              </a:rPr>
              <a:t>Definition, Patient Population, Diagnosis,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3000" b="1" i="1" dirty="0">
                <a:latin typeface="Arial" pitchFamily="34" charset="0"/>
              </a:rPr>
              <a:t>     Program Development, Treatment and Research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3000" b="1" i="1" dirty="0">
                <a:latin typeface="Arial" pitchFamily="34" charset="0"/>
              </a:rPr>
              <a:t>     Initiatives by Micro Vascular Network (MVN)</a:t>
            </a:r>
            <a:endParaRPr kumimoji="0" lang="en-US" altLang="en-US" sz="3000" b="1" i="1" u="none" strike="noStrike" kern="1200" cap="none" spc="0" normalizeH="0" baseline="0" noProof="0" dirty="0">
              <a:ln>
                <a:noFill/>
              </a:ln>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074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5507"/>
          <a:stretch/>
        </p:blipFill>
        <p:spPr>
          <a:xfrm>
            <a:off x="89451" y="1043609"/>
            <a:ext cx="5058836" cy="507889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29565"/>
          <a:stretch/>
        </p:blipFill>
        <p:spPr>
          <a:xfrm>
            <a:off x="5237922" y="1043609"/>
            <a:ext cx="4969562" cy="5078896"/>
          </a:xfrm>
          <a:prstGeom prst="rect">
            <a:avLst/>
          </a:prstGeom>
        </p:spPr>
      </p:pic>
    </p:spTree>
    <p:extLst>
      <p:ext uri="{BB962C8B-B14F-4D97-AF65-F5344CB8AC3E}">
        <p14:creationId xmlns:p14="http://schemas.microsoft.com/office/powerpoint/2010/main" val="2062236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3"/>
          <a:srcRect r="1039"/>
          <a:stretch/>
        </p:blipFill>
        <p:spPr>
          <a:xfrm>
            <a:off x="99391" y="566530"/>
            <a:ext cx="4903040" cy="5923722"/>
          </a:xfrm>
          <a:prstGeom prst="rect">
            <a:avLst/>
          </a:prstGeom>
        </p:spPr>
      </p:pic>
      <p:pic>
        <p:nvPicPr>
          <p:cNvPr id="16" name="Picture 15"/>
          <p:cNvPicPr>
            <a:picLocks noChangeAspect="1"/>
          </p:cNvPicPr>
          <p:nvPr/>
        </p:nvPicPr>
        <p:blipFill>
          <a:blip r:embed="rId4"/>
          <a:stretch>
            <a:fillRect/>
          </a:stretch>
        </p:blipFill>
        <p:spPr>
          <a:xfrm>
            <a:off x="5108714" y="566530"/>
            <a:ext cx="5088832" cy="5923722"/>
          </a:xfrm>
          <a:prstGeom prst="rect">
            <a:avLst/>
          </a:prstGeom>
        </p:spPr>
      </p:pic>
      <p:sp>
        <p:nvSpPr>
          <p:cNvPr id="17" name="TextBox 16"/>
          <p:cNvSpPr txBox="1"/>
          <p:nvPr/>
        </p:nvSpPr>
        <p:spPr>
          <a:xfrm>
            <a:off x="2097903" y="1205120"/>
            <a:ext cx="6021622" cy="1092607"/>
          </a:xfrm>
          <a:prstGeom prst="rect">
            <a:avLst/>
          </a:prstGeom>
          <a:noFill/>
        </p:spPr>
        <p:txBody>
          <a:bodyPr wrap="square" rtlCol="0">
            <a:spAutoFit/>
          </a:bodyPr>
          <a:lstStyle/>
          <a:p>
            <a:pPr algn="ctr"/>
            <a:r>
              <a:rPr lang="en-US" sz="2400" b="1" dirty="0">
                <a:solidFill>
                  <a:srgbClr val="FF0000"/>
                </a:solidFill>
                <a:latin typeface="Airal"/>
              </a:rPr>
              <a:t>ANOCA </a:t>
            </a:r>
            <a:r>
              <a:rPr lang="en-US" sz="1600" b="1" dirty="0">
                <a:solidFill>
                  <a:srgbClr val="FF0000"/>
                </a:solidFill>
                <a:latin typeface="Airal"/>
              </a:rPr>
              <a:t>(Angina with non-obstructive coronary arteries)</a:t>
            </a:r>
          </a:p>
          <a:p>
            <a:pPr algn="ctr"/>
            <a:r>
              <a:rPr lang="en-US" sz="2000" b="1" dirty="0">
                <a:solidFill>
                  <a:srgbClr val="FF0000"/>
                </a:solidFill>
                <a:latin typeface="Airal"/>
              </a:rPr>
              <a:t>INOCA </a:t>
            </a:r>
            <a:r>
              <a:rPr lang="en-US" sz="1600" b="1" dirty="0">
                <a:solidFill>
                  <a:srgbClr val="FF0000"/>
                </a:solidFill>
                <a:latin typeface="Airal"/>
              </a:rPr>
              <a:t>(Ischemia with non-obstructive coronary arteries)</a:t>
            </a:r>
          </a:p>
          <a:p>
            <a:pPr algn="ctr"/>
            <a:endParaRPr lang="en-US" sz="1600" b="1" dirty="0">
              <a:solidFill>
                <a:srgbClr val="FF0000"/>
              </a:solidFill>
              <a:latin typeface="Airal"/>
            </a:endParaRPr>
          </a:p>
          <a:p>
            <a:pPr algn="ctr"/>
            <a:endParaRPr lang="en-US" sz="500" b="1" dirty="0">
              <a:latin typeface="Airal"/>
            </a:endParaRPr>
          </a:p>
        </p:txBody>
      </p:sp>
    </p:spTree>
    <p:extLst>
      <p:ext uri="{BB962C8B-B14F-4D97-AF65-F5344CB8AC3E}">
        <p14:creationId xmlns:p14="http://schemas.microsoft.com/office/powerpoint/2010/main" val="1991948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65059" y="6517340"/>
            <a:ext cx="52219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Samuels et al., J Am Coll Cardiol 2023;82:1245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70329"/>
            <a:ext cx="5414682" cy="634701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cxnSp>
        <p:nvCxnSpPr>
          <p:cNvPr id="5" name="Straight Connector 4"/>
          <p:cNvCxnSpPr/>
          <p:nvPr/>
        </p:nvCxnSpPr>
        <p:spPr bwMode="auto">
          <a:xfrm>
            <a:off x="3611880" y="450851"/>
            <a:ext cx="4023360" cy="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 name="Straight Connector 7"/>
          <p:cNvCxnSpPr/>
          <p:nvPr/>
        </p:nvCxnSpPr>
        <p:spPr bwMode="auto">
          <a:xfrm>
            <a:off x="3604260" y="706121"/>
            <a:ext cx="4023360" cy="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Straight Connector 8"/>
          <p:cNvCxnSpPr/>
          <p:nvPr/>
        </p:nvCxnSpPr>
        <p:spPr bwMode="auto">
          <a:xfrm flipV="1">
            <a:off x="2731770" y="1201421"/>
            <a:ext cx="4865370" cy="10159"/>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Straight Connector 10"/>
          <p:cNvCxnSpPr/>
          <p:nvPr/>
        </p:nvCxnSpPr>
        <p:spPr bwMode="auto">
          <a:xfrm flipV="1">
            <a:off x="2659380" y="1696721"/>
            <a:ext cx="4865370" cy="10159"/>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 name="Straight Connector 11"/>
          <p:cNvCxnSpPr/>
          <p:nvPr/>
        </p:nvCxnSpPr>
        <p:spPr bwMode="auto">
          <a:xfrm flipV="1">
            <a:off x="2678430" y="1951991"/>
            <a:ext cx="4865370" cy="10159"/>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Straight Connector 12"/>
          <p:cNvCxnSpPr/>
          <p:nvPr/>
        </p:nvCxnSpPr>
        <p:spPr bwMode="auto">
          <a:xfrm flipV="1">
            <a:off x="2697480" y="2207261"/>
            <a:ext cx="4865370" cy="10159"/>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Straight Connector 13"/>
          <p:cNvCxnSpPr/>
          <p:nvPr/>
        </p:nvCxnSpPr>
        <p:spPr bwMode="auto">
          <a:xfrm flipV="1">
            <a:off x="2716530" y="2457450"/>
            <a:ext cx="2747010" cy="15241"/>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Connector 15"/>
          <p:cNvCxnSpPr/>
          <p:nvPr/>
        </p:nvCxnSpPr>
        <p:spPr bwMode="auto">
          <a:xfrm flipV="1">
            <a:off x="2747010" y="3742691"/>
            <a:ext cx="4865370" cy="10159"/>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Straight Connector 16"/>
          <p:cNvCxnSpPr/>
          <p:nvPr/>
        </p:nvCxnSpPr>
        <p:spPr bwMode="auto">
          <a:xfrm flipV="1">
            <a:off x="2785110" y="3952241"/>
            <a:ext cx="4865370" cy="10159"/>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 name="Straight Connector 17"/>
          <p:cNvCxnSpPr/>
          <p:nvPr/>
        </p:nvCxnSpPr>
        <p:spPr bwMode="auto">
          <a:xfrm flipV="1">
            <a:off x="2731770" y="4218941"/>
            <a:ext cx="4865370" cy="10159"/>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Straight Connector 18"/>
          <p:cNvCxnSpPr/>
          <p:nvPr/>
        </p:nvCxnSpPr>
        <p:spPr bwMode="auto">
          <a:xfrm flipV="1">
            <a:off x="2678430" y="4485641"/>
            <a:ext cx="4865370" cy="10159"/>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Straight Connector 19"/>
          <p:cNvCxnSpPr/>
          <p:nvPr/>
        </p:nvCxnSpPr>
        <p:spPr bwMode="auto">
          <a:xfrm flipV="1">
            <a:off x="2625090" y="4752341"/>
            <a:ext cx="4865370" cy="10159"/>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Straight Connector 20"/>
          <p:cNvCxnSpPr/>
          <p:nvPr/>
        </p:nvCxnSpPr>
        <p:spPr bwMode="auto">
          <a:xfrm flipV="1">
            <a:off x="2571750" y="5019041"/>
            <a:ext cx="4865370" cy="10159"/>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Straight Connector 21"/>
          <p:cNvCxnSpPr/>
          <p:nvPr/>
        </p:nvCxnSpPr>
        <p:spPr bwMode="auto">
          <a:xfrm flipV="1">
            <a:off x="2575560" y="5228591"/>
            <a:ext cx="4865370" cy="10159"/>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Straight Connector 22"/>
          <p:cNvCxnSpPr/>
          <p:nvPr/>
        </p:nvCxnSpPr>
        <p:spPr bwMode="auto">
          <a:xfrm flipV="1">
            <a:off x="2465070" y="5506721"/>
            <a:ext cx="4865370" cy="10159"/>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Straight Connector 23"/>
          <p:cNvCxnSpPr/>
          <p:nvPr/>
        </p:nvCxnSpPr>
        <p:spPr bwMode="auto">
          <a:xfrm flipV="1">
            <a:off x="5543550" y="3455671"/>
            <a:ext cx="2049780" cy="7619"/>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2744607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65059" y="6517340"/>
            <a:ext cx="52219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Samuels et al., J Am Coll Cardiol 2023;82:1245</a:t>
            </a:r>
          </a:p>
        </p:txBody>
      </p:sp>
      <p:sp>
        <p:nvSpPr>
          <p:cNvPr id="5" name="TextBox 4"/>
          <p:cNvSpPr txBox="1"/>
          <p:nvPr/>
        </p:nvSpPr>
        <p:spPr>
          <a:xfrm>
            <a:off x="1" y="-6730"/>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Identification of the ANOCA Patient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81" y="1401495"/>
            <a:ext cx="4794618" cy="435384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1242" y="1400868"/>
            <a:ext cx="4794618" cy="4355205"/>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12555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65059" y="6517340"/>
            <a:ext cx="52219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Samuels et al., J Am Coll Cardiol 2023;82:1245</a:t>
            </a:r>
          </a:p>
        </p:txBody>
      </p:sp>
      <p:sp>
        <p:nvSpPr>
          <p:cNvPr id="5" name="TextBox 4"/>
          <p:cNvSpPr txBox="1"/>
          <p:nvPr/>
        </p:nvSpPr>
        <p:spPr>
          <a:xfrm>
            <a:off x="1" y="47060"/>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Definitions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183"/>
          <a:stretch/>
        </p:blipFill>
        <p:spPr>
          <a:xfrm>
            <a:off x="5215221" y="959652"/>
            <a:ext cx="4981133" cy="520806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55425"/>
          <a:stretch/>
        </p:blipFill>
        <p:spPr>
          <a:xfrm>
            <a:off x="83926" y="966246"/>
            <a:ext cx="4981133" cy="5201471"/>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3055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t US R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92923" y="726328"/>
            <a:ext cx="5513947" cy="5513947"/>
          </a:xfrm>
          <a:prstGeom prst="rect">
            <a:avLst/>
          </a:prstGeom>
        </p:spPr>
      </p:pic>
      <p:sp>
        <p:nvSpPr>
          <p:cNvPr id="4" name="TextBox 3"/>
          <p:cNvSpPr txBox="1"/>
          <p:nvPr/>
        </p:nvSpPr>
        <p:spPr>
          <a:xfrm>
            <a:off x="1416421" y="47248"/>
            <a:ext cx="74676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Post CBA of ISR of LPL1</a:t>
            </a:r>
          </a:p>
        </p:txBody>
      </p:sp>
    </p:spTree>
    <p:extLst>
      <p:ext uri="{BB962C8B-B14F-4D97-AF65-F5344CB8AC3E}">
        <p14:creationId xmlns:p14="http://schemas.microsoft.com/office/powerpoint/2010/main" val="112594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65059" y="6517340"/>
            <a:ext cx="52219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Samuels et al., J Am Coll Cardiol 2023;82:1245</a:t>
            </a:r>
          </a:p>
        </p:txBody>
      </p:sp>
      <p:sp>
        <p:nvSpPr>
          <p:cNvPr id="5" name="TextBox 4"/>
          <p:cNvSpPr txBox="1"/>
          <p:nvPr/>
        </p:nvSpPr>
        <p:spPr>
          <a:xfrm>
            <a:off x="0" y="11200"/>
            <a:ext cx="1028700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Interpretation of Results</a:t>
            </a:r>
          </a:p>
        </p:txBody>
      </p:sp>
      <p:pic>
        <p:nvPicPr>
          <p:cNvPr id="9" name="Picture 8"/>
          <p:cNvPicPr>
            <a:picLocks noChangeAspect="1"/>
          </p:cNvPicPr>
          <p:nvPr/>
        </p:nvPicPr>
        <p:blipFill>
          <a:blip r:embed="rId3"/>
          <a:stretch>
            <a:fillRect/>
          </a:stretch>
        </p:blipFill>
        <p:spPr>
          <a:xfrm>
            <a:off x="219303" y="726136"/>
            <a:ext cx="4834547" cy="5729299"/>
          </a:xfrm>
          <a:prstGeom prst="rect">
            <a:avLst/>
          </a:prstGeom>
        </p:spPr>
      </p:pic>
      <p:pic>
        <p:nvPicPr>
          <p:cNvPr id="12" name="Picture 11"/>
          <p:cNvPicPr>
            <a:picLocks noChangeAspect="1"/>
          </p:cNvPicPr>
          <p:nvPr/>
        </p:nvPicPr>
        <p:blipFill rotWithShape="1">
          <a:blip r:embed="rId4"/>
          <a:srcRect t="869" b="1"/>
          <a:stretch/>
        </p:blipFill>
        <p:spPr>
          <a:xfrm>
            <a:off x="5240826" y="726136"/>
            <a:ext cx="4834547" cy="5729299"/>
          </a:xfrm>
          <a:prstGeom prst="rect">
            <a:avLst/>
          </a:prstGeom>
        </p:spPr>
      </p:pic>
    </p:spTree>
    <p:extLst>
      <p:ext uri="{BB962C8B-B14F-4D97-AF65-F5344CB8AC3E}">
        <p14:creationId xmlns:p14="http://schemas.microsoft.com/office/powerpoint/2010/main" val="21187317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53790"/>
            <a:ext cx="1038112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Summary of Coronary Functional Testing (CFT) Guidelines Recommendations</a:t>
            </a:r>
          </a:p>
        </p:txBody>
      </p:sp>
      <p:sp>
        <p:nvSpPr>
          <p:cNvPr id="3" name="TextBox 2"/>
          <p:cNvSpPr txBox="1"/>
          <p:nvPr/>
        </p:nvSpPr>
        <p:spPr>
          <a:xfrm>
            <a:off x="5065059" y="6526305"/>
            <a:ext cx="52219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Samuels et al., J Am Coll Cardiol 2023;82:1245</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023427"/>
            <a:ext cx="9738360" cy="5513721"/>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39343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38100"/>
            <a:ext cx="1038112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Invasive Diagnostic Pathway for Patients with ANOCA</a:t>
            </a:r>
          </a:p>
        </p:txBody>
      </p:sp>
      <p:sp>
        <p:nvSpPr>
          <p:cNvPr id="4" name="TextBox 3"/>
          <p:cNvSpPr txBox="1"/>
          <p:nvPr/>
        </p:nvSpPr>
        <p:spPr>
          <a:xfrm>
            <a:off x="5065059" y="6544235"/>
            <a:ext cx="52219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Samuels et al., J Am Coll Cardiol 2023;82:1245</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826" y="636492"/>
            <a:ext cx="9021905" cy="5889813"/>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78224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2465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Underlying Causes of Angina with Nonobstructive Coronary Arteries</a:t>
            </a:r>
          </a:p>
        </p:txBody>
      </p:sp>
      <p:sp>
        <p:nvSpPr>
          <p:cNvPr id="4" name="TextBox 3"/>
          <p:cNvSpPr txBox="1"/>
          <p:nvPr/>
        </p:nvSpPr>
        <p:spPr>
          <a:xfrm>
            <a:off x="5065059" y="6544235"/>
            <a:ext cx="52219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Samuels et al., J Am Coll Cardiol 2023;82:1245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1403142"/>
            <a:ext cx="10058400" cy="513212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14301" y="987643"/>
            <a:ext cx="10058400"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Stratified by vascular compartment, physiologic finding, and measurement</a:t>
            </a:r>
          </a:p>
        </p:txBody>
      </p:sp>
    </p:spTree>
    <p:extLst>
      <p:ext uri="{BB962C8B-B14F-4D97-AF65-F5344CB8AC3E}">
        <p14:creationId xmlns:p14="http://schemas.microsoft.com/office/powerpoint/2010/main" val="39451336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2240"/>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Comparison of Coronary Doppler and Thermodilution Techniques</a:t>
            </a:r>
          </a:p>
        </p:txBody>
      </p:sp>
      <p:graphicFrame>
        <p:nvGraphicFramePr>
          <p:cNvPr id="2" name="Table 1"/>
          <p:cNvGraphicFramePr>
            <a:graphicFrameLocks noGrp="1"/>
          </p:cNvGraphicFramePr>
          <p:nvPr/>
        </p:nvGraphicFramePr>
        <p:xfrm>
          <a:off x="170329" y="972669"/>
          <a:ext cx="9932896" cy="5544674"/>
        </p:xfrm>
        <a:graphic>
          <a:graphicData uri="http://schemas.openxmlformats.org/drawingml/2006/table">
            <a:tbl>
              <a:tblPr firstRow="1" bandRow="1">
                <a:tableStyleId>{FABFCF23-3B69-468F-B69F-88F6DE6A72F2}</a:tableStyleId>
              </a:tblPr>
              <a:tblGrid>
                <a:gridCol w="2752165">
                  <a:extLst>
                    <a:ext uri="{9D8B030D-6E8A-4147-A177-3AD203B41FA5}">
                      <a16:colId xmlns:a16="http://schemas.microsoft.com/office/drawing/2014/main" val="905349293"/>
                    </a:ext>
                  </a:extLst>
                </a:gridCol>
                <a:gridCol w="3818965">
                  <a:extLst>
                    <a:ext uri="{9D8B030D-6E8A-4147-A177-3AD203B41FA5}">
                      <a16:colId xmlns:a16="http://schemas.microsoft.com/office/drawing/2014/main" val="1804388378"/>
                    </a:ext>
                  </a:extLst>
                </a:gridCol>
                <a:gridCol w="3361766">
                  <a:extLst>
                    <a:ext uri="{9D8B030D-6E8A-4147-A177-3AD203B41FA5}">
                      <a16:colId xmlns:a16="http://schemas.microsoft.com/office/drawing/2014/main" val="1706945418"/>
                    </a:ext>
                  </a:extLst>
                </a:gridCol>
              </a:tblGrid>
              <a:tr h="442846">
                <a:tc>
                  <a:txBody>
                    <a:bodyPr/>
                    <a:lstStyle/>
                    <a:p>
                      <a:endParaRPr lang="en-US" sz="1400" b="1" i="1"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lnT w="38100" cap="flat" cmpd="sng" algn="ctr">
                      <a:solidFill>
                        <a:srgbClr val="0070C0"/>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Coronary</a:t>
                      </a:r>
                      <a:r>
                        <a:rPr lang="en-US" sz="1400" b="1" baseline="0" dirty="0">
                          <a:latin typeface="Arial" panose="020B0604020202020204" pitchFamily="34" charset="0"/>
                          <a:cs typeface="Arial" panose="020B0604020202020204" pitchFamily="34" charset="0"/>
                        </a:rPr>
                        <a:t> Doppler</a:t>
                      </a:r>
                      <a:endParaRPr lang="en-US" sz="1400" b="1" i="0" dirty="0">
                        <a:solidFill>
                          <a:schemeClr val="tx1"/>
                        </a:solidFill>
                        <a:latin typeface="Arial" panose="020B0604020202020204" pitchFamily="34" charset="0"/>
                        <a:cs typeface="Arial" panose="020B0604020202020204" pitchFamily="34" charset="0"/>
                      </a:endParaRPr>
                    </a:p>
                  </a:txBody>
                  <a:tcPr anchor="ctr">
                    <a:lnT w="38100" cap="flat" cmpd="sng" algn="ctr">
                      <a:solidFill>
                        <a:srgbClr val="0070C0"/>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Thermodilution</a:t>
                      </a:r>
                      <a:endParaRPr lang="en-US" sz="1400" b="1" i="0" dirty="0">
                        <a:solidFill>
                          <a:schemeClr val="tx1"/>
                        </a:solidFill>
                        <a:latin typeface="Arial" panose="020B0604020202020204" pitchFamily="34" charset="0"/>
                        <a:cs typeface="Arial" panose="020B0604020202020204" pitchFamily="34" charset="0"/>
                      </a:endParaRPr>
                    </a:p>
                  </a:txBody>
                  <a:tcPr anchor="ctr">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tcPr>
                </a:tc>
                <a:extLst>
                  <a:ext uri="{0D108BD9-81ED-4DB2-BD59-A6C34878D82A}">
                    <a16:rowId xmlns:a16="http://schemas.microsoft.com/office/drawing/2014/main" val="2271005098"/>
                  </a:ext>
                </a:extLst>
              </a:tr>
              <a:tr h="442846">
                <a:tc>
                  <a:txBody>
                    <a:bodyPr/>
                    <a:lstStyle/>
                    <a:p>
                      <a:r>
                        <a:rPr lang="en-US" sz="1400" b="1" dirty="0">
                          <a:latin typeface="Arial" panose="020B0604020202020204" pitchFamily="34" charset="0"/>
                          <a:cs typeface="Arial" panose="020B0604020202020204" pitchFamily="34" charset="0"/>
                        </a:rPr>
                        <a:t>Access site</a:t>
                      </a:r>
                      <a:endParaRPr lang="en-US" sz="14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tcPr>
                </a:tc>
                <a:tc>
                  <a:txBody>
                    <a:bodyPr/>
                    <a:lstStyle/>
                    <a:p>
                      <a:pPr algn="ctr"/>
                      <a:r>
                        <a:rPr lang="en-US" sz="1400" b="1" dirty="0">
                          <a:latin typeface="Arial" panose="020B0604020202020204" pitchFamily="34" charset="0"/>
                          <a:cs typeface="Arial" panose="020B0604020202020204" pitchFamily="34" charset="0"/>
                        </a:rPr>
                        <a:t>Radial or femoral</a:t>
                      </a:r>
                      <a:endParaRPr lang="en-US" sz="1400" b="1" i="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Radial or femoral</a:t>
                      </a:r>
                      <a:endParaRPr lang="en-US" sz="1400" b="1" i="0" dirty="0">
                        <a:solidFill>
                          <a:schemeClr val="tx1"/>
                        </a:solidFill>
                        <a:latin typeface="Arial" panose="020B0604020202020204" pitchFamily="34" charset="0"/>
                        <a:cs typeface="Arial" panose="020B0604020202020204" pitchFamily="34" charset="0"/>
                      </a:endParaRPr>
                    </a:p>
                  </a:txBody>
                  <a:tcPr anchor="ctr">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506894020"/>
                  </a:ext>
                </a:extLst>
              </a:tr>
              <a:tr h="442846">
                <a:tc>
                  <a:txBody>
                    <a:bodyPr/>
                    <a:lstStyle/>
                    <a:p>
                      <a:r>
                        <a:rPr lang="en-US" sz="1400" b="1" dirty="0">
                          <a:latin typeface="Arial" panose="020B0604020202020204" pitchFamily="34" charset="0"/>
                          <a:cs typeface="Arial" panose="020B0604020202020204" pitchFamily="34" charset="0"/>
                        </a:rPr>
                        <a:t>Coronary wire</a:t>
                      </a:r>
                      <a:endParaRPr lang="en-US" sz="14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tcPr>
                </a:tc>
                <a:tc>
                  <a:txBody>
                    <a:bodyPr/>
                    <a:lstStyle/>
                    <a:p>
                      <a:pPr algn="ctr"/>
                      <a:r>
                        <a:rPr lang="en-US" sz="1400" b="1" dirty="0" err="1">
                          <a:latin typeface="Arial" panose="020B0604020202020204" pitchFamily="34" charset="0"/>
                          <a:cs typeface="Arial" panose="020B0604020202020204" pitchFamily="34" charset="0"/>
                        </a:rPr>
                        <a:t>ComboWire</a:t>
                      </a:r>
                      <a:r>
                        <a:rPr lang="en-US" sz="1400" b="1" dirty="0">
                          <a:latin typeface="Arial" panose="020B0604020202020204" pitchFamily="34" charset="0"/>
                          <a:cs typeface="Arial" panose="020B0604020202020204" pitchFamily="34" charset="0"/>
                        </a:rPr>
                        <a:t> (Philips)</a:t>
                      </a:r>
                      <a:endParaRPr lang="en-US" sz="1400" b="1" i="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Pressure Wire X (Abbott)</a:t>
                      </a:r>
                      <a:endParaRPr lang="en-US" sz="1400" b="1" i="0" dirty="0">
                        <a:solidFill>
                          <a:schemeClr val="tx1"/>
                        </a:solidFill>
                        <a:latin typeface="Arial" panose="020B0604020202020204" pitchFamily="34" charset="0"/>
                        <a:cs typeface="Arial" panose="020B0604020202020204" pitchFamily="34" charset="0"/>
                      </a:endParaRPr>
                    </a:p>
                  </a:txBody>
                  <a:tcPr anchor="ctr">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677867266"/>
                  </a:ext>
                </a:extLst>
              </a:tr>
              <a:tr h="442846">
                <a:tc>
                  <a:txBody>
                    <a:bodyPr/>
                    <a:lstStyle/>
                    <a:p>
                      <a:r>
                        <a:rPr lang="en-US" sz="1400" b="1" dirty="0">
                          <a:latin typeface="Arial" panose="020B0604020202020204" pitchFamily="34" charset="0"/>
                          <a:cs typeface="Arial" panose="020B0604020202020204" pitchFamily="34" charset="0"/>
                        </a:rPr>
                        <a:t>Epicardial assessment (FFR)</a:t>
                      </a:r>
                      <a:endParaRPr lang="en-US" sz="14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tcPr>
                </a:tc>
                <a:tc>
                  <a:txBody>
                    <a:bodyPr/>
                    <a:lstStyle/>
                    <a:p>
                      <a:pPr algn="ctr"/>
                      <a:r>
                        <a:rPr lang="en-US" sz="1400" b="1" dirty="0">
                          <a:latin typeface="Arial" panose="020B0604020202020204" pitchFamily="34" charset="0"/>
                          <a:cs typeface="Arial" panose="020B0604020202020204" pitchFamily="34" charset="0"/>
                        </a:rPr>
                        <a:t>Yes</a:t>
                      </a:r>
                      <a:endParaRPr lang="en-US" sz="1400" b="1" i="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Yes</a:t>
                      </a:r>
                      <a:endParaRPr lang="en-US" sz="1400" b="1" i="0" dirty="0">
                        <a:solidFill>
                          <a:schemeClr val="tx1"/>
                        </a:solidFill>
                        <a:latin typeface="Arial" panose="020B0604020202020204" pitchFamily="34" charset="0"/>
                        <a:cs typeface="Arial" panose="020B0604020202020204" pitchFamily="34" charset="0"/>
                      </a:endParaRPr>
                    </a:p>
                  </a:txBody>
                  <a:tcPr anchor="ctr">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4151796522"/>
                  </a:ext>
                </a:extLst>
              </a:tr>
              <a:tr h="442846">
                <a:tc>
                  <a:txBody>
                    <a:bodyPr/>
                    <a:lstStyle/>
                    <a:p>
                      <a:r>
                        <a:rPr lang="en-US" sz="1400" b="1" dirty="0">
                          <a:latin typeface="Arial" panose="020B0604020202020204" pitchFamily="34" charset="0"/>
                          <a:cs typeface="Arial" panose="020B0604020202020204" pitchFamily="34" charset="0"/>
                        </a:rPr>
                        <a:t>Nonhyperemic</a:t>
                      </a:r>
                      <a:r>
                        <a:rPr lang="en-US" sz="1400" b="1" baseline="0" dirty="0">
                          <a:latin typeface="Arial" panose="020B0604020202020204" pitchFamily="34" charset="0"/>
                          <a:cs typeface="Arial" panose="020B0604020202020204" pitchFamily="34" charset="0"/>
                        </a:rPr>
                        <a:t> pressure ratio</a:t>
                      </a:r>
                      <a:endParaRPr lang="en-US" sz="14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tcPr>
                </a:tc>
                <a:tc>
                  <a:txBody>
                    <a:bodyPr/>
                    <a:lstStyle/>
                    <a:p>
                      <a:pPr algn="ctr"/>
                      <a:r>
                        <a:rPr lang="en-US" sz="1400" b="1" dirty="0">
                          <a:latin typeface="Arial" panose="020B0604020202020204" pitchFamily="34" charset="0"/>
                          <a:cs typeface="Arial" panose="020B0604020202020204" pitchFamily="34" charset="0"/>
                        </a:rPr>
                        <a:t>No</a:t>
                      </a:r>
                      <a:endParaRPr lang="en-US" sz="1400" b="1" i="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Yes (RFR)</a:t>
                      </a:r>
                      <a:endParaRPr lang="en-US" sz="1400" b="1" i="0" dirty="0">
                        <a:solidFill>
                          <a:schemeClr val="tx1"/>
                        </a:solidFill>
                        <a:latin typeface="Arial" panose="020B0604020202020204" pitchFamily="34" charset="0"/>
                        <a:cs typeface="Arial" panose="020B0604020202020204" pitchFamily="34" charset="0"/>
                      </a:endParaRPr>
                    </a:p>
                  </a:txBody>
                  <a:tcPr anchor="ctr">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931661180"/>
                  </a:ext>
                </a:extLst>
              </a:tr>
              <a:tr h="442846">
                <a:tc>
                  <a:txBody>
                    <a:bodyPr/>
                    <a:lstStyle/>
                    <a:p>
                      <a:r>
                        <a:rPr lang="en-US" sz="1400" b="1" dirty="0">
                          <a:latin typeface="Arial" panose="020B0604020202020204" pitchFamily="34" charset="0"/>
                          <a:cs typeface="Arial" panose="020B0604020202020204" pitchFamily="34" charset="0"/>
                        </a:rPr>
                        <a:t>Coronary flow reserve</a:t>
                      </a:r>
                      <a:endParaRPr lang="en-US" sz="14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tcPr>
                </a:tc>
                <a:tc>
                  <a:txBody>
                    <a:bodyPr/>
                    <a:lstStyle/>
                    <a:p>
                      <a:pPr algn="ctr"/>
                      <a:r>
                        <a:rPr lang="en-US" sz="1400" b="1" dirty="0">
                          <a:latin typeface="Arial" panose="020B0604020202020204" pitchFamily="34" charset="0"/>
                          <a:cs typeface="Arial" panose="020B0604020202020204" pitchFamily="34" charset="0"/>
                        </a:rPr>
                        <a:t>Yes</a:t>
                      </a:r>
                      <a:endParaRPr lang="en-US" sz="1400" b="1" i="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Yes</a:t>
                      </a:r>
                      <a:endParaRPr lang="en-US" sz="1400" b="1" i="0" dirty="0">
                        <a:solidFill>
                          <a:schemeClr val="tx1"/>
                        </a:solidFill>
                        <a:latin typeface="Arial" panose="020B0604020202020204" pitchFamily="34" charset="0"/>
                        <a:cs typeface="Arial" panose="020B0604020202020204" pitchFamily="34" charset="0"/>
                      </a:endParaRPr>
                    </a:p>
                  </a:txBody>
                  <a:tcPr anchor="ctr">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356645395"/>
                  </a:ext>
                </a:extLst>
              </a:tr>
              <a:tr h="618771">
                <a:tc>
                  <a:txBody>
                    <a:bodyPr/>
                    <a:lstStyle/>
                    <a:p>
                      <a:r>
                        <a:rPr lang="en-US" sz="1400" b="1" dirty="0">
                          <a:latin typeface="Arial" panose="020B0604020202020204" pitchFamily="34" charset="0"/>
                          <a:cs typeface="Arial" panose="020B0604020202020204" pitchFamily="34" charset="0"/>
                        </a:rPr>
                        <a:t>Adenosine</a:t>
                      </a:r>
                      <a:r>
                        <a:rPr lang="en-US" sz="1400" b="1" baseline="0" dirty="0">
                          <a:latin typeface="Arial" panose="020B0604020202020204" pitchFamily="34" charset="0"/>
                          <a:cs typeface="Arial" panose="020B0604020202020204" pitchFamily="34" charset="0"/>
                        </a:rPr>
                        <a:t> administration for CFR</a:t>
                      </a:r>
                      <a:endParaRPr lang="en-US" sz="14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tcPr>
                </a:tc>
                <a:tc>
                  <a:txBody>
                    <a:bodyPr/>
                    <a:lstStyle/>
                    <a:p>
                      <a:pPr algn="ctr"/>
                      <a:r>
                        <a:rPr lang="en-US" sz="1400" b="1" dirty="0">
                          <a:latin typeface="Arial" panose="020B0604020202020204" pitchFamily="34" charset="0"/>
                          <a:cs typeface="Arial" panose="020B0604020202020204" pitchFamily="34" charset="0"/>
                        </a:rPr>
                        <a:t>Intracoronary or intravenous</a:t>
                      </a:r>
                      <a:endParaRPr lang="en-US" sz="1400" b="1" i="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Intravenous</a:t>
                      </a:r>
                      <a:endParaRPr lang="en-US" sz="1400" b="1" i="0" dirty="0">
                        <a:solidFill>
                          <a:schemeClr val="tx1"/>
                        </a:solidFill>
                        <a:latin typeface="Arial" panose="020B0604020202020204" pitchFamily="34" charset="0"/>
                        <a:cs typeface="Arial" panose="020B0604020202020204" pitchFamily="34" charset="0"/>
                      </a:endParaRPr>
                    </a:p>
                  </a:txBody>
                  <a:tcPr anchor="ctr">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2838380182"/>
                  </a:ext>
                </a:extLst>
              </a:tr>
              <a:tr h="442846">
                <a:tc>
                  <a:txBody>
                    <a:bodyPr/>
                    <a:lstStyle/>
                    <a:p>
                      <a:r>
                        <a:rPr lang="en-US" sz="1400" b="1" dirty="0">
                          <a:latin typeface="Arial" panose="020B0604020202020204" pitchFamily="34" charset="0"/>
                          <a:cs typeface="Arial" panose="020B0604020202020204" pitchFamily="34" charset="0"/>
                        </a:rPr>
                        <a:t>Microvascular</a:t>
                      </a:r>
                      <a:r>
                        <a:rPr lang="en-US" sz="1400" b="1" baseline="0" dirty="0">
                          <a:latin typeface="Arial" panose="020B0604020202020204" pitchFamily="34" charset="0"/>
                          <a:cs typeface="Arial" panose="020B0604020202020204" pitchFamily="34" charset="0"/>
                        </a:rPr>
                        <a:t> assessment</a:t>
                      </a:r>
                      <a:endParaRPr lang="en-US" sz="14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tcPr>
                </a:tc>
                <a:tc>
                  <a:txBody>
                    <a:bodyPr/>
                    <a:lstStyle/>
                    <a:p>
                      <a:pPr algn="ctr"/>
                      <a:r>
                        <a:rPr lang="en-US" sz="1400" b="1" dirty="0">
                          <a:latin typeface="Arial" panose="020B0604020202020204" pitchFamily="34" charset="0"/>
                          <a:cs typeface="Arial" panose="020B0604020202020204" pitchFamily="34" charset="0"/>
                        </a:rPr>
                        <a:t>Hyperemic microvascular resistance</a:t>
                      </a:r>
                      <a:endParaRPr lang="en-US" sz="1400" b="1" i="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Index of microcirculatory</a:t>
                      </a:r>
                      <a:r>
                        <a:rPr lang="en-US" sz="1400" b="1" baseline="0" dirty="0">
                          <a:latin typeface="Arial" panose="020B0604020202020204" pitchFamily="34" charset="0"/>
                          <a:cs typeface="Arial" panose="020B0604020202020204" pitchFamily="34" charset="0"/>
                        </a:rPr>
                        <a:t> resistance</a:t>
                      </a:r>
                      <a:endParaRPr lang="en-US" sz="1400" b="1" i="0" dirty="0">
                        <a:solidFill>
                          <a:schemeClr val="tx1"/>
                        </a:solidFill>
                        <a:latin typeface="Arial" panose="020B0604020202020204" pitchFamily="34" charset="0"/>
                        <a:cs typeface="Arial" panose="020B0604020202020204" pitchFamily="34" charset="0"/>
                      </a:endParaRPr>
                    </a:p>
                  </a:txBody>
                  <a:tcPr anchor="ctr">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2633691161"/>
                  </a:ext>
                </a:extLst>
              </a:tr>
              <a:tr h="1383135">
                <a:tc>
                  <a:txBody>
                    <a:bodyPr/>
                    <a:lstStyle/>
                    <a:p>
                      <a:r>
                        <a:rPr lang="en-US" sz="1400" b="1" dirty="0">
                          <a:latin typeface="Arial" panose="020B0604020202020204" pitchFamily="34" charset="0"/>
                          <a:cs typeface="Arial" panose="020B0604020202020204" pitchFamily="34" charset="0"/>
                        </a:rPr>
                        <a:t>Endothelial assessment (Ach)</a:t>
                      </a:r>
                      <a:endParaRPr lang="en-US" sz="14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tcPr>
                </a:tc>
                <a:tc>
                  <a:txBody>
                    <a:bodyPr/>
                    <a:lstStyle/>
                    <a:p>
                      <a:pPr algn="ctr"/>
                      <a:r>
                        <a:rPr lang="en-US" sz="1400" b="1" dirty="0">
                          <a:latin typeface="Arial" panose="020B0604020202020204" pitchFamily="34" charset="0"/>
                          <a:cs typeface="Arial" panose="020B0604020202020204" pitchFamily="34" charset="0"/>
                        </a:rPr>
                        <a:t>Qualitative assessment of epicardial vasomotion</a:t>
                      </a:r>
                      <a:r>
                        <a:rPr lang="en-US" sz="1400" b="1" baseline="0" dirty="0">
                          <a:latin typeface="Arial" panose="020B0604020202020204" pitchFamily="34" charset="0"/>
                          <a:cs typeface="Arial" panose="020B0604020202020204" pitchFamily="34" charset="0"/>
                        </a:rPr>
                        <a:t> (angiography) and quantitative calculation of coronary blood flow (requires both flow velocity and QCA vessel diameter measurements</a:t>
                      </a:r>
                      <a:endParaRPr lang="en-US" sz="1400" b="1" i="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Qualitative</a:t>
                      </a:r>
                      <a:r>
                        <a:rPr lang="en-US" sz="1400" b="1" baseline="0" dirty="0">
                          <a:latin typeface="Arial" panose="020B0604020202020204" pitchFamily="34" charset="0"/>
                          <a:cs typeface="Arial" panose="020B0604020202020204" pitchFamily="34" charset="0"/>
                        </a:rPr>
                        <a:t> assessment of epicardial vasomotion (</a:t>
                      </a:r>
                      <a:r>
                        <a:rPr lang="en-US" sz="1400" b="1" baseline="0" dirty="0" err="1">
                          <a:latin typeface="Arial" panose="020B0604020202020204" pitchFamily="34" charset="0"/>
                          <a:cs typeface="Arial" panose="020B0604020202020204" pitchFamily="34" charset="0"/>
                        </a:rPr>
                        <a:t>angiogrpahy</a:t>
                      </a:r>
                      <a:r>
                        <a:rPr lang="en-US" sz="1400" b="1" baseline="0" dirty="0">
                          <a:latin typeface="Arial" panose="020B0604020202020204" pitchFamily="34" charset="0"/>
                          <a:cs typeface="Arial" panose="020B0604020202020204" pitchFamily="34" charset="0"/>
                        </a:rPr>
                        <a:t>)</a:t>
                      </a:r>
                      <a:endParaRPr lang="en-US" sz="1400" b="1" i="0" dirty="0">
                        <a:solidFill>
                          <a:schemeClr val="tx1"/>
                        </a:solidFill>
                        <a:latin typeface="Arial" panose="020B0604020202020204" pitchFamily="34" charset="0"/>
                        <a:cs typeface="Arial" panose="020B0604020202020204" pitchFamily="34" charset="0"/>
                      </a:endParaRPr>
                    </a:p>
                  </a:txBody>
                  <a:tcPr anchor="ctr">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947713740"/>
                  </a:ext>
                </a:extLst>
              </a:tr>
              <a:tr h="442846">
                <a:tc>
                  <a:txBody>
                    <a:bodyPr/>
                    <a:lstStyle/>
                    <a:p>
                      <a:r>
                        <a:rPr lang="en-US" sz="1400" b="1" dirty="0">
                          <a:latin typeface="Arial" panose="020B0604020202020204" pitchFamily="34" charset="0"/>
                          <a:cs typeface="Arial" panose="020B0604020202020204" pitchFamily="34" charset="0"/>
                        </a:rPr>
                        <a:t>Complications</a:t>
                      </a:r>
                      <a:endParaRPr lang="en-US" sz="14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lnB w="38100" cap="flat" cmpd="sng" algn="ctr">
                      <a:solidFill>
                        <a:srgbClr val="0070C0"/>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Minimal</a:t>
                      </a:r>
                      <a:endParaRPr lang="en-US" sz="1400" b="1" i="0" dirty="0">
                        <a:solidFill>
                          <a:schemeClr val="tx1"/>
                        </a:solidFill>
                        <a:latin typeface="Arial" panose="020B0604020202020204" pitchFamily="34" charset="0"/>
                        <a:cs typeface="Arial" panose="020B0604020202020204" pitchFamily="34" charset="0"/>
                      </a:endParaRPr>
                    </a:p>
                  </a:txBody>
                  <a:tcPr anchor="ctr">
                    <a:lnB w="38100" cap="flat" cmpd="sng" algn="ctr">
                      <a:solidFill>
                        <a:srgbClr val="0070C0"/>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Minimal</a:t>
                      </a:r>
                      <a:endParaRPr lang="en-US" sz="1400" b="1" i="0" dirty="0">
                        <a:solidFill>
                          <a:schemeClr val="tx1"/>
                        </a:solidFill>
                        <a:latin typeface="Arial" panose="020B0604020202020204" pitchFamily="34" charset="0"/>
                        <a:cs typeface="Arial" panose="020B0604020202020204" pitchFamily="34" charset="0"/>
                      </a:endParaRPr>
                    </a:p>
                  </a:txBody>
                  <a:tcPr anchor="ctr">
                    <a:lnR w="38100" cap="flat" cmpd="sng" algn="ctr">
                      <a:solidFill>
                        <a:srgbClr val="0070C0"/>
                      </a:solidFill>
                      <a:prstDash val="solid"/>
                      <a:round/>
                      <a:headEnd type="none" w="med" len="med"/>
                      <a:tailEnd type="none" w="med" len="med"/>
                    </a:lnR>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803678515"/>
                  </a:ext>
                </a:extLst>
              </a:tr>
            </a:tbl>
          </a:graphicData>
        </a:graphic>
      </p:graphicFrame>
      <p:sp>
        <p:nvSpPr>
          <p:cNvPr id="5" name="TextBox 4"/>
          <p:cNvSpPr txBox="1"/>
          <p:nvPr/>
        </p:nvSpPr>
        <p:spPr>
          <a:xfrm>
            <a:off x="5065059" y="6517340"/>
            <a:ext cx="52219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Samuels et al., J Am Coll Cardiol 2023;82:1245</a:t>
            </a:r>
          </a:p>
        </p:txBody>
      </p:sp>
    </p:spTree>
    <p:extLst>
      <p:ext uri="{BB962C8B-B14F-4D97-AF65-F5344CB8AC3E}">
        <p14:creationId xmlns:p14="http://schemas.microsoft.com/office/powerpoint/2010/main" val="17939133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6051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Assessment of Coronary Microvascular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Dysfunction Using Thermodilution</a:t>
            </a:r>
          </a:p>
        </p:txBody>
      </p:sp>
      <p:sp>
        <p:nvSpPr>
          <p:cNvPr id="4" name="TextBox 3"/>
          <p:cNvSpPr txBox="1"/>
          <p:nvPr/>
        </p:nvSpPr>
        <p:spPr>
          <a:xfrm>
            <a:off x="5065059" y="6517340"/>
            <a:ext cx="52219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Samuels et al., J Am Coll Cardiol 2023;82:1245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45" y="1079457"/>
            <a:ext cx="10058400" cy="5437883"/>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59525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0009" y="145225"/>
            <a:ext cx="1028700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Acetylcholine (Ach) Preparation of IC Administration</a:t>
            </a:r>
          </a:p>
        </p:txBody>
      </p:sp>
      <p:sp>
        <p:nvSpPr>
          <p:cNvPr id="4" name="TextBox 3"/>
          <p:cNvSpPr txBox="1"/>
          <p:nvPr/>
        </p:nvSpPr>
        <p:spPr>
          <a:xfrm>
            <a:off x="5065059" y="6517340"/>
            <a:ext cx="52219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Samuels et al., J Am Coll Cardiol 2023;82:1245</a:t>
            </a:r>
          </a:p>
        </p:txBody>
      </p:sp>
      <p:graphicFrame>
        <p:nvGraphicFramePr>
          <p:cNvPr id="5" name="Table 4"/>
          <p:cNvGraphicFramePr>
            <a:graphicFrameLocks noGrp="1"/>
          </p:cNvGraphicFramePr>
          <p:nvPr>
            <p:extLst>
              <p:ext uri="{D42A27DB-BD31-4B8C-83A1-F6EECF244321}">
                <p14:modId xmlns:p14="http://schemas.microsoft.com/office/powerpoint/2010/main" val="2024828445"/>
              </p:ext>
            </p:extLst>
          </p:nvPr>
        </p:nvGraphicFramePr>
        <p:xfrm>
          <a:off x="437322" y="902970"/>
          <a:ext cx="9541067" cy="5463539"/>
        </p:xfrm>
        <a:graphic>
          <a:graphicData uri="http://schemas.openxmlformats.org/drawingml/2006/table">
            <a:tbl>
              <a:tblPr firstRow="1" bandRow="1">
                <a:tableStyleId>{22838BEF-8BB2-4498-84A7-C5851F593DF1}</a:tableStyleId>
              </a:tblPr>
              <a:tblGrid>
                <a:gridCol w="3996055">
                  <a:extLst>
                    <a:ext uri="{9D8B030D-6E8A-4147-A177-3AD203B41FA5}">
                      <a16:colId xmlns:a16="http://schemas.microsoft.com/office/drawing/2014/main" val="905349293"/>
                    </a:ext>
                  </a:extLst>
                </a:gridCol>
                <a:gridCol w="5545012">
                  <a:extLst>
                    <a:ext uri="{9D8B030D-6E8A-4147-A177-3AD203B41FA5}">
                      <a16:colId xmlns:a16="http://schemas.microsoft.com/office/drawing/2014/main" val="1804388378"/>
                    </a:ext>
                  </a:extLst>
                </a:gridCol>
              </a:tblGrid>
              <a:tr h="1290002">
                <a:tc>
                  <a:txBody>
                    <a:bodyPr/>
                    <a:lstStyle/>
                    <a:p>
                      <a:r>
                        <a:rPr lang="en-US" sz="2000" b="1" dirty="0">
                          <a:latin typeface="Arial" panose="020B0604020202020204" pitchFamily="34" charset="0"/>
                          <a:cs typeface="Arial" panose="020B0604020202020204" pitchFamily="34" charset="0"/>
                        </a:rPr>
                        <a:t>Reconstitution</a:t>
                      </a:r>
                      <a:endParaRPr lang="en-US" sz="20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lnT w="38100" cap="flat" cmpd="sng" algn="ctr">
                      <a:solidFill>
                        <a:srgbClr val="0070C0"/>
                      </a:solidFill>
                      <a:prstDash val="solid"/>
                      <a:round/>
                      <a:headEnd type="none" w="med" len="med"/>
                      <a:tailEnd type="none" w="med" len="med"/>
                    </a:lnT>
                  </a:tcPr>
                </a:tc>
                <a:tc>
                  <a:txBody>
                    <a:bodyPr/>
                    <a:lstStyle/>
                    <a:p>
                      <a:pPr algn="l"/>
                      <a:r>
                        <a:rPr lang="en-US" sz="2000" b="1" dirty="0">
                          <a:latin typeface="Arial" panose="020B0604020202020204" pitchFamily="34" charset="0"/>
                          <a:cs typeface="Arial" panose="020B0604020202020204" pitchFamily="34" charset="0"/>
                        </a:rPr>
                        <a:t>Reconstitute 20 mg powder with 2 mL</a:t>
                      </a:r>
                      <a:r>
                        <a:rPr lang="en-US" sz="2000" b="1" baseline="0" dirty="0">
                          <a:latin typeface="Arial" panose="020B0604020202020204" pitchFamily="34" charset="0"/>
                          <a:cs typeface="Arial" panose="020B0604020202020204" pitchFamily="34" charset="0"/>
                        </a:rPr>
                        <a:t> provided diluent, yielding a concentration of 20 mg/2 mL (10 mg/mL)</a:t>
                      </a:r>
                      <a:endParaRPr lang="en-US" sz="2000" b="1" i="0" dirty="0">
                        <a:solidFill>
                          <a:schemeClr val="tx1"/>
                        </a:solidFill>
                        <a:latin typeface="Arial" panose="020B0604020202020204" pitchFamily="34" charset="0"/>
                        <a:cs typeface="Arial" panose="020B0604020202020204" pitchFamily="34" charset="0"/>
                      </a:endParaRPr>
                    </a:p>
                  </a:txBody>
                  <a:tcPr anchor="ctr">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tcPr>
                </a:tc>
                <a:extLst>
                  <a:ext uri="{0D108BD9-81ED-4DB2-BD59-A6C34878D82A}">
                    <a16:rowId xmlns:a16="http://schemas.microsoft.com/office/drawing/2014/main" val="1506894020"/>
                  </a:ext>
                </a:extLst>
              </a:tr>
              <a:tr h="1290002">
                <a:tc>
                  <a:txBody>
                    <a:bodyPr/>
                    <a:lstStyle/>
                    <a:p>
                      <a:r>
                        <a:rPr lang="en-US" sz="2000" b="1" dirty="0">
                          <a:latin typeface="Arial" panose="020B0604020202020204" pitchFamily="34" charset="0"/>
                          <a:cs typeface="Arial" panose="020B0604020202020204" pitchFamily="34" charset="0"/>
                        </a:rPr>
                        <a:t>Dilution</a:t>
                      </a:r>
                      <a:endParaRPr lang="en-US" sz="20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tcPr>
                </a:tc>
                <a:tc>
                  <a:txBody>
                    <a:bodyPr/>
                    <a:lstStyle/>
                    <a:p>
                      <a:pPr algn="l"/>
                      <a:r>
                        <a:rPr lang="en-US" sz="2000" b="1" dirty="0">
                          <a:latin typeface="Arial" panose="020B0604020202020204" pitchFamily="34" charset="0"/>
                          <a:cs typeface="Arial" panose="020B0604020202020204" pitchFamily="34" charset="0"/>
                        </a:rPr>
                        <a:t>Add the 12 mL (20 mg) of Ach to a 1,000 mL of NS, yielding a concentration</a:t>
                      </a:r>
                      <a:r>
                        <a:rPr lang="en-US" sz="2000" b="1" baseline="0" dirty="0">
                          <a:latin typeface="Arial" panose="020B0604020202020204" pitchFamily="34" charset="0"/>
                          <a:cs typeface="Arial" panose="020B0604020202020204" pitchFamily="34" charset="0"/>
                        </a:rPr>
                        <a:t> of 20 µg/mL</a:t>
                      </a:r>
                      <a:endParaRPr lang="en-US" sz="2000" b="1" i="0" dirty="0">
                        <a:solidFill>
                          <a:schemeClr val="tx1"/>
                        </a:solidFill>
                        <a:latin typeface="Arial" panose="020B0604020202020204" pitchFamily="34" charset="0"/>
                        <a:cs typeface="Arial" panose="020B0604020202020204" pitchFamily="34" charset="0"/>
                      </a:endParaRPr>
                    </a:p>
                  </a:txBody>
                  <a:tcPr anchor="ctr">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677867266"/>
                  </a:ext>
                </a:extLst>
              </a:tr>
              <a:tr h="2883535">
                <a:tc>
                  <a:txBody>
                    <a:bodyPr/>
                    <a:lstStyle/>
                    <a:p>
                      <a:r>
                        <a:rPr lang="en-US" sz="2000" b="1" dirty="0">
                          <a:latin typeface="Arial" panose="020B0604020202020204" pitchFamily="34" charset="0"/>
                          <a:cs typeface="Arial" panose="020B0604020202020204" pitchFamily="34" charset="0"/>
                        </a:rPr>
                        <a:t>Administration</a:t>
                      </a:r>
                      <a:endParaRPr lang="en-US" sz="20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lnB w="38100" cap="flat" cmpd="sng" algn="ctr">
                      <a:solidFill>
                        <a:srgbClr val="0070C0"/>
                      </a:solidFill>
                      <a:prstDash val="solid"/>
                      <a:round/>
                      <a:headEnd type="none" w="med" len="med"/>
                      <a:tailEnd type="none" w="med" len="med"/>
                    </a:lnB>
                  </a:tcPr>
                </a:tc>
                <a:tc>
                  <a:txBody>
                    <a:bodyPr/>
                    <a:lstStyle/>
                    <a:p>
                      <a:pPr algn="l"/>
                      <a:r>
                        <a:rPr lang="en-US" sz="2000" b="1" dirty="0">
                          <a:latin typeface="Arial" panose="020B0604020202020204" pitchFamily="34" charset="0"/>
                          <a:cs typeface="Arial" panose="020B0604020202020204" pitchFamily="34" charset="0"/>
                        </a:rPr>
                        <a:t>Draw</a:t>
                      </a:r>
                      <a:r>
                        <a:rPr lang="en-US" sz="2000" b="1" baseline="0" dirty="0">
                          <a:latin typeface="Arial" panose="020B0604020202020204" pitchFamily="34" charset="0"/>
                          <a:cs typeface="Arial" panose="020B0604020202020204" pitchFamily="34" charset="0"/>
                        </a:rPr>
                        <a:t> up</a:t>
                      </a:r>
                      <a:r>
                        <a:rPr lang="en-US" sz="2000" b="1" dirty="0">
                          <a:latin typeface="Arial" panose="020B0604020202020204" pitchFamily="34" charset="0"/>
                          <a:cs typeface="Arial" panose="020B0604020202020204" pitchFamily="34" charset="0"/>
                        </a:rPr>
                        <a:t> 20 µg/mL solution for intracoronary administration:</a:t>
                      </a:r>
                    </a:p>
                    <a:p>
                      <a:pPr algn="l"/>
                      <a:r>
                        <a:rPr lang="en-US" sz="2000" b="1" dirty="0">
                          <a:latin typeface="Arial" panose="020B0604020202020204" pitchFamily="34" charset="0"/>
                          <a:cs typeface="Arial" panose="020B0604020202020204" pitchFamily="34" charset="0"/>
                        </a:rPr>
                        <a:t>     1</a:t>
                      </a:r>
                      <a:r>
                        <a:rPr lang="en-US" sz="2000" b="1" baseline="0" dirty="0">
                          <a:latin typeface="Arial" panose="020B0604020202020204" pitchFamily="34" charset="0"/>
                          <a:cs typeface="Arial" panose="020B0604020202020204" pitchFamily="34" charset="0"/>
                        </a:rPr>
                        <a:t> mL:    20 µg</a:t>
                      </a:r>
                    </a:p>
                    <a:p>
                      <a:pPr algn="l"/>
                      <a:r>
                        <a:rPr lang="en-US" sz="2000" b="1" baseline="0" dirty="0">
                          <a:latin typeface="Arial" panose="020B0604020202020204" pitchFamily="34" charset="0"/>
                          <a:cs typeface="Arial" panose="020B0604020202020204" pitchFamily="34" charset="0"/>
                        </a:rPr>
                        <a:t>     2.5 mL: 50 µg</a:t>
                      </a:r>
                    </a:p>
                    <a:p>
                      <a:pPr algn="l"/>
                      <a:r>
                        <a:rPr lang="en-US" sz="2000" b="1" baseline="0" dirty="0">
                          <a:latin typeface="Arial" panose="020B0604020202020204" pitchFamily="34" charset="0"/>
                          <a:cs typeface="Arial" panose="020B0604020202020204" pitchFamily="34" charset="0"/>
                        </a:rPr>
                        <a:t>     5 mL:    100 µg</a:t>
                      </a:r>
                    </a:p>
                    <a:p>
                      <a:pPr algn="l"/>
                      <a:r>
                        <a:rPr lang="en-US" sz="2000" b="1" baseline="0" dirty="0">
                          <a:latin typeface="Arial" panose="020B0604020202020204" pitchFamily="34" charset="0"/>
                          <a:cs typeface="Arial" panose="020B0604020202020204" pitchFamily="34" charset="0"/>
                        </a:rPr>
                        <a:t>     10 mL:  200 µg</a:t>
                      </a:r>
                      <a:endParaRPr lang="en-US" sz="2000" b="1" i="0" dirty="0">
                        <a:solidFill>
                          <a:schemeClr val="tx1"/>
                        </a:solidFill>
                        <a:latin typeface="Arial" panose="020B0604020202020204" pitchFamily="34" charset="0"/>
                        <a:cs typeface="Arial" panose="020B0604020202020204" pitchFamily="34" charset="0"/>
                      </a:endParaRPr>
                    </a:p>
                  </a:txBody>
                  <a:tcPr anchor="ctr">
                    <a:lnR w="38100" cap="flat" cmpd="sng" algn="ctr">
                      <a:solidFill>
                        <a:srgbClr val="0070C0"/>
                      </a:solidFill>
                      <a:prstDash val="solid"/>
                      <a:round/>
                      <a:headEnd type="none" w="med" len="med"/>
                      <a:tailEnd type="none" w="med" len="med"/>
                    </a:lnR>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4151796522"/>
                  </a:ext>
                </a:extLst>
              </a:tr>
            </a:tbl>
          </a:graphicData>
        </a:graphic>
      </p:graphicFrame>
    </p:spTree>
    <p:extLst>
      <p:ext uri="{BB962C8B-B14F-4D97-AF65-F5344CB8AC3E}">
        <p14:creationId xmlns:p14="http://schemas.microsoft.com/office/powerpoint/2010/main" val="2940532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129560126"/>
              </p:ext>
            </p:extLst>
          </p:nvPr>
        </p:nvGraphicFramePr>
        <p:xfrm>
          <a:off x="170329" y="826589"/>
          <a:ext cx="9932896" cy="5681519"/>
        </p:xfrm>
        <a:graphic>
          <a:graphicData uri="http://schemas.openxmlformats.org/drawingml/2006/table">
            <a:tbl>
              <a:tblPr firstRow="1" bandRow="1"/>
              <a:tblGrid>
                <a:gridCol w="3316942">
                  <a:extLst>
                    <a:ext uri="{9D8B030D-6E8A-4147-A177-3AD203B41FA5}">
                      <a16:colId xmlns:a16="http://schemas.microsoft.com/office/drawing/2014/main" val="905349293"/>
                    </a:ext>
                  </a:extLst>
                </a:gridCol>
                <a:gridCol w="3254188">
                  <a:extLst>
                    <a:ext uri="{9D8B030D-6E8A-4147-A177-3AD203B41FA5}">
                      <a16:colId xmlns:a16="http://schemas.microsoft.com/office/drawing/2014/main" val="1804388378"/>
                    </a:ext>
                  </a:extLst>
                </a:gridCol>
                <a:gridCol w="3361766">
                  <a:extLst>
                    <a:ext uri="{9D8B030D-6E8A-4147-A177-3AD203B41FA5}">
                      <a16:colId xmlns:a16="http://schemas.microsoft.com/office/drawing/2014/main" val="1706945418"/>
                    </a:ext>
                  </a:extLst>
                </a:gridCol>
              </a:tblGrid>
              <a:tr h="560931">
                <a:tc>
                  <a:txBody>
                    <a:bodyPr/>
                    <a:lstStyle>
                      <a:lvl1pPr marL="0" algn="l" defTabSz="912725" rtl="0" eaLnBrk="1" latinLnBrk="0" hangingPunct="1">
                        <a:defRPr sz="1800" b="1" kern="1200">
                          <a:solidFill>
                            <a:schemeClr val="lt1"/>
                          </a:solidFill>
                          <a:latin typeface="Calibri" panose="020F0502020204030204"/>
                        </a:defRPr>
                      </a:lvl1pPr>
                      <a:lvl2pPr marL="456364" algn="l" defTabSz="912725" rtl="0" eaLnBrk="1" latinLnBrk="0" hangingPunct="1">
                        <a:defRPr sz="1800" b="1" kern="1200">
                          <a:solidFill>
                            <a:schemeClr val="lt1"/>
                          </a:solidFill>
                          <a:latin typeface="Calibri" panose="020F0502020204030204"/>
                        </a:defRPr>
                      </a:lvl2pPr>
                      <a:lvl3pPr marL="912725" algn="l" defTabSz="912725" rtl="0" eaLnBrk="1" latinLnBrk="0" hangingPunct="1">
                        <a:defRPr sz="1800" b="1" kern="1200">
                          <a:solidFill>
                            <a:schemeClr val="lt1"/>
                          </a:solidFill>
                          <a:latin typeface="Calibri" panose="020F0502020204030204"/>
                        </a:defRPr>
                      </a:lvl3pPr>
                      <a:lvl4pPr marL="1369084" algn="l" defTabSz="912725" rtl="0" eaLnBrk="1" latinLnBrk="0" hangingPunct="1">
                        <a:defRPr sz="1800" b="1" kern="1200">
                          <a:solidFill>
                            <a:schemeClr val="lt1"/>
                          </a:solidFill>
                          <a:latin typeface="Calibri" panose="020F0502020204030204"/>
                        </a:defRPr>
                      </a:lvl4pPr>
                      <a:lvl5pPr marL="1825438" algn="l" defTabSz="912725" rtl="0" eaLnBrk="1" latinLnBrk="0" hangingPunct="1">
                        <a:defRPr sz="1800" b="1" kern="1200">
                          <a:solidFill>
                            <a:schemeClr val="lt1"/>
                          </a:solidFill>
                          <a:latin typeface="Calibri" panose="020F0502020204030204"/>
                        </a:defRPr>
                      </a:lvl5pPr>
                      <a:lvl6pPr marL="2281798" algn="l" defTabSz="912725" rtl="0" eaLnBrk="1" latinLnBrk="0" hangingPunct="1">
                        <a:defRPr sz="1800" b="1" kern="1200">
                          <a:solidFill>
                            <a:schemeClr val="lt1"/>
                          </a:solidFill>
                          <a:latin typeface="Calibri" panose="020F0502020204030204"/>
                        </a:defRPr>
                      </a:lvl6pPr>
                      <a:lvl7pPr marL="2738156" algn="l" defTabSz="912725" rtl="0" eaLnBrk="1" latinLnBrk="0" hangingPunct="1">
                        <a:defRPr sz="1800" b="1" kern="1200">
                          <a:solidFill>
                            <a:schemeClr val="lt1"/>
                          </a:solidFill>
                          <a:latin typeface="Calibri" panose="020F0502020204030204"/>
                        </a:defRPr>
                      </a:lvl7pPr>
                      <a:lvl8pPr marL="3194513" algn="l" defTabSz="912725" rtl="0" eaLnBrk="1" latinLnBrk="0" hangingPunct="1">
                        <a:defRPr sz="1800" b="1" kern="1200">
                          <a:solidFill>
                            <a:schemeClr val="lt1"/>
                          </a:solidFill>
                          <a:latin typeface="Calibri" panose="020F0502020204030204"/>
                        </a:defRPr>
                      </a:lvl8pPr>
                      <a:lvl9pPr marL="3650876" algn="l" defTabSz="912725" rtl="0" eaLnBrk="1" latinLnBrk="0" hangingPunct="1">
                        <a:defRPr sz="1800" b="1" kern="1200">
                          <a:solidFill>
                            <a:schemeClr val="lt1"/>
                          </a:solidFill>
                          <a:latin typeface="Calibri" panose="020F0502020204030204"/>
                        </a:defRPr>
                      </a:lvl9pPr>
                    </a:lstStyle>
                    <a:p>
                      <a:pPr algn="ctr"/>
                      <a:r>
                        <a:rPr lang="en-US" sz="1600" b="1" i="0" dirty="0">
                          <a:solidFill>
                            <a:schemeClr val="bg1"/>
                          </a:solidFill>
                          <a:latin typeface="Arial" panose="020B0604020202020204" pitchFamily="34" charset="0"/>
                          <a:cs typeface="Arial" panose="020B0604020202020204" pitchFamily="34" charset="0"/>
                        </a:rPr>
                        <a:t>Core Personnel</a:t>
                      </a:r>
                    </a:p>
                  </a:txBody>
                  <a:tcPr anchor="ctr">
                    <a:lnL w="38100" cap="flat" cmpd="sng" algn="ctr">
                      <a:solidFill>
                        <a:srgbClr val="0070C0"/>
                      </a:solidFill>
                      <a:prstDash val="solid"/>
                      <a:round/>
                      <a:headEnd type="none" w="med" len="med"/>
                      <a:tailEnd type="none" w="med" len="med"/>
                    </a:lnL>
                    <a:lnR>
                      <a:noFill/>
                    </a:lnR>
                    <a:lnT w="38100" cap="flat" cmpd="sng" algn="ctr">
                      <a:solidFill>
                        <a:srgbClr val="0070C0"/>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rgbClr val="4472C4"/>
                    </a:solidFill>
                  </a:tcPr>
                </a:tc>
                <a:tc>
                  <a:txBody>
                    <a:bodyPr/>
                    <a:lstStyle>
                      <a:lvl1pPr marL="0" algn="l" defTabSz="912725" rtl="0" eaLnBrk="1" latinLnBrk="0" hangingPunct="1">
                        <a:defRPr sz="1800" b="1" kern="1200">
                          <a:solidFill>
                            <a:schemeClr val="lt1"/>
                          </a:solidFill>
                          <a:latin typeface="Calibri" panose="020F0502020204030204"/>
                        </a:defRPr>
                      </a:lvl1pPr>
                      <a:lvl2pPr marL="456364" algn="l" defTabSz="912725" rtl="0" eaLnBrk="1" latinLnBrk="0" hangingPunct="1">
                        <a:defRPr sz="1800" b="1" kern="1200">
                          <a:solidFill>
                            <a:schemeClr val="lt1"/>
                          </a:solidFill>
                          <a:latin typeface="Calibri" panose="020F0502020204030204"/>
                        </a:defRPr>
                      </a:lvl2pPr>
                      <a:lvl3pPr marL="912725" algn="l" defTabSz="912725" rtl="0" eaLnBrk="1" latinLnBrk="0" hangingPunct="1">
                        <a:defRPr sz="1800" b="1" kern="1200">
                          <a:solidFill>
                            <a:schemeClr val="lt1"/>
                          </a:solidFill>
                          <a:latin typeface="Calibri" panose="020F0502020204030204"/>
                        </a:defRPr>
                      </a:lvl3pPr>
                      <a:lvl4pPr marL="1369084" algn="l" defTabSz="912725" rtl="0" eaLnBrk="1" latinLnBrk="0" hangingPunct="1">
                        <a:defRPr sz="1800" b="1" kern="1200">
                          <a:solidFill>
                            <a:schemeClr val="lt1"/>
                          </a:solidFill>
                          <a:latin typeface="Calibri" panose="020F0502020204030204"/>
                        </a:defRPr>
                      </a:lvl4pPr>
                      <a:lvl5pPr marL="1825438" algn="l" defTabSz="912725" rtl="0" eaLnBrk="1" latinLnBrk="0" hangingPunct="1">
                        <a:defRPr sz="1800" b="1" kern="1200">
                          <a:solidFill>
                            <a:schemeClr val="lt1"/>
                          </a:solidFill>
                          <a:latin typeface="Calibri" panose="020F0502020204030204"/>
                        </a:defRPr>
                      </a:lvl5pPr>
                      <a:lvl6pPr marL="2281798" algn="l" defTabSz="912725" rtl="0" eaLnBrk="1" latinLnBrk="0" hangingPunct="1">
                        <a:defRPr sz="1800" b="1" kern="1200">
                          <a:solidFill>
                            <a:schemeClr val="lt1"/>
                          </a:solidFill>
                          <a:latin typeface="Calibri" panose="020F0502020204030204"/>
                        </a:defRPr>
                      </a:lvl6pPr>
                      <a:lvl7pPr marL="2738156" algn="l" defTabSz="912725" rtl="0" eaLnBrk="1" latinLnBrk="0" hangingPunct="1">
                        <a:defRPr sz="1800" b="1" kern="1200">
                          <a:solidFill>
                            <a:schemeClr val="lt1"/>
                          </a:solidFill>
                          <a:latin typeface="Calibri" panose="020F0502020204030204"/>
                        </a:defRPr>
                      </a:lvl7pPr>
                      <a:lvl8pPr marL="3194513" algn="l" defTabSz="912725" rtl="0" eaLnBrk="1" latinLnBrk="0" hangingPunct="1">
                        <a:defRPr sz="1800" b="1" kern="1200">
                          <a:solidFill>
                            <a:schemeClr val="lt1"/>
                          </a:solidFill>
                          <a:latin typeface="Calibri" panose="020F0502020204030204"/>
                        </a:defRPr>
                      </a:lvl8pPr>
                      <a:lvl9pPr marL="3650876" algn="l" defTabSz="912725" rtl="0" eaLnBrk="1" latinLnBrk="0" hangingPunct="1">
                        <a:defRPr sz="1800" b="1" kern="1200">
                          <a:solidFill>
                            <a:schemeClr val="lt1"/>
                          </a:solidFill>
                          <a:latin typeface="Calibri" panose="020F0502020204030204"/>
                        </a:defRPr>
                      </a:lvl9pPr>
                    </a:lstStyle>
                    <a:p>
                      <a:pPr algn="ctr"/>
                      <a:r>
                        <a:rPr lang="en-US" sz="1600" b="1" i="0" dirty="0">
                          <a:solidFill>
                            <a:schemeClr val="bg1"/>
                          </a:solidFill>
                          <a:latin typeface="Arial" panose="020B0604020202020204" pitchFamily="34" charset="0"/>
                          <a:cs typeface="Arial" panose="020B0604020202020204" pitchFamily="34" charset="0"/>
                        </a:rPr>
                        <a:t>Equipment</a:t>
                      </a:r>
                    </a:p>
                  </a:txBody>
                  <a:tcPr anchor="ctr">
                    <a:lnL>
                      <a:noFill/>
                    </a:lnL>
                    <a:lnR>
                      <a:noFill/>
                    </a:lnR>
                    <a:lnT w="38100" cap="flat" cmpd="sng" algn="ctr">
                      <a:solidFill>
                        <a:srgbClr val="0070C0"/>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rgbClr val="4472C4"/>
                    </a:solidFill>
                  </a:tcPr>
                </a:tc>
                <a:tc>
                  <a:txBody>
                    <a:bodyPr/>
                    <a:lstStyle>
                      <a:lvl1pPr marL="0" algn="l" defTabSz="912725" rtl="0" eaLnBrk="1" latinLnBrk="0" hangingPunct="1">
                        <a:defRPr sz="1800" b="1" kern="1200">
                          <a:solidFill>
                            <a:schemeClr val="lt1"/>
                          </a:solidFill>
                          <a:latin typeface="Calibri" panose="020F0502020204030204"/>
                        </a:defRPr>
                      </a:lvl1pPr>
                      <a:lvl2pPr marL="456364" algn="l" defTabSz="912725" rtl="0" eaLnBrk="1" latinLnBrk="0" hangingPunct="1">
                        <a:defRPr sz="1800" b="1" kern="1200">
                          <a:solidFill>
                            <a:schemeClr val="lt1"/>
                          </a:solidFill>
                          <a:latin typeface="Calibri" panose="020F0502020204030204"/>
                        </a:defRPr>
                      </a:lvl2pPr>
                      <a:lvl3pPr marL="912725" algn="l" defTabSz="912725" rtl="0" eaLnBrk="1" latinLnBrk="0" hangingPunct="1">
                        <a:defRPr sz="1800" b="1" kern="1200">
                          <a:solidFill>
                            <a:schemeClr val="lt1"/>
                          </a:solidFill>
                          <a:latin typeface="Calibri" panose="020F0502020204030204"/>
                        </a:defRPr>
                      </a:lvl3pPr>
                      <a:lvl4pPr marL="1369084" algn="l" defTabSz="912725" rtl="0" eaLnBrk="1" latinLnBrk="0" hangingPunct="1">
                        <a:defRPr sz="1800" b="1" kern="1200">
                          <a:solidFill>
                            <a:schemeClr val="lt1"/>
                          </a:solidFill>
                          <a:latin typeface="Calibri" panose="020F0502020204030204"/>
                        </a:defRPr>
                      </a:lvl4pPr>
                      <a:lvl5pPr marL="1825438" algn="l" defTabSz="912725" rtl="0" eaLnBrk="1" latinLnBrk="0" hangingPunct="1">
                        <a:defRPr sz="1800" b="1" kern="1200">
                          <a:solidFill>
                            <a:schemeClr val="lt1"/>
                          </a:solidFill>
                          <a:latin typeface="Calibri" panose="020F0502020204030204"/>
                        </a:defRPr>
                      </a:lvl5pPr>
                      <a:lvl6pPr marL="2281798" algn="l" defTabSz="912725" rtl="0" eaLnBrk="1" latinLnBrk="0" hangingPunct="1">
                        <a:defRPr sz="1800" b="1" kern="1200">
                          <a:solidFill>
                            <a:schemeClr val="lt1"/>
                          </a:solidFill>
                          <a:latin typeface="Calibri" panose="020F0502020204030204"/>
                        </a:defRPr>
                      </a:lvl6pPr>
                      <a:lvl7pPr marL="2738156" algn="l" defTabSz="912725" rtl="0" eaLnBrk="1" latinLnBrk="0" hangingPunct="1">
                        <a:defRPr sz="1800" b="1" kern="1200">
                          <a:solidFill>
                            <a:schemeClr val="lt1"/>
                          </a:solidFill>
                          <a:latin typeface="Calibri" panose="020F0502020204030204"/>
                        </a:defRPr>
                      </a:lvl7pPr>
                      <a:lvl8pPr marL="3194513" algn="l" defTabSz="912725" rtl="0" eaLnBrk="1" latinLnBrk="0" hangingPunct="1">
                        <a:defRPr sz="1800" b="1" kern="1200">
                          <a:solidFill>
                            <a:schemeClr val="lt1"/>
                          </a:solidFill>
                          <a:latin typeface="Calibri" panose="020F0502020204030204"/>
                        </a:defRPr>
                      </a:lvl8pPr>
                      <a:lvl9pPr marL="3650876" algn="l" defTabSz="912725" rtl="0" eaLnBrk="1" latinLnBrk="0" hangingPunct="1">
                        <a:defRPr sz="1800" b="1" kern="1200">
                          <a:solidFill>
                            <a:schemeClr val="lt1"/>
                          </a:solidFill>
                          <a:latin typeface="Calibri" panose="020F0502020204030204"/>
                        </a:defRPr>
                      </a:lvl9pPr>
                    </a:lstStyle>
                    <a:p>
                      <a:pPr algn="ctr"/>
                      <a:r>
                        <a:rPr lang="en-US" sz="1600" b="1" i="0" dirty="0">
                          <a:solidFill>
                            <a:schemeClr val="bg1"/>
                          </a:solidFill>
                          <a:latin typeface="Arial" panose="020B0604020202020204" pitchFamily="34" charset="0"/>
                          <a:cs typeface="Arial" panose="020B0604020202020204" pitchFamily="34" charset="0"/>
                        </a:rPr>
                        <a:t>Multidisciplinary Collaborations</a:t>
                      </a:r>
                    </a:p>
                  </a:txBody>
                  <a:tcPr anchor="ctr">
                    <a:lnL>
                      <a:noFill/>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271005098"/>
                  </a:ext>
                </a:extLst>
              </a:tr>
              <a:tr h="1196830">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r>
                        <a:rPr lang="en-US" sz="1600" b="1" i="0" dirty="0">
                          <a:solidFill>
                            <a:schemeClr val="tx1"/>
                          </a:solidFill>
                          <a:latin typeface="Arial" panose="020B0604020202020204" pitchFamily="34" charset="0"/>
                          <a:cs typeface="Arial" panose="020B0604020202020204" pitchFamily="34" charset="0"/>
                        </a:rPr>
                        <a:t>Interventional</a:t>
                      </a:r>
                      <a:r>
                        <a:rPr lang="en-US" sz="1600" b="1" i="0" baseline="0" dirty="0">
                          <a:solidFill>
                            <a:schemeClr val="tx1"/>
                          </a:solidFill>
                          <a:latin typeface="Arial" panose="020B0604020202020204" pitchFamily="34" charset="0"/>
                          <a:cs typeface="Arial" panose="020B0604020202020204" pitchFamily="34" charset="0"/>
                        </a:rPr>
                        <a:t> cardiologists who perform invasive CFT</a:t>
                      </a:r>
                      <a:endParaRPr lang="en-US" sz="1600" b="1" i="0" dirty="0">
                        <a:solidFill>
                          <a:schemeClr val="tx1"/>
                        </a:solidFill>
                        <a:latin typeface="Arial" panose="020B0604020202020204" pitchFamily="34" charset="0"/>
                        <a:cs typeface="Arial" panose="020B0604020202020204" pitchFamily="34" charset="0"/>
                      </a:endParaRPr>
                    </a:p>
                  </a:txBody>
                  <a:tcPr>
                    <a:lnL w="38100" cap="flat" cmpd="sng" algn="ctr">
                      <a:solidFill>
                        <a:srgbClr val="0070C0"/>
                      </a:solidFill>
                      <a:prstDash val="solid"/>
                      <a:round/>
                      <a:headEnd type="none" w="med" len="med"/>
                      <a:tailEnd type="none" w="med" len="med"/>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pPr algn="ctr"/>
                      <a:r>
                        <a:rPr lang="en-US" sz="1600" b="1" i="0" dirty="0">
                          <a:solidFill>
                            <a:schemeClr val="tx1"/>
                          </a:solidFill>
                          <a:latin typeface="Arial" panose="020B0604020202020204" pitchFamily="34" charset="0"/>
                          <a:cs typeface="Arial" panose="020B0604020202020204" pitchFamily="34" charset="0"/>
                        </a:rPr>
                        <a:t>General cardiac catheterization imaging and physiology systems to rule out epicardial coronary disease</a:t>
                      </a:r>
                    </a:p>
                  </a:txBody>
                  <a:tcP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pPr algn="ctr"/>
                      <a:r>
                        <a:rPr lang="en-US" sz="1600" b="1" i="0" dirty="0">
                          <a:solidFill>
                            <a:schemeClr val="tx1"/>
                          </a:solidFill>
                          <a:latin typeface="Arial" panose="020B0604020202020204" pitchFamily="34" charset="0"/>
                          <a:cs typeface="Arial" panose="020B0604020202020204" pitchFamily="34" charset="0"/>
                        </a:rPr>
                        <a:t>Cardiovascular rehabilitation</a:t>
                      </a:r>
                    </a:p>
                  </a:txBody>
                  <a:tcPr>
                    <a:lnL>
                      <a:noFill/>
                    </a:lnL>
                    <a:lnR w="38100" cap="flat" cmpd="sng" algn="ctr">
                      <a:solidFill>
                        <a:srgbClr val="0070C0"/>
                      </a:solidFill>
                      <a:prstDash val="solid"/>
                      <a:round/>
                      <a:headEnd type="none" w="med" len="med"/>
                      <a:tailEnd type="none" w="med" len="med"/>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506894020"/>
                  </a:ext>
                </a:extLst>
              </a:tr>
              <a:tr h="926578">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r>
                        <a:rPr lang="en-US" sz="1600" b="1" i="0" dirty="0">
                          <a:solidFill>
                            <a:schemeClr val="tx1"/>
                          </a:solidFill>
                          <a:latin typeface="Arial" panose="020B0604020202020204" pitchFamily="34" charset="0"/>
                          <a:cs typeface="Arial" panose="020B0604020202020204" pitchFamily="34" charset="0"/>
                        </a:rPr>
                        <a:t>Noninvasive cardiologists,</a:t>
                      </a:r>
                      <a:r>
                        <a:rPr lang="en-US" sz="1600" b="1" i="0" baseline="0" dirty="0">
                          <a:solidFill>
                            <a:schemeClr val="tx1"/>
                          </a:solidFill>
                          <a:latin typeface="Arial" panose="020B0604020202020204" pitchFamily="34" charset="0"/>
                          <a:cs typeface="Arial" panose="020B0604020202020204" pitchFamily="34" charset="0"/>
                        </a:rPr>
                        <a:t> including imaging experts and clinicians providing ongoing care</a:t>
                      </a:r>
                      <a:endParaRPr lang="en-US" sz="1600" b="1" i="0" dirty="0">
                        <a:solidFill>
                          <a:schemeClr val="tx1"/>
                        </a:solidFill>
                        <a:latin typeface="Arial" panose="020B0604020202020204" pitchFamily="34" charset="0"/>
                        <a:cs typeface="Arial" panose="020B0604020202020204" pitchFamily="34" charset="0"/>
                      </a:endParaRPr>
                    </a:p>
                  </a:txBody>
                  <a:tcPr>
                    <a:lnL w="38100" cap="flat" cmpd="sng" algn="ctr">
                      <a:solidFill>
                        <a:srgbClr val="0070C0"/>
                      </a:solidFill>
                      <a:prstDash val="solid"/>
                      <a:round/>
                      <a:headEnd type="none" w="med" len="med"/>
                      <a:tailEnd type="none" w="med" len="med"/>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pPr algn="ctr"/>
                      <a:r>
                        <a:rPr lang="en-US" sz="1600" b="1" i="0" dirty="0">
                          <a:solidFill>
                            <a:schemeClr val="tx1"/>
                          </a:solidFill>
                          <a:latin typeface="Arial" panose="020B0604020202020204" pitchFamily="34" charset="0"/>
                          <a:cs typeface="Arial" panose="020B0604020202020204" pitchFamily="34" charset="0"/>
                        </a:rPr>
                        <a:t>Invasive coronary physiology system (thermodilution or Doppler)</a:t>
                      </a:r>
                    </a:p>
                  </a:txBody>
                  <a:tcP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pPr algn="ctr"/>
                      <a:r>
                        <a:rPr lang="en-US" sz="1600" b="1" i="0" dirty="0">
                          <a:solidFill>
                            <a:schemeClr val="tx1"/>
                          </a:solidFill>
                          <a:latin typeface="Arial" panose="020B0604020202020204" pitchFamily="34" charset="0"/>
                          <a:cs typeface="Arial" panose="020B0604020202020204" pitchFamily="34" charset="0"/>
                        </a:rPr>
                        <a:t>Weight loss program providers</a:t>
                      </a:r>
                    </a:p>
                  </a:txBody>
                  <a:tcPr>
                    <a:lnL>
                      <a:noFill/>
                    </a:lnL>
                    <a:lnR w="38100" cap="flat" cmpd="sng" algn="ctr">
                      <a:solidFill>
                        <a:srgbClr val="0070C0"/>
                      </a:solidFill>
                      <a:prstDash val="solid"/>
                      <a:round/>
                      <a:headEnd type="none" w="med" len="med"/>
                      <a:tailEnd type="none" w="med" len="med"/>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77867266"/>
                  </a:ext>
                </a:extLst>
              </a:tr>
              <a:tr h="560931">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r>
                        <a:rPr lang="en-US" sz="1600" b="1" i="0" dirty="0">
                          <a:solidFill>
                            <a:schemeClr val="tx1"/>
                          </a:solidFill>
                          <a:latin typeface="Arial" panose="020B0604020202020204" pitchFamily="34" charset="0"/>
                          <a:cs typeface="Arial" panose="020B0604020202020204" pitchFamily="34" charset="0"/>
                        </a:rPr>
                        <a:t>Nurses and advanced practice providers</a:t>
                      </a:r>
                    </a:p>
                  </a:txBody>
                  <a:tcPr>
                    <a:lnL w="38100" cap="flat" cmpd="sng" algn="ctr">
                      <a:solidFill>
                        <a:srgbClr val="0070C0"/>
                      </a:solidFill>
                      <a:prstDash val="solid"/>
                      <a:round/>
                      <a:headEnd type="none" w="med" len="med"/>
                      <a:tailEnd type="none" w="med" len="med"/>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pPr algn="ctr"/>
                      <a:r>
                        <a:rPr lang="en-US" sz="1600" b="1" i="0" dirty="0">
                          <a:solidFill>
                            <a:schemeClr val="tx1"/>
                          </a:solidFill>
                          <a:latin typeface="Arial" panose="020B0604020202020204" pitchFamily="34" charset="0"/>
                          <a:cs typeface="Arial" panose="020B0604020202020204" pitchFamily="34" charset="0"/>
                        </a:rPr>
                        <a:t>Intravascular imaging</a:t>
                      </a:r>
                    </a:p>
                  </a:txBody>
                  <a:tcP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pPr algn="ctr"/>
                      <a:r>
                        <a:rPr lang="en-US" sz="1600" b="1" i="0" dirty="0">
                          <a:solidFill>
                            <a:schemeClr val="tx1"/>
                          </a:solidFill>
                          <a:latin typeface="Arial" panose="020B0604020202020204" pitchFamily="34" charset="0"/>
                          <a:cs typeface="Arial" panose="020B0604020202020204" pitchFamily="34" charset="0"/>
                        </a:rPr>
                        <a:t>Nutritional and dietary counseling</a:t>
                      </a:r>
                    </a:p>
                  </a:txBody>
                  <a:tcPr>
                    <a:lnL>
                      <a:noFill/>
                    </a:lnL>
                    <a:lnR w="38100" cap="flat" cmpd="sng" algn="ctr">
                      <a:solidFill>
                        <a:srgbClr val="0070C0"/>
                      </a:solidFill>
                      <a:prstDash val="solid"/>
                      <a:round/>
                      <a:headEnd type="none" w="med" len="med"/>
                      <a:tailEnd type="none" w="med" len="med"/>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51796522"/>
                  </a:ext>
                </a:extLst>
              </a:tr>
              <a:tr h="2277838">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r>
                        <a:rPr lang="en-US" sz="1600" b="1" i="0" dirty="0">
                          <a:solidFill>
                            <a:schemeClr val="tx1"/>
                          </a:solidFill>
                          <a:latin typeface="Arial" panose="020B0604020202020204" pitchFamily="34" charset="0"/>
                          <a:cs typeface="Arial" panose="020B0604020202020204" pitchFamily="34" charset="0"/>
                        </a:rPr>
                        <a:t>Research staff</a:t>
                      </a:r>
                      <a:r>
                        <a:rPr lang="en-US" sz="1600" b="1" i="0" baseline="0" dirty="0">
                          <a:solidFill>
                            <a:schemeClr val="tx1"/>
                          </a:solidFill>
                          <a:latin typeface="Arial" panose="020B0604020202020204" pitchFamily="34" charset="0"/>
                          <a:cs typeface="Arial" panose="020B0604020202020204" pitchFamily="34" charset="0"/>
                        </a:rPr>
                        <a:t> to facilitate data collection and enroll patients in clinical trials</a:t>
                      </a:r>
                      <a:endParaRPr lang="en-US" sz="1600" b="1" i="0" dirty="0">
                        <a:solidFill>
                          <a:schemeClr val="tx1"/>
                        </a:solidFill>
                        <a:latin typeface="Arial" panose="020B0604020202020204" pitchFamily="34" charset="0"/>
                        <a:cs typeface="Arial" panose="020B0604020202020204" pitchFamily="34" charset="0"/>
                      </a:endParaRPr>
                    </a:p>
                  </a:txBody>
                  <a:tcPr>
                    <a:lnL w="38100" cap="flat" cmpd="sng" algn="ctr">
                      <a:solidFill>
                        <a:srgbClr val="0070C0"/>
                      </a:solidFill>
                      <a:prstDash val="solid"/>
                      <a:round/>
                      <a:headEnd type="none" w="med" len="med"/>
                      <a:tailEnd type="none" w="med" len="med"/>
                    </a:lnL>
                    <a:lnR>
                      <a:noFill/>
                    </a:lnR>
                    <a:lnT w="12700" cmpd="sng">
                      <a:solidFill>
                        <a:srgbClr val="4472C4"/>
                      </a:solidFill>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pPr algn="ctr"/>
                      <a:r>
                        <a:rPr lang="en-US" sz="1600" b="1" i="0" dirty="0">
                          <a:solidFill>
                            <a:schemeClr val="tx1"/>
                          </a:solidFill>
                          <a:latin typeface="Arial" panose="020B0604020202020204" pitchFamily="34" charset="0"/>
                          <a:cs typeface="Arial" panose="020B0604020202020204" pitchFamily="34" charset="0"/>
                        </a:rPr>
                        <a:t>Echocardiography and cardiac stress imaging equipment</a:t>
                      </a:r>
                    </a:p>
                    <a:p>
                      <a:pPr algn="ctr"/>
                      <a:r>
                        <a:rPr lang="en-US" sz="1600" b="1" i="0" dirty="0">
                          <a:solidFill>
                            <a:schemeClr val="tx1"/>
                          </a:solidFill>
                          <a:latin typeface="Arial" panose="020B0604020202020204" pitchFamily="34" charset="0"/>
                          <a:cs typeface="Arial" panose="020B0604020202020204" pitchFamily="34" charset="0"/>
                        </a:rPr>
                        <a:t>Advanced cardiac imaging program</a:t>
                      </a:r>
                      <a:r>
                        <a:rPr lang="en-US" sz="1600" b="1" i="0" baseline="0" dirty="0">
                          <a:solidFill>
                            <a:schemeClr val="tx1"/>
                          </a:solidFill>
                          <a:latin typeface="Arial" panose="020B0604020202020204" pitchFamily="34" charset="0"/>
                          <a:cs typeface="Arial" panose="020B0604020202020204" pitchFamily="34" charset="0"/>
                        </a:rPr>
                        <a:t> (PET/CMR) advised but not required</a:t>
                      </a:r>
                      <a:endParaRPr lang="en-US" sz="1600" b="1" i="0" dirty="0">
                        <a:solidFill>
                          <a:schemeClr val="tx1"/>
                        </a:solidFill>
                        <a:latin typeface="Arial" panose="020B0604020202020204" pitchFamily="34" charset="0"/>
                        <a:cs typeface="Arial" panose="020B0604020202020204" pitchFamily="34" charset="0"/>
                      </a:endParaRPr>
                    </a:p>
                  </a:txBody>
                  <a:tcPr>
                    <a:lnL>
                      <a:noFill/>
                    </a:lnL>
                    <a:lnR>
                      <a:noFill/>
                    </a:lnR>
                    <a:lnT w="12700" cmpd="sng">
                      <a:solidFill>
                        <a:srgbClr val="4472C4"/>
                      </a:solidFill>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pPr algn="ctr"/>
                      <a:r>
                        <a:rPr lang="en-US" sz="1600" b="1" i="0" dirty="0">
                          <a:solidFill>
                            <a:schemeClr val="tx1"/>
                          </a:solidFill>
                          <a:latin typeface="Arial" panose="020B0604020202020204" pitchFamily="34" charset="0"/>
                          <a:cs typeface="Arial" panose="020B0604020202020204" pitchFamily="34" charset="0"/>
                        </a:rPr>
                        <a:t>Mental health providers and psychiatry</a:t>
                      </a:r>
                    </a:p>
                    <a:p>
                      <a:pPr algn="ctr"/>
                      <a:endParaRPr lang="en-US" sz="1600" b="1" i="0" dirty="0">
                        <a:solidFill>
                          <a:schemeClr val="tx1"/>
                        </a:solidFill>
                        <a:latin typeface="Arial" panose="020B0604020202020204" pitchFamily="34" charset="0"/>
                        <a:cs typeface="Arial" panose="020B0604020202020204" pitchFamily="34" charset="0"/>
                      </a:endParaRPr>
                    </a:p>
                    <a:p>
                      <a:pPr algn="ctr"/>
                      <a:r>
                        <a:rPr lang="en-US" sz="1600" b="1" i="0" dirty="0">
                          <a:solidFill>
                            <a:schemeClr val="tx1"/>
                          </a:solidFill>
                          <a:latin typeface="Arial" panose="020B0604020202020204" pitchFamily="34" charset="0"/>
                          <a:cs typeface="Arial" panose="020B0604020202020204" pitchFamily="34" charset="0"/>
                        </a:rPr>
                        <a:t>Pain management and anesthesiology</a:t>
                      </a:r>
                    </a:p>
                    <a:p>
                      <a:pPr algn="ctr"/>
                      <a:endParaRPr lang="en-US" sz="1600" b="1" i="0" dirty="0">
                        <a:solidFill>
                          <a:schemeClr val="tx1"/>
                        </a:solidFill>
                        <a:latin typeface="Arial" panose="020B0604020202020204" pitchFamily="34" charset="0"/>
                        <a:cs typeface="Arial" panose="020B0604020202020204" pitchFamily="34" charset="0"/>
                      </a:endParaRPr>
                    </a:p>
                    <a:p>
                      <a:pPr algn="ctr"/>
                      <a:r>
                        <a:rPr lang="en-US" sz="1600" b="1" i="0" dirty="0">
                          <a:solidFill>
                            <a:schemeClr val="tx1"/>
                          </a:solidFill>
                          <a:latin typeface="Arial" panose="020B0604020202020204" pitchFamily="34" charset="0"/>
                          <a:cs typeface="Arial" panose="020B0604020202020204" pitchFamily="34" charset="0"/>
                        </a:rPr>
                        <a:t>Obstetrics</a:t>
                      </a:r>
                      <a:r>
                        <a:rPr lang="en-US" sz="1600" b="1" i="0" baseline="0" dirty="0">
                          <a:solidFill>
                            <a:schemeClr val="tx1"/>
                          </a:solidFill>
                          <a:latin typeface="Arial" panose="020B0604020202020204" pitchFamily="34" charset="0"/>
                          <a:cs typeface="Arial" panose="020B0604020202020204" pitchFamily="34" charset="0"/>
                        </a:rPr>
                        <a:t> and gynecology (for catamenial chest pain)</a:t>
                      </a:r>
                      <a:endParaRPr lang="en-US" sz="1600" b="1" i="0" dirty="0">
                        <a:solidFill>
                          <a:schemeClr val="tx1"/>
                        </a:solidFill>
                        <a:latin typeface="Arial" panose="020B0604020202020204" pitchFamily="34" charset="0"/>
                        <a:cs typeface="Arial" panose="020B0604020202020204" pitchFamily="34" charset="0"/>
                      </a:endParaRPr>
                    </a:p>
                  </a:txBody>
                  <a:tcPr>
                    <a:lnL>
                      <a:noFill/>
                    </a:lnL>
                    <a:lnR w="38100" cap="flat" cmpd="sng" algn="ctr">
                      <a:solidFill>
                        <a:srgbClr val="0070C0"/>
                      </a:solidFill>
                      <a:prstDash val="solid"/>
                      <a:round/>
                      <a:headEnd type="none" w="med" len="med"/>
                      <a:tailEnd type="none" w="med" len="med"/>
                    </a:lnR>
                    <a:lnT w="12700" cmpd="sng">
                      <a:solidFill>
                        <a:srgbClr val="4472C4"/>
                      </a:solidFill>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31661180"/>
                  </a:ext>
                </a:extLst>
              </a:tr>
            </a:tbl>
          </a:graphicData>
        </a:graphic>
      </p:graphicFrame>
      <p:sp>
        <p:nvSpPr>
          <p:cNvPr id="2" name="TextBox 1"/>
          <p:cNvSpPr txBox="1"/>
          <p:nvPr/>
        </p:nvSpPr>
        <p:spPr>
          <a:xfrm>
            <a:off x="0" y="-1"/>
            <a:ext cx="1028700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Resources Required for a CFT Center</a:t>
            </a:r>
          </a:p>
        </p:txBody>
      </p:sp>
      <p:sp>
        <p:nvSpPr>
          <p:cNvPr id="4" name="TextBox 3"/>
          <p:cNvSpPr txBox="1"/>
          <p:nvPr/>
        </p:nvSpPr>
        <p:spPr>
          <a:xfrm>
            <a:off x="4831883" y="6477800"/>
            <a:ext cx="54262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Smilowitz</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2023;82:1264</a:t>
            </a:r>
          </a:p>
        </p:txBody>
      </p:sp>
    </p:spTree>
    <p:extLst>
      <p:ext uri="{BB962C8B-B14F-4D97-AF65-F5344CB8AC3E}">
        <p14:creationId xmlns:p14="http://schemas.microsoft.com/office/powerpoint/2010/main" val="32075981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
            <a:ext cx="1028700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Invasive Diagnostic and Treatment Pathway for Pts with ANOCA</a:t>
            </a:r>
          </a:p>
        </p:txBody>
      </p:sp>
      <p:sp>
        <p:nvSpPr>
          <p:cNvPr id="4" name="TextBox 3"/>
          <p:cNvSpPr txBox="1"/>
          <p:nvPr/>
        </p:nvSpPr>
        <p:spPr>
          <a:xfrm>
            <a:off x="4831883" y="6477800"/>
            <a:ext cx="54262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Smilowitz</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2023;82:1264</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558266"/>
            <a:ext cx="8389620" cy="5863133"/>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25045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
            <a:ext cx="1028700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Invasive Treatment Pathway for Pts with ANOCA</a:t>
            </a:r>
          </a:p>
        </p:txBody>
      </p:sp>
      <p:sp>
        <p:nvSpPr>
          <p:cNvPr id="4" name="TextBox 3"/>
          <p:cNvSpPr txBox="1"/>
          <p:nvPr/>
        </p:nvSpPr>
        <p:spPr>
          <a:xfrm>
            <a:off x="4831883" y="6477800"/>
            <a:ext cx="54262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Smilowitz</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2023;82:1264</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80" y="622875"/>
            <a:ext cx="9483840" cy="585492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31164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16421" y="47248"/>
            <a:ext cx="74676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Post Stenting of LPL1 </a:t>
            </a:r>
          </a:p>
        </p:txBody>
      </p:sp>
      <p:pic>
        <p:nvPicPr>
          <p:cNvPr id="2" name="Pt US R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5843" y="780210"/>
            <a:ext cx="5808756" cy="5808756"/>
          </a:xfrm>
          <a:prstGeom prst="rect">
            <a:avLst/>
          </a:prstGeom>
        </p:spPr>
      </p:pic>
      <p:sp>
        <p:nvSpPr>
          <p:cNvPr id="4" name="TextBox 3"/>
          <p:cNvSpPr txBox="1"/>
          <p:nvPr/>
        </p:nvSpPr>
        <p:spPr>
          <a:xfrm>
            <a:off x="3361764" y="5360894"/>
            <a:ext cx="403411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Promus Elite 2.50/16 mm 14 atm 10 sec</a:t>
            </a:r>
          </a:p>
        </p:txBody>
      </p:sp>
    </p:spTree>
    <p:extLst>
      <p:ext uri="{BB962C8B-B14F-4D97-AF65-F5344CB8AC3E}">
        <p14:creationId xmlns:p14="http://schemas.microsoft.com/office/powerpoint/2010/main" val="284900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831883" y="6477800"/>
            <a:ext cx="54262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Smilowitz</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2023;82:1264</a:t>
            </a:r>
          </a:p>
        </p:txBody>
      </p:sp>
      <p:sp>
        <p:nvSpPr>
          <p:cNvPr id="5" name="TextBox 4"/>
          <p:cNvSpPr txBox="1"/>
          <p:nvPr/>
        </p:nvSpPr>
        <p:spPr>
          <a:xfrm>
            <a:off x="5109226" y="651511"/>
            <a:ext cx="5005137" cy="16927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Evidence Based Therapies for Angina with Nonobstructive Coronary Arteries Due to Myocardial Bridging</a:t>
            </a:r>
          </a:p>
        </p:txBody>
      </p:sp>
      <p:sp>
        <p:nvSpPr>
          <p:cNvPr id="2" name="TextBox 1"/>
          <p:cNvSpPr txBox="1"/>
          <p:nvPr/>
        </p:nvSpPr>
        <p:spPr>
          <a:xfrm>
            <a:off x="196716" y="542631"/>
            <a:ext cx="4705582" cy="16927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Evidence Based Therapies for ANOCA Due to Epicardial Coronary Spasm and Endothelial Dysfunction</a:t>
            </a:r>
          </a:p>
        </p:txBody>
      </p:sp>
      <p:graphicFrame>
        <p:nvGraphicFramePr>
          <p:cNvPr id="8" name="Table 7"/>
          <p:cNvGraphicFramePr>
            <a:graphicFrameLocks noGrp="1"/>
          </p:cNvGraphicFramePr>
          <p:nvPr/>
        </p:nvGraphicFramePr>
        <p:xfrm>
          <a:off x="5319845" y="2532590"/>
          <a:ext cx="4794518" cy="3473117"/>
        </p:xfrm>
        <a:graphic>
          <a:graphicData uri="http://schemas.openxmlformats.org/drawingml/2006/table">
            <a:tbl>
              <a:tblPr firstRow="1" bandRow="1"/>
              <a:tblGrid>
                <a:gridCol w="4794518">
                  <a:extLst>
                    <a:ext uri="{9D8B030D-6E8A-4147-A177-3AD203B41FA5}">
                      <a16:colId xmlns:a16="http://schemas.microsoft.com/office/drawing/2014/main" val="905349293"/>
                    </a:ext>
                  </a:extLst>
                </a:gridCol>
              </a:tblGrid>
              <a:tr h="604111">
                <a:tc>
                  <a:txBody>
                    <a:bodyPr/>
                    <a:lstStyle>
                      <a:lvl1pPr marL="0" algn="l" defTabSz="912725" rtl="0" eaLnBrk="1" latinLnBrk="0" hangingPunct="1">
                        <a:defRPr sz="1800" b="1" kern="1200">
                          <a:solidFill>
                            <a:schemeClr val="lt1"/>
                          </a:solidFill>
                          <a:latin typeface="Calibri" panose="020F0502020204030204"/>
                        </a:defRPr>
                      </a:lvl1pPr>
                      <a:lvl2pPr marL="456364" algn="l" defTabSz="912725" rtl="0" eaLnBrk="1" latinLnBrk="0" hangingPunct="1">
                        <a:defRPr sz="1800" b="1" kern="1200">
                          <a:solidFill>
                            <a:schemeClr val="lt1"/>
                          </a:solidFill>
                          <a:latin typeface="Calibri" panose="020F0502020204030204"/>
                        </a:defRPr>
                      </a:lvl2pPr>
                      <a:lvl3pPr marL="912725" algn="l" defTabSz="912725" rtl="0" eaLnBrk="1" latinLnBrk="0" hangingPunct="1">
                        <a:defRPr sz="1800" b="1" kern="1200">
                          <a:solidFill>
                            <a:schemeClr val="lt1"/>
                          </a:solidFill>
                          <a:latin typeface="Calibri" panose="020F0502020204030204"/>
                        </a:defRPr>
                      </a:lvl3pPr>
                      <a:lvl4pPr marL="1369084" algn="l" defTabSz="912725" rtl="0" eaLnBrk="1" latinLnBrk="0" hangingPunct="1">
                        <a:defRPr sz="1800" b="1" kern="1200">
                          <a:solidFill>
                            <a:schemeClr val="lt1"/>
                          </a:solidFill>
                          <a:latin typeface="Calibri" panose="020F0502020204030204"/>
                        </a:defRPr>
                      </a:lvl4pPr>
                      <a:lvl5pPr marL="1825438" algn="l" defTabSz="912725" rtl="0" eaLnBrk="1" latinLnBrk="0" hangingPunct="1">
                        <a:defRPr sz="1800" b="1" kern="1200">
                          <a:solidFill>
                            <a:schemeClr val="lt1"/>
                          </a:solidFill>
                          <a:latin typeface="Calibri" panose="020F0502020204030204"/>
                        </a:defRPr>
                      </a:lvl5pPr>
                      <a:lvl6pPr marL="2281798" algn="l" defTabSz="912725" rtl="0" eaLnBrk="1" latinLnBrk="0" hangingPunct="1">
                        <a:defRPr sz="1800" b="1" kern="1200">
                          <a:solidFill>
                            <a:schemeClr val="lt1"/>
                          </a:solidFill>
                          <a:latin typeface="Calibri" panose="020F0502020204030204"/>
                        </a:defRPr>
                      </a:lvl6pPr>
                      <a:lvl7pPr marL="2738156" algn="l" defTabSz="912725" rtl="0" eaLnBrk="1" latinLnBrk="0" hangingPunct="1">
                        <a:defRPr sz="1800" b="1" kern="1200">
                          <a:solidFill>
                            <a:schemeClr val="lt1"/>
                          </a:solidFill>
                          <a:latin typeface="Calibri" panose="020F0502020204030204"/>
                        </a:defRPr>
                      </a:lvl7pPr>
                      <a:lvl8pPr marL="3194513" algn="l" defTabSz="912725" rtl="0" eaLnBrk="1" latinLnBrk="0" hangingPunct="1">
                        <a:defRPr sz="1800" b="1" kern="1200">
                          <a:solidFill>
                            <a:schemeClr val="lt1"/>
                          </a:solidFill>
                          <a:latin typeface="Calibri" panose="020F0502020204030204"/>
                        </a:defRPr>
                      </a:lvl8pPr>
                      <a:lvl9pPr marL="3650876" algn="l" defTabSz="912725" rtl="0" eaLnBrk="1" latinLnBrk="0" hangingPunct="1">
                        <a:defRPr sz="1800" b="1" kern="1200">
                          <a:solidFill>
                            <a:schemeClr val="lt1"/>
                          </a:solidFill>
                          <a:latin typeface="Calibri" panose="020F0502020204030204"/>
                        </a:defRPr>
                      </a:lvl9pPr>
                    </a:lstStyle>
                    <a:p>
                      <a:pPr algn="ctr"/>
                      <a:r>
                        <a:rPr lang="en-US" sz="1800" b="1" i="0" dirty="0">
                          <a:solidFill>
                            <a:schemeClr val="bg1"/>
                          </a:solidFill>
                          <a:latin typeface="Arial" panose="020B0604020202020204" pitchFamily="34" charset="0"/>
                          <a:cs typeface="Arial" panose="020B0604020202020204" pitchFamily="34" charset="0"/>
                        </a:rPr>
                        <a:t>Myocardial Bridging</a:t>
                      </a:r>
                    </a:p>
                  </a:txBody>
                  <a:tcPr anchor="ctr">
                    <a:lnL w="38100" cap="flat" cmpd="sng" algn="ctr">
                      <a:solidFill>
                        <a:srgbClr val="0070C0"/>
                      </a:solidFill>
                      <a:prstDash val="solid"/>
                      <a:round/>
                      <a:headEnd type="none" w="med" len="med"/>
                      <a:tailEnd type="none" w="med" len="med"/>
                    </a:lnL>
                    <a:lnR>
                      <a:noFill/>
                    </a:lnR>
                    <a:lnT w="38100" cap="flat" cmpd="sng" algn="ctr">
                      <a:solidFill>
                        <a:srgbClr val="0070C0"/>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271005098"/>
                  </a:ext>
                </a:extLst>
              </a:tr>
              <a:tr h="1871101">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r>
                        <a:rPr lang="en-US" sz="1800" b="1" i="0" dirty="0">
                          <a:solidFill>
                            <a:schemeClr val="tx1"/>
                          </a:solidFill>
                          <a:latin typeface="Arial" panose="020B0604020202020204" pitchFamily="34" charset="0"/>
                          <a:cs typeface="Arial" panose="020B0604020202020204" pitchFamily="34" charset="0"/>
                        </a:rPr>
                        <a:t>Drug Therapy</a:t>
                      </a:r>
                    </a:p>
                    <a:p>
                      <a:r>
                        <a:rPr lang="en-US" sz="1800" b="1" i="0" baseline="0" dirty="0">
                          <a:solidFill>
                            <a:schemeClr val="tx1"/>
                          </a:solidFill>
                          <a:latin typeface="Arial" panose="020B0604020202020204" pitchFamily="34" charset="0"/>
                          <a:cs typeface="Arial" panose="020B0604020202020204" pitchFamily="34" charset="0"/>
                        </a:rPr>
                        <a:t>  Evidence of benefit</a:t>
                      </a:r>
                    </a:p>
                    <a:p>
                      <a:r>
                        <a:rPr lang="en-US" sz="1800" b="1" i="0" baseline="0" dirty="0">
                          <a:solidFill>
                            <a:schemeClr val="tx1"/>
                          </a:solidFill>
                          <a:latin typeface="Arial" panose="020B0604020202020204" pitchFamily="34" charset="0"/>
                          <a:cs typeface="Arial" panose="020B0604020202020204" pitchFamily="34" charset="0"/>
                        </a:rPr>
                        <a:t>     Beta-blockers</a:t>
                      </a:r>
                    </a:p>
                    <a:p>
                      <a:r>
                        <a:rPr lang="en-US" sz="1800" b="1" i="0" baseline="0" dirty="0">
                          <a:solidFill>
                            <a:schemeClr val="tx1"/>
                          </a:solidFill>
                          <a:latin typeface="Arial" panose="020B0604020202020204" pitchFamily="34" charset="0"/>
                          <a:cs typeface="Arial" panose="020B0604020202020204" pitchFamily="34" charset="0"/>
                        </a:rPr>
                        <a:t>     CCB</a:t>
                      </a:r>
                    </a:p>
                    <a:p>
                      <a:r>
                        <a:rPr lang="en-US" sz="1800" b="1" i="0" baseline="0" dirty="0">
                          <a:solidFill>
                            <a:schemeClr val="tx1"/>
                          </a:solidFill>
                          <a:latin typeface="Arial" panose="020B0604020202020204" pitchFamily="34" charset="0"/>
                          <a:cs typeface="Arial" panose="020B0604020202020204" pitchFamily="34" charset="0"/>
                        </a:rPr>
                        <a:t>     </a:t>
                      </a:r>
                      <a:r>
                        <a:rPr lang="en-US" sz="1800" b="1" i="0" baseline="0" dirty="0" err="1">
                          <a:solidFill>
                            <a:schemeClr val="tx1"/>
                          </a:solidFill>
                          <a:latin typeface="Arial" panose="020B0604020202020204" pitchFamily="34" charset="0"/>
                          <a:cs typeface="Arial" panose="020B0604020202020204" pitchFamily="34" charset="0"/>
                        </a:rPr>
                        <a:t>Ivabradine</a:t>
                      </a:r>
                      <a:endParaRPr lang="en-US" sz="1800" b="1" i="0" baseline="0" dirty="0">
                        <a:solidFill>
                          <a:schemeClr val="tx1"/>
                        </a:solidFill>
                        <a:latin typeface="Arial" panose="020B0604020202020204" pitchFamily="34" charset="0"/>
                        <a:cs typeface="Arial" panose="020B0604020202020204" pitchFamily="34" charset="0"/>
                      </a:endParaRPr>
                    </a:p>
                    <a:p>
                      <a:r>
                        <a:rPr lang="en-US" sz="1800" b="1" i="0" baseline="0" dirty="0">
                          <a:solidFill>
                            <a:schemeClr val="tx1"/>
                          </a:solidFill>
                          <a:latin typeface="Arial" panose="020B0604020202020204" pitchFamily="34" charset="0"/>
                          <a:cs typeface="Arial" panose="020B0604020202020204" pitchFamily="34" charset="0"/>
                        </a:rPr>
                        <a:t>     Statins</a:t>
                      </a:r>
                      <a:endParaRPr lang="en-US" sz="18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506894020"/>
                  </a:ext>
                </a:extLst>
              </a:tr>
              <a:tr h="997905">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pPr marL="0" marR="0" lvl="0" indent="0" algn="l" defTabSz="912725"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Arial" panose="020B0604020202020204" pitchFamily="34" charset="0"/>
                          <a:cs typeface="Arial" panose="020B0604020202020204" pitchFamily="34" charset="0"/>
                        </a:rPr>
                        <a:t>Procedure / Device-Based Therapy</a:t>
                      </a:r>
                    </a:p>
                    <a:p>
                      <a:pPr marL="0" marR="0" lvl="0" indent="0" algn="l" defTabSz="912725"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Arial" panose="020B0604020202020204" pitchFamily="34" charset="0"/>
                          <a:cs typeface="Arial" panose="020B0604020202020204" pitchFamily="34" charset="0"/>
                        </a:rPr>
                        <a:t>  Limited</a:t>
                      </a:r>
                      <a:r>
                        <a:rPr lang="en-US" sz="1800" b="1" i="0" baseline="0" dirty="0">
                          <a:solidFill>
                            <a:schemeClr val="tx1"/>
                          </a:solidFill>
                          <a:latin typeface="Arial" panose="020B0604020202020204" pitchFamily="34" charset="0"/>
                          <a:cs typeface="Arial" panose="020B0604020202020204" pitchFamily="34" charset="0"/>
                        </a:rPr>
                        <a:t> Data</a:t>
                      </a:r>
                    </a:p>
                    <a:p>
                      <a:pPr marL="0" marR="0" lvl="0" indent="0" algn="l" defTabSz="912725" rtl="0" eaLnBrk="1" fontAlgn="auto" latinLnBrk="0" hangingPunct="1">
                        <a:lnSpc>
                          <a:spcPct val="100000"/>
                        </a:lnSpc>
                        <a:spcBef>
                          <a:spcPts val="0"/>
                        </a:spcBef>
                        <a:spcAft>
                          <a:spcPts val="0"/>
                        </a:spcAft>
                        <a:buClrTx/>
                        <a:buSzTx/>
                        <a:buFontTx/>
                        <a:buNone/>
                        <a:tabLst/>
                        <a:defRPr/>
                      </a:pPr>
                      <a:r>
                        <a:rPr lang="en-US" sz="1800" b="1" i="0" baseline="0" dirty="0">
                          <a:solidFill>
                            <a:schemeClr val="tx1"/>
                          </a:solidFill>
                          <a:latin typeface="Arial" panose="020B0604020202020204" pitchFamily="34" charset="0"/>
                          <a:cs typeface="Arial" panose="020B0604020202020204" pitchFamily="34" charset="0"/>
                        </a:rPr>
                        <a:t>     Surgical </a:t>
                      </a:r>
                      <a:r>
                        <a:rPr lang="en-US" sz="1800" b="1" i="0" baseline="0" dirty="0" err="1">
                          <a:solidFill>
                            <a:schemeClr val="tx1"/>
                          </a:solidFill>
                          <a:latin typeface="Arial" panose="020B0604020202020204" pitchFamily="34" charset="0"/>
                          <a:cs typeface="Arial" panose="020B0604020202020204" pitchFamily="34" charset="0"/>
                        </a:rPr>
                        <a:t>Unroofing</a:t>
                      </a:r>
                      <a:endParaRPr lang="en-US" sz="18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77867266"/>
                  </a:ext>
                </a:extLst>
              </a:tr>
            </a:tbl>
          </a:graphicData>
        </a:graphic>
      </p:graphicFrame>
      <p:graphicFrame>
        <p:nvGraphicFramePr>
          <p:cNvPr id="9" name="Table 8"/>
          <p:cNvGraphicFramePr>
            <a:graphicFrameLocks noGrp="1"/>
          </p:cNvGraphicFramePr>
          <p:nvPr/>
        </p:nvGraphicFramePr>
        <p:xfrm>
          <a:off x="159087" y="2530987"/>
          <a:ext cx="4794518" cy="3474720"/>
        </p:xfrm>
        <a:graphic>
          <a:graphicData uri="http://schemas.openxmlformats.org/drawingml/2006/table">
            <a:tbl>
              <a:tblPr firstRow="1" bandRow="1"/>
              <a:tblGrid>
                <a:gridCol w="4794518">
                  <a:extLst>
                    <a:ext uri="{9D8B030D-6E8A-4147-A177-3AD203B41FA5}">
                      <a16:colId xmlns:a16="http://schemas.microsoft.com/office/drawing/2014/main" val="905349293"/>
                    </a:ext>
                  </a:extLst>
                </a:gridCol>
              </a:tblGrid>
              <a:tr h="560931">
                <a:tc>
                  <a:txBody>
                    <a:bodyPr/>
                    <a:lstStyle>
                      <a:lvl1pPr marL="0" algn="l" defTabSz="912725" rtl="0" eaLnBrk="1" latinLnBrk="0" hangingPunct="1">
                        <a:defRPr sz="1800" b="1" kern="1200">
                          <a:solidFill>
                            <a:schemeClr val="lt1"/>
                          </a:solidFill>
                          <a:latin typeface="Calibri" panose="020F0502020204030204"/>
                        </a:defRPr>
                      </a:lvl1pPr>
                      <a:lvl2pPr marL="456364" algn="l" defTabSz="912725" rtl="0" eaLnBrk="1" latinLnBrk="0" hangingPunct="1">
                        <a:defRPr sz="1800" b="1" kern="1200">
                          <a:solidFill>
                            <a:schemeClr val="lt1"/>
                          </a:solidFill>
                          <a:latin typeface="Calibri" panose="020F0502020204030204"/>
                        </a:defRPr>
                      </a:lvl2pPr>
                      <a:lvl3pPr marL="912725" algn="l" defTabSz="912725" rtl="0" eaLnBrk="1" latinLnBrk="0" hangingPunct="1">
                        <a:defRPr sz="1800" b="1" kern="1200">
                          <a:solidFill>
                            <a:schemeClr val="lt1"/>
                          </a:solidFill>
                          <a:latin typeface="Calibri" panose="020F0502020204030204"/>
                        </a:defRPr>
                      </a:lvl3pPr>
                      <a:lvl4pPr marL="1369084" algn="l" defTabSz="912725" rtl="0" eaLnBrk="1" latinLnBrk="0" hangingPunct="1">
                        <a:defRPr sz="1800" b="1" kern="1200">
                          <a:solidFill>
                            <a:schemeClr val="lt1"/>
                          </a:solidFill>
                          <a:latin typeface="Calibri" panose="020F0502020204030204"/>
                        </a:defRPr>
                      </a:lvl4pPr>
                      <a:lvl5pPr marL="1825438" algn="l" defTabSz="912725" rtl="0" eaLnBrk="1" latinLnBrk="0" hangingPunct="1">
                        <a:defRPr sz="1800" b="1" kern="1200">
                          <a:solidFill>
                            <a:schemeClr val="lt1"/>
                          </a:solidFill>
                          <a:latin typeface="Calibri" panose="020F0502020204030204"/>
                        </a:defRPr>
                      </a:lvl5pPr>
                      <a:lvl6pPr marL="2281798" algn="l" defTabSz="912725" rtl="0" eaLnBrk="1" latinLnBrk="0" hangingPunct="1">
                        <a:defRPr sz="1800" b="1" kern="1200">
                          <a:solidFill>
                            <a:schemeClr val="lt1"/>
                          </a:solidFill>
                          <a:latin typeface="Calibri" panose="020F0502020204030204"/>
                        </a:defRPr>
                      </a:lvl6pPr>
                      <a:lvl7pPr marL="2738156" algn="l" defTabSz="912725" rtl="0" eaLnBrk="1" latinLnBrk="0" hangingPunct="1">
                        <a:defRPr sz="1800" b="1" kern="1200">
                          <a:solidFill>
                            <a:schemeClr val="lt1"/>
                          </a:solidFill>
                          <a:latin typeface="Calibri" panose="020F0502020204030204"/>
                        </a:defRPr>
                      </a:lvl7pPr>
                      <a:lvl8pPr marL="3194513" algn="l" defTabSz="912725" rtl="0" eaLnBrk="1" latinLnBrk="0" hangingPunct="1">
                        <a:defRPr sz="1800" b="1" kern="1200">
                          <a:solidFill>
                            <a:schemeClr val="lt1"/>
                          </a:solidFill>
                          <a:latin typeface="Calibri" panose="020F0502020204030204"/>
                        </a:defRPr>
                      </a:lvl8pPr>
                      <a:lvl9pPr marL="3650876" algn="l" defTabSz="912725" rtl="0" eaLnBrk="1" latinLnBrk="0" hangingPunct="1">
                        <a:defRPr sz="1800" b="1" kern="1200">
                          <a:solidFill>
                            <a:schemeClr val="lt1"/>
                          </a:solidFill>
                          <a:latin typeface="Calibri" panose="020F0502020204030204"/>
                        </a:defRPr>
                      </a:lvl9pPr>
                    </a:lstStyle>
                    <a:p>
                      <a:pPr algn="ctr"/>
                      <a:r>
                        <a:rPr lang="en-US" sz="1800" b="1" i="0" dirty="0">
                          <a:solidFill>
                            <a:schemeClr val="bg1"/>
                          </a:solidFill>
                          <a:latin typeface="Arial" panose="020B0604020202020204" pitchFamily="34" charset="0"/>
                          <a:cs typeface="Arial" panose="020B0604020202020204" pitchFamily="34" charset="0"/>
                        </a:rPr>
                        <a:t>Epicardial Coronary Spasm &amp; Endothelial Dysfunction</a:t>
                      </a:r>
                    </a:p>
                  </a:txBody>
                  <a:tcPr anchor="ctr">
                    <a:lnL w="38100" cap="flat" cmpd="sng" algn="ctr">
                      <a:solidFill>
                        <a:srgbClr val="0070C0"/>
                      </a:solidFill>
                      <a:prstDash val="solid"/>
                      <a:round/>
                      <a:headEnd type="none" w="med" len="med"/>
                      <a:tailEnd type="none" w="med" len="med"/>
                    </a:lnL>
                    <a:lnR>
                      <a:noFill/>
                    </a:lnR>
                    <a:lnT w="38100" cap="flat" cmpd="sng" algn="ctr">
                      <a:solidFill>
                        <a:srgbClr val="0070C0"/>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271005098"/>
                  </a:ext>
                </a:extLst>
              </a:tr>
              <a:tr h="1196830">
                <a:tc>
                  <a:txBody>
                    <a:bodyPr/>
                    <a:lstStyle>
                      <a:lvl1pPr marL="0" algn="l" defTabSz="912725" rtl="0" eaLnBrk="1" latinLnBrk="0" hangingPunct="1">
                        <a:defRPr sz="1800" kern="1200">
                          <a:solidFill>
                            <a:schemeClr val="dk1"/>
                          </a:solidFill>
                          <a:latin typeface="Calibri" panose="020F0502020204030204"/>
                        </a:defRPr>
                      </a:lvl1pPr>
                      <a:lvl2pPr marL="456364" algn="l" defTabSz="912725" rtl="0" eaLnBrk="1" latinLnBrk="0" hangingPunct="1">
                        <a:defRPr sz="1800" kern="1200">
                          <a:solidFill>
                            <a:schemeClr val="dk1"/>
                          </a:solidFill>
                          <a:latin typeface="Calibri" panose="020F0502020204030204"/>
                        </a:defRPr>
                      </a:lvl2pPr>
                      <a:lvl3pPr marL="912725" algn="l" defTabSz="912725" rtl="0" eaLnBrk="1" latinLnBrk="0" hangingPunct="1">
                        <a:defRPr sz="1800" kern="1200">
                          <a:solidFill>
                            <a:schemeClr val="dk1"/>
                          </a:solidFill>
                          <a:latin typeface="Calibri" panose="020F0502020204030204"/>
                        </a:defRPr>
                      </a:lvl3pPr>
                      <a:lvl4pPr marL="1369084" algn="l" defTabSz="912725" rtl="0" eaLnBrk="1" latinLnBrk="0" hangingPunct="1">
                        <a:defRPr sz="1800" kern="1200">
                          <a:solidFill>
                            <a:schemeClr val="dk1"/>
                          </a:solidFill>
                          <a:latin typeface="Calibri" panose="020F0502020204030204"/>
                        </a:defRPr>
                      </a:lvl4pPr>
                      <a:lvl5pPr marL="1825438" algn="l" defTabSz="912725" rtl="0" eaLnBrk="1" latinLnBrk="0" hangingPunct="1">
                        <a:defRPr sz="1800" kern="1200">
                          <a:solidFill>
                            <a:schemeClr val="dk1"/>
                          </a:solidFill>
                          <a:latin typeface="Calibri" panose="020F0502020204030204"/>
                        </a:defRPr>
                      </a:lvl5pPr>
                      <a:lvl6pPr marL="2281798" algn="l" defTabSz="912725" rtl="0" eaLnBrk="1" latinLnBrk="0" hangingPunct="1">
                        <a:defRPr sz="1800" kern="1200">
                          <a:solidFill>
                            <a:schemeClr val="dk1"/>
                          </a:solidFill>
                          <a:latin typeface="Calibri" panose="020F0502020204030204"/>
                        </a:defRPr>
                      </a:lvl6pPr>
                      <a:lvl7pPr marL="2738156" algn="l" defTabSz="912725" rtl="0" eaLnBrk="1" latinLnBrk="0" hangingPunct="1">
                        <a:defRPr sz="1800" kern="1200">
                          <a:solidFill>
                            <a:schemeClr val="dk1"/>
                          </a:solidFill>
                          <a:latin typeface="Calibri" panose="020F0502020204030204"/>
                        </a:defRPr>
                      </a:lvl7pPr>
                      <a:lvl8pPr marL="3194513" algn="l" defTabSz="912725" rtl="0" eaLnBrk="1" latinLnBrk="0" hangingPunct="1">
                        <a:defRPr sz="1800" kern="1200">
                          <a:solidFill>
                            <a:schemeClr val="dk1"/>
                          </a:solidFill>
                          <a:latin typeface="Calibri" panose="020F0502020204030204"/>
                        </a:defRPr>
                      </a:lvl8pPr>
                      <a:lvl9pPr marL="3650876" algn="l" defTabSz="912725" rtl="0" eaLnBrk="1" latinLnBrk="0" hangingPunct="1">
                        <a:defRPr sz="1800" kern="1200">
                          <a:solidFill>
                            <a:schemeClr val="dk1"/>
                          </a:solidFill>
                          <a:latin typeface="Calibri" panose="020F0502020204030204"/>
                        </a:defRPr>
                      </a:lvl9pPr>
                    </a:lstStyle>
                    <a:p>
                      <a:r>
                        <a:rPr lang="en-US" sz="1800" b="1" i="0" dirty="0">
                          <a:solidFill>
                            <a:schemeClr val="tx1"/>
                          </a:solidFill>
                          <a:latin typeface="Arial" panose="020B0604020202020204" pitchFamily="34" charset="0"/>
                          <a:cs typeface="Arial" panose="020B0604020202020204" pitchFamily="34" charset="0"/>
                        </a:rPr>
                        <a:t>Drug Therapy</a:t>
                      </a:r>
                    </a:p>
                    <a:p>
                      <a:r>
                        <a:rPr lang="en-US" sz="1800" b="1" i="0" baseline="0" dirty="0">
                          <a:solidFill>
                            <a:schemeClr val="tx1"/>
                          </a:solidFill>
                          <a:latin typeface="Arial" panose="020B0604020202020204" pitchFamily="34" charset="0"/>
                          <a:cs typeface="Arial" panose="020B0604020202020204" pitchFamily="34" charset="0"/>
                        </a:rPr>
                        <a:t>  Evidence of benefit</a:t>
                      </a:r>
                    </a:p>
                    <a:p>
                      <a:r>
                        <a:rPr lang="en-US" sz="1800" b="1" i="0" baseline="0" dirty="0">
                          <a:solidFill>
                            <a:schemeClr val="tx1"/>
                          </a:solidFill>
                          <a:latin typeface="Arial" panose="020B0604020202020204" pitchFamily="34" charset="0"/>
                          <a:cs typeface="Arial" panose="020B0604020202020204" pitchFamily="34" charset="0"/>
                        </a:rPr>
                        <a:t>     CCB</a:t>
                      </a:r>
                    </a:p>
                    <a:p>
                      <a:r>
                        <a:rPr lang="en-US" sz="1800" b="1" i="0" baseline="0" dirty="0">
                          <a:solidFill>
                            <a:schemeClr val="tx1"/>
                          </a:solidFill>
                          <a:latin typeface="Arial" panose="020B0604020202020204" pitchFamily="34" charset="0"/>
                          <a:cs typeface="Arial" panose="020B0604020202020204" pitchFamily="34" charset="0"/>
                        </a:rPr>
                        <a:t>     </a:t>
                      </a:r>
                      <a:r>
                        <a:rPr lang="en-US" sz="1800" b="1" i="0" baseline="0" dirty="0" err="1">
                          <a:solidFill>
                            <a:schemeClr val="tx1"/>
                          </a:solidFill>
                          <a:latin typeface="Arial" panose="020B0604020202020204" pitchFamily="34" charset="0"/>
                          <a:cs typeface="Arial" panose="020B0604020202020204" pitchFamily="34" charset="0"/>
                        </a:rPr>
                        <a:t>Cilostazol</a:t>
                      </a:r>
                      <a:endParaRPr lang="en-US" sz="1800" b="1" i="0" baseline="0" dirty="0">
                        <a:solidFill>
                          <a:schemeClr val="tx1"/>
                        </a:solidFill>
                        <a:latin typeface="Arial" panose="020B0604020202020204" pitchFamily="34" charset="0"/>
                        <a:cs typeface="Arial" panose="020B0604020202020204" pitchFamily="34" charset="0"/>
                      </a:endParaRPr>
                    </a:p>
                    <a:p>
                      <a:r>
                        <a:rPr lang="en-US" sz="1800" b="1" i="0" baseline="0" dirty="0">
                          <a:solidFill>
                            <a:schemeClr val="tx1"/>
                          </a:solidFill>
                          <a:latin typeface="Arial" panose="020B0604020202020204" pitchFamily="34" charset="0"/>
                          <a:cs typeface="Arial" panose="020B0604020202020204" pitchFamily="34" charset="0"/>
                        </a:rPr>
                        <a:t>     </a:t>
                      </a:r>
                      <a:r>
                        <a:rPr lang="en-US" sz="1800" b="1" i="0" baseline="0" dirty="0" err="1">
                          <a:solidFill>
                            <a:schemeClr val="tx1"/>
                          </a:solidFill>
                          <a:latin typeface="Arial" panose="020B0604020202020204" pitchFamily="34" charset="0"/>
                          <a:cs typeface="Arial" panose="020B0604020202020204" pitchFamily="34" charset="0"/>
                        </a:rPr>
                        <a:t>Cyproheptadine</a:t>
                      </a:r>
                      <a:endParaRPr lang="en-US" sz="1800" b="1" i="0" baseline="0" dirty="0">
                        <a:solidFill>
                          <a:schemeClr val="tx1"/>
                        </a:solidFill>
                        <a:latin typeface="Arial" panose="020B0604020202020204" pitchFamily="34" charset="0"/>
                        <a:cs typeface="Arial" panose="020B0604020202020204" pitchFamily="34" charset="0"/>
                      </a:endParaRPr>
                    </a:p>
                    <a:p>
                      <a:r>
                        <a:rPr lang="en-US" sz="1800" b="1" i="0" baseline="0" dirty="0">
                          <a:solidFill>
                            <a:schemeClr val="tx1"/>
                          </a:solidFill>
                          <a:latin typeface="Arial" panose="020B0604020202020204" pitchFamily="34" charset="0"/>
                          <a:cs typeface="Arial" panose="020B0604020202020204" pitchFamily="34" charset="0"/>
                        </a:rPr>
                        <a:t>     </a:t>
                      </a:r>
                      <a:r>
                        <a:rPr lang="en-US" sz="1800" b="1" i="0" baseline="0" dirty="0" err="1">
                          <a:solidFill>
                            <a:schemeClr val="tx1"/>
                          </a:solidFill>
                          <a:latin typeface="Arial" panose="020B0604020202020204" pitchFamily="34" charset="0"/>
                          <a:cs typeface="Arial" panose="020B0604020202020204" pitchFamily="34" charset="0"/>
                        </a:rPr>
                        <a:t>Fasudil</a:t>
                      </a:r>
                      <a:endParaRPr lang="en-US" sz="1800" b="1" i="0" baseline="0" dirty="0">
                        <a:solidFill>
                          <a:schemeClr val="tx1"/>
                        </a:solidFill>
                        <a:latin typeface="Arial" panose="020B0604020202020204" pitchFamily="34" charset="0"/>
                        <a:cs typeface="Arial" panose="020B0604020202020204" pitchFamily="34" charset="0"/>
                      </a:endParaRPr>
                    </a:p>
                    <a:p>
                      <a:r>
                        <a:rPr lang="en-US" sz="1800" b="1" i="0" baseline="0" dirty="0">
                          <a:solidFill>
                            <a:schemeClr val="tx1"/>
                          </a:solidFill>
                          <a:latin typeface="Arial" panose="020B0604020202020204" pitchFamily="34" charset="0"/>
                          <a:cs typeface="Arial" panose="020B0604020202020204" pitchFamily="34" charset="0"/>
                        </a:rPr>
                        <a:t>     Long-acting nitrates</a:t>
                      </a:r>
                    </a:p>
                    <a:p>
                      <a:r>
                        <a:rPr lang="en-US" sz="1800" b="1" i="0" baseline="0" dirty="0">
                          <a:solidFill>
                            <a:schemeClr val="tx1"/>
                          </a:solidFill>
                          <a:latin typeface="Arial" panose="020B0604020202020204" pitchFamily="34" charset="0"/>
                          <a:cs typeface="Arial" panose="020B0604020202020204" pitchFamily="34" charset="0"/>
                        </a:rPr>
                        <a:t>     Metformin</a:t>
                      </a:r>
                    </a:p>
                    <a:p>
                      <a:r>
                        <a:rPr lang="en-US" sz="1800" b="1" i="0" baseline="0" dirty="0">
                          <a:solidFill>
                            <a:schemeClr val="tx1"/>
                          </a:solidFill>
                          <a:latin typeface="Arial" panose="020B0604020202020204" pitchFamily="34" charset="0"/>
                          <a:cs typeface="Arial" panose="020B0604020202020204" pitchFamily="34" charset="0"/>
                        </a:rPr>
                        <a:t>     Short-acting nitrates</a:t>
                      </a:r>
                    </a:p>
                    <a:p>
                      <a:r>
                        <a:rPr lang="en-US" sz="1800" b="1" i="0" baseline="0" dirty="0">
                          <a:solidFill>
                            <a:schemeClr val="tx1"/>
                          </a:solidFill>
                          <a:latin typeface="Arial" panose="020B0604020202020204" pitchFamily="34" charset="0"/>
                          <a:cs typeface="Arial" panose="020B0604020202020204" pitchFamily="34" charset="0"/>
                        </a:rPr>
                        <a:t>     Statins</a:t>
                      </a:r>
                      <a:endParaRPr lang="en-US" sz="1800" b="1" i="0" dirty="0">
                        <a:solidFill>
                          <a:schemeClr val="tx1"/>
                        </a:solidFill>
                        <a:latin typeface="Arial" panose="020B0604020202020204" pitchFamily="34" charset="0"/>
                        <a:cs typeface="Arial" panose="020B0604020202020204" pitchFamily="34" charset="0"/>
                      </a:endParaRPr>
                    </a:p>
                  </a:txBody>
                  <a:tcPr anchor="ctr">
                    <a:lnL w="38100" cap="flat" cmpd="sng" algn="ctr">
                      <a:solidFill>
                        <a:srgbClr val="0070C0"/>
                      </a:solidFill>
                      <a:prstDash val="solid"/>
                      <a:round/>
                      <a:headEnd type="none" w="med" len="med"/>
                      <a:tailEnd type="none" w="med" len="med"/>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506894020"/>
                  </a:ext>
                </a:extLst>
              </a:tr>
            </a:tbl>
          </a:graphicData>
        </a:graphic>
      </p:graphicFrame>
    </p:spTree>
    <p:extLst>
      <p:ext uri="{BB962C8B-B14F-4D97-AF65-F5344CB8AC3E}">
        <p14:creationId xmlns:p14="http://schemas.microsoft.com/office/powerpoint/2010/main" val="24648950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
            <a:ext cx="1028700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Procedure- and Evidence-Based Therapy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 ANOCA</a:t>
            </a:r>
          </a:p>
        </p:txBody>
      </p:sp>
      <p:sp>
        <p:nvSpPr>
          <p:cNvPr id="4" name="TextBox 3"/>
          <p:cNvSpPr txBox="1"/>
          <p:nvPr/>
        </p:nvSpPr>
        <p:spPr>
          <a:xfrm>
            <a:off x="4831883" y="6477800"/>
            <a:ext cx="54262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Smilowitz</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2023;82:1264</a:t>
            </a:r>
          </a:p>
        </p:txBody>
      </p:sp>
      <p:sp>
        <p:nvSpPr>
          <p:cNvPr id="2" name="TextBox 1"/>
          <p:cNvSpPr txBox="1"/>
          <p:nvPr/>
        </p:nvSpPr>
        <p:spPr>
          <a:xfrm>
            <a:off x="279131" y="1434161"/>
            <a:ext cx="9760017" cy="449353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Nerve Stimulation</a:t>
            </a: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Transcutaneous electrical nerve stimulation mitigates abnormal pain perception, improves angina, and increases exercise tolerance through pain signal </a:t>
            </a:r>
            <a:r>
              <a:rPr kumimoji="0" lang="en-US" sz="2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neuromodulation</a:t>
            </a: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a:p>
            <a:pPr marL="342900"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Enhanced External </a:t>
            </a:r>
            <a:r>
              <a:rPr kumimoji="0" lang="en-US" sz="2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Counterpulsation</a:t>
            </a:r>
            <a:r>
              <a:rPr kumimoji="0" lang="en-US" sz="2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(EECP)</a:t>
            </a: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Noninvasive method to increase diastolic augmentation and decrease afterload.</a:t>
            </a:r>
          </a:p>
          <a:p>
            <a:pPr marL="342900"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Ongoing Device-Based Clinical Trials. Coronary sinus reducer therapy</a:t>
            </a: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Coronary sinus reducer narrows the coronary sinus to induce a controlled restriction in venous drainage, thereby increasing coronary sinus pressures and myocardial perfusion through redistribution of flow. COSIMA (</a:t>
            </a:r>
            <a:r>
              <a:rPr kumimoji="0" lang="en-US" sz="2200" b="1" i="0" u="none" strike="noStrike" kern="1200" cap="none" spc="0" normalizeH="0" baseline="0" noProof="0" dirty="0" err="1">
                <a:ln>
                  <a:noFill/>
                </a:ln>
                <a:solidFill>
                  <a:srgbClr val="FF6600"/>
                </a:solidFill>
                <a:effectLst/>
                <a:uLnTx/>
                <a:uFillTx/>
                <a:latin typeface="Arial" panose="020B0604020202020204" pitchFamily="34" charset="0"/>
                <a:ea typeface="+mn-ea"/>
                <a:cs typeface="Arial" panose="020B0604020202020204" pitchFamily="34" charset="0"/>
              </a:rPr>
              <a:t>CO</a:t>
            </a:r>
            <a:r>
              <a:rPr kumimoji="0" lang="en-US" sz="2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ronary</a:t>
            </a: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200" b="1" i="0" u="none" strike="noStrike" kern="1200" cap="none" spc="0" normalizeH="0" baseline="0" noProof="0" dirty="0" err="1">
                <a:ln>
                  <a:noFill/>
                </a:ln>
                <a:solidFill>
                  <a:srgbClr val="FF6600"/>
                </a:solidFill>
                <a:effectLst/>
                <a:uLnTx/>
                <a:uFillTx/>
                <a:latin typeface="Arial" panose="020B0604020202020204" pitchFamily="34" charset="0"/>
                <a:ea typeface="+mn-ea"/>
                <a:cs typeface="Arial" panose="020B0604020202020204" pitchFamily="34" charset="0"/>
              </a:rPr>
              <a:t>SI</a:t>
            </a:r>
            <a:r>
              <a:rPr kumimoji="0" lang="en-US" sz="2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nus</a:t>
            </a: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Reducer for Treatment of Refractory </a:t>
            </a:r>
            <a:r>
              <a:rPr kumimoji="0" lang="en-US" sz="22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M</a:t>
            </a: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icrovascular </a:t>
            </a:r>
            <a:r>
              <a:rPr kumimoji="0" lang="en-US" sz="22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A</a:t>
            </a: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ngina) Trial. </a:t>
            </a:r>
          </a:p>
        </p:txBody>
      </p:sp>
    </p:spTree>
    <p:extLst>
      <p:ext uri="{BB962C8B-B14F-4D97-AF65-F5344CB8AC3E}">
        <p14:creationId xmlns:p14="http://schemas.microsoft.com/office/powerpoint/2010/main" val="37206827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
            <a:ext cx="10287001"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Core Data Elements for Clinical Reporting of Coronary Function Testing and Research Data Collection</a:t>
            </a:r>
          </a:p>
        </p:txBody>
      </p:sp>
      <p:sp>
        <p:nvSpPr>
          <p:cNvPr id="4" name="TextBox 3"/>
          <p:cNvSpPr txBox="1"/>
          <p:nvPr/>
        </p:nvSpPr>
        <p:spPr>
          <a:xfrm>
            <a:off x="4831883" y="6477800"/>
            <a:ext cx="54262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Smilowitz</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2023;82:1264</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008" y="1011856"/>
            <a:ext cx="4610501" cy="543706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8491" y="1011860"/>
            <a:ext cx="4610501" cy="543707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90557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3554" y="0"/>
            <a:ext cx="6343049" cy="6858000"/>
          </a:xfrm>
          <a:prstGeom prst="rect">
            <a:avLst/>
          </a:prstGeom>
        </p:spPr>
      </p:pic>
      <p:cxnSp>
        <p:nvCxnSpPr>
          <p:cNvPr id="4" name="Straight Connector 3"/>
          <p:cNvCxnSpPr/>
          <p:nvPr/>
        </p:nvCxnSpPr>
        <p:spPr bwMode="auto">
          <a:xfrm flipV="1">
            <a:off x="5269230" y="3691890"/>
            <a:ext cx="2823210" cy="2286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 name="Straight Connector 7"/>
          <p:cNvCxnSpPr/>
          <p:nvPr/>
        </p:nvCxnSpPr>
        <p:spPr bwMode="auto">
          <a:xfrm flipV="1">
            <a:off x="2106930" y="3935730"/>
            <a:ext cx="5875020" cy="2286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 name="Straight Connector 8"/>
          <p:cNvCxnSpPr/>
          <p:nvPr/>
        </p:nvCxnSpPr>
        <p:spPr bwMode="auto">
          <a:xfrm flipV="1">
            <a:off x="1996440" y="4179570"/>
            <a:ext cx="5875020" cy="2286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 name="Straight Connector 9"/>
          <p:cNvCxnSpPr/>
          <p:nvPr/>
        </p:nvCxnSpPr>
        <p:spPr bwMode="auto">
          <a:xfrm flipV="1">
            <a:off x="2023110" y="4377690"/>
            <a:ext cx="5875020" cy="2286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Straight Connector 10"/>
          <p:cNvCxnSpPr/>
          <p:nvPr/>
        </p:nvCxnSpPr>
        <p:spPr bwMode="auto">
          <a:xfrm flipV="1">
            <a:off x="2095500" y="4575810"/>
            <a:ext cx="5875020" cy="2286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 name="Straight Connector 11"/>
          <p:cNvCxnSpPr/>
          <p:nvPr/>
        </p:nvCxnSpPr>
        <p:spPr bwMode="auto">
          <a:xfrm flipV="1">
            <a:off x="2110740" y="4773930"/>
            <a:ext cx="5875020" cy="2286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Straight Connector 12"/>
          <p:cNvCxnSpPr/>
          <p:nvPr/>
        </p:nvCxnSpPr>
        <p:spPr bwMode="auto">
          <a:xfrm flipV="1">
            <a:off x="2125980" y="5006340"/>
            <a:ext cx="5875020" cy="2286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Straight Connector 13"/>
          <p:cNvCxnSpPr/>
          <p:nvPr/>
        </p:nvCxnSpPr>
        <p:spPr bwMode="auto">
          <a:xfrm flipV="1">
            <a:off x="2141220" y="5238750"/>
            <a:ext cx="5875020" cy="2286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Straight Connector 14"/>
          <p:cNvCxnSpPr/>
          <p:nvPr/>
        </p:nvCxnSpPr>
        <p:spPr bwMode="auto">
          <a:xfrm flipV="1">
            <a:off x="2156460" y="5471160"/>
            <a:ext cx="5875020" cy="2286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Connector 15"/>
          <p:cNvCxnSpPr/>
          <p:nvPr/>
        </p:nvCxnSpPr>
        <p:spPr bwMode="auto">
          <a:xfrm flipV="1">
            <a:off x="2171700" y="5703570"/>
            <a:ext cx="5875020" cy="2286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Straight Connector 16"/>
          <p:cNvCxnSpPr/>
          <p:nvPr/>
        </p:nvCxnSpPr>
        <p:spPr bwMode="auto">
          <a:xfrm flipV="1">
            <a:off x="2186940" y="5935980"/>
            <a:ext cx="5875020" cy="2286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6567908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a:xfrm>
            <a:off x="-121304" y="192210"/>
            <a:ext cx="10506269" cy="632222"/>
          </a:xfrm>
        </p:spPr>
        <p:txBody>
          <a:bodyPr/>
          <a:lstStyle/>
          <a:p>
            <a:pPr>
              <a:lnSpc>
                <a:spcPct val="110000"/>
              </a:lnSpc>
            </a:pPr>
            <a:r>
              <a:rPr lang="en-US" altLang="en-US" sz="2500" dirty="0">
                <a:latin typeface="Arial" pitchFamily="34" charset="0"/>
                <a:cs typeface="Arial" pitchFamily="34" charset="0"/>
              </a:rPr>
              <a:t>Take Home Message:</a:t>
            </a:r>
            <a:br>
              <a:rPr lang="en-US" altLang="en-US" sz="2500" dirty="0">
                <a:latin typeface="Arial" pitchFamily="34" charset="0"/>
                <a:cs typeface="Arial" pitchFamily="34" charset="0"/>
              </a:rPr>
            </a:br>
            <a:r>
              <a:rPr lang="en-US" altLang="en-US" sz="2500" dirty="0">
                <a:latin typeface="Arial" pitchFamily="34" charset="0"/>
                <a:cs typeface="Arial" pitchFamily="34" charset="0"/>
              </a:rPr>
              <a:t>Imaging Interventional Trials from ESC 2023 and Update in ANOCA</a:t>
            </a:r>
          </a:p>
        </p:txBody>
      </p:sp>
      <p:sp>
        <p:nvSpPr>
          <p:cNvPr id="188419" name="Rectangle 3"/>
          <p:cNvSpPr>
            <a:spLocks noChangeArrowheads="1"/>
          </p:cNvSpPr>
          <p:nvPr/>
        </p:nvSpPr>
        <p:spPr bwMode="auto">
          <a:xfrm>
            <a:off x="893481" y="1912966"/>
            <a:ext cx="8561784" cy="13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8421" name="Rectangle 3"/>
          <p:cNvSpPr>
            <a:spLocks noChangeArrowheads="1"/>
          </p:cNvSpPr>
          <p:nvPr/>
        </p:nvSpPr>
        <p:spPr bwMode="auto">
          <a:xfrm>
            <a:off x="897435" y="4086729"/>
            <a:ext cx="8567143" cy="23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363" b="1"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6285702" name="Rectangle 6"/>
          <p:cNvSpPr>
            <a:spLocks noChangeArrowheads="1"/>
          </p:cNvSpPr>
          <p:nvPr/>
        </p:nvSpPr>
        <p:spPr bwMode="auto">
          <a:xfrm>
            <a:off x="34294" y="3682731"/>
            <a:ext cx="10252706" cy="301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50000"/>
              </a:spcBef>
              <a:spcAft>
                <a:spcPct val="0"/>
              </a:spcAft>
              <a:buClrTx/>
              <a:buSzTx/>
              <a:buFont typeface="Wingdings" pitchFamily="2" charset="2"/>
              <a:buChar char="ü"/>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rPr>
              <a:t> Recent updated review</a:t>
            </a:r>
            <a:r>
              <a:rPr kumimoji="0" lang="en-US" altLang="en-US" sz="2400" b="1" i="0" u="none" strike="noStrike" kern="1200" cap="none" spc="0" normalizeH="0" noProof="0" dirty="0">
                <a:ln>
                  <a:noFill/>
                </a:ln>
                <a:solidFill>
                  <a:srgbClr val="FFFFFF"/>
                </a:solidFill>
                <a:effectLst/>
                <a:uLnTx/>
                <a:uFillTx/>
                <a:latin typeface="Arial" pitchFamily="34" charset="0"/>
                <a:cs typeface="Arial" pitchFamily="34" charset="0"/>
              </a:rPr>
              <a:t> on the topic of angina with non-obstructive coronary arteries (ANOCA) has succinctly outlined the definition, prevalence, diagnosis and treatment. ANOCA is increasingly being recognized in the clinical practice and requires a dedicated program to make the correct diagnosis and appropriate management strategy. Lifestyle management, appropriate disease specific pharmacotherapy and in some cases device based therapeutic options can improve angina burden and QOL in these ANOCA pts.</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952" y="-4551"/>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p:cNvSpPr>
            <a:spLocks noChangeArrowheads="1"/>
          </p:cNvSpPr>
          <p:nvPr/>
        </p:nvSpPr>
        <p:spPr bwMode="auto">
          <a:xfrm>
            <a:off x="48810" y="1812248"/>
            <a:ext cx="9912007" cy="7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0" name="Rectangle 3"/>
          <p:cNvSpPr>
            <a:spLocks noChangeArrowheads="1"/>
          </p:cNvSpPr>
          <p:nvPr/>
        </p:nvSpPr>
        <p:spPr bwMode="auto">
          <a:xfrm>
            <a:off x="-396" y="995198"/>
            <a:ext cx="9912007" cy="81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Meta-analysis</a:t>
            </a:r>
            <a:r>
              <a:rPr kumimoji="0" lang="en-US" altLang="en-US" sz="2800" b="1" i="0" u="none" strike="noStrike" kern="1200" cap="none" spc="0" normalizeH="0" noProof="0" dirty="0">
                <a:ln>
                  <a:noFill/>
                </a:ln>
                <a:solidFill>
                  <a:srgbClr val="FFFFFF"/>
                </a:solidFill>
                <a:effectLst/>
                <a:uLnTx/>
                <a:uFillTx/>
                <a:latin typeface="Arial" pitchFamily="34" charset="0"/>
                <a:ea typeface="+mn-ea"/>
                <a:cs typeface="Arial" pitchFamily="34" charset="0"/>
              </a:rPr>
              <a:t> of Imaging vs </a:t>
            </a:r>
            <a:r>
              <a:rPr kumimoji="0" lang="en-US" altLang="en-US" sz="2800" b="1" i="0" u="none" strike="noStrike" kern="1200" cap="none" spc="0" normalizeH="0" noProof="0" dirty="0" err="1">
                <a:ln>
                  <a:noFill/>
                </a:ln>
                <a:solidFill>
                  <a:srgbClr val="FFFFFF"/>
                </a:solidFill>
                <a:effectLst/>
                <a:uLnTx/>
                <a:uFillTx/>
                <a:latin typeface="Arial" pitchFamily="34" charset="0"/>
                <a:ea typeface="+mn-ea"/>
                <a:cs typeface="Arial" pitchFamily="34" charset="0"/>
              </a:rPr>
              <a:t>Angio</a:t>
            </a:r>
            <a:r>
              <a:rPr kumimoji="0" lang="en-US" altLang="en-US" sz="2800" b="1" i="0" u="none" strike="noStrike" kern="1200" cap="none" spc="0" normalizeH="0" noProof="0" dirty="0">
                <a:ln>
                  <a:noFill/>
                </a:ln>
                <a:solidFill>
                  <a:srgbClr val="FFFFFF"/>
                </a:solidFill>
                <a:effectLst/>
                <a:uLnTx/>
                <a:uFillTx/>
                <a:latin typeface="Arial" pitchFamily="34" charset="0"/>
                <a:ea typeface="+mn-ea"/>
                <a:cs typeface="Arial" pitchFamily="34" charset="0"/>
              </a:rPr>
              <a:t> guided </a:t>
            </a:r>
            <a:r>
              <a:rPr lang="en-US" altLang="en-US" sz="2800" b="1" dirty="0">
                <a:solidFill>
                  <a:srgbClr val="FFFFFF"/>
                </a:solidFill>
                <a:latin typeface="Arial" pitchFamily="34" charset="0"/>
                <a:cs typeface="Arial" pitchFamily="34" charset="0"/>
              </a:rPr>
              <a:t>P</a:t>
            </a:r>
            <a:r>
              <a:rPr kumimoji="0" lang="en-US" altLang="en-US" sz="2800" b="1" i="0" u="none" strike="noStrike" kern="1200" cap="none" spc="0" normalizeH="0" noProof="0" dirty="0">
                <a:ln>
                  <a:noFill/>
                </a:ln>
                <a:solidFill>
                  <a:srgbClr val="FFFFFF"/>
                </a:solidFill>
                <a:effectLst/>
                <a:uLnTx/>
                <a:uFillTx/>
                <a:latin typeface="Arial" pitchFamily="34" charset="0"/>
                <a:ea typeface="+mn-ea"/>
                <a:cs typeface="Arial" pitchFamily="34" charset="0"/>
              </a:rPr>
              <a:t>CI</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p:txBody>
      </p:sp>
      <p:sp>
        <p:nvSpPr>
          <p:cNvPr id="21" name="Rectangle 3"/>
          <p:cNvSpPr>
            <a:spLocks noChangeArrowheads="1"/>
          </p:cNvSpPr>
          <p:nvPr/>
        </p:nvSpPr>
        <p:spPr bwMode="auto">
          <a:xfrm>
            <a:off x="284716" y="1791623"/>
            <a:ext cx="9219546" cy="50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p:txBody>
      </p:sp>
      <p:pic>
        <p:nvPicPr>
          <p:cNvPr id="18"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7503" y="2230161"/>
            <a:ext cx="582792" cy="51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3" name="Rectangle 3"/>
          <p:cNvSpPr>
            <a:spLocks noChangeArrowheads="1"/>
          </p:cNvSpPr>
          <p:nvPr/>
        </p:nvSpPr>
        <p:spPr bwMode="auto">
          <a:xfrm>
            <a:off x="4461" y="1628298"/>
            <a:ext cx="9494084" cy="70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OCT vs </a:t>
            </a:r>
            <a:r>
              <a:rPr lang="en-US" altLang="en-US" sz="2800" b="1" dirty="0" err="1">
                <a:solidFill>
                  <a:srgbClr val="FFFFFF"/>
                </a:solidFill>
                <a:latin typeface="Arial" pitchFamily="34" charset="0"/>
                <a:cs typeface="Arial" pitchFamily="34" charset="0"/>
              </a:rPr>
              <a:t>A</a:t>
            </a:r>
            <a:r>
              <a:rPr kumimoji="0" lang="en-US" altLang="en-US" sz="28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ngio</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guided PCI of Bifurcation</a:t>
            </a:r>
            <a:r>
              <a:rPr lang="en-US" altLang="en-US" sz="2800" b="1" dirty="0">
                <a:solidFill>
                  <a:srgbClr val="FFFFFF"/>
                </a:solidFill>
                <a:latin typeface="Arial" pitchFamily="34" charset="0"/>
                <a:cs typeface="Arial" pitchFamily="34" charset="0"/>
              </a:rPr>
              <a:t> lesions</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t>
            </a:r>
          </a:p>
        </p:txBody>
      </p:sp>
      <p:sp>
        <p:nvSpPr>
          <p:cNvPr id="24" name="Rectangle 3"/>
          <p:cNvSpPr>
            <a:spLocks noChangeArrowheads="1"/>
          </p:cNvSpPr>
          <p:nvPr/>
        </p:nvSpPr>
        <p:spPr bwMode="auto">
          <a:xfrm>
            <a:off x="16891" y="2041686"/>
            <a:ext cx="8450961" cy="94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OCT vs </a:t>
            </a:r>
            <a:r>
              <a:rPr kumimoji="0" lang="en-US" altLang="en-US" sz="28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Angio</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guided PCI of Complex lesions:</a:t>
            </a:r>
          </a:p>
        </p:txBody>
      </p:sp>
      <p:pic>
        <p:nvPicPr>
          <p:cNvPr id="27"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1749" y="1727901"/>
            <a:ext cx="566428" cy="51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31" name="Rectangle 3"/>
          <p:cNvSpPr>
            <a:spLocks noChangeArrowheads="1"/>
          </p:cNvSpPr>
          <p:nvPr/>
        </p:nvSpPr>
        <p:spPr bwMode="auto">
          <a:xfrm>
            <a:off x="7980" y="2673198"/>
            <a:ext cx="9879003" cy="6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800" b="1" dirty="0">
                <a:solidFill>
                  <a:srgbClr val="FFFFFF"/>
                </a:solidFill>
                <a:latin typeface="Arial" pitchFamily="34" charset="0"/>
                <a:cs typeface="Arial" pitchFamily="34" charset="0"/>
              </a:rPr>
              <a:t>OCT vs IVUS imaging guided PCI</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p:txBody>
      </p:sp>
      <p:pic>
        <p:nvPicPr>
          <p:cNvPr id="28"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839109" y="2294251"/>
            <a:ext cx="620486" cy="5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0"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4350" y="1085910"/>
            <a:ext cx="641071" cy="55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0"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792295" y="2858131"/>
            <a:ext cx="620486" cy="5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9"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2686" y="1703016"/>
            <a:ext cx="566428" cy="51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5"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9888" y="2783784"/>
            <a:ext cx="582792" cy="51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6"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3947" y="1089022"/>
            <a:ext cx="641071" cy="55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9"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2211" y="1073465"/>
            <a:ext cx="641071" cy="55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58748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2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6285702"/>
                                        </p:tgtEl>
                                        <p:attrNameLst>
                                          <p:attrName>style.visibility</p:attrName>
                                        </p:attrNameLst>
                                      </p:cBhvr>
                                      <p:to>
                                        <p:strVal val="visible"/>
                                      </p:to>
                                    </p:set>
                                    <p:animEffect transition="in" filter="wipe(up)">
                                      <p:cBhvr>
                                        <p:cTn id="34" dur="500"/>
                                        <p:tgtEl>
                                          <p:spTgt spid="16285702"/>
                                        </p:tgtEl>
                                      </p:cBhvr>
                                    </p:animEffect>
                                  </p:childTnLst>
                                </p:cTn>
                              </p:par>
                              <p:par>
                                <p:cTn id="35" presetID="2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par>
                                <p:cTn id="38" presetID="22" presetClass="entr" presetSubtype="4"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par>
                                <p:cTn id="44" presetID="22" presetClass="entr" presetSubtype="4"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par>
                                <p:cTn id="47" presetID="22" presetClass="entr" presetSubtype="4"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down)">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5702" grpId="0"/>
      <p:bldP spid="10" grpId="0"/>
      <p:bldP spid="23" grpId="0"/>
      <p:bldP spid="2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84709" y="1574756"/>
            <a:ext cx="9876327"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statement is false regarding the final results of </a:t>
            </a:r>
            <a:r>
              <a:rPr lang="en-US" altLang="en-US" sz="2400" b="1" noProof="0" dirty="0">
                <a:solidFill>
                  <a:srgbClr val="FFFFFF"/>
                </a:solidFill>
                <a:latin typeface="Arial" pitchFamily="34" charset="0"/>
                <a:cs typeface="Arial" pitchFamily="34" charset="0"/>
              </a:rPr>
              <a:t>the ILUMIEN trial of OCT vs </a:t>
            </a:r>
            <a:r>
              <a:rPr lang="en-US" altLang="en-US" sz="2400" b="1" noProof="0" dirty="0" err="1">
                <a:solidFill>
                  <a:srgbClr val="FFFFFF"/>
                </a:solidFill>
                <a:latin typeface="Arial" pitchFamily="34" charset="0"/>
                <a:cs typeface="Arial" pitchFamily="34" charset="0"/>
              </a:rPr>
              <a:t>Angio</a:t>
            </a:r>
            <a:r>
              <a:rPr lang="en-US" altLang="en-US" sz="2400" b="1" noProof="0" dirty="0">
                <a:solidFill>
                  <a:srgbClr val="FFFFFF"/>
                </a:solidFill>
                <a:latin typeface="Arial" pitchFamily="34" charset="0"/>
                <a:cs typeface="Arial" pitchFamily="34" charset="0"/>
              </a:rPr>
              <a:t> guided PCI</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t>
            </a:r>
          </a:p>
          <a:p>
            <a:pPr marL="0" marR="0" lvl="0" indent="0" algn="l" defTabSz="771525" rtl="0" eaLnBrk="0" fontAlgn="base" latinLnBrk="0" hangingPunct="0">
              <a:lnSpc>
                <a:spcPct val="15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5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400" b="1" noProof="0" dirty="0">
                <a:solidFill>
                  <a:srgbClr val="FFFFFF"/>
                </a:solidFill>
                <a:latin typeface="Arial" pitchFamily="34" charset="0"/>
                <a:cs typeface="Arial" pitchFamily="34" charset="0"/>
              </a:rPr>
              <a:t>Similar</a:t>
            </a:r>
            <a:r>
              <a:rPr lang="en-US" altLang="en-US" sz="2400" b="1" dirty="0">
                <a:solidFill>
                  <a:srgbClr val="FFFFFF"/>
                </a:solidFill>
                <a:latin typeface="Arial" pitchFamily="34" charset="0"/>
                <a:cs typeface="Arial" pitchFamily="34" charset="0"/>
              </a:rPr>
              <a:t> TLF in OCT vs </a:t>
            </a:r>
            <a:r>
              <a:rPr lang="en-US" altLang="en-US" sz="2400" b="1" dirty="0" err="1">
                <a:solidFill>
                  <a:srgbClr val="FFFFFF"/>
                </a:solidFill>
                <a:latin typeface="Arial" pitchFamily="34" charset="0"/>
                <a:cs typeface="Arial" pitchFamily="34" charset="0"/>
              </a:rPr>
              <a:t>Angio</a:t>
            </a:r>
            <a:r>
              <a:rPr lang="en-US" altLang="en-US" sz="2400" b="1" dirty="0">
                <a:solidFill>
                  <a:srgbClr val="FFFFFF"/>
                </a:solidFill>
                <a:latin typeface="Arial" pitchFamily="34" charset="0"/>
                <a:cs typeface="Arial" pitchFamily="34" charset="0"/>
              </a:rPr>
              <a:t> group</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5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Higher post PCI MSA in OCT vs </a:t>
            </a:r>
            <a:r>
              <a:rPr lang="en-US" altLang="en-US" sz="2400" b="1" dirty="0" err="1">
                <a:solidFill>
                  <a:srgbClr val="FFFFFF"/>
                </a:solidFill>
                <a:latin typeface="Arial" pitchFamily="34" charset="0"/>
                <a:cs typeface="Arial" pitchFamily="34" charset="0"/>
              </a:rPr>
              <a:t>A</a:t>
            </a:r>
            <a:r>
              <a:rPr kumimoji="0" lang="en-US" alt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ngio</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group</a:t>
            </a:r>
          </a:p>
          <a:p>
            <a:pPr marL="700616" marR="0" lvl="1" indent="-383073" algn="l" defTabSz="771525" rtl="0" eaLnBrk="0" fontAlgn="base" latinLnBrk="0" hangingPunct="0">
              <a:lnSpc>
                <a:spcPct val="150000"/>
              </a:lnSpc>
              <a:spcBef>
                <a:spcPct val="0"/>
              </a:spcBef>
              <a:spcAft>
                <a:spcPct val="0"/>
              </a:spcAft>
              <a:buClrTx/>
              <a:buSzTx/>
              <a:buFontTx/>
              <a:buAutoNum type="alphaUcPeriod" startAt="3"/>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Higher thrombosis in OCT vs </a:t>
            </a:r>
            <a:r>
              <a:rPr kumimoji="0" lang="en-US" alt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Angio</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group </a:t>
            </a:r>
          </a:p>
          <a:p>
            <a:pPr marL="663164" marR="0" lvl="1" indent="-345376" algn="l" defTabSz="771525" rtl="0" eaLnBrk="0" fontAlgn="base" latinLnBrk="0" hangingPunct="0">
              <a:lnSpc>
                <a:spcPct val="150000"/>
              </a:lnSpc>
              <a:spcBef>
                <a:spcPct val="0"/>
              </a:spcBef>
              <a:spcAft>
                <a:spcPct val="0"/>
              </a:spcAft>
              <a:buClrTx/>
              <a:buSzTx/>
              <a:buFontTx/>
              <a:buAutoNum type="alphaUcPeriod" startAt="4"/>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Similar MI in OCT vs </a:t>
            </a:r>
            <a:r>
              <a:rPr kumimoji="0" lang="en-US" alt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Angio</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group</a:t>
            </a:r>
          </a:p>
          <a:p>
            <a:pPr marL="663164" marR="0" lvl="1" indent="-345376" algn="l" defTabSz="771525" rtl="0" eaLnBrk="0" fontAlgn="base" latinLnBrk="0" hangingPunct="0">
              <a:lnSpc>
                <a:spcPct val="150000"/>
              </a:lnSpc>
              <a:spcBef>
                <a:spcPct val="0"/>
              </a:spcBef>
              <a:spcAft>
                <a:spcPct val="0"/>
              </a:spcAft>
              <a:buClrTx/>
              <a:buSzTx/>
              <a:buFontTx/>
              <a:buAutoNum type="alphaUcPeriod" startAt="4"/>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Similar ID-</a:t>
            </a:r>
            <a:r>
              <a:rPr kumimoji="0" lang="en-US" alt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Revasc</a:t>
            </a:r>
            <a:r>
              <a:rPr kumimoji="0" lang="en-US" altLang="en-US" sz="2400" b="1" i="0" u="none" strike="noStrike" kern="1200" cap="none" spc="0" normalizeH="0" noProof="0" dirty="0">
                <a:ln>
                  <a:noFill/>
                </a:ln>
                <a:solidFill>
                  <a:srgbClr val="FFFFFF"/>
                </a:solidFill>
                <a:effectLst/>
                <a:uLnTx/>
                <a:uFillTx/>
                <a:latin typeface="Arial" pitchFamily="34" charset="0"/>
                <a:ea typeface="+mn-ea"/>
                <a:cs typeface="Arial" pitchFamily="34" charset="0"/>
              </a:rPr>
              <a:t> in OCT vs </a:t>
            </a:r>
            <a:r>
              <a:rPr kumimoji="0" lang="en-US" altLang="en-US" sz="2400" b="1" i="0" u="none" strike="noStrike" kern="1200" cap="none" spc="0" normalizeH="0" noProof="0" dirty="0" err="1">
                <a:ln>
                  <a:noFill/>
                </a:ln>
                <a:solidFill>
                  <a:srgbClr val="FFFFFF"/>
                </a:solidFill>
                <a:effectLst/>
                <a:uLnTx/>
                <a:uFillTx/>
                <a:latin typeface="Arial" pitchFamily="34" charset="0"/>
                <a:ea typeface="+mn-ea"/>
                <a:cs typeface="Arial" pitchFamily="34" charset="0"/>
              </a:rPr>
              <a:t>Angio</a:t>
            </a:r>
            <a:r>
              <a:rPr kumimoji="0" lang="en-US" altLang="en-US" sz="2400" b="1" i="0" u="none" strike="noStrike" kern="1200" cap="none" spc="0" normalizeH="0" noProof="0" dirty="0">
                <a:ln>
                  <a:noFill/>
                </a:ln>
                <a:solidFill>
                  <a:srgbClr val="FFFFFF"/>
                </a:solidFill>
                <a:effectLst/>
                <a:uLnTx/>
                <a:uFillTx/>
                <a:latin typeface="Arial" pitchFamily="34" charset="0"/>
                <a:ea typeface="+mn-ea"/>
                <a:cs typeface="Arial" pitchFamily="34" charset="0"/>
              </a:rPr>
              <a:t> group</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9443" name="Rectangle 3"/>
          <p:cNvSpPr>
            <a:spLocks noGrp="1" noChangeArrowheads="1"/>
          </p:cNvSpPr>
          <p:nvPr>
            <p:ph type="title" idx="4294967295"/>
          </p:nvPr>
        </p:nvSpPr>
        <p:spPr>
          <a:xfrm>
            <a:off x="822426" y="176768"/>
            <a:ext cx="8679656" cy="514806"/>
          </a:xfrm>
        </p:spPr>
        <p:txBody>
          <a:bodyPr/>
          <a:lstStyle/>
          <a:p>
            <a:pPr>
              <a:lnSpc>
                <a:spcPct val="80000"/>
              </a:lnSpc>
            </a:pPr>
            <a:r>
              <a:rPr lang="en-US" altLang="en-US" sz="3600" dirty="0">
                <a:latin typeface="Arial" pitchFamily="34" charset="0"/>
                <a:cs typeface="Arial" pitchFamily="34" charset="0"/>
              </a:rPr>
              <a:t>Question # 1</a:t>
            </a:r>
          </a:p>
        </p:txBody>
      </p:sp>
      <p:sp>
        <p:nvSpPr>
          <p:cNvPr id="189444"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8944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2" y="63606"/>
            <a:ext cx="35629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6029875"/>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C </a:t>
            </a:r>
          </a:p>
        </p:txBody>
      </p:sp>
    </p:spTree>
    <p:extLst>
      <p:ext uri="{BB962C8B-B14F-4D97-AF65-F5344CB8AC3E}">
        <p14:creationId xmlns:p14="http://schemas.microsoft.com/office/powerpoint/2010/main" val="1299371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81645" y="1525266"/>
            <a:ext cx="9993941"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Following statement is false regarding the results of the OCTOBER trial comparing OCT vs </a:t>
            </a:r>
            <a:r>
              <a:rPr kumimoji="0" lang="en-US" altLang="en-US" sz="225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rPr>
              <a:t>Angio</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guided PCI in bifurcation lesions;</a:t>
            </a: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 Similar POCE between 2 groups</a:t>
            </a:r>
          </a:p>
          <a:p>
            <a:pPr marL="384343" marR="0" lvl="1" indent="0"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B. </a:t>
            </a:r>
            <a:r>
              <a:rPr lang="en-US" altLang="en-US" sz="2250" b="1" noProof="0" dirty="0">
                <a:solidFill>
                  <a:srgbClr val="FFFFFF"/>
                </a:solidFill>
                <a:latin typeface="Arial" pitchFamily="34" charset="0"/>
                <a:cs typeface="Arial" pitchFamily="34" charset="0"/>
              </a:rPr>
              <a:t>Similar</a:t>
            </a:r>
            <a:r>
              <a:rPr lang="en-US" altLang="en-US" sz="2250" b="1" dirty="0">
                <a:solidFill>
                  <a:srgbClr val="FFFFFF"/>
                </a:solidFill>
                <a:latin typeface="Arial" pitchFamily="34" charset="0"/>
                <a:cs typeface="Arial" pitchFamily="34" charset="0"/>
              </a:rPr>
              <a:t> mortality between 2 groups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 Similar Stent thrombosis between</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2 groups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 Similar ID-TLR</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and MI between 2 groups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 Similar </a:t>
            </a:r>
            <a:r>
              <a:rPr lang="en-US" altLang="en-US" sz="2250" b="1" dirty="0">
                <a:solidFill>
                  <a:srgbClr val="FFFFFF"/>
                </a:solidFill>
                <a:latin typeface="Arial" pitchFamily="34" charset="0"/>
                <a:cs typeface="Arial" pitchFamily="34" charset="0"/>
              </a:rPr>
              <a:t>MACE between 2 groups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91491" name="Rectangle 3"/>
          <p:cNvSpPr>
            <a:spLocks noGrp="1" noChangeArrowheads="1"/>
          </p:cNvSpPr>
          <p:nvPr>
            <p:ph type="title" idx="4294967295"/>
          </p:nvPr>
        </p:nvSpPr>
        <p:spPr>
          <a:xfrm>
            <a:off x="803672" y="197515"/>
            <a:ext cx="8679656" cy="621775"/>
          </a:xfrm>
        </p:spPr>
        <p:txBody>
          <a:bodyPr/>
          <a:lstStyle/>
          <a:p>
            <a:pPr>
              <a:lnSpc>
                <a:spcPct val="80000"/>
              </a:lnSpc>
            </a:pPr>
            <a:r>
              <a:rPr lang="en-US" altLang="en-US" sz="3600" dirty="0">
                <a:latin typeface="Arial" pitchFamily="34" charset="0"/>
                <a:cs typeface="Arial" pitchFamily="34" charset="0"/>
              </a:rPr>
              <a:t>Question # 2</a:t>
            </a:r>
          </a:p>
        </p:txBody>
      </p:sp>
      <p:sp>
        <p:nvSpPr>
          <p:cNvPr id="191492"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r>
              <a:rPr kumimoji="0" lang="en-GB" altLang="en-US" sz="1519"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a:t>
            </a:r>
          </a:p>
        </p:txBody>
      </p:sp>
      <p:pic>
        <p:nvPicPr>
          <p:cNvPr id="19149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2296" y="22042"/>
            <a:ext cx="356295" cy="36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620555" y="5917123"/>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E </a:t>
            </a:r>
          </a:p>
        </p:txBody>
      </p:sp>
    </p:spTree>
    <p:extLst>
      <p:ext uri="{BB962C8B-B14F-4D97-AF65-F5344CB8AC3E}">
        <p14:creationId xmlns:p14="http://schemas.microsoft.com/office/powerpoint/2010/main" val="3650804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81645" y="1525266"/>
            <a:ext cx="9993941"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Following statement is </a:t>
            </a:r>
            <a:r>
              <a:rPr lang="en-US" altLang="en-US" sz="2250" b="1" noProof="0" dirty="0">
                <a:solidFill>
                  <a:srgbClr val="FFFFFF"/>
                </a:solidFill>
                <a:latin typeface="Arial" pitchFamily="34" charset="0"/>
                <a:cs typeface="Arial" pitchFamily="34" charset="0"/>
              </a:rPr>
              <a:t>True</a:t>
            </a:r>
            <a:r>
              <a:rPr lang="en-US" altLang="en-US" sz="2250" b="1" dirty="0">
                <a:solidFill>
                  <a:srgbClr val="FFFFFF"/>
                </a:solidFill>
                <a:latin typeface="Arial" pitchFamily="34" charset="0"/>
                <a:cs typeface="Arial" pitchFamily="34" charset="0"/>
              </a:rPr>
              <a:t>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regarding the results of the OCTIVUS  comparing OCT vs IVUS PCI;</a:t>
            </a: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 Similar Contrast use between 2 groups</a:t>
            </a:r>
          </a:p>
          <a:p>
            <a:pPr marL="384343" marR="0" lvl="1" indent="0"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B. </a:t>
            </a:r>
            <a:r>
              <a:rPr lang="en-US" altLang="en-US" sz="2250" b="1" noProof="0" dirty="0">
                <a:solidFill>
                  <a:srgbClr val="FFFFFF"/>
                </a:solidFill>
                <a:latin typeface="Arial" pitchFamily="34" charset="0"/>
                <a:cs typeface="Arial" pitchFamily="34" charset="0"/>
              </a:rPr>
              <a:t>Similar</a:t>
            </a:r>
            <a:r>
              <a:rPr lang="en-US" altLang="en-US" sz="2250" b="1" dirty="0">
                <a:solidFill>
                  <a:srgbClr val="FFFFFF"/>
                </a:solidFill>
                <a:latin typeface="Arial" pitchFamily="34" charset="0"/>
                <a:cs typeface="Arial" pitchFamily="34" charset="0"/>
              </a:rPr>
              <a:t> Stent Optimization criteria met between 2 groups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 </a:t>
            </a:r>
            <a:r>
              <a:rPr lang="en-US" altLang="en-US" sz="2250" b="1" noProof="0" dirty="0">
                <a:solidFill>
                  <a:srgbClr val="FFFFFF"/>
                </a:solidFill>
                <a:latin typeface="Arial" pitchFamily="34" charset="0"/>
                <a:cs typeface="Arial" pitchFamily="34" charset="0"/>
              </a:rPr>
              <a:t>Similar</a:t>
            </a:r>
            <a:r>
              <a:rPr lang="en-US" altLang="en-US" sz="2250" b="1" dirty="0">
                <a:solidFill>
                  <a:srgbClr val="FFFFFF"/>
                </a:solidFill>
                <a:latin typeface="Arial" pitchFamily="34" charset="0"/>
                <a:cs typeface="Arial" pitchFamily="34" charset="0"/>
              </a:rPr>
              <a:t> &gt;90%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Stent expansion in IVUS vs OCT group</a:t>
            </a: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 </a:t>
            </a:r>
            <a:r>
              <a:rPr lang="en-US" altLang="en-US" sz="2250" b="1" dirty="0">
                <a:solidFill>
                  <a:srgbClr val="FFFFFF"/>
                </a:solidFill>
                <a:latin typeface="Arial" pitchFamily="34" charset="0"/>
                <a:cs typeface="Arial" pitchFamily="34" charset="0"/>
              </a:rPr>
              <a:t>Lower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MACE in </a:t>
            </a:r>
            <a:r>
              <a:rPr lang="en-US" altLang="en-US" sz="2250" b="1" dirty="0">
                <a:solidFill>
                  <a:srgbClr val="FFFFFF"/>
                </a:solidFill>
                <a:latin typeface="Arial" pitchFamily="34" charset="0"/>
                <a:cs typeface="Arial" pitchFamily="34" charset="0"/>
              </a:rPr>
              <a:t>IVUS vs OCT </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group</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 Lower mal-apposition in IVUS</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vs OCT</a:t>
            </a:r>
            <a:r>
              <a:rPr lang="en-US" altLang="en-US" sz="2250" b="1" dirty="0">
                <a:solidFill>
                  <a:srgbClr val="FFFFFF"/>
                </a:solidFill>
                <a:latin typeface="Arial" pitchFamily="34" charset="0"/>
                <a:cs typeface="Arial" pitchFamily="34" charset="0"/>
              </a:rPr>
              <a:t> group</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91491" name="Rectangle 3"/>
          <p:cNvSpPr>
            <a:spLocks noGrp="1" noChangeArrowheads="1"/>
          </p:cNvSpPr>
          <p:nvPr>
            <p:ph type="title" idx="4294967295"/>
          </p:nvPr>
        </p:nvSpPr>
        <p:spPr>
          <a:xfrm>
            <a:off x="803672" y="197515"/>
            <a:ext cx="8679656" cy="621775"/>
          </a:xfrm>
        </p:spPr>
        <p:txBody>
          <a:bodyPr/>
          <a:lstStyle/>
          <a:p>
            <a:pPr>
              <a:lnSpc>
                <a:spcPct val="80000"/>
              </a:lnSpc>
            </a:pPr>
            <a:r>
              <a:rPr lang="en-US" altLang="en-US" sz="3600" dirty="0">
                <a:latin typeface="Arial" pitchFamily="34" charset="0"/>
                <a:cs typeface="Arial" pitchFamily="34" charset="0"/>
              </a:rPr>
              <a:t>Question # 3 </a:t>
            </a:r>
          </a:p>
        </p:txBody>
      </p:sp>
      <p:sp>
        <p:nvSpPr>
          <p:cNvPr id="191492"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r>
              <a:rPr kumimoji="0" lang="en-GB" altLang="en-US" sz="1519"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a:t>
            </a:r>
          </a:p>
        </p:txBody>
      </p:sp>
      <p:pic>
        <p:nvPicPr>
          <p:cNvPr id="19149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2296" y="22042"/>
            <a:ext cx="356295" cy="36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620555" y="5917123"/>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a:t>
            </a:r>
            <a:r>
              <a:rPr lang="en-US" altLang="en-US" sz="3038" b="1" dirty="0">
                <a:solidFill>
                  <a:srgbClr val="CC0000"/>
                </a:solidFill>
                <a:latin typeface="Arial" pitchFamily="34" charset="0"/>
              </a:rPr>
              <a:t>E</a:t>
            </a: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 </a:t>
            </a:r>
          </a:p>
        </p:txBody>
      </p:sp>
    </p:spTree>
    <p:extLst>
      <p:ext uri="{BB962C8B-B14F-4D97-AF65-F5344CB8AC3E}">
        <p14:creationId xmlns:p14="http://schemas.microsoft.com/office/powerpoint/2010/main" val="1339203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12" y="609600"/>
            <a:ext cx="4737969" cy="594459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981" y="609600"/>
            <a:ext cx="4995144" cy="5944591"/>
          </a:xfrm>
          <a:prstGeom prst="rect">
            <a:avLst/>
          </a:prstGeom>
        </p:spPr>
      </p:pic>
    </p:spTree>
    <p:extLst>
      <p:ext uri="{BB962C8B-B14F-4D97-AF65-F5344CB8AC3E}">
        <p14:creationId xmlns:p14="http://schemas.microsoft.com/office/powerpoint/2010/main" val="118136287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62" y="849932"/>
            <a:ext cx="10269538" cy="5774475"/>
          </a:xfrm>
          <a:prstGeom prst="rect">
            <a:avLst/>
          </a:prstGeom>
        </p:spPr>
      </p:pic>
    </p:spTree>
    <p:extLst>
      <p:ext uri="{BB962C8B-B14F-4D97-AF65-F5344CB8AC3E}">
        <p14:creationId xmlns:p14="http://schemas.microsoft.com/office/powerpoint/2010/main" val="19747536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64725" y="38100"/>
            <a:ext cx="422276" cy="4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16421" y="47248"/>
            <a:ext cx="74676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IVUS of the LAD</a:t>
            </a:r>
          </a:p>
        </p:txBody>
      </p:sp>
      <p:pic>
        <p:nvPicPr>
          <p:cNvPr id="2" name="Pt US R2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1094" y="721670"/>
            <a:ext cx="5738253" cy="5738253"/>
          </a:xfrm>
          <a:prstGeom prst="rect">
            <a:avLst/>
          </a:prstGeom>
        </p:spPr>
      </p:pic>
    </p:spTree>
    <p:extLst>
      <p:ext uri="{BB962C8B-B14F-4D97-AF65-F5344CB8AC3E}">
        <p14:creationId xmlns:p14="http://schemas.microsoft.com/office/powerpoint/2010/main" val="377724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bwMode="auto">
          <a:xfrm>
            <a:off x="203201" y="86966"/>
            <a:ext cx="5541818" cy="479023"/>
          </a:xfrm>
          <a:prstGeom prst="rect">
            <a:avLst/>
          </a:prstGeom>
          <a:noFill/>
          <a:ln w="9525">
            <a:noFill/>
            <a:miter lim="800000"/>
            <a:headEnd/>
            <a:tailEnd/>
          </a:ln>
        </p:spPr>
        <p:txBody>
          <a:bodyPr vert="horz" wrap="square" lIns="51435" tIns="51435" rIns="51435" bIns="51435" numCol="1" anchor="t" anchorCtr="0" compatLnSpc="1">
            <a:prstTxWarp prst="textNoShape">
              <a:avLst/>
            </a:prstTxWarp>
          </a:bodyPr>
          <a:lstStyle>
            <a:lvl1pPr algn="ctr" rtl="0" eaLnBrk="0" fontAlgn="base" hangingPunct="0">
              <a:spcBef>
                <a:spcPct val="0"/>
              </a:spcBef>
              <a:spcAft>
                <a:spcPct val="0"/>
              </a:spcAft>
              <a:defRPr sz="2700" b="1">
                <a:solidFill>
                  <a:schemeClr val="tx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August 1, 2023</a:t>
            </a:r>
          </a:p>
        </p:txBody>
      </p:sp>
      <p:pic>
        <p:nvPicPr>
          <p:cNvPr id="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5062" y="19165"/>
            <a:ext cx="432973" cy="45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9996" t="4324" r="20909" b="2053"/>
          <a:stretch/>
        </p:blipFill>
        <p:spPr>
          <a:xfrm>
            <a:off x="464971" y="1641205"/>
            <a:ext cx="3934295" cy="3934295"/>
          </a:xfrm>
          <a:prstGeom prst="rect">
            <a:avLst/>
          </a:prstGeom>
        </p:spPr>
      </p:pic>
      <p:pic>
        <p:nvPicPr>
          <p:cNvPr id="4" name="LAD IVUS pullback">
            <a:hlinkClick r:id="" action="ppaction://media"/>
          </p:cNvPr>
          <p:cNvPicPr>
            <a:picLocks noChangeAspect="1"/>
          </p:cNvPicPr>
          <p:nvPr>
            <a:videoFile r:link="rId1"/>
            <p:extLst>
              <p:ext uri="{DAA4B4D4-6D71-4841-9C94-3DE7FCFB9230}">
                <p14:media xmlns:p14="http://schemas.microsoft.com/office/powerpoint/2010/main" r:embed="rId2">
                  <p14:trim st="40717" end="1065"/>
                </p14:media>
              </p:ext>
            </p:extLst>
          </p:nvPr>
        </p:nvPicPr>
        <p:blipFill>
          <a:blip r:embed="rId7"/>
          <a:stretch>
            <a:fillRect/>
          </a:stretch>
        </p:blipFill>
        <p:spPr>
          <a:xfrm>
            <a:off x="5871905" y="284822"/>
            <a:ext cx="2926080" cy="2926080"/>
          </a:xfrm>
          <a:prstGeom prst="rect">
            <a:avLst/>
          </a:prstGeom>
        </p:spPr>
      </p:pic>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30002" t="17635" r="29998" b="18988"/>
          <a:stretch/>
        </p:blipFill>
        <p:spPr>
          <a:xfrm>
            <a:off x="4569478" y="3397681"/>
            <a:ext cx="2743200" cy="2743200"/>
          </a:xfrm>
          <a:prstGeom prst="rect">
            <a:avLst/>
          </a:prstGeom>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29928" t="18042" r="30070" b="18585"/>
          <a:stretch/>
        </p:blipFill>
        <p:spPr>
          <a:xfrm>
            <a:off x="7426385" y="3397681"/>
            <a:ext cx="2743200" cy="2743200"/>
          </a:xfrm>
          <a:prstGeom prst="rect">
            <a:avLst/>
          </a:prstGeom>
        </p:spPr>
      </p:pic>
      <p:sp>
        <p:nvSpPr>
          <p:cNvPr id="17" name="Freeform 16"/>
          <p:cNvSpPr/>
          <p:nvPr/>
        </p:nvSpPr>
        <p:spPr bwMode="auto">
          <a:xfrm>
            <a:off x="762001" y="2433356"/>
            <a:ext cx="1398494" cy="659467"/>
          </a:xfrm>
          <a:custGeom>
            <a:avLst/>
            <a:gdLst>
              <a:gd name="connsiteX0" fmla="*/ 1352550 w 1352550"/>
              <a:gd name="connsiteY0" fmla="*/ 609600 h 609600"/>
              <a:gd name="connsiteX1" fmla="*/ 1314450 w 1352550"/>
              <a:gd name="connsiteY1" fmla="*/ 552450 h 609600"/>
              <a:gd name="connsiteX2" fmla="*/ 1290638 w 1352550"/>
              <a:gd name="connsiteY2" fmla="*/ 523875 h 609600"/>
              <a:gd name="connsiteX3" fmla="*/ 1238250 w 1352550"/>
              <a:gd name="connsiteY3" fmla="*/ 481013 h 609600"/>
              <a:gd name="connsiteX4" fmla="*/ 1171575 w 1352550"/>
              <a:gd name="connsiteY4" fmla="*/ 438150 h 609600"/>
              <a:gd name="connsiteX5" fmla="*/ 1033463 w 1352550"/>
              <a:gd name="connsiteY5" fmla="*/ 366713 h 609600"/>
              <a:gd name="connsiteX6" fmla="*/ 857250 w 1352550"/>
              <a:gd name="connsiteY6" fmla="*/ 271463 h 609600"/>
              <a:gd name="connsiteX7" fmla="*/ 681038 w 1352550"/>
              <a:gd name="connsiteY7" fmla="*/ 171450 h 609600"/>
              <a:gd name="connsiteX8" fmla="*/ 581025 w 1352550"/>
              <a:gd name="connsiteY8" fmla="*/ 119063 h 609600"/>
              <a:gd name="connsiteX9" fmla="*/ 495300 w 1352550"/>
              <a:gd name="connsiteY9" fmla="*/ 76200 h 609600"/>
              <a:gd name="connsiteX10" fmla="*/ 404813 w 1352550"/>
              <a:gd name="connsiteY10" fmla="*/ 28575 h 609600"/>
              <a:gd name="connsiteX11" fmla="*/ 357188 w 1352550"/>
              <a:gd name="connsiteY11" fmla="*/ 19050 h 609600"/>
              <a:gd name="connsiteX12" fmla="*/ 309563 w 1352550"/>
              <a:gd name="connsiteY12" fmla="*/ 9525 h 609600"/>
              <a:gd name="connsiteX13" fmla="*/ 257175 w 1352550"/>
              <a:gd name="connsiteY13" fmla="*/ 4763 h 609600"/>
              <a:gd name="connsiteX14" fmla="*/ 171450 w 1352550"/>
              <a:gd name="connsiteY14" fmla="*/ 0 h 609600"/>
              <a:gd name="connsiteX15" fmla="*/ 128588 w 1352550"/>
              <a:gd name="connsiteY15" fmla="*/ 0 h 609600"/>
              <a:gd name="connsiteX16" fmla="*/ 71438 w 1352550"/>
              <a:gd name="connsiteY16" fmla="*/ 0 h 609600"/>
              <a:gd name="connsiteX17" fmla="*/ 42863 w 1352550"/>
              <a:gd name="connsiteY17" fmla="*/ 0 h 609600"/>
              <a:gd name="connsiteX18" fmla="*/ 0 w 1352550"/>
              <a:gd name="connsiteY18" fmla="*/ 476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2550" h="609600">
                <a:moveTo>
                  <a:pt x="1352550" y="609600"/>
                </a:moveTo>
                <a:lnTo>
                  <a:pt x="1314450" y="552450"/>
                </a:lnTo>
                <a:lnTo>
                  <a:pt x="1290638" y="523875"/>
                </a:lnTo>
                <a:lnTo>
                  <a:pt x="1238250" y="481013"/>
                </a:lnTo>
                <a:lnTo>
                  <a:pt x="1171575" y="438150"/>
                </a:lnTo>
                <a:lnTo>
                  <a:pt x="1033463" y="366713"/>
                </a:lnTo>
                <a:lnTo>
                  <a:pt x="857250" y="271463"/>
                </a:lnTo>
                <a:lnTo>
                  <a:pt x="681038" y="171450"/>
                </a:lnTo>
                <a:lnTo>
                  <a:pt x="581025" y="119063"/>
                </a:lnTo>
                <a:lnTo>
                  <a:pt x="495300" y="76200"/>
                </a:lnTo>
                <a:lnTo>
                  <a:pt x="404813" y="28575"/>
                </a:lnTo>
                <a:lnTo>
                  <a:pt x="357188" y="19050"/>
                </a:lnTo>
                <a:lnTo>
                  <a:pt x="309563" y="9525"/>
                </a:lnTo>
                <a:lnTo>
                  <a:pt x="257175" y="4763"/>
                </a:lnTo>
                <a:lnTo>
                  <a:pt x="171450" y="0"/>
                </a:lnTo>
                <a:lnTo>
                  <a:pt x="128588" y="0"/>
                </a:lnTo>
                <a:lnTo>
                  <a:pt x="71438" y="0"/>
                </a:lnTo>
                <a:lnTo>
                  <a:pt x="42863" y="0"/>
                </a:lnTo>
                <a:lnTo>
                  <a:pt x="0" y="4763"/>
                </a:lnTo>
              </a:path>
            </a:pathLst>
          </a:custGeom>
          <a:noFill/>
          <a:ln w="38100" cap="flat" cmpd="sng" algn="ctr">
            <a:solidFill>
              <a:schemeClr val="bg1"/>
            </a:solidFill>
            <a:prstDash val="sysDash"/>
            <a:round/>
            <a:headEnd type="none" w="med" len="med"/>
            <a:tailEnd type="triangle" w="lg"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cxnSp>
        <p:nvCxnSpPr>
          <p:cNvPr id="19" name="Straight Arrow Connector 18"/>
          <p:cNvCxnSpPr/>
          <p:nvPr/>
        </p:nvCxnSpPr>
        <p:spPr bwMode="auto">
          <a:xfrm flipH="1">
            <a:off x="1682290" y="1869141"/>
            <a:ext cx="236157" cy="447807"/>
          </a:xfrm>
          <a:prstGeom prst="straightConnector1">
            <a:avLst/>
          </a:prstGeom>
          <a:noFill/>
          <a:ln w="38100"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Straight Arrow Connector 21"/>
          <p:cNvCxnSpPr/>
          <p:nvPr/>
        </p:nvCxnSpPr>
        <p:spPr bwMode="auto">
          <a:xfrm flipH="1">
            <a:off x="2078276" y="2093044"/>
            <a:ext cx="236157" cy="447807"/>
          </a:xfrm>
          <a:prstGeom prst="straightConnector1">
            <a:avLst/>
          </a:prstGeom>
          <a:noFill/>
          <a:ln w="38100"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3" name="TextBox 22"/>
          <p:cNvSpPr txBox="1"/>
          <p:nvPr/>
        </p:nvSpPr>
        <p:spPr>
          <a:xfrm>
            <a:off x="1822805" y="1575259"/>
            <a:ext cx="478779" cy="338554"/>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a:t>
            </a:r>
            <a:endParaRPr kumimoji="0" lang="en-US" sz="1800" b="1" i="0" u="none" strike="noStrike" kern="1200" cap="none" spc="0" normalizeH="0" baseline="30000" noProof="0" dirty="0">
              <a:ln>
                <a:noFill/>
              </a:ln>
              <a:solidFill>
                <a:srgbClr val="FFFFFF"/>
              </a:solidFill>
              <a:effectLst/>
              <a:uLnTx/>
              <a:uFillTx/>
              <a:latin typeface="Arial" pitchFamily="34" charset="0"/>
              <a:ea typeface="+mn-ea"/>
              <a:cs typeface="Arial" pitchFamily="34" charset="0"/>
            </a:endParaRPr>
          </a:p>
        </p:txBody>
      </p:sp>
      <p:sp>
        <p:nvSpPr>
          <p:cNvPr id="24" name="TextBox 23"/>
          <p:cNvSpPr txBox="1"/>
          <p:nvPr/>
        </p:nvSpPr>
        <p:spPr>
          <a:xfrm>
            <a:off x="2250341" y="1784844"/>
            <a:ext cx="478779" cy="338554"/>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(B)</a:t>
            </a:r>
            <a:endParaRPr kumimoji="0" lang="en-US" sz="1800" b="1" i="0" u="none" strike="noStrike" kern="1200" cap="none" spc="0" normalizeH="0" baseline="30000" noProof="0" dirty="0">
              <a:ln>
                <a:noFill/>
              </a:ln>
              <a:solidFill>
                <a:srgbClr val="FFFFFF"/>
              </a:solidFill>
              <a:effectLst/>
              <a:uLnTx/>
              <a:uFillTx/>
              <a:latin typeface="Arial" pitchFamily="34" charset="0"/>
              <a:ea typeface="+mn-ea"/>
              <a:cs typeface="Arial" pitchFamily="34" charset="0"/>
            </a:endParaRPr>
          </a:p>
        </p:txBody>
      </p:sp>
      <p:sp>
        <p:nvSpPr>
          <p:cNvPr id="25" name="TextBox 24"/>
          <p:cNvSpPr txBox="1"/>
          <p:nvPr/>
        </p:nvSpPr>
        <p:spPr>
          <a:xfrm>
            <a:off x="4589041" y="5556106"/>
            <a:ext cx="2723637" cy="584775"/>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Calcified Neoatherosclerosis</a:t>
            </a:r>
            <a:endParaRPr kumimoji="0" lang="en-US" sz="1800" b="1" i="0" u="none" strike="noStrike" kern="1200" cap="none" spc="0" normalizeH="0" baseline="30000" noProof="0" dirty="0">
              <a:ln>
                <a:noFill/>
              </a:ln>
              <a:solidFill>
                <a:srgbClr val="FFFFFF"/>
              </a:solidFill>
              <a:effectLst/>
              <a:uLnTx/>
              <a:uFillTx/>
              <a:latin typeface="Arial" pitchFamily="34" charset="0"/>
              <a:ea typeface="+mn-ea"/>
              <a:cs typeface="Arial" pitchFamily="34" charset="0"/>
            </a:endParaRPr>
          </a:p>
        </p:txBody>
      </p:sp>
      <p:sp>
        <p:nvSpPr>
          <p:cNvPr id="26" name="TextBox 25"/>
          <p:cNvSpPr txBox="1"/>
          <p:nvPr/>
        </p:nvSpPr>
        <p:spPr>
          <a:xfrm>
            <a:off x="7426385" y="5556106"/>
            <a:ext cx="2743200" cy="584775"/>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Calcified</a:t>
            </a:r>
          </a:p>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Stent-underexpansion</a:t>
            </a:r>
            <a:endParaRPr kumimoji="0" lang="en-US" sz="1800" b="1" i="0" u="none" strike="noStrike" kern="1200" cap="none" spc="0" normalizeH="0" baseline="30000" noProof="0" dirty="0">
              <a:ln>
                <a:noFill/>
              </a:ln>
              <a:solidFill>
                <a:srgbClr val="FFFFFF"/>
              </a:solidFill>
              <a:effectLst/>
              <a:uLnTx/>
              <a:uFillTx/>
              <a:latin typeface="Arial" pitchFamily="34" charset="0"/>
              <a:ea typeface="+mn-ea"/>
              <a:cs typeface="Arial" pitchFamily="34" charset="0"/>
            </a:endParaRPr>
          </a:p>
        </p:txBody>
      </p:sp>
      <p:sp>
        <p:nvSpPr>
          <p:cNvPr id="27" name="TextBox 26"/>
          <p:cNvSpPr txBox="1"/>
          <p:nvPr/>
        </p:nvSpPr>
        <p:spPr>
          <a:xfrm>
            <a:off x="4589041" y="3397681"/>
            <a:ext cx="478779" cy="338554"/>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a:t>
            </a:r>
            <a:endParaRPr kumimoji="0" lang="en-US" sz="1800" b="1" i="0" u="none" strike="noStrike" kern="1200" cap="none" spc="0" normalizeH="0" baseline="30000" noProof="0" dirty="0">
              <a:ln>
                <a:noFill/>
              </a:ln>
              <a:solidFill>
                <a:srgbClr val="FFFFFF"/>
              </a:solidFill>
              <a:effectLst/>
              <a:uLnTx/>
              <a:uFillTx/>
              <a:latin typeface="Arial" pitchFamily="34" charset="0"/>
              <a:ea typeface="+mn-ea"/>
              <a:cs typeface="Arial" pitchFamily="34" charset="0"/>
            </a:endParaRPr>
          </a:p>
        </p:txBody>
      </p:sp>
      <p:sp>
        <p:nvSpPr>
          <p:cNvPr id="28" name="TextBox 27"/>
          <p:cNvSpPr txBox="1"/>
          <p:nvPr/>
        </p:nvSpPr>
        <p:spPr>
          <a:xfrm>
            <a:off x="7427396" y="3397681"/>
            <a:ext cx="478779" cy="338554"/>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(B)</a:t>
            </a:r>
            <a:endParaRPr kumimoji="0" lang="en-US" sz="1800" b="1" i="0" u="none" strike="noStrike" kern="1200" cap="none" spc="0" normalizeH="0" baseline="30000" noProof="0" dirty="0">
              <a:ln>
                <a:noFill/>
              </a:ln>
              <a:solidFill>
                <a:srgbClr val="FFFFFF"/>
              </a:solidFill>
              <a:effectLst/>
              <a:uLnTx/>
              <a:uFillTx/>
              <a:latin typeface="Arial" pitchFamily="34" charset="0"/>
              <a:ea typeface="+mn-ea"/>
              <a:cs typeface="Arial" pitchFamily="34" charset="0"/>
            </a:endParaRPr>
          </a:p>
        </p:txBody>
      </p:sp>
      <p:sp>
        <p:nvSpPr>
          <p:cNvPr id="29" name="TextBox 28"/>
          <p:cNvSpPr txBox="1"/>
          <p:nvPr/>
        </p:nvSpPr>
        <p:spPr>
          <a:xfrm>
            <a:off x="4569478" y="6158383"/>
            <a:ext cx="2723637" cy="338554"/>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calcium </a:t>
            </a:r>
            <a:r>
              <a:rPr kumimoji="0" lang="en-US" sz="16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inside</a:t>
            </a: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stent)</a:t>
            </a:r>
            <a:endParaRPr kumimoji="0" lang="en-US" sz="1800" b="1" i="0" u="none" strike="noStrike" kern="1200" cap="none" spc="0" normalizeH="0" baseline="30000" noProof="0" dirty="0">
              <a:ln>
                <a:noFill/>
              </a:ln>
              <a:solidFill>
                <a:srgbClr val="FFFFFF"/>
              </a:solidFill>
              <a:effectLst/>
              <a:uLnTx/>
              <a:uFillTx/>
              <a:latin typeface="Arial" pitchFamily="34" charset="0"/>
              <a:ea typeface="+mn-ea"/>
              <a:cs typeface="Arial" pitchFamily="34" charset="0"/>
            </a:endParaRPr>
          </a:p>
        </p:txBody>
      </p:sp>
      <p:sp>
        <p:nvSpPr>
          <p:cNvPr id="30" name="TextBox 29"/>
          <p:cNvSpPr txBox="1"/>
          <p:nvPr/>
        </p:nvSpPr>
        <p:spPr>
          <a:xfrm>
            <a:off x="7406822" y="6158383"/>
            <a:ext cx="2723637" cy="338554"/>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calcium </a:t>
            </a:r>
            <a:r>
              <a:rPr kumimoji="0" lang="en-US" sz="16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outside</a:t>
            </a: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stent)</a:t>
            </a:r>
            <a:endParaRPr kumimoji="0" lang="en-US" sz="1800" b="1" i="0" u="none" strike="noStrike" kern="1200" cap="none" spc="0" normalizeH="0" baseline="30000" noProof="0" dirty="0">
              <a:ln>
                <a:noFill/>
              </a:ln>
              <a:solidFill>
                <a:srgbClr val="FFFFFF"/>
              </a:solidFill>
              <a:effectLst/>
              <a:uLnTx/>
              <a:uFillTx/>
              <a:latin typeface="Arial" pitchFamily="34" charset="0"/>
              <a:ea typeface="+mn-ea"/>
              <a:cs typeface="Arial" pitchFamily="34" charset="0"/>
            </a:endParaRPr>
          </a:p>
        </p:txBody>
      </p:sp>
      <p:sp>
        <p:nvSpPr>
          <p:cNvPr id="31" name="TextBox 30"/>
          <p:cNvSpPr txBox="1"/>
          <p:nvPr/>
        </p:nvSpPr>
        <p:spPr>
          <a:xfrm>
            <a:off x="6125055" y="3283321"/>
            <a:ext cx="1357835" cy="461665"/>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Reverberation (artifact)</a:t>
            </a:r>
            <a:endParaRPr kumimoji="0" lang="en-US" sz="1400" b="1" i="0" u="none" strike="noStrike" kern="1200" cap="none" spc="0" normalizeH="0" baseline="30000" noProof="0" dirty="0">
              <a:ln>
                <a:noFill/>
              </a:ln>
              <a:solidFill>
                <a:srgbClr val="FFFFFF"/>
              </a:solidFill>
              <a:effectLst/>
              <a:uLnTx/>
              <a:uFillTx/>
              <a:latin typeface="Arial" pitchFamily="34" charset="0"/>
              <a:ea typeface="+mn-ea"/>
              <a:cs typeface="Arial" pitchFamily="34" charset="0"/>
            </a:endParaRPr>
          </a:p>
        </p:txBody>
      </p:sp>
      <p:cxnSp>
        <p:nvCxnSpPr>
          <p:cNvPr id="32" name="Straight Arrow Connector 31"/>
          <p:cNvCxnSpPr/>
          <p:nvPr/>
        </p:nvCxnSpPr>
        <p:spPr bwMode="auto">
          <a:xfrm flipH="1">
            <a:off x="5771915" y="3549028"/>
            <a:ext cx="539925" cy="186210"/>
          </a:xfrm>
          <a:prstGeom prst="straightConnector1">
            <a:avLst/>
          </a:prstGeom>
          <a:noFill/>
          <a:ln w="19050"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 name="Straight Arrow Connector 33"/>
          <p:cNvCxnSpPr/>
          <p:nvPr/>
        </p:nvCxnSpPr>
        <p:spPr bwMode="auto">
          <a:xfrm flipH="1">
            <a:off x="6208783" y="3608352"/>
            <a:ext cx="211642" cy="186211"/>
          </a:xfrm>
          <a:prstGeom prst="straightConnector1">
            <a:avLst/>
          </a:prstGeom>
          <a:noFill/>
          <a:ln w="19050"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 name="Straight Arrow Connector 39"/>
          <p:cNvCxnSpPr/>
          <p:nvPr/>
        </p:nvCxnSpPr>
        <p:spPr bwMode="auto">
          <a:xfrm>
            <a:off x="7072296" y="3762488"/>
            <a:ext cx="593522" cy="1259534"/>
          </a:xfrm>
          <a:prstGeom prst="straightConnector1">
            <a:avLst/>
          </a:prstGeom>
          <a:noFill/>
          <a:ln w="19050"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2" name="Straight Arrow Connector 41"/>
          <p:cNvCxnSpPr/>
          <p:nvPr/>
        </p:nvCxnSpPr>
        <p:spPr bwMode="auto">
          <a:xfrm>
            <a:off x="7191618" y="3701457"/>
            <a:ext cx="868112" cy="1704364"/>
          </a:xfrm>
          <a:prstGeom prst="straightConnector1">
            <a:avLst/>
          </a:prstGeom>
          <a:noFill/>
          <a:ln w="19050"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2" name="TextBox 51"/>
          <p:cNvSpPr txBox="1"/>
          <p:nvPr/>
        </p:nvSpPr>
        <p:spPr>
          <a:xfrm>
            <a:off x="9479799" y="4389911"/>
            <a:ext cx="386676" cy="646331"/>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a:t>
            </a:r>
            <a:endParaRPr kumimoji="0" lang="en-US" sz="4000" b="1" i="0" u="none" strike="noStrike" kern="1200" cap="none" spc="0" normalizeH="0" baseline="30000" noProof="0" dirty="0">
              <a:ln>
                <a:noFill/>
              </a:ln>
              <a:solidFill>
                <a:srgbClr val="FFFF00"/>
              </a:solidFill>
              <a:effectLst/>
              <a:uLnTx/>
              <a:uFillTx/>
              <a:latin typeface="Arial" pitchFamily="34" charset="0"/>
              <a:ea typeface="+mn-ea"/>
              <a:cs typeface="Arial" pitchFamily="34" charset="0"/>
            </a:endParaRPr>
          </a:p>
        </p:txBody>
      </p:sp>
      <p:sp>
        <p:nvSpPr>
          <p:cNvPr id="53" name="TextBox 52"/>
          <p:cNvSpPr txBox="1"/>
          <p:nvPr/>
        </p:nvSpPr>
        <p:spPr>
          <a:xfrm>
            <a:off x="9378390" y="4657446"/>
            <a:ext cx="386676" cy="646331"/>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a:t>
            </a:r>
            <a:endParaRPr kumimoji="0" lang="en-US" sz="4000" b="1" i="0" u="none" strike="noStrike" kern="1200" cap="none" spc="0" normalizeH="0" baseline="30000" noProof="0" dirty="0">
              <a:ln>
                <a:noFill/>
              </a:ln>
              <a:solidFill>
                <a:srgbClr val="FFFF00"/>
              </a:solidFill>
              <a:effectLst/>
              <a:uLnTx/>
              <a:uFillTx/>
              <a:latin typeface="Arial" pitchFamily="34" charset="0"/>
              <a:ea typeface="+mn-ea"/>
              <a:cs typeface="Arial" pitchFamily="34" charset="0"/>
            </a:endParaRPr>
          </a:p>
        </p:txBody>
      </p:sp>
      <p:sp>
        <p:nvSpPr>
          <p:cNvPr id="54" name="TextBox 53"/>
          <p:cNvSpPr txBox="1"/>
          <p:nvPr/>
        </p:nvSpPr>
        <p:spPr>
          <a:xfrm>
            <a:off x="9574708" y="4137582"/>
            <a:ext cx="386676" cy="646331"/>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a:t>
            </a:r>
            <a:endParaRPr kumimoji="0" lang="en-US" sz="4000" b="1" i="0" u="none" strike="noStrike" kern="1200" cap="none" spc="0" normalizeH="0" baseline="30000" noProof="0" dirty="0">
              <a:ln>
                <a:noFill/>
              </a:ln>
              <a:solidFill>
                <a:srgbClr val="FFFF00"/>
              </a:solidFill>
              <a:effectLst/>
              <a:uLnTx/>
              <a:uFillTx/>
              <a:latin typeface="Arial" pitchFamily="34" charset="0"/>
              <a:ea typeface="+mn-ea"/>
              <a:cs typeface="Arial" pitchFamily="34" charset="0"/>
            </a:endParaRPr>
          </a:p>
        </p:txBody>
      </p:sp>
      <p:pic>
        <p:nvPicPr>
          <p:cNvPr id="58" name="Picture 57"/>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30000"/>
                    </a14:imgEffect>
                  </a14:imgLayer>
                </a14:imgProps>
              </a:ext>
              <a:ext uri="{28A0092B-C50C-407E-A947-70E740481C1C}">
                <a14:useLocalDpi xmlns:a14="http://schemas.microsoft.com/office/drawing/2010/main" val="0"/>
              </a:ext>
            </a:extLst>
          </a:blip>
          <a:srcRect l="47591" t="30296" r="18248" b="27005"/>
          <a:stretch/>
        </p:blipFill>
        <p:spPr>
          <a:xfrm rot="10800000">
            <a:off x="1826005" y="4485179"/>
            <a:ext cx="2377440" cy="2377440"/>
          </a:xfrm>
          <a:prstGeom prst="rect">
            <a:avLst/>
          </a:prstGeom>
        </p:spPr>
      </p:pic>
      <p:pic>
        <p:nvPicPr>
          <p:cNvPr id="59" name="Picture 58"/>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44704" t="17898" r="11373" b="27202"/>
          <a:stretch/>
        </p:blipFill>
        <p:spPr>
          <a:xfrm rot="5400000">
            <a:off x="7868923" y="1114949"/>
            <a:ext cx="2377440" cy="2377440"/>
          </a:xfrm>
          <a:prstGeom prst="rect">
            <a:avLst/>
          </a:prstGeom>
        </p:spPr>
      </p:pic>
      <p:cxnSp>
        <p:nvCxnSpPr>
          <p:cNvPr id="60" name="Straight Arrow Connector 59"/>
          <p:cNvCxnSpPr/>
          <p:nvPr/>
        </p:nvCxnSpPr>
        <p:spPr bwMode="auto">
          <a:xfrm flipV="1">
            <a:off x="5103807" y="5299201"/>
            <a:ext cx="309131" cy="332216"/>
          </a:xfrm>
          <a:prstGeom prst="straightConnector1">
            <a:avLst/>
          </a:prstGeom>
          <a:noFill/>
          <a:ln w="38100" cap="flat" cmpd="sng" algn="ctr">
            <a:solidFill>
              <a:srgbClr val="FFFF00"/>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 name="Straight Arrow Connector 60"/>
          <p:cNvCxnSpPr/>
          <p:nvPr/>
        </p:nvCxnSpPr>
        <p:spPr bwMode="auto">
          <a:xfrm>
            <a:off x="4688755" y="4645239"/>
            <a:ext cx="484465" cy="1"/>
          </a:xfrm>
          <a:prstGeom prst="straightConnector1">
            <a:avLst/>
          </a:prstGeom>
          <a:noFill/>
          <a:ln w="38100" cap="flat" cmpd="sng" algn="ctr">
            <a:solidFill>
              <a:srgbClr val="FFFF00"/>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2" name="Straight Arrow Connector 61"/>
          <p:cNvCxnSpPr/>
          <p:nvPr/>
        </p:nvCxnSpPr>
        <p:spPr bwMode="auto">
          <a:xfrm flipH="1" flipV="1">
            <a:off x="6501625" y="5239938"/>
            <a:ext cx="293622" cy="354038"/>
          </a:xfrm>
          <a:prstGeom prst="straightConnector1">
            <a:avLst/>
          </a:prstGeom>
          <a:noFill/>
          <a:ln w="38100" cap="flat" cmpd="sng" algn="ctr">
            <a:solidFill>
              <a:srgbClr val="FFFF00"/>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8" name="Straight Arrow Connector 67"/>
          <p:cNvCxnSpPr/>
          <p:nvPr/>
        </p:nvCxnSpPr>
        <p:spPr bwMode="auto">
          <a:xfrm>
            <a:off x="5202597" y="3683035"/>
            <a:ext cx="289340" cy="375352"/>
          </a:xfrm>
          <a:prstGeom prst="straightConnector1">
            <a:avLst/>
          </a:prstGeom>
          <a:noFill/>
          <a:ln w="38100" cap="flat" cmpd="sng" algn="ctr">
            <a:solidFill>
              <a:srgbClr val="FFFF00"/>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8" name="TextBox 77"/>
          <p:cNvSpPr txBox="1"/>
          <p:nvPr/>
        </p:nvSpPr>
        <p:spPr>
          <a:xfrm>
            <a:off x="9363477" y="2310419"/>
            <a:ext cx="386676" cy="646331"/>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a:t>
            </a:r>
            <a:endParaRPr kumimoji="0" lang="en-US" sz="4000" b="1" i="0" u="none" strike="noStrike" kern="1200" cap="none" spc="0" normalizeH="0" baseline="30000" noProof="0" dirty="0">
              <a:ln>
                <a:noFill/>
              </a:ln>
              <a:solidFill>
                <a:srgbClr val="FFFF00"/>
              </a:solidFill>
              <a:effectLst/>
              <a:uLnTx/>
              <a:uFillTx/>
              <a:latin typeface="Arial" pitchFamily="34" charset="0"/>
              <a:ea typeface="+mn-ea"/>
              <a:cs typeface="Arial" pitchFamily="34" charset="0"/>
            </a:endParaRPr>
          </a:p>
        </p:txBody>
      </p:sp>
      <p:sp>
        <p:nvSpPr>
          <p:cNvPr id="79" name="TextBox 78"/>
          <p:cNvSpPr txBox="1"/>
          <p:nvPr/>
        </p:nvSpPr>
        <p:spPr>
          <a:xfrm>
            <a:off x="9262068" y="2577954"/>
            <a:ext cx="386676" cy="646331"/>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a:t>
            </a:r>
            <a:endParaRPr kumimoji="0" lang="en-US" sz="4000" b="1" i="0" u="none" strike="noStrike" kern="1200" cap="none" spc="0" normalizeH="0" baseline="30000" noProof="0" dirty="0">
              <a:ln>
                <a:noFill/>
              </a:ln>
              <a:solidFill>
                <a:srgbClr val="FFFF00"/>
              </a:solidFill>
              <a:effectLst/>
              <a:uLnTx/>
              <a:uFillTx/>
              <a:latin typeface="Arial" pitchFamily="34" charset="0"/>
              <a:ea typeface="+mn-ea"/>
              <a:cs typeface="Arial" pitchFamily="34" charset="0"/>
            </a:endParaRPr>
          </a:p>
        </p:txBody>
      </p:sp>
      <p:sp>
        <p:nvSpPr>
          <p:cNvPr id="80" name="TextBox 79"/>
          <p:cNvSpPr txBox="1"/>
          <p:nvPr/>
        </p:nvSpPr>
        <p:spPr>
          <a:xfrm>
            <a:off x="9458386" y="2058090"/>
            <a:ext cx="386676" cy="646331"/>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a:t>
            </a:r>
            <a:endParaRPr kumimoji="0" lang="en-US" sz="4000" b="1" i="0" u="none" strike="noStrike" kern="1200" cap="none" spc="0" normalizeH="0" baseline="30000" noProof="0" dirty="0">
              <a:ln>
                <a:noFill/>
              </a:ln>
              <a:solidFill>
                <a:srgbClr val="FFFF00"/>
              </a:solidFill>
              <a:effectLst/>
              <a:uLnTx/>
              <a:uFillTx/>
              <a:latin typeface="Arial" pitchFamily="34" charset="0"/>
              <a:ea typeface="+mn-ea"/>
              <a:cs typeface="Arial" pitchFamily="34" charset="0"/>
            </a:endParaRPr>
          </a:p>
        </p:txBody>
      </p:sp>
      <p:cxnSp>
        <p:nvCxnSpPr>
          <p:cNvPr id="81" name="Straight Arrow Connector 80"/>
          <p:cNvCxnSpPr/>
          <p:nvPr/>
        </p:nvCxnSpPr>
        <p:spPr bwMode="auto">
          <a:xfrm flipV="1">
            <a:off x="2438118" y="6239609"/>
            <a:ext cx="309131" cy="332216"/>
          </a:xfrm>
          <a:prstGeom prst="straightConnector1">
            <a:avLst/>
          </a:prstGeom>
          <a:noFill/>
          <a:ln w="38100" cap="flat" cmpd="sng" algn="ctr">
            <a:solidFill>
              <a:srgbClr val="FFFF00"/>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2" name="Straight Arrow Connector 81"/>
          <p:cNvCxnSpPr/>
          <p:nvPr/>
        </p:nvCxnSpPr>
        <p:spPr bwMode="auto">
          <a:xfrm>
            <a:off x="1829968" y="5665266"/>
            <a:ext cx="484465" cy="1"/>
          </a:xfrm>
          <a:prstGeom prst="straightConnector1">
            <a:avLst/>
          </a:prstGeom>
          <a:noFill/>
          <a:ln w="38100" cap="flat" cmpd="sng" algn="ctr">
            <a:solidFill>
              <a:srgbClr val="FFFF00"/>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3" name="Straight Arrow Connector 82"/>
          <p:cNvCxnSpPr/>
          <p:nvPr/>
        </p:nvCxnSpPr>
        <p:spPr bwMode="auto">
          <a:xfrm flipH="1" flipV="1">
            <a:off x="3801401" y="5657061"/>
            <a:ext cx="293622" cy="354038"/>
          </a:xfrm>
          <a:prstGeom prst="straightConnector1">
            <a:avLst/>
          </a:prstGeom>
          <a:noFill/>
          <a:ln w="38100" cap="flat" cmpd="sng" algn="ctr">
            <a:solidFill>
              <a:srgbClr val="FFFF00"/>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4" name="Straight Arrow Connector 83"/>
          <p:cNvCxnSpPr/>
          <p:nvPr/>
        </p:nvCxnSpPr>
        <p:spPr bwMode="auto">
          <a:xfrm>
            <a:off x="2288348" y="4680311"/>
            <a:ext cx="289340" cy="375352"/>
          </a:xfrm>
          <a:prstGeom prst="straightConnector1">
            <a:avLst/>
          </a:prstGeom>
          <a:noFill/>
          <a:ln w="38100" cap="flat" cmpd="sng" algn="ctr">
            <a:solidFill>
              <a:srgbClr val="FFFF00"/>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5" name="TextBox 84"/>
          <p:cNvSpPr txBox="1"/>
          <p:nvPr/>
        </p:nvSpPr>
        <p:spPr>
          <a:xfrm>
            <a:off x="9387696" y="1189609"/>
            <a:ext cx="478779" cy="584775"/>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a:t>
            </a:r>
            <a:endParaRPr kumimoji="0" lang="en-US" sz="3600" b="1" i="0" u="none" strike="noStrike" kern="1200" cap="none" spc="0" normalizeH="0" baseline="30000" noProof="0" dirty="0">
              <a:ln>
                <a:noFill/>
              </a:ln>
              <a:solidFill>
                <a:srgbClr val="FF0000"/>
              </a:solidFill>
              <a:effectLst/>
              <a:uLnTx/>
              <a:uFillTx/>
              <a:latin typeface="Arial" pitchFamily="34" charset="0"/>
              <a:ea typeface="+mn-ea"/>
              <a:cs typeface="Arial" pitchFamily="34" charset="0"/>
            </a:endParaRPr>
          </a:p>
        </p:txBody>
      </p:sp>
      <p:sp>
        <p:nvSpPr>
          <p:cNvPr id="86" name="TextBox 85"/>
          <p:cNvSpPr txBox="1"/>
          <p:nvPr/>
        </p:nvSpPr>
        <p:spPr>
          <a:xfrm>
            <a:off x="3452487" y="4460747"/>
            <a:ext cx="478779" cy="584775"/>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a:t>
            </a:r>
            <a:endParaRPr kumimoji="0" lang="en-US" sz="3600" b="1" i="0" u="none" strike="noStrike" kern="1200" cap="none" spc="0" normalizeH="0" baseline="30000" noProof="0" dirty="0">
              <a:ln>
                <a:noFill/>
              </a:ln>
              <a:solidFill>
                <a:srgbClr val="FF0000"/>
              </a:solidFill>
              <a:effectLst/>
              <a:uLnTx/>
              <a:uFillTx/>
              <a:latin typeface="Arial" pitchFamily="34" charset="0"/>
              <a:ea typeface="+mn-ea"/>
              <a:cs typeface="Arial" pitchFamily="34" charset="0"/>
            </a:endParaRPr>
          </a:p>
        </p:txBody>
      </p:sp>
      <p:sp>
        <p:nvSpPr>
          <p:cNvPr id="43" name="TextBox 42"/>
          <p:cNvSpPr txBox="1"/>
          <p:nvPr/>
        </p:nvSpPr>
        <p:spPr>
          <a:xfrm>
            <a:off x="326571" y="931497"/>
            <a:ext cx="4362184" cy="615553"/>
          </a:xfrm>
          <a:prstGeom prst="rect">
            <a:avLst/>
          </a:prstGeom>
          <a:noFill/>
        </p:spPr>
        <p:txBody>
          <a:bodyPr wrap="square" rtlCol="0">
            <a:spAutoFit/>
          </a:bodyPr>
          <a:lstStyle/>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IVUS pullback</a:t>
            </a:r>
          </a:p>
          <a:p>
            <a:pPr marL="0" marR="0" lvl="0" indent="0" algn="ctr" defTabSz="102873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(pLAD: 2 layer ISR; Cypher 3.5x18 in BMS)</a:t>
            </a:r>
            <a:endParaRPr kumimoji="0" lang="en-US" sz="1800" b="1" i="0" u="none" strike="noStrike" kern="1200" cap="none" spc="0" normalizeH="0" baseline="3000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1252803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1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barn(inVertical)">
                                      <p:cBhvr>
                                        <p:cTn id="11" dur="500"/>
                                        <p:tgtEl>
                                          <p:spTgt spid="58"/>
                                        </p:tgtEl>
                                      </p:cBhvr>
                                    </p:animEffect>
                                  </p:childTnLst>
                                </p:cTn>
                              </p:par>
                              <p:par>
                                <p:cTn id="12" presetID="16" presetClass="entr" presetSubtype="21" fill="hold" nodeType="with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barn(inVertical)">
                                      <p:cBhvr>
                                        <p:cTn id="14" dur="500"/>
                                        <p:tgtEl>
                                          <p:spTgt spid="81"/>
                                        </p:tgtEl>
                                      </p:cBhvr>
                                    </p:animEffect>
                                  </p:childTnLst>
                                </p:cTn>
                              </p:par>
                              <p:par>
                                <p:cTn id="15" presetID="16" presetClass="entr" presetSubtype="21"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barn(inVertical)">
                                      <p:cBhvr>
                                        <p:cTn id="17" dur="500"/>
                                        <p:tgtEl>
                                          <p:spTgt spid="82"/>
                                        </p:tgtEl>
                                      </p:cBhvr>
                                    </p:animEffect>
                                  </p:childTnLst>
                                </p:cTn>
                              </p:par>
                              <p:par>
                                <p:cTn id="18" presetID="16" presetClass="entr" presetSubtype="21" fill="hold" nodeType="with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barn(inVertical)">
                                      <p:cBhvr>
                                        <p:cTn id="20" dur="500"/>
                                        <p:tgtEl>
                                          <p:spTgt spid="83"/>
                                        </p:tgtEl>
                                      </p:cBhvr>
                                    </p:animEffect>
                                  </p:childTnLst>
                                </p:cTn>
                              </p:par>
                              <p:par>
                                <p:cTn id="21" presetID="16" presetClass="entr" presetSubtype="21"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barn(inVertical)">
                                      <p:cBhvr>
                                        <p:cTn id="23" dur="500"/>
                                        <p:tgtEl>
                                          <p:spTgt spid="8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barn(inVertical)">
                                      <p:cBhvr>
                                        <p:cTn id="26" dur="500"/>
                                        <p:tgtEl>
                                          <p:spTgt spid="86"/>
                                        </p:tgtEl>
                                      </p:cBhvr>
                                    </p:animEffect>
                                  </p:childTnLst>
                                </p:cTn>
                              </p:par>
                              <p:par>
                                <p:cTn id="27" presetID="16" presetClass="entr" presetSubtype="21"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barn(inVertical)">
                                      <p:cBhvr>
                                        <p:cTn id="32" dur="500"/>
                                        <p:tgtEl>
                                          <p:spTgt spid="7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barn(inVertical)">
                                      <p:cBhvr>
                                        <p:cTn id="35" dur="500"/>
                                        <p:tgtEl>
                                          <p:spTgt spid="7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barn(inVertical)">
                                      <p:cBhvr>
                                        <p:cTn id="38" dur="500"/>
                                        <p:tgtEl>
                                          <p:spTgt spid="8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barn(inVertical)">
                                      <p:cBhvr>
                                        <p:cTn id="41"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repeatCount="indefinite" fill="remove" display="0">
                  <p:stCondLst>
                    <p:cond delay="indefinite"/>
                  </p:stCondLst>
                </p:cTn>
                <p:tgtEl>
                  <p:spTgt spid="4"/>
                </p:tgtEl>
              </p:cMediaNode>
            </p:video>
          </p:childTnLst>
        </p:cTn>
      </p:par>
    </p:tnLst>
    <p:bldLst>
      <p:bldP spid="78" grpId="0"/>
      <p:bldP spid="79" grpId="0"/>
      <p:bldP spid="80" grpId="0"/>
      <p:bldP spid="85" grpId="0"/>
      <p:bldP spid="8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0.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FFF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9050" cap="flat" cmpd="sng" algn="ctr">
          <a:solidFill>
            <a:srgbClr val="FFFFFF"/>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18740</TotalTime>
  <Words>5144</Words>
  <Application>Microsoft Office PowerPoint</Application>
  <PresentationFormat>35mm Slides</PresentationFormat>
  <Paragraphs>968</Paragraphs>
  <Slides>79</Slides>
  <Notes>10</Notes>
  <HiddenSlides>0</HiddenSlides>
  <MMClips>6</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79</vt:i4>
      </vt:variant>
    </vt:vector>
  </HeadingPairs>
  <TitlesOfParts>
    <vt:vector size="97" baseType="lpstr">
      <vt:lpstr>Airal</vt:lpstr>
      <vt:lpstr>Arial</vt:lpstr>
      <vt:lpstr>Calibri</vt:lpstr>
      <vt:lpstr>Calibri Light</vt:lpstr>
      <vt:lpstr>GoJuOn</vt:lpstr>
      <vt:lpstr>Lub Dub Medium</vt:lpstr>
      <vt:lpstr>Times New Roman</vt:lpstr>
      <vt:lpstr>Wingdings</vt:lpstr>
      <vt:lpstr>Office Theme</vt:lpstr>
      <vt:lpstr>Default Design</vt:lpstr>
      <vt:lpstr>1_BASIC SHARMA BLUE</vt:lpstr>
      <vt:lpstr>1_Default Design</vt:lpstr>
      <vt:lpstr>6_BASIC SHARMA BLUE</vt:lpstr>
      <vt:lpstr>13_Default Design</vt:lpstr>
      <vt:lpstr>3_Default Design</vt:lpstr>
      <vt:lpstr>2_Default Design</vt:lpstr>
      <vt:lpstr>1_Office Theme</vt:lpstr>
      <vt:lpstr>2_Office Theme</vt:lpstr>
      <vt:lpstr>PowerPoint Presentation</vt:lpstr>
      <vt:lpstr>PowerPoint Presentation</vt:lpstr>
      <vt:lpstr>CCC Live Case # 171</vt:lpstr>
      <vt:lpstr>PowerPoint Presentation</vt:lpstr>
      <vt:lpstr>PowerPoint Presentation</vt:lpstr>
      <vt:lpstr>PowerPoint Presentation</vt:lpstr>
      <vt:lpstr>PowerPoint Presentation</vt:lpstr>
      <vt:lpstr>PowerPoint Presentation</vt:lpstr>
      <vt:lpstr>PowerPoint Presentation</vt:lpstr>
      <vt:lpstr>CCC Live Case # 171</vt:lpstr>
      <vt:lpstr>PowerPoint Presentation</vt:lpstr>
      <vt:lpstr>Latest Issues in Coronary Intervention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Intravascular Imaging Guidance for PCI: A “Real-Time” Updated Network Meta-Analysis</vt:lpstr>
      <vt:lpstr>Nodal Map of Direct Relationships</vt:lpstr>
      <vt:lpstr>TLF (Direct Evidence): IV Imaging (OCT or IVUS) vs. Angio 18 trials, 11,502 patients, 963 events </vt:lpstr>
      <vt:lpstr>Death (Direct Evidence): IV Imaging vs. Angio 17 trials, 11,385 patients, 174 events </vt:lpstr>
      <vt:lpstr>MI (Direct Evidence): IV Imaging vs. Angio 17 trials, 11,385 patients, 393 events</vt:lpstr>
      <vt:lpstr>Stent Thrombosis/TLR: IV Imaging vs. Angio 18 trials, 11,502 patients, 89 events</vt:lpstr>
      <vt:lpstr>Network Evidence: All Outcomes IVI-guided (OCT or IVUS) PCI vs Angiography-guided PCI</vt:lpstr>
      <vt:lpstr>Network Evidence: All Outcomes OCT-guided PCI vs IVUS-guided PCI</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 Imaging Interventional Trials from ESC 2023 and Update in ANOCA</vt:lpstr>
      <vt:lpstr>Question # 1</vt:lpstr>
      <vt:lpstr>Question # 2</vt:lpstr>
      <vt:lpstr>Question # 3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Medinbox SBI</cp:lastModifiedBy>
  <cp:revision>1243</cp:revision>
  <cp:lastPrinted>2023-06-18T18:40:30Z</cp:lastPrinted>
  <dcterms:created xsi:type="dcterms:W3CDTF">2019-05-13T14:16:18Z</dcterms:created>
  <dcterms:modified xsi:type="dcterms:W3CDTF">2023-09-19T14:05:59Z</dcterms:modified>
</cp:coreProperties>
</file>