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59" r:id="rId9"/>
    <p:sldId id="263" r:id="rId10"/>
    <p:sldId id="265" r:id="rId11"/>
    <p:sldId id="266" r:id="rId12"/>
    <p:sldId id="267" r:id="rId13"/>
    <p:sldId id="264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E26ADD-B4CD-4592-97B6-A7DF21A1E963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8688F-7864-47C5-98FF-56765ECE9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16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Stage 5 is reserved for feet that cannot be saved, even with revascularization.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68688F-7864-47C5-98FF-56765ECE93F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56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6BB9B-DACC-46E2-9F08-B674BAF17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D196E0-0B4D-463C-9BAE-CB5BC6C946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C7CCC2-285B-4086-B52F-BB5510490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0A9636-4740-4C59-8318-BB83E9C37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C6D9D9-F47E-4B1A-A001-95D557C9D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B3608-6836-4EC2-83F4-8E738D15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3520D-EAF2-4A4C-A74C-3BC3107291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A7926F-DD25-476E-B98F-6A0BCDEEA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7534E7-63A2-4938-B0C3-16ABAEF3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B2523F-B392-4A4F-8905-B284DB6F5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53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7E8B7B-5FE7-464B-AE53-F1C05D5151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2C3E21-D0EA-4FFC-96B4-B8A41D7B1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915D2-01AA-449C-85AC-37A7FDC7B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A03676-5EBF-4245-AFED-4177472D61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91612-8D3D-4B59-89D2-D42499604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196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615D2-0AF0-4C73-8703-159EDE9CC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670795-CA6E-43E6-AB49-476EE2A65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8292F1-8E8C-40AB-9481-E96F8DF12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5393B-1928-4DE3-A9E7-4898321A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AE5E0-FDC7-4959-9D30-DB3FB01D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5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17557E-9DA6-4027-8B1B-75FE7DFCB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0DFC77-95CA-465F-8817-0A658BC4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3676B-C0E6-4F63-A30D-2B16297F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C93C12-81E3-45E2-9A1F-A60E2741C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AFC5F-E2AF-4FF5-A3FA-7AD6151B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481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4A69-F4CB-45AB-A10D-A0F7479B3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6EB98-8EDB-4306-9846-1CF33D771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A9DA0C-DB7B-4F31-B638-AF34C361DC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335B72-8E66-42B4-942D-C449A5618D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36D576-62EB-4CA7-853D-F294429C0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0E2AAE-31BB-417E-B3D8-1CD9731D3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389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F80DC-EF36-406B-969D-A92354347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E3A346-65C3-4982-8E9A-2B07D3182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BFC42-6C3E-450C-AC1F-0A457ADB1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08C1C-2B44-4FFF-BE1E-3850C206FD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A3B27F-9B46-464F-9F51-725330BEEA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A9DEB7E-C51D-48D5-9E1E-E52B56AD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204F2C-365A-473C-8A30-50607BDDC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594859-3A6E-4508-B95A-B5F96CBBB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A85AC-ED14-4BA1-A3B4-0D68E9F9D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687897-9DD7-4E59-BA73-A3A94F9F4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CB7821-3256-4FDE-B061-C86ACF883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FB426-4834-452C-BC8D-CD7DAC81F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3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8E10E0-F704-4D4E-9339-6F69EB060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BD5256-5F9B-47CE-BAA9-B2AF65F78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DAB73-2CDB-46CB-8C4D-5306881AD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13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BA52-B2E0-495A-B68C-5C5D7FEDF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A20B0E-E5DD-4768-B174-AB87890B2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3EC26E-3BC7-4BD0-AEC9-34C97EB119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1D2BDB-9A52-4F40-A041-133C2C59F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EEA299-FA4C-409E-9A54-17B437F7E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2A7A45-92C1-45E6-B330-6874AA7A7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040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A38A-F0A6-4967-9718-86FB1F55B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D1D3F67-4845-4145-97A9-DDD1EC7CE5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64CABF-BF79-42DC-BC7F-FB64590D28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B123B2-1595-4562-AC7E-90AB9CA64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5D7052-E03E-47A8-9917-744154DC4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1DFE9-1B8B-468B-886A-C50205061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3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9405A6-122C-4422-B230-F54C72824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DC5E79-1494-46EE-85C4-C4CF9C498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DDF6D9-043D-40BE-A5A4-625C1BC456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107FE-3BAE-4DBC-8F15-63DE074FD6B2}" type="datetimeFigureOut">
              <a:rPr lang="en-US" smtClean="0"/>
              <a:t>8/22/2023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459759-483C-4A23-A6B7-A4E026C00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3221E1-2A82-456B-82CC-78F6E45B0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9FA8A-FA8E-4542-A306-7622E650D4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917FC-E9A7-49BD-9BEA-431AE169E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2472" y="267854"/>
            <a:ext cx="9347201" cy="4913745"/>
          </a:xfrm>
        </p:spPr>
        <p:txBody>
          <a:bodyPr>
            <a:normAutofit/>
          </a:bodyPr>
          <a:lstStyle/>
          <a:p>
            <a:r>
              <a:rPr lang="en-US" dirty="0" err="1">
                <a:latin typeface="Garamond" panose="02020404030301010803" pitchFamily="18" charset="0"/>
              </a:rPr>
              <a:t>Angiosome</a:t>
            </a:r>
            <a:r>
              <a:rPr lang="en-US" dirty="0">
                <a:latin typeface="Garamond" panose="02020404030301010803" pitchFamily="18" charset="0"/>
              </a:rPr>
              <a:t> Directed Revascularization of Left Posterior Tibial Artery CTO  in patient with CLTI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61F50D-07BA-4B1C-8821-2254BDFA6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7345" y="5006109"/>
            <a:ext cx="7573820" cy="960582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2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5263F-A372-42DE-BB03-5E2B89D5C0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546" y="485364"/>
            <a:ext cx="8830907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14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5F4E03-DAE1-4BA3-809D-D48561676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09" y="859774"/>
            <a:ext cx="1137443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75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8B0B6F-85C5-41C9-9DC3-38CBAD4320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60" y="1052181"/>
            <a:ext cx="11498280" cy="475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542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C96E2-2508-4D96-8209-26A105691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  <a:r>
              <a:rPr lang="en-US" dirty="0" err="1"/>
              <a:t>WiFi</a:t>
            </a:r>
            <a:r>
              <a:rPr lang="en-US" dirty="0"/>
              <a:t> 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4B74A-8920-4FF3-B9CA-5B717B40BC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The system was created to precisely define the burden of the disease. </a:t>
            </a:r>
          </a:p>
          <a:p>
            <a:r>
              <a:rPr lang="en-US" dirty="0">
                <a:latin typeface="Garamond" panose="02020404030301010803" pitchFamily="18" charset="0"/>
              </a:rPr>
              <a:t> It is Analogous to the TNM classification  for cancer, aiding in clinical management and enabling comparisons between similar groups of patients and alternative treatments</a:t>
            </a:r>
          </a:p>
          <a:p>
            <a:r>
              <a:rPr lang="en-US" dirty="0">
                <a:latin typeface="Garamond" panose="02020404030301010803" pitchFamily="18" charset="0"/>
              </a:rPr>
              <a:t>The target population for this system includes any patient with ischemic pain at rest, with confirmatory objective hemodynamic studies (ankle-brachial index [ABI] &lt; 0.40, AP &lt; 50 mmHg, TP &lt; 30 mmHg; DFU; and with ulceration of the foot or unhealed lower limb wound  with duration ≥ 2 weeks and/or gangrene of lower limb or foot</a:t>
            </a:r>
          </a:p>
        </p:txBody>
      </p:sp>
    </p:spTree>
    <p:extLst>
      <p:ext uri="{BB962C8B-B14F-4D97-AF65-F5344CB8AC3E}">
        <p14:creationId xmlns:p14="http://schemas.microsoft.com/office/powerpoint/2010/main" val="1560385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FC9D-A5C7-46BF-8AA9-D01D5F6A2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</a:t>
            </a:r>
            <a:r>
              <a:rPr lang="en-US" dirty="0" err="1"/>
              <a:t>WiFi</a:t>
            </a:r>
            <a:r>
              <a:rPr lang="en-US" dirty="0"/>
              <a:t>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1B4E5-DA89-4E4B-8E2F-F8BBF672F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The following conditions are excluded: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patients with pure venous ulcers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wounds related to non-atherosclerotic conditions (for example: vasculitis, collagen vascular disease, </a:t>
            </a:r>
            <a:r>
              <a:rPr lang="en-US" dirty="0" err="1">
                <a:latin typeface="Garamond" panose="02020404030301010803" pitchFamily="18" charset="0"/>
              </a:rPr>
              <a:t>Buerger’s</a:t>
            </a:r>
            <a:r>
              <a:rPr lang="en-US" dirty="0">
                <a:latin typeface="Garamond" panose="02020404030301010803" pitchFamily="18" charset="0"/>
              </a:rPr>
              <a:t> disease, radiation)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 acute limb ischemia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ischemia due to emboli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acute trauma/mutilated extremity</a:t>
            </a:r>
          </a:p>
        </p:txBody>
      </p:sp>
    </p:spTree>
    <p:extLst>
      <p:ext uri="{BB962C8B-B14F-4D97-AF65-F5344CB8AC3E}">
        <p14:creationId xmlns:p14="http://schemas.microsoft.com/office/powerpoint/2010/main" val="1998787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7A3F8-8333-4D1E-BEA0-1F4A5D47D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Conclusion </a:t>
            </a:r>
            <a:r>
              <a:rPr lang="en-US" dirty="0" err="1"/>
              <a:t>WiFi</a:t>
            </a:r>
            <a:r>
              <a:rPr lang="en-US" dirty="0"/>
              <a:t> 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006D6-FC06-4403-A07A-442732D5D2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Garamond" panose="02020404030301010803" pitchFamily="18" charset="0"/>
              </a:rPr>
              <a:t>One of the primary outcomes expected from creation of the </a:t>
            </a:r>
            <a:r>
              <a:rPr lang="en-US" sz="2400" dirty="0" err="1">
                <a:latin typeface="Garamond" panose="02020404030301010803" pitchFamily="18" charset="0"/>
              </a:rPr>
              <a:t>WIfI</a:t>
            </a:r>
            <a:r>
              <a:rPr lang="en-US" sz="2400" dirty="0">
                <a:latin typeface="Garamond" panose="02020404030301010803" pitchFamily="18" charset="0"/>
              </a:rPr>
              <a:t> classification was the capacity to predict the need for revascularization of the threatened limb. 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Garamond" panose="02020404030301010803" pitchFamily="18" charset="0"/>
              </a:rPr>
              <a:t>At higher classification stages, revascularization proved beneficial for reducing the risk of amputation by 25%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Garamond" panose="02020404030301010803" pitchFamily="18" charset="0"/>
              </a:rPr>
              <a:t>SVS </a:t>
            </a:r>
            <a:r>
              <a:rPr lang="en-US" dirty="0" err="1">
                <a:latin typeface="Garamond" panose="02020404030301010803" pitchFamily="18" charset="0"/>
              </a:rPr>
              <a:t>WIfI</a:t>
            </a:r>
            <a:r>
              <a:rPr lang="en-US" dirty="0">
                <a:latin typeface="Garamond" panose="02020404030301010803" pitchFamily="18" charset="0"/>
              </a:rPr>
              <a:t> classification expert panel proposed that revascularization would be highly beneficial/necessary for almost all patients with grade 3 ischemia and selected patients with grade 2 ischemia. </a:t>
            </a:r>
            <a:endParaRPr lang="en-US" sz="24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942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66430-972D-466E-AA4F-7BF295DA5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References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CFEE7-D655-49DD-9623-CC70C470B3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655" y="1348509"/>
            <a:ext cx="10781145" cy="4828454"/>
          </a:xfrm>
        </p:spPr>
        <p:txBody>
          <a:bodyPr>
            <a:normAutofit/>
          </a:bodyPr>
          <a:lstStyle/>
          <a:p>
            <a:r>
              <a:rPr lang="en-US" sz="1600" dirty="0"/>
              <a:t>Mills JL, Sr, Conte MS, Armstrong DG, et al. The society for vascular surgery lower extremity threatened limb classification system: risk stratification based on Wound, Ischemia, and foot Infection (</a:t>
            </a:r>
            <a:r>
              <a:rPr lang="en-US" sz="1600" dirty="0" err="1"/>
              <a:t>WIfI</a:t>
            </a:r>
            <a:r>
              <a:rPr lang="en-US" sz="1600" dirty="0"/>
              <a:t>) </a:t>
            </a:r>
            <a:r>
              <a:rPr lang="en-US" sz="1600" i="1" dirty="0"/>
              <a:t>J </a:t>
            </a:r>
            <a:r>
              <a:rPr lang="en-US" sz="1600" i="1" dirty="0" err="1"/>
              <a:t>Vasc</a:t>
            </a:r>
            <a:r>
              <a:rPr lang="en-US" sz="1600" i="1" dirty="0"/>
              <a:t> Surg. </a:t>
            </a:r>
          </a:p>
          <a:p>
            <a:r>
              <a:rPr lang="en-US" dirty="0"/>
              <a:t> </a:t>
            </a:r>
            <a:r>
              <a:rPr lang="en-US" sz="1600" dirty="0"/>
              <a:t>Mills JL., Sr Update and validation of the Society for Vascular Surgery wound, ischemia, and foot infection threatened limb classification system. </a:t>
            </a:r>
            <a:r>
              <a:rPr lang="en-US" sz="1600" dirty="0" err="1"/>
              <a:t>Semin</a:t>
            </a:r>
            <a:r>
              <a:rPr lang="en-US" sz="1600" dirty="0"/>
              <a:t> </a:t>
            </a:r>
            <a:r>
              <a:rPr lang="en-US" sz="1600" dirty="0" err="1"/>
              <a:t>Vasc</a:t>
            </a:r>
            <a:r>
              <a:rPr lang="en-US" sz="1600" dirty="0"/>
              <a:t> Surg. 2014</a:t>
            </a:r>
          </a:p>
          <a:p>
            <a:r>
              <a:rPr lang="en-US" sz="1600" dirty="0"/>
              <a:t>Bell PRF, Charlesworth D, DePalma RG, et al. The definition of critical </a:t>
            </a:r>
            <a:r>
              <a:rPr lang="en-US" sz="1600" dirty="0" err="1"/>
              <a:t>ischaemia</a:t>
            </a:r>
            <a:r>
              <a:rPr lang="en-US" sz="1600" dirty="0"/>
              <a:t> of a limb. Working party of the international vascular symposium. Br J Surg. 1982</a:t>
            </a:r>
          </a:p>
          <a:p>
            <a:r>
              <a:rPr lang="en-US" sz="1600" dirty="0"/>
              <a:t>Rutherford RB, Baker JD, Ernst C, et al. Recommended standards for reports dealing with lower extremity ischemia: Revised version. J </a:t>
            </a:r>
            <a:r>
              <a:rPr lang="en-US" sz="1600" dirty="0" err="1"/>
              <a:t>Vasc</a:t>
            </a:r>
            <a:r>
              <a:rPr lang="en-US" sz="1600" dirty="0"/>
              <a:t> Surg. 1997</a:t>
            </a:r>
          </a:p>
          <a:p>
            <a:r>
              <a:rPr lang="en-US" sz="1600" dirty="0"/>
              <a:t>Fontaine R, Kim M, </a:t>
            </a:r>
            <a:r>
              <a:rPr lang="en-US" sz="1600" dirty="0" err="1"/>
              <a:t>Kieny</a:t>
            </a:r>
            <a:r>
              <a:rPr lang="en-US" sz="1600" dirty="0"/>
              <a:t> R. Surgical treatment of peripheral circulation disorders. </a:t>
            </a:r>
            <a:r>
              <a:rPr lang="en-US" sz="1600" dirty="0" err="1"/>
              <a:t>Helv</a:t>
            </a:r>
            <a:r>
              <a:rPr lang="en-US" sz="1600" dirty="0"/>
              <a:t> </a:t>
            </a:r>
            <a:r>
              <a:rPr lang="en-US" sz="1600" dirty="0" err="1"/>
              <a:t>Chir</a:t>
            </a:r>
            <a:r>
              <a:rPr lang="en-US" sz="1600" dirty="0"/>
              <a:t> Acta. 1954</a:t>
            </a:r>
          </a:p>
          <a:p>
            <a:r>
              <a:rPr lang="en-US" sz="1600" dirty="0"/>
              <a:t> Causey MW, Ahmed A, Wu B, et al. Society for Vascular Surgery limb stage and patient risk correlate with outcomes in an amputation prevention program. J </a:t>
            </a:r>
            <a:r>
              <a:rPr lang="en-US" sz="1600" dirty="0" err="1"/>
              <a:t>Vasc</a:t>
            </a:r>
            <a:r>
              <a:rPr lang="en-US" sz="1600" dirty="0"/>
              <a:t> Surg. 2016</a:t>
            </a:r>
          </a:p>
          <a:p>
            <a:r>
              <a:rPr lang="en-US" dirty="0"/>
              <a:t> </a:t>
            </a:r>
            <a:r>
              <a:rPr lang="en-US" sz="1600" dirty="0"/>
              <a:t>Robinson WP, </a:t>
            </a:r>
            <a:r>
              <a:rPr lang="en-US" sz="1600" dirty="0" err="1"/>
              <a:t>Loretz</a:t>
            </a:r>
            <a:r>
              <a:rPr lang="en-US" sz="1600" dirty="0"/>
              <a:t> L, </a:t>
            </a:r>
            <a:r>
              <a:rPr lang="en-US" sz="1600" dirty="0" err="1"/>
              <a:t>Hanesian</a:t>
            </a:r>
            <a:r>
              <a:rPr lang="en-US" sz="1600" dirty="0"/>
              <a:t> C, et al. Society for Vascular Surgery Wound, Ischemia, foot Infection (</a:t>
            </a:r>
            <a:r>
              <a:rPr lang="en-US" sz="1600" dirty="0" err="1"/>
              <a:t>WIfI</a:t>
            </a:r>
            <a:r>
              <a:rPr lang="en-US" sz="1600" dirty="0"/>
              <a:t>) score correlates with the intensity of multimodal limb treatment and patient-centered outcomes in patients with threatened limbs managed in a limb preservation center. J </a:t>
            </a:r>
            <a:r>
              <a:rPr lang="en-US" sz="1600" dirty="0" err="1"/>
              <a:t>Vasc</a:t>
            </a:r>
            <a:r>
              <a:rPr lang="en-US" sz="1600" dirty="0"/>
              <a:t> Surg. 2017</a:t>
            </a:r>
          </a:p>
        </p:txBody>
      </p:sp>
    </p:spTree>
    <p:extLst>
      <p:ext uri="{BB962C8B-B14F-4D97-AF65-F5344CB8AC3E}">
        <p14:creationId xmlns:p14="http://schemas.microsoft.com/office/powerpoint/2010/main" val="3220641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04EAA-FB39-47FA-8218-FA71274F9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 Case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D78BA-2BC1-4851-AE09-72FA585B7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76 year old woman presenting with nonhealing left great toe skin ulcer and ischemic changes for 4 months  (Rutherford class 3/ Category 5 , </a:t>
            </a:r>
            <a:r>
              <a:rPr lang="en-US" dirty="0" err="1">
                <a:latin typeface="Garamond" panose="02020404030301010803" pitchFamily="18" charset="0"/>
              </a:rPr>
              <a:t>WiFi</a:t>
            </a:r>
            <a:r>
              <a:rPr lang="en-US" dirty="0">
                <a:latin typeface="Garamond" panose="02020404030301010803" pitchFamily="18" charset="0"/>
              </a:rPr>
              <a:t> 131)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r>
              <a:rPr lang="en-US" dirty="0">
                <a:latin typeface="Garamond" panose="02020404030301010803" pitchFamily="18" charset="0"/>
              </a:rPr>
              <a:t>PMH: Hypertension, Hyperlipidemia, Diabetes, CAD, Pacemaker . </a:t>
            </a:r>
          </a:p>
          <a:p>
            <a:r>
              <a:rPr lang="en-US" dirty="0">
                <a:latin typeface="Garamond" panose="02020404030301010803" pitchFamily="18" charset="0"/>
              </a:rPr>
              <a:t>Medications: Aspirin, metformin, glipizide, atorvastatin 40 mg, furosemide </a:t>
            </a:r>
          </a:p>
          <a:p>
            <a:r>
              <a:rPr lang="en-US" dirty="0">
                <a:latin typeface="Garamond" panose="02020404030301010803" pitchFamily="18" charset="0"/>
              </a:rPr>
              <a:t>Social History: Non-smoker, no alcohol, no IVDU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280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31575-DB9B-485B-903A-4AFD6662B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Case Presentation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69E42-932E-4CDF-8D45-047BF07A7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0800"/>
            <a:ext cx="10515600" cy="4856163"/>
          </a:xfrm>
        </p:spPr>
        <p:txBody>
          <a:bodyPr/>
          <a:lstStyle/>
          <a:p>
            <a:endParaRPr lang="en-US" dirty="0"/>
          </a:p>
          <a:p>
            <a:r>
              <a:rPr lang="en-US" dirty="0">
                <a:latin typeface="Garamond" panose="02020404030301010803" pitchFamily="18" charset="0"/>
              </a:rPr>
              <a:t>Noninvasive Evaluation: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ABI Right 0.67, Left 0.52 </a:t>
            </a:r>
          </a:p>
          <a:p>
            <a:pPr lvl="1"/>
            <a:r>
              <a:rPr lang="en-US" dirty="0">
                <a:latin typeface="Garamond" panose="02020404030301010803" pitchFamily="18" charset="0"/>
              </a:rPr>
              <a:t>Arterial Duplex US: </a:t>
            </a:r>
            <a:r>
              <a:rPr lang="en-US" dirty="0" err="1">
                <a:latin typeface="Garamond" panose="02020404030301010803" pitchFamily="18" charset="0"/>
              </a:rPr>
              <a:t>Dopplerable</a:t>
            </a:r>
            <a:r>
              <a:rPr lang="en-US" dirty="0">
                <a:latin typeface="Garamond" panose="02020404030301010803" pitchFamily="18" charset="0"/>
              </a:rPr>
              <a:t> monophasic DP and PT bilaterally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055404-D3F1-4272-AB8E-1B358CC69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054" y="3164065"/>
            <a:ext cx="7379907" cy="30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35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6B623-1878-435F-B382-21B81D25A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           </a:t>
            </a:r>
            <a:r>
              <a:rPr lang="en-US" dirty="0" err="1">
                <a:latin typeface="Garamond" panose="02020404030301010803" pitchFamily="18" charset="0"/>
              </a:rPr>
              <a:t>Angiosomes</a:t>
            </a:r>
            <a:r>
              <a:rPr lang="en-US" dirty="0">
                <a:latin typeface="Garamond" panose="02020404030301010803" pitchFamily="18" charset="0"/>
              </a:rPr>
              <a:t> of the Foot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C30AB5-4BD0-43EB-A7D3-90ABED6058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377" y="1825625"/>
            <a:ext cx="5495246" cy="4351338"/>
          </a:xfrm>
        </p:spPr>
      </p:pic>
    </p:spTree>
    <p:extLst>
      <p:ext uri="{BB962C8B-B14F-4D97-AF65-F5344CB8AC3E}">
        <p14:creationId xmlns:p14="http://schemas.microsoft.com/office/powerpoint/2010/main" val="1295443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68E9-A506-4565-92D3-88BFCEA36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r>
              <a:rPr lang="en-US" dirty="0">
                <a:latin typeface="Garamond" panose="02020404030301010803" pitchFamily="18" charset="0"/>
              </a:rPr>
              <a:t>Critical Limb Ischemia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848D2-4724-424F-93EE-DCDB21E3C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>
                <a:latin typeface="Garamond" panose="02020404030301010803" pitchFamily="18" charset="0"/>
              </a:rPr>
              <a:t>The first concept of critical limb ischemia (CLI) emerged in 1982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Garamond" panose="02020404030301010803" pitchFamily="18" charset="0"/>
              </a:rPr>
              <a:t>Originally, CLI was defined as systolic blood pressure in the ankle (ankle pressure, AP) &lt; 40 mmHg, with pain at rest and AP &lt; 60 mmHg with tissue necrosis</a:t>
            </a:r>
          </a:p>
          <a:p>
            <a:pPr>
              <a:lnSpc>
                <a:spcPct val="200000"/>
              </a:lnSpc>
            </a:pPr>
            <a:r>
              <a:rPr lang="en-US" dirty="0">
                <a:latin typeface="Garamond" panose="02020404030301010803" pitchFamily="18" charset="0"/>
              </a:rPr>
              <a:t>Diabetic patients were excluded from this concept.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8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FD4B-87D1-4C66-B802-DBFA22900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 Background to </a:t>
            </a:r>
            <a:r>
              <a:rPr lang="en-US" dirty="0" err="1"/>
              <a:t>WiFi</a:t>
            </a:r>
            <a:r>
              <a:rPr lang="en-US" dirty="0"/>
              <a:t>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F9777-51D5-4AF0-9A4A-66FA33281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Garamond" panose="02020404030301010803" pitchFamily="18" charset="0"/>
              </a:rPr>
              <a:t>Previously-existing classification systems for threatened limbs  do not generally cover all three pillars (wound, ischemia, and infection) of the extremity at risk of amputation.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Rutherford</a:t>
            </a:r>
            <a:r>
              <a:rPr lang="en-US" dirty="0">
                <a:latin typeface="Garamond" panose="02020404030301010803" pitchFamily="18" charset="0"/>
              </a:rPr>
              <a:t>  and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Fontaine</a:t>
            </a:r>
            <a:r>
              <a:rPr lang="en-US" dirty="0">
                <a:latin typeface="Garamond" panose="02020404030301010803" pitchFamily="18" charset="0"/>
              </a:rPr>
              <a:t> classifications  are primarily based on the degree of ischemia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Wagner classification </a:t>
            </a:r>
            <a:r>
              <a:rPr lang="en-US" dirty="0">
                <a:latin typeface="Garamond" panose="02020404030301010803" pitchFamily="18" charset="0"/>
              </a:rPr>
              <a:t>does not differentiate between the causes of ischemic and infectious gangrene</a:t>
            </a:r>
          </a:p>
        </p:txBody>
      </p:sp>
    </p:spTree>
    <p:extLst>
      <p:ext uri="{BB962C8B-B14F-4D97-AF65-F5344CB8AC3E}">
        <p14:creationId xmlns:p14="http://schemas.microsoft.com/office/powerpoint/2010/main" val="615227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01D621-77B6-4856-A1DB-8AD83B20F3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986" y="278095"/>
            <a:ext cx="6735115" cy="32294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DC648-154B-4E06-ACC4-437381140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04" y="3977640"/>
            <a:ext cx="6646983" cy="230507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6664716-CF1F-4E5F-BE04-1F39C044C175}"/>
              </a:ext>
            </a:extLst>
          </p:cNvPr>
          <p:cNvSpPr/>
          <p:nvPr/>
        </p:nvSpPr>
        <p:spPr>
          <a:xfrm>
            <a:off x="3916218" y="3583709"/>
            <a:ext cx="2678546" cy="393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Wagner Classification </a:t>
            </a:r>
          </a:p>
        </p:txBody>
      </p:sp>
    </p:spTree>
    <p:extLst>
      <p:ext uri="{BB962C8B-B14F-4D97-AF65-F5344CB8AC3E}">
        <p14:creationId xmlns:p14="http://schemas.microsoft.com/office/powerpoint/2010/main" val="204990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2880B-0EE8-4488-A1E3-F386F490E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436" y="166255"/>
            <a:ext cx="11141364" cy="997527"/>
          </a:xfrm>
        </p:spPr>
        <p:txBody>
          <a:bodyPr/>
          <a:lstStyle/>
          <a:p>
            <a:r>
              <a:rPr lang="en-US" dirty="0"/>
              <a:t>                 </a:t>
            </a:r>
            <a:r>
              <a:rPr lang="en-US" dirty="0" err="1"/>
              <a:t>WiFi</a:t>
            </a:r>
            <a:r>
              <a:rPr lang="en-US" dirty="0"/>
              <a:t> 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412E7-6C97-4CF6-BBBC-A73D43A03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705"/>
            <a:ext cx="10610088" cy="5170170"/>
          </a:xfrm>
        </p:spPr>
        <p:txBody>
          <a:bodyPr/>
          <a:lstStyle/>
          <a:p>
            <a:r>
              <a:rPr lang="en-US" dirty="0">
                <a:latin typeface="Garamond" panose="02020404030301010803" pitchFamily="18" charset="0"/>
              </a:rPr>
              <a:t> The Society for Vascular Surgery was proposed a classification system for the threatened lower limb, based on the three main factors that have an impact on limb amputation risk: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Wound (W)</a:t>
            </a:r>
            <a:r>
              <a:rPr lang="en-US" dirty="0">
                <a:latin typeface="Garamond" panose="02020404030301010803" pitchFamily="18" charset="0"/>
              </a:rPr>
              <a:t>,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Ischemia (I)</a:t>
            </a:r>
            <a:r>
              <a:rPr lang="en-US" dirty="0">
                <a:latin typeface="Garamond" panose="02020404030301010803" pitchFamily="18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foot Infection (“</a:t>
            </a:r>
            <a:r>
              <a:rPr lang="en-US" dirty="0" err="1">
                <a:solidFill>
                  <a:srgbClr val="FF0000"/>
                </a:solidFill>
                <a:latin typeface="Garamond" panose="02020404030301010803" pitchFamily="18" charset="0"/>
              </a:rPr>
              <a:t>fI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”)</a:t>
            </a:r>
            <a:r>
              <a:rPr lang="en-US" dirty="0">
                <a:latin typeface="Garamond" panose="02020404030301010803" pitchFamily="18" charset="0"/>
              </a:rPr>
              <a:t> - the </a:t>
            </a:r>
            <a:r>
              <a:rPr lang="en-US" dirty="0" err="1">
                <a:solidFill>
                  <a:srgbClr val="FF0000"/>
                </a:solidFill>
                <a:latin typeface="Garamond" panose="02020404030301010803" pitchFamily="18" charset="0"/>
              </a:rPr>
              <a:t>WIfI</a:t>
            </a:r>
            <a:r>
              <a:rPr lang="en-US" dirty="0">
                <a:latin typeface="Garamond" panose="02020404030301010803" pitchFamily="18" charset="0"/>
              </a:rPr>
              <a:t> classification. </a:t>
            </a:r>
          </a:p>
          <a:p>
            <a:r>
              <a:rPr lang="en-US" dirty="0">
                <a:latin typeface="Garamond" panose="02020404030301010803" pitchFamily="18" charset="0"/>
              </a:rPr>
              <a:t>The classification’s purpose is to provide accurate and early risk stratification for patients with threatened lower limbs</a:t>
            </a:r>
          </a:p>
          <a:p>
            <a:r>
              <a:rPr lang="en-US" dirty="0">
                <a:latin typeface="Garamond" panose="02020404030301010803" pitchFamily="18" charset="0"/>
              </a:rPr>
              <a:t>Assist with clinical management, enabling comparison of alternative therapies </a:t>
            </a:r>
          </a:p>
          <a:p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predicting risk of amputation at 1 year </a:t>
            </a:r>
            <a:r>
              <a:rPr lang="en-US" dirty="0">
                <a:latin typeface="Garamond" panose="02020404030301010803" pitchFamily="18" charset="0"/>
              </a:rPr>
              <a:t>and the need for </a:t>
            </a:r>
            <a:r>
              <a:rPr lang="en-US" dirty="0">
                <a:solidFill>
                  <a:srgbClr val="FF0000"/>
                </a:solidFill>
                <a:latin typeface="Garamond" panose="02020404030301010803" pitchFamily="18" charset="0"/>
              </a:rPr>
              <a:t>limb revascularization. </a:t>
            </a:r>
          </a:p>
        </p:txBody>
      </p:sp>
    </p:spTree>
    <p:extLst>
      <p:ext uri="{BB962C8B-B14F-4D97-AF65-F5344CB8AC3E}">
        <p14:creationId xmlns:p14="http://schemas.microsoft.com/office/powerpoint/2010/main" val="1729439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700AF-DF72-4012-BB6F-B3739B27E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1"/>
            <a:ext cx="11338560" cy="1207007"/>
          </a:xfrm>
        </p:spPr>
        <p:txBody>
          <a:bodyPr/>
          <a:lstStyle/>
          <a:p>
            <a:r>
              <a:rPr lang="en-US" dirty="0"/>
              <a:t>                 SVS </a:t>
            </a:r>
            <a:r>
              <a:rPr lang="en-US" dirty="0" err="1"/>
              <a:t>WiFi</a:t>
            </a:r>
            <a:r>
              <a:rPr lang="en-US" dirty="0"/>
              <a:t> Classification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4B158-6D01-4956-AE53-EA8576F2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15568"/>
            <a:ext cx="11000232" cy="5623560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The SVS classification system  covers the three most important parameters that put a limb at risk of amputation: wound, ischemia, and foot infection. </a:t>
            </a:r>
          </a:p>
          <a:p>
            <a:r>
              <a:rPr lang="en-US" dirty="0">
                <a:latin typeface="Garamond" panose="02020404030301010803" pitchFamily="18" charset="0"/>
              </a:rPr>
              <a:t>The SVS </a:t>
            </a:r>
            <a:r>
              <a:rPr lang="en-US" dirty="0" err="1">
                <a:latin typeface="Garamond" panose="02020404030301010803" pitchFamily="18" charset="0"/>
              </a:rPr>
              <a:t>WIfI</a:t>
            </a:r>
            <a:r>
              <a:rPr lang="en-US" dirty="0">
                <a:latin typeface="Garamond" panose="02020404030301010803" pitchFamily="18" charset="0"/>
              </a:rPr>
              <a:t> classification attributes a 4-grade scale to each letter or parameter running from 0 to 3, where 0 represents absent, 1 mild, 2 moderate, and 3 severe </a:t>
            </a:r>
          </a:p>
          <a:p>
            <a:r>
              <a:rPr lang="en-US" dirty="0">
                <a:latin typeface="Garamond" panose="02020404030301010803" pitchFamily="18" charset="0"/>
              </a:rPr>
              <a:t> After grading, the scores attributed to each letter are combined and analyzed using two tables: one gives an estimation of the risk of amputation at 1 year and  an estimation of the need for and benefit of revascularization </a:t>
            </a:r>
          </a:p>
          <a:p>
            <a:r>
              <a:rPr lang="en-US" dirty="0">
                <a:latin typeface="Garamond" panose="02020404030301010803" pitchFamily="18" charset="0"/>
              </a:rPr>
              <a:t>Based on the results, the limb is classified for risk of amputation and need of revascularization at clinical stages 1, 2, 3, or 4: very low, low, moderate, and high risk of amputation or benefit from revascularization, respectively </a:t>
            </a:r>
          </a:p>
        </p:txBody>
      </p:sp>
    </p:spTree>
    <p:extLst>
      <p:ext uri="{BB962C8B-B14F-4D97-AF65-F5344CB8AC3E}">
        <p14:creationId xmlns:p14="http://schemas.microsoft.com/office/powerpoint/2010/main" val="166444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</TotalTime>
  <Words>998</Words>
  <Application>Microsoft Office PowerPoint</Application>
  <PresentationFormat>Widescreen</PresentationFormat>
  <Paragraphs>57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Garamond</vt:lpstr>
      <vt:lpstr>Office Theme</vt:lpstr>
      <vt:lpstr>Angiosome Directed Revascularization of Left Posterior Tibial Artery CTO  in patient with CLTI </vt:lpstr>
      <vt:lpstr>                Case Presentation </vt:lpstr>
      <vt:lpstr>          Case Presentation </vt:lpstr>
      <vt:lpstr>               Angiosomes of the Foot </vt:lpstr>
      <vt:lpstr>   Critical Limb Ischemia </vt:lpstr>
      <vt:lpstr>    Background to WiFi classification</vt:lpstr>
      <vt:lpstr>PowerPoint Presentation</vt:lpstr>
      <vt:lpstr>                 WiFi Classification </vt:lpstr>
      <vt:lpstr>                 SVS WiFi Classification </vt:lpstr>
      <vt:lpstr>PowerPoint Presentation</vt:lpstr>
      <vt:lpstr>PowerPoint Presentation</vt:lpstr>
      <vt:lpstr>PowerPoint Presentation</vt:lpstr>
      <vt:lpstr>  WiFi Classification </vt:lpstr>
      <vt:lpstr>            WiFi Classification</vt:lpstr>
      <vt:lpstr>  Conclusion WiFi Classification </vt:lpstr>
      <vt:lpstr>        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Endovascular Live Case  (8/23/2023)</dc:title>
  <dc:creator>anbglib080</dc:creator>
  <cp:lastModifiedBy>anbglib045</cp:lastModifiedBy>
  <cp:revision>18</cp:revision>
  <dcterms:created xsi:type="dcterms:W3CDTF">2023-08-21T00:50:06Z</dcterms:created>
  <dcterms:modified xsi:type="dcterms:W3CDTF">2023-08-23T01:31:02Z</dcterms:modified>
</cp:coreProperties>
</file>