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 id="2147483828" r:id="rId2"/>
    <p:sldMasterId id="2147483880" r:id="rId3"/>
    <p:sldMasterId id="2147484123" r:id="rId4"/>
    <p:sldMasterId id="2147485144" r:id="rId5"/>
    <p:sldMasterId id="2147485157" r:id="rId6"/>
    <p:sldMasterId id="2147485169" r:id="rId7"/>
  </p:sldMasterIdLst>
  <p:notesMasterIdLst>
    <p:notesMasterId r:id="rId61"/>
  </p:notesMasterIdLst>
  <p:sldIdLst>
    <p:sldId id="413" r:id="rId8"/>
    <p:sldId id="414" r:id="rId9"/>
    <p:sldId id="823" r:id="rId10"/>
    <p:sldId id="1482" r:id="rId11"/>
    <p:sldId id="1415" r:id="rId12"/>
    <p:sldId id="1517" r:id="rId13"/>
    <p:sldId id="1483" r:id="rId14"/>
    <p:sldId id="1484" r:id="rId15"/>
    <p:sldId id="1485" r:id="rId16"/>
    <p:sldId id="1486" r:id="rId17"/>
    <p:sldId id="1487" r:id="rId18"/>
    <p:sldId id="1488" r:id="rId19"/>
    <p:sldId id="1534" r:id="rId20"/>
    <p:sldId id="1491" r:id="rId21"/>
    <p:sldId id="1492" r:id="rId22"/>
    <p:sldId id="1493" r:id="rId23"/>
    <p:sldId id="1494" r:id="rId24"/>
    <p:sldId id="1495" r:id="rId25"/>
    <p:sldId id="1537" r:id="rId26"/>
    <p:sldId id="1506" r:id="rId27"/>
    <p:sldId id="1509" r:id="rId28"/>
    <p:sldId id="1510" r:id="rId29"/>
    <p:sldId id="1511" r:id="rId30"/>
    <p:sldId id="1513" r:id="rId31"/>
    <p:sldId id="1514" r:id="rId32"/>
    <p:sldId id="1515" r:id="rId33"/>
    <p:sldId id="1516" r:id="rId34"/>
    <p:sldId id="1536" r:id="rId35"/>
    <p:sldId id="1496" r:id="rId36"/>
    <p:sldId id="1497" r:id="rId37"/>
    <p:sldId id="1498" r:id="rId38"/>
    <p:sldId id="1499" r:id="rId39"/>
    <p:sldId id="1501" r:id="rId40"/>
    <p:sldId id="1502" r:id="rId41"/>
    <p:sldId id="1503" r:id="rId42"/>
    <p:sldId id="1504" r:id="rId43"/>
    <p:sldId id="1505" r:id="rId44"/>
    <p:sldId id="1518" r:id="rId45"/>
    <p:sldId id="1519" r:id="rId46"/>
    <p:sldId id="1520" r:id="rId47"/>
    <p:sldId id="1521" r:id="rId48"/>
    <p:sldId id="1522" r:id="rId49"/>
    <p:sldId id="1523" r:id="rId50"/>
    <p:sldId id="1524" r:id="rId51"/>
    <p:sldId id="1526" r:id="rId52"/>
    <p:sldId id="1528" r:id="rId53"/>
    <p:sldId id="1529" r:id="rId54"/>
    <p:sldId id="1531" r:id="rId55"/>
    <p:sldId id="1535" r:id="rId56"/>
    <p:sldId id="435" r:id="rId57"/>
    <p:sldId id="436" r:id="rId58"/>
    <p:sldId id="437" r:id="rId59"/>
    <p:sldId id="438" r:id="rId60"/>
  </p:sldIdLst>
  <p:sldSz cx="10287000" cy="6858000" type="35mm"/>
  <p:notesSz cx="7010400" cy="92964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0066"/>
    <a:srgbClr val="E46C0A"/>
    <a:srgbClr val="000090"/>
    <a:srgbClr val="00A1DA"/>
    <a:srgbClr val="2D75B6"/>
    <a:srgbClr val="70AD47"/>
    <a:srgbClr val="2E75B6"/>
    <a:srgbClr val="CC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34" autoAdjust="0"/>
    <p:restoredTop sz="93103" autoAdjust="0"/>
  </p:normalViewPr>
  <p:slideViewPr>
    <p:cSldViewPr snapToGrid="0">
      <p:cViewPr varScale="1">
        <p:scale>
          <a:sx n="60" d="100"/>
          <a:sy n="60" d="100"/>
        </p:scale>
        <p:origin x="860" y="2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09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PCI Stratum (n=7397)</c:v>
                </c:pt>
              </c:strCache>
            </c:strRef>
          </c:tx>
          <c:spPr>
            <a:solidFill>
              <a:srgbClr val="FFC00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0, EF≤-5 </c:v>
                </c:pt>
                <c:pt idx="1">
                  <c:v>Category 1, EF -5 - &lt;0</c:v>
                </c:pt>
                <c:pt idx="2">
                  <c:v>Category 2, EF = </c:v>
                </c:pt>
                <c:pt idx="3">
                  <c:v>Category 3, 0&lt;EF&lt;5</c:v>
                </c:pt>
                <c:pt idx="4">
                  <c:v>Category 4, EF≥5</c:v>
                </c:pt>
              </c:strCache>
            </c:strRef>
          </c:cat>
          <c:val>
            <c:numRef>
              <c:f>Sheet1!$B$2:$B$6</c:f>
              <c:numCache>
                <c:formatCode>General</c:formatCode>
                <c:ptCount val="5"/>
                <c:pt idx="0">
                  <c:v>16</c:v>
                </c:pt>
                <c:pt idx="1">
                  <c:v>12</c:v>
                </c:pt>
                <c:pt idx="2">
                  <c:v>23</c:v>
                </c:pt>
                <c:pt idx="3">
                  <c:v>14</c:v>
                </c:pt>
                <c:pt idx="4">
                  <c:v>34</c:v>
                </c:pt>
              </c:numCache>
            </c:numRef>
          </c:val>
          <c:extLst>
            <c:ext xmlns:c16="http://schemas.microsoft.com/office/drawing/2014/chart" uri="{C3380CC4-5D6E-409C-BE32-E72D297353CC}">
              <c16:uniqueId val="{00000000-32EC-4A1D-9A39-ED7A7057BCCB}"/>
            </c:ext>
          </c:extLst>
        </c:ser>
        <c:ser>
          <c:idx val="1"/>
          <c:order val="1"/>
          <c:tx>
            <c:strRef>
              <c:f>Sheet1!$C$1</c:f>
              <c:strCache>
                <c:ptCount val="1"/>
                <c:pt idx="0">
                  <c:v>CABG Stratum (n=2674)</c:v>
                </c:pt>
              </c:strCache>
            </c:strRef>
          </c:tx>
          <c:spPr>
            <a:solidFill>
              <a:srgbClr val="FF000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0, EF≤-5 </c:v>
                </c:pt>
                <c:pt idx="1">
                  <c:v>Category 1, EF -5 - &lt;0</c:v>
                </c:pt>
                <c:pt idx="2">
                  <c:v>Category 2, EF = </c:v>
                </c:pt>
                <c:pt idx="3">
                  <c:v>Category 3, 0&lt;EF&lt;5</c:v>
                </c:pt>
                <c:pt idx="4">
                  <c:v>Category 4, EF≥5</c:v>
                </c:pt>
              </c:strCache>
            </c:strRef>
          </c:cat>
          <c:val>
            <c:numRef>
              <c:f>Sheet1!$C$2:$C$6</c:f>
              <c:numCache>
                <c:formatCode>General</c:formatCode>
                <c:ptCount val="5"/>
                <c:pt idx="0">
                  <c:v>16</c:v>
                </c:pt>
                <c:pt idx="1">
                  <c:v>12</c:v>
                </c:pt>
                <c:pt idx="2">
                  <c:v>29</c:v>
                </c:pt>
                <c:pt idx="3">
                  <c:v>14</c:v>
                </c:pt>
                <c:pt idx="4">
                  <c:v>29</c:v>
                </c:pt>
              </c:numCache>
            </c:numRef>
          </c:val>
          <c:extLst>
            <c:ext xmlns:c16="http://schemas.microsoft.com/office/drawing/2014/chart" uri="{C3380CC4-5D6E-409C-BE32-E72D297353CC}">
              <c16:uniqueId val="{00000001-32EC-4A1D-9A39-ED7A7057BCCB}"/>
            </c:ext>
          </c:extLst>
        </c:ser>
        <c:dLbls>
          <c:showLegendKey val="0"/>
          <c:showVal val="0"/>
          <c:showCatName val="0"/>
          <c:showSerName val="0"/>
          <c:showPercent val="0"/>
          <c:showBubbleSize val="0"/>
        </c:dLbls>
        <c:gapWidth val="128"/>
        <c:overlap val="-11"/>
        <c:axId val="641024784"/>
        <c:axId val="641018552"/>
      </c:barChart>
      <c:catAx>
        <c:axId val="641024784"/>
        <c:scaling>
          <c:orientation val="minMax"/>
        </c:scaling>
        <c:delete val="0"/>
        <c:axPos val="b"/>
        <c:numFmt formatCode="General" sourceLinked="1"/>
        <c:majorTickMark val="out"/>
        <c:minorTickMark val="none"/>
        <c:tickLblPos val="none"/>
        <c:spPr>
          <a:noFill/>
          <a:ln w="22225" cap="flat" cmpd="sng" algn="ctr">
            <a:solidFill>
              <a:schemeClr val="bg1"/>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41018552"/>
        <c:crosses val="autoZero"/>
        <c:auto val="1"/>
        <c:lblAlgn val="ctr"/>
        <c:lblOffset val="10"/>
        <c:noMultiLvlLbl val="0"/>
      </c:catAx>
      <c:valAx>
        <c:axId val="64101855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r>
                  <a:rPr lang="en-US" sz="1600" b="1" dirty="0" smtClean="0">
                    <a:solidFill>
                      <a:schemeClr val="bg1"/>
                    </a:solidFill>
                    <a:latin typeface="Arial" panose="020B0604020202020204" pitchFamily="34" charset="0"/>
                    <a:cs typeface="Arial" panose="020B0604020202020204" pitchFamily="34" charset="0"/>
                  </a:rPr>
                  <a:t>Distribution of patients</a:t>
                </a:r>
                <a:r>
                  <a:rPr lang="en-US" sz="1600" b="1" baseline="0" dirty="0" smtClean="0">
                    <a:solidFill>
                      <a:schemeClr val="bg1"/>
                    </a:solidFill>
                    <a:latin typeface="Arial" panose="020B0604020202020204" pitchFamily="34" charset="0"/>
                    <a:cs typeface="Arial" panose="020B0604020202020204" pitchFamily="34" charset="0"/>
                  </a:rPr>
                  <a:t> across the </a:t>
                </a:r>
              </a:p>
              <a:p>
                <a:pPr>
                  <a:defRPr sz="1600" b="1">
                    <a:solidFill>
                      <a:schemeClr val="bg1"/>
                    </a:solidFill>
                    <a:latin typeface="Arial" panose="020B0604020202020204" pitchFamily="34" charset="0"/>
                    <a:cs typeface="Arial" panose="020B0604020202020204" pitchFamily="34" charset="0"/>
                  </a:defRPr>
                </a:pPr>
                <a:r>
                  <a:rPr lang="en-US" sz="1600" b="1" baseline="0" dirty="0" smtClean="0">
                    <a:solidFill>
                      <a:schemeClr val="bg1"/>
                    </a:solidFill>
                    <a:latin typeface="Arial" panose="020B0604020202020204" pitchFamily="34" charset="0"/>
                    <a:cs typeface="Arial" panose="020B0604020202020204" pitchFamily="34" charset="0"/>
                  </a:rPr>
                  <a:t>5 ∆-EF </a:t>
                </a:r>
                <a:r>
                  <a:rPr lang="en-US" sz="1600" b="1" baseline="0" dirty="0" err="1" smtClean="0">
                    <a:solidFill>
                      <a:schemeClr val="bg1"/>
                    </a:solidFill>
                    <a:latin typeface="Arial" panose="020B0604020202020204" pitchFamily="34" charset="0"/>
                    <a:cs typeface="Arial" panose="020B0604020202020204" pitchFamily="34" charset="0"/>
                  </a:rPr>
                  <a:t>categegories</a:t>
                </a:r>
                <a:r>
                  <a:rPr lang="en-US" sz="1600" b="1" baseline="0" dirty="0" smtClean="0">
                    <a:solidFill>
                      <a:schemeClr val="bg1"/>
                    </a:solidFill>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cs typeface="Arial" panose="020B0604020202020204" pitchFamily="34" charset="0"/>
                </a:endParaRPr>
              </a:p>
            </c:rich>
          </c:tx>
          <c:layout>
            <c:manualLayout>
              <c:xMode val="edge"/>
              <c:yMode val="edge"/>
              <c:x val="1.3781373377880809E-3"/>
              <c:y val="0.1368919375875561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2225">
            <a:solidFill>
              <a:schemeClr val="bg1"/>
            </a:solidFill>
          </a:ln>
          <a:effectLst/>
        </c:spPr>
        <c:txPr>
          <a:bodyPr rot="-6000000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41024784"/>
        <c:crosses val="autoZero"/>
        <c:crossBetween val="between"/>
        <c:majorUnit val="10"/>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400" b="1" dirty="0" smtClean="0">
                <a:solidFill>
                  <a:schemeClr val="bg1"/>
                </a:solidFill>
                <a:latin typeface="Arial" panose="020B0604020202020204" pitchFamily="34" charset="0"/>
                <a:cs typeface="Arial" panose="020B0604020202020204" pitchFamily="34" charset="0"/>
              </a:rPr>
              <a:t>Total</a:t>
            </a:r>
            <a:r>
              <a:rPr lang="en-US" sz="1400" b="1" baseline="0" dirty="0" smtClean="0">
                <a:solidFill>
                  <a:schemeClr val="bg1"/>
                </a:solidFill>
                <a:latin typeface="Arial" panose="020B0604020202020204" pitchFamily="34" charset="0"/>
                <a:cs typeface="Arial" panose="020B0604020202020204" pitchFamily="34" charset="0"/>
              </a:rPr>
              <a:t> Sample (n=10,071)</a:t>
            </a:r>
            <a:endParaRPr lang="en-US" sz="1400" b="1" dirty="0">
              <a:solidFill>
                <a:schemeClr val="bg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a:scene3d>
              <a:camera prst="orthographicFront"/>
              <a:lightRig rig="threePt" dir="t"/>
            </a:scene3d>
            <a:sp3d>
              <a:bevelT/>
            </a:sp3d>
          </c:spPr>
          <c:invertIfNegative val="0"/>
          <c:dLbls>
            <c:dLbl>
              <c:idx val="0"/>
              <c:layout>
                <c:manualLayout>
                  <c:x val="0"/>
                  <c:y val="-0.3707112129689040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83-4074-9930-6D9B50326B1B}"/>
                </c:ext>
              </c:extLst>
            </c:dLbl>
            <c:dLbl>
              <c:idx val="1"/>
              <c:layout>
                <c:manualLayout>
                  <c:x val="0"/>
                  <c:y val="-0.3093368700730900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83-4074-9930-6D9B50326B1B}"/>
                </c:ext>
              </c:extLst>
            </c:dLbl>
            <c:dLbl>
              <c:idx val="2"/>
              <c:layout>
                <c:manualLayout>
                  <c:x val="5.4869684499314125E-3"/>
                  <c:y val="-0.3105266576492676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83-4074-9930-6D9B50326B1B}"/>
                </c:ext>
              </c:extLst>
            </c:dLbl>
            <c:dLbl>
              <c:idx val="3"/>
              <c:layout>
                <c:manualLayout>
                  <c:x val="2.7434842249657062E-3"/>
                  <c:y val="-0.2959270731752274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83-4074-9930-6D9B50326B1B}"/>
                </c:ext>
              </c:extLst>
            </c:dLbl>
            <c:dLbl>
              <c:idx val="4"/>
              <c:layout>
                <c:manualLayout>
                  <c:x val="2.7434842249656061E-3"/>
                  <c:y val="-0.2795891085502322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83-4074-9930-6D9B50326B1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0</c:v>
                </c:pt>
                <c:pt idx="1">
                  <c:v>Category1</c:v>
                </c:pt>
                <c:pt idx="2">
                  <c:v>Category 2</c:v>
                </c:pt>
                <c:pt idx="3">
                  <c:v>Category 3</c:v>
                </c:pt>
                <c:pt idx="4">
                  <c:v>Category 4</c:v>
                </c:pt>
              </c:strCache>
            </c:strRef>
          </c:cat>
          <c:val>
            <c:numRef>
              <c:f>Sheet1!$B$2:$B$6</c:f>
              <c:numCache>
                <c:formatCode>General</c:formatCode>
                <c:ptCount val="5"/>
                <c:pt idx="0">
                  <c:v>12.7</c:v>
                </c:pt>
                <c:pt idx="1">
                  <c:v>10.5</c:v>
                </c:pt>
                <c:pt idx="2">
                  <c:v>10.5</c:v>
                </c:pt>
                <c:pt idx="3">
                  <c:v>10.199999999999999</c:v>
                </c:pt>
                <c:pt idx="4">
                  <c:v>9.4</c:v>
                </c:pt>
              </c:numCache>
            </c:numRef>
          </c:val>
          <c:extLst>
            <c:ext xmlns:c16="http://schemas.microsoft.com/office/drawing/2014/chart" uri="{C3380CC4-5D6E-409C-BE32-E72D297353CC}">
              <c16:uniqueId val="{00000000-C283-4074-9930-6D9B50326B1B}"/>
            </c:ext>
          </c:extLst>
        </c:ser>
        <c:dLbls>
          <c:showLegendKey val="0"/>
          <c:showVal val="0"/>
          <c:showCatName val="0"/>
          <c:showSerName val="0"/>
          <c:showPercent val="0"/>
          <c:showBubbleSize val="0"/>
        </c:dLbls>
        <c:gapWidth val="93"/>
        <c:overlap val="100"/>
        <c:axId val="415597256"/>
        <c:axId val="415594960"/>
      </c:barChart>
      <c:catAx>
        <c:axId val="415597256"/>
        <c:scaling>
          <c:orientation val="minMax"/>
        </c:scaling>
        <c:delete val="0"/>
        <c:axPos val="b"/>
        <c:numFmt formatCode="General" sourceLinked="1"/>
        <c:majorTickMark val="out"/>
        <c:minorTickMark val="none"/>
        <c:tickLblPos val="none"/>
        <c:spPr>
          <a:noFill/>
          <a:ln w="22225" cap="flat" cmpd="sng" algn="ctr">
            <a:solidFill>
              <a:schemeClr val="bg1"/>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15594960"/>
        <c:crosses val="autoZero"/>
        <c:auto val="1"/>
        <c:lblAlgn val="ctr"/>
        <c:lblOffset val="100"/>
        <c:noMultiLvlLbl val="0"/>
      </c:catAx>
      <c:valAx>
        <c:axId val="415594960"/>
        <c:scaling>
          <c:orientation val="minMax"/>
        </c:scaling>
        <c:delete val="0"/>
        <c:axPos val="l"/>
        <c:numFmt formatCode="General" sourceLinked="1"/>
        <c:majorTickMark val="out"/>
        <c:minorTickMark val="none"/>
        <c:tickLblPos val="nextTo"/>
        <c:spPr>
          <a:noFill/>
          <a:ln w="22225">
            <a:solidFill>
              <a:schemeClr val="bg1"/>
            </a:solidFill>
          </a:ln>
          <a:effectLst/>
        </c:spPr>
        <c:txPr>
          <a:bodyPr rot="-6000000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15597256"/>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600" b="1" dirty="0" smtClean="0">
                <a:solidFill>
                  <a:schemeClr val="bg1"/>
                </a:solidFill>
                <a:latin typeface="Arial" panose="020B0604020202020204" pitchFamily="34" charset="0"/>
                <a:cs typeface="Arial" panose="020B0604020202020204" pitchFamily="34" charset="0"/>
              </a:rPr>
              <a:t>PCI</a:t>
            </a:r>
            <a:r>
              <a:rPr lang="en-US" sz="1600" b="1" baseline="0" dirty="0" smtClean="0">
                <a:solidFill>
                  <a:schemeClr val="bg1"/>
                </a:solidFill>
                <a:latin typeface="Arial" panose="020B0604020202020204" pitchFamily="34" charset="0"/>
                <a:cs typeface="Arial" panose="020B0604020202020204" pitchFamily="34" charset="0"/>
              </a:rPr>
              <a:t> Stratum (n=7397)</a:t>
            </a:r>
            <a:endParaRPr lang="en-US" sz="1600" b="1" dirty="0">
              <a:solidFill>
                <a:schemeClr val="bg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rgbClr val="FFC000"/>
            </a:solidFill>
            <a:ln>
              <a:noFill/>
            </a:ln>
            <a:effectLst/>
            <a:scene3d>
              <a:camera prst="orthographicFront"/>
              <a:lightRig rig="threePt" dir="t"/>
            </a:scene3d>
            <a:sp3d>
              <a:bevelT/>
            </a:sp3d>
          </c:spPr>
          <c:invertIfNegative val="0"/>
          <c:dLbls>
            <c:dLbl>
              <c:idx val="0"/>
              <c:layout>
                <c:manualLayout>
                  <c:x val="-2.5148314880039491E-17"/>
                  <c:y val="-0.3244015764886611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EC-4BF4-B01A-E8B8430257C8}"/>
                </c:ext>
              </c:extLst>
            </c:dLbl>
            <c:dLbl>
              <c:idx val="1"/>
              <c:layout>
                <c:manualLayout>
                  <c:x val="0"/>
                  <c:y val="-0.2813711654451043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EC-4BF4-B01A-E8B8430257C8}"/>
                </c:ext>
              </c:extLst>
            </c:dLbl>
            <c:dLbl>
              <c:idx val="2"/>
              <c:layout>
                <c:manualLayout>
                  <c:x val="0"/>
                  <c:y val="-0.2673134312455868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EC-4BF4-B01A-E8B8430257C8}"/>
                </c:ext>
              </c:extLst>
            </c:dLbl>
            <c:dLbl>
              <c:idx val="3"/>
              <c:layout>
                <c:manualLayout>
                  <c:x val="-1.0059325952015797E-16"/>
                  <c:y val="-0.2681943703198598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EC-4BF4-B01A-E8B8430257C8}"/>
                </c:ext>
              </c:extLst>
            </c:dLbl>
            <c:dLbl>
              <c:idx val="4"/>
              <c:layout>
                <c:manualLayout>
                  <c:x val="-1.0059325952015797E-16"/>
                  <c:y val="-0.2462357894696058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EC-4BF4-B01A-E8B8430257C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0</c:v>
                </c:pt>
                <c:pt idx="1">
                  <c:v>Category 2</c:v>
                </c:pt>
                <c:pt idx="2">
                  <c:v>Category 3</c:v>
                </c:pt>
                <c:pt idx="3">
                  <c:v>Category 4</c:v>
                </c:pt>
                <c:pt idx="4">
                  <c:v>Category 4</c:v>
                </c:pt>
              </c:strCache>
            </c:strRef>
          </c:cat>
          <c:val>
            <c:numRef>
              <c:f>Sheet1!$B$2:$B$6</c:f>
              <c:numCache>
                <c:formatCode>General</c:formatCode>
                <c:ptCount val="5"/>
                <c:pt idx="0">
                  <c:v>14.4</c:v>
                </c:pt>
                <c:pt idx="1">
                  <c:v>11.6</c:v>
                </c:pt>
                <c:pt idx="2">
                  <c:v>11.5</c:v>
                </c:pt>
                <c:pt idx="3">
                  <c:v>11.2</c:v>
                </c:pt>
                <c:pt idx="4">
                  <c:v>10.3</c:v>
                </c:pt>
              </c:numCache>
            </c:numRef>
          </c:val>
          <c:extLst>
            <c:ext xmlns:c16="http://schemas.microsoft.com/office/drawing/2014/chart" uri="{C3380CC4-5D6E-409C-BE32-E72D297353CC}">
              <c16:uniqueId val="{00000000-E6EC-4BF4-B01A-E8B8430257C8}"/>
            </c:ext>
          </c:extLst>
        </c:ser>
        <c:dLbls>
          <c:showLegendKey val="0"/>
          <c:showVal val="0"/>
          <c:showCatName val="0"/>
          <c:showSerName val="0"/>
          <c:showPercent val="0"/>
          <c:showBubbleSize val="0"/>
        </c:dLbls>
        <c:gapWidth val="93"/>
        <c:overlap val="100"/>
        <c:axId val="415597256"/>
        <c:axId val="415594960"/>
      </c:barChart>
      <c:catAx>
        <c:axId val="415597256"/>
        <c:scaling>
          <c:orientation val="minMax"/>
        </c:scaling>
        <c:delete val="0"/>
        <c:axPos val="b"/>
        <c:numFmt formatCode="General" sourceLinked="1"/>
        <c:majorTickMark val="out"/>
        <c:minorTickMark val="none"/>
        <c:tickLblPos val="none"/>
        <c:spPr>
          <a:noFill/>
          <a:ln w="222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594960"/>
        <c:crosses val="autoZero"/>
        <c:auto val="1"/>
        <c:lblAlgn val="ctr"/>
        <c:lblOffset val="100"/>
        <c:noMultiLvlLbl val="0"/>
      </c:catAx>
      <c:valAx>
        <c:axId val="415594960"/>
        <c:scaling>
          <c:orientation val="minMax"/>
        </c:scaling>
        <c:delete val="0"/>
        <c:axPos val="l"/>
        <c:numFmt formatCode="General" sourceLinked="1"/>
        <c:majorTickMark val="out"/>
        <c:minorTickMark val="none"/>
        <c:tickLblPos val="nextTo"/>
        <c:spPr>
          <a:noFill/>
          <a:ln w="22225">
            <a:solidFill>
              <a:schemeClr val="bg1"/>
            </a:solidFill>
          </a:ln>
          <a:effectLst/>
        </c:spPr>
        <c:txPr>
          <a:bodyPr rot="-6000000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15597256"/>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600" b="1" dirty="0" smtClean="0">
                <a:solidFill>
                  <a:schemeClr val="bg1"/>
                </a:solidFill>
                <a:latin typeface="Arial" panose="020B0604020202020204" pitchFamily="34" charset="0"/>
                <a:cs typeface="Arial" panose="020B0604020202020204" pitchFamily="34" charset="0"/>
              </a:rPr>
              <a:t>CABG Stratum </a:t>
            </a:r>
            <a:r>
              <a:rPr lang="en-US" sz="1600" b="1" baseline="0" dirty="0" smtClean="0">
                <a:solidFill>
                  <a:schemeClr val="bg1"/>
                </a:solidFill>
                <a:latin typeface="Arial" panose="020B0604020202020204" pitchFamily="34" charset="0"/>
                <a:cs typeface="Arial" panose="020B0604020202020204" pitchFamily="34" charset="0"/>
              </a:rPr>
              <a:t>(n=2674)</a:t>
            </a:r>
            <a:endParaRPr lang="en-US" sz="1600" b="1" dirty="0">
              <a:solidFill>
                <a:schemeClr val="bg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2597453096140763E-2"/>
          <c:y val="0.20557414453619588"/>
          <c:w val="0.88722422042923643"/>
          <c:h val="0.73404783371469673"/>
        </c:manualLayout>
      </c:layout>
      <c:barChart>
        <c:barDir val="col"/>
        <c:grouping val="stacked"/>
        <c:varyColors val="0"/>
        <c:ser>
          <c:idx val="0"/>
          <c:order val="0"/>
          <c:tx>
            <c:strRef>
              <c:f>Sheet1!$B$1</c:f>
              <c:strCache>
                <c:ptCount val="1"/>
                <c:pt idx="0">
                  <c:v>Series 1</c:v>
                </c:pt>
              </c:strCache>
            </c:strRef>
          </c:tx>
          <c:spPr>
            <a:solidFill>
              <a:srgbClr val="FF0000"/>
            </a:solidFill>
            <a:ln>
              <a:noFill/>
            </a:ln>
            <a:effectLst/>
            <a:scene3d>
              <a:camera prst="orthographicFront"/>
              <a:lightRig rig="threePt" dir="t"/>
            </a:scene3d>
            <a:sp3d>
              <a:bevelT/>
            </a:sp3d>
          </c:spPr>
          <c:invertIfNegative val="0"/>
          <c:dLbls>
            <c:dLbl>
              <c:idx val="0"/>
              <c:layout>
                <c:manualLayout>
                  <c:x val="0"/>
                  <c:y val="-0.346124667316465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EC-46F0-B83D-E6ACADFD0794}"/>
                </c:ext>
              </c:extLst>
            </c:dLbl>
            <c:dLbl>
              <c:idx val="1"/>
              <c:layout>
                <c:manualLayout>
                  <c:x val="-2.7434842249657062E-3"/>
                  <c:y val="-0.295779261161343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EC-46F0-B83D-E6ACADFD0794}"/>
                </c:ext>
              </c:extLst>
            </c:dLbl>
            <c:dLbl>
              <c:idx val="2"/>
              <c:layout>
                <c:manualLayout>
                  <c:x val="0"/>
                  <c:y val="-0.289486085391953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EC-46F0-B83D-E6ACADFD0794}"/>
                </c:ext>
              </c:extLst>
            </c:dLbl>
            <c:dLbl>
              <c:idx val="3"/>
              <c:layout>
                <c:manualLayout>
                  <c:x val="0"/>
                  <c:y val="-0.308365612700124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EC-46F0-B83D-E6ACADFD0794}"/>
                </c:ext>
              </c:extLst>
            </c:dLbl>
            <c:dLbl>
              <c:idx val="4"/>
              <c:layout>
                <c:manualLayout>
                  <c:x val="2.7434842249657062E-3"/>
                  <c:y val="-0.289486085391953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EC-46F0-B83D-E6ACADFD079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0</c:v>
                </c:pt>
                <c:pt idx="1">
                  <c:v>Category 2</c:v>
                </c:pt>
                <c:pt idx="2">
                  <c:v>Category 3</c:v>
                </c:pt>
                <c:pt idx="3">
                  <c:v>Category 4</c:v>
                </c:pt>
                <c:pt idx="4">
                  <c:v>Category 4</c:v>
                </c:pt>
              </c:strCache>
            </c:strRef>
          </c:cat>
          <c:val>
            <c:numRef>
              <c:f>Sheet1!$B$2:$B$6</c:f>
              <c:numCache>
                <c:formatCode>General</c:formatCode>
                <c:ptCount val="5"/>
                <c:pt idx="0">
                  <c:v>9.1999999999999993</c:v>
                </c:pt>
                <c:pt idx="1">
                  <c:v>7.8</c:v>
                </c:pt>
                <c:pt idx="2">
                  <c:v>7.8</c:v>
                </c:pt>
                <c:pt idx="3">
                  <c:v>7.9</c:v>
                </c:pt>
                <c:pt idx="4">
                  <c:v>7.5</c:v>
                </c:pt>
              </c:numCache>
            </c:numRef>
          </c:val>
          <c:extLst>
            <c:ext xmlns:c16="http://schemas.microsoft.com/office/drawing/2014/chart" uri="{C3380CC4-5D6E-409C-BE32-E72D297353CC}">
              <c16:uniqueId val="{00000000-54EC-46F0-B83D-E6ACADFD0794}"/>
            </c:ext>
          </c:extLst>
        </c:ser>
        <c:dLbls>
          <c:showLegendKey val="0"/>
          <c:showVal val="0"/>
          <c:showCatName val="0"/>
          <c:showSerName val="0"/>
          <c:showPercent val="0"/>
          <c:showBubbleSize val="0"/>
        </c:dLbls>
        <c:gapWidth val="93"/>
        <c:overlap val="100"/>
        <c:axId val="415597256"/>
        <c:axId val="415594960"/>
      </c:barChart>
      <c:catAx>
        <c:axId val="415597256"/>
        <c:scaling>
          <c:orientation val="minMax"/>
        </c:scaling>
        <c:delete val="0"/>
        <c:axPos val="b"/>
        <c:numFmt formatCode="General" sourceLinked="1"/>
        <c:majorTickMark val="out"/>
        <c:minorTickMark val="none"/>
        <c:tickLblPos val="none"/>
        <c:spPr>
          <a:noFill/>
          <a:ln w="222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594960"/>
        <c:crosses val="autoZero"/>
        <c:auto val="1"/>
        <c:lblAlgn val="ctr"/>
        <c:lblOffset val="100"/>
        <c:noMultiLvlLbl val="0"/>
      </c:catAx>
      <c:valAx>
        <c:axId val="415594960"/>
        <c:scaling>
          <c:orientation val="minMax"/>
        </c:scaling>
        <c:delete val="0"/>
        <c:axPos val="l"/>
        <c:numFmt formatCode="General" sourceLinked="1"/>
        <c:majorTickMark val="out"/>
        <c:minorTickMark val="none"/>
        <c:tickLblPos val="nextTo"/>
        <c:spPr>
          <a:noFill/>
          <a:ln w="22225">
            <a:solidFill>
              <a:schemeClr val="bg1"/>
            </a:solidFill>
          </a:ln>
          <a:effectLst/>
        </c:spPr>
        <c:txPr>
          <a:bodyPr rot="-6000000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15597256"/>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400" b="1" dirty="0" smtClean="0">
                <a:solidFill>
                  <a:schemeClr val="bg1"/>
                </a:solidFill>
                <a:latin typeface="Arial" panose="020B0604020202020204" pitchFamily="34" charset="0"/>
                <a:cs typeface="Arial" panose="020B0604020202020204" pitchFamily="34" charset="0"/>
              </a:rPr>
              <a:t>Total</a:t>
            </a:r>
            <a:r>
              <a:rPr lang="en-US" sz="1400" b="1" baseline="0" dirty="0" smtClean="0">
                <a:solidFill>
                  <a:schemeClr val="bg1"/>
                </a:solidFill>
                <a:latin typeface="Arial" panose="020B0604020202020204" pitchFamily="34" charset="0"/>
                <a:cs typeface="Arial" panose="020B0604020202020204" pitchFamily="34" charset="0"/>
              </a:rPr>
              <a:t> Sample (n=9906)</a:t>
            </a:r>
            <a:endParaRPr lang="en-US" sz="1400" b="1" dirty="0">
              <a:solidFill>
                <a:schemeClr val="bg1"/>
              </a:solidFill>
              <a:latin typeface="Arial" panose="020B0604020202020204" pitchFamily="34" charset="0"/>
              <a:cs typeface="Arial" panose="020B0604020202020204" pitchFamily="34" charset="0"/>
            </a:endParaRPr>
          </a:p>
        </c:rich>
      </c:tx>
      <c:layout>
        <c:manualLayout>
          <c:xMode val="edge"/>
          <c:yMode val="edge"/>
          <c:x val="0.27388872687210403"/>
          <c:y val="5.5737005597399757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4169988010757918E-2"/>
          <c:y val="0.24386872443225702"/>
          <c:w val="0.87565168551461936"/>
          <c:h val="0.69735930786261568"/>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a:scene3d>
              <a:camera prst="orthographicFront"/>
              <a:lightRig rig="threePt" dir="t"/>
            </a:scene3d>
            <a:sp3d>
              <a:bevelT/>
            </a:sp3d>
          </c:spPr>
          <c:invertIfNegative val="0"/>
          <c:dLbls>
            <c:dLbl>
              <c:idx val="0"/>
              <c:layout>
                <c:manualLayout>
                  <c:x val="0"/>
                  <c:y val="-0.3440440342348237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06-4B62-89CD-103EFEFC8DB1}"/>
                </c:ext>
              </c:extLst>
            </c:dLbl>
            <c:dLbl>
              <c:idx val="1"/>
              <c:layout>
                <c:manualLayout>
                  <c:x val="0"/>
                  <c:y val="-0.3595001751107498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06-4B62-89CD-103EFEFC8DB1}"/>
                </c:ext>
              </c:extLst>
            </c:dLbl>
            <c:dLbl>
              <c:idx val="2"/>
              <c:layout>
                <c:manualLayout>
                  <c:x val="5.4869684499314125E-3"/>
                  <c:y val="-0.2712103269183178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06-4B62-89CD-103EFEFC8DB1}"/>
                </c:ext>
              </c:extLst>
            </c:dLbl>
            <c:dLbl>
              <c:idx val="3"/>
              <c:layout>
                <c:manualLayout>
                  <c:x val="0"/>
                  <c:y val="-0.2413910513107127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06-4B62-89CD-103EFEFC8DB1}"/>
                </c:ext>
              </c:extLst>
            </c:dLbl>
            <c:dLbl>
              <c:idx val="4"/>
              <c:layout>
                <c:manualLayout>
                  <c:x val="2.7434842249657062E-3"/>
                  <c:y val="-0.2616671123460952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06-4B62-89CD-103EFEFC8DB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0</c:v>
                </c:pt>
                <c:pt idx="1">
                  <c:v>Category1</c:v>
                </c:pt>
                <c:pt idx="2">
                  <c:v>Category 2</c:v>
                </c:pt>
                <c:pt idx="3">
                  <c:v>Category 3</c:v>
                </c:pt>
                <c:pt idx="4">
                  <c:v>Category 4</c:v>
                </c:pt>
              </c:strCache>
            </c:strRef>
          </c:cat>
          <c:val>
            <c:numRef>
              <c:f>Sheet1!$B$2:$B$6</c:f>
              <c:numCache>
                <c:formatCode>General</c:formatCode>
                <c:ptCount val="5"/>
                <c:pt idx="0">
                  <c:v>122.7</c:v>
                </c:pt>
                <c:pt idx="1">
                  <c:v>127.7</c:v>
                </c:pt>
                <c:pt idx="2">
                  <c:v>96.4</c:v>
                </c:pt>
                <c:pt idx="3">
                  <c:v>79.900000000000006</c:v>
                </c:pt>
                <c:pt idx="4">
                  <c:v>87.2</c:v>
                </c:pt>
              </c:numCache>
            </c:numRef>
          </c:val>
          <c:extLst>
            <c:ext xmlns:c16="http://schemas.microsoft.com/office/drawing/2014/chart" uri="{C3380CC4-5D6E-409C-BE32-E72D297353CC}">
              <c16:uniqueId val="{00000005-CC06-4B62-89CD-103EFEFC8DB1}"/>
            </c:ext>
          </c:extLst>
        </c:ser>
        <c:dLbls>
          <c:showLegendKey val="0"/>
          <c:showVal val="0"/>
          <c:showCatName val="0"/>
          <c:showSerName val="0"/>
          <c:showPercent val="0"/>
          <c:showBubbleSize val="0"/>
        </c:dLbls>
        <c:gapWidth val="93"/>
        <c:overlap val="100"/>
        <c:axId val="415597256"/>
        <c:axId val="415594960"/>
      </c:barChart>
      <c:catAx>
        <c:axId val="415597256"/>
        <c:scaling>
          <c:orientation val="minMax"/>
        </c:scaling>
        <c:delete val="0"/>
        <c:axPos val="b"/>
        <c:numFmt formatCode="General" sourceLinked="1"/>
        <c:majorTickMark val="out"/>
        <c:minorTickMark val="none"/>
        <c:tickLblPos val="none"/>
        <c:spPr>
          <a:noFill/>
          <a:ln w="22225" cap="flat" cmpd="sng" algn="ctr">
            <a:solidFill>
              <a:schemeClr val="bg1"/>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15594960"/>
        <c:crosses val="autoZero"/>
        <c:auto val="1"/>
        <c:lblAlgn val="ctr"/>
        <c:lblOffset val="100"/>
        <c:noMultiLvlLbl val="0"/>
      </c:catAx>
      <c:valAx>
        <c:axId val="415594960"/>
        <c:scaling>
          <c:orientation val="minMax"/>
        </c:scaling>
        <c:delete val="0"/>
        <c:axPos val="l"/>
        <c:numFmt formatCode="General" sourceLinked="1"/>
        <c:majorTickMark val="out"/>
        <c:minorTickMark val="none"/>
        <c:tickLblPos val="nextTo"/>
        <c:spPr>
          <a:noFill/>
          <a:ln w="22225">
            <a:solidFill>
              <a:schemeClr val="bg1"/>
            </a:solidFill>
          </a:ln>
          <a:effectLst/>
        </c:spPr>
        <c:txPr>
          <a:bodyPr rot="-6000000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15597256"/>
        <c:crosses val="autoZero"/>
        <c:crossBetween val="between"/>
        <c:majorUnit val="3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600" b="1" dirty="0" smtClean="0">
                <a:solidFill>
                  <a:schemeClr val="bg1"/>
                </a:solidFill>
                <a:latin typeface="Arial" panose="020B0604020202020204" pitchFamily="34" charset="0"/>
                <a:cs typeface="Arial" panose="020B0604020202020204" pitchFamily="34" charset="0"/>
              </a:rPr>
              <a:t>PCI</a:t>
            </a:r>
            <a:r>
              <a:rPr lang="en-US" sz="1600" b="1" baseline="0" dirty="0" smtClean="0">
                <a:solidFill>
                  <a:schemeClr val="bg1"/>
                </a:solidFill>
                <a:latin typeface="Arial" panose="020B0604020202020204" pitchFamily="34" charset="0"/>
                <a:cs typeface="Arial" panose="020B0604020202020204" pitchFamily="34" charset="0"/>
              </a:rPr>
              <a:t> Stratum (n=7264)</a:t>
            </a:r>
            <a:endParaRPr lang="en-US" sz="1600" b="1" dirty="0">
              <a:solidFill>
                <a:schemeClr val="bg1"/>
              </a:solidFill>
              <a:latin typeface="Arial" panose="020B0604020202020204" pitchFamily="34" charset="0"/>
              <a:cs typeface="Arial" panose="020B0604020202020204" pitchFamily="34" charset="0"/>
            </a:endParaRPr>
          </a:p>
        </c:rich>
      </c:tx>
      <c:layout>
        <c:manualLayout>
          <c:xMode val="edge"/>
          <c:yMode val="edge"/>
          <c:x val="0.29807956104252403"/>
          <c:y val="1.53480935532770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rgbClr val="FFC000"/>
            </a:solidFill>
            <a:ln>
              <a:noFill/>
            </a:ln>
            <a:effectLst/>
            <a:scene3d>
              <a:camera prst="orthographicFront"/>
              <a:lightRig rig="threePt" dir="t"/>
            </a:scene3d>
            <a:sp3d>
              <a:bevelT/>
            </a:sp3d>
          </c:spPr>
          <c:invertIfNegative val="0"/>
          <c:dLbls>
            <c:dLbl>
              <c:idx val="0"/>
              <c:layout>
                <c:manualLayout>
                  <c:x val="0"/>
                  <c:y val="-0.3602137131388946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F4-4E0D-8C0C-29C4C79C7C9A}"/>
                </c:ext>
              </c:extLst>
            </c:dLbl>
            <c:dLbl>
              <c:idx val="1"/>
              <c:layout>
                <c:manualLayout>
                  <c:x val="0"/>
                  <c:y val="-0.3683437715140189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F4-4E0D-8C0C-29C4C79C7C9A}"/>
                </c:ext>
              </c:extLst>
            </c:dLbl>
            <c:dLbl>
              <c:idx val="2"/>
              <c:layout>
                <c:manualLayout>
                  <c:x val="-1.0059325952015797E-16"/>
                  <c:y val="-0.287777559798146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F4-4E0D-8C0C-29C4C79C7C9A}"/>
                </c:ext>
              </c:extLst>
            </c:dLbl>
            <c:dLbl>
              <c:idx val="3"/>
              <c:layout>
                <c:manualLayout>
                  <c:x val="0"/>
                  <c:y val="-0.247730315062925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F4-4E0D-8C0C-29C4C79C7C9A}"/>
                </c:ext>
              </c:extLst>
            </c:dLbl>
            <c:dLbl>
              <c:idx val="4"/>
              <c:layout>
                <c:manualLayout>
                  <c:x val="-1.0059325952015797E-16"/>
                  <c:y val="-0.2462357894696058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F4-4E0D-8C0C-29C4C79C7C9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0</c:v>
                </c:pt>
                <c:pt idx="1">
                  <c:v>Category 2</c:v>
                </c:pt>
                <c:pt idx="2">
                  <c:v>Category 3</c:v>
                </c:pt>
                <c:pt idx="3">
                  <c:v>Category 4</c:v>
                </c:pt>
                <c:pt idx="4">
                  <c:v>Category 4</c:v>
                </c:pt>
              </c:strCache>
            </c:strRef>
          </c:cat>
          <c:val>
            <c:numRef>
              <c:f>Sheet1!$B$2:$B$6</c:f>
              <c:numCache>
                <c:formatCode>General</c:formatCode>
                <c:ptCount val="5"/>
                <c:pt idx="0">
                  <c:v>144.69999999999999</c:v>
                </c:pt>
                <c:pt idx="1">
                  <c:v>150.9</c:v>
                </c:pt>
                <c:pt idx="2">
                  <c:v>111.6</c:v>
                </c:pt>
                <c:pt idx="3">
                  <c:v>85.5</c:v>
                </c:pt>
                <c:pt idx="4">
                  <c:v>89.7</c:v>
                </c:pt>
              </c:numCache>
            </c:numRef>
          </c:val>
          <c:extLst>
            <c:ext xmlns:c16="http://schemas.microsoft.com/office/drawing/2014/chart" uri="{C3380CC4-5D6E-409C-BE32-E72D297353CC}">
              <c16:uniqueId val="{00000005-94F4-4E0D-8C0C-29C4C79C7C9A}"/>
            </c:ext>
          </c:extLst>
        </c:ser>
        <c:dLbls>
          <c:showLegendKey val="0"/>
          <c:showVal val="0"/>
          <c:showCatName val="0"/>
          <c:showSerName val="0"/>
          <c:showPercent val="0"/>
          <c:showBubbleSize val="0"/>
        </c:dLbls>
        <c:gapWidth val="93"/>
        <c:overlap val="100"/>
        <c:axId val="415597256"/>
        <c:axId val="415594960"/>
      </c:barChart>
      <c:catAx>
        <c:axId val="415597256"/>
        <c:scaling>
          <c:orientation val="minMax"/>
        </c:scaling>
        <c:delete val="0"/>
        <c:axPos val="b"/>
        <c:numFmt formatCode="General" sourceLinked="1"/>
        <c:majorTickMark val="out"/>
        <c:minorTickMark val="none"/>
        <c:tickLblPos val="none"/>
        <c:spPr>
          <a:noFill/>
          <a:ln w="222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594960"/>
        <c:crosses val="autoZero"/>
        <c:auto val="1"/>
        <c:lblAlgn val="ctr"/>
        <c:lblOffset val="100"/>
        <c:noMultiLvlLbl val="0"/>
      </c:catAx>
      <c:valAx>
        <c:axId val="415594960"/>
        <c:scaling>
          <c:orientation val="minMax"/>
        </c:scaling>
        <c:delete val="0"/>
        <c:axPos val="l"/>
        <c:numFmt formatCode="General" sourceLinked="1"/>
        <c:majorTickMark val="out"/>
        <c:minorTickMark val="none"/>
        <c:tickLblPos val="nextTo"/>
        <c:spPr>
          <a:noFill/>
          <a:ln w="22225">
            <a:solidFill>
              <a:schemeClr val="bg1"/>
            </a:solidFill>
          </a:ln>
          <a:effectLst/>
        </c:spPr>
        <c:txPr>
          <a:bodyPr rot="-6000000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15597256"/>
        <c:crosses val="autoZero"/>
        <c:crossBetween val="between"/>
        <c:majorUnit val="3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600" b="1" dirty="0" smtClean="0">
                <a:solidFill>
                  <a:schemeClr val="bg1"/>
                </a:solidFill>
                <a:latin typeface="Arial" panose="020B0604020202020204" pitchFamily="34" charset="0"/>
                <a:cs typeface="Arial" panose="020B0604020202020204" pitchFamily="34" charset="0"/>
              </a:rPr>
              <a:t>CABG Stratum </a:t>
            </a:r>
            <a:r>
              <a:rPr lang="en-US" sz="1600" b="1" baseline="0" dirty="0" smtClean="0">
                <a:solidFill>
                  <a:schemeClr val="bg1"/>
                </a:solidFill>
                <a:latin typeface="Arial" panose="020B0604020202020204" pitchFamily="34" charset="0"/>
                <a:cs typeface="Arial" panose="020B0604020202020204" pitchFamily="34" charset="0"/>
              </a:rPr>
              <a:t>(n=2642)</a:t>
            </a:r>
            <a:endParaRPr lang="en-US" sz="1600" b="1" dirty="0">
              <a:solidFill>
                <a:schemeClr val="bg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2597453096140763E-2"/>
          <c:y val="0.20557414453619588"/>
          <c:w val="0.88722422042923643"/>
          <c:h val="0.73404783371469673"/>
        </c:manualLayout>
      </c:layout>
      <c:barChart>
        <c:barDir val="col"/>
        <c:grouping val="stacked"/>
        <c:varyColors val="0"/>
        <c:ser>
          <c:idx val="0"/>
          <c:order val="0"/>
          <c:tx>
            <c:strRef>
              <c:f>Sheet1!$B$1</c:f>
              <c:strCache>
                <c:ptCount val="1"/>
                <c:pt idx="0">
                  <c:v>Series 1</c:v>
                </c:pt>
              </c:strCache>
            </c:strRef>
          </c:tx>
          <c:spPr>
            <a:solidFill>
              <a:srgbClr val="FF0000"/>
            </a:solidFill>
            <a:ln>
              <a:noFill/>
            </a:ln>
            <a:effectLst/>
            <a:scene3d>
              <a:camera prst="orthographicFront"/>
              <a:lightRig rig="threePt" dir="t"/>
            </a:scene3d>
            <a:sp3d>
              <a:bevelT/>
            </a:sp3d>
          </c:spPr>
          <c:invertIfNegative val="0"/>
          <c:dLbls>
            <c:dLbl>
              <c:idx val="0"/>
              <c:layout>
                <c:manualLayout>
                  <c:x val="0"/>
                  <c:y val="-0.346124667316465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6C-4105-848E-A24668CDC05C}"/>
                </c:ext>
              </c:extLst>
            </c:dLbl>
            <c:dLbl>
              <c:idx val="1"/>
              <c:layout>
                <c:manualLayout>
                  <c:x val="-2.7434842249657062E-3"/>
                  <c:y val="-0.326781802617574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6C-4105-848E-A24668CDC05C}"/>
                </c:ext>
              </c:extLst>
            </c:dLbl>
            <c:dLbl>
              <c:idx val="2"/>
              <c:layout>
                <c:manualLayout>
                  <c:x val="-1.0059325952015797E-16"/>
                  <c:y val="-0.263650559351107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6C-4105-848E-A24668CDC05C}"/>
                </c:ext>
              </c:extLst>
            </c:dLbl>
            <c:dLbl>
              <c:idx val="3"/>
              <c:layout>
                <c:manualLayout>
                  <c:x val="0"/>
                  <c:y val="-0.31869993587886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6C-4105-848E-A24668CDC05C}"/>
                </c:ext>
              </c:extLst>
            </c:dLbl>
            <c:dLbl>
              <c:idx val="4"/>
              <c:layout>
                <c:manualLayout>
                  <c:x val="2.7434842249656061E-3"/>
                  <c:y val="-0.372160117305870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6C-4105-848E-A24668CDC05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0</c:v>
                </c:pt>
                <c:pt idx="1">
                  <c:v>Category 2</c:v>
                </c:pt>
                <c:pt idx="2">
                  <c:v>Category 3</c:v>
                </c:pt>
                <c:pt idx="3">
                  <c:v>Category 4</c:v>
                </c:pt>
                <c:pt idx="4">
                  <c:v>Category 4</c:v>
                </c:pt>
              </c:strCache>
            </c:strRef>
          </c:cat>
          <c:val>
            <c:numRef>
              <c:f>Sheet1!$B$2:$B$6</c:f>
              <c:numCache>
                <c:formatCode>General</c:formatCode>
                <c:ptCount val="5"/>
                <c:pt idx="0">
                  <c:v>72.3</c:v>
                </c:pt>
                <c:pt idx="1">
                  <c:v>68.599999999999994</c:v>
                </c:pt>
                <c:pt idx="2">
                  <c:v>51</c:v>
                </c:pt>
                <c:pt idx="3">
                  <c:v>66.3</c:v>
                </c:pt>
                <c:pt idx="4">
                  <c:v>79.8</c:v>
                </c:pt>
              </c:numCache>
            </c:numRef>
          </c:val>
          <c:extLst>
            <c:ext xmlns:c16="http://schemas.microsoft.com/office/drawing/2014/chart" uri="{C3380CC4-5D6E-409C-BE32-E72D297353CC}">
              <c16:uniqueId val="{00000005-A16C-4105-848E-A24668CDC05C}"/>
            </c:ext>
          </c:extLst>
        </c:ser>
        <c:dLbls>
          <c:showLegendKey val="0"/>
          <c:showVal val="0"/>
          <c:showCatName val="0"/>
          <c:showSerName val="0"/>
          <c:showPercent val="0"/>
          <c:showBubbleSize val="0"/>
        </c:dLbls>
        <c:gapWidth val="93"/>
        <c:overlap val="100"/>
        <c:axId val="415597256"/>
        <c:axId val="415594960"/>
      </c:barChart>
      <c:catAx>
        <c:axId val="415597256"/>
        <c:scaling>
          <c:orientation val="minMax"/>
        </c:scaling>
        <c:delete val="0"/>
        <c:axPos val="b"/>
        <c:numFmt formatCode="General" sourceLinked="1"/>
        <c:majorTickMark val="out"/>
        <c:minorTickMark val="none"/>
        <c:tickLblPos val="none"/>
        <c:spPr>
          <a:noFill/>
          <a:ln w="222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594960"/>
        <c:crosses val="autoZero"/>
        <c:auto val="1"/>
        <c:lblAlgn val="ctr"/>
        <c:lblOffset val="100"/>
        <c:noMultiLvlLbl val="0"/>
      </c:catAx>
      <c:valAx>
        <c:axId val="415594960"/>
        <c:scaling>
          <c:orientation val="minMax"/>
          <c:max val="90"/>
          <c:min val="0"/>
        </c:scaling>
        <c:delete val="0"/>
        <c:axPos val="l"/>
        <c:numFmt formatCode="General" sourceLinked="1"/>
        <c:majorTickMark val="out"/>
        <c:minorTickMark val="none"/>
        <c:tickLblPos val="nextTo"/>
        <c:spPr>
          <a:noFill/>
          <a:ln w="22225">
            <a:solidFill>
              <a:schemeClr val="bg1"/>
            </a:solidFill>
          </a:ln>
          <a:effectLst/>
        </c:spPr>
        <c:txPr>
          <a:bodyPr rot="-6000000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15597256"/>
        <c:crosses val="autoZero"/>
        <c:crossBetween val="between"/>
        <c:majorUnit val="3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787EC1C-A874-4F2B-BC38-FF3481098D07}" type="datetimeFigureOut">
              <a:rPr lang="en-US" smtClean="0"/>
              <a:t>11/15/2022</a:t>
            </a:fld>
            <a:endParaRPr lang="en-US" dirty="0"/>
          </a:p>
        </p:txBody>
      </p:sp>
      <p:sp>
        <p:nvSpPr>
          <p:cNvPr id="4" name="Slide Image Placeholder 3"/>
          <p:cNvSpPr>
            <a:spLocks noGrp="1" noRot="1" noChangeAspect="1"/>
          </p:cNvSpPr>
          <p:nvPr>
            <p:ph type="sldImg" idx="2"/>
          </p:nvPr>
        </p:nvSpPr>
        <p:spPr>
          <a:xfrm>
            <a:off x="1152525" y="1162050"/>
            <a:ext cx="470535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DAE6749-EF86-4E7D-90E3-B87DCDA66992}" type="slidenum">
              <a:rPr lang="en-US" smtClean="0"/>
              <a:t>‹#›</a:t>
            </a:fld>
            <a:endParaRPr lang="en-US" dirty="0"/>
          </a:p>
        </p:txBody>
      </p:sp>
    </p:spTree>
    <p:extLst>
      <p:ext uri="{BB962C8B-B14F-4D97-AF65-F5344CB8AC3E}">
        <p14:creationId xmlns:p14="http://schemas.microsoft.com/office/powerpoint/2010/main" val="1214256647"/>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3</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76446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14</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17616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15</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39908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16</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65247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17</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51700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18</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76558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20</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92804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21</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50819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22</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99169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23</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20007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24</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30561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xfrm>
            <a:off x="890588" y="696913"/>
            <a:ext cx="5229225" cy="3486150"/>
          </a:xfrm>
          <a:ln/>
        </p:spPr>
      </p:sp>
      <p:sp>
        <p:nvSpPr>
          <p:cNvPr id="147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7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A771B138-9EA2-4752-97E4-70068AAF9D45}" type="slidenum">
              <a:rPr kumimoji="0" lang="en-US" altLang="en-US" sz="1200" b="1"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4</a:t>
            </a:fld>
            <a:endParaRPr kumimoji="0" lang="en-US" altLang="en-US" sz="12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89135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25</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9047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26</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95896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27</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27208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28</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4802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29</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81445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30</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14704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31</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64898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32</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79861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33</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53297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34</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2481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7</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47250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35</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13807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36</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792969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37</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851203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39</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1777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40</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7386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41</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19183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42</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735100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43</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34999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44</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821086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45</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44501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8</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19048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46</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00111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47</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626531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49</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231871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r>
              <a:rPr lang="en-US" dirty="0"/>
              <a:t>HbA1c </a:t>
            </a:r>
            <a:r>
              <a:rPr lang="en-US" dirty="0" smtClean="0"/>
              <a:t>in </a:t>
            </a:r>
            <a:endParaRPr lang="en-US" dirty="0"/>
          </a:p>
        </p:txBody>
      </p:sp>
      <p:sp>
        <p:nvSpPr>
          <p:cNvPr id="4" name="Slide Number Placeholder 3"/>
          <p:cNvSpPr>
            <a:spLocks noGrp="1"/>
          </p:cNvSpPr>
          <p:nvPr>
            <p:ph type="sldNum" sz="quarter" idx="10"/>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BFA68DE3-EF28-4001-A656-631E5A009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33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9</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26718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10</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31149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11</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85156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12</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19814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890588" y="696913"/>
            <a:ext cx="52292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77CA431-D06D-4545-9B64-F839F81A0B4D}" type="slidenum">
              <a:rPr kumimoji="0" lang="en-US" altLang="en-US" sz="1200" b="1"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13</a:t>
            </a:fld>
            <a:endParaRPr kumimoji="0" lang="en-US" alt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36974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122363"/>
            <a:ext cx="874395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85875" y="3602038"/>
            <a:ext cx="77152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54864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54864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5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54864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54864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42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365125"/>
            <a:ext cx="2218134"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7232" y="365125"/>
            <a:ext cx="652581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54864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54864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566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4853"/>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306466" indent="0" algn="ctr">
              <a:buNone/>
              <a:defRPr/>
            </a:lvl2pPr>
            <a:lvl3pPr marL="612795" indent="0" algn="ctr">
              <a:buNone/>
              <a:defRPr/>
            </a:lvl3pPr>
            <a:lvl4pPr marL="919254" indent="0" algn="ctr">
              <a:buNone/>
              <a:defRPr/>
            </a:lvl4pPr>
            <a:lvl5pPr marL="1225630" indent="0" algn="ctr">
              <a:buNone/>
              <a:defRPr/>
            </a:lvl5pPr>
            <a:lvl6pPr marL="1532055" indent="0" algn="ctr">
              <a:buNone/>
              <a:defRPr/>
            </a:lvl6pPr>
            <a:lvl7pPr marL="1838420" indent="0" algn="ctr">
              <a:buNone/>
              <a:defRPr/>
            </a:lvl7pPr>
            <a:lvl8pPr marL="2144838" indent="0" algn="ctr">
              <a:buNone/>
              <a:defRPr/>
            </a:lvl8pPr>
            <a:lvl9pPr marL="2451247" indent="0" algn="ctr">
              <a:buNone/>
              <a:defRPr/>
            </a:lvl9pPr>
          </a:lstStyle>
          <a:p>
            <a:r>
              <a:rPr lang="en-US"/>
              <a:t>Click to edit Master subtitle style</a:t>
            </a:r>
          </a:p>
        </p:txBody>
      </p:sp>
    </p:spTree>
    <p:extLst>
      <p:ext uri="{BB962C8B-B14F-4D97-AF65-F5344CB8AC3E}">
        <p14:creationId xmlns:p14="http://schemas.microsoft.com/office/powerpoint/2010/main" val="84514760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00298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407119"/>
            <a:ext cx="8743950" cy="1362076"/>
          </a:xfrm>
        </p:spPr>
        <p:txBody>
          <a:bodyPr anchor="t"/>
          <a:lstStyle>
            <a:lvl1pPr algn="l">
              <a:defRPr sz="3375" b="1" cap="all"/>
            </a:lvl1pPr>
          </a:lstStyle>
          <a:p>
            <a:r>
              <a:rPr lang="en-US"/>
              <a:t>Click to edit Master title style</a:t>
            </a:r>
          </a:p>
        </p:txBody>
      </p:sp>
      <p:sp>
        <p:nvSpPr>
          <p:cNvPr id="3" name="Text Placeholder 2"/>
          <p:cNvSpPr>
            <a:spLocks noGrp="1"/>
          </p:cNvSpPr>
          <p:nvPr>
            <p:ph type="body" idx="1"/>
          </p:nvPr>
        </p:nvSpPr>
        <p:spPr>
          <a:xfrm>
            <a:off x="812801" y="2906713"/>
            <a:ext cx="8743950" cy="1500187"/>
          </a:xfrm>
        </p:spPr>
        <p:txBody>
          <a:bodyPr anchor="b"/>
          <a:lstStyle>
            <a:lvl1pPr marL="0" indent="0">
              <a:buNone/>
              <a:defRPr sz="1688"/>
            </a:lvl1pPr>
            <a:lvl2pPr marL="306466" indent="0">
              <a:buNone/>
              <a:defRPr sz="1519"/>
            </a:lvl2pPr>
            <a:lvl3pPr marL="612795" indent="0">
              <a:buNone/>
              <a:defRPr sz="1350"/>
            </a:lvl3pPr>
            <a:lvl4pPr marL="919254" indent="0">
              <a:buNone/>
              <a:defRPr sz="1181"/>
            </a:lvl4pPr>
            <a:lvl5pPr marL="1225630" indent="0">
              <a:buNone/>
              <a:defRPr sz="1181"/>
            </a:lvl5pPr>
            <a:lvl6pPr marL="1532055" indent="0">
              <a:buNone/>
              <a:defRPr sz="1181"/>
            </a:lvl6pPr>
            <a:lvl7pPr marL="1838420" indent="0">
              <a:buNone/>
              <a:defRPr sz="1181"/>
            </a:lvl7pPr>
            <a:lvl8pPr marL="2144838" indent="0">
              <a:buNone/>
              <a:defRPr sz="1181"/>
            </a:lvl8pPr>
            <a:lvl9pPr marL="2451247" indent="0">
              <a:buNone/>
              <a:defRPr sz="1181"/>
            </a:lvl9pPr>
          </a:lstStyle>
          <a:p>
            <a:pPr lvl="0"/>
            <a:r>
              <a:rPr lang="en-US"/>
              <a:t>Click to edit Master text styles</a:t>
            </a:r>
          </a:p>
        </p:txBody>
      </p:sp>
    </p:spTree>
    <p:extLst>
      <p:ext uri="{BB962C8B-B14F-4D97-AF65-F5344CB8AC3E}">
        <p14:creationId xmlns:p14="http://schemas.microsoft.com/office/powerpoint/2010/main" val="271771576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694" y="1981200"/>
            <a:ext cx="4295775" cy="4114800"/>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0367" y="1981200"/>
            <a:ext cx="4295775" cy="4114800"/>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788356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7"/>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7"/>
            <a:ext cx="4545014" cy="639763"/>
          </a:xfrm>
        </p:spPr>
        <p:txBody>
          <a:bodyPr anchor="b"/>
          <a:lstStyle>
            <a:lvl1pPr marL="0" indent="0">
              <a:buNone/>
              <a:defRPr sz="2025" b="1"/>
            </a:lvl1pPr>
            <a:lvl2pPr marL="306466" indent="0">
              <a:buNone/>
              <a:defRPr sz="1688" b="1"/>
            </a:lvl2pPr>
            <a:lvl3pPr marL="612795" indent="0">
              <a:buNone/>
              <a:defRPr sz="1519" b="1"/>
            </a:lvl3pPr>
            <a:lvl4pPr marL="919254" indent="0">
              <a:buNone/>
              <a:defRPr sz="1350" b="1"/>
            </a:lvl4pPr>
            <a:lvl5pPr marL="1225630" indent="0">
              <a:buNone/>
              <a:defRPr sz="1350" b="1"/>
            </a:lvl5pPr>
            <a:lvl6pPr marL="1532055" indent="0">
              <a:buNone/>
              <a:defRPr sz="1350" b="1"/>
            </a:lvl6pPr>
            <a:lvl7pPr marL="1838420" indent="0">
              <a:buNone/>
              <a:defRPr sz="1350" b="1"/>
            </a:lvl7pPr>
            <a:lvl8pPr marL="2144838" indent="0">
              <a:buNone/>
              <a:defRPr sz="1350" b="1"/>
            </a:lvl8pPr>
            <a:lvl9pPr marL="2451247" indent="0">
              <a:buNone/>
              <a:defRPr sz="1350" b="1"/>
            </a:lvl9pPr>
          </a:lstStyle>
          <a:p>
            <a:pPr lvl="0"/>
            <a:r>
              <a:rPr lang="en-US"/>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025"/>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7"/>
            <a:ext cx="4546600" cy="639763"/>
          </a:xfrm>
        </p:spPr>
        <p:txBody>
          <a:bodyPr anchor="b"/>
          <a:lstStyle>
            <a:lvl1pPr marL="0" indent="0">
              <a:buNone/>
              <a:defRPr sz="2025" b="1"/>
            </a:lvl1pPr>
            <a:lvl2pPr marL="306466" indent="0">
              <a:buNone/>
              <a:defRPr sz="1688" b="1"/>
            </a:lvl2pPr>
            <a:lvl3pPr marL="612795" indent="0">
              <a:buNone/>
              <a:defRPr sz="1519" b="1"/>
            </a:lvl3pPr>
            <a:lvl4pPr marL="919254" indent="0">
              <a:buNone/>
              <a:defRPr sz="1350" b="1"/>
            </a:lvl4pPr>
            <a:lvl5pPr marL="1225630" indent="0">
              <a:buNone/>
              <a:defRPr sz="1350" b="1"/>
            </a:lvl5pPr>
            <a:lvl6pPr marL="1532055" indent="0">
              <a:buNone/>
              <a:defRPr sz="1350" b="1"/>
            </a:lvl6pPr>
            <a:lvl7pPr marL="1838420" indent="0">
              <a:buNone/>
              <a:defRPr sz="1350" b="1"/>
            </a:lvl7pPr>
            <a:lvl8pPr marL="2144838" indent="0">
              <a:buNone/>
              <a:defRPr sz="1350" b="1"/>
            </a:lvl8pPr>
            <a:lvl9pPr marL="2451247" indent="0">
              <a:buNone/>
              <a:defRPr sz="135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025"/>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514030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861239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19658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91"/>
            <a:ext cx="3384550" cy="1162051"/>
          </a:xfrm>
        </p:spPr>
        <p:txBody>
          <a:bodyPr anchor="b"/>
          <a:lstStyle>
            <a:lvl1pPr algn="l">
              <a:defRPr sz="1688" b="1"/>
            </a:lvl1pPr>
          </a:lstStyle>
          <a:p>
            <a:r>
              <a:rPr lang="en-US"/>
              <a:t>Click to edit Master title style</a:t>
            </a:r>
          </a:p>
        </p:txBody>
      </p:sp>
      <p:sp>
        <p:nvSpPr>
          <p:cNvPr id="3" name="Content Placeholder 2"/>
          <p:cNvSpPr>
            <a:spLocks noGrp="1"/>
          </p:cNvSpPr>
          <p:nvPr>
            <p:ph idx="1"/>
          </p:nvPr>
        </p:nvSpPr>
        <p:spPr>
          <a:xfrm>
            <a:off x="4022753" y="273794"/>
            <a:ext cx="5749925" cy="5853113"/>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5" y="1435104"/>
            <a:ext cx="3384550" cy="4691063"/>
          </a:xfrm>
        </p:spPr>
        <p:txBody>
          <a:bodyPr/>
          <a:lstStyle>
            <a:lvl1pPr marL="0" indent="0">
              <a:buNone/>
              <a:defRPr sz="1181"/>
            </a:lvl1pPr>
            <a:lvl2pPr marL="306466" indent="0">
              <a:buNone/>
              <a:defRPr sz="1013"/>
            </a:lvl2pPr>
            <a:lvl3pPr marL="612795" indent="0">
              <a:buNone/>
              <a:defRPr sz="844"/>
            </a:lvl3pPr>
            <a:lvl4pPr marL="919254" indent="0">
              <a:buNone/>
              <a:defRPr sz="675"/>
            </a:lvl4pPr>
            <a:lvl5pPr marL="1225630" indent="0">
              <a:buNone/>
              <a:defRPr sz="675"/>
            </a:lvl5pPr>
            <a:lvl6pPr marL="1532055" indent="0">
              <a:buNone/>
              <a:defRPr sz="675"/>
            </a:lvl6pPr>
            <a:lvl7pPr marL="1838420" indent="0">
              <a:buNone/>
              <a:defRPr sz="675"/>
            </a:lvl7pPr>
            <a:lvl8pPr marL="2144838" indent="0">
              <a:buNone/>
              <a:defRPr sz="675"/>
            </a:lvl8pPr>
            <a:lvl9pPr marL="2451247" indent="0">
              <a:buNone/>
              <a:defRPr sz="675"/>
            </a:lvl9pPr>
          </a:lstStyle>
          <a:p>
            <a:pPr lvl="0"/>
            <a:r>
              <a:rPr lang="en-US"/>
              <a:t>Click to edit Master text styles</a:t>
            </a:r>
          </a:p>
        </p:txBody>
      </p:sp>
    </p:spTree>
    <p:extLst>
      <p:ext uri="{BB962C8B-B14F-4D97-AF65-F5344CB8AC3E}">
        <p14:creationId xmlns:p14="http://schemas.microsoft.com/office/powerpoint/2010/main" val="5365178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54864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54864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625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6"/>
            <a:ext cx="6172200" cy="566740"/>
          </a:xfrm>
        </p:spPr>
        <p:txBody>
          <a:bodyPr anchor="b"/>
          <a:lstStyle>
            <a:lvl1pPr algn="l">
              <a:defRPr sz="1688"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2700"/>
            </a:lvl1pPr>
            <a:lvl2pPr marL="306466" indent="0">
              <a:buNone/>
              <a:defRPr sz="2363"/>
            </a:lvl2pPr>
            <a:lvl3pPr marL="612795" indent="0">
              <a:buNone/>
              <a:defRPr sz="2025"/>
            </a:lvl3pPr>
            <a:lvl4pPr marL="919254" indent="0">
              <a:buNone/>
              <a:defRPr sz="1688"/>
            </a:lvl4pPr>
            <a:lvl5pPr marL="1225630" indent="0">
              <a:buNone/>
              <a:defRPr sz="1688"/>
            </a:lvl5pPr>
            <a:lvl6pPr marL="1532055" indent="0">
              <a:buNone/>
              <a:defRPr sz="1688"/>
            </a:lvl6pPr>
            <a:lvl7pPr marL="1838420" indent="0">
              <a:buNone/>
              <a:defRPr sz="1688"/>
            </a:lvl7pPr>
            <a:lvl8pPr marL="2144838" indent="0">
              <a:buNone/>
              <a:defRPr sz="1688"/>
            </a:lvl8pPr>
            <a:lvl9pPr marL="2451247" indent="0">
              <a:buNone/>
              <a:defRPr sz="1688"/>
            </a:lvl9pPr>
          </a:lstStyle>
          <a:p>
            <a:pPr lvl="0"/>
            <a:endParaRPr lang="en-US" noProof="0"/>
          </a:p>
        </p:txBody>
      </p:sp>
      <p:sp>
        <p:nvSpPr>
          <p:cNvPr id="4" name="Text Placeholder 3"/>
          <p:cNvSpPr>
            <a:spLocks noGrp="1"/>
          </p:cNvSpPr>
          <p:nvPr>
            <p:ph type="body" sz="half" idx="2"/>
          </p:nvPr>
        </p:nvSpPr>
        <p:spPr>
          <a:xfrm>
            <a:off x="2016125" y="5369158"/>
            <a:ext cx="6172200" cy="804863"/>
          </a:xfrm>
        </p:spPr>
        <p:txBody>
          <a:bodyPr/>
          <a:lstStyle>
            <a:lvl1pPr marL="0" indent="0">
              <a:buNone/>
              <a:defRPr sz="1181"/>
            </a:lvl1pPr>
            <a:lvl2pPr marL="306466" indent="0">
              <a:buNone/>
              <a:defRPr sz="1013"/>
            </a:lvl2pPr>
            <a:lvl3pPr marL="612795" indent="0">
              <a:buNone/>
              <a:defRPr sz="844"/>
            </a:lvl3pPr>
            <a:lvl4pPr marL="919254" indent="0">
              <a:buNone/>
              <a:defRPr sz="675"/>
            </a:lvl4pPr>
            <a:lvl5pPr marL="1225630" indent="0">
              <a:buNone/>
              <a:defRPr sz="675"/>
            </a:lvl5pPr>
            <a:lvl6pPr marL="1532055" indent="0">
              <a:buNone/>
              <a:defRPr sz="675"/>
            </a:lvl6pPr>
            <a:lvl7pPr marL="1838420" indent="0">
              <a:buNone/>
              <a:defRPr sz="675"/>
            </a:lvl7pPr>
            <a:lvl8pPr marL="2144838" indent="0">
              <a:buNone/>
              <a:defRPr sz="675"/>
            </a:lvl8pPr>
            <a:lvl9pPr marL="2451247" indent="0">
              <a:buNone/>
              <a:defRPr sz="675"/>
            </a:lvl9pPr>
          </a:lstStyle>
          <a:p>
            <a:pPr lvl="0"/>
            <a:r>
              <a:rPr lang="en-US"/>
              <a:t>Click to edit Master text styles</a:t>
            </a:r>
          </a:p>
        </p:txBody>
      </p:sp>
    </p:spTree>
    <p:extLst>
      <p:ext uri="{BB962C8B-B14F-4D97-AF65-F5344CB8AC3E}">
        <p14:creationId xmlns:p14="http://schemas.microsoft.com/office/powerpoint/2010/main" val="261550489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470816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8"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53" y="609600"/>
            <a:ext cx="640556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427523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a:t>Click to edit Master title style</a:t>
            </a:r>
          </a:p>
        </p:txBody>
      </p:sp>
      <p:sp>
        <p:nvSpPr>
          <p:cNvPr id="3" name="Chart Placeholder 2"/>
          <p:cNvSpPr>
            <a:spLocks noGrp="1"/>
          </p:cNvSpPr>
          <p:nvPr>
            <p:ph type="chart" idx="1"/>
          </p:nvPr>
        </p:nvSpPr>
        <p:spPr>
          <a:xfrm>
            <a:off x="771525" y="1981200"/>
            <a:ext cx="8743950" cy="4114800"/>
          </a:xfrm>
        </p:spPr>
        <p:txBody>
          <a:bodyPr/>
          <a:lstStyle/>
          <a:p>
            <a:pPr lvl="0"/>
            <a:endParaRPr lang="en-US" noProof="0"/>
          </a:p>
        </p:txBody>
      </p:sp>
    </p:spTree>
    <p:extLst>
      <p:ext uri="{BB962C8B-B14F-4D97-AF65-F5344CB8AC3E}">
        <p14:creationId xmlns:p14="http://schemas.microsoft.com/office/powerpoint/2010/main" val="147529395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478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308395" indent="0" algn="ctr">
              <a:buNone/>
              <a:defRPr/>
            </a:lvl2pPr>
            <a:lvl3pPr marL="616818" indent="0" algn="ctr">
              <a:buNone/>
              <a:defRPr/>
            </a:lvl3pPr>
            <a:lvl4pPr marL="925020" indent="0" algn="ctr">
              <a:buNone/>
              <a:defRPr/>
            </a:lvl4pPr>
            <a:lvl5pPr marL="1233416" indent="0" algn="ctr">
              <a:buNone/>
              <a:defRPr/>
            </a:lvl5pPr>
            <a:lvl6pPr marL="1541658" indent="0" algn="ctr">
              <a:buNone/>
              <a:defRPr/>
            </a:lvl6pPr>
            <a:lvl7pPr marL="1850070" indent="0" algn="ctr">
              <a:buNone/>
              <a:defRPr/>
            </a:lvl7pPr>
            <a:lvl8pPr marL="2158404" indent="0" algn="ctr">
              <a:buNone/>
              <a:defRPr/>
            </a:lvl8pPr>
            <a:lvl9pPr marL="2466755" indent="0" algn="ctr">
              <a:buNone/>
              <a:defRPr/>
            </a:lvl9pPr>
          </a:lstStyle>
          <a:p>
            <a:r>
              <a:rPr lang="en-US"/>
              <a:t>Click to edit Master subtitle style</a:t>
            </a:r>
          </a:p>
        </p:txBody>
      </p:sp>
    </p:spTree>
    <p:extLst>
      <p:ext uri="{BB962C8B-B14F-4D97-AF65-F5344CB8AC3E}">
        <p14:creationId xmlns:p14="http://schemas.microsoft.com/office/powerpoint/2010/main" val="268159605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711512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407119"/>
            <a:ext cx="8743950" cy="1362076"/>
          </a:xfrm>
        </p:spPr>
        <p:txBody>
          <a:bodyPr anchor="t"/>
          <a:lstStyle>
            <a:lvl1pPr algn="l">
              <a:defRPr sz="3375" b="1" cap="all"/>
            </a:lvl1pPr>
          </a:lstStyle>
          <a:p>
            <a:r>
              <a:rPr lang="en-US"/>
              <a:t>Click to edit Master title style</a:t>
            </a:r>
          </a:p>
        </p:txBody>
      </p:sp>
      <p:sp>
        <p:nvSpPr>
          <p:cNvPr id="3" name="Text Placeholder 2"/>
          <p:cNvSpPr>
            <a:spLocks noGrp="1"/>
          </p:cNvSpPr>
          <p:nvPr>
            <p:ph type="body" idx="1"/>
          </p:nvPr>
        </p:nvSpPr>
        <p:spPr>
          <a:xfrm>
            <a:off x="812801" y="2906713"/>
            <a:ext cx="8743950" cy="1500187"/>
          </a:xfrm>
        </p:spPr>
        <p:txBody>
          <a:bodyPr anchor="b"/>
          <a:lstStyle>
            <a:lvl1pPr marL="0" indent="0">
              <a:buNone/>
              <a:defRPr sz="1688"/>
            </a:lvl1pPr>
            <a:lvl2pPr marL="308395" indent="0">
              <a:buNone/>
              <a:defRPr sz="1519"/>
            </a:lvl2pPr>
            <a:lvl3pPr marL="616818" indent="0">
              <a:buNone/>
              <a:defRPr sz="1350"/>
            </a:lvl3pPr>
            <a:lvl4pPr marL="925020" indent="0">
              <a:buNone/>
              <a:defRPr sz="1181"/>
            </a:lvl4pPr>
            <a:lvl5pPr marL="1233416" indent="0">
              <a:buNone/>
              <a:defRPr sz="1181"/>
            </a:lvl5pPr>
            <a:lvl6pPr marL="1541658" indent="0">
              <a:buNone/>
              <a:defRPr sz="1181"/>
            </a:lvl6pPr>
            <a:lvl7pPr marL="1850070" indent="0">
              <a:buNone/>
              <a:defRPr sz="1181"/>
            </a:lvl7pPr>
            <a:lvl8pPr marL="2158404" indent="0">
              <a:buNone/>
              <a:defRPr sz="1181"/>
            </a:lvl8pPr>
            <a:lvl9pPr marL="2466755" indent="0">
              <a:buNone/>
              <a:defRPr sz="1181"/>
            </a:lvl9pPr>
          </a:lstStyle>
          <a:p>
            <a:pPr lvl="0"/>
            <a:r>
              <a:rPr lang="en-US"/>
              <a:t>Click to edit Master text styles</a:t>
            </a:r>
          </a:p>
        </p:txBody>
      </p:sp>
    </p:spTree>
    <p:extLst>
      <p:ext uri="{BB962C8B-B14F-4D97-AF65-F5344CB8AC3E}">
        <p14:creationId xmlns:p14="http://schemas.microsoft.com/office/powerpoint/2010/main" val="524059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694" y="1981200"/>
            <a:ext cx="4295775" cy="4114800"/>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0367" y="1981200"/>
            <a:ext cx="4295775" cy="4114800"/>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110513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7"/>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7"/>
            <a:ext cx="4545014" cy="639763"/>
          </a:xfrm>
        </p:spPr>
        <p:txBody>
          <a:bodyPr anchor="b"/>
          <a:lstStyle>
            <a:lvl1pPr marL="0" indent="0">
              <a:buNone/>
              <a:defRPr sz="2025" b="1"/>
            </a:lvl1pPr>
            <a:lvl2pPr marL="308395" indent="0">
              <a:buNone/>
              <a:defRPr sz="1688" b="1"/>
            </a:lvl2pPr>
            <a:lvl3pPr marL="616818" indent="0">
              <a:buNone/>
              <a:defRPr sz="1519" b="1"/>
            </a:lvl3pPr>
            <a:lvl4pPr marL="925020" indent="0">
              <a:buNone/>
              <a:defRPr sz="1350" b="1"/>
            </a:lvl4pPr>
            <a:lvl5pPr marL="1233416" indent="0">
              <a:buNone/>
              <a:defRPr sz="1350" b="1"/>
            </a:lvl5pPr>
            <a:lvl6pPr marL="1541658" indent="0">
              <a:buNone/>
              <a:defRPr sz="1350" b="1"/>
            </a:lvl6pPr>
            <a:lvl7pPr marL="1850070" indent="0">
              <a:buNone/>
              <a:defRPr sz="1350" b="1"/>
            </a:lvl7pPr>
            <a:lvl8pPr marL="2158404" indent="0">
              <a:buNone/>
              <a:defRPr sz="1350" b="1"/>
            </a:lvl8pPr>
            <a:lvl9pPr marL="2466755" indent="0">
              <a:buNone/>
              <a:defRPr sz="1350" b="1"/>
            </a:lvl9pPr>
          </a:lstStyle>
          <a:p>
            <a:pPr lvl="0"/>
            <a:r>
              <a:rPr lang="en-US"/>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025"/>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7"/>
            <a:ext cx="4546600" cy="639763"/>
          </a:xfrm>
        </p:spPr>
        <p:txBody>
          <a:bodyPr anchor="b"/>
          <a:lstStyle>
            <a:lvl1pPr marL="0" indent="0">
              <a:buNone/>
              <a:defRPr sz="2025" b="1"/>
            </a:lvl1pPr>
            <a:lvl2pPr marL="308395" indent="0">
              <a:buNone/>
              <a:defRPr sz="1688" b="1"/>
            </a:lvl2pPr>
            <a:lvl3pPr marL="616818" indent="0">
              <a:buNone/>
              <a:defRPr sz="1519" b="1"/>
            </a:lvl3pPr>
            <a:lvl4pPr marL="925020" indent="0">
              <a:buNone/>
              <a:defRPr sz="1350" b="1"/>
            </a:lvl4pPr>
            <a:lvl5pPr marL="1233416" indent="0">
              <a:buNone/>
              <a:defRPr sz="1350" b="1"/>
            </a:lvl5pPr>
            <a:lvl6pPr marL="1541658" indent="0">
              <a:buNone/>
              <a:defRPr sz="1350" b="1"/>
            </a:lvl6pPr>
            <a:lvl7pPr marL="1850070" indent="0">
              <a:buNone/>
              <a:defRPr sz="1350" b="1"/>
            </a:lvl7pPr>
            <a:lvl8pPr marL="2158404" indent="0">
              <a:buNone/>
              <a:defRPr sz="1350" b="1"/>
            </a:lvl8pPr>
            <a:lvl9pPr marL="2466755" indent="0">
              <a:buNone/>
              <a:defRPr sz="135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025"/>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508876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67929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4" y="1709740"/>
            <a:ext cx="8872538"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701874" y="4589465"/>
            <a:ext cx="887253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54864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54864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480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7538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91"/>
            <a:ext cx="3384550" cy="1162051"/>
          </a:xfrm>
        </p:spPr>
        <p:txBody>
          <a:bodyPr anchor="b"/>
          <a:lstStyle>
            <a:lvl1pPr algn="l">
              <a:defRPr sz="1688" b="1"/>
            </a:lvl1pPr>
          </a:lstStyle>
          <a:p>
            <a:r>
              <a:rPr lang="en-US"/>
              <a:t>Click to edit Master title style</a:t>
            </a:r>
          </a:p>
        </p:txBody>
      </p:sp>
      <p:sp>
        <p:nvSpPr>
          <p:cNvPr id="3" name="Content Placeholder 2"/>
          <p:cNvSpPr>
            <a:spLocks noGrp="1"/>
          </p:cNvSpPr>
          <p:nvPr>
            <p:ph idx="1"/>
          </p:nvPr>
        </p:nvSpPr>
        <p:spPr>
          <a:xfrm>
            <a:off x="4022753" y="273794"/>
            <a:ext cx="5749925" cy="5853113"/>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5" y="1435104"/>
            <a:ext cx="3384550" cy="4691063"/>
          </a:xfrm>
        </p:spPr>
        <p:txBody>
          <a:bodyPr/>
          <a:lstStyle>
            <a:lvl1pPr marL="0" indent="0">
              <a:buNone/>
              <a:defRPr sz="1181"/>
            </a:lvl1pPr>
            <a:lvl2pPr marL="308395" indent="0">
              <a:buNone/>
              <a:defRPr sz="1013"/>
            </a:lvl2pPr>
            <a:lvl3pPr marL="616818" indent="0">
              <a:buNone/>
              <a:defRPr sz="844"/>
            </a:lvl3pPr>
            <a:lvl4pPr marL="925020" indent="0">
              <a:buNone/>
              <a:defRPr sz="675"/>
            </a:lvl4pPr>
            <a:lvl5pPr marL="1233416" indent="0">
              <a:buNone/>
              <a:defRPr sz="675"/>
            </a:lvl5pPr>
            <a:lvl6pPr marL="1541658" indent="0">
              <a:buNone/>
              <a:defRPr sz="675"/>
            </a:lvl6pPr>
            <a:lvl7pPr marL="1850070" indent="0">
              <a:buNone/>
              <a:defRPr sz="675"/>
            </a:lvl7pPr>
            <a:lvl8pPr marL="2158404" indent="0">
              <a:buNone/>
              <a:defRPr sz="675"/>
            </a:lvl8pPr>
            <a:lvl9pPr marL="2466755" indent="0">
              <a:buNone/>
              <a:defRPr sz="675"/>
            </a:lvl9pPr>
          </a:lstStyle>
          <a:p>
            <a:pPr lvl="0"/>
            <a:r>
              <a:rPr lang="en-US"/>
              <a:t>Click to edit Master text styles</a:t>
            </a:r>
          </a:p>
        </p:txBody>
      </p:sp>
    </p:spTree>
    <p:extLst>
      <p:ext uri="{BB962C8B-B14F-4D97-AF65-F5344CB8AC3E}">
        <p14:creationId xmlns:p14="http://schemas.microsoft.com/office/powerpoint/2010/main" val="409847203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6"/>
            <a:ext cx="6172200" cy="566740"/>
          </a:xfrm>
        </p:spPr>
        <p:txBody>
          <a:bodyPr anchor="b"/>
          <a:lstStyle>
            <a:lvl1pPr algn="l">
              <a:defRPr sz="1688"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2700"/>
            </a:lvl1pPr>
            <a:lvl2pPr marL="308395" indent="0">
              <a:buNone/>
              <a:defRPr sz="2363"/>
            </a:lvl2pPr>
            <a:lvl3pPr marL="616818" indent="0">
              <a:buNone/>
              <a:defRPr sz="2025"/>
            </a:lvl3pPr>
            <a:lvl4pPr marL="925020" indent="0">
              <a:buNone/>
              <a:defRPr sz="1688"/>
            </a:lvl4pPr>
            <a:lvl5pPr marL="1233416" indent="0">
              <a:buNone/>
              <a:defRPr sz="1688"/>
            </a:lvl5pPr>
            <a:lvl6pPr marL="1541658" indent="0">
              <a:buNone/>
              <a:defRPr sz="1688"/>
            </a:lvl6pPr>
            <a:lvl7pPr marL="1850070" indent="0">
              <a:buNone/>
              <a:defRPr sz="1688"/>
            </a:lvl7pPr>
            <a:lvl8pPr marL="2158404" indent="0">
              <a:buNone/>
              <a:defRPr sz="1688"/>
            </a:lvl8pPr>
            <a:lvl9pPr marL="2466755" indent="0">
              <a:buNone/>
              <a:defRPr sz="1688"/>
            </a:lvl9pPr>
          </a:lstStyle>
          <a:p>
            <a:pPr lvl="0"/>
            <a:endParaRPr lang="en-US" noProof="0"/>
          </a:p>
        </p:txBody>
      </p:sp>
      <p:sp>
        <p:nvSpPr>
          <p:cNvPr id="4" name="Text Placeholder 3"/>
          <p:cNvSpPr>
            <a:spLocks noGrp="1"/>
          </p:cNvSpPr>
          <p:nvPr>
            <p:ph type="body" sz="half" idx="2"/>
          </p:nvPr>
        </p:nvSpPr>
        <p:spPr>
          <a:xfrm>
            <a:off x="2016125" y="5369158"/>
            <a:ext cx="6172200" cy="804863"/>
          </a:xfrm>
        </p:spPr>
        <p:txBody>
          <a:bodyPr/>
          <a:lstStyle>
            <a:lvl1pPr marL="0" indent="0">
              <a:buNone/>
              <a:defRPr sz="1181"/>
            </a:lvl1pPr>
            <a:lvl2pPr marL="308395" indent="0">
              <a:buNone/>
              <a:defRPr sz="1013"/>
            </a:lvl2pPr>
            <a:lvl3pPr marL="616818" indent="0">
              <a:buNone/>
              <a:defRPr sz="844"/>
            </a:lvl3pPr>
            <a:lvl4pPr marL="925020" indent="0">
              <a:buNone/>
              <a:defRPr sz="675"/>
            </a:lvl4pPr>
            <a:lvl5pPr marL="1233416" indent="0">
              <a:buNone/>
              <a:defRPr sz="675"/>
            </a:lvl5pPr>
            <a:lvl6pPr marL="1541658" indent="0">
              <a:buNone/>
              <a:defRPr sz="675"/>
            </a:lvl6pPr>
            <a:lvl7pPr marL="1850070" indent="0">
              <a:buNone/>
              <a:defRPr sz="675"/>
            </a:lvl7pPr>
            <a:lvl8pPr marL="2158404" indent="0">
              <a:buNone/>
              <a:defRPr sz="675"/>
            </a:lvl8pPr>
            <a:lvl9pPr marL="2466755" indent="0">
              <a:buNone/>
              <a:defRPr sz="675"/>
            </a:lvl9pPr>
          </a:lstStyle>
          <a:p>
            <a:pPr lvl="0"/>
            <a:r>
              <a:rPr lang="en-US"/>
              <a:t>Click to edit Master text styles</a:t>
            </a:r>
          </a:p>
        </p:txBody>
      </p:sp>
    </p:spTree>
    <p:extLst>
      <p:ext uri="{BB962C8B-B14F-4D97-AF65-F5344CB8AC3E}">
        <p14:creationId xmlns:p14="http://schemas.microsoft.com/office/powerpoint/2010/main" val="203026977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558606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8"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53" y="609600"/>
            <a:ext cx="640556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063777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a:t>Click to edit Master title style</a:t>
            </a:r>
          </a:p>
        </p:txBody>
      </p:sp>
      <p:sp>
        <p:nvSpPr>
          <p:cNvPr id="3" name="Chart Placeholder 2"/>
          <p:cNvSpPr>
            <a:spLocks noGrp="1"/>
          </p:cNvSpPr>
          <p:nvPr>
            <p:ph type="chart" idx="1"/>
          </p:nvPr>
        </p:nvSpPr>
        <p:spPr>
          <a:xfrm>
            <a:off x="771525" y="1981200"/>
            <a:ext cx="8743950" cy="4114800"/>
          </a:xfrm>
        </p:spPr>
        <p:txBody>
          <a:bodyPr/>
          <a:lstStyle/>
          <a:p>
            <a:pPr lvl="0"/>
            <a:endParaRPr lang="en-US" noProof="0"/>
          </a:p>
        </p:txBody>
      </p:sp>
    </p:spTree>
    <p:extLst>
      <p:ext uri="{BB962C8B-B14F-4D97-AF65-F5344CB8AC3E}">
        <p14:creationId xmlns:p14="http://schemas.microsoft.com/office/powerpoint/2010/main" val="244423183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73"/>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385477" indent="0" algn="ctr">
              <a:buNone/>
              <a:defRPr/>
            </a:lvl2pPr>
            <a:lvl3pPr marL="770950" indent="0" algn="ctr">
              <a:buNone/>
              <a:defRPr/>
            </a:lvl3pPr>
            <a:lvl4pPr marL="1156422" indent="0" algn="ctr">
              <a:buNone/>
              <a:defRPr/>
            </a:lvl4pPr>
            <a:lvl5pPr marL="1541891" indent="0" algn="ctr">
              <a:buNone/>
              <a:defRPr/>
            </a:lvl5pPr>
            <a:lvl6pPr marL="1927366" indent="0" algn="ctr">
              <a:buNone/>
              <a:defRPr/>
            </a:lvl6pPr>
            <a:lvl7pPr marL="2312839" indent="0" algn="ctr">
              <a:buNone/>
              <a:defRPr/>
            </a:lvl7pPr>
            <a:lvl8pPr marL="2698311" indent="0" algn="ctr">
              <a:buNone/>
              <a:defRPr/>
            </a:lvl8pPr>
            <a:lvl9pPr marL="3083784" indent="0" algn="ctr">
              <a:buNone/>
              <a:defRPr/>
            </a:lvl9pPr>
          </a:lstStyle>
          <a:p>
            <a:r>
              <a:rPr lang="en-US"/>
              <a:t>Click to edit Master subtitle style</a:t>
            </a:r>
          </a:p>
        </p:txBody>
      </p:sp>
    </p:spTree>
    <p:extLst>
      <p:ext uri="{BB962C8B-B14F-4D97-AF65-F5344CB8AC3E}">
        <p14:creationId xmlns:p14="http://schemas.microsoft.com/office/powerpoint/2010/main" val="340628485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98177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3"/>
            <a:ext cx="8743950" cy="1362076"/>
          </a:xfrm>
        </p:spPr>
        <p:txBody>
          <a:bodyPr anchor="t"/>
          <a:lstStyle>
            <a:lvl1pPr algn="l">
              <a:defRPr sz="3375"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1688"/>
            </a:lvl1pPr>
            <a:lvl2pPr marL="385477" indent="0">
              <a:buNone/>
              <a:defRPr sz="1519"/>
            </a:lvl2pPr>
            <a:lvl3pPr marL="770950" indent="0">
              <a:buNone/>
              <a:defRPr sz="1350"/>
            </a:lvl3pPr>
            <a:lvl4pPr marL="1156422" indent="0">
              <a:buNone/>
              <a:defRPr sz="1181"/>
            </a:lvl4pPr>
            <a:lvl5pPr marL="1541891" indent="0">
              <a:buNone/>
              <a:defRPr sz="1181"/>
            </a:lvl5pPr>
            <a:lvl6pPr marL="1927366" indent="0">
              <a:buNone/>
              <a:defRPr sz="1181"/>
            </a:lvl6pPr>
            <a:lvl7pPr marL="2312839" indent="0">
              <a:buNone/>
              <a:defRPr sz="1181"/>
            </a:lvl7pPr>
            <a:lvl8pPr marL="2698311" indent="0">
              <a:buNone/>
              <a:defRPr sz="1181"/>
            </a:lvl8pPr>
            <a:lvl9pPr marL="3083784" indent="0">
              <a:buNone/>
              <a:defRPr sz="1181"/>
            </a:lvl9pPr>
          </a:lstStyle>
          <a:p>
            <a:pPr lvl="0"/>
            <a:r>
              <a:rPr lang="en-US"/>
              <a:t>Click to edit Master text styles</a:t>
            </a:r>
          </a:p>
        </p:txBody>
      </p:sp>
    </p:spTree>
    <p:extLst>
      <p:ext uri="{BB962C8B-B14F-4D97-AF65-F5344CB8AC3E}">
        <p14:creationId xmlns:p14="http://schemas.microsoft.com/office/powerpoint/2010/main" val="80543703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555" y="1981200"/>
            <a:ext cx="4295775" cy="4114800"/>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51" y="1981200"/>
            <a:ext cx="4295775" cy="4114800"/>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8706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7231" y="1825625"/>
            <a:ext cx="43719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07794" y="1825625"/>
            <a:ext cx="43719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54864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54864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78178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9"/>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7"/>
            <a:ext cx="4545014" cy="639763"/>
          </a:xfrm>
        </p:spPr>
        <p:txBody>
          <a:bodyPr anchor="b"/>
          <a:lstStyle>
            <a:lvl1pPr marL="0" indent="0">
              <a:buNone/>
              <a:defRPr sz="2025" b="1"/>
            </a:lvl1pPr>
            <a:lvl2pPr marL="385477" indent="0">
              <a:buNone/>
              <a:defRPr sz="1688" b="1"/>
            </a:lvl2pPr>
            <a:lvl3pPr marL="770950" indent="0">
              <a:buNone/>
              <a:defRPr sz="1519" b="1"/>
            </a:lvl3pPr>
            <a:lvl4pPr marL="1156422" indent="0">
              <a:buNone/>
              <a:defRPr sz="1350" b="1"/>
            </a:lvl4pPr>
            <a:lvl5pPr marL="1541891" indent="0">
              <a:buNone/>
              <a:defRPr sz="1350" b="1"/>
            </a:lvl5pPr>
            <a:lvl6pPr marL="1927366" indent="0">
              <a:buNone/>
              <a:defRPr sz="1350" b="1"/>
            </a:lvl6pPr>
            <a:lvl7pPr marL="2312839" indent="0">
              <a:buNone/>
              <a:defRPr sz="1350" b="1"/>
            </a:lvl7pPr>
            <a:lvl8pPr marL="2698311" indent="0">
              <a:buNone/>
              <a:defRPr sz="1350" b="1"/>
            </a:lvl8pPr>
            <a:lvl9pPr marL="3083784" indent="0">
              <a:buNone/>
              <a:defRPr sz="1350" b="1"/>
            </a:lvl9pPr>
          </a:lstStyle>
          <a:p>
            <a:pPr lvl="0"/>
            <a:r>
              <a:rPr lang="en-US"/>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025"/>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7"/>
            <a:ext cx="4546600" cy="639763"/>
          </a:xfrm>
        </p:spPr>
        <p:txBody>
          <a:bodyPr anchor="b"/>
          <a:lstStyle>
            <a:lvl1pPr marL="0" indent="0">
              <a:buNone/>
              <a:defRPr sz="2025" b="1"/>
            </a:lvl1pPr>
            <a:lvl2pPr marL="385477" indent="0">
              <a:buNone/>
              <a:defRPr sz="1688" b="1"/>
            </a:lvl2pPr>
            <a:lvl3pPr marL="770950" indent="0">
              <a:buNone/>
              <a:defRPr sz="1519" b="1"/>
            </a:lvl3pPr>
            <a:lvl4pPr marL="1156422" indent="0">
              <a:buNone/>
              <a:defRPr sz="1350" b="1"/>
            </a:lvl4pPr>
            <a:lvl5pPr marL="1541891" indent="0">
              <a:buNone/>
              <a:defRPr sz="1350" b="1"/>
            </a:lvl5pPr>
            <a:lvl6pPr marL="1927366" indent="0">
              <a:buNone/>
              <a:defRPr sz="1350" b="1"/>
            </a:lvl6pPr>
            <a:lvl7pPr marL="2312839" indent="0">
              <a:buNone/>
              <a:defRPr sz="1350" b="1"/>
            </a:lvl7pPr>
            <a:lvl8pPr marL="2698311" indent="0">
              <a:buNone/>
              <a:defRPr sz="1350" b="1"/>
            </a:lvl8pPr>
            <a:lvl9pPr marL="3083784" indent="0">
              <a:buNone/>
              <a:defRPr sz="135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025"/>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867783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411675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67374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64" y="273067"/>
            <a:ext cx="3384550" cy="1162051"/>
          </a:xfrm>
        </p:spPr>
        <p:txBody>
          <a:bodyPr anchor="b"/>
          <a:lstStyle>
            <a:lvl1pPr algn="l">
              <a:defRPr sz="1688" b="1"/>
            </a:lvl1pPr>
          </a:lstStyle>
          <a:p>
            <a:r>
              <a:rPr lang="en-US"/>
              <a:t>Click to edit Master title style</a:t>
            </a:r>
          </a:p>
        </p:txBody>
      </p:sp>
      <p:sp>
        <p:nvSpPr>
          <p:cNvPr id="3" name="Content Placeholder 2"/>
          <p:cNvSpPr>
            <a:spLocks noGrp="1"/>
          </p:cNvSpPr>
          <p:nvPr>
            <p:ph idx="1"/>
          </p:nvPr>
        </p:nvSpPr>
        <p:spPr>
          <a:xfrm>
            <a:off x="4022725" y="273074"/>
            <a:ext cx="5749925" cy="5853113"/>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64" y="1435104"/>
            <a:ext cx="3384550" cy="4691063"/>
          </a:xfrm>
        </p:spPr>
        <p:txBody>
          <a:bodyPr/>
          <a:lstStyle>
            <a:lvl1pPr marL="0" indent="0">
              <a:buNone/>
              <a:defRPr sz="1181"/>
            </a:lvl1pPr>
            <a:lvl2pPr marL="385477" indent="0">
              <a:buNone/>
              <a:defRPr sz="1013"/>
            </a:lvl2pPr>
            <a:lvl3pPr marL="770950" indent="0">
              <a:buNone/>
              <a:defRPr sz="844"/>
            </a:lvl3pPr>
            <a:lvl4pPr marL="1156422" indent="0">
              <a:buNone/>
              <a:defRPr sz="675"/>
            </a:lvl4pPr>
            <a:lvl5pPr marL="1541891" indent="0">
              <a:buNone/>
              <a:defRPr sz="675"/>
            </a:lvl5pPr>
            <a:lvl6pPr marL="1927366" indent="0">
              <a:buNone/>
              <a:defRPr sz="675"/>
            </a:lvl6pPr>
            <a:lvl7pPr marL="2312839" indent="0">
              <a:buNone/>
              <a:defRPr sz="675"/>
            </a:lvl7pPr>
            <a:lvl8pPr marL="2698311" indent="0">
              <a:buNone/>
              <a:defRPr sz="675"/>
            </a:lvl8pPr>
            <a:lvl9pPr marL="3083784" indent="0">
              <a:buNone/>
              <a:defRPr sz="675"/>
            </a:lvl9pPr>
          </a:lstStyle>
          <a:p>
            <a:pPr lvl="0"/>
            <a:r>
              <a:rPr lang="en-US"/>
              <a:t>Click to edit Master text styles</a:t>
            </a:r>
          </a:p>
        </p:txBody>
      </p:sp>
    </p:spTree>
    <p:extLst>
      <p:ext uri="{BB962C8B-B14F-4D97-AF65-F5344CB8AC3E}">
        <p14:creationId xmlns:p14="http://schemas.microsoft.com/office/powerpoint/2010/main" val="192165807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6"/>
            <a:ext cx="6172200" cy="566740"/>
          </a:xfrm>
        </p:spPr>
        <p:txBody>
          <a:bodyPr anchor="b"/>
          <a:lstStyle>
            <a:lvl1pPr algn="l">
              <a:defRPr sz="1688"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2700"/>
            </a:lvl1pPr>
            <a:lvl2pPr marL="385477" indent="0">
              <a:buNone/>
              <a:defRPr sz="2363"/>
            </a:lvl2pPr>
            <a:lvl3pPr marL="770950" indent="0">
              <a:buNone/>
              <a:defRPr sz="2025"/>
            </a:lvl3pPr>
            <a:lvl4pPr marL="1156422" indent="0">
              <a:buNone/>
              <a:defRPr sz="1688"/>
            </a:lvl4pPr>
            <a:lvl5pPr marL="1541891" indent="0">
              <a:buNone/>
              <a:defRPr sz="1688"/>
            </a:lvl5pPr>
            <a:lvl6pPr marL="1927366" indent="0">
              <a:buNone/>
              <a:defRPr sz="1688"/>
            </a:lvl6pPr>
            <a:lvl7pPr marL="2312839" indent="0">
              <a:buNone/>
              <a:defRPr sz="1688"/>
            </a:lvl7pPr>
            <a:lvl8pPr marL="2698311" indent="0">
              <a:buNone/>
              <a:defRPr sz="1688"/>
            </a:lvl8pPr>
            <a:lvl9pPr marL="3083784" indent="0">
              <a:buNone/>
              <a:defRPr sz="1688"/>
            </a:lvl9pPr>
          </a:lstStyle>
          <a:p>
            <a:r>
              <a:rPr lang="en-US" dirty="0"/>
              <a:t>Click icon to add picture</a:t>
            </a:r>
          </a:p>
        </p:txBody>
      </p:sp>
      <p:sp>
        <p:nvSpPr>
          <p:cNvPr id="4" name="Text Placeholder 3"/>
          <p:cNvSpPr>
            <a:spLocks noGrp="1"/>
          </p:cNvSpPr>
          <p:nvPr>
            <p:ph type="body" sz="half" idx="2"/>
          </p:nvPr>
        </p:nvSpPr>
        <p:spPr>
          <a:xfrm>
            <a:off x="2016125" y="5367382"/>
            <a:ext cx="6172200" cy="804863"/>
          </a:xfrm>
        </p:spPr>
        <p:txBody>
          <a:bodyPr/>
          <a:lstStyle>
            <a:lvl1pPr marL="0" indent="0">
              <a:buNone/>
              <a:defRPr sz="1181"/>
            </a:lvl1pPr>
            <a:lvl2pPr marL="385477" indent="0">
              <a:buNone/>
              <a:defRPr sz="1013"/>
            </a:lvl2pPr>
            <a:lvl3pPr marL="770950" indent="0">
              <a:buNone/>
              <a:defRPr sz="844"/>
            </a:lvl3pPr>
            <a:lvl4pPr marL="1156422" indent="0">
              <a:buNone/>
              <a:defRPr sz="675"/>
            </a:lvl4pPr>
            <a:lvl5pPr marL="1541891" indent="0">
              <a:buNone/>
              <a:defRPr sz="675"/>
            </a:lvl5pPr>
            <a:lvl6pPr marL="1927366" indent="0">
              <a:buNone/>
              <a:defRPr sz="675"/>
            </a:lvl6pPr>
            <a:lvl7pPr marL="2312839" indent="0">
              <a:buNone/>
              <a:defRPr sz="675"/>
            </a:lvl7pPr>
            <a:lvl8pPr marL="2698311" indent="0">
              <a:buNone/>
              <a:defRPr sz="675"/>
            </a:lvl8pPr>
            <a:lvl9pPr marL="3083784" indent="0">
              <a:buNone/>
              <a:defRPr sz="675"/>
            </a:lvl9pPr>
          </a:lstStyle>
          <a:p>
            <a:pPr lvl="0"/>
            <a:r>
              <a:rPr lang="en-US"/>
              <a:t>Click to edit Master text styles</a:t>
            </a:r>
          </a:p>
        </p:txBody>
      </p:sp>
    </p:spTree>
    <p:extLst>
      <p:ext uri="{BB962C8B-B14F-4D97-AF65-F5344CB8AC3E}">
        <p14:creationId xmlns:p14="http://schemas.microsoft.com/office/powerpoint/2010/main" val="46710397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060399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8"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09925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a:t>Click to edit Master title style</a:t>
            </a:r>
          </a:p>
        </p:txBody>
      </p:sp>
      <p:sp>
        <p:nvSpPr>
          <p:cNvPr id="3" name="Chart Placeholder 2"/>
          <p:cNvSpPr>
            <a:spLocks noGrp="1"/>
          </p:cNvSpPr>
          <p:nvPr>
            <p:ph type="chart" idx="1"/>
          </p:nvPr>
        </p:nvSpPr>
        <p:spPr>
          <a:xfrm>
            <a:off x="771525" y="1981200"/>
            <a:ext cx="8743950" cy="4114800"/>
          </a:xfrm>
        </p:spPr>
        <p:txBody>
          <a:bodyPr/>
          <a:lstStyle/>
          <a:p>
            <a:r>
              <a:rPr lang="en-US" dirty="0"/>
              <a:t>Click icon to add chart</a:t>
            </a:r>
          </a:p>
        </p:txBody>
      </p:sp>
    </p:spTree>
    <p:extLst>
      <p:ext uri="{BB962C8B-B14F-4D97-AF65-F5344CB8AC3E}">
        <p14:creationId xmlns:p14="http://schemas.microsoft.com/office/powerpoint/2010/main" val="421153301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73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381953" indent="0" algn="ctr">
              <a:buNone/>
              <a:defRPr/>
            </a:lvl2pPr>
            <a:lvl3pPr marL="763900" indent="0" algn="ctr">
              <a:buNone/>
              <a:defRPr/>
            </a:lvl3pPr>
            <a:lvl4pPr marL="1145849" indent="0" algn="ctr">
              <a:buNone/>
              <a:defRPr/>
            </a:lvl4pPr>
            <a:lvl5pPr marL="1527747" indent="0" algn="ctr">
              <a:buNone/>
              <a:defRPr/>
            </a:lvl5pPr>
            <a:lvl6pPr marL="1909674" indent="0" algn="ctr">
              <a:buNone/>
              <a:defRPr/>
            </a:lvl6pPr>
            <a:lvl7pPr marL="2291580" indent="0" algn="ctr">
              <a:buNone/>
              <a:defRPr/>
            </a:lvl7pPr>
            <a:lvl8pPr marL="2673511" indent="0" algn="ctr">
              <a:buNone/>
              <a:defRPr/>
            </a:lvl8pPr>
            <a:lvl9pPr marL="305540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8248892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247840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365127"/>
            <a:ext cx="8872538"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8572" y="1681163"/>
            <a:ext cx="43518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08572" y="2505075"/>
            <a:ext cx="435188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07794" y="1681163"/>
            <a:ext cx="43733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207794" y="2505075"/>
            <a:ext cx="437331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54864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54864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1122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51"/>
            <a:ext cx="8743950" cy="1362076"/>
          </a:xfrm>
        </p:spPr>
        <p:txBody>
          <a:bodyPr anchor="t"/>
          <a:lstStyle>
            <a:lvl1pPr algn="l">
              <a:defRPr sz="3376"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1686"/>
            </a:lvl1pPr>
            <a:lvl2pPr marL="381953" indent="0">
              <a:buNone/>
              <a:defRPr sz="1519"/>
            </a:lvl2pPr>
            <a:lvl3pPr marL="763900" indent="0">
              <a:buNone/>
              <a:defRPr sz="1350"/>
            </a:lvl3pPr>
            <a:lvl4pPr marL="1145849" indent="0">
              <a:buNone/>
              <a:defRPr sz="1181"/>
            </a:lvl4pPr>
            <a:lvl5pPr marL="1527747" indent="0">
              <a:buNone/>
              <a:defRPr sz="1181"/>
            </a:lvl5pPr>
            <a:lvl6pPr marL="1909674" indent="0">
              <a:buNone/>
              <a:defRPr sz="1181"/>
            </a:lvl6pPr>
            <a:lvl7pPr marL="2291580" indent="0">
              <a:buNone/>
              <a:defRPr sz="1181"/>
            </a:lvl7pPr>
            <a:lvl8pPr marL="2673511" indent="0">
              <a:buNone/>
              <a:defRPr sz="1181"/>
            </a:lvl8pPr>
            <a:lvl9pPr marL="3055407" indent="0">
              <a:buNone/>
              <a:defRPr sz="1181"/>
            </a:lvl9pPr>
          </a:lstStyle>
          <a:p>
            <a:pPr lvl="0"/>
            <a:r>
              <a:rPr lang="en-US" smtClean="0"/>
              <a:t>Click to edit Master text styles</a:t>
            </a:r>
          </a:p>
        </p:txBody>
      </p:sp>
    </p:spTree>
    <p:extLst>
      <p:ext uri="{BB962C8B-B14F-4D97-AF65-F5344CB8AC3E}">
        <p14:creationId xmlns:p14="http://schemas.microsoft.com/office/powerpoint/2010/main" val="135165608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617" y="1981200"/>
            <a:ext cx="4295775" cy="4114800"/>
          </a:xfrm>
        </p:spPr>
        <p:txBody>
          <a:bodyPr/>
          <a:lstStyle>
            <a:lvl1pPr>
              <a:defRPr sz="2363"/>
            </a:lvl1pPr>
            <a:lvl2pPr>
              <a:defRPr sz="2025"/>
            </a:lvl2pPr>
            <a:lvl3pPr>
              <a:defRPr sz="1686"/>
            </a:lvl3pPr>
            <a:lvl4pPr>
              <a:defRPr sz="1519"/>
            </a:lvl4pPr>
            <a:lvl5pPr>
              <a:defRPr sz="1519"/>
            </a:lvl5pPr>
            <a:lvl6pPr>
              <a:defRPr sz="1519"/>
            </a:lvl6pPr>
            <a:lvl7pPr>
              <a:defRPr sz="1519"/>
            </a:lvl7pPr>
            <a:lvl8pPr>
              <a:defRPr sz="1519"/>
            </a:lvl8pPr>
            <a:lvl9pPr>
              <a:defRPr sz="151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946" y="1981200"/>
            <a:ext cx="4295775" cy="4114800"/>
          </a:xfrm>
        </p:spPr>
        <p:txBody>
          <a:bodyPr/>
          <a:lstStyle>
            <a:lvl1pPr>
              <a:defRPr sz="2363"/>
            </a:lvl1pPr>
            <a:lvl2pPr>
              <a:defRPr sz="2025"/>
            </a:lvl2pPr>
            <a:lvl3pPr>
              <a:defRPr sz="1686"/>
            </a:lvl3pPr>
            <a:lvl4pPr>
              <a:defRPr sz="1519"/>
            </a:lvl4pPr>
            <a:lvl5pPr>
              <a:defRPr sz="1519"/>
            </a:lvl5pPr>
            <a:lvl6pPr>
              <a:defRPr sz="1519"/>
            </a:lvl6pPr>
            <a:lvl7pPr>
              <a:defRPr sz="1519"/>
            </a:lvl7pPr>
            <a:lvl8pPr>
              <a:defRPr sz="1519"/>
            </a:lvl8pPr>
            <a:lvl9pPr>
              <a:defRPr sz="151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217518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7"/>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1" y="1535117"/>
            <a:ext cx="4545014" cy="639763"/>
          </a:xfrm>
        </p:spPr>
        <p:txBody>
          <a:bodyPr anchor="b"/>
          <a:lstStyle>
            <a:lvl1pPr marL="0" indent="0">
              <a:buNone/>
              <a:defRPr sz="2025" b="1"/>
            </a:lvl1pPr>
            <a:lvl2pPr marL="381953" indent="0">
              <a:buNone/>
              <a:defRPr sz="1686" b="1"/>
            </a:lvl2pPr>
            <a:lvl3pPr marL="763900" indent="0">
              <a:buNone/>
              <a:defRPr sz="1519" b="1"/>
            </a:lvl3pPr>
            <a:lvl4pPr marL="1145849" indent="0">
              <a:buNone/>
              <a:defRPr sz="1350" b="1"/>
            </a:lvl4pPr>
            <a:lvl5pPr marL="1527747" indent="0">
              <a:buNone/>
              <a:defRPr sz="1350" b="1"/>
            </a:lvl5pPr>
            <a:lvl6pPr marL="1909674" indent="0">
              <a:buNone/>
              <a:defRPr sz="1350" b="1"/>
            </a:lvl6pPr>
            <a:lvl7pPr marL="2291580" indent="0">
              <a:buNone/>
              <a:defRPr sz="1350" b="1"/>
            </a:lvl7pPr>
            <a:lvl8pPr marL="2673511" indent="0">
              <a:buNone/>
              <a:defRPr sz="1350" b="1"/>
            </a:lvl8pPr>
            <a:lvl9pPr marL="3055407" indent="0">
              <a:buNone/>
              <a:defRPr sz="1350" b="1"/>
            </a:lvl9pPr>
          </a:lstStyle>
          <a:p>
            <a:pPr lvl="0"/>
            <a:r>
              <a:rPr lang="en-US" smtClean="0"/>
              <a:t>Click to edit Master text styles</a:t>
            </a:r>
          </a:p>
        </p:txBody>
      </p:sp>
      <p:sp>
        <p:nvSpPr>
          <p:cNvPr id="4" name="Content Placeholder 3"/>
          <p:cNvSpPr>
            <a:spLocks noGrp="1"/>
          </p:cNvSpPr>
          <p:nvPr>
            <p:ph sz="half" idx="2"/>
          </p:nvPr>
        </p:nvSpPr>
        <p:spPr>
          <a:xfrm>
            <a:off x="514351" y="2174875"/>
            <a:ext cx="4545014" cy="3951288"/>
          </a:xfrm>
        </p:spPr>
        <p:txBody>
          <a:bodyPr/>
          <a:lstStyle>
            <a:lvl1pPr>
              <a:defRPr sz="2025"/>
            </a:lvl1pPr>
            <a:lvl2pPr>
              <a:defRPr sz="1686"/>
            </a:lvl2pPr>
            <a:lvl3pPr>
              <a:defRPr sz="1519"/>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7"/>
            <a:ext cx="4546600" cy="639763"/>
          </a:xfrm>
        </p:spPr>
        <p:txBody>
          <a:bodyPr anchor="b"/>
          <a:lstStyle>
            <a:lvl1pPr marL="0" indent="0">
              <a:buNone/>
              <a:defRPr sz="2025" b="1"/>
            </a:lvl1pPr>
            <a:lvl2pPr marL="381953" indent="0">
              <a:buNone/>
              <a:defRPr sz="1686" b="1"/>
            </a:lvl2pPr>
            <a:lvl3pPr marL="763900" indent="0">
              <a:buNone/>
              <a:defRPr sz="1519" b="1"/>
            </a:lvl3pPr>
            <a:lvl4pPr marL="1145849" indent="0">
              <a:buNone/>
              <a:defRPr sz="1350" b="1"/>
            </a:lvl4pPr>
            <a:lvl5pPr marL="1527747" indent="0">
              <a:buNone/>
              <a:defRPr sz="1350" b="1"/>
            </a:lvl5pPr>
            <a:lvl6pPr marL="1909674" indent="0">
              <a:buNone/>
              <a:defRPr sz="1350" b="1"/>
            </a:lvl6pPr>
            <a:lvl7pPr marL="2291580" indent="0">
              <a:buNone/>
              <a:defRPr sz="1350" b="1"/>
            </a:lvl7pPr>
            <a:lvl8pPr marL="2673511" indent="0">
              <a:buNone/>
              <a:defRPr sz="1350" b="1"/>
            </a:lvl8pPr>
            <a:lvl9pPr marL="3055407" indent="0">
              <a:buNone/>
              <a:defRPr sz="135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025"/>
            </a:lvl1pPr>
            <a:lvl2pPr>
              <a:defRPr sz="1686"/>
            </a:lvl2pPr>
            <a:lvl3pPr>
              <a:defRPr sz="1519"/>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871808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126888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06849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7" y="273065"/>
            <a:ext cx="3384550" cy="1162051"/>
          </a:xfrm>
        </p:spPr>
        <p:txBody>
          <a:bodyPr anchor="b"/>
          <a:lstStyle>
            <a:lvl1pPr algn="l">
              <a:defRPr sz="1686" b="1"/>
            </a:lvl1pPr>
          </a:lstStyle>
          <a:p>
            <a:r>
              <a:rPr lang="en-US" smtClean="0"/>
              <a:t>Click to edit Master title style</a:t>
            </a:r>
            <a:endParaRPr lang="en-US"/>
          </a:p>
        </p:txBody>
      </p:sp>
      <p:sp>
        <p:nvSpPr>
          <p:cNvPr id="3" name="Content Placeholder 2"/>
          <p:cNvSpPr>
            <a:spLocks noGrp="1"/>
          </p:cNvSpPr>
          <p:nvPr>
            <p:ph idx="1"/>
          </p:nvPr>
        </p:nvSpPr>
        <p:spPr>
          <a:xfrm>
            <a:off x="4022728" y="273138"/>
            <a:ext cx="5749926" cy="5853113"/>
          </a:xfrm>
        </p:spPr>
        <p:txBody>
          <a:bodyPr/>
          <a:lstStyle>
            <a:lvl1pPr>
              <a:defRPr sz="2701"/>
            </a:lvl1pPr>
            <a:lvl2pPr>
              <a:defRPr sz="2363"/>
            </a:lvl2pPr>
            <a:lvl3pPr>
              <a:defRPr sz="2025"/>
            </a:lvl3pPr>
            <a:lvl4pPr>
              <a:defRPr sz="1686"/>
            </a:lvl4pPr>
            <a:lvl5pPr>
              <a:defRPr sz="1686"/>
            </a:lvl5pPr>
            <a:lvl6pPr>
              <a:defRPr sz="1686"/>
            </a:lvl6pPr>
            <a:lvl7pPr>
              <a:defRPr sz="1686"/>
            </a:lvl7pPr>
            <a:lvl8pPr>
              <a:defRPr sz="1686"/>
            </a:lvl8pPr>
            <a:lvl9pPr>
              <a:defRPr sz="1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7" y="1435104"/>
            <a:ext cx="3384550" cy="4691063"/>
          </a:xfrm>
        </p:spPr>
        <p:txBody>
          <a:bodyPr/>
          <a:lstStyle>
            <a:lvl1pPr marL="0" indent="0">
              <a:buNone/>
              <a:defRPr sz="1181"/>
            </a:lvl1pPr>
            <a:lvl2pPr marL="381953" indent="0">
              <a:buNone/>
              <a:defRPr sz="1013"/>
            </a:lvl2pPr>
            <a:lvl3pPr marL="763900" indent="0">
              <a:buNone/>
              <a:defRPr sz="844"/>
            </a:lvl3pPr>
            <a:lvl4pPr marL="1145849" indent="0">
              <a:buNone/>
              <a:defRPr sz="675"/>
            </a:lvl4pPr>
            <a:lvl5pPr marL="1527747" indent="0">
              <a:buNone/>
              <a:defRPr sz="675"/>
            </a:lvl5pPr>
            <a:lvl6pPr marL="1909674" indent="0">
              <a:buNone/>
              <a:defRPr sz="675"/>
            </a:lvl6pPr>
            <a:lvl7pPr marL="2291580" indent="0">
              <a:buNone/>
              <a:defRPr sz="675"/>
            </a:lvl7pPr>
            <a:lvl8pPr marL="2673511" indent="0">
              <a:buNone/>
              <a:defRPr sz="675"/>
            </a:lvl8pPr>
            <a:lvl9pPr marL="3055407" indent="0">
              <a:buNone/>
              <a:defRPr sz="675"/>
            </a:lvl9pPr>
          </a:lstStyle>
          <a:p>
            <a:pPr lvl="0"/>
            <a:r>
              <a:rPr lang="en-US" smtClean="0"/>
              <a:t>Click to edit Master text styles</a:t>
            </a:r>
          </a:p>
        </p:txBody>
      </p:sp>
    </p:spTree>
    <p:extLst>
      <p:ext uri="{BB962C8B-B14F-4D97-AF65-F5344CB8AC3E}">
        <p14:creationId xmlns:p14="http://schemas.microsoft.com/office/powerpoint/2010/main" val="428184590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6"/>
            <a:ext cx="6172200" cy="566740"/>
          </a:xfrm>
        </p:spPr>
        <p:txBody>
          <a:bodyPr anchor="b"/>
          <a:lstStyle>
            <a:lvl1pPr algn="l">
              <a:defRPr sz="1686"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2701"/>
            </a:lvl1pPr>
            <a:lvl2pPr marL="381953" indent="0">
              <a:buNone/>
              <a:defRPr sz="2363"/>
            </a:lvl2pPr>
            <a:lvl3pPr marL="763900" indent="0">
              <a:buNone/>
              <a:defRPr sz="2025"/>
            </a:lvl3pPr>
            <a:lvl4pPr marL="1145849" indent="0">
              <a:buNone/>
              <a:defRPr sz="1686"/>
            </a:lvl4pPr>
            <a:lvl5pPr marL="1527747" indent="0">
              <a:buNone/>
              <a:defRPr sz="1686"/>
            </a:lvl5pPr>
            <a:lvl6pPr marL="1909674" indent="0">
              <a:buNone/>
              <a:defRPr sz="1686"/>
            </a:lvl6pPr>
            <a:lvl7pPr marL="2291580" indent="0">
              <a:buNone/>
              <a:defRPr sz="1686"/>
            </a:lvl7pPr>
            <a:lvl8pPr marL="2673511" indent="0">
              <a:buNone/>
              <a:defRPr sz="1686"/>
            </a:lvl8pPr>
            <a:lvl9pPr marL="3055407" indent="0">
              <a:buNone/>
              <a:defRPr sz="1686"/>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016125" y="5367599"/>
            <a:ext cx="6172200" cy="804863"/>
          </a:xfrm>
        </p:spPr>
        <p:txBody>
          <a:bodyPr/>
          <a:lstStyle>
            <a:lvl1pPr marL="0" indent="0">
              <a:buNone/>
              <a:defRPr sz="1181"/>
            </a:lvl1pPr>
            <a:lvl2pPr marL="381953" indent="0">
              <a:buNone/>
              <a:defRPr sz="1013"/>
            </a:lvl2pPr>
            <a:lvl3pPr marL="763900" indent="0">
              <a:buNone/>
              <a:defRPr sz="844"/>
            </a:lvl3pPr>
            <a:lvl4pPr marL="1145849" indent="0">
              <a:buNone/>
              <a:defRPr sz="675"/>
            </a:lvl4pPr>
            <a:lvl5pPr marL="1527747" indent="0">
              <a:buNone/>
              <a:defRPr sz="675"/>
            </a:lvl5pPr>
            <a:lvl6pPr marL="1909674" indent="0">
              <a:buNone/>
              <a:defRPr sz="675"/>
            </a:lvl6pPr>
            <a:lvl7pPr marL="2291580" indent="0">
              <a:buNone/>
              <a:defRPr sz="675"/>
            </a:lvl7pPr>
            <a:lvl8pPr marL="2673511" indent="0">
              <a:buNone/>
              <a:defRPr sz="675"/>
            </a:lvl8pPr>
            <a:lvl9pPr marL="3055407" indent="0">
              <a:buNone/>
              <a:defRPr sz="675"/>
            </a:lvl9pPr>
          </a:lstStyle>
          <a:p>
            <a:pPr lvl="0"/>
            <a:r>
              <a:rPr lang="en-US" smtClean="0"/>
              <a:t>Click to edit Master text styles</a:t>
            </a:r>
          </a:p>
        </p:txBody>
      </p:sp>
    </p:spTree>
    <p:extLst>
      <p:ext uri="{BB962C8B-B14F-4D97-AF65-F5344CB8AC3E}">
        <p14:creationId xmlns:p14="http://schemas.microsoft.com/office/powerpoint/2010/main" val="359454150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899473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9" y="609600"/>
            <a:ext cx="2185989"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6"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273685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71525" y="1981200"/>
            <a:ext cx="8743950" cy="4114800"/>
          </a:xfrm>
        </p:spPr>
        <p:txBody>
          <a:bodyPr/>
          <a:lstStyle/>
          <a:p>
            <a:pPr lvl="0"/>
            <a:r>
              <a:rPr lang="en-US" noProof="0" dirty="0" smtClean="0"/>
              <a:t>Click icon to add chart</a:t>
            </a:r>
            <a:endParaRPr lang="en-US" noProof="0" dirty="0"/>
          </a:p>
        </p:txBody>
      </p:sp>
    </p:spTree>
    <p:extLst>
      <p:ext uri="{BB962C8B-B14F-4D97-AF65-F5344CB8AC3E}">
        <p14:creationId xmlns:p14="http://schemas.microsoft.com/office/powerpoint/2010/main" val="41150193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54864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54864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0142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122363"/>
            <a:ext cx="874395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85875" y="3602038"/>
            <a:ext cx="77152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941" t="12083" r="35853" b="19444"/>
          <a:stretch/>
        </p:blipFill>
        <p:spPr>
          <a:xfrm>
            <a:off x="9917438" y="19051"/>
            <a:ext cx="340987" cy="390524"/>
          </a:xfrm>
          <a:prstGeom prst="rect">
            <a:avLst/>
          </a:prstGeom>
        </p:spPr>
      </p:pic>
    </p:spTree>
    <p:extLst>
      <p:ext uri="{BB962C8B-B14F-4D97-AF65-F5344CB8AC3E}">
        <p14:creationId xmlns:p14="http://schemas.microsoft.com/office/powerpoint/2010/main" val="21169227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4826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4" y="1709740"/>
            <a:ext cx="8872538"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701874" y="4589465"/>
            <a:ext cx="887253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0209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07231" y="1825625"/>
            <a:ext cx="4371975"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07794" y="1825625"/>
            <a:ext cx="4371975"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5154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365127"/>
            <a:ext cx="8872538"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08572" y="1681163"/>
            <a:ext cx="43518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08572" y="2505075"/>
            <a:ext cx="4351883"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207794" y="1681163"/>
            <a:ext cx="43733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207794" y="2505075"/>
            <a:ext cx="4373315"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02045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5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6621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73315" y="987427"/>
            <a:ext cx="52077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71"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0163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373315" y="987427"/>
            <a:ext cx="520779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08571"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9559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778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4864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54864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3346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365125"/>
            <a:ext cx="2218134"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07232" y="365125"/>
            <a:ext cx="652581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610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122363"/>
            <a:ext cx="874395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85875" y="3602038"/>
            <a:ext cx="77152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941" t="12083" r="35853" b="19444"/>
          <a:stretch/>
        </p:blipFill>
        <p:spPr>
          <a:xfrm>
            <a:off x="9917438" y="19051"/>
            <a:ext cx="340987" cy="390524"/>
          </a:xfrm>
          <a:prstGeom prst="rect">
            <a:avLst/>
          </a:prstGeom>
        </p:spPr>
      </p:pic>
    </p:spTree>
    <p:extLst>
      <p:ext uri="{BB962C8B-B14F-4D97-AF65-F5344CB8AC3E}">
        <p14:creationId xmlns:p14="http://schemas.microsoft.com/office/powerpoint/2010/main" val="26164999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3339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4" y="1709740"/>
            <a:ext cx="8872538"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701874" y="4589465"/>
            <a:ext cx="887253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4942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07231" y="1825625"/>
            <a:ext cx="4371975"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07794" y="1825625"/>
            <a:ext cx="4371975"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6299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365127"/>
            <a:ext cx="8872538"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08572" y="1681163"/>
            <a:ext cx="43518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08572" y="2505075"/>
            <a:ext cx="4351883"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207794" y="1681163"/>
            <a:ext cx="43733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207794" y="2505075"/>
            <a:ext cx="4373315"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827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384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7207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73315" y="987427"/>
            <a:ext cx="52077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71"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4669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373315" y="987427"/>
            <a:ext cx="520779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08571"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47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373315" y="987427"/>
            <a:ext cx="52077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71"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54864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54864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1028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2647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365125"/>
            <a:ext cx="2218134"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07232" y="365125"/>
            <a:ext cx="652581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03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73315" y="987427"/>
            <a:ext cx="520779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08571"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54864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54864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86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365127"/>
            <a:ext cx="887253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7231" y="1825625"/>
            <a:ext cx="887253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7231" y="6356352"/>
            <a:ext cx="23145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54864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54864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407569" y="6356352"/>
            <a:ext cx="34718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7265194" y="6356352"/>
            <a:ext cx="23145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54864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5292591"/>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8"/>
            </a:gs>
            <a:gs pos="50000">
              <a:srgbClr val="000099"/>
            </a:gs>
            <a:gs pos="100000">
              <a:srgbClr val="000028"/>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661" tIns="36303" rIns="72661" bIns="36303" numCol="1" anchor="ctr" anchorCtr="0" compatLnSpc="1">
            <a:prstTxWarp prst="textNoShape">
              <a:avLst/>
            </a:prstTxWarp>
          </a:bodyPr>
          <a:lstStyle/>
          <a:p>
            <a:pPr lvl="0"/>
            <a:endParaRPr lang="en-US" altLang="en-US"/>
          </a:p>
        </p:txBody>
      </p:sp>
      <p:sp>
        <p:nvSpPr>
          <p:cNvPr id="1027" name="Rectangle 3"/>
          <p:cNvSpPr>
            <a:spLocks noGrp="1" noChangeArrowheads="1"/>
          </p:cNvSpPr>
          <p:nvPr>
            <p:ph type="body" idx="1"/>
          </p:nvPr>
        </p:nvSpPr>
        <p:spPr bwMode="auto">
          <a:xfrm>
            <a:off x="771525" y="1981200"/>
            <a:ext cx="8743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661" tIns="36303" rIns="72661" bIns="3630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8688255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ransition/>
  <p:txStyles>
    <p:titleStyle>
      <a:lvl1pPr algn="ctr" rtl="0" eaLnBrk="0" fontAlgn="base" hangingPunct="0">
        <a:spcBef>
          <a:spcPct val="0"/>
        </a:spcBef>
        <a:spcAft>
          <a:spcPct val="0"/>
        </a:spcAft>
        <a:defRPr sz="3544" b="1">
          <a:solidFill>
            <a:srgbClr val="FFFF00"/>
          </a:solidFill>
          <a:latin typeface="+mj-lt"/>
          <a:ea typeface="+mj-ea"/>
          <a:cs typeface="+mj-cs"/>
        </a:defRPr>
      </a:lvl1pPr>
      <a:lvl2pPr algn="ctr" rtl="0" eaLnBrk="0" fontAlgn="base" hangingPunct="0">
        <a:spcBef>
          <a:spcPct val="0"/>
        </a:spcBef>
        <a:spcAft>
          <a:spcPct val="0"/>
        </a:spcAft>
        <a:defRPr sz="3544" b="1">
          <a:solidFill>
            <a:srgbClr val="FFFF00"/>
          </a:solidFill>
          <a:latin typeface="Times New Roman" pitchFamily="18" charset="0"/>
        </a:defRPr>
      </a:lvl2pPr>
      <a:lvl3pPr algn="ctr" rtl="0" eaLnBrk="0" fontAlgn="base" hangingPunct="0">
        <a:spcBef>
          <a:spcPct val="0"/>
        </a:spcBef>
        <a:spcAft>
          <a:spcPct val="0"/>
        </a:spcAft>
        <a:defRPr sz="3544" b="1">
          <a:solidFill>
            <a:srgbClr val="FFFF00"/>
          </a:solidFill>
          <a:latin typeface="Times New Roman" pitchFamily="18" charset="0"/>
        </a:defRPr>
      </a:lvl3pPr>
      <a:lvl4pPr algn="ctr" rtl="0" eaLnBrk="0" fontAlgn="base" hangingPunct="0">
        <a:spcBef>
          <a:spcPct val="0"/>
        </a:spcBef>
        <a:spcAft>
          <a:spcPct val="0"/>
        </a:spcAft>
        <a:defRPr sz="3544" b="1">
          <a:solidFill>
            <a:srgbClr val="FFFF00"/>
          </a:solidFill>
          <a:latin typeface="Times New Roman" pitchFamily="18" charset="0"/>
        </a:defRPr>
      </a:lvl4pPr>
      <a:lvl5pPr algn="ctr" rtl="0" eaLnBrk="0" fontAlgn="base" hangingPunct="0">
        <a:spcBef>
          <a:spcPct val="0"/>
        </a:spcBef>
        <a:spcAft>
          <a:spcPct val="0"/>
        </a:spcAft>
        <a:defRPr sz="3544" b="1">
          <a:solidFill>
            <a:srgbClr val="FFFF00"/>
          </a:solidFill>
          <a:latin typeface="Times New Roman" pitchFamily="18" charset="0"/>
        </a:defRPr>
      </a:lvl5pPr>
      <a:lvl6pPr marL="306466" algn="ctr" rtl="0" eaLnBrk="0" fontAlgn="base" hangingPunct="0">
        <a:spcBef>
          <a:spcPct val="0"/>
        </a:spcBef>
        <a:spcAft>
          <a:spcPct val="0"/>
        </a:spcAft>
        <a:defRPr sz="3544" b="1">
          <a:solidFill>
            <a:srgbClr val="FFFF00"/>
          </a:solidFill>
          <a:latin typeface="Times New Roman" pitchFamily="18" charset="0"/>
        </a:defRPr>
      </a:lvl6pPr>
      <a:lvl7pPr marL="612795" algn="ctr" rtl="0" eaLnBrk="0" fontAlgn="base" hangingPunct="0">
        <a:spcBef>
          <a:spcPct val="0"/>
        </a:spcBef>
        <a:spcAft>
          <a:spcPct val="0"/>
        </a:spcAft>
        <a:defRPr sz="3544" b="1">
          <a:solidFill>
            <a:srgbClr val="FFFF00"/>
          </a:solidFill>
          <a:latin typeface="Times New Roman" pitchFamily="18" charset="0"/>
        </a:defRPr>
      </a:lvl7pPr>
      <a:lvl8pPr marL="919254" algn="ctr" rtl="0" eaLnBrk="0" fontAlgn="base" hangingPunct="0">
        <a:spcBef>
          <a:spcPct val="0"/>
        </a:spcBef>
        <a:spcAft>
          <a:spcPct val="0"/>
        </a:spcAft>
        <a:defRPr sz="3544" b="1">
          <a:solidFill>
            <a:srgbClr val="FFFF00"/>
          </a:solidFill>
          <a:latin typeface="Times New Roman" pitchFamily="18" charset="0"/>
        </a:defRPr>
      </a:lvl8pPr>
      <a:lvl9pPr marL="1225630" algn="ctr" rtl="0" eaLnBrk="0" fontAlgn="base" hangingPunct="0">
        <a:spcBef>
          <a:spcPct val="0"/>
        </a:spcBef>
        <a:spcAft>
          <a:spcPct val="0"/>
        </a:spcAft>
        <a:defRPr sz="3544" b="1">
          <a:solidFill>
            <a:srgbClr val="FFFF00"/>
          </a:solidFill>
          <a:latin typeface="Times New Roman" pitchFamily="18" charset="0"/>
        </a:defRPr>
      </a:lvl9pPr>
    </p:titleStyle>
    <p:bodyStyle>
      <a:lvl1pPr marL="82612" indent="-82612" algn="l" rtl="0" eaLnBrk="0" fontAlgn="base" hangingPunct="0">
        <a:spcBef>
          <a:spcPct val="20000"/>
        </a:spcBef>
        <a:spcAft>
          <a:spcPct val="0"/>
        </a:spcAft>
        <a:buChar char="•"/>
        <a:defRPr sz="2700">
          <a:solidFill>
            <a:schemeClr val="bg1"/>
          </a:solidFill>
          <a:latin typeface="+mn-lt"/>
          <a:ea typeface="+mn-ea"/>
          <a:cs typeface="+mn-cs"/>
        </a:defRPr>
      </a:lvl1pPr>
      <a:lvl2pPr marL="385121" indent="-37331" algn="l" rtl="0" eaLnBrk="0" fontAlgn="base" hangingPunct="0">
        <a:spcBef>
          <a:spcPct val="20000"/>
        </a:spcBef>
        <a:spcAft>
          <a:spcPct val="0"/>
        </a:spcAft>
        <a:buChar char="–"/>
        <a:defRPr sz="2363">
          <a:solidFill>
            <a:schemeClr val="bg1"/>
          </a:solidFill>
          <a:latin typeface="+mn-lt"/>
        </a:defRPr>
      </a:lvl2pPr>
      <a:lvl3pPr marL="656929" indent="-6692" algn="l" rtl="0" eaLnBrk="0" fontAlgn="base" hangingPunct="0">
        <a:spcBef>
          <a:spcPct val="20000"/>
        </a:spcBef>
        <a:spcAft>
          <a:spcPct val="0"/>
        </a:spcAft>
        <a:buChar char="•"/>
        <a:defRPr sz="2025">
          <a:solidFill>
            <a:schemeClr val="bg1"/>
          </a:solidFill>
          <a:latin typeface="+mn-lt"/>
        </a:defRPr>
      </a:lvl3pPr>
      <a:lvl4pPr marL="980727" indent="-6692" algn="l" rtl="0" eaLnBrk="0" fontAlgn="base" hangingPunct="0">
        <a:spcBef>
          <a:spcPct val="20000"/>
        </a:spcBef>
        <a:spcAft>
          <a:spcPct val="0"/>
        </a:spcAft>
        <a:buChar char="–"/>
        <a:defRPr sz="1688">
          <a:solidFill>
            <a:schemeClr val="bg1"/>
          </a:solidFill>
          <a:latin typeface="+mn-lt"/>
        </a:defRPr>
      </a:lvl4pPr>
      <a:lvl5pPr marL="1280598" indent="-6692" algn="l" rtl="0" eaLnBrk="0" fontAlgn="base" hangingPunct="0">
        <a:spcBef>
          <a:spcPct val="20000"/>
        </a:spcBef>
        <a:spcAft>
          <a:spcPct val="0"/>
        </a:spcAft>
        <a:buChar char="»"/>
        <a:defRPr sz="1688">
          <a:solidFill>
            <a:schemeClr val="bg1"/>
          </a:solidFill>
          <a:latin typeface="+mn-lt"/>
        </a:defRPr>
      </a:lvl5pPr>
      <a:lvl6pPr marL="1685180" indent="-154423" algn="l" rtl="0" eaLnBrk="0" fontAlgn="base" hangingPunct="0">
        <a:spcBef>
          <a:spcPct val="20000"/>
        </a:spcBef>
        <a:spcAft>
          <a:spcPct val="0"/>
        </a:spcAft>
        <a:buChar char="»"/>
        <a:defRPr sz="1688">
          <a:solidFill>
            <a:schemeClr val="bg1"/>
          </a:solidFill>
          <a:latin typeface="+mn-lt"/>
        </a:defRPr>
      </a:lvl6pPr>
      <a:lvl7pPr marL="1991639" indent="-154423" algn="l" rtl="0" eaLnBrk="0" fontAlgn="base" hangingPunct="0">
        <a:spcBef>
          <a:spcPct val="20000"/>
        </a:spcBef>
        <a:spcAft>
          <a:spcPct val="0"/>
        </a:spcAft>
        <a:buChar char="»"/>
        <a:defRPr sz="1688">
          <a:solidFill>
            <a:schemeClr val="bg1"/>
          </a:solidFill>
          <a:latin typeface="+mn-lt"/>
        </a:defRPr>
      </a:lvl7pPr>
      <a:lvl8pPr marL="2298079" indent="-154423" algn="l" rtl="0" eaLnBrk="0" fontAlgn="base" hangingPunct="0">
        <a:spcBef>
          <a:spcPct val="20000"/>
        </a:spcBef>
        <a:spcAft>
          <a:spcPct val="0"/>
        </a:spcAft>
        <a:buChar char="»"/>
        <a:defRPr sz="1688">
          <a:solidFill>
            <a:schemeClr val="bg1"/>
          </a:solidFill>
          <a:latin typeface="+mn-lt"/>
        </a:defRPr>
      </a:lvl8pPr>
      <a:lvl9pPr marL="2604466" indent="-154423" algn="l" rtl="0" eaLnBrk="0" fontAlgn="base" hangingPunct="0">
        <a:spcBef>
          <a:spcPct val="20000"/>
        </a:spcBef>
        <a:spcAft>
          <a:spcPct val="0"/>
        </a:spcAft>
        <a:buChar char="»"/>
        <a:defRPr sz="1688">
          <a:solidFill>
            <a:schemeClr val="bg1"/>
          </a:solidFill>
          <a:latin typeface="+mn-lt"/>
        </a:defRPr>
      </a:lvl9pPr>
    </p:bodyStyle>
    <p:otherStyle>
      <a:defPPr>
        <a:defRPr lang="en-US"/>
      </a:defPPr>
      <a:lvl1pPr marL="0" algn="l" defTabSz="612795" rtl="0" eaLnBrk="1" latinLnBrk="0" hangingPunct="1">
        <a:defRPr sz="1519" kern="1200">
          <a:solidFill>
            <a:schemeClr val="tx1"/>
          </a:solidFill>
          <a:latin typeface="+mn-lt"/>
          <a:ea typeface="+mn-ea"/>
          <a:cs typeface="+mn-cs"/>
        </a:defRPr>
      </a:lvl1pPr>
      <a:lvl2pPr marL="306466" algn="l" defTabSz="612795" rtl="0" eaLnBrk="1" latinLnBrk="0" hangingPunct="1">
        <a:defRPr sz="1519" kern="1200">
          <a:solidFill>
            <a:schemeClr val="tx1"/>
          </a:solidFill>
          <a:latin typeface="+mn-lt"/>
          <a:ea typeface="+mn-ea"/>
          <a:cs typeface="+mn-cs"/>
        </a:defRPr>
      </a:lvl2pPr>
      <a:lvl3pPr marL="612795" algn="l" defTabSz="612795" rtl="0" eaLnBrk="1" latinLnBrk="0" hangingPunct="1">
        <a:defRPr sz="1519" kern="1200">
          <a:solidFill>
            <a:schemeClr val="tx1"/>
          </a:solidFill>
          <a:latin typeface="+mn-lt"/>
          <a:ea typeface="+mn-ea"/>
          <a:cs typeface="+mn-cs"/>
        </a:defRPr>
      </a:lvl3pPr>
      <a:lvl4pPr marL="919254" algn="l" defTabSz="612795" rtl="0" eaLnBrk="1" latinLnBrk="0" hangingPunct="1">
        <a:defRPr sz="1519" kern="1200">
          <a:solidFill>
            <a:schemeClr val="tx1"/>
          </a:solidFill>
          <a:latin typeface="+mn-lt"/>
          <a:ea typeface="+mn-ea"/>
          <a:cs typeface="+mn-cs"/>
        </a:defRPr>
      </a:lvl4pPr>
      <a:lvl5pPr marL="1225630" algn="l" defTabSz="612795" rtl="0" eaLnBrk="1" latinLnBrk="0" hangingPunct="1">
        <a:defRPr sz="1519" kern="1200">
          <a:solidFill>
            <a:schemeClr val="tx1"/>
          </a:solidFill>
          <a:latin typeface="+mn-lt"/>
          <a:ea typeface="+mn-ea"/>
          <a:cs typeface="+mn-cs"/>
        </a:defRPr>
      </a:lvl5pPr>
      <a:lvl6pPr marL="1532055" algn="l" defTabSz="612795" rtl="0" eaLnBrk="1" latinLnBrk="0" hangingPunct="1">
        <a:defRPr sz="1519" kern="1200">
          <a:solidFill>
            <a:schemeClr val="tx1"/>
          </a:solidFill>
          <a:latin typeface="+mn-lt"/>
          <a:ea typeface="+mn-ea"/>
          <a:cs typeface="+mn-cs"/>
        </a:defRPr>
      </a:lvl6pPr>
      <a:lvl7pPr marL="1838420" algn="l" defTabSz="612795" rtl="0" eaLnBrk="1" latinLnBrk="0" hangingPunct="1">
        <a:defRPr sz="1519" kern="1200">
          <a:solidFill>
            <a:schemeClr val="tx1"/>
          </a:solidFill>
          <a:latin typeface="+mn-lt"/>
          <a:ea typeface="+mn-ea"/>
          <a:cs typeface="+mn-cs"/>
        </a:defRPr>
      </a:lvl7pPr>
      <a:lvl8pPr marL="2144838" algn="l" defTabSz="612795" rtl="0" eaLnBrk="1" latinLnBrk="0" hangingPunct="1">
        <a:defRPr sz="1519" kern="1200">
          <a:solidFill>
            <a:schemeClr val="tx1"/>
          </a:solidFill>
          <a:latin typeface="+mn-lt"/>
          <a:ea typeface="+mn-ea"/>
          <a:cs typeface="+mn-cs"/>
        </a:defRPr>
      </a:lvl8pPr>
      <a:lvl9pPr marL="2451247" algn="l" defTabSz="612795" rtl="0" eaLnBrk="1" latinLnBrk="0" hangingPunct="1">
        <a:defRPr sz="151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8"/>
            </a:gs>
            <a:gs pos="50000">
              <a:srgbClr val="000099"/>
            </a:gs>
            <a:gs pos="100000">
              <a:srgbClr val="000028"/>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71525" y="609600"/>
            <a:ext cx="874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41" tIns="36548" rIns="73141" bIns="36548" numCol="1" anchor="ctr" anchorCtr="0" compatLnSpc="1">
            <a:prstTxWarp prst="textNoShape">
              <a:avLst/>
            </a:prstTxWarp>
          </a:bodyPr>
          <a:lstStyle/>
          <a:p>
            <a:pPr lvl="0"/>
            <a:endParaRPr lang="en-US" altLang="en-US"/>
          </a:p>
        </p:txBody>
      </p:sp>
      <p:sp>
        <p:nvSpPr>
          <p:cNvPr id="2051" name="Rectangle 3"/>
          <p:cNvSpPr>
            <a:spLocks noGrp="1" noChangeArrowheads="1"/>
          </p:cNvSpPr>
          <p:nvPr>
            <p:ph type="body" idx="1"/>
          </p:nvPr>
        </p:nvSpPr>
        <p:spPr bwMode="auto">
          <a:xfrm>
            <a:off x="771525" y="1981200"/>
            <a:ext cx="8743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41" tIns="36548" rIns="73141" bIns="3654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534105665"/>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Lst>
  <p:transition/>
  <p:txStyles>
    <p:titleStyle>
      <a:lvl1pPr algn="ctr" rtl="0" eaLnBrk="0" fontAlgn="base" hangingPunct="0">
        <a:spcBef>
          <a:spcPct val="0"/>
        </a:spcBef>
        <a:spcAft>
          <a:spcPct val="0"/>
        </a:spcAft>
        <a:defRPr sz="3544" b="1">
          <a:solidFill>
            <a:srgbClr val="FFFF00"/>
          </a:solidFill>
          <a:latin typeface="+mj-lt"/>
          <a:ea typeface="+mj-ea"/>
          <a:cs typeface="+mj-cs"/>
        </a:defRPr>
      </a:lvl1pPr>
      <a:lvl2pPr algn="ctr" rtl="0" eaLnBrk="0" fontAlgn="base" hangingPunct="0">
        <a:spcBef>
          <a:spcPct val="0"/>
        </a:spcBef>
        <a:spcAft>
          <a:spcPct val="0"/>
        </a:spcAft>
        <a:defRPr sz="3544" b="1">
          <a:solidFill>
            <a:srgbClr val="FFFF00"/>
          </a:solidFill>
          <a:latin typeface="Times New Roman" pitchFamily="18" charset="0"/>
        </a:defRPr>
      </a:lvl2pPr>
      <a:lvl3pPr algn="ctr" rtl="0" eaLnBrk="0" fontAlgn="base" hangingPunct="0">
        <a:spcBef>
          <a:spcPct val="0"/>
        </a:spcBef>
        <a:spcAft>
          <a:spcPct val="0"/>
        </a:spcAft>
        <a:defRPr sz="3544" b="1">
          <a:solidFill>
            <a:srgbClr val="FFFF00"/>
          </a:solidFill>
          <a:latin typeface="Times New Roman" pitchFamily="18" charset="0"/>
        </a:defRPr>
      </a:lvl3pPr>
      <a:lvl4pPr algn="ctr" rtl="0" eaLnBrk="0" fontAlgn="base" hangingPunct="0">
        <a:spcBef>
          <a:spcPct val="0"/>
        </a:spcBef>
        <a:spcAft>
          <a:spcPct val="0"/>
        </a:spcAft>
        <a:defRPr sz="3544" b="1">
          <a:solidFill>
            <a:srgbClr val="FFFF00"/>
          </a:solidFill>
          <a:latin typeface="Times New Roman" pitchFamily="18" charset="0"/>
        </a:defRPr>
      </a:lvl4pPr>
      <a:lvl5pPr algn="ctr" rtl="0" eaLnBrk="0" fontAlgn="base" hangingPunct="0">
        <a:spcBef>
          <a:spcPct val="0"/>
        </a:spcBef>
        <a:spcAft>
          <a:spcPct val="0"/>
        </a:spcAft>
        <a:defRPr sz="3544" b="1">
          <a:solidFill>
            <a:srgbClr val="FFFF00"/>
          </a:solidFill>
          <a:latin typeface="Times New Roman" pitchFamily="18" charset="0"/>
        </a:defRPr>
      </a:lvl5pPr>
      <a:lvl6pPr marL="308395" algn="ctr" rtl="0" eaLnBrk="0" fontAlgn="base" hangingPunct="0">
        <a:spcBef>
          <a:spcPct val="0"/>
        </a:spcBef>
        <a:spcAft>
          <a:spcPct val="0"/>
        </a:spcAft>
        <a:defRPr sz="3544" b="1">
          <a:solidFill>
            <a:srgbClr val="FFFF00"/>
          </a:solidFill>
          <a:latin typeface="Times New Roman" pitchFamily="18" charset="0"/>
        </a:defRPr>
      </a:lvl6pPr>
      <a:lvl7pPr marL="616818" algn="ctr" rtl="0" eaLnBrk="0" fontAlgn="base" hangingPunct="0">
        <a:spcBef>
          <a:spcPct val="0"/>
        </a:spcBef>
        <a:spcAft>
          <a:spcPct val="0"/>
        </a:spcAft>
        <a:defRPr sz="3544" b="1">
          <a:solidFill>
            <a:srgbClr val="FFFF00"/>
          </a:solidFill>
          <a:latin typeface="Times New Roman" pitchFamily="18" charset="0"/>
        </a:defRPr>
      </a:lvl7pPr>
      <a:lvl8pPr marL="925020" algn="ctr" rtl="0" eaLnBrk="0" fontAlgn="base" hangingPunct="0">
        <a:spcBef>
          <a:spcPct val="0"/>
        </a:spcBef>
        <a:spcAft>
          <a:spcPct val="0"/>
        </a:spcAft>
        <a:defRPr sz="3544" b="1">
          <a:solidFill>
            <a:srgbClr val="FFFF00"/>
          </a:solidFill>
          <a:latin typeface="Times New Roman" pitchFamily="18" charset="0"/>
        </a:defRPr>
      </a:lvl8pPr>
      <a:lvl9pPr marL="1233416" algn="ctr" rtl="0" eaLnBrk="0" fontAlgn="base" hangingPunct="0">
        <a:spcBef>
          <a:spcPct val="0"/>
        </a:spcBef>
        <a:spcAft>
          <a:spcPct val="0"/>
        </a:spcAft>
        <a:defRPr sz="3544" b="1">
          <a:solidFill>
            <a:srgbClr val="FFFF00"/>
          </a:solidFill>
          <a:latin typeface="Times New Roman" pitchFamily="18" charset="0"/>
        </a:defRPr>
      </a:lvl9pPr>
    </p:titleStyle>
    <p:bodyStyle>
      <a:lvl1pPr marL="86622" indent="-86622" algn="l" rtl="0" eaLnBrk="0" fontAlgn="base" hangingPunct="0">
        <a:spcBef>
          <a:spcPct val="20000"/>
        </a:spcBef>
        <a:spcAft>
          <a:spcPct val="0"/>
        </a:spcAft>
        <a:buChar char="•"/>
        <a:defRPr sz="2700">
          <a:solidFill>
            <a:schemeClr val="bg1"/>
          </a:solidFill>
          <a:latin typeface="+mn-lt"/>
          <a:ea typeface="+mn-ea"/>
          <a:cs typeface="+mn-cs"/>
        </a:defRPr>
      </a:lvl1pPr>
      <a:lvl2pPr marL="390465" indent="-41306" algn="l" rtl="0" eaLnBrk="0" fontAlgn="base" hangingPunct="0">
        <a:spcBef>
          <a:spcPct val="20000"/>
        </a:spcBef>
        <a:spcAft>
          <a:spcPct val="0"/>
        </a:spcAft>
        <a:buChar char="–"/>
        <a:defRPr sz="2363">
          <a:solidFill>
            <a:schemeClr val="bg1"/>
          </a:solidFill>
          <a:latin typeface="+mn-lt"/>
        </a:defRPr>
      </a:lvl2pPr>
      <a:lvl3pPr marL="664935" indent="-6692" algn="l" rtl="0" eaLnBrk="0" fontAlgn="base" hangingPunct="0">
        <a:spcBef>
          <a:spcPct val="20000"/>
        </a:spcBef>
        <a:spcAft>
          <a:spcPct val="0"/>
        </a:spcAft>
        <a:buChar char="•"/>
        <a:defRPr sz="2025">
          <a:solidFill>
            <a:schemeClr val="bg1"/>
          </a:solidFill>
          <a:latin typeface="+mn-lt"/>
        </a:defRPr>
      </a:lvl3pPr>
      <a:lvl4pPr marL="990017" indent="-6692" algn="l" rtl="0" eaLnBrk="0" fontAlgn="base" hangingPunct="0">
        <a:spcBef>
          <a:spcPct val="20000"/>
        </a:spcBef>
        <a:spcAft>
          <a:spcPct val="0"/>
        </a:spcAft>
        <a:buChar char="–"/>
        <a:defRPr sz="1688">
          <a:solidFill>
            <a:schemeClr val="bg1"/>
          </a:solidFill>
          <a:latin typeface="+mn-lt"/>
        </a:defRPr>
      </a:lvl4pPr>
      <a:lvl5pPr marL="1291203" indent="-6692" algn="l" rtl="0" eaLnBrk="0" fontAlgn="base" hangingPunct="0">
        <a:spcBef>
          <a:spcPct val="20000"/>
        </a:spcBef>
        <a:spcAft>
          <a:spcPct val="0"/>
        </a:spcAft>
        <a:buChar char="»"/>
        <a:defRPr sz="1688">
          <a:solidFill>
            <a:schemeClr val="bg1"/>
          </a:solidFill>
          <a:latin typeface="+mn-lt"/>
        </a:defRPr>
      </a:lvl5pPr>
      <a:lvl6pPr marL="1695963" indent="-155394" algn="l" rtl="0" eaLnBrk="0" fontAlgn="base" hangingPunct="0">
        <a:spcBef>
          <a:spcPct val="20000"/>
        </a:spcBef>
        <a:spcAft>
          <a:spcPct val="0"/>
        </a:spcAft>
        <a:buChar char="»"/>
        <a:defRPr sz="1688">
          <a:solidFill>
            <a:schemeClr val="bg1"/>
          </a:solidFill>
          <a:latin typeface="+mn-lt"/>
        </a:defRPr>
      </a:lvl6pPr>
      <a:lvl7pPr marL="2004244" indent="-155394" algn="l" rtl="0" eaLnBrk="0" fontAlgn="base" hangingPunct="0">
        <a:spcBef>
          <a:spcPct val="20000"/>
        </a:spcBef>
        <a:spcAft>
          <a:spcPct val="0"/>
        </a:spcAft>
        <a:buChar char="»"/>
        <a:defRPr sz="1688">
          <a:solidFill>
            <a:schemeClr val="bg1"/>
          </a:solidFill>
          <a:latin typeface="+mn-lt"/>
        </a:defRPr>
      </a:lvl7pPr>
      <a:lvl8pPr marL="2312615" indent="-155394" algn="l" rtl="0" eaLnBrk="0" fontAlgn="base" hangingPunct="0">
        <a:spcBef>
          <a:spcPct val="20000"/>
        </a:spcBef>
        <a:spcAft>
          <a:spcPct val="0"/>
        </a:spcAft>
        <a:buChar char="»"/>
        <a:defRPr sz="1688">
          <a:solidFill>
            <a:schemeClr val="bg1"/>
          </a:solidFill>
          <a:latin typeface="+mn-lt"/>
        </a:defRPr>
      </a:lvl8pPr>
      <a:lvl9pPr marL="2620905" indent="-155394" algn="l" rtl="0" eaLnBrk="0" fontAlgn="base" hangingPunct="0">
        <a:spcBef>
          <a:spcPct val="20000"/>
        </a:spcBef>
        <a:spcAft>
          <a:spcPct val="0"/>
        </a:spcAft>
        <a:buChar char="»"/>
        <a:defRPr sz="1688">
          <a:solidFill>
            <a:schemeClr val="bg1"/>
          </a:solidFill>
          <a:latin typeface="+mn-lt"/>
        </a:defRPr>
      </a:lvl9pPr>
    </p:bodyStyle>
    <p:otherStyle>
      <a:defPPr>
        <a:defRPr lang="en-US"/>
      </a:defPPr>
      <a:lvl1pPr marL="0" algn="l" defTabSz="616818" rtl="0" eaLnBrk="1" latinLnBrk="0" hangingPunct="1">
        <a:defRPr sz="1519" kern="1200">
          <a:solidFill>
            <a:schemeClr val="tx1"/>
          </a:solidFill>
          <a:latin typeface="+mn-lt"/>
          <a:ea typeface="+mn-ea"/>
          <a:cs typeface="+mn-cs"/>
        </a:defRPr>
      </a:lvl1pPr>
      <a:lvl2pPr marL="308395" algn="l" defTabSz="616818" rtl="0" eaLnBrk="1" latinLnBrk="0" hangingPunct="1">
        <a:defRPr sz="1519" kern="1200">
          <a:solidFill>
            <a:schemeClr val="tx1"/>
          </a:solidFill>
          <a:latin typeface="+mn-lt"/>
          <a:ea typeface="+mn-ea"/>
          <a:cs typeface="+mn-cs"/>
        </a:defRPr>
      </a:lvl2pPr>
      <a:lvl3pPr marL="616818" algn="l" defTabSz="616818" rtl="0" eaLnBrk="1" latinLnBrk="0" hangingPunct="1">
        <a:defRPr sz="1519" kern="1200">
          <a:solidFill>
            <a:schemeClr val="tx1"/>
          </a:solidFill>
          <a:latin typeface="+mn-lt"/>
          <a:ea typeface="+mn-ea"/>
          <a:cs typeface="+mn-cs"/>
        </a:defRPr>
      </a:lvl3pPr>
      <a:lvl4pPr marL="925020" algn="l" defTabSz="616818" rtl="0" eaLnBrk="1" latinLnBrk="0" hangingPunct="1">
        <a:defRPr sz="1519" kern="1200">
          <a:solidFill>
            <a:schemeClr val="tx1"/>
          </a:solidFill>
          <a:latin typeface="+mn-lt"/>
          <a:ea typeface="+mn-ea"/>
          <a:cs typeface="+mn-cs"/>
        </a:defRPr>
      </a:lvl4pPr>
      <a:lvl5pPr marL="1233416" algn="l" defTabSz="616818" rtl="0" eaLnBrk="1" latinLnBrk="0" hangingPunct="1">
        <a:defRPr sz="1519" kern="1200">
          <a:solidFill>
            <a:schemeClr val="tx1"/>
          </a:solidFill>
          <a:latin typeface="+mn-lt"/>
          <a:ea typeface="+mn-ea"/>
          <a:cs typeface="+mn-cs"/>
        </a:defRPr>
      </a:lvl5pPr>
      <a:lvl6pPr marL="1541658" algn="l" defTabSz="616818" rtl="0" eaLnBrk="1" latinLnBrk="0" hangingPunct="1">
        <a:defRPr sz="1519" kern="1200">
          <a:solidFill>
            <a:schemeClr val="tx1"/>
          </a:solidFill>
          <a:latin typeface="+mn-lt"/>
          <a:ea typeface="+mn-ea"/>
          <a:cs typeface="+mn-cs"/>
        </a:defRPr>
      </a:lvl6pPr>
      <a:lvl7pPr marL="1850070" algn="l" defTabSz="616818" rtl="0" eaLnBrk="1" latinLnBrk="0" hangingPunct="1">
        <a:defRPr sz="1519" kern="1200">
          <a:solidFill>
            <a:schemeClr val="tx1"/>
          </a:solidFill>
          <a:latin typeface="+mn-lt"/>
          <a:ea typeface="+mn-ea"/>
          <a:cs typeface="+mn-cs"/>
        </a:defRPr>
      </a:lvl7pPr>
      <a:lvl8pPr marL="2158404" algn="l" defTabSz="616818" rtl="0" eaLnBrk="1" latinLnBrk="0" hangingPunct="1">
        <a:defRPr sz="1519" kern="1200">
          <a:solidFill>
            <a:schemeClr val="tx1"/>
          </a:solidFill>
          <a:latin typeface="+mn-lt"/>
          <a:ea typeface="+mn-ea"/>
          <a:cs typeface="+mn-cs"/>
        </a:defRPr>
      </a:lvl8pPr>
      <a:lvl9pPr marL="2466755" algn="l" defTabSz="616818" rtl="0" eaLnBrk="1" latinLnBrk="0" hangingPunct="1">
        <a:defRPr sz="151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25882"/>
                <a:invGamma/>
              </a:srgbClr>
            </a:gs>
            <a:gs pos="50000">
              <a:srgbClr val="000099"/>
            </a:gs>
            <a:gs pos="100000">
              <a:srgbClr val="000099">
                <a:gamma/>
                <a:shade val="25882"/>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6" tIns="45680" rIns="91366" bIns="4568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771525" y="19812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6" tIns="45680" rIns="91366" bIns="456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47192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transition/>
  <p:txStyles>
    <p:titleStyle>
      <a:lvl1pPr algn="ctr" rtl="0" eaLnBrk="1" fontAlgn="base" hangingPunct="1">
        <a:spcBef>
          <a:spcPct val="0"/>
        </a:spcBef>
        <a:spcAft>
          <a:spcPct val="0"/>
        </a:spcAft>
        <a:defRPr sz="3544" b="1">
          <a:solidFill>
            <a:srgbClr val="FFFF00"/>
          </a:solidFill>
          <a:latin typeface="+mj-lt"/>
          <a:ea typeface="+mj-ea"/>
          <a:cs typeface="+mj-cs"/>
        </a:defRPr>
      </a:lvl1pPr>
      <a:lvl2pPr algn="ctr" rtl="0" eaLnBrk="1" fontAlgn="base" hangingPunct="1">
        <a:spcBef>
          <a:spcPct val="0"/>
        </a:spcBef>
        <a:spcAft>
          <a:spcPct val="0"/>
        </a:spcAft>
        <a:defRPr sz="3544" b="1">
          <a:solidFill>
            <a:srgbClr val="FFFF00"/>
          </a:solidFill>
          <a:latin typeface="Times New Roman" pitchFamily="18" charset="0"/>
        </a:defRPr>
      </a:lvl2pPr>
      <a:lvl3pPr algn="ctr" rtl="0" eaLnBrk="1" fontAlgn="base" hangingPunct="1">
        <a:spcBef>
          <a:spcPct val="0"/>
        </a:spcBef>
        <a:spcAft>
          <a:spcPct val="0"/>
        </a:spcAft>
        <a:defRPr sz="3544" b="1">
          <a:solidFill>
            <a:srgbClr val="FFFF00"/>
          </a:solidFill>
          <a:latin typeface="Times New Roman" pitchFamily="18" charset="0"/>
        </a:defRPr>
      </a:lvl3pPr>
      <a:lvl4pPr algn="ctr" rtl="0" eaLnBrk="1" fontAlgn="base" hangingPunct="1">
        <a:spcBef>
          <a:spcPct val="0"/>
        </a:spcBef>
        <a:spcAft>
          <a:spcPct val="0"/>
        </a:spcAft>
        <a:defRPr sz="3544" b="1">
          <a:solidFill>
            <a:srgbClr val="FFFF00"/>
          </a:solidFill>
          <a:latin typeface="Times New Roman" pitchFamily="18" charset="0"/>
        </a:defRPr>
      </a:lvl4pPr>
      <a:lvl5pPr algn="ctr" rtl="0" eaLnBrk="1" fontAlgn="base" hangingPunct="1">
        <a:spcBef>
          <a:spcPct val="0"/>
        </a:spcBef>
        <a:spcAft>
          <a:spcPct val="0"/>
        </a:spcAft>
        <a:defRPr sz="3544" b="1">
          <a:solidFill>
            <a:srgbClr val="FFFF00"/>
          </a:solidFill>
          <a:latin typeface="Times New Roman" pitchFamily="18" charset="0"/>
        </a:defRPr>
      </a:lvl5pPr>
      <a:lvl6pPr marL="385477" algn="ctr" rtl="0" eaLnBrk="1" fontAlgn="base" hangingPunct="1">
        <a:spcBef>
          <a:spcPct val="0"/>
        </a:spcBef>
        <a:spcAft>
          <a:spcPct val="0"/>
        </a:spcAft>
        <a:defRPr sz="3544" b="1">
          <a:solidFill>
            <a:srgbClr val="FFFF00"/>
          </a:solidFill>
          <a:latin typeface="Times New Roman" pitchFamily="18" charset="0"/>
        </a:defRPr>
      </a:lvl6pPr>
      <a:lvl7pPr marL="770950" algn="ctr" rtl="0" eaLnBrk="1" fontAlgn="base" hangingPunct="1">
        <a:spcBef>
          <a:spcPct val="0"/>
        </a:spcBef>
        <a:spcAft>
          <a:spcPct val="0"/>
        </a:spcAft>
        <a:defRPr sz="3544" b="1">
          <a:solidFill>
            <a:srgbClr val="FFFF00"/>
          </a:solidFill>
          <a:latin typeface="Times New Roman" pitchFamily="18" charset="0"/>
        </a:defRPr>
      </a:lvl7pPr>
      <a:lvl8pPr marL="1156422" algn="ctr" rtl="0" eaLnBrk="1" fontAlgn="base" hangingPunct="1">
        <a:spcBef>
          <a:spcPct val="0"/>
        </a:spcBef>
        <a:spcAft>
          <a:spcPct val="0"/>
        </a:spcAft>
        <a:defRPr sz="3544" b="1">
          <a:solidFill>
            <a:srgbClr val="FFFF00"/>
          </a:solidFill>
          <a:latin typeface="Times New Roman" pitchFamily="18" charset="0"/>
        </a:defRPr>
      </a:lvl8pPr>
      <a:lvl9pPr marL="1541891" algn="ctr" rtl="0" eaLnBrk="1" fontAlgn="base" hangingPunct="1">
        <a:spcBef>
          <a:spcPct val="0"/>
        </a:spcBef>
        <a:spcAft>
          <a:spcPct val="0"/>
        </a:spcAft>
        <a:defRPr sz="3544" b="1">
          <a:solidFill>
            <a:srgbClr val="FFFF00"/>
          </a:solidFill>
          <a:latin typeface="Times New Roman" pitchFamily="18" charset="0"/>
        </a:defRPr>
      </a:lvl9pPr>
    </p:titleStyle>
    <p:bodyStyle>
      <a:lvl1pPr marL="289106" indent="-289106" algn="l" rtl="0" eaLnBrk="1" fontAlgn="base" hangingPunct="1">
        <a:spcBef>
          <a:spcPct val="20000"/>
        </a:spcBef>
        <a:spcAft>
          <a:spcPct val="0"/>
        </a:spcAft>
        <a:buChar char="•"/>
        <a:defRPr sz="2700">
          <a:solidFill>
            <a:schemeClr val="bg1"/>
          </a:solidFill>
          <a:latin typeface="+mn-lt"/>
          <a:ea typeface="+mn-ea"/>
          <a:cs typeface="+mn-cs"/>
        </a:defRPr>
      </a:lvl1pPr>
      <a:lvl2pPr marL="626392" indent="-240919" algn="l" rtl="0" eaLnBrk="1" fontAlgn="base" hangingPunct="1">
        <a:spcBef>
          <a:spcPct val="20000"/>
        </a:spcBef>
        <a:spcAft>
          <a:spcPct val="0"/>
        </a:spcAft>
        <a:buChar char="–"/>
        <a:defRPr sz="2363">
          <a:solidFill>
            <a:schemeClr val="bg1"/>
          </a:solidFill>
          <a:latin typeface="+mn-lt"/>
        </a:defRPr>
      </a:lvl2pPr>
      <a:lvl3pPr marL="963683" indent="-192738" algn="l" rtl="0" eaLnBrk="1" fontAlgn="base" hangingPunct="1">
        <a:spcBef>
          <a:spcPct val="20000"/>
        </a:spcBef>
        <a:spcAft>
          <a:spcPct val="0"/>
        </a:spcAft>
        <a:buChar char="•"/>
        <a:defRPr sz="2025">
          <a:solidFill>
            <a:schemeClr val="bg1"/>
          </a:solidFill>
          <a:latin typeface="+mn-lt"/>
        </a:defRPr>
      </a:lvl3pPr>
      <a:lvl4pPr marL="1349157" indent="-192738" algn="l" rtl="0" eaLnBrk="1" fontAlgn="base" hangingPunct="1">
        <a:spcBef>
          <a:spcPct val="20000"/>
        </a:spcBef>
        <a:spcAft>
          <a:spcPct val="0"/>
        </a:spcAft>
        <a:buChar char="–"/>
        <a:defRPr sz="1688">
          <a:solidFill>
            <a:schemeClr val="bg1"/>
          </a:solidFill>
          <a:latin typeface="+mn-lt"/>
        </a:defRPr>
      </a:lvl4pPr>
      <a:lvl5pPr marL="1734627" indent="-194078" algn="l" rtl="0" eaLnBrk="1" fontAlgn="base" hangingPunct="1">
        <a:spcBef>
          <a:spcPct val="20000"/>
        </a:spcBef>
        <a:spcAft>
          <a:spcPct val="0"/>
        </a:spcAft>
        <a:buChar char="»"/>
        <a:defRPr sz="1688">
          <a:solidFill>
            <a:schemeClr val="bg1"/>
          </a:solidFill>
          <a:latin typeface="+mn-lt"/>
        </a:defRPr>
      </a:lvl5pPr>
      <a:lvl6pPr marL="2120101" indent="-194078" algn="l" rtl="0" eaLnBrk="1" fontAlgn="base" hangingPunct="1">
        <a:spcBef>
          <a:spcPct val="20000"/>
        </a:spcBef>
        <a:spcAft>
          <a:spcPct val="0"/>
        </a:spcAft>
        <a:buChar char="»"/>
        <a:defRPr sz="1688">
          <a:solidFill>
            <a:schemeClr val="bg1"/>
          </a:solidFill>
          <a:latin typeface="+mn-lt"/>
        </a:defRPr>
      </a:lvl6pPr>
      <a:lvl7pPr marL="2505575" indent="-194078" algn="l" rtl="0" eaLnBrk="1" fontAlgn="base" hangingPunct="1">
        <a:spcBef>
          <a:spcPct val="20000"/>
        </a:spcBef>
        <a:spcAft>
          <a:spcPct val="0"/>
        </a:spcAft>
        <a:buChar char="»"/>
        <a:defRPr sz="1688">
          <a:solidFill>
            <a:schemeClr val="bg1"/>
          </a:solidFill>
          <a:latin typeface="+mn-lt"/>
        </a:defRPr>
      </a:lvl7pPr>
      <a:lvl8pPr marL="2891041" indent="-194078" algn="l" rtl="0" eaLnBrk="1" fontAlgn="base" hangingPunct="1">
        <a:spcBef>
          <a:spcPct val="20000"/>
        </a:spcBef>
        <a:spcAft>
          <a:spcPct val="0"/>
        </a:spcAft>
        <a:buChar char="»"/>
        <a:defRPr sz="1688">
          <a:solidFill>
            <a:schemeClr val="bg1"/>
          </a:solidFill>
          <a:latin typeface="+mn-lt"/>
        </a:defRPr>
      </a:lvl8pPr>
      <a:lvl9pPr marL="3276516" indent="-194078" algn="l" rtl="0" eaLnBrk="1" fontAlgn="base" hangingPunct="1">
        <a:spcBef>
          <a:spcPct val="20000"/>
        </a:spcBef>
        <a:spcAft>
          <a:spcPct val="0"/>
        </a:spcAft>
        <a:buChar char="»"/>
        <a:defRPr sz="1688">
          <a:solidFill>
            <a:schemeClr val="bg1"/>
          </a:solidFill>
          <a:latin typeface="+mn-lt"/>
        </a:defRPr>
      </a:lvl9pPr>
    </p:bodyStyle>
    <p:otherStyle>
      <a:defPPr>
        <a:defRPr lang="en-US"/>
      </a:defPPr>
      <a:lvl1pPr marL="0" algn="l" defTabSz="770950" rtl="0" eaLnBrk="1" latinLnBrk="0" hangingPunct="1">
        <a:defRPr sz="1519" kern="1200">
          <a:solidFill>
            <a:schemeClr val="tx1"/>
          </a:solidFill>
          <a:latin typeface="+mn-lt"/>
          <a:ea typeface="+mn-ea"/>
          <a:cs typeface="+mn-cs"/>
        </a:defRPr>
      </a:lvl1pPr>
      <a:lvl2pPr marL="385477" algn="l" defTabSz="770950" rtl="0" eaLnBrk="1" latinLnBrk="0" hangingPunct="1">
        <a:defRPr sz="1519" kern="1200">
          <a:solidFill>
            <a:schemeClr val="tx1"/>
          </a:solidFill>
          <a:latin typeface="+mn-lt"/>
          <a:ea typeface="+mn-ea"/>
          <a:cs typeface="+mn-cs"/>
        </a:defRPr>
      </a:lvl2pPr>
      <a:lvl3pPr marL="770950" algn="l" defTabSz="770950" rtl="0" eaLnBrk="1" latinLnBrk="0" hangingPunct="1">
        <a:defRPr sz="1519" kern="1200">
          <a:solidFill>
            <a:schemeClr val="tx1"/>
          </a:solidFill>
          <a:latin typeface="+mn-lt"/>
          <a:ea typeface="+mn-ea"/>
          <a:cs typeface="+mn-cs"/>
        </a:defRPr>
      </a:lvl3pPr>
      <a:lvl4pPr marL="1156422" algn="l" defTabSz="770950" rtl="0" eaLnBrk="1" latinLnBrk="0" hangingPunct="1">
        <a:defRPr sz="1519" kern="1200">
          <a:solidFill>
            <a:schemeClr val="tx1"/>
          </a:solidFill>
          <a:latin typeface="+mn-lt"/>
          <a:ea typeface="+mn-ea"/>
          <a:cs typeface="+mn-cs"/>
        </a:defRPr>
      </a:lvl4pPr>
      <a:lvl5pPr marL="1541891" algn="l" defTabSz="770950" rtl="0" eaLnBrk="1" latinLnBrk="0" hangingPunct="1">
        <a:defRPr sz="1519" kern="1200">
          <a:solidFill>
            <a:schemeClr val="tx1"/>
          </a:solidFill>
          <a:latin typeface="+mn-lt"/>
          <a:ea typeface="+mn-ea"/>
          <a:cs typeface="+mn-cs"/>
        </a:defRPr>
      </a:lvl5pPr>
      <a:lvl6pPr marL="1927366" algn="l" defTabSz="770950" rtl="0" eaLnBrk="1" latinLnBrk="0" hangingPunct="1">
        <a:defRPr sz="1519" kern="1200">
          <a:solidFill>
            <a:schemeClr val="tx1"/>
          </a:solidFill>
          <a:latin typeface="+mn-lt"/>
          <a:ea typeface="+mn-ea"/>
          <a:cs typeface="+mn-cs"/>
        </a:defRPr>
      </a:lvl6pPr>
      <a:lvl7pPr marL="2312839" algn="l" defTabSz="770950" rtl="0" eaLnBrk="1" latinLnBrk="0" hangingPunct="1">
        <a:defRPr sz="1519" kern="1200">
          <a:solidFill>
            <a:schemeClr val="tx1"/>
          </a:solidFill>
          <a:latin typeface="+mn-lt"/>
          <a:ea typeface="+mn-ea"/>
          <a:cs typeface="+mn-cs"/>
        </a:defRPr>
      </a:lvl7pPr>
      <a:lvl8pPr marL="2698311" algn="l" defTabSz="770950" rtl="0" eaLnBrk="1" latinLnBrk="0" hangingPunct="1">
        <a:defRPr sz="1519" kern="1200">
          <a:solidFill>
            <a:schemeClr val="tx1"/>
          </a:solidFill>
          <a:latin typeface="+mn-lt"/>
          <a:ea typeface="+mn-ea"/>
          <a:cs typeface="+mn-cs"/>
        </a:defRPr>
      </a:lvl8pPr>
      <a:lvl9pPr marL="3083784" algn="l" defTabSz="770950" rtl="0" eaLnBrk="1" latinLnBrk="0" hangingPunct="1">
        <a:defRPr sz="151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28"/>
            </a:gs>
            <a:gs pos="59000">
              <a:srgbClr val="000099"/>
            </a:gs>
            <a:gs pos="100000">
              <a:srgbClr val="000028"/>
            </a:gs>
          </a:gsLst>
          <a:lin ang="5400000" scaled="1"/>
          <a:tileRect/>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771525" y="609600"/>
            <a:ext cx="87439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27" tIns="45231" rIns="90527" bIns="45231" numCol="1" anchor="ctr" anchorCtr="0" compatLnSpc="1">
            <a:prstTxWarp prst="textNoShape">
              <a:avLst/>
            </a:prstTxWarp>
          </a:bodyPr>
          <a:lstStyle/>
          <a:p>
            <a:pPr lvl="0"/>
            <a:endParaRPr lang="en-US" altLang="en-US" smtClean="0"/>
          </a:p>
        </p:txBody>
      </p:sp>
      <p:sp>
        <p:nvSpPr>
          <p:cNvPr id="9219" name="Rectangle 3"/>
          <p:cNvSpPr>
            <a:spLocks noGrp="1" noChangeArrowheads="1"/>
          </p:cNvSpPr>
          <p:nvPr>
            <p:ph type="body" idx="1"/>
          </p:nvPr>
        </p:nvSpPr>
        <p:spPr bwMode="auto">
          <a:xfrm>
            <a:off x="771525" y="19812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27" tIns="45231" rIns="90527" bIns="4523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778516359"/>
      </p:ext>
    </p:extLst>
  </p:cSld>
  <p:clrMap bg1="lt1" tx1="dk1" bg2="lt2" tx2="dk2" accent1="accent1" accent2="accent2" accent3="accent3" accent4="accent4" accent5="accent5" accent6="accent6" hlink="hlink" folHlink="folHlink"/>
  <p:sldLayoutIdLst>
    <p:sldLayoutId id="2147485145" r:id="rId1"/>
    <p:sldLayoutId id="2147485146" r:id="rId2"/>
    <p:sldLayoutId id="2147485147" r:id="rId3"/>
    <p:sldLayoutId id="2147485148" r:id="rId4"/>
    <p:sldLayoutId id="2147485149" r:id="rId5"/>
    <p:sldLayoutId id="2147485150" r:id="rId6"/>
    <p:sldLayoutId id="2147485151" r:id="rId7"/>
    <p:sldLayoutId id="2147485152" r:id="rId8"/>
    <p:sldLayoutId id="2147485153" r:id="rId9"/>
    <p:sldLayoutId id="2147485154" r:id="rId10"/>
    <p:sldLayoutId id="2147485155" r:id="rId11"/>
    <p:sldLayoutId id="2147485156" r:id="rId12"/>
  </p:sldLayoutIdLst>
  <p:transition/>
  <p:txStyles>
    <p:titleStyle>
      <a:lvl1pPr algn="ctr" rtl="0" eaLnBrk="0" fontAlgn="base" hangingPunct="0">
        <a:spcBef>
          <a:spcPct val="0"/>
        </a:spcBef>
        <a:spcAft>
          <a:spcPct val="0"/>
        </a:spcAft>
        <a:defRPr sz="3545" b="1">
          <a:solidFill>
            <a:srgbClr val="FFFF00"/>
          </a:solidFill>
          <a:latin typeface="+mj-lt"/>
          <a:ea typeface="+mj-ea"/>
          <a:cs typeface="+mj-cs"/>
        </a:defRPr>
      </a:lvl1pPr>
      <a:lvl2pPr algn="ctr" rtl="0" eaLnBrk="0" fontAlgn="base" hangingPunct="0">
        <a:spcBef>
          <a:spcPct val="0"/>
        </a:spcBef>
        <a:spcAft>
          <a:spcPct val="0"/>
        </a:spcAft>
        <a:defRPr sz="3545" b="1">
          <a:solidFill>
            <a:srgbClr val="FFFF00"/>
          </a:solidFill>
          <a:latin typeface="Times New Roman" pitchFamily="18" charset="0"/>
        </a:defRPr>
      </a:lvl2pPr>
      <a:lvl3pPr algn="ctr" rtl="0" eaLnBrk="0" fontAlgn="base" hangingPunct="0">
        <a:spcBef>
          <a:spcPct val="0"/>
        </a:spcBef>
        <a:spcAft>
          <a:spcPct val="0"/>
        </a:spcAft>
        <a:defRPr sz="3545" b="1">
          <a:solidFill>
            <a:srgbClr val="FFFF00"/>
          </a:solidFill>
          <a:latin typeface="Times New Roman" pitchFamily="18" charset="0"/>
        </a:defRPr>
      </a:lvl3pPr>
      <a:lvl4pPr algn="ctr" rtl="0" eaLnBrk="0" fontAlgn="base" hangingPunct="0">
        <a:spcBef>
          <a:spcPct val="0"/>
        </a:spcBef>
        <a:spcAft>
          <a:spcPct val="0"/>
        </a:spcAft>
        <a:defRPr sz="3545" b="1">
          <a:solidFill>
            <a:srgbClr val="FFFF00"/>
          </a:solidFill>
          <a:latin typeface="Times New Roman" pitchFamily="18" charset="0"/>
        </a:defRPr>
      </a:lvl4pPr>
      <a:lvl5pPr algn="ctr" rtl="0" eaLnBrk="0" fontAlgn="base" hangingPunct="0">
        <a:spcBef>
          <a:spcPct val="0"/>
        </a:spcBef>
        <a:spcAft>
          <a:spcPct val="0"/>
        </a:spcAft>
        <a:defRPr sz="3545" b="1">
          <a:solidFill>
            <a:srgbClr val="FFFF00"/>
          </a:solidFill>
          <a:latin typeface="Times New Roman" pitchFamily="18" charset="0"/>
        </a:defRPr>
      </a:lvl5pPr>
      <a:lvl6pPr marL="381953" algn="ctr" rtl="0" eaLnBrk="1" fontAlgn="base" hangingPunct="1">
        <a:spcBef>
          <a:spcPct val="0"/>
        </a:spcBef>
        <a:spcAft>
          <a:spcPct val="0"/>
        </a:spcAft>
        <a:defRPr sz="3545" b="1">
          <a:solidFill>
            <a:srgbClr val="FFFF00"/>
          </a:solidFill>
          <a:latin typeface="Times New Roman" pitchFamily="18" charset="0"/>
        </a:defRPr>
      </a:lvl6pPr>
      <a:lvl7pPr marL="763900" algn="ctr" rtl="0" eaLnBrk="1" fontAlgn="base" hangingPunct="1">
        <a:spcBef>
          <a:spcPct val="0"/>
        </a:spcBef>
        <a:spcAft>
          <a:spcPct val="0"/>
        </a:spcAft>
        <a:defRPr sz="3545" b="1">
          <a:solidFill>
            <a:srgbClr val="FFFF00"/>
          </a:solidFill>
          <a:latin typeface="Times New Roman" pitchFamily="18" charset="0"/>
        </a:defRPr>
      </a:lvl7pPr>
      <a:lvl8pPr marL="1145849" algn="ctr" rtl="0" eaLnBrk="1" fontAlgn="base" hangingPunct="1">
        <a:spcBef>
          <a:spcPct val="0"/>
        </a:spcBef>
        <a:spcAft>
          <a:spcPct val="0"/>
        </a:spcAft>
        <a:defRPr sz="3545" b="1">
          <a:solidFill>
            <a:srgbClr val="FFFF00"/>
          </a:solidFill>
          <a:latin typeface="Times New Roman" pitchFamily="18" charset="0"/>
        </a:defRPr>
      </a:lvl8pPr>
      <a:lvl9pPr marL="1527747" algn="ctr" rtl="0" eaLnBrk="1" fontAlgn="base" hangingPunct="1">
        <a:spcBef>
          <a:spcPct val="0"/>
        </a:spcBef>
        <a:spcAft>
          <a:spcPct val="0"/>
        </a:spcAft>
        <a:defRPr sz="3545" b="1">
          <a:solidFill>
            <a:srgbClr val="FFFF00"/>
          </a:solidFill>
          <a:latin typeface="Times New Roman" pitchFamily="18" charset="0"/>
        </a:defRPr>
      </a:lvl9pPr>
    </p:titleStyle>
    <p:bodyStyle>
      <a:lvl1pPr marL="280104" indent="-280104" algn="l" rtl="0" eaLnBrk="0" fontAlgn="base" hangingPunct="0">
        <a:spcBef>
          <a:spcPct val="20000"/>
        </a:spcBef>
        <a:spcAft>
          <a:spcPct val="0"/>
        </a:spcAft>
        <a:buChar char="•"/>
        <a:defRPr sz="2701">
          <a:solidFill>
            <a:schemeClr val="bg1"/>
          </a:solidFill>
          <a:latin typeface="+mn-lt"/>
          <a:ea typeface="+mn-ea"/>
          <a:cs typeface="+mn-cs"/>
        </a:defRPr>
      </a:lvl1pPr>
      <a:lvl2pPr marL="614849" indent="-232035" algn="l" rtl="0" eaLnBrk="0" fontAlgn="base" hangingPunct="0">
        <a:spcBef>
          <a:spcPct val="20000"/>
        </a:spcBef>
        <a:spcAft>
          <a:spcPct val="0"/>
        </a:spcAft>
        <a:buChar char="–"/>
        <a:defRPr sz="2363">
          <a:solidFill>
            <a:schemeClr val="bg1"/>
          </a:solidFill>
          <a:latin typeface="+mn-lt"/>
        </a:defRPr>
      </a:lvl2pPr>
      <a:lvl3pPr marL="949676" indent="-184058" algn="l" rtl="0" eaLnBrk="0" fontAlgn="base" hangingPunct="0">
        <a:spcBef>
          <a:spcPct val="20000"/>
        </a:spcBef>
        <a:spcAft>
          <a:spcPct val="0"/>
        </a:spcAft>
        <a:buChar char="•"/>
        <a:defRPr sz="2025">
          <a:solidFill>
            <a:schemeClr val="bg1"/>
          </a:solidFill>
          <a:latin typeface="+mn-lt"/>
        </a:defRPr>
      </a:lvl3pPr>
      <a:lvl4pPr marL="1332477" indent="-184058" algn="l" rtl="0" eaLnBrk="0" fontAlgn="base" hangingPunct="0">
        <a:spcBef>
          <a:spcPct val="20000"/>
        </a:spcBef>
        <a:spcAft>
          <a:spcPct val="0"/>
        </a:spcAft>
        <a:buChar char="–"/>
        <a:defRPr sz="1686">
          <a:solidFill>
            <a:schemeClr val="bg1"/>
          </a:solidFill>
          <a:latin typeface="+mn-lt"/>
        </a:defRPr>
      </a:lvl4pPr>
      <a:lvl5pPr marL="1713948" indent="-185391" algn="l" rtl="0" eaLnBrk="0" fontAlgn="base" hangingPunct="0">
        <a:spcBef>
          <a:spcPct val="20000"/>
        </a:spcBef>
        <a:spcAft>
          <a:spcPct val="0"/>
        </a:spcAft>
        <a:buChar char="»"/>
        <a:defRPr sz="1686">
          <a:solidFill>
            <a:schemeClr val="bg1"/>
          </a:solidFill>
          <a:latin typeface="+mn-lt"/>
        </a:defRPr>
      </a:lvl5pPr>
      <a:lvl6pPr marL="2100589" indent="-192312" algn="l" rtl="0" eaLnBrk="1" fontAlgn="base" hangingPunct="1">
        <a:spcBef>
          <a:spcPct val="20000"/>
        </a:spcBef>
        <a:spcAft>
          <a:spcPct val="0"/>
        </a:spcAft>
        <a:buChar char="»"/>
        <a:defRPr sz="1686">
          <a:solidFill>
            <a:schemeClr val="bg1"/>
          </a:solidFill>
          <a:latin typeface="+mn-lt"/>
        </a:defRPr>
      </a:lvl6pPr>
      <a:lvl7pPr marL="2482520" indent="-192312" algn="l" rtl="0" eaLnBrk="1" fontAlgn="base" hangingPunct="1">
        <a:spcBef>
          <a:spcPct val="20000"/>
        </a:spcBef>
        <a:spcAft>
          <a:spcPct val="0"/>
        </a:spcAft>
        <a:buChar char="»"/>
        <a:defRPr sz="1686">
          <a:solidFill>
            <a:schemeClr val="bg1"/>
          </a:solidFill>
          <a:latin typeface="+mn-lt"/>
        </a:defRPr>
      </a:lvl7pPr>
      <a:lvl8pPr marL="2864417" indent="-192312" algn="l" rtl="0" eaLnBrk="1" fontAlgn="base" hangingPunct="1">
        <a:spcBef>
          <a:spcPct val="20000"/>
        </a:spcBef>
        <a:spcAft>
          <a:spcPct val="0"/>
        </a:spcAft>
        <a:buChar char="»"/>
        <a:defRPr sz="1686">
          <a:solidFill>
            <a:schemeClr val="bg1"/>
          </a:solidFill>
          <a:latin typeface="+mn-lt"/>
        </a:defRPr>
      </a:lvl8pPr>
      <a:lvl9pPr marL="3246321" indent="-192312" algn="l" rtl="0" eaLnBrk="1" fontAlgn="base" hangingPunct="1">
        <a:spcBef>
          <a:spcPct val="20000"/>
        </a:spcBef>
        <a:spcAft>
          <a:spcPct val="0"/>
        </a:spcAft>
        <a:buChar char="»"/>
        <a:defRPr sz="1686">
          <a:solidFill>
            <a:schemeClr val="bg1"/>
          </a:solidFill>
          <a:latin typeface="+mn-lt"/>
        </a:defRPr>
      </a:lvl9pPr>
    </p:bodyStyle>
    <p:otherStyle>
      <a:defPPr>
        <a:defRPr lang="en-US"/>
      </a:defPPr>
      <a:lvl1pPr marL="0" algn="l" defTabSz="763900" rtl="0" eaLnBrk="1" latinLnBrk="0" hangingPunct="1">
        <a:defRPr sz="1519" kern="1200">
          <a:solidFill>
            <a:schemeClr val="tx1"/>
          </a:solidFill>
          <a:latin typeface="+mn-lt"/>
          <a:ea typeface="+mn-ea"/>
          <a:cs typeface="+mn-cs"/>
        </a:defRPr>
      </a:lvl1pPr>
      <a:lvl2pPr marL="381953" algn="l" defTabSz="763900" rtl="0" eaLnBrk="1" latinLnBrk="0" hangingPunct="1">
        <a:defRPr sz="1519" kern="1200">
          <a:solidFill>
            <a:schemeClr val="tx1"/>
          </a:solidFill>
          <a:latin typeface="+mn-lt"/>
          <a:ea typeface="+mn-ea"/>
          <a:cs typeface="+mn-cs"/>
        </a:defRPr>
      </a:lvl2pPr>
      <a:lvl3pPr marL="763900" algn="l" defTabSz="763900" rtl="0" eaLnBrk="1" latinLnBrk="0" hangingPunct="1">
        <a:defRPr sz="1519" kern="1200">
          <a:solidFill>
            <a:schemeClr val="tx1"/>
          </a:solidFill>
          <a:latin typeface="+mn-lt"/>
          <a:ea typeface="+mn-ea"/>
          <a:cs typeface="+mn-cs"/>
        </a:defRPr>
      </a:lvl3pPr>
      <a:lvl4pPr marL="1145849" algn="l" defTabSz="763900" rtl="0" eaLnBrk="1" latinLnBrk="0" hangingPunct="1">
        <a:defRPr sz="1519" kern="1200">
          <a:solidFill>
            <a:schemeClr val="tx1"/>
          </a:solidFill>
          <a:latin typeface="+mn-lt"/>
          <a:ea typeface="+mn-ea"/>
          <a:cs typeface="+mn-cs"/>
        </a:defRPr>
      </a:lvl4pPr>
      <a:lvl5pPr marL="1527747" algn="l" defTabSz="763900" rtl="0" eaLnBrk="1" latinLnBrk="0" hangingPunct="1">
        <a:defRPr sz="1519" kern="1200">
          <a:solidFill>
            <a:schemeClr val="tx1"/>
          </a:solidFill>
          <a:latin typeface="+mn-lt"/>
          <a:ea typeface="+mn-ea"/>
          <a:cs typeface="+mn-cs"/>
        </a:defRPr>
      </a:lvl5pPr>
      <a:lvl6pPr marL="1909674" algn="l" defTabSz="763900" rtl="0" eaLnBrk="1" latinLnBrk="0" hangingPunct="1">
        <a:defRPr sz="1519" kern="1200">
          <a:solidFill>
            <a:schemeClr val="tx1"/>
          </a:solidFill>
          <a:latin typeface="+mn-lt"/>
          <a:ea typeface="+mn-ea"/>
          <a:cs typeface="+mn-cs"/>
        </a:defRPr>
      </a:lvl6pPr>
      <a:lvl7pPr marL="2291580" algn="l" defTabSz="763900" rtl="0" eaLnBrk="1" latinLnBrk="0" hangingPunct="1">
        <a:defRPr sz="1519" kern="1200">
          <a:solidFill>
            <a:schemeClr val="tx1"/>
          </a:solidFill>
          <a:latin typeface="+mn-lt"/>
          <a:ea typeface="+mn-ea"/>
          <a:cs typeface="+mn-cs"/>
        </a:defRPr>
      </a:lvl7pPr>
      <a:lvl8pPr marL="2673511" algn="l" defTabSz="763900" rtl="0" eaLnBrk="1" latinLnBrk="0" hangingPunct="1">
        <a:defRPr sz="1519" kern="1200">
          <a:solidFill>
            <a:schemeClr val="tx1"/>
          </a:solidFill>
          <a:latin typeface="+mn-lt"/>
          <a:ea typeface="+mn-ea"/>
          <a:cs typeface="+mn-cs"/>
        </a:defRPr>
      </a:lvl8pPr>
      <a:lvl9pPr marL="3055407" algn="l" defTabSz="763900" rtl="0" eaLnBrk="1" latinLnBrk="0" hangingPunct="1">
        <a:defRPr sz="151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365127"/>
            <a:ext cx="8872538"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07231" y="1825625"/>
            <a:ext cx="8872538"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07231" y="6356352"/>
            <a:ext cx="23145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407569" y="6356352"/>
            <a:ext cx="34718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7265194" y="6356352"/>
            <a:ext cx="23145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791807"/>
      </p:ext>
    </p:extLst>
  </p:cSld>
  <p:clrMap bg1="lt1" tx1="dk1" bg2="lt2" tx2="dk2" accent1="accent1" accent2="accent2" accent3="accent3" accent4="accent4" accent5="accent5" accent6="accent6" hlink="hlink" folHlink="folHlink"/>
  <p:sldLayoutIdLst>
    <p:sldLayoutId id="2147485158" r:id="rId1"/>
    <p:sldLayoutId id="2147485159" r:id="rId2"/>
    <p:sldLayoutId id="2147485160" r:id="rId3"/>
    <p:sldLayoutId id="2147485161" r:id="rId4"/>
    <p:sldLayoutId id="2147485162" r:id="rId5"/>
    <p:sldLayoutId id="2147485163" r:id="rId6"/>
    <p:sldLayoutId id="2147485164" r:id="rId7"/>
    <p:sldLayoutId id="2147485165" r:id="rId8"/>
    <p:sldLayoutId id="2147485166" r:id="rId9"/>
    <p:sldLayoutId id="2147485167" r:id="rId10"/>
    <p:sldLayoutId id="21474851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365127"/>
            <a:ext cx="8872538"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07231" y="1825625"/>
            <a:ext cx="8872538"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07231" y="6356352"/>
            <a:ext cx="23145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03488AA-19C0-407C-9578-E833DBED4E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407569" y="6356352"/>
            <a:ext cx="34718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7265194" y="6356352"/>
            <a:ext cx="23145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7E44849-F3C4-4CD9-931D-54FA878AF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231809"/>
      </p:ext>
    </p:extLst>
  </p:cSld>
  <p:clrMap bg1="lt1" tx1="dk1" bg2="lt2" tx2="dk2" accent1="accent1" accent2="accent2" accent3="accent3" accent4="accent4" accent5="accent5" accent6="accent6" hlink="hlink" folHlink="folHlink"/>
  <p:sldLayoutIdLst>
    <p:sldLayoutId id="2147485170" r:id="rId1"/>
    <p:sldLayoutId id="2147485171" r:id="rId2"/>
    <p:sldLayoutId id="2147485172" r:id="rId3"/>
    <p:sldLayoutId id="2147485173" r:id="rId4"/>
    <p:sldLayoutId id="2147485174" r:id="rId5"/>
    <p:sldLayoutId id="2147485175" r:id="rId6"/>
    <p:sldLayoutId id="2147485176" r:id="rId7"/>
    <p:sldLayoutId id="2147485177" r:id="rId8"/>
    <p:sldLayoutId id="2147485178" r:id="rId9"/>
    <p:sldLayoutId id="2147485179" r:id="rId10"/>
    <p:sldLayoutId id="21474851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image" Target="../media/image11.emf"/><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9.xml"/><Relationship Id="rId5" Type="http://schemas.openxmlformats.org/officeDocument/2006/relationships/image" Target="../media/image13.emf"/><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39.xml"/><Relationship Id="rId5" Type="http://schemas.openxmlformats.org/officeDocument/2006/relationships/image" Target="../media/image15.emf"/><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39.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39.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3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39.xml"/><Relationship Id="rId5" Type="http://schemas.microsoft.com/office/2007/relationships/hdphoto" Target="../media/hdphoto1.wdp"/><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39.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39.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39.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39.xml"/><Relationship Id="rId4" Type="http://schemas.openxmlformats.org/officeDocument/2006/relationships/image" Target="../media/image25.jp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31.xml"/><Relationship Id="rId7" Type="http://schemas.openxmlformats.org/officeDocument/2006/relationships/oleObject" Target="../embeddings/oleObject2.bin"/><Relationship Id="rId2" Type="http://schemas.openxmlformats.org/officeDocument/2006/relationships/slideLayout" Target="../slideLayouts/slideLayout39.xml"/><Relationship Id="rId1" Type="http://schemas.openxmlformats.org/officeDocument/2006/relationships/vmlDrawing" Target="../drawings/vmlDrawing1.vml"/><Relationship Id="rId6" Type="http://schemas.openxmlformats.org/officeDocument/2006/relationships/image" Target="../media/image26.emf"/><Relationship Id="rId5" Type="http://schemas.openxmlformats.org/officeDocument/2006/relationships/oleObject" Target="../embeddings/oleObject1.bin"/><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39.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4.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39.xml"/><Relationship Id="rId4" Type="http://schemas.openxmlformats.org/officeDocument/2006/relationships/image" Target="../media/image29.jp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39.xml"/><Relationship Id="rId4" Type="http://schemas.openxmlformats.org/officeDocument/2006/relationships/chart" Target="../charts/chart1.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39.xml"/><Relationship Id="rId4" Type="http://schemas.openxmlformats.org/officeDocument/2006/relationships/image" Target="../media/image30.jp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39.xml"/><Relationship Id="rId4" Type="http://schemas.openxmlformats.org/officeDocument/2006/relationships/image" Target="../media/image31.jp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chart" Target="../charts/chart4.xml"/><Relationship Id="rId2" Type="http://schemas.openxmlformats.org/officeDocument/2006/relationships/notesSlide" Target="../notesSlides/notesSlide39.xml"/><Relationship Id="rId1" Type="http://schemas.openxmlformats.org/officeDocument/2006/relationships/slideLayout" Target="../slideLayouts/slideLayout39.xml"/><Relationship Id="rId6" Type="http://schemas.openxmlformats.org/officeDocument/2006/relationships/chart" Target="../charts/chart3.xml"/><Relationship Id="rId5" Type="http://schemas.openxmlformats.org/officeDocument/2006/relationships/image" Target="../media/image32.png"/><Relationship Id="rId4" Type="http://schemas.openxmlformats.org/officeDocument/2006/relationships/chart" Target="../charts/char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chart" Target="../charts/chart7.xml"/><Relationship Id="rId2" Type="http://schemas.openxmlformats.org/officeDocument/2006/relationships/notesSlide" Target="../notesSlides/notesSlide40.xml"/><Relationship Id="rId1" Type="http://schemas.openxmlformats.org/officeDocument/2006/relationships/slideLayout" Target="../slideLayouts/slideLayout39.xml"/><Relationship Id="rId6" Type="http://schemas.openxmlformats.org/officeDocument/2006/relationships/chart" Target="../charts/chart6.xml"/><Relationship Id="rId5" Type="http://schemas.openxmlformats.org/officeDocument/2006/relationships/image" Target="../media/image32.png"/><Relationship Id="rId4" Type="http://schemas.openxmlformats.org/officeDocument/2006/relationships/chart" Target="../charts/chart5.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39.xml"/><Relationship Id="rId4" Type="http://schemas.openxmlformats.org/officeDocument/2006/relationships/image" Target="../media/image33.jpg"/></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39.xml"/><Relationship Id="rId5" Type="http://schemas.openxmlformats.org/officeDocument/2006/relationships/image" Target="../media/image36.jpeg"/><Relationship Id="rId4" Type="http://schemas.openxmlformats.org/officeDocument/2006/relationships/image" Target="../media/image35.jp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18.xml"/><Relationship Id="rId5" Type="http://schemas.openxmlformats.org/officeDocument/2006/relationships/image" Target="../media/image38.png"/><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28"/>
            </a:gs>
            <a:gs pos="50000">
              <a:srgbClr val="000099"/>
            </a:gs>
            <a:gs pos="100000">
              <a:srgbClr val="000099">
                <a:gamma/>
                <a:shade val="25882"/>
                <a:invGamma/>
              </a:srgbClr>
            </a:gs>
          </a:gsLst>
          <a:lin ang="5400000" scaled="1"/>
          <a:tileRect/>
        </a:gra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952" y="0"/>
            <a:ext cx="380048" cy="34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90023" y="0"/>
            <a:ext cx="9906953" cy="86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744" tIns="40841" rIns="81744" bIns="40841" numCol="1" anchor="ctr" anchorCtr="0" compatLnSpc="1">
            <a:prstTxWarp prst="textNoShape">
              <a:avLst/>
            </a:prstTxWarp>
          </a:bodyPr>
          <a:lstStyle>
            <a:lvl1pPr algn="ctr" rtl="0" eaLnBrk="0" fontAlgn="base" hangingPunct="0">
              <a:spcBef>
                <a:spcPct val="0"/>
              </a:spcBef>
              <a:spcAft>
                <a:spcPct val="0"/>
              </a:spcAft>
              <a:defRPr sz="4200" b="1">
                <a:solidFill>
                  <a:srgbClr val="FFFF00"/>
                </a:solidFill>
                <a:latin typeface="+mj-lt"/>
                <a:ea typeface="+mj-ea"/>
                <a:cs typeface="+mj-cs"/>
              </a:defRPr>
            </a:lvl1pPr>
            <a:lvl2pPr algn="ctr" rtl="0" eaLnBrk="0" fontAlgn="base" hangingPunct="0">
              <a:spcBef>
                <a:spcPct val="0"/>
              </a:spcBef>
              <a:spcAft>
                <a:spcPct val="0"/>
              </a:spcAft>
              <a:defRPr sz="4200" b="1">
                <a:solidFill>
                  <a:srgbClr val="FFFF00"/>
                </a:solidFill>
                <a:latin typeface="Times New Roman" pitchFamily="18" charset="0"/>
              </a:defRPr>
            </a:lvl2pPr>
            <a:lvl3pPr algn="ctr" rtl="0" eaLnBrk="0" fontAlgn="base" hangingPunct="0">
              <a:spcBef>
                <a:spcPct val="0"/>
              </a:spcBef>
              <a:spcAft>
                <a:spcPct val="0"/>
              </a:spcAft>
              <a:defRPr sz="4200" b="1">
                <a:solidFill>
                  <a:srgbClr val="FFFF00"/>
                </a:solidFill>
                <a:latin typeface="Times New Roman" pitchFamily="18" charset="0"/>
              </a:defRPr>
            </a:lvl3pPr>
            <a:lvl4pPr algn="ctr" rtl="0" eaLnBrk="0" fontAlgn="base" hangingPunct="0">
              <a:spcBef>
                <a:spcPct val="0"/>
              </a:spcBef>
              <a:spcAft>
                <a:spcPct val="0"/>
              </a:spcAft>
              <a:defRPr sz="4200" b="1">
                <a:solidFill>
                  <a:srgbClr val="FFFF00"/>
                </a:solidFill>
                <a:latin typeface="Times New Roman" pitchFamily="18" charset="0"/>
              </a:defRPr>
            </a:lvl4pPr>
            <a:lvl5pPr algn="ctr" rtl="0" eaLnBrk="0" fontAlgn="base" hangingPunct="0">
              <a:spcBef>
                <a:spcPct val="0"/>
              </a:spcBef>
              <a:spcAft>
                <a:spcPct val="0"/>
              </a:spcAft>
              <a:defRPr sz="4200" b="1">
                <a:solidFill>
                  <a:srgbClr val="FFFF00"/>
                </a:solidFill>
                <a:latin typeface="Times New Roman" pitchFamily="18" charset="0"/>
              </a:defRPr>
            </a:lvl5pPr>
            <a:lvl6pPr marL="363219" algn="ctr" rtl="0" eaLnBrk="0" fontAlgn="base" hangingPunct="0">
              <a:spcBef>
                <a:spcPct val="0"/>
              </a:spcBef>
              <a:spcAft>
                <a:spcPct val="0"/>
              </a:spcAft>
              <a:defRPr sz="4200" b="1">
                <a:solidFill>
                  <a:srgbClr val="FFFF00"/>
                </a:solidFill>
                <a:latin typeface="Times New Roman" pitchFamily="18" charset="0"/>
              </a:defRPr>
            </a:lvl6pPr>
            <a:lvl7pPr marL="726276" algn="ctr" rtl="0" eaLnBrk="0" fontAlgn="base" hangingPunct="0">
              <a:spcBef>
                <a:spcPct val="0"/>
              </a:spcBef>
              <a:spcAft>
                <a:spcPct val="0"/>
              </a:spcAft>
              <a:defRPr sz="4200" b="1">
                <a:solidFill>
                  <a:srgbClr val="FFFF00"/>
                </a:solidFill>
                <a:latin typeface="Times New Roman" pitchFamily="18" charset="0"/>
              </a:defRPr>
            </a:lvl7pPr>
            <a:lvl8pPr marL="1089487" algn="ctr" rtl="0" eaLnBrk="0" fontAlgn="base" hangingPunct="0">
              <a:spcBef>
                <a:spcPct val="0"/>
              </a:spcBef>
              <a:spcAft>
                <a:spcPct val="0"/>
              </a:spcAft>
              <a:defRPr sz="4200" b="1">
                <a:solidFill>
                  <a:srgbClr val="FFFF00"/>
                </a:solidFill>
                <a:latin typeface="Times New Roman" pitchFamily="18" charset="0"/>
              </a:defRPr>
            </a:lvl8pPr>
            <a:lvl9pPr marL="1452598" algn="ctr" rtl="0" eaLnBrk="0" fontAlgn="base" hangingPunct="0">
              <a:spcBef>
                <a:spcPct val="0"/>
              </a:spcBef>
              <a:spcAft>
                <a:spcPct val="0"/>
              </a:spcAft>
              <a:defRPr sz="4200" b="1">
                <a:solidFill>
                  <a:srgbClr val="FFFF00"/>
                </a:solidFill>
                <a:latin typeface="Times New Roman" pitchFamily="18" charset="0"/>
              </a:defRPr>
            </a:lvl9pPr>
          </a:lstStyle>
          <a:p>
            <a:pPr marL="0" marR="0" lvl="0" indent="0" algn="ctr" defTabSz="1028700" rtl="0" eaLnBrk="0" fontAlgn="base" latinLnBrk="0" hangingPunct="0">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a:noFill/>
                </a:ln>
                <a:effectLst/>
                <a:uLnTx/>
                <a:uFillTx/>
                <a:latin typeface="Arial" pitchFamily="34" charset="0"/>
                <a:ea typeface="+mj-ea"/>
                <a:cs typeface="Arial" pitchFamily="34" charset="0"/>
              </a:rPr>
              <a:t>Complex Coronary Cases Supported by:</a:t>
            </a:r>
          </a:p>
        </p:txBody>
      </p:sp>
      <p:sp>
        <p:nvSpPr>
          <p:cNvPr id="5" name="Content Placeholder 2"/>
          <p:cNvSpPr txBox="1">
            <a:spLocks/>
          </p:cNvSpPr>
          <p:nvPr/>
        </p:nvSpPr>
        <p:spPr bwMode="auto">
          <a:xfrm>
            <a:off x="1021629" y="875206"/>
            <a:ext cx="8258028" cy="391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744" tIns="40841" rIns="81744" bIns="40841" numCol="1" anchor="t" anchorCtr="0" compatLnSpc="1">
            <a:prstTxWarp prst="textNoShape">
              <a:avLst/>
            </a:prstTxWarp>
          </a:bodyPr>
          <a:lstStyle>
            <a:lvl1pPr marL="97911" indent="-97911" algn="l" rtl="0" eaLnBrk="0" fontAlgn="base" hangingPunct="0">
              <a:spcBef>
                <a:spcPct val="20000"/>
              </a:spcBef>
              <a:spcAft>
                <a:spcPct val="0"/>
              </a:spcAft>
              <a:buChar char="•"/>
              <a:defRPr sz="3200">
                <a:solidFill>
                  <a:schemeClr val="bg1"/>
                </a:solidFill>
                <a:latin typeface="+mn-lt"/>
                <a:ea typeface="+mn-ea"/>
                <a:cs typeface="+mn-cs"/>
              </a:defRPr>
            </a:lvl1pPr>
            <a:lvl2pPr marL="456440" indent="-44244" algn="l" rtl="0" eaLnBrk="0" fontAlgn="base" hangingPunct="0">
              <a:spcBef>
                <a:spcPct val="20000"/>
              </a:spcBef>
              <a:spcAft>
                <a:spcPct val="0"/>
              </a:spcAft>
              <a:buChar char="–"/>
              <a:defRPr sz="2800">
                <a:solidFill>
                  <a:schemeClr val="bg1"/>
                </a:solidFill>
                <a:latin typeface="+mn-lt"/>
              </a:defRPr>
            </a:lvl2pPr>
            <a:lvl3pPr marL="778583" indent="-7930" algn="l" rtl="0" eaLnBrk="0" fontAlgn="base" hangingPunct="0">
              <a:spcBef>
                <a:spcPct val="20000"/>
              </a:spcBef>
              <a:spcAft>
                <a:spcPct val="0"/>
              </a:spcAft>
              <a:buChar char="•"/>
              <a:defRPr sz="2400">
                <a:solidFill>
                  <a:schemeClr val="bg1"/>
                </a:solidFill>
                <a:latin typeface="+mn-lt"/>
              </a:defRPr>
            </a:lvl3pPr>
            <a:lvl4pPr marL="1162343" indent="-7930" algn="l" rtl="0" eaLnBrk="0" fontAlgn="base" hangingPunct="0">
              <a:spcBef>
                <a:spcPct val="20000"/>
              </a:spcBef>
              <a:spcAft>
                <a:spcPct val="0"/>
              </a:spcAft>
              <a:buChar char="–"/>
              <a:defRPr sz="2000">
                <a:solidFill>
                  <a:schemeClr val="bg1"/>
                </a:solidFill>
                <a:latin typeface="+mn-lt"/>
              </a:defRPr>
            </a:lvl4pPr>
            <a:lvl5pPr marL="1517745" indent="-7930" algn="l" rtl="0" eaLnBrk="0" fontAlgn="base" hangingPunct="0">
              <a:spcBef>
                <a:spcPct val="20000"/>
              </a:spcBef>
              <a:spcAft>
                <a:spcPct val="0"/>
              </a:spcAft>
              <a:buChar char="»"/>
              <a:defRPr sz="2000">
                <a:solidFill>
                  <a:schemeClr val="bg1"/>
                </a:solidFill>
                <a:latin typeface="+mn-lt"/>
              </a:defRPr>
            </a:lvl5pPr>
            <a:lvl6pPr marL="1997251" indent="-183020" algn="l" rtl="0" eaLnBrk="0" fontAlgn="base" hangingPunct="0">
              <a:spcBef>
                <a:spcPct val="20000"/>
              </a:spcBef>
              <a:spcAft>
                <a:spcPct val="0"/>
              </a:spcAft>
              <a:buChar char="»"/>
              <a:defRPr sz="2000">
                <a:solidFill>
                  <a:schemeClr val="bg1"/>
                </a:solidFill>
                <a:latin typeface="+mn-lt"/>
              </a:defRPr>
            </a:lvl6pPr>
            <a:lvl7pPr marL="2360461" indent="-183020" algn="l" rtl="0" eaLnBrk="0" fontAlgn="base" hangingPunct="0">
              <a:spcBef>
                <a:spcPct val="20000"/>
              </a:spcBef>
              <a:spcAft>
                <a:spcPct val="0"/>
              </a:spcAft>
              <a:buChar char="»"/>
              <a:defRPr sz="2000">
                <a:solidFill>
                  <a:schemeClr val="bg1"/>
                </a:solidFill>
                <a:latin typeface="+mn-lt"/>
              </a:defRPr>
            </a:lvl7pPr>
            <a:lvl8pPr marL="2723649" indent="-183020" algn="l" rtl="0" eaLnBrk="0" fontAlgn="base" hangingPunct="0">
              <a:spcBef>
                <a:spcPct val="20000"/>
              </a:spcBef>
              <a:spcAft>
                <a:spcPct val="0"/>
              </a:spcAft>
              <a:buChar char="»"/>
              <a:defRPr sz="2000">
                <a:solidFill>
                  <a:schemeClr val="bg1"/>
                </a:solidFill>
                <a:latin typeface="+mn-lt"/>
              </a:defRPr>
            </a:lvl8pPr>
            <a:lvl9pPr marL="3086775" indent="-183020" algn="l" rtl="0" eaLnBrk="0" fontAlgn="base" hangingPunct="0">
              <a:spcBef>
                <a:spcPct val="20000"/>
              </a:spcBef>
              <a:spcAft>
                <a:spcPct val="0"/>
              </a:spcAft>
              <a:buChar char="»"/>
              <a:defRPr sz="2000">
                <a:solidFill>
                  <a:schemeClr val="bg1"/>
                </a:solidFill>
                <a:latin typeface="+mn-lt"/>
              </a:defRPr>
            </a:lvl9pPr>
          </a:lstStyle>
          <a:p>
            <a:pPr marL="0" marR="0" lvl="0" indent="0" algn="l" defTabSz="1028700" rtl="0" eaLnBrk="0" fontAlgn="base" latinLnBrk="0" hangingPunct="0">
              <a:lnSpc>
                <a:spcPct val="100000"/>
              </a:lnSpc>
              <a:spcBef>
                <a:spcPct val="20000"/>
              </a:spcBef>
              <a:spcAft>
                <a:spcPct val="0"/>
              </a:spcAft>
              <a:buClrTx/>
              <a:buSzTx/>
              <a:buFontTx/>
              <a:buChar char="•"/>
              <a:tabLst/>
              <a:defRPr/>
            </a:pPr>
            <a:r>
              <a:rPr kumimoji="0" lang="en-US" altLang="en-US" sz="3800" b="1" i="0" u="none" strike="noStrike" kern="0" cap="none" spc="0" normalizeH="0" baseline="0" noProof="0" dirty="0">
                <a:ln>
                  <a:noFill/>
                </a:ln>
                <a:solidFill>
                  <a:prstClr val="white"/>
                </a:solidFill>
                <a:effectLst/>
                <a:uLnTx/>
                <a:uFillTx/>
                <a:latin typeface="Arial" pitchFamily="34" charset="0"/>
                <a:cs typeface="Arial" pitchFamily="34" charset="0"/>
              </a:rPr>
              <a:t> Abbott Vascular Inc.</a:t>
            </a:r>
          </a:p>
          <a:p>
            <a:pPr marL="0" marR="0" lvl="0" indent="0" algn="l" defTabSz="1028700" rtl="0" eaLnBrk="0" fontAlgn="base" latinLnBrk="0" hangingPunct="0">
              <a:lnSpc>
                <a:spcPct val="100000"/>
              </a:lnSpc>
              <a:spcBef>
                <a:spcPct val="20000"/>
              </a:spcBef>
              <a:spcAft>
                <a:spcPct val="0"/>
              </a:spcAft>
              <a:buClrTx/>
              <a:buSzTx/>
              <a:buFontTx/>
              <a:buChar char="•"/>
              <a:tabLst/>
              <a:defRPr/>
            </a:pPr>
            <a:r>
              <a:rPr kumimoji="0" lang="en-US" altLang="en-US" sz="3800" b="1" i="0" u="none" strike="noStrike" kern="0" cap="none" spc="0" normalizeH="0" baseline="0" noProof="0" dirty="0">
                <a:ln>
                  <a:noFill/>
                </a:ln>
                <a:solidFill>
                  <a:prstClr val="white"/>
                </a:solidFill>
                <a:effectLst/>
                <a:uLnTx/>
                <a:uFillTx/>
                <a:latin typeface="Arial" pitchFamily="34" charset="0"/>
                <a:cs typeface="Arial" pitchFamily="34" charset="0"/>
              </a:rPr>
              <a:t> Boston Scientific Corp.</a:t>
            </a:r>
          </a:p>
          <a:p>
            <a:pPr marL="0" marR="0" lvl="0" indent="0" algn="l" defTabSz="1028700" rtl="0" eaLnBrk="0" fontAlgn="base" latinLnBrk="0" hangingPunct="0">
              <a:lnSpc>
                <a:spcPct val="100000"/>
              </a:lnSpc>
              <a:spcBef>
                <a:spcPct val="20000"/>
              </a:spcBef>
              <a:spcAft>
                <a:spcPct val="0"/>
              </a:spcAft>
              <a:buClrTx/>
              <a:buSzTx/>
              <a:buFontTx/>
              <a:buChar char="•"/>
              <a:tabLst/>
              <a:defRPr/>
            </a:pPr>
            <a:r>
              <a:rPr kumimoji="0" lang="en-US" altLang="en-US" sz="3800" b="1" i="0" u="none" strike="noStrike" kern="0" cap="none" spc="0" normalizeH="0" baseline="0" noProof="0" dirty="0">
                <a:ln>
                  <a:noFill/>
                </a:ln>
                <a:solidFill>
                  <a:prstClr val="white"/>
                </a:solidFill>
                <a:effectLst/>
                <a:uLnTx/>
                <a:uFillTx/>
                <a:latin typeface="Arial" pitchFamily="34" charset="0"/>
                <a:cs typeface="Arial" pitchFamily="34" charset="0"/>
              </a:rPr>
              <a:t> Terumo Vascular Corp.</a:t>
            </a:r>
          </a:p>
          <a:p>
            <a:pPr marL="0" marR="0" lvl="0" indent="0" algn="l" defTabSz="1028700" rtl="0" eaLnBrk="0" fontAlgn="base" latinLnBrk="0" hangingPunct="0">
              <a:lnSpc>
                <a:spcPct val="100000"/>
              </a:lnSpc>
              <a:spcBef>
                <a:spcPct val="20000"/>
              </a:spcBef>
              <a:spcAft>
                <a:spcPct val="0"/>
              </a:spcAft>
              <a:buClrTx/>
              <a:buSzTx/>
              <a:buFontTx/>
              <a:buChar char="•"/>
              <a:tabLst/>
              <a:defRPr/>
            </a:pPr>
            <a:r>
              <a:rPr kumimoji="0" lang="en-US" altLang="en-US" sz="3800" b="1" i="0" u="none" strike="noStrike" kern="0" cap="none" spc="0" normalizeH="0" baseline="0" noProof="0" dirty="0">
                <a:ln>
                  <a:noFill/>
                </a:ln>
                <a:solidFill>
                  <a:prstClr val="white"/>
                </a:solidFill>
                <a:effectLst/>
                <a:uLnTx/>
                <a:uFillTx/>
                <a:latin typeface="Arial" pitchFamily="34" charset="0"/>
                <a:cs typeface="Arial" pitchFamily="34" charset="0"/>
              </a:rPr>
              <a:t> Cardiovascular Systems Inc.</a:t>
            </a:r>
          </a:p>
          <a:p>
            <a:pPr marL="0" marR="0" lvl="0" indent="0" algn="l" defTabSz="1028700" rtl="0" eaLnBrk="0" fontAlgn="base" latinLnBrk="0" hangingPunct="0">
              <a:lnSpc>
                <a:spcPct val="100000"/>
              </a:lnSpc>
              <a:spcBef>
                <a:spcPct val="20000"/>
              </a:spcBef>
              <a:spcAft>
                <a:spcPct val="0"/>
              </a:spcAft>
              <a:buClrTx/>
              <a:buSzTx/>
              <a:buFontTx/>
              <a:buChar char="•"/>
              <a:tabLst/>
              <a:defRPr/>
            </a:pPr>
            <a:r>
              <a:rPr kumimoji="0" lang="en-US" altLang="en-US" sz="3800" b="1" i="0" u="none" strike="noStrike" kern="0" cap="none" spc="0" normalizeH="0" baseline="0" noProof="0" dirty="0">
                <a:ln>
                  <a:noFill/>
                </a:ln>
                <a:solidFill>
                  <a:prstClr val="white"/>
                </a:solidFill>
                <a:effectLst/>
                <a:uLnTx/>
                <a:uFillTx/>
                <a:latin typeface="Arial" pitchFamily="34" charset="0"/>
                <a:cs typeface="Arial" pitchFamily="34" charset="0"/>
              </a:rPr>
              <a:t> </a:t>
            </a:r>
            <a:r>
              <a:rPr kumimoji="0" lang="en-US" altLang="en-US" sz="3800" b="1" i="0" u="none" strike="noStrike" kern="0" cap="none" spc="0" normalizeH="0" baseline="0" noProof="0" dirty="0" err="1">
                <a:ln>
                  <a:noFill/>
                </a:ln>
                <a:solidFill>
                  <a:prstClr val="white"/>
                </a:solidFill>
                <a:effectLst/>
                <a:uLnTx/>
                <a:uFillTx/>
                <a:latin typeface="Arial" pitchFamily="34" charset="0"/>
                <a:cs typeface="Arial" pitchFamily="34" charset="0"/>
              </a:rPr>
              <a:t>Abiomed</a:t>
            </a:r>
            <a:r>
              <a:rPr kumimoji="0" lang="en-US" altLang="en-US" sz="3800" b="1" i="0" u="none" strike="noStrike" kern="0" cap="none" spc="0" normalizeH="0" baseline="0" noProof="0" dirty="0">
                <a:ln>
                  <a:noFill/>
                </a:ln>
                <a:solidFill>
                  <a:prstClr val="white"/>
                </a:solidFill>
                <a:effectLst/>
                <a:uLnTx/>
                <a:uFillTx/>
                <a:latin typeface="Arial" pitchFamily="34" charset="0"/>
                <a:cs typeface="Arial" pitchFamily="34" charset="0"/>
              </a:rPr>
              <a:t> Inc.</a:t>
            </a:r>
          </a:p>
          <a:p>
            <a:pPr marL="0" marR="0" lvl="0" indent="0" algn="l" defTabSz="1028700" rtl="0" eaLnBrk="0" fontAlgn="base" latinLnBrk="0" hangingPunct="0">
              <a:lnSpc>
                <a:spcPct val="100000"/>
              </a:lnSpc>
              <a:spcBef>
                <a:spcPct val="20000"/>
              </a:spcBef>
              <a:spcAft>
                <a:spcPct val="0"/>
              </a:spcAft>
              <a:buClrTx/>
              <a:buSzTx/>
              <a:buFontTx/>
              <a:buChar char="•"/>
              <a:tabLst/>
              <a:defRPr/>
            </a:pPr>
            <a:r>
              <a:rPr kumimoji="0" lang="en-US" altLang="en-US" sz="3800" b="1" i="0" u="none" strike="noStrike" kern="0" cap="none" spc="0" normalizeH="0" baseline="0" noProof="0" dirty="0">
                <a:ln>
                  <a:noFill/>
                </a:ln>
                <a:solidFill>
                  <a:prstClr val="white"/>
                </a:solidFill>
                <a:effectLst/>
                <a:uLnTx/>
                <a:uFillTx/>
                <a:latin typeface="Arial" pitchFamily="34" charset="0"/>
                <a:cs typeface="Arial" pitchFamily="34" charset="0"/>
              </a:rPr>
              <a:t> </a:t>
            </a:r>
            <a:r>
              <a:rPr kumimoji="0" lang="en-US" altLang="en-US" sz="3800" b="1" i="0" u="none" strike="noStrike" kern="0" cap="none" spc="0" normalizeH="0" baseline="0" noProof="0" dirty="0" err="1">
                <a:ln>
                  <a:noFill/>
                </a:ln>
                <a:solidFill>
                  <a:prstClr val="white"/>
                </a:solidFill>
                <a:effectLst/>
                <a:uLnTx/>
                <a:uFillTx/>
                <a:latin typeface="Arial" pitchFamily="34" charset="0"/>
                <a:cs typeface="Arial" pitchFamily="34" charset="0"/>
              </a:rPr>
              <a:t>Chiesi</a:t>
            </a:r>
            <a:r>
              <a:rPr kumimoji="0" lang="en-US" altLang="en-US" sz="3800" b="1" i="0" u="none" strike="noStrike" kern="0" cap="none" spc="0" normalizeH="0" baseline="0" noProof="0" dirty="0">
                <a:ln>
                  <a:noFill/>
                </a:ln>
                <a:solidFill>
                  <a:prstClr val="white"/>
                </a:solidFill>
                <a:effectLst/>
                <a:uLnTx/>
                <a:uFillTx/>
                <a:latin typeface="Arial" pitchFamily="34" charset="0"/>
                <a:cs typeface="Arial" pitchFamily="34" charset="0"/>
              </a:rPr>
              <a:t> Inc.</a:t>
            </a:r>
          </a:p>
          <a:p>
            <a:pPr marL="0" marR="0" lvl="0" indent="0" algn="l" defTabSz="1028700" rtl="0" eaLnBrk="0" fontAlgn="base" latinLnBrk="0" hangingPunct="0">
              <a:lnSpc>
                <a:spcPct val="100000"/>
              </a:lnSpc>
              <a:spcBef>
                <a:spcPct val="20000"/>
              </a:spcBef>
              <a:spcAft>
                <a:spcPct val="0"/>
              </a:spcAft>
              <a:buClrTx/>
              <a:buSzTx/>
              <a:buFontTx/>
              <a:buChar char="•"/>
              <a:tabLst/>
              <a:defRPr/>
            </a:pPr>
            <a:r>
              <a:rPr kumimoji="0" lang="en-US" altLang="en-US" sz="3800" b="1" i="0" u="none" strike="noStrike" kern="0" cap="none" spc="0" normalizeH="0" baseline="0" noProof="0" dirty="0">
                <a:ln>
                  <a:noFill/>
                </a:ln>
                <a:solidFill>
                  <a:prstClr val="white"/>
                </a:solidFill>
                <a:effectLst/>
                <a:uLnTx/>
                <a:uFillTx/>
                <a:latin typeface="Arial" pitchFamily="34" charset="0"/>
                <a:cs typeface="Arial" pitchFamily="34" charset="0"/>
              </a:rPr>
              <a:t> </a:t>
            </a:r>
            <a:r>
              <a:rPr lang="en-US" altLang="en-US" sz="3800" b="1" kern="0" dirty="0">
                <a:solidFill>
                  <a:prstClr val="white"/>
                </a:solidFill>
                <a:latin typeface="Arial" pitchFamily="34" charset="0"/>
                <a:cs typeface="Arial" pitchFamily="34" charset="0"/>
              </a:rPr>
              <a:t>Shockwave </a:t>
            </a:r>
            <a:r>
              <a:rPr kumimoji="0" lang="en-US" altLang="en-US" sz="3800" b="1" i="0" u="none" strike="noStrike" kern="0" cap="none" spc="0" normalizeH="0" baseline="0" noProof="0" dirty="0">
                <a:ln>
                  <a:noFill/>
                </a:ln>
                <a:solidFill>
                  <a:prstClr val="white"/>
                </a:solidFill>
                <a:effectLst/>
                <a:uLnTx/>
                <a:uFillTx/>
                <a:latin typeface="Arial" pitchFamily="34" charset="0"/>
                <a:cs typeface="Arial" pitchFamily="34" charset="0"/>
              </a:rPr>
              <a:t>Medical Inc.</a:t>
            </a:r>
          </a:p>
          <a:p>
            <a:pPr marL="0" marR="0" lvl="0" indent="0" algn="l" defTabSz="1028700" rtl="0" eaLnBrk="0" fontAlgn="base" latinLnBrk="0" hangingPunct="0">
              <a:lnSpc>
                <a:spcPct val="100000"/>
              </a:lnSpc>
              <a:spcBef>
                <a:spcPct val="20000"/>
              </a:spcBef>
              <a:spcAft>
                <a:spcPct val="0"/>
              </a:spcAft>
              <a:buClrTx/>
              <a:buSzTx/>
              <a:buFontTx/>
              <a:buChar char="•"/>
              <a:tabLst/>
              <a:defRPr/>
            </a:pPr>
            <a:r>
              <a:rPr lang="en-US" altLang="en-US" sz="3800" b="1" kern="0" dirty="0">
                <a:solidFill>
                  <a:prstClr val="white"/>
                </a:solidFill>
                <a:latin typeface="Arial" pitchFamily="34" charset="0"/>
                <a:cs typeface="Arial" pitchFamily="34" charset="0"/>
              </a:rPr>
              <a:t> Cardinal Health </a:t>
            </a:r>
            <a:r>
              <a:rPr lang="en-US" altLang="en-US" sz="3800" b="1" kern="0" dirty="0" err="1">
                <a:solidFill>
                  <a:prstClr val="white"/>
                </a:solidFill>
                <a:latin typeface="Arial" pitchFamily="34" charset="0"/>
                <a:cs typeface="Arial" pitchFamily="34" charset="0"/>
              </a:rPr>
              <a:t>Cordis</a:t>
            </a:r>
            <a:r>
              <a:rPr lang="en-US" altLang="en-US" sz="3800" b="1" kern="0" dirty="0">
                <a:solidFill>
                  <a:prstClr val="white"/>
                </a:solidFill>
                <a:latin typeface="Arial" pitchFamily="34" charset="0"/>
                <a:cs typeface="Arial" pitchFamily="34" charset="0"/>
              </a:rPr>
              <a:t> Inc.</a:t>
            </a:r>
            <a:endParaRPr kumimoji="0" lang="en-US" altLang="en-US" sz="3800" b="1"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2245348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1">
            <a:extLst>
              <a:ext uri="{FF2B5EF4-FFF2-40B4-BE49-F238E27FC236}">
                <a16:creationId xmlns:a16="http://schemas.microsoft.com/office/drawing/2014/main" id="{4AE70950-2408-6142-923C-69508D045519}"/>
              </a:ext>
            </a:extLst>
          </p:cNvPr>
          <p:cNvSpPr txBox="1"/>
          <p:nvPr/>
        </p:nvSpPr>
        <p:spPr>
          <a:xfrm>
            <a:off x="15304" y="5274"/>
            <a:ext cx="102716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altLang="zh-CN" sz="3600" b="1" i="0" u="none" strike="noStrike" kern="1200" cap="none" spc="0" normalizeH="0" baseline="0" noProof="0" dirty="0" smtClean="0">
                <a:ln>
                  <a:noFill/>
                </a:ln>
                <a:solidFill>
                  <a:srgbClr val="FFFF00"/>
                </a:solidFill>
                <a:effectLst/>
                <a:uLnTx/>
                <a:uFillTx/>
                <a:latin typeface="Arial" panose="020B0604020202020204" pitchFamily="34" charset="0"/>
                <a:ea typeface="等线" panose="02010600030101010101"/>
                <a:cs typeface="Arial" panose="020B0604020202020204" pitchFamily="34" charset="0"/>
              </a:rPr>
              <a:t>BRIGHT-4 Trial: Patient Flow</a:t>
            </a:r>
            <a:endParaRPr kumimoji="0" lang="en-US" altLang="zh-CN" sz="3600" b="1" i="0" u="none" strike="noStrike" kern="1200" cap="none" spc="0" normalizeH="0" baseline="0" noProof="0" dirty="0">
              <a:ln>
                <a:noFill/>
              </a:ln>
              <a:solidFill>
                <a:srgbClr val="FFFF00"/>
              </a:solidFill>
              <a:effectLst/>
              <a:uLnTx/>
              <a:uFillTx/>
              <a:latin typeface="Arial" panose="020B0604020202020204" pitchFamily="34" charset="0"/>
              <a:ea typeface="等线" panose="02010600030101010101"/>
              <a:cs typeface="Arial" panose="020B0604020202020204" pitchFamily="34" charset="0"/>
            </a:endParaRPr>
          </a:p>
        </p:txBody>
      </p:sp>
      <p:sp>
        <p:nvSpPr>
          <p:cNvPr id="4" name="TextBox 3"/>
          <p:cNvSpPr txBox="1"/>
          <p:nvPr/>
        </p:nvSpPr>
        <p:spPr>
          <a:xfrm>
            <a:off x="4919472" y="6515563"/>
            <a:ext cx="536752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Li et al., Lancet 2022 Nov 6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aphicFrame>
        <p:nvGraphicFramePr>
          <p:cNvPr id="5" name="表格 3">
            <a:extLst>
              <a:ext uri="{FF2B5EF4-FFF2-40B4-BE49-F238E27FC236}">
                <a16:creationId xmlns:a16="http://schemas.microsoft.com/office/drawing/2014/main" id="{36AB7A5D-105C-FBE6-7772-61FED949AC4D}"/>
              </a:ext>
            </a:extLst>
          </p:cNvPr>
          <p:cNvGraphicFramePr>
            <a:graphicFrameLocks noGrp="1"/>
          </p:cNvGraphicFramePr>
          <p:nvPr>
            <p:extLst/>
          </p:nvPr>
        </p:nvGraphicFramePr>
        <p:xfrm>
          <a:off x="97493" y="842682"/>
          <a:ext cx="4976530" cy="5384388"/>
        </p:xfrm>
        <a:graphic>
          <a:graphicData uri="http://schemas.openxmlformats.org/drawingml/2006/table">
            <a:tbl>
              <a:tblPr firstRow="1" firstCol="1" bandRow="1"/>
              <a:tblGrid>
                <a:gridCol w="1981653">
                  <a:extLst>
                    <a:ext uri="{9D8B030D-6E8A-4147-A177-3AD203B41FA5}">
                      <a16:colId xmlns:a16="http://schemas.microsoft.com/office/drawing/2014/main" val="1879538108"/>
                    </a:ext>
                  </a:extLst>
                </a:gridCol>
                <a:gridCol w="1541505">
                  <a:extLst>
                    <a:ext uri="{9D8B030D-6E8A-4147-A177-3AD203B41FA5}">
                      <a16:colId xmlns:a16="http://schemas.microsoft.com/office/drawing/2014/main" val="970061212"/>
                    </a:ext>
                  </a:extLst>
                </a:gridCol>
                <a:gridCol w="1453372">
                  <a:extLst>
                    <a:ext uri="{9D8B030D-6E8A-4147-A177-3AD203B41FA5}">
                      <a16:colId xmlns:a16="http://schemas.microsoft.com/office/drawing/2014/main" val="2183059153"/>
                    </a:ext>
                  </a:extLst>
                </a:gridCol>
              </a:tblGrid>
              <a:tr h="819421">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l">
                        <a:lnSpc>
                          <a:spcPct val="100000"/>
                        </a:lnSpc>
                      </a:pPr>
                      <a:r>
                        <a:rPr lang="en-US" sz="1600" b="1" kern="0" dirty="0">
                          <a:solidFill>
                            <a:schemeClr val="bg1">
                              <a:lumMod val="95000"/>
                            </a:schemeClr>
                          </a:solidFill>
                          <a:effectLst/>
                          <a:latin typeface="Arial" panose="020B0604020202020204" pitchFamily="34" charset="0"/>
                          <a:cs typeface="Arial" panose="020B0604020202020204" pitchFamily="34" charset="0"/>
                        </a:rPr>
                        <a:t>Characteristic</a:t>
                      </a:r>
                      <a:endParaRPr lang="zh-CN" sz="1600" b="1" kern="100" dirty="0">
                        <a:solidFill>
                          <a:schemeClr val="bg1">
                            <a:lumMod val="95000"/>
                          </a:schemeClr>
                        </a:solidFill>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ctr">
                        <a:lnSpc>
                          <a:spcPct val="100000"/>
                        </a:lnSpc>
                      </a:pPr>
                      <a:r>
                        <a:rPr lang="en-US" sz="1600" b="1" kern="0" dirty="0">
                          <a:solidFill>
                            <a:schemeClr val="bg1">
                              <a:lumMod val="95000"/>
                            </a:schemeClr>
                          </a:solidFill>
                          <a:effectLst/>
                          <a:latin typeface="Arial" panose="020B0604020202020204" pitchFamily="34" charset="0"/>
                          <a:cs typeface="Arial" panose="020B0604020202020204" pitchFamily="34" charset="0"/>
                        </a:rPr>
                        <a:t>Heparin </a:t>
                      </a:r>
                      <a:br>
                        <a:rPr lang="en-US" sz="1600" b="1" kern="0" dirty="0">
                          <a:solidFill>
                            <a:schemeClr val="bg1">
                              <a:lumMod val="95000"/>
                            </a:schemeClr>
                          </a:solidFill>
                          <a:effectLst/>
                          <a:latin typeface="Arial" panose="020B0604020202020204" pitchFamily="34" charset="0"/>
                          <a:cs typeface="Arial" panose="020B0604020202020204" pitchFamily="34" charset="0"/>
                        </a:rPr>
                      </a:br>
                      <a:r>
                        <a:rPr lang="en-US" sz="1600" b="1" kern="0" dirty="0">
                          <a:solidFill>
                            <a:schemeClr val="bg1">
                              <a:lumMod val="95000"/>
                            </a:schemeClr>
                          </a:solidFill>
                          <a:effectLst/>
                          <a:latin typeface="Arial" panose="020B0604020202020204" pitchFamily="34" charset="0"/>
                          <a:cs typeface="Arial" panose="020B0604020202020204" pitchFamily="34" charset="0"/>
                        </a:rPr>
                        <a:t>(N=3007)</a:t>
                      </a:r>
                      <a:endParaRPr lang="zh-CN" sz="1600" b="1" kern="100" dirty="0">
                        <a:solidFill>
                          <a:schemeClr val="bg1">
                            <a:lumMod val="95000"/>
                          </a:schemeClr>
                        </a:solidFill>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ctr">
                        <a:lnSpc>
                          <a:spcPct val="100000"/>
                        </a:lnSpc>
                      </a:pPr>
                      <a:r>
                        <a:rPr lang="en-US" sz="1600" b="1" kern="0" dirty="0">
                          <a:solidFill>
                            <a:schemeClr val="bg1">
                              <a:lumMod val="95000"/>
                            </a:schemeClr>
                          </a:solidFill>
                          <a:effectLst/>
                          <a:latin typeface="Arial" panose="020B0604020202020204" pitchFamily="34" charset="0"/>
                          <a:cs typeface="Arial" panose="020B0604020202020204" pitchFamily="34" charset="0"/>
                        </a:rPr>
                        <a:t>Bivalirudin </a:t>
                      </a:r>
                      <a:br>
                        <a:rPr lang="en-US" sz="1600" b="1" kern="0" dirty="0">
                          <a:solidFill>
                            <a:schemeClr val="bg1">
                              <a:lumMod val="95000"/>
                            </a:schemeClr>
                          </a:solidFill>
                          <a:effectLst/>
                          <a:latin typeface="Arial" panose="020B0604020202020204" pitchFamily="34" charset="0"/>
                          <a:cs typeface="Arial" panose="020B0604020202020204" pitchFamily="34" charset="0"/>
                        </a:rPr>
                      </a:br>
                      <a:r>
                        <a:rPr lang="en-US" sz="1600" b="1" kern="0" dirty="0">
                          <a:solidFill>
                            <a:schemeClr val="bg1">
                              <a:lumMod val="95000"/>
                            </a:schemeClr>
                          </a:solidFill>
                          <a:effectLst/>
                          <a:latin typeface="Arial" panose="020B0604020202020204" pitchFamily="34" charset="0"/>
                          <a:cs typeface="Arial" panose="020B0604020202020204" pitchFamily="34" charset="0"/>
                        </a:rPr>
                        <a:t>(N=3009)</a:t>
                      </a:r>
                      <a:endParaRPr lang="zh-CN" sz="1600" b="1" kern="100" dirty="0">
                        <a:solidFill>
                          <a:schemeClr val="bg1">
                            <a:lumMod val="95000"/>
                          </a:schemeClr>
                        </a:solidFill>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40827083"/>
                  </a:ext>
                </a:extLst>
              </a:tr>
              <a:tr h="414997">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pPr>
                      <a:r>
                        <a:rPr lang="en-US" sz="1600" b="1" kern="0" dirty="0">
                          <a:solidFill>
                            <a:srgbClr val="000000"/>
                          </a:solidFill>
                          <a:effectLst/>
                          <a:latin typeface="Arial" panose="020B0604020202020204" pitchFamily="34" charset="0"/>
                          <a:cs typeface="Arial" panose="020B0604020202020204" pitchFamily="34" charset="0"/>
                        </a:rPr>
                        <a:t>Age, years</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marL="0" marR="0" algn="ctr">
                        <a:lnSpc>
                          <a:spcPct val="100000"/>
                        </a:lnSpc>
                        <a:spcBef>
                          <a:spcPts val="0"/>
                        </a:spcBef>
                        <a:spcAft>
                          <a:spcPts val="0"/>
                        </a:spcAft>
                      </a:pPr>
                      <a:r>
                        <a:rPr lang="en-US" sz="1600" b="1" kern="0" dirty="0">
                          <a:solidFill>
                            <a:srgbClr val="000000"/>
                          </a:solidFill>
                          <a:effectLst/>
                          <a:latin typeface="Arial" panose="020B0604020202020204" pitchFamily="34" charset="0"/>
                          <a:ea typeface="SimSun" panose="02010600030101010101" pitchFamily="2" charset="-122"/>
                          <a:cs typeface="Arial" panose="020B0604020202020204" pitchFamily="34" charset="0"/>
                        </a:rPr>
                        <a:t>60.6 ± 12.2</a:t>
                      </a:r>
                      <a:endParaRPr lang="en-US" sz="1600" b="1"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marL="0" marR="0" algn="ctr">
                        <a:lnSpc>
                          <a:spcPct val="100000"/>
                        </a:lnSpc>
                        <a:spcBef>
                          <a:spcPts val="0"/>
                        </a:spcBef>
                        <a:spcAft>
                          <a:spcPts val="0"/>
                        </a:spcAft>
                      </a:pPr>
                      <a:r>
                        <a:rPr lang="en-US" sz="1600" b="1" kern="0" dirty="0">
                          <a:solidFill>
                            <a:srgbClr val="000000"/>
                          </a:solidFill>
                          <a:effectLst/>
                          <a:latin typeface="Arial" panose="020B0604020202020204" pitchFamily="34" charset="0"/>
                          <a:ea typeface="SimSun" panose="02010600030101010101" pitchFamily="2" charset="-122"/>
                          <a:cs typeface="Arial" panose="020B0604020202020204" pitchFamily="34" charset="0"/>
                        </a:rPr>
                        <a:t>60.5 ± 12.1</a:t>
                      </a:r>
                      <a:endParaRPr lang="en-US" sz="1600" b="1"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341983275"/>
                  </a:ext>
                </a:extLst>
              </a:tr>
              <a:tr h="414997">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pPr>
                      <a:r>
                        <a:rPr lang="en-US" sz="1600" b="1" kern="0" dirty="0">
                          <a:solidFill>
                            <a:srgbClr val="000000"/>
                          </a:solidFill>
                          <a:effectLst/>
                          <a:latin typeface="Arial" panose="020B0604020202020204" pitchFamily="34" charset="0"/>
                          <a:cs typeface="Arial" panose="020B0604020202020204" pitchFamily="34" charset="0"/>
                        </a:rPr>
                        <a:t>Male</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78.9%</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78.1%</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36114069"/>
                  </a:ext>
                </a:extLst>
              </a:tr>
              <a:tr h="414997">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marL="0" indent="0" algn="l">
                        <a:lnSpc>
                          <a:spcPct val="100000"/>
                        </a:lnSpc>
                      </a:pPr>
                      <a:r>
                        <a:rPr lang="en-US" sz="1600" b="1" kern="0" dirty="0">
                          <a:solidFill>
                            <a:srgbClr val="000000"/>
                          </a:solidFill>
                          <a:effectLst/>
                          <a:latin typeface="Arial" panose="020B0604020202020204" pitchFamily="34" charset="0"/>
                          <a:cs typeface="Arial" panose="020B0604020202020204" pitchFamily="34" charset="0"/>
                        </a:rPr>
                        <a:t>Diabetes mellitus</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23.2%</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22.2%</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795232170"/>
                  </a:ext>
                </a:extLst>
              </a:tr>
              <a:tr h="414997">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marL="0" indent="0" algn="l">
                        <a:lnSpc>
                          <a:spcPct val="100000"/>
                        </a:lnSpc>
                      </a:pPr>
                      <a:r>
                        <a:rPr lang="en-US" altLang="zh-CN" sz="1600" b="1" kern="100" dirty="0">
                          <a:effectLst/>
                          <a:latin typeface="Arial" panose="020B0604020202020204" pitchFamily="34" charset="0"/>
                          <a:cs typeface="Arial" panose="020B0604020202020204" pitchFamily="34" charset="0"/>
                        </a:rPr>
                        <a:t>Hypertension</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altLang="zh-CN" sz="1600" b="1" kern="100" dirty="0">
                          <a:effectLst/>
                          <a:latin typeface="Arial" panose="020B0604020202020204" pitchFamily="34" charset="0"/>
                          <a:cs typeface="Arial" panose="020B0604020202020204" pitchFamily="34" charset="0"/>
                        </a:rPr>
                        <a:t>50.5%</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altLang="zh-CN" sz="1600" b="1" kern="100" dirty="0">
                          <a:effectLst/>
                          <a:latin typeface="Arial" panose="020B0604020202020204" pitchFamily="34" charset="0"/>
                          <a:cs typeface="Arial" panose="020B0604020202020204" pitchFamily="34" charset="0"/>
                        </a:rPr>
                        <a:t>52.0%</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16658987"/>
                  </a:ext>
                </a:extLst>
              </a:tr>
              <a:tr h="414997">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marL="0" indent="0" algn="l">
                        <a:lnSpc>
                          <a:spcPct val="100000"/>
                        </a:lnSpc>
                      </a:pPr>
                      <a:r>
                        <a:rPr lang="en-US" altLang="zh-CN" sz="1600" b="1" kern="100" dirty="0">
                          <a:effectLst/>
                          <a:latin typeface="Arial" panose="020B0604020202020204" pitchFamily="34" charset="0"/>
                          <a:ea typeface="等线" panose="02010600030101010101" pitchFamily="2" charset="-122"/>
                          <a:cs typeface="Arial" panose="020B0604020202020204" pitchFamily="34" charset="0"/>
                        </a:rPr>
                        <a:t>BMI (kg/m</a:t>
                      </a:r>
                      <a:r>
                        <a:rPr lang="en-US" altLang="zh-CN" sz="1600" b="1" kern="100" baseline="30000" dirty="0">
                          <a:effectLst/>
                          <a:latin typeface="Arial" panose="020B0604020202020204" pitchFamily="34" charset="0"/>
                          <a:ea typeface="等线" panose="02010600030101010101" pitchFamily="2" charset="-122"/>
                          <a:cs typeface="Arial" panose="020B0604020202020204" pitchFamily="34" charset="0"/>
                        </a:rPr>
                        <a:t>2</a:t>
                      </a:r>
                      <a:r>
                        <a:rPr lang="en-US" altLang="zh-CN" sz="1600" b="1" kern="100" dirty="0">
                          <a:effectLst/>
                          <a:latin typeface="Arial" panose="020B0604020202020204" pitchFamily="34" charset="0"/>
                          <a:ea typeface="等线" panose="02010600030101010101" pitchFamily="2" charset="-122"/>
                          <a:cs typeface="Arial" panose="020B0604020202020204" pitchFamily="34" charset="0"/>
                        </a:rPr>
                        <a:t>)</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marL="0" marR="0" algn="ctr">
                        <a:lnSpc>
                          <a:spcPct val="100000"/>
                        </a:lnSpc>
                        <a:spcBef>
                          <a:spcPts val="0"/>
                        </a:spcBef>
                        <a:spcAft>
                          <a:spcPts val="0"/>
                        </a:spcAft>
                      </a:pPr>
                      <a:r>
                        <a:rPr lang="en-US" sz="1600" b="1" kern="0" dirty="0">
                          <a:solidFill>
                            <a:srgbClr val="000000"/>
                          </a:solidFill>
                          <a:effectLst/>
                          <a:latin typeface="Arial" panose="020B0604020202020204" pitchFamily="34" charset="0"/>
                          <a:ea typeface="SimSun" panose="02010600030101010101" pitchFamily="2" charset="-122"/>
                          <a:cs typeface="Arial" panose="020B0604020202020204" pitchFamily="34" charset="0"/>
                        </a:rPr>
                        <a:t>65.0 ± 3.8</a:t>
                      </a:r>
                      <a:endParaRPr lang="en-US" sz="1600" b="1"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marL="0" marR="0" algn="ctr">
                        <a:lnSpc>
                          <a:spcPct val="100000"/>
                        </a:lnSpc>
                        <a:spcBef>
                          <a:spcPts val="0"/>
                        </a:spcBef>
                        <a:spcAft>
                          <a:spcPts val="0"/>
                        </a:spcAft>
                      </a:pPr>
                      <a:r>
                        <a:rPr lang="en-US" sz="1600" b="1" kern="0" dirty="0">
                          <a:solidFill>
                            <a:srgbClr val="000000"/>
                          </a:solidFill>
                          <a:effectLst/>
                          <a:latin typeface="Arial" panose="020B0604020202020204" pitchFamily="34" charset="0"/>
                          <a:ea typeface="SimSun" panose="02010600030101010101" pitchFamily="2" charset="-122"/>
                          <a:cs typeface="Arial" panose="020B0604020202020204" pitchFamily="34" charset="0"/>
                        </a:rPr>
                        <a:t>24.8 ± 3.6</a:t>
                      </a:r>
                      <a:endParaRPr lang="en-US" sz="1600" b="1"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631742577"/>
                  </a:ext>
                </a:extLst>
              </a:tr>
              <a:tr h="414997">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marL="0" indent="0" algn="l">
                        <a:lnSpc>
                          <a:spcPct val="100000"/>
                        </a:lnSpc>
                      </a:pPr>
                      <a:r>
                        <a:rPr lang="en-US" sz="1600" b="1" kern="0" dirty="0">
                          <a:solidFill>
                            <a:srgbClr val="000000"/>
                          </a:solidFill>
                          <a:effectLst/>
                          <a:latin typeface="Arial" panose="020B0604020202020204" pitchFamily="34" charset="0"/>
                          <a:cs typeface="Arial" panose="020B0604020202020204" pitchFamily="34" charset="0"/>
                        </a:rPr>
                        <a:t>Prior MI</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6.6%</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6.2%</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29044108"/>
                  </a:ext>
                </a:extLst>
              </a:tr>
              <a:tr h="414997">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marL="0" indent="0" algn="l">
                        <a:lnSpc>
                          <a:spcPct val="100000"/>
                        </a:lnSpc>
                      </a:pPr>
                      <a:r>
                        <a:rPr lang="en-US" sz="1600" b="1" kern="0" dirty="0">
                          <a:solidFill>
                            <a:srgbClr val="000000"/>
                          </a:solidFill>
                          <a:effectLst/>
                          <a:latin typeface="Arial" panose="020B0604020202020204" pitchFamily="34" charset="0"/>
                          <a:cs typeface="Arial" panose="020B0604020202020204" pitchFamily="34" charset="0"/>
                        </a:rPr>
                        <a:t>Prior </a:t>
                      </a:r>
                      <a:r>
                        <a:rPr lang="en-US" altLang="zh-CN" sz="1600" b="1" kern="0" dirty="0">
                          <a:solidFill>
                            <a:srgbClr val="000000"/>
                          </a:solidFill>
                          <a:effectLst/>
                          <a:latin typeface="Arial" panose="020B0604020202020204" pitchFamily="34" charset="0"/>
                          <a:cs typeface="Arial" panose="020B0604020202020204" pitchFamily="34" charset="0"/>
                        </a:rPr>
                        <a:t>PCI</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6.2%</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6.2%</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516576119"/>
                  </a:ext>
                </a:extLst>
              </a:tr>
              <a:tr h="414997">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marL="0" indent="0" algn="l">
                        <a:lnSpc>
                          <a:spcPct val="100000"/>
                        </a:lnSpc>
                      </a:pPr>
                      <a:r>
                        <a:rPr lang="en-US" sz="1600" b="1" kern="0" dirty="0">
                          <a:solidFill>
                            <a:srgbClr val="000000"/>
                          </a:solidFill>
                          <a:effectLst/>
                          <a:latin typeface="Arial" panose="020B0604020202020204" pitchFamily="34" charset="0"/>
                          <a:cs typeface="Arial" panose="020B0604020202020204" pitchFamily="34" charset="0"/>
                        </a:rPr>
                        <a:t>Prior stroke</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11.4%</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11.7%</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36410720"/>
                  </a:ext>
                </a:extLst>
              </a:tr>
              <a:tr h="414997">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pPr>
                      <a:r>
                        <a:rPr lang="en-US" altLang="zh-CN" sz="1600" b="1" kern="100" dirty="0">
                          <a:effectLst/>
                          <a:latin typeface="Arial" panose="020B0604020202020204" pitchFamily="34" charset="0"/>
                          <a:cs typeface="Arial" panose="020B0604020202020204" pitchFamily="34" charset="0"/>
                        </a:rPr>
                        <a:t>Killip class III-IV</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altLang="zh-CN" sz="1600" b="1" kern="100" dirty="0">
                          <a:effectLst/>
                          <a:latin typeface="Arial" panose="020B0604020202020204" pitchFamily="34" charset="0"/>
                          <a:cs typeface="Arial" panose="020B0604020202020204" pitchFamily="34" charset="0"/>
                        </a:rPr>
                        <a:t>10.7%</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altLang="zh-CN" sz="1600" b="1" kern="100" dirty="0">
                          <a:effectLst/>
                          <a:latin typeface="Arial" panose="020B0604020202020204" pitchFamily="34" charset="0"/>
                          <a:cs typeface="Arial" panose="020B0604020202020204" pitchFamily="34" charset="0"/>
                        </a:rPr>
                        <a:t>10.2%</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450010266"/>
                  </a:ext>
                </a:extLst>
              </a:tr>
              <a:tr h="414997">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pPr>
                      <a:r>
                        <a:rPr lang="en-US" sz="1600" b="1" kern="0" dirty="0">
                          <a:solidFill>
                            <a:srgbClr val="000000"/>
                          </a:solidFill>
                          <a:effectLst/>
                          <a:latin typeface="Arial" panose="020B0604020202020204" pitchFamily="34" charset="0"/>
                          <a:cs typeface="Arial" panose="020B0604020202020204" pitchFamily="34" charset="0"/>
                        </a:rPr>
                        <a:t>Sx-door time, hr</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marL="0" marR="0" algn="ctr">
                        <a:lnSpc>
                          <a:spcPct val="100000"/>
                        </a:lnSpc>
                        <a:spcBef>
                          <a:spcPts val="0"/>
                        </a:spcBef>
                        <a:spcAft>
                          <a:spcPts val="0"/>
                        </a:spcAft>
                      </a:pPr>
                      <a:r>
                        <a:rPr lang="en-US" sz="1600" b="1" kern="0" dirty="0">
                          <a:solidFill>
                            <a:srgbClr val="000000"/>
                          </a:solidFill>
                          <a:effectLst/>
                          <a:latin typeface="Arial" panose="020B0604020202020204" pitchFamily="34" charset="0"/>
                          <a:ea typeface="SimSun" panose="02010600030101010101" pitchFamily="2" charset="-122"/>
                          <a:cs typeface="Arial" panose="020B0604020202020204" pitchFamily="34" charset="0"/>
                        </a:rPr>
                        <a:t>3.3 (1.7-6.7)</a:t>
                      </a:r>
                      <a:endParaRPr lang="en-US" sz="1600" b="1"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marL="0" marR="0" algn="ctr">
                        <a:lnSpc>
                          <a:spcPct val="100000"/>
                        </a:lnSpc>
                        <a:spcBef>
                          <a:spcPts val="0"/>
                        </a:spcBef>
                        <a:spcAft>
                          <a:spcPts val="0"/>
                        </a:spcAft>
                      </a:pPr>
                      <a:r>
                        <a:rPr lang="en-US" sz="1600" b="1" kern="0" dirty="0">
                          <a:solidFill>
                            <a:srgbClr val="000000"/>
                          </a:solidFill>
                          <a:effectLst/>
                          <a:latin typeface="Arial" panose="020B0604020202020204" pitchFamily="34" charset="0"/>
                          <a:ea typeface="SimSun" panose="02010600030101010101" pitchFamily="2" charset="-122"/>
                          <a:cs typeface="Arial" panose="020B0604020202020204" pitchFamily="34" charset="0"/>
                        </a:rPr>
                        <a:t>3.3 (1.7-6.4)</a:t>
                      </a:r>
                      <a:endParaRPr lang="en-US" sz="1600" b="1"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846424896"/>
                  </a:ext>
                </a:extLst>
              </a:tr>
              <a:tr h="414997">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pPr>
                      <a:r>
                        <a:rPr lang="en-US" altLang="zh-CN" sz="1600" b="1" kern="100" dirty="0">
                          <a:effectLst/>
                          <a:latin typeface="Arial" panose="020B0604020202020204" pitchFamily="34" charset="0"/>
                          <a:ea typeface="等线" panose="02010600030101010101" pitchFamily="2" charset="-122"/>
                          <a:cs typeface="Arial" panose="020B0604020202020204" pitchFamily="34" charset="0"/>
                        </a:rPr>
                        <a:t>   &gt;12 hours</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marL="0" marR="0" algn="ctr">
                        <a:lnSpc>
                          <a:spcPct val="100000"/>
                        </a:lnSpc>
                        <a:spcBef>
                          <a:spcPts val="0"/>
                        </a:spcBef>
                        <a:spcAft>
                          <a:spcPts val="0"/>
                        </a:spcAft>
                      </a:pPr>
                      <a:r>
                        <a:rPr lang="en-US" sz="1600" b="1" kern="100" dirty="0">
                          <a:effectLst/>
                          <a:latin typeface="Arial" panose="020B0604020202020204" pitchFamily="34" charset="0"/>
                          <a:ea typeface="DengXian" panose="02010600030101010101" pitchFamily="2" charset="-122"/>
                          <a:cs typeface="Arial" panose="020B0604020202020204" pitchFamily="34" charset="0"/>
                        </a:rPr>
                        <a:t>12.2%</a:t>
                      </a: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marL="0" marR="0" algn="ctr">
                        <a:lnSpc>
                          <a:spcPct val="100000"/>
                        </a:lnSpc>
                        <a:spcBef>
                          <a:spcPts val="0"/>
                        </a:spcBef>
                        <a:spcAft>
                          <a:spcPts val="0"/>
                        </a:spcAft>
                      </a:pPr>
                      <a:r>
                        <a:rPr lang="en-US" sz="1600" b="1" kern="100" dirty="0">
                          <a:effectLst/>
                          <a:latin typeface="Arial" panose="020B0604020202020204" pitchFamily="34" charset="0"/>
                          <a:ea typeface="DengXian" panose="02010600030101010101" pitchFamily="2" charset="-122"/>
                          <a:cs typeface="Arial" panose="020B0604020202020204" pitchFamily="34" charset="0"/>
                        </a:rPr>
                        <a:t>11.0%</a:t>
                      </a: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018302567"/>
                  </a:ext>
                </a:extLst>
              </a:tr>
            </a:tbl>
          </a:graphicData>
        </a:graphic>
      </p:graphicFrame>
      <p:graphicFrame>
        <p:nvGraphicFramePr>
          <p:cNvPr id="6" name="表格 5">
            <a:extLst>
              <a:ext uri="{FF2B5EF4-FFF2-40B4-BE49-F238E27FC236}">
                <a16:creationId xmlns:a16="http://schemas.microsoft.com/office/drawing/2014/main" id="{35E691E1-37EC-82F2-C75C-12EC5233B3E3}"/>
              </a:ext>
            </a:extLst>
          </p:cNvPr>
          <p:cNvGraphicFramePr>
            <a:graphicFrameLocks noGrp="1"/>
          </p:cNvGraphicFramePr>
          <p:nvPr>
            <p:extLst/>
          </p:nvPr>
        </p:nvGraphicFramePr>
        <p:xfrm>
          <a:off x="5199530" y="832109"/>
          <a:ext cx="5002306" cy="5394959"/>
        </p:xfrm>
        <a:graphic>
          <a:graphicData uri="http://schemas.openxmlformats.org/drawingml/2006/table">
            <a:tbl>
              <a:tblPr firstRow="1" firstCol="1" bandRow="1"/>
              <a:tblGrid>
                <a:gridCol w="2179135">
                  <a:extLst>
                    <a:ext uri="{9D8B030D-6E8A-4147-A177-3AD203B41FA5}">
                      <a16:colId xmlns:a16="http://schemas.microsoft.com/office/drawing/2014/main" val="1879538108"/>
                    </a:ext>
                  </a:extLst>
                </a:gridCol>
                <a:gridCol w="1411585">
                  <a:extLst>
                    <a:ext uri="{9D8B030D-6E8A-4147-A177-3AD203B41FA5}">
                      <a16:colId xmlns:a16="http://schemas.microsoft.com/office/drawing/2014/main" val="970061212"/>
                    </a:ext>
                  </a:extLst>
                </a:gridCol>
                <a:gridCol w="1411586">
                  <a:extLst>
                    <a:ext uri="{9D8B030D-6E8A-4147-A177-3AD203B41FA5}">
                      <a16:colId xmlns:a16="http://schemas.microsoft.com/office/drawing/2014/main" val="2183059153"/>
                    </a:ext>
                  </a:extLst>
                </a:gridCol>
              </a:tblGrid>
              <a:tr h="809931">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l">
                        <a:lnSpc>
                          <a:spcPct val="100000"/>
                        </a:lnSpc>
                      </a:pPr>
                      <a:r>
                        <a:rPr lang="en-US" sz="1600" b="1" kern="0" dirty="0">
                          <a:solidFill>
                            <a:schemeClr val="bg1">
                              <a:lumMod val="95000"/>
                            </a:schemeClr>
                          </a:solidFill>
                          <a:effectLst/>
                          <a:latin typeface="Arial" panose="020B0604020202020204" pitchFamily="34" charset="0"/>
                          <a:cs typeface="Arial" panose="020B0604020202020204" pitchFamily="34" charset="0"/>
                        </a:rPr>
                        <a:t>Characteristic</a:t>
                      </a:r>
                      <a:endParaRPr lang="zh-CN" sz="1600" b="1" kern="100" dirty="0">
                        <a:solidFill>
                          <a:schemeClr val="bg1">
                            <a:lumMod val="95000"/>
                          </a:schemeClr>
                        </a:solidFill>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ctr">
                        <a:lnSpc>
                          <a:spcPct val="100000"/>
                        </a:lnSpc>
                      </a:pPr>
                      <a:r>
                        <a:rPr lang="en-US" sz="1600" b="1" kern="0" dirty="0">
                          <a:solidFill>
                            <a:schemeClr val="bg1">
                              <a:lumMod val="95000"/>
                            </a:schemeClr>
                          </a:solidFill>
                          <a:effectLst/>
                          <a:latin typeface="Arial" panose="020B0604020202020204" pitchFamily="34" charset="0"/>
                          <a:cs typeface="Arial" panose="020B0604020202020204" pitchFamily="34" charset="0"/>
                        </a:rPr>
                        <a:t>Heparin </a:t>
                      </a:r>
                      <a:br>
                        <a:rPr lang="en-US" sz="1600" b="1" kern="0" dirty="0">
                          <a:solidFill>
                            <a:schemeClr val="bg1">
                              <a:lumMod val="95000"/>
                            </a:schemeClr>
                          </a:solidFill>
                          <a:effectLst/>
                          <a:latin typeface="Arial" panose="020B0604020202020204" pitchFamily="34" charset="0"/>
                          <a:cs typeface="Arial" panose="020B0604020202020204" pitchFamily="34" charset="0"/>
                        </a:rPr>
                      </a:br>
                      <a:r>
                        <a:rPr lang="en-US" sz="1600" b="1" kern="0" dirty="0">
                          <a:solidFill>
                            <a:schemeClr val="bg1">
                              <a:lumMod val="95000"/>
                            </a:schemeClr>
                          </a:solidFill>
                          <a:effectLst/>
                          <a:latin typeface="Arial" panose="020B0604020202020204" pitchFamily="34" charset="0"/>
                          <a:cs typeface="Arial" panose="020B0604020202020204" pitchFamily="34" charset="0"/>
                        </a:rPr>
                        <a:t>(N=3007)</a:t>
                      </a:r>
                      <a:endParaRPr lang="zh-CN" sz="1600" b="1" kern="100" dirty="0">
                        <a:solidFill>
                          <a:schemeClr val="bg1">
                            <a:lumMod val="95000"/>
                          </a:schemeClr>
                        </a:solidFill>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ctr">
                        <a:lnSpc>
                          <a:spcPct val="100000"/>
                        </a:lnSpc>
                      </a:pPr>
                      <a:r>
                        <a:rPr lang="en-US" sz="1600" b="1" kern="0" dirty="0">
                          <a:solidFill>
                            <a:schemeClr val="bg1">
                              <a:lumMod val="95000"/>
                            </a:schemeClr>
                          </a:solidFill>
                          <a:effectLst/>
                          <a:latin typeface="Arial" panose="020B0604020202020204" pitchFamily="34" charset="0"/>
                          <a:cs typeface="Arial" panose="020B0604020202020204" pitchFamily="34" charset="0"/>
                        </a:rPr>
                        <a:t>Bivalirudin </a:t>
                      </a:r>
                      <a:br>
                        <a:rPr lang="en-US" sz="1600" b="1" kern="0" dirty="0">
                          <a:solidFill>
                            <a:schemeClr val="bg1">
                              <a:lumMod val="95000"/>
                            </a:schemeClr>
                          </a:solidFill>
                          <a:effectLst/>
                          <a:latin typeface="Arial" panose="020B0604020202020204" pitchFamily="34" charset="0"/>
                          <a:cs typeface="Arial" panose="020B0604020202020204" pitchFamily="34" charset="0"/>
                        </a:rPr>
                      </a:br>
                      <a:r>
                        <a:rPr lang="en-US" sz="1600" b="1" kern="0" dirty="0">
                          <a:solidFill>
                            <a:schemeClr val="bg1">
                              <a:lumMod val="95000"/>
                            </a:schemeClr>
                          </a:solidFill>
                          <a:effectLst/>
                          <a:latin typeface="Arial" panose="020B0604020202020204" pitchFamily="34" charset="0"/>
                          <a:cs typeface="Arial" panose="020B0604020202020204" pitchFamily="34" charset="0"/>
                        </a:rPr>
                        <a:t>(N=3009)</a:t>
                      </a:r>
                      <a:endParaRPr lang="zh-CN" sz="1600" b="1" kern="100" dirty="0">
                        <a:solidFill>
                          <a:schemeClr val="bg1">
                            <a:lumMod val="95000"/>
                          </a:schemeClr>
                        </a:solidFill>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40827083"/>
                  </a:ext>
                </a:extLst>
              </a:tr>
              <a:tr h="404965">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marL="0" indent="0" algn="l">
                        <a:lnSpc>
                          <a:spcPct val="100000"/>
                        </a:lnSpc>
                      </a:pPr>
                      <a:r>
                        <a:rPr lang="en-US" altLang="zh-CN" sz="1600" b="1" kern="0" dirty="0">
                          <a:solidFill>
                            <a:srgbClr val="000000"/>
                          </a:solidFill>
                          <a:effectLst/>
                          <a:latin typeface="Arial" panose="020B0604020202020204" pitchFamily="34" charset="0"/>
                          <a:cs typeface="Arial" panose="020B0604020202020204" pitchFamily="34" charset="0"/>
                        </a:rPr>
                        <a:t>P2Y12 inhibitor</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E9EBF5"/>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E9EBF5"/>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2706488415"/>
                  </a:ext>
                </a:extLst>
              </a:tr>
              <a:tr h="404965">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marL="0" indent="0" algn="l">
                        <a:lnSpc>
                          <a:spcPct val="100000"/>
                        </a:lnSpc>
                      </a:pPr>
                      <a:r>
                        <a:rPr lang="en-US" sz="1600" b="1" kern="0" dirty="0">
                          <a:solidFill>
                            <a:srgbClr val="000000"/>
                          </a:solidFill>
                          <a:effectLst/>
                          <a:latin typeface="Arial" panose="020B0604020202020204" pitchFamily="34" charset="0"/>
                          <a:cs typeface="Arial" panose="020B0604020202020204" pitchFamily="34" charset="0"/>
                        </a:rPr>
                        <a:t>    Clopidogrel</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34.4%</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33.7%</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55836560"/>
                  </a:ext>
                </a:extLst>
              </a:tr>
              <a:tr h="404965">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marL="0" indent="0" algn="l">
                        <a:lnSpc>
                          <a:spcPct val="100000"/>
                        </a:lnSpc>
                      </a:pPr>
                      <a:r>
                        <a:rPr lang="en-US" sz="1600" b="1" kern="0" dirty="0">
                          <a:solidFill>
                            <a:srgbClr val="000000"/>
                          </a:solidFill>
                          <a:effectLst/>
                          <a:latin typeface="Arial" panose="020B0604020202020204" pitchFamily="34" charset="0"/>
                          <a:cs typeface="Arial" panose="020B0604020202020204" pitchFamily="34" charset="0"/>
                        </a:rPr>
                        <a:t>    Ticagrelor</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65.6%</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66.3%</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10396097"/>
                  </a:ext>
                </a:extLst>
              </a:tr>
              <a:tr h="404965">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marL="0" indent="0" algn="l">
                        <a:lnSpc>
                          <a:spcPct val="100000"/>
                        </a:lnSpc>
                      </a:pPr>
                      <a:r>
                        <a:rPr lang="en-US" sz="1600" b="1" kern="0" dirty="0">
                          <a:solidFill>
                            <a:srgbClr val="000000"/>
                          </a:solidFill>
                          <a:effectLst/>
                          <a:latin typeface="Arial" panose="020B0604020202020204" pitchFamily="34" charset="0"/>
                          <a:cs typeface="Arial" panose="020B0604020202020204" pitchFamily="34" charset="0"/>
                        </a:rPr>
                        <a:t>Transradial access</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92.6%</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93.6%</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13130912"/>
                  </a:ext>
                </a:extLst>
              </a:tr>
              <a:tr h="404965">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marL="0" indent="0" algn="l">
                        <a:lnSpc>
                          <a:spcPct val="100000"/>
                        </a:lnSpc>
                      </a:pPr>
                      <a:r>
                        <a:rPr lang="en-US" sz="1600" b="1" kern="0" dirty="0">
                          <a:solidFill>
                            <a:srgbClr val="000000"/>
                          </a:solidFill>
                          <a:effectLst/>
                          <a:latin typeface="Arial" panose="020B0604020202020204" pitchFamily="34" charset="0"/>
                          <a:cs typeface="Arial" panose="020B0604020202020204" pitchFamily="34" charset="0"/>
                        </a:rPr>
                        <a:t>Revascularization</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98.4%</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98.1%</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152972455"/>
                  </a:ext>
                </a:extLst>
              </a:tr>
              <a:tr h="404965">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indent="139700" algn="l">
                        <a:lnSpc>
                          <a:spcPct val="100000"/>
                        </a:lnSpc>
                      </a:pPr>
                      <a:r>
                        <a:rPr lang="en-US" sz="1600" b="1" kern="0" dirty="0">
                          <a:solidFill>
                            <a:srgbClr val="000000"/>
                          </a:solidFill>
                          <a:effectLst/>
                          <a:latin typeface="Arial" panose="020B0604020202020204" pitchFamily="34" charset="0"/>
                          <a:cs typeface="Arial" panose="020B0604020202020204" pitchFamily="34" charset="0"/>
                        </a:rPr>
                        <a:t>  PCI </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98.1%</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97.8%</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27979605"/>
                  </a:ext>
                </a:extLst>
              </a:tr>
              <a:tr h="404965">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pPr>
                      <a:r>
                        <a:rPr lang="en-US" sz="1600" b="1" kern="0" dirty="0">
                          <a:solidFill>
                            <a:srgbClr val="000000"/>
                          </a:solidFill>
                          <a:effectLst/>
                          <a:latin typeface="Arial" panose="020B0604020202020204" pitchFamily="34" charset="0"/>
                          <a:cs typeface="Arial" panose="020B0604020202020204" pitchFamily="34" charset="0"/>
                        </a:rPr>
                        <a:t>    CABG</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altLang="zh-CN" sz="1600" b="1" kern="100" dirty="0">
                          <a:effectLst/>
                          <a:latin typeface="Arial" panose="020B0604020202020204" pitchFamily="34" charset="0"/>
                          <a:cs typeface="Arial" panose="020B0604020202020204" pitchFamily="34" charset="0"/>
                        </a:rPr>
                        <a:t>0.4%</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altLang="zh-CN" sz="1600" b="1" kern="100" dirty="0">
                          <a:effectLst/>
                          <a:latin typeface="Arial" panose="020B0604020202020204" pitchFamily="34" charset="0"/>
                          <a:cs typeface="Arial" panose="020B0604020202020204" pitchFamily="34" charset="0"/>
                        </a:rPr>
                        <a:t>0.4%</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209004231"/>
                  </a:ext>
                </a:extLst>
              </a:tr>
              <a:tr h="404965">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pPr>
                      <a:r>
                        <a:rPr lang="en-US" sz="1600" b="1" kern="0" dirty="0">
                          <a:solidFill>
                            <a:srgbClr val="000000"/>
                          </a:solidFill>
                          <a:effectLst/>
                          <a:latin typeface="Arial" panose="020B0604020202020204" pitchFamily="34" charset="0"/>
                          <a:cs typeface="Arial" panose="020B0604020202020204" pitchFamily="34" charset="0"/>
                        </a:rPr>
                        <a:t>Door-wire time, hr</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marL="0" marR="0" algn="ctr">
                        <a:lnSpc>
                          <a:spcPct val="100000"/>
                        </a:lnSpc>
                        <a:spcBef>
                          <a:spcPts val="0"/>
                        </a:spcBef>
                        <a:spcAft>
                          <a:spcPts val="0"/>
                        </a:spcAft>
                      </a:pPr>
                      <a:r>
                        <a:rPr lang="en-US" sz="1600" b="1" kern="0" dirty="0">
                          <a:solidFill>
                            <a:srgbClr val="000000"/>
                          </a:solidFill>
                          <a:effectLst/>
                          <a:latin typeface="Arial" panose="020B0604020202020204" pitchFamily="34" charset="0"/>
                          <a:ea typeface="SimSun" panose="02010600030101010101" pitchFamily="2" charset="-122"/>
                          <a:cs typeface="Arial" panose="020B0604020202020204" pitchFamily="34" charset="0"/>
                        </a:rPr>
                        <a:t>1.1 (0.9-1.7)</a:t>
                      </a:r>
                      <a:endParaRPr lang="en-US" sz="1600" b="1"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marL="0" marR="0" algn="ctr">
                        <a:lnSpc>
                          <a:spcPct val="100000"/>
                        </a:lnSpc>
                        <a:spcBef>
                          <a:spcPts val="0"/>
                        </a:spcBef>
                        <a:spcAft>
                          <a:spcPts val="0"/>
                        </a:spcAft>
                      </a:pPr>
                      <a:r>
                        <a:rPr lang="en-US" sz="1600" b="1" kern="0" dirty="0">
                          <a:solidFill>
                            <a:srgbClr val="000000"/>
                          </a:solidFill>
                          <a:effectLst/>
                          <a:latin typeface="Arial" panose="020B0604020202020204" pitchFamily="34" charset="0"/>
                          <a:ea typeface="SimSun" panose="02010600030101010101" pitchFamily="2" charset="-122"/>
                          <a:cs typeface="Arial" panose="020B0604020202020204" pitchFamily="34" charset="0"/>
                        </a:rPr>
                        <a:t>1.1 (0.9-1.6)</a:t>
                      </a:r>
                      <a:endParaRPr lang="en-US" sz="1600" b="1"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97912057"/>
                  </a:ext>
                </a:extLst>
              </a:tr>
              <a:tr h="404965">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pPr>
                      <a:r>
                        <a:rPr lang="en-US" sz="1600" b="1" kern="0" dirty="0">
                          <a:solidFill>
                            <a:srgbClr val="000000"/>
                          </a:solidFill>
                          <a:effectLst/>
                          <a:latin typeface="Arial" panose="020B0604020202020204" pitchFamily="34" charset="0"/>
                          <a:cs typeface="Arial" panose="020B0604020202020204" pitchFamily="34" charset="0"/>
                        </a:rPr>
                        <a:t>Thrombus aspiration</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17.9%</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1600" b="1" kern="0" dirty="0">
                          <a:solidFill>
                            <a:srgbClr val="000000"/>
                          </a:solidFill>
                          <a:effectLst/>
                          <a:latin typeface="Arial" panose="020B0604020202020204" pitchFamily="34" charset="0"/>
                          <a:cs typeface="Arial" panose="020B0604020202020204" pitchFamily="34" charset="0"/>
                        </a:rPr>
                        <a:t>18.1%</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015255832"/>
                  </a:ext>
                </a:extLst>
              </a:tr>
              <a:tr h="535378">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pPr>
                      <a:r>
                        <a:rPr lang="en-US" altLang="zh-CN" sz="1600" b="1" kern="100" dirty="0">
                          <a:effectLst/>
                          <a:latin typeface="Arial" panose="020B0604020202020204" pitchFamily="34" charset="0"/>
                          <a:ea typeface="等线" panose="02010600030101010101" pitchFamily="2" charset="-122"/>
                          <a:cs typeface="Arial" panose="020B0604020202020204" pitchFamily="34" charset="0"/>
                        </a:rPr>
                        <a:t>TIMI 0/1 pre (site read)</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altLang="zh-CN" sz="1600" b="1" kern="100" dirty="0">
                          <a:effectLst/>
                          <a:latin typeface="Arial" panose="020B0604020202020204" pitchFamily="34" charset="0"/>
                          <a:ea typeface="等线" panose="02010600030101010101" pitchFamily="2" charset="-122"/>
                          <a:cs typeface="Arial" panose="020B0604020202020204" pitchFamily="34" charset="0"/>
                        </a:rPr>
                        <a:t>83.4%</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altLang="zh-CN" sz="1600" b="1" kern="100" dirty="0">
                          <a:effectLst/>
                          <a:latin typeface="Arial" panose="020B0604020202020204" pitchFamily="34" charset="0"/>
                          <a:ea typeface="等线" panose="02010600030101010101" pitchFamily="2" charset="-122"/>
                          <a:cs typeface="Arial" panose="020B0604020202020204" pitchFamily="34" charset="0"/>
                        </a:rPr>
                        <a:t>82.0%</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3046429"/>
                  </a:ext>
                </a:extLst>
              </a:tr>
              <a:tr h="404965">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pPr>
                      <a:r>
                        <a:rPr lang="en-US" altLang="zh-CN" sz="1600" b="1" kern="100" dirty="0">
                          <a:effectLst/>
                          <a:latin typeface="Arial" panose="020B0604020202020204" pitchFamily="34" charset="0"/>
                          <a:ea typeface="等线" panose="02010600030101010101" pitchFamily="2" charset="-122"/>
                          <a:cs typeface="Arial" panose="020B0604020202020204" pitchFamily="34" charset="0"/>
                        </a:rPr>
                        <a:t>TIMI 3 post (site read)</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altLang="zh-CN" sz="1600" b="1" kern="100" dirty="0">
                          <a:effectLst/>
                          <a:latin typeface="Arial" panose="020B0604020202020204" pitchFamily="34" charset="0"/>
                          <a:ea typeface="等线" panose="02010600030101010101" pitchFamily="2" charset="-122"/>
                          <a:cs typeface="Arial" panose="020B0604020202020204" pitchFamily="34" charset="0"/>
                        </a:rPr>
                        <a:t>97.5%</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altLang="zh-CN" sz="1600" b="1" kern="100" dirty="0">
                          <a:effectLst/>
                          <a:latin typeface="Arial" panose="020B0604020202020204" pitchFamily="34" charset="0"/>
                          <a:ea typeface="等线" panose="02010600030101010101" pitchFamily="2" charset="-122"/>
                          <a:cs typeface="Arial" panose="020B0604020202020204" pitchFamily="34" charset="0"/>
                        </a:rPr>
                        <a:t>98.5%</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335154046"/>
                  </a:ext>
                </a:extLst>
              </a:tr>
            </a:tbl>
          </a:graphicData>
        </a:graphic>
      </p:graphicFrame>
    </p:spTree>
    <p:extLst>
      <p:ext uri="{BB962C8B-B14F-4D97-AF65-F5344CB8AC3E}">
        <p14:creationId xmlns:p14="http://schemas.microsoft.com/office/powerpoint/2010/main" val="213887830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1">
            <a:extLst>
              <a:ext uri="{FF2B5EF4-FFF2-40B4-BE49-F238E27FC236}">
                <a16:creationId xmlns:a16="http://schemas.microsoft.com/office/drawing/2014/main" id="{4AE70950-2408-6142-923C-69508D045519}"/>
              </a:ext>
            </a:extLst>
          </p:cNvPr>
          <p:cNvSpPr txBox="1"/>
          <p:nvPr/>
        </p:nvSpPr>
        <p:spPr>
          <a:xfrm>
            <a:off x="15304" y="5274"/>
            <a:ext cx="102716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altLang="zh-CN" sz="3600" b="1" i="0" u="none" strike="noStrike" kern="1200" cap="none" spc="0" normalizeH="0" baseline="0" noProof="0" dirty="0" smtClean="0">
                <a:ln>
                  <a:noFill/>
                </a:ln>
                <a:solidFill>
                  <a:srgbClr val="FFFF00"/>
                </a:solidFill>
                <a:effectLst/>
                <a:uLnTx/>
                <a:uFillTx/>
                <a:latin typeface="Arial" panose="020B0604020202020204" pitchFamily="34" charset="0"/>
                <a:ea typeface="等线" panose="02010600030101010101"/>
                <a:cs typeface="Arial" panose="020B0604020202020204" pitchFamily="34" charset="0"/>
              </a:rPr>
              <a:t>BRIGHT-4 Trial: Study Drug Treatments</a:t>
            </a:r>
            <a:endParaRPr kumimoji="0" lang="en-US" altLang="zh-CN" sz="3600" b="1" i="0" u="none" strike="noStrike" kern="1200" cap="none" spc="0" normalizeH="0" baseline="0" noProof="0" dirty="0">
              <a:ln>
                <a:noFill/>
              </a:ln>
              <a:solidFill>
                <a:srgbClr val="FFFF00"/>
              </a:solidFill>
              <a:effectLst/>
              <a:uLnTx/>
              <a:uFillTx/>
              <a:latin typeface="Arial" panose="020B0604020202020204" pitchFamily="34" charset="0"/>
              <a:ea typeface="等线" panose="02010600030101010101"/>
              <a:cs typeface="Arial" panose="020B0604020202020204" pitchFamily="34" charset="0"/>
            </a:endParaRPr>
          </a:p>
        </p:txBody>
      </p:sp>
      <p:sp>
        <p:nvSpPr>
          <p:cNvPr id="4" name="TextBox 3"/>
          <p:cNvSpPr txBox="1"/>
          <p:nvPr/>
        </p:nvSpPr>
        <p:spPr>
          <a:xfrm>
            <a:off x="4919472" y="6515563"/>
            <a:ext cx="536752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Li et al., Lancet 2022 Nov 6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aphicFrame>
        <p:nvGraphicFramePr>
          <p:cNvPr id="6" name="表格 2">
            <a:extLst>
              <a:ext uri="{FF2B5EF4-FFF2-40B4-BE49-F238E27FC236}">
                <a16:creationId xmlns:a16="http://schemas.microsoft.com/office/drawing/2014/main" id="{88C89E14-BD85-8323-8B23-B3181F21E9E7}"/>
              </a:ext>
            </a:extLst>
          </p:cNvPr>
          <p:cNvGraphicFramePr>
            <a:graphicFrameLocks noGrp="1"/>
          </p:cNvGraphicFramePr>
          <p:nvPr>
            <p:extLst/>
          </p:nvPr>
        </p:nvGraphicFramePr>
        <p:xfrm>
          <a:off x="96674" y="910753"/>
          <a:ext cx="10087231" cy="5483674"/>
        </p:xfrm>
        <a:graphic>
          <a:graphicData uri="http://schemas.openxmlformats.org/drawingml/2006/table">
            <a:tbl>
              <a:tblPr firstRow="1" firstCol="1" bandRow="1"/>
              <a:tblGrid>
                <a:gridCol w="4159601">
                  <a:extLst>
                    <a:ext uri="{9D8B030D-6E8A-4147-A177-3AD203B41FA5}">
                      <a16:colId xmlns:a16="http://schemas.microsoft.com/office/drawing/2014/main" val="3153061317"/>
                    </a:ext>
                  </a:extLst>
                </a:gridCol>
                <a:gridCol w="1896444">
                  <a:extLst>
                    <a:ext uri="{9D8B030D-6E8A-4147-A177-3AD203B41FA5}">
                      <a16:colId xmlns:a16="http://schemas.microsoft.com/office/drawing/2014/main" val="3646677561"/>
                    </a:ext>
                  </a:extLst>
                </a:gridCol>
                <a:gridCol w="2616593">
                  <a:extLst>
                    <a:ext uri="{9D8B030D-6E8A-4147-A177-3AD203B41FA5}">
                      <a16:colId xmlns:a16="http://schemas.microsoft.com/office/drawing/2014/main" val="4205329130"/>
                    </a:ext>
                  </a:extLst>
                </a:gridCol>
                <a:gridCol w="1414593">
                  <a:extLst>
                    <a:ext uri="{9D8B030D-6E8A-4147-A177-3AD203B41FA5}">
                      <a16:colId xmlns:a16="http://schemas.microsoft.com/office/drawing/2014/main" val="15079553"/>
                    </a:ext>
                  </a:extLst>
                </a:gridCol>
              </a:tblGrid>
              <a:tr h="836894">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nSpc>
                          <a:spcPct val="100000"/>
                        </a:lnSpc>
                      </a:pP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ctr">
                        <a:lnSpc>
                          <a:spcPct val="100000"/>
                        </a:lnSpc>
                      </a:pPr>
                      <a:r>
                        <a:rPr lang="en-US" sz="2000" b="1" kern="0" dirty="0">
                          <a:effectLst/>
                          <a:latin typeface="Arial" panose="020B0604020202020204" pitchFamily="34" charset="0"/>
                          <a:cs typeface="Arial" panose="020B0604020202020204" pitchFamily="34" charset="0"/>
                        </a:rPr>
                        <a:t>Heparin</a:t>
                      </a:r>
                      <a:br>
                        <a:rPr lang="en-US" sz="2000" b="1" kern="0" dirty="0">
                          <a:effectLst/>
                          <a:latin typeface="Arial" panose="020B0604020202020204" pitchFamily="34" charset="0"/>
                          <a:cs typeface="Arial" panose="020B0604020202020204" pitchFamily="34" charset="0"/>
                        </a:rPr>
                      </a:br>
                      <a:r>
                        <a:rPr lang="en-US" sz="2000" b="1" kern="0" dirty="0">
                          <a:effectLst/>
                          <a:latin typeface="Arial" panose="020B0604020202020204" pitchFamily="34" charset="0"/>
                          <a:cs typeface="Arial" panose="020B0604020202020204" pitchFamily="34" charset="0"/>
                        </a:rPr>
                        <a:t>(N=3007)</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ctr">
                        <a:lnSpc>
                          <a:spcPct val="100000"/>
                        </a:lnSpc>
                      </a:pPr>
                      <a:r>
                        <a:rPr lang="en-US" sz="2000" b="1" kern="0" dirty="0">
                          <a:effectLst/>
                          <a:latin typeface="Arial" panose="020B0604020202020204" pitchFamily="34" charset="0"/>
                          <a:cs typeface="Arial" panose="020B0604020202020204" pitchFamily="34" charset="0"/>
                        </a:rPr>
                        <a:t>Bivalirudin</a:t>
                      </a:r>
                      <a:br>
                        <a:rPr lang="en-US" sz="2000" b="1" kern="0" dirty="0">
                          <a:effectLst/>
                          <a:latin typeface="Arial" panose="020B0604020202020204" pitchFamily="34" charset="0"/>
                          <a:cs typeface="Arial" panose="020B0604020202020204" pitchFamily="34" charset="0"/>
                        </a:rPr>
                      </a:br>
                      <a:r>
                        <a:rPr lang="en-US" sz="2000" b="1" kern="0" dirty="0">
                          <a:effectLst/>
                          <a:latin typeface="Arial" panose="020B0604020202020204" pitchFamily="34" charset="0"/>
                          <a:cs typeface="Arial" panose="020B0604020202020204" pitchFamily="34" charset="0"/>
                        </a:rPr>
                        <a:t>(N=3009)</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ctr">
                        <a:lnSpc>
                          <a:spcPct val="100000"/>
                        </a:lnSpc>
                      </a:pPr>
                      <a:r>
                        <a:rPr lang="en-US" altLang="zh-CN" sz="2000" b="1" kern="100" dirty="0">
                          <a:effectLst/>
                          <a:latin typeface="Arial" panose="020B0604020202020204" pitchFamily="34" charset="0"/>
                          <a:ea typeface="等线" panose="02010600030101010101" pitchFamily="2" charset="-122"/>
                          <a:cs typeface="Arial" panose="020B0604020202020204" pitchFamily="34" charset="0"/>
                        </a:rPr>
                        <a:t>P value</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777051040"/>
                  </a:ext>
                </a:extLst>
              </a:tr>
              <a:tr h="563596">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marL="0" indent="0" algn="l">
                        <a:lnSpc>
                          <a:spcPct val="100000"/>
                        </a:lnSpc>
                      </a:pPr>
                      <a:r>
                        <a:rPr lang="en-US" sz="2000" b="1" kern="0" dirty="0">
                          <a:effectLst/>
                          <a:latin typeface="Arial" panose="020B0604020202020204" pitchFamily="34" charset="0"/>
                          <a:cs typeface="Arial" panose="020B0604020202020204" pitchFamily="34" charset="0"/>
                        </a:rPr>
                        <a:t>Heparin</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2000" b="1" kern="0" dirty="0">
                          <a:effectLst/>
                          <a:latin typeface="Arial" panose="020B0604020202020204" pitchFamily="34" charset="0"/>
                          <a:cs typeface="Arial" panose="020B0604020202020204" pitchFamily="34" charset="0"/>
                        </a:rPr>
                        <a:t>98.7%</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2000" b="1" kern="0" dirty="0">
                          <a:effectLst/>
                          <a:latin typeface="Arial" panose="020B0604020202020204" pitchFamily="34" charset="0"/>
                          <a:cs typeface="Arial" panose="020B0604020202020204" pitchFamily="34" charset="0"/>
                        </a:rPr>
                        <a:t>0.8%</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altLang="zh-CN" sz="2000" b="1" kern="100" dirty="0">
                          <a:effectLst/>
                          <a:latin typeface="Arial" panose="020B0604020202020204" pitchFamily="34" charset="0"/>
                          <a:ea typeface="等线" panose="02010600030101010101" pitchFamily="2" charset="-122"/>
                          <a:cs typeface="Arial" panose="020B0604020202020204" pitchFamily="34" charset="0"/>
                        </a:rPr>
                        <a:t>-</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252095524"/>
                  </a:ext>
                </a:extLst>
              </a:tr>
              <a:tr h="563596">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marL="0" indent="0" algn="l">
                        <a:lnSpc>
                          <a:spcPct val="100000"/>
                        </a:lnSpc>
                      </a:pPr>
                      <a:r>
                        <a:rPr lang="en-US" altLang="zh-CN" sz="2000" b="1" kern="100" dirty="0">
                          <a:effectLst/>
                          <a:latin typeface="Arial" panose="020B0604020202020204" pitchFamily="34" charset="0"/>
                          <a:ea typeface="等线" panose="02010600030101010101" pitchFamily="2" charset="-122"/>
                          <a:cs typeface="Arial" panose="020B0604020202020204" pitchFamily="34" charset="0"/>
                        </a:rPr>
                        <a:t>    Total dose, IU</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2000" b="1" kern="1200" dirty="0">
                          <a:solidFill>
                            <a:schemeClr val="dk1"/>
                          </a:solidFill>
                          <a:effectLst/>
                          <a:latin typeface="Arial" panose="020B0604020202020204" pitchFamily="34" charset="0"/>
                          <a:ea typeface="+mn-ea"/>
                          <a:cs typeface="Arial" panose="020B0604020202020204" pitchFamily="34" charset="0"/>
                        </a:rPr>
                        <a:t>5570 (4800-6775)</a:t>
                      </a:r>
                      <a:r>
                        <a:rPr lang="en-US" sz="2000" b="1" dirty="0">
                          <a:effectLst/>
                          <a:latin typeface="Arial" panose="020B0604020202020204" pitchFamily="34" charset="0"/>
                          <a:cs typeface="Arial" panose="020B0604020202020204" pitchFamily="34" charset="0"/>
                        </a:rPr>
                        <a:t> </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altLang="zh-CN" sz="2000" b="1" kern="100" dirty="0">
                          <a:effectLst/>
                          <a:latin typeface="Arial" panose="020B0604020202020204" pitchFamily="34" charset="0"/>
                          <a:ea typeface="等线" panose="02010600030101010101" pitchFamily="2" charset="-122"/>
                          <a:cs typeface="Arial" panose="020B0604020202020204" pitchFamily="34" charset="0"/>
                        </a:rPr>
                        <a:t>-</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altLang="zh-CN" sz="2000" b="1" kern="100" dirty="0">
                          <a:effectLst/>
                          <a:latin typeface="Arial" panose="020B0604020202020204" pitchFamily="34" charset="0"/>
                          <a:ea typeface="等线" panose="02010600030101010101" pitchFamily="2" charset="-122"/>
                          <a:cs typeface="Arial" panose="020B0604020202020204" pitchFamily="34" charset="0"/>
                        </a:rPr>
                        <a:t>-</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80845625"/>
                  </a:ext>
                </a:extLst>
              </a:tr>
              <a:tr h="563596">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marL="0" indent="0" algn="l">
                        <a:lnSpc>
                          <a:spcPct val="100000"/>
                        </a:lnSpc>
                      </a:pPr>
                      <a:r>
                        <a:rPr lang="en-US" sz="2000" b="1" kern="0" dirty="0">
                          <a:effectLst/>
                          <a:latin typeface="Arial" panose="020B0604020202020204" pitchFamily="34" charset="0"/>
                          <a:cs typeface="Arial" panose="020B0604020202020204" pitchFamily="34" charset="0"/>
                        </a:rPr>
                        <a:t>Bivalirudin</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2000" b="1" kern="0" dirty="0">
                          <a:effectLst/>
                          <a:latin typeface="Arial" panose="020B0604020202020204" pitchFamily="34" charset="0"/>
                          <a:cs typeface="Arial" panose="020B0604020202020204" pitchFamily="34" charset="0"/>
                        </a:rPr>
                        <a:t>1.3%</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2000" b="1" kern="0" dirty="0">
                          <a:effectLst/>
                          <a:latin typeface="Arial" panose="020B0604020202020204" pitchFamily="34" charset="0"/>
                          <a:cs typeface="Arial" panose="020B0604020202020204" pitchFamily="34" charset="0"/>
                        </a:rPr>
                        <a:t>99.2%</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altLang="zh-CN" sz="2000" b="1" kern="100" dirty="0">
                          <a:effectLst/>
                          <a:latin typeface="Arial" panose="020B0604020202020204" pitchFamily="34" charset="0"/>
                          <a:ea typeface="等线" panose="02010600030101010101" pitchFamily="2" charset="-122"/>
                          <a:cs typeface="Arial" panose="020B0604020202020204" pitchFamily="34" charset="0"/>
                        </a:rPr>
                        <a:t>-</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767142871"/>
                  </a:ext>
                </a:extLst>
              </a:tr>
              <a:tr h="563596">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pPr>
                      <a:r>
                        <a:rPr lang="en-US" sz="2000" b="1" kern="0" dirty="0">
                          <a:effectLst/>
                          <a:latin typeface="Arial" panose="020B0604020202020204" pitchFamily="34" charset="0"/>
                          <a:cs typeface="Arial" panose="020B0604020202020204" pitchFamily="34" charset="0"/>
                        </a:rPr>
                        <a:t>    Post-PCI infusion administered</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2000" b="1" kern="0" dirty="0">
                          <a:effectLst/>
                          <a:latin typeface="Arial" panose="020B0604020202020204" pitchFamily="34" charset="0"/>
                          <a:cs typeface="Arial" panose="020B0604020202020204" pitchFamily="34" charset="0"/>
                        </a:rPr>
                        <a:t>-</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2000" b="1" kern="0" dirty="0">
                          <a:effectLst/>
                          <a:latin typeface="Arial" panose="020B0604020202020204" pitchFamily="34" charset="0"/>
                          <a:cs typeface="Arial" panose="020B0604020202020204" pitchFamily="34" charset="0"/>
                        </a:rPr>
                        <a:t>2953/2953 (100.0%)</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altLang="zh-CN" sz="2000" b="1" kern="100" dirty="0">
                          <a:effectLst/>
                          <a:latin typeface="Arial" panose="020B0604020202020204" pitchFamily="34" charset="0"/>
                          <a:ea typeface="等线" panose="02010600030101010101" pitchFamily="2" charset="-122"/>
                          <a:cs typeface="Arial" panose="020B0604020202020204" pitchFamily="34" charset="0"/>
                        </a:rPr>
                        <a:t>-</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75651712"/>
                  </a:ext>
                </a:extLst>
              </a:tr>
              <a:tr h="563596">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pPr>
                      <a:r>
                        <a:rPr lang="en-US" sz="2000" b="1" kern="0" dirty="0">
                          <a:effectLst/>
                          <a:latin typeface="Arial" panose="020B0604020202020204" pitchFamily="34" charset="0"/>
                          <a:cs typeface="Arial" panose="020B0604020202020204" pitchFamily="34" charset="0"/>
                        </a:rPr>
                        <a:t>    Post-PCI infusion duration, hr</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2000" b="1" kern="0" dirty="0">
                          <a:effectLst/>
                          <a:latin typeface="Arial" panose="020B0604020202020204" pitchFamily="34" charset="0"/>
                          <a:cs typeface="Arial" panose="020B0604020202020204" pitchFamily="34" charset="0"/>
                        </a:rPr>
                        <a:t>-</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2000" b="1" kern="0" dirty="0">
                          <a:effectLst/>
                          <a:latin typeface="Arial" panose="020B0604020202020204" pitchFamily="34" charset="0"/>
                          <a:cs typeface="Arial" panose="020B0604020202020204" pitchFamily="34" charset="0"/>
                        </a:rPr>
                        <a:t>3.0 (2.2-4.0)</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altLang="zh-CN" sz="2000" b="1" kern="100" dirty="0">
                          <a:effectLst/>
                          <a:latin typeface="Arial" panose="020B0604020202020204" pitchFamily="34" charset="0"/>
                          <a:ea typeface="等线" panose="02010600030101010101" pitchFamily="2" charset="-122"/>
                          <a:cs typeface="Arial" panose="020B0604020202020204" pitchFamily="34" charset="0"/>
                        </a:rPr>
                        <a:t>-</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505173749"/>
                  </a:ext>
                </a:extLst>
              </a:tr>
              <a:tr h="563596">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pPr>
                      <a:r>
                        <a:rPr lang="en-US" sz="2000" b="1" kern="0" dirty="0">
                          <a:effectLst/>
                          <a:latin typeface="Arial" panose="020B0604020202020204" pitchFamily="34" charset="0"/>
                          <a:cs typeface="Arial" panose="020B0604020202020204" pitchFamily="34" charset="0"/>
                        </a:rPr>
                        <a:t>Additional bolus of study medication</a:t>
                      </a:r>
                      <a:r>
                        <a:rPr lang="en-US" sz="2000" b="1" kern="100" dirty="0">
                          <a:effectLst/>
                          <a:latin typeface="Arial" panose="020B0604020202020204" pitchFamily="34" charset="0"/>
                          <a:cs typeface="Arial" panose="020B0604020202020204" pitchFamily="34" charset="0"/>
                        </a:rPr>
                        <a:t>s</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2000" b="1" kern="0" dirty="0">
                          <a:effectLst/>
                          <a:latin typeface="Arial" panose="020B0604020202020204" pitchFamily="34" charset="0"/>
                          <a:cs typeface="Arial" panose="020B0604020202020204" pitchFamily="34" charset="0"/>
                        </a:rPr>
                        <a:t>35.1%</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2000" b="1" kern="0" dirty="0">
                          <a:effectLst/>
                          <a:latin typeface="Arial" panose="020B0604020202020204" pitchFamily="34" charset="0"/>
                          <a:cs typeface="Arial" panose="020B0604020202020204" pitchFamily="34" charset="0"/>
                        </a:rPr>
                        <a:t>3.5%</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altLang="zh-CN" sz="2000" b="1" kern="100" dirty="0">
                          <a:effectLst/>
                          <a:latin typeface="Arial" panose="020B0604020202020204" pitchFamily="34" charset="0"/>
                          <a:ea typeface="等线" panose="02010600030101010101" pitchFamily="2" charset="-122"/>
                          <a:cs typeface="Arial" panose="020B0604020202020204" pitchFamily="34" charset="0"/>
                        </a:rPr>
                        <a:t>&lt;0.0001</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15819882"/>
                  </a:ext>
                </a:extLst>
              </a:tr>
              <a:tr h="563596">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pPr>
                      <a:r>
                        <a:rPr lang="en-US" sz="2000" b="1" kern="0" dirty="0">
                          <a:effectLst/>
                          <a:latin typeface="Arial" panose="020B0604020202020204" pitchFamily="34" charset="0"/>
                          <a:cs typeface="Arial" panose="020B0604020202020204" pitchFamily="34" charset="0"/>
                        </a:rPr>
                        <a:t>Peak activated clotting time, sec</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2000" b="1" kern="0" dirty="0">
                          <a:effectLst/>
                          <a:latin typeface="Arial" panose="020B0604020202020204" pitchFamily="34" charset="0"/>
                          <a:cs typeface="Arial" panose="020B0604020202020204" pitchFamily="34" charset="0"/>
                        </a:rPr>
                        <a:t>267 (238-317)</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2000" b="1" kern="0" dirty="0">
                          <a:effectLst/>
                          <a:latin typeface="Arial" panose="020B0604020202020204" pitchFamily="34" charset="0"/>
                          <a:cs typeface="Arial" panose="020B0604020202020204" pitchFamily="34" charset="0"/>
                        </a:rPr>
                        <a:t>321 (278-365)</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altLang="zh-CN" sz="2000" b="1" kern="100" dirty="0">
                          <a:effectLst/>
                          <a:latin typeface="Arial" panose="020B0604020202020204" pitchFamily="34" charset="0"/>
                          <a:ea typeface="等线" panose="02010600030101010101" pitchFamily="2" charset="-122"/>
                          <a:cs typeface="Arial" panose="020B0604020202020204" pitchFamily="34" charset="0"/>
                        </a:rPr>
                        <a:t>&lt;0.0001</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699088047"/>
                  </a:ext>
                </a:extLst>
              </a:tr>
              <a:tr h="563596">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pPr>
                      <a:r>
                        <a:rPr lang="en-US" sz="2000" b="1" kern="0" dirty="0">
                          <a:effectLst/>
                          <a:latin typeface="Arial" panose="020B0604020202020204" pitchFamily="34" charset="0"/>
                          <a:cs typeface="Arial" panose="020B0604020202020204" pitchFamily="34" charset="0"/>
                        </a:rPr>
                        <a:t>GPI for procedural complications</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2000" b="1" kern="0" dirty="0">
                          <a:effectLst/>
                          <a:latin typeface="Arial" panose="020B0604020202020204" pitchFamily="34" charset="0"/>
                          <a:cs typeface="Arial" panose="020B0604020202020204" pitchFamily="34" charset="0"/>
                        </a:rPr>
                        <a:t>13.7%</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sz="2000" b="1" kern="0" dirty="0">
                          <a:effectLst/>
                          <a:latin typeface="Arial" panose="020B0604020202020204" pitchFamily="34" charset="0"/>
                          <a:cs typeface="Arial" panose="020B0604020202020204" pitchFamily="34" charset="0"/>
                        </a:rPr>
                        <a:t>11.5%</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pPr>
                      <a:r>
                        <a:rPr lang="en-US" altLang="zh-CN" sz="2000" b="1" kern="100" dirty="0">
                          <a:effectLst/>
                          <a:latin typeface="Arial" panose="020B0604020202020204" pitchFamily="34" charset="0"/>
                          <a:ea typeface="等线" panose="02010600030101010101" pitchFamily="2" charset="-122"/>
                          <a:cs typeface="Arial" panose="020B0604020202020204" pitchFamily="34" charset="0"/>
                        </a:rPr>
                        <a:t>0.01</a:t>
                      </a:r>
                      <a:endParaRPr lang="zh-CN" sz="20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97143343"/>
                  </a:ext>
                </a:extLst>
              </a:tr>
            </a:tbl>
          </a:graphicData>
        </a:graphic>
      </p:graphicFrame>
    </p:spTree>
    <p:extLst>
      <p:ext uri="{BB962C8B-B14F-4D97-AF65-F5344CB8AC3E}">
        <p14:creationId xmlns:p14="http://schemas.microsoft.com/office/powerpoint/2010/main" val="421624984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1">
            <a:extLst>
              <a:ext uri="{FF2B5EF4-FFF2-40B4-BE49-F238E27FC236}">
                <a16:creationId xmlns:a16="http://schemas.microsoft.com/office/drawing/2014/main" id="{4AE70950-2408-6142-923C-69508D045519}"/>
              </a:ext>
            </a:extLst>
          </p:cNvPr>
          <p:cNvSpPr txBox="1"/>
          <p:nvPr/>
        </p:nvSpPr>
        <p:spPr>
          <a:xfrm>
            <a:off x="15304" y="0"/>
            <a:ext cx="102716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altLang="zh-CN" sz="3600" b="1" i="0" u="none" strike="noStrike" kern="1200" cap="none" spc="0" normalizeH="0" baseline="0" noProof="0" dirty="0" smtClean="0">
                <a:ln>
                  <a:noFill/>
                </a:ln>
                <a:solidFill>
                  <a:srgbClr val="FFFF00"/>
                </a:solidFill>
                <a:effectLst/>
                <a:uLnTx/>
                <a:uFillTx/>
                <a:latin typeface="Arial" panose="020B0604020202020204" pitchFamily="34" charset="0"/>
                <a:ea typeface="等线" panose="02010600030101010101"/>
                <a:cs typeface="Arial" panose="020B0604020202020204" pitchFamily="34" charset="0"/>
              </a:rPr>
              <a:t>BRIGHT-4 Trial: Primary Endpoint</a:t>
            </a:r>
            <a:endParaRPr kumimoji="0" lang="en-US" altLang="zh-CN" sz="3600" b="1" i="0" u="none" strike="noStrike" kern="1200" cap="none" spc="0" normalizeH="0" baseline="0" noProof="0" dirty="0">
              <a:ln>
                <a:noFill/>
              </a:ln>
              <a:solidFill>
                <a:srgbClr val="FFFF00"/>
              </a:solidFill>
              <a:effectLst/>
              <a:uLnTx/>
              <a:uFillTx/>
              <a:latin typeface="Arial" panose="020B0604020202020204" pitchFamily="34" charset="0"/>
              <a:ea typeface="等线" panose="02010600030101010101"/>
              <a:cs typeface="Arial" panose="020B0604020202020204" pitchFamily="34" charset="0"/>
            </a:endParaRPr>
          </a:p>
        </p:txBody>
      </p:sp>
      <p:sp>
        <p:nvSpPr>
          <p:cNvPr id="4" name="TextBox 3"/>
          <p:cNvSpPr txBox="1"/>
          <p:nvPr/>
        </p:nvSpPr>
        <p:spPr>
          <a:xfrm>
            <a:off x="4919472" y="6515563"/>
            <a:ext cx="536752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Li et al., Lancet 2022 Nov 6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242044" y="726137"/>
            <a:ext cx="970877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All-cause Death or BARC Types 3-5 Bleeding</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8672" name="Group 28671"/>
          <p:cNvGrpSpPr/>
          <p:nvPr/>
        </p:nvGrpSpPr>
        <p:grpSpPr>
          <a:xfrm>
            <a:off x="242045" y="1250557"/>
            <a:ext cx="9810137" cy="4970949"/>
            <a:chOff x="242045" y="1405774"/>
            <a:chExt cx="9810137" cy="4815732"/>
          </a:xfrm>
        </p:grpSpPr>
        <p:grpSp>
          <p:nvGrpSpPr>
            <p:cNvPr id="30" name="Group 29"/>
            <p:cNvGrpSpPr/>
            <p:nvPr/>
          </p:nvGrpSpPr>
          <p:grpSpPr>
            <a:xfrm>
              <a:off x="242045" y="1405774"/>
              <a:ext cx="9810137" cy="4815732"/>
              <a:chOff x="242045" y="1405774"/>
              <a:chExt cx="9810137" cy="4815732"/>
            </a:xfrm>
          </p:grpSpPr>
          <p:grpSp>
            <p:nvGrpSpPr>
              <p:cNvPr id="29" name="Group 28"/>
              <p:cNvGrpSpPr/>
              <p:nvPr/>
            </p:nvGrpSpPr>
            <p:grpSpPr>
              <a:xfrm>
                <a:off x="242045" y="1405774"/>
                <a:ext cx="9810137" cy="4815732"/>
                <a:chOff x="242045" y="1405774"/>
                <a:chExt cx="9810137" cy="4815732"/>
              </a:xfrm>
            </p:grpSpPr>
            <p:sp>
              <p:nvSpPr>
                <p:cNvPr id="5" name="Rectangle 4"/>
                <p:cNvSpPr/>
                <p:nvPr/>
              </p:nvSpPr>
              <p:spPr bwMode="auto">
                <a:xfrm>
                  <a:off x="242045" y="1405774"/>
                  <a:ext cx="9708777" cy="4815732"/>
                </a:xfrm>
                <a:prstGeom prst="rect">
                  <a:avLst/>
                </a:prstGeom>
                <a:solidFill>
                  <a:schemeClr val="bg1"/>
                </a:solidFill>
                <a:ln w="158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4000" b="1" i="0" u="none" strike="noStrike" kern="1200" cap="none" spc="0" normalizeH="0" baseline="0" noProof="0" dirty="0" smtClean="0">
                    <a:ln>
                      <a:noFill/>
                    </a:ln>
                    <a:solidFill>
                      <a:srgbClr val="FFFFFF"/>
                    </a:solidFill>
                    <a:effectLst/>
                    <a:uLnTx/>
                    <a:uFillTx/>
                    <a:latin typeface="Times New Roman" pitchFamily="18" charset="0"/>
                    <a:ea typeface="+mn-ea"/>
                    <a:cs typeface="+mn-cs"/>
                  </a:endParaRPr>
                </a:p>
              </p:txBody>
            </p:sp>
            <p:grpSp>
              <p:nvGrpSpPr>
                <p:cNvPr id="6" name="Group 5"/>
                <p:cNvGrpSpPr/>
                <p:nvPr/>
              </p:nvGrpSpPr>
              <p:grpSpPr>
                <a:xfrm>
                  <a:off x="449869" y="1479176"/>
                  <a:ext cx="9602313" cy="4691023"/>
                  <a:chOff x="1830439" y="1198434"/>
                  <a:chExt cx="9602313" cy="5548605"/>
                </a:xfrm>
                <a:noFill/>
              </p:grpSpPr>
              <p:grpSp>
                <p:nvGrpSpPr>
                  <p:cNvPr id="7" name="Group 6">
                    <a:extLst>
                      <a:ext uri="{FF2B5EF4-FFF2-40B4-BE49-F238E27FC236}">
                        <a16:creationId xmlns:a16="http://schemas.microsoft.com/office/drawing/2014/main" id="{043150AE-3B4A-DB8D-8D08-5FF537F94F06}"/>
                      </a:ext>
                    </a:extLst>
                  </p:cNvPr>
                  <p:cNvGrpSpPr/>
                  <p:nvPr/>
                </p:nvGrpSpPr>
                <p:grpSpPr>
                  <a:xfrm>
                    <a:off x="9206270" y="2019382"/>
                    <a:ext cx="2226482" cy="917788"/>
                    <a:chOff x="9287916" y="1736076"/>
                    <a:chExt cx="2226482" cy="917788"/>
                  </a:xfrm>
                  <a:grpFill/>
                </p:grpSpPr>
                <p:sp>
                  <p:nvSpPr>
                    <p:cNvPr id="27" name="箭头: 下 6">
                      <a:extLst>
                        <a:ext uri="{FF2B5EF4-FFF2-40B4-BE49-F238E27FC236}">
                          <a16:creationId xmlns:a16="http://schemas.microsoft.com/office/drawing/2014/main" id="{F0BB5FA6-87F7-2B9C-7F8E-2D68C6075127}"/>
                        </a:ext>
                      </a:extLst>
                    </p:cNvPr>
                    <p:cNvSpPr/>
                    <p:nvPr/>
                  </p:nvSpPr>
                  <p:spPr>
                    <a:xfrm>
                      <a:off x="9287916" y="1736076"/>
                      <a:ext cx="287833" cy="917788"/>
                    </a:xfrm>
                    <a:prstGeom prst="downArrow">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8" name="文本框 7">
                      <a:extLst>
                        <a:ext uri="{FF2B5EF4-FFF2-40B4-BE49-F238E27FC236}">
                          <a16:creationId xmlns:a16="http://schemas.microsoft.com/office/drawing/2014/main" id="{74946195-68A9-5ECC-1028-F291FDEF5E34}"/>
                        </a:ext>
                      </a:extLst>
                    </p:cNvPr>
                    <p:cNvSpPr txBox="1"/>
                    <p:nvPr/>
                  </p:nvSpPr>
                  <p:spPr>
                    <a:xfrm>
                      <a:off x="9646687" y="1736076"/>
                      <a:ext cx="1867711" cy="837298"/>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ARR: 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NNT: 76</a:t>
                      </a:r>
                      <a:endParaRPr kumimoji="0" lang="zh-CN" altLang="en-US" sz="200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grpSp>
                <p:nvGrpSpPr>
                  <p:cNvPr id="8" name="Group 7">
                    <a:extLst>
                      <a:ext uri="{FF2B5EF4-FFF2-40B4-BE49-F238E27FC236}">
                        <a16:creationId xmlns:a16="http://schemas.microsoft.com/office/drawing/2014/main" id="{00C3A86C-9C71-14C1-AEBC-D48785314941}"/>
                      </a:ext>
                    </a:extLst>
                  </p:cNvPr>
                  <p:cNvGrpSpPr/>
                  <p:nvPr/>
                </p:nvGrpSpPr>
                <p:grpSpPr>
                  <a:xfrm>
                    <a:off x="3284044" y="1571743"/>
                    <a:ext cx="5949527" cy="3635904"/>
                    <a:chOff x="3262949" y="1308985"/>
                    <a:chExt cx="5949527" cy="3635904"/>
                  </a:xfrm>
                  <a:grpFill/>
                </p:grpSpPr>
                <p:grpSp>
                  <p:nvGrpSpPr>
                    <p:cNvPr id="23" name="Group 22">
                      <a:extLst>
                        <a:ext uri="{FF2B5EF4-FFF2-40B4-BE49-F238E27FC236}">
                          <a16:creationId xmlns:a16="http://schemas.microsoft.com/office/drawing/2014/main" id="{6066C043-34C0-A4D2-DFAA-692B1AF1BF4C}"/>
                        </a:ext>
                      </a:extLst>
                    </p:cNvPr>
                    <p:cNvGrpSpPr/>
                    <p:nvPr/>
                  </p:nvGrpSpPr>
                  <p:grpSpPr>
                    <a:xfrm>
                      <a:off x="3262949" y="1453971"/>
                      <a:ext cx="5949527" cy="3490918"/>
                      <a:chOff x="3262949" y="1453971"/>
                      <a:chExt cx="5949527" cy="3490918"/>
                    </a:xfrm>
                    <a:grpFill/>
                  </p:grpSpPr>
                  <p:sp>
                    <p:nvSpPr>
                      <p:cNvPr id="25" name="文本框 125">
                        <a:extLst>
                          <a:ext uri="{FF2B5EF4-FFF2-40B4-BE49-F238E27FC236}">
                            <a16:creationId xmlns:a16="http://schemas.microsoft.com/office/drawing/2014/main" id="{332DBE65-68EE-A76C-C22F-07ADFF303680}"/>
                          </a:ext>
                        </a:extLst>
                      </p:cNvPr>
                      <p:cNvSpPr txBox="1"/>
                      <p:nvPr/>
                    </p:nvSpPr>
                    <p:spPr>
                      <a:xfrm>
                        <a:off x="8456186" y="1453971"/>
                        <a:ext cx="756290" cy="436851"/>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4.4%</a:t>
                        </a:r>
                        <a:endParaRPr kumimoji="0" lang="zh-CN" altLang="en-US" sz="180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6" name="Freeform 108">
                        <a:extLst>
                          <a:ext uri="{FF2B5EF4-FFF2-40B4-BE49-F238E27FC236}">
                            <a16:creationId xmlns:a16="http://schemas.microsoft.com/office/drawing/2014/main" id="{73571019-3FC9-7263-7992-DE5C9A4CD49B}"/>
                          </a:ext>
                        </a:extLst>
                      </p:cNvPr>
                      <p:cNvSpPr>
                        <a:spLocks/>
                      </p:cNvSpPr>
                      <p:nvPr/>
                    </p:nvSpPr>
                    <p:spPr bwMode="auto">
                      <a:xfrm>
                        <a:off x="3262949" y="1716620"/>
                        <a:ext cx="5176649" cy="3228269"/>
                      </a:xfrm>
                      <a:custGeom>
                        <a:avLst/>
                        <a:gdLst>
                          <a:gd name="T0" fmla="*/ 0 w 3308"/>
                          <a:gd name="T1" fmla="*/ 2073 h 2073"/>
                          <a:gd name="T2" fmla="*/ 0 w 3308"/>
                          <a:gd name="T3" fmla="*/ 2073 h 2073"/>
                          <a:gd name="T4" fmla="*/ 0 w 3308"/>
                          <a:gd name="T5" fmla="*/ 1533 h 2073"/>
                          <a:gd name="T6" fmla="*/ 109 w 3308"/>
                          <a:gd name="T7" fmla="*/ 1533 h 2073"/>
                          <a:gd name="T8" fmla="*/ 109 w 3308"/>
                          <a:gd name="T9" fmla="*/ 1049 h 2073"/>
                          <a:gd name="T10" fmla="*/ 221 w 3308"/>
                          <a:gd name="T11" fmla="*/ 1049 h 2073"/>
                          <a:gd name="T12" fmla="*/ 221 w 3308"/>
                          <a:gd name="T13" fmla="*/ 812 h 2073"/>
                          <a:gd name="T14" fmla="*/ 330 w 3308"/>
                          <a:gd name="T15" fmla="*/ 812 h 2073"/>
                          <a:gd name="T16" fmla="*/ 330 w 3308"/>
                          <a:gd name="T17" fmla="*/ 685 h 2073"/>
                          <a:gd name="T18" fmla="*/ 441 w 3308"/>
                          <a:gd name="T19" fmla="*/ 685 h 2073"/>
                          <a:gd name="T20" fmla="*/ 441 w 3308"/>
                          <a:gd name="T21" fmla="*/ 607 h 2073"/>
                          <a:gd name="T22" fmla="*/ 551 w 3308"/>
                          <a:gd name="T23" fmla="*/ 607 h 2073"/>
                          <a:gd name="T24" fmla="*/ 551 w 3308"/>
                          <a:gd name="T25" fmla="*/ 495 h 2073"/>
                          <a:gd name="T26" fmla="*/ 660 w 3308"/>
                          <a:gd name="T27" fmla="*/ 495 h 2073"/>
                          <a:gd name="T28" fmla="*/ 660 w 3308"/>
                          <a:gd name="T29" fmla="*/ 464 h 2073"/>
                          <a:gd name="T30" fmla="*/ 771 w 3308"/>
                          <a:gd name="T31" fmla="*/ 464 h 2073"/>
                          <a:gd name="T32" fmla="*/ 771 w 3308"/>
                          <a:gd name="T33" fmla="*/ 430 h 2073"/>
                          <a:gd name="T34" fmla="*/ 881 w 3308"/>
                          <a:gd name="T35" fmla="*/ 430 h 2073"/>
                          <a:gd name="T36" fmla="*/ 881 w 3308"/>
                          <a:gd name="T37" fmla="*/ 368 h 2073"/>
                          <a:gd name="T38" fmla="*/ 992 w 3308"/>
                          <a:gd name="T39" fmla="*/ 368 h 2073"/>
                          <a:gd name="T40" fmla="*/ 992 w 3308"/>
                          <a:gd name="T41" fmla="*/ 334 h 2073"/>
                          <a:gd name="T42" fmla="*/ 1101 w 3308"/>
                          <a:gd name="T43" fmla="*/ 334 h 2073"/>
                          <a:gd name="T44" fmla="*/ 1101 w 3308"/>
                          <a:gd name="T45" fmla="*/ 303 h 2073"/>
                          <a:gd name="T46" fmla="*/ 1213 w 3308"/>
                          <a:gd name="T47" fmla="*/ 303 h 2073"/>
                          <a:gd name="T48" fmla="*/ 1213 w 3308"/>
                          <a:gd name="T49" fmla="*/ 288 h 2073"/>
                          <a:gd name="T50" fmla="*/ 1322 w 3308"/>
                          <a:gd name="T51" fmla="*/ 288 h 2073"/>
                          <a:gd name="T52" fmla="*/ 1322 w 3308"/>
                          <a:gd name="T53" fmla="*/ 272 h 2073"/>
                          <a:gd name="T54" fmla="*/ 1433 w 3308"/>
                          <a:gd name="T55" fmla="*/ 272 h 2073"/>
                          <a:gd name="T56" fmla="*/ 1433 w 3308"/>
                          <a:gd name="T57" fmla="*/ 241 h 2073"/>
                          <a:gd name="T58" fmla="*/ 1543 w 3308"/>
                          <a:gd name="T59" fmla="*/ 241 h 2073"/>
                          <a:gd name="T60" fmla="*/ 1543 w 3308"/>
                          <a:gd name="T61" fmla="*/ 223 h 2073"/>
                          <a:gd name="T62" fmla="*/ 1654 w 3308"/>
                          <a:gd name="T63" fmla="*/ 223 h 2073"/>
                          <a:gd name="T64" fmla="*/ 1654 w 3308"/>
                          <a:gd name="T65" fmla="*/ 192 h 2073"/>
                          <a:gd name="T66" fmla="*/ 1763 w 3308"/>
                          <a:gd name="T67" fmla="*/ 192 h 2073"/>
                          <a:gd name="T68" fmla="*/ 1763 w 3308"/>
                          <a:gd name="T69" fmla="*/ 160 h 2073"/>
                          <a:gd name="T70" fmla="*/ 1875 w 3308"/>
                          <a:gd name="T71" fmla="*/ 160 h 2073"/>
                          <a:gd name="T72" fmla="*/ 1875 w 3308"/>
                          <a:gd name="T73" fmla="*/ 145 h 2073"/>
                          <a:gd name="T74" fmla="*/ 1984 w 3308"/>
                          <a:gd name="T75" fmla="*/ 145 h 2073"/>
                          <a:gd name="T76" fmla="*/ 1984 w 3308"/>
                          <a:gd name="T77" fmla="*/ 111 h 2073"/>
                          <a:gd name="T78" fmla="*/ 2316 w 3308"/>
                          <a:gd name="T79" fmla="*/ 111 h 2073"/>
                          <a:gd name="T80" fmla="*/ 2316 w 3308"/>
                          <a:gd name="T81" fmla="*/ 80 h 2073"/>
                          <a:gd name="T82" fmla="*/ 2425 w 3308"/>
                          <a:gd name="T83" fmla="*/ 80 h 2073"/>
                          <a:gd name="T84" fmla="*/ 2425 w 3308"/>
                          <a:gd name="T85" fmla="*/ 64 h 2073"/>
                          <a:gd name="T86" fmla="*/ 2646 w 3308"/>
                          <a:gd name="T87" fmla="*/ 64 h 2073"/>
                          <a:gd name="T88" fmla="*/ 2646 w 3308"/>
                          <a:gd name="T89" fmla="*/ 31 h 2073"/>
                          <a:gd name="T90" fmla="*/ 2758 w 3308"/>
                          <a:gd name="T91" fmla="*/ 31 h 2073"/>
                          <a:gd name="T92" fmla="*/ 2758 w 3308"/>
                          <a:gd name="T93" fmla="*/ 15 h 2073"/>
                          <a:gd name="T94" fmla="*/ 2976 w 3308"/>
                          <a:gd name="T95" fmla="*/ 15 h 2073"/>
                          <a:gd name="T96" fmla="*/ 2976 w 3308"/>
                          <a:gd name="T97" fmla="*/ 0 h 2073"/>
                          <a:gd name="T98" fmla="*/ 3308 w 3308"/>
                          <a:gd name="T99" fmla="*/ 0 h 2073"/>
                          <a:gd name="T100" fmla="*/ 3308 w 3308"/>
                          <a:gd name="T10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08" h="2073">
                            <a:moveTo>
                              <a:pt x="0" y="2073"/>
                            </a:moveTo>
                            <a:lnTo>
                              <a:pt x="0" y="2073"/>
                            </a:lnTo>
                            <a:lnTo>
                              <a:pt x="0" y="1533"/>
                            </a:lnTo>
                            <a:lnTo>
                              <a:pt x="109" y="1533"/>
                            </a:lnTo>
                            <a:lnTo>
                              <a:pt x="109" y="1049"/>
                            </a:lnTo>
                            <a:lnTo>
                              <a:pt x="221" y="1049"/>
                            </a:lnTo>
                            <a:lnTo>
                              <a:pt x="221" y="812"/>
                            </a:lnTo>
                            <a:lnTo>
                              <a:pt x="330" y="812"/>
                            </a:lnTo>
                            <a:lnTo>
                              <a:pt x="330" y="685"/>
                            </a:lnTo>
                            <a:lnTo>
                              <a:pt x="441" y="685"/>
                            </a:lnTo>
                            <a:lnTo>
                              <a:pt x="441" y="607"/>
                            </a:lnTo>
                            <a:lnTo>
                              <a:pt x="551" y="607"/>
                            </a:lnTo>
                            <a:lnTo>
                              <a:pt x="551" y="495"/>
                            </a:lnTo>
                            <a:lnTo>
                              <a:pt x="660" y="495"/>
                            </a:lnTo>
                            <a:lnTo>
                              <a:pt x="660" y="464"/>
                            </a:lnTo>
                            <a:lnTo>
                              <a:pt x="771" y="464"/>
                            </a:lnTo>
                            <a:lnTo>
                              <a:pt x="771" y="430"/>
                            </a:lnTo>
                            <a:lnTo>
                              <a:pt x="881" y="430"/>
                            </a:lnTo>
                            <a:lnTo>
                              <a:pt x="881" y="368"/>
                            </a:lnTo>
                            <a:lnTo>
                              <a:pt x="992" y="368"/>
                            </a:lnTo>
                            <a:lnTo>
                              <a:pt x="992" y="334"/>
                            </a:lnTo>
                            <a:lnTo>
                              <a:pt x="1101" y="334"/>
                            </a:lnTo>
                            <a:lnTo>
                              <a:pt x="1101" y="303"/>
                            </a:lnTo>
                            <a:lnTo>
                              <a:pt x="1213" y="303"/>
                            </a:lnTo>
                            <a:lnTo>
                              <a:pt x="1213" y="288"/>
                            </a:lnTo>
                            <a:lnTo>
                              <a:pt x="1322" y="288"/>
                            </a:lnTo>
                            <a:lnTo>
                              <a:pt x="1322" y="272"/>
                            </a:lnTo>
                            <a:lnTo>
                              <a:pt x="1433" y="272"/>
                            </a:lnTo>
                            <a:lnTo>
                              <a:pt x="1433" y="241"/>
                            </a:lnTo>
                            <a:lnTo>
                              <a:pt x="1543" y="241"/>
                            </a:lnTo>
                            <a:lnTo>
                              <a:pt x="1543" y="223"/>
                            </a:lnTo>
                            <a:lnTo>
                              <a:pt x="1654" y="223"/>
                            </a:lnTo>
                            <a:lnTo>
                              <a:pt x="1654" y="192"/>
                            </a:lnTo>
                            <a:lnTo>
                              <a:pt x="1763" y="192"/>
                            </a:lnTo>
                            <a:lnTo>
                              <a:pt x="1763" y="160"/>
                            </a:lnTo>
                            <a:lnTo>
                              <a:pt x="1875" y="160"/>
                            </a:lnTo>
                            <a:lnTo>
                              <a:pt x="1875" y="145"/>
                            </a:lnTo>
                            <a:lnTo>
                              <a:pt x="1984" y="145"/>
                            </a:lnTo>
                            <a:lnTo>
                              <a:pt x="1984" y="111"/>
                            </a:lnTo>
                            <a:lnTo>
                              <a:pt x="2316" y="111"/>
                            </a:lnTo>
                            <a:lnTo>
                              <a:pt x="2316" y="80"/>
                            </a:lnTo>
                            <a:lnTo>
                              <a:pt x="2425" y="80"/>
                            </a:lnTo>
                            <a:lnTo>
                              <a:pt x="2425" y="64"/>
                            </a:lnTo>
                            <a:lnTo>
                              <a:pt x="2646" y="64"/>
                            </a:lnTo>
                            <a:lnTo>
                              <a:pt x="2646" y="31"/>
                            </a:lnTo>
                            <a:lnTo>
                              <a:pt x="2758" y="31"/>
                            </a:lnTo>
                            <a:lnTo>
                              <a:pt x="2758" y="15"/>
                            </a:lnTo>
                            <a:lnTo>
                              <a:pt x="2976" y="15"/>
                            </a:lnTo>
                            <a:lnTo>
                              <a:pt x="2976" y="0"/>
                            </a:lnTo>
                            <a:lnTo>
                              <a:pt x="3308" y="0"/>
                            </a:lnTo>
                            <a:lnTo>
                              <a:pt x="3308" y="0"/>
                            </a:lnTo>
                          </a:path>
                        </a:pathLst>
                      </a:custGeom>
                      <a:grpFill/>
                      <a:ln w="28575" cap="flat">
                        <a:solidFill>
                          <a:srgbClr val="334DB3"/>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24" name="TextBox 23">
                      <a:extLst>
                        <a:ext uri="{FF2B5EF4-FFF2-40B4-BE49-F238E27FC236}">
                          <a16:creationId xmlns:a16="http://schemas.microsoft.com/office/drawing/2014/main" id="{5059CC4F-7053-2DB3-C05A-7A295E6F92EF}"/>
                        </a:ext>
                      </a:extLst>
                    </p:cNvPr>
                    <p:cNvSpPr txBox="1"/>
                    <p:nvPr/>
                  </p:nvSpPr>
                  <p:spPr>
                    <a:xfrm>
                      <a:off x="7368864" y="1308985"/>
                      <a:ext cx="1015021" cy="400110"/>
                    </a:xfrm>
                    <a:prstGeom prst="rect">
                      <a:avLst/>
                    </a:prstGeom>
                    <a:grp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Heparin</a:t>
                      </a:r>
                    </a:p>
                  </p:txBody>
                </p:sp>
              </p:grpSp>
              <p:grpSp>
                <p:nvGrpSpPr>
                  <p:cNvPr id="9" name="Group 8">
                    <a:extLst>
                      <a:ext uri="{FF2B5EF4-FFF2-40B4-BE49-F238E27FC236}">
                        <a16:creationId xmlns:a16="http://schemas.microsoft.com/office/drawing/2014/main" id="{51C84FA0-00BE-0A6C-8F0E-DED5D897CC44}"/>
                      </a:ext>
                    </a:extLst>
                  </p:cNvPr>
                  <p:cNvGrpSpPr/>
                  <p:nvPr/>
                </p:nvGrpSpPr>
                <p:grpSpPr>
                  <a:xfrm>
                    <a:off x="3284044" y="2737114"/>
                    <a:ext cx="5936483" cy="2470533"/>
                    <a:chOff x="3262949" y="2474356"/>
                    <a:chExt cx="5936483" cy="2470533"/>
                  </a:xfrm>
                  <a:grpFill/>
                </p:grpSpPr>
                <p:grpSp>
                  <p:nvGrpSpPr>
                    <p:cNvPr id="19" name="Group 18">
                      <a:extLst>
                        <a:ext uri="{FF2B5EF4-FFF2-40B4-BE49-F238E27FC236}">
                          <a16:creationId xmlns:a16="http://schemas.microsoft.com/office/drawing/2014/main" id="{0CC3820E-C54E-EE90-F8A4-32E7B78282D7}"/>
                        </a:ext>
                      </a:extLst>
                    </p:cNvPr>
                    <p:cNvGrpSpPr/>
                    <p:nvPr/>
                  </p:nvGrpSpPr>
                  <p:grpSpPr>
                    <a:xfrm>
                      <a:off x="3262949" y="2474356"/>
                      <a:ext cx="5936483" cy="2470533"/>
                      <a:chOff x="3262949" y="2474356"/>
                      <a:chExt cx="5936483" cy="2470533"/>
                    </a:xfrm>
                    <a:grpFill/>
                  </p:grpSpPr>
                  <p:sp>
                    <p:nvSpPr>
                      <p:cNvPr id="21" name="文本框 126">
                        <a:extLst>
                          <a:ext uri="{FF2B5EF4-FFF2-40B4-BE49-F238E27FC236}">
                            <a16:creationId xmlns:a16="http://schemas.microsoft.com/office/drawing/2014/main" id="{E1CDFD34-8702-7C16-C2C0-776408350A3D}"/>
                          </a:ext>
                        </a:extLst>
                      </p:cNvPr>
                      <p:cNvSpPr txBox="1"/>
                      <p:nvPr/>
                    </p:nvSpPr>
                    <p:spPr>
                      <a:xfrm>
                        <a:off x="8443142" y="2474356"/>
                        <a:ext cx="756290" cy="436851"/>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3.1%</a:t>
                        </a:r>
                        <a:endParaRPr kumimoji="0" lang="zh-CN" altLang="en-US" sz="180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2" name="Freeform 109">
                        <a:extLst>
                          <a:ext uri="{FF2B5EF4-FFF2-40B4-BE49-F238E27FC236}">
                            <a16:creationId xmlns:a16="http://schemas.microsoft.com/office/drawing/2014/main" id="{E1CBC177-FD72-C6CC-50D2-FF3C8E858FCD}"/>
                          </a:ext>
                        </a:extLst>
                      </p:cNvPr>
                      <p:cNvSpPr>
                        <a:spLocks/>
                      </p:cNvSpPr>
                      <p:nvPr/>
                    </p:nvSpPr>
                    <p:spPr bwMode="auto">
                      <a:xfrm>
                        <a:off x="3262949" y="2710173"/>
                        <a:ext cx="5176649" cy="2234716"/>
                      </a:xfrm>
                      <a:custGeom>
                        <a:avLst/>
                        <a:gdLst>
                          <a:gd name="T0" fmla="*/ 0 w 3308"/>
                          <a:gd name="T1" fmla="*/ 1435 h 1435"/>
                          <a:gd name="T2" fmla="*/ 0 w 3308"/>
                          <a:gd name="T3" fmla="*/ 1435 h 1435"/>
                          <a:gd name="T4" fmla="*/ 0 w 3308"/>
                          <a:gd name="T5" fmla="*/ 864 h 1435"/>
                          <a:gd name="T6" fmla="*/ 109 w 3308"/>
                          <a:gd name="T7" fmla="*/ 864 h 1435"/>
                          <a:gd name="T8" fmla="*/ 109 w 3308"/>
                          <a:gd name="T9" fmla="*/ 676 h 1435"/>
                          <a:gd name="T10" fmla="*/ 221 w 3308"/>
                          <a:gd name="T11" fmla="*/ 676 h 1435"/>
                          <a:gd name="T12" fmla="*/ 221 w 3308"/>
                          <a:gd name="T13" fmla="*/ 520 h 1435"/>
                          <a:gd name="T14" fmla="*/ 330 w 3308"/>
                          <a:gd name="T15" fmla="*/ 520 h 1435"/>
                          <a:gd name="T16" fmla="*/ 330 w 3308"/>
                          <a:gd name="T17" fmla="*/ 489 h 1435"/>
                          <a:gd name="T18" fmla="*/ 441 w 3308"/>
                          <a:gd name="T19" fmla="*/ 489 h 1435"/>
                          <a:gd name="T20" fmla="*/ 441 w 3308"/>
                          <a:gd name="T21" fmla="*/ 395 h 1435"/>
                          <a:gd name="T22" fmla="*/ 551 w 3308"/>
                          <a:gd name="T23" fmla="*/ 395 h 1435"/>
                          <a:gd name="T24" fmla="*/ 551 w 3308"/>
                          <a:gd name="T25" fmla="*/ 317 h 1435"/>
                          <a:gd name="T26" fmla="*/ 660 w 3308"/>
                          <a:gd name="T27" fmla="*/ 317 h 1435"/>
                          <a:gd name="T28" fmla="*/ 660 w 3308"/>
                          <a:gd name="T29" fmla="*/ 252 h 1435"/>
                          <a:gd name="T30" fmla="*/ 771 w 3308"/>
                          <a:gd name="T31" fmla="*/ 252 h 1435"/>
                          <a:gd name="T32" fmla="*/ 771 w 3308"/>
                          <a:gd name="T33" fmla="*/ 221 h 1435"/>
                          <a:gd name="T34" fmla="*/ 881 w 3308"/>
                          <a:gd name="T35" fmla="*/ 221 h 1435"/>
                          <a:gd name="T36" fmla="*/ 881 w 3308"/>
                          <a:gd name="T37" fmla="*/ 190 h 1435"/>
                          <a:gd name="T38" fmla="*/ 992 w 3308"/>
                          <a:gd name="T39" fmla="*/ 190 h 1435"/>
                          <a:gd name="T40" fmla="*/ 992 w 3308"/>
                          <a:gd name="T41" fmla="*/ 158 h 1435"/>
                          <a:gd name="T42" fmla="*/ 1101 w 3308"/>
                          <a:gd name="T43" fmla="*/ 158 h 1435"/>
                          <a:gd name="T44" fmla="*/ 1101 w 3308"/>
                          <a:gd name="T45" fmla="*/ 127 h 1435"/>
                          <a:gd name="T46" fmla="*/ 1543 w 3308"/>
                          <a:gd name="T47" fmla="*/ 127 h 1435"/>
                          <a:gd name="T48" fmla="*/ 1543 w 3308"/>
                          <a:gd name="T49" fmla="*/ 112 h 1435"/>
                          <a:gd name="T50" fmla="*/ 1654 w 3308"/>
                          <a:gd name="T51" fmla="*/ 112 h 1435"/>
                          <a:gd name="T52" fmla="*/ 1654 w 3308"/>
                          <a:gd name="T53" fmla="*/ 96 h 1435"/>
                          <a:gd name="T54" fmla="*/ 1763 w 3308"/>
                          <a:gd name="T55" fmla="*/ 96 h 1435"/>
                          <a:gd name="T56" fmla="*/ 1763 w 3308"/>
                          <a:gd name="T57" fmla="*/ 80 h 1435"/>
                          <a:gd name="T58" fmla="*/ 1875 w 3308"/>
                          <a:gd name="T59" fmla="*/ 80 h 1435"/>
                          <a:gd name="T60" fmla="*/ 1875 w 3308"/>
                          <a:gd name="T61" fmla="*/ 49 h 1435"/>
                          <a:gd name="T62" fmla="*/ 2095 w 3308"/>
                          <a:gd name="T63" fmla="*/ 49 h 1435"/>
                          <a:gd name="T64" fmla="*/ 2095 w 3308"/>
                          <a:gd name="T65" fmla="*/ 31 h 1435"/>
                          <a:gd name="T66" fmla="*/ 2646 w 3308"/>
                          <a:gd name="T67" fmla="*/ 31 h 1435"/>
                          <a:gd name="T68" fmla="*/ 2646 w 3308"/>
                          <a:gd name="T69" fmla="*/ 18 h 1435"/>
                          <a:gd name="T70" fmla="*/ 2867 w 3308"/>
                          <a:gd name="T71" fmla="*/ 18 h 1435"/>
                          <a:gd name="T72" fmla="*/ 2867 w 3308"/>
                          <a:gd name="T73" fmla="*/ 0 h 1435"/>
                          <a:gd name="T74" fmla="*/ 3308 w 3308"/>
                          <a:gd name="T75" fmla="*/ 0 h 1435"/>
                          <a:gd name="T76" fmla="*/ 3308 w 3308"/>
                          <a:gd name="T77" fmla="*/ 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08" h="1435">
                            <a:moveTo>
                              <a:pt x="0" y="1435"/>
                            </a:moveTo>
                            <a:lnTo>
                              <a:pt x="0" y="1435"/>
                            </a:lnTo>
                            <a:lnTo>
                              <a:pt x="0" y="864"/>
                            </a:lnTo>
                            <a:lnTo>
                              <a:pt x="109" y="864"/>
                            </a:lnTo>
                            <a:lnTo>
                              <a:pt x="109" y="676"/>
                            </a:lnTo>
                            <a:lnTo>
                              <a:pt x="221" y="676"/>
                            </a:lnTo>
                            <a:lnTo>
                              <a:pt x="221" y="520"/>
                            </a:lnTo>
                            <a:lnTo>
                              <a:pt x="330" y="520"/>
                            </a:lnTo>
                            <a:lnTo>
                              <a:pt x="330" y="489"/>
                            </a:lnTo>
                            <a:lnTo>
                              <a:pt x="441" y="489"/>
                            </a:lnTo>
                            <a:lnTo>
                              <a:pt x="441" y="395"/>
                            </a:lnTo>
                            <a:lnTo>
                              <a:pt x="551" y="395"/>
                            </a:lnTo>
                            <a:lnTo>
                              <a:pt x="551" y="317"/>
                            </a:lnTo>
                            <a:lnTo>
                              <a:pt x="660" y="317"/>
                            </a:lnTo>
                            <a:lnTo>
                              <a:pt x="660" y="252"/>
                            </a:lnTo>
                            <a:lnTo>
                              <a:pt x="771" y="252"/>
                            </a:lnTo>
                            <a:lnTo>
                              <a:pt x="771" y="221"/>
                            </a:lnTo>
                            <a:lnTo>
                              <a:pt x="881" y="221"/>
                            </a:lnTo>
                            <a:lnTo>
                              <a:pt x="881" y="190"/>
                            </a:lnTo>
                            <a:lnTo>
                              <a:pt x="992" y="190"/>
                            </a:lnTo>
                            <a:lnTo>
                              <a:pt x="992" y="158"/>
                            </a:lnTo>
                            <a:lnTo>
                              <a:pt x="1101" y="158"/>
                            </a:lnTo>
                            <a:lnTo>
                              <a:pt x="1101" y="127"/>
                            </a:lnTo>
                            <a:lnTo>
                              <a:pt x="1543" y="127"/>
                            </a:lnTo>
                            <a:lnTo>
                              <a:pt x="1543" y="112"/>
                            </a:lnTo>
                            <a:lnTo>
                              <a:pt x="1654" y="112"/>
                            </a:lnTo>
                            <a:lnTo>
                              <a:pt x="1654" y="96"/>
                            </a:lnTo>
                            <a:lnTo>
                              <a:pt x="1763" y="96"/>
                            </a:lnTo>
                            <a:lnTo>
                              <a:pt x="1763" y="80"/>
                            </a:lnTo>
                            <a:lnTo>
                              <a:pt x="1875" y="80"/>
                            </a:lnTo>
                            <a:lnTo>
                              <a:pt x="1875" y="49"/>
                            </a:lnTo>
                            <a:lnTo>
                              <a:pt x="2095" y="49"/>
                            </a:lnTo>
                            <a:lnTo>
                              <a:pt x="2095" y="31"/>
                            </a:lnTo>
                            <a:lnTo>
                              <a:pt x="2646" y="31"/>
                            </a:lnTo>
                            <a:lnTo>
                              <a:pt x="2646" y="18"/>
                            </a:lnTo>
                            <a:lnTo>
                              <a:pt x="2867" y="18"/>
                            </a:lnTo>
                            <a:lnTo>
                              <a:pt x="2867" y="0"/>
                            </a:lnTo>
                            <a:lnTo>
                              <a:pt x="3308" y="0"/>
                            </a:lnTo>
                            <a:lnTo>
                              <a:pt x="3308" y="0"/>
                            </a:lnTo>
                          </a:path>
                        </a:pathLst>
                      </a:custGeom>
                      <a:grpFill/>
                      <a:ln w="28575" cap="flat">
                        <a:solidFill>
                          <a:srgbClr val="E63333"/>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20" name="TextBox 19">
                      <a:extLst>
                        <a:ext uri="{FF2B5EF4-FFF2-40B4-BE49-F238E27FC236}">
                          <a16:creationId xmlns:a16="http://schemas.microsoft.com/office/drawing/2014/main" id="{CBD13FC7-8DA8-2339-2F83-E7E42D9AD7DD}"/>
                        </a:ext>
                      </a:extLst>
                    </p:cNvPr>
                    <p:cNvSpPr txBox="1"/>
                    <p:nvPr/>
                  </p:nvSpPr>
                  <p:spPr>
                    <a:xfrm>
                      <a:off x="7231294" y="2776336"/>
                      <a:ext cx="1290161" cy="400110"/>
                    </a:xfrm>
                    <a:prstGeom prst="rect">
                      <a:avLst/>
                    </a:prstGeom>
                    <a:grp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Bivalirudin</a:t>
                      </a:r>
                    </a:p>
                  </p:txBody>
                </p:sp>
              </p:grpSp>
              <p:pic>
                <p:nvPicPr>
                  <p:cNvPr id="10" name="图片 19">
                    <a:extLst>
                      <a:ext uri="{FF2B5EF4-FFF2-40B4-BE49-F238E27FC236}">
                        <a16:creationId xmlns:a16="http://schemas.microsoft.com/office/drawing/2014/main" id="{AEB197A4-0D23-6DF2-337A-77A7CA82BEAD}"/>
                      </a:ext>
                    </a:extLst>
                  </p:cNvPr>
                  <p:cNvPicPr>
                    <a:picLocks noChangeAspect="1"/>
                  </p:cNvPicPr>
                  <p:nvPr/>
                </p:nvPicPr>
                <p:blipFill>
                  <a:blip r:embed="rId4"/>
                  <a:stretch>
                    <a:fillRect/>
                  </a:stretch>
                </p:blipFill>
                <p:spPr>
                  <a:xfrm>
                    <a:off x="2941709" y="1437779"/>
                    <a:ext cx="5814115" cy="4128782"/>
                  </a:xfrm>
                  <a:prstGeom prst="rect">
                    <a:avLst/>
                  </a:prstGeom>
                  <a:grpFill/>
                </p:spPr>
              </p:pic>
              <p:sp>
                <p:nvSpPr>
                  <p:cNvPr id="11" name="文本框 20">
                    <a:extLst>
                      <a:ext uri="{FF2B5EF4-FFF2-40B4-BE49-F238E27FC236}">
                        <a16:creationId xmlns:a16="http://schemas.microsoft.com/office/drawing/2014/main" id="{2DD9C4A7-0C17-A986-5963-83A47487559B}"/>
                      </a:ext>
                    </a:extLst>
                  </p:cNvPr>
                  <p:cNvSpPr txBox="1"/>
                  <p:nvPr/>
                </p:nvSpPr>
                <p:spPr>
                  <a:xfrm rot="16200000">
                    <a:off x="574006" y="3097307"/>
                    <a:ext cx="3635906" cy="58477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All-cause death or BARC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types 3-5 bleeding (%)</a:t>
                    </a:r>
                    <a:endParaRPr kumimoji="0" lang="zh-CN" altLang="en-US"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12" name="文本框 21">
                    <a:extLst>
                      <a:ext uri="{FF2B5EF4-FFF2-40B4-BE49-F238E27FC236}">
                        <a16:creationId xmlns:a16="http://schemas.microsoft.com/office/drawing/2014/main" id="{05DB44D2-646D-3029-70BC-1B7177CF0B4B}"/>
                      </a:ext>
                    </a:extLst>
                  </p:cNvPr>
                  <p:cNvSpPr txBox="1"/>
                  <p:nvPr/>
                </p:nvSpPr>
                <p:spPr>
                  <a:xfrm>
                    <a:off x="4087476" y="5593031"/>
                    <a:ext cx="3579779" cy="40011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prstClr val="black"/>
                        </a:solidFill>
                        <a:effectLst/>
                        <a:uLnTx/>
                        <a:uFillTx/>
                        <a:latin typeface="Calibri" panose="020F0502020204030204"/>
                        <a:ea typeface="等线" panose="02010600030101010101"/>
                        <a:cs typeface="+mn-cs"/>
                      </a:rPr>
                      <a:t>Days since randomization</a:t>
                    </a:r>
                    <a:endParaRPr kumimoji="0" lang="zh-CN" altLang="en-US" sz="2000" b="1" i="0" u="none" strike="noStrike" kern="0" cap="none" spc="0" normalizeH="0" baseline="0" noProof="0" dirty="0" smtClean="0">
                      <a:ln>
                        <a:noFill/>
                      </a:ln>
                      <a:solidFill>
                        <a:prstClr val="black"/>
                      </a:solidFill>
                      <a:effectLst/>
                      <a:uLnTx/>
                      <a:uFillTx/>
                      <a:latin typeface="Calibri" panose="020F0502020204030204"/>
                      <a:ea typeface="等线" panose="02010600030101010101"/>
                      <a:cs typeface="+mn-cs"/>
                    </a:endParaRPr>
                  </a:p>
                </p:txBody>
              </p:sp>
              <p:sp>
                <p:nvSpPr>
                  <p:cNvPr id="13" name="文本框 23">
                    <a:extLst>
                      <a:ext uri="{FF2B5EF4-FFF2-40B4-BE49-F238E27FC236}">
                        <a16:creationId xmlns:a16="http://schemas.microsoft.com/office/drawing/2014/main" id="{00AE4923-9634-7866-AB6E-94F1C8E5B5C2}"/>
                      </a:ext>
                    </a:extLst>
                  </p:cNvPr>
                  <p:cNvSpPr txBox="1"/>
                  <p:nvPr/>
                </p:nvSpPr>
                <p:spPr>
                  <a:xfrm>
                    <a:off x="1830439" y="5729034"/>
                    <a:ext cx="1342417" cy="400446"/>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sng"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No. at risk</a:t>
                    </a:r>
                    <a:r>
                      <a:rPr kumimoji="0" lang="en-US" altLang="zh-CN"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a:t>
                    </a:r>
                    <a:endParaRPr kumimoji="0" lang="zh-CN" altLang="en-US" sz="1600" b="1" i="0" u="sng"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14" name="文本框 24">
                    <a:extLst>
                      <a:ext uri="{FF2B5EF4-FFF2-40B4-BE49-F238E27FC236}">
                        <a16:creationId xmlns:a16="http://schemas.microsoft.com/office/drawing/2014/main" id="{56C09C0B-E70F-23E3-3AB4-276B34425431}"/>
                      </a:ext>
                    </a:extLst>
                  </p:cNvPr>
                  <p:cNvSpPr txBox="1"/>
                  <p:nvPr/>
                </p:nvSpPr>
                <p:spPr>
                  <a:xfrm>
                    <a:off x="1830439" y="6055359"/>
                    <a:ext cx="7622488" cy="69168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Heparin        3007        2913        2896       2889        2882       2877        2875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Bivalirudin   3009        2942        2927       2924        2919       2918        2917</a:t>
                    </a:r>
                    <a:endParaRPr kumimoji="0" lang="zh-CN" altLang="en-US"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grpSp>
                <p:nvGrpSpPr>
                  <p:cNvPr id="15" name="Group 14">
                    <a:extLst>
                      <a:ext uri="{FF2B5EF4-FFF2-40B4-BE49-F238E27FC236}">
                        <a16:creationId xmlns:a16="http://schemas.microsoft.com/office/drawing/2014/main" id="{B052DFED-087E-A5AE-0B96-D735FF9AF11F}"/>
                      </a:ext>
                    </a:extLst>
                  </p:cNvPr>
                  <p:cNvGrpSpPr/>
                  <p:nvPr/>
                </p:nvGrpSpPr>
                <p:grpSpPr>
                  <a:xfrm>
                    <a:off x="3465586" y="1198434"/>
                    <a:ext cx="4044822" cy="618871"/>
                    <a:chOff x="3917092" y="1402250"/>
                    <a:chExt cx="4044822" cy="618871"/>
                  </a:xfrm>
                  <a:grpFill/>
                </p:grpSpPr>
                <p:sp>
                  <p:nvSpPr>
                    <p:cNvPr id="16" name="文本框 4">
                      <a:extLst>
                        <a:ext uri="{FF2B5EF4-FFF2-40B4-BE49-F238E27FC236}">
                          <a16:creationId xmlns:a16="http://schemas.microsoft.com/office/drawing/2014/main" id="{C5CAF479-B256-0FD1-1122-38F40E269E8E}"/>
                        </a:ext>
                      </a:extLst>
                    </p:cNvPr>
                    <p:cNvSpPr txBox="1"/>
                    <p:nvPr/>
                  </p:nvSpPr>
                  <p:spPr>
                    <a:xfrm>
                      <a:off x="4497859" y="1402250"/>
                      <a:ext cx="3464055" cy="618871"/>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Heparin monotherapy</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Bivalirudin with high-dose infusion</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cxnSp>
                  <p:nvCxnSpPr>
                    <p:cNvPr id="17" name="Straight Connector 16">
                      <a:extLst>
                        <a:ext uri="{FF2B5EF4-FFF2-40B4-BE49-F238E27FC236}">
                          <a16:creationId xmlns:a16="http://schemas.microsoft.com/office/drawing/2014/main" id="{9023D316-B145-1995-339D-A7035350E575}"/>
                        </a:ext>
                      </a:extLst>
                    </p:cNvPr>
                    <p:cNvCxnSpPr>
                      <a:cxnSpLocks/>
                    </p:cNvCxnSpPr>
                    <p:nvPr/>
                  </p:nvCxnSpPr>
                  <p:spPr>
                    <a:xfrm>
                      <a:off x="3917092" y="1594022"/>
                      <a:ext cx="580768" cy="0"/>
                    </a:xfrm>
                    <a:prstGeom prst="line">
                      <a:avLst/>
                    </a:prstGeom>
                    <a:grpFill/>
                    <a:ln w="28575" cap="flat" cmpd="sng" algn="ctr">
                      <a:solidFill>
                        <a:srgbClr val="002060"/>
                      </a:solidFill>
                      <a:prstDash val="solid"/>
                      <a:miter lim="800000"/>
                    </a:ln>
                    <a:effectLst/>
                  </p:spPr>
                </p:cxnSp>
                <p:cxnSp>
                  <p:nvCxnSpPr>
                    <p:cNvPr id="18" name="Straight Connector 17">
                      <a:extLst>
                        <a:ext uri="{FF2B5EF4-FFF2-40B4-BE49-F238E27FC236}">
                          <a16:creationId xmlns:a16="http://schemas.microsoft.com/office/drawing/2014/main" id="{BD19BF25-52F3-F046-DF45-13AFF35B4739}"/>
                        </a:ext>
                      </a:extLst>
                    </p:cNvPr>
                    <p:cNvCxnSpPr>
                      <a:cxnSpLocks/>
                    </p:cNvCxnSpPr>
                    <p:nvPr/>
                  </p:nvCxnSpPr>
                  <p:spPr>
                    <a:xfrm>
                      <a:off x="3917092" y="1869992"/>
                      <a:ext cx="580768" cy="0"/>
                    </a:xfrm>
                    <a:prstGeom prst="line">
                      <a:avLst/>
                    </a:prstGeom>
                    <a:grpFill/>
                    <a:ln w="28575" cap="flat" cmpd="sng" algn="ctr">
                      <a:solidFill>
                        <a:srgbClr val="C00000"/>
                      </a:solidFill>
                      <a:prstDash val="solid"/>
                      <a:miter lim="800000"/>
                    </a:ln>
                    <a:effectLst/>
                  </p:spPr>
                </p:cxnSp>
              </p:grpSp>
            </p:grpSp>
          </p:grpSp>
          <p:sp>
            <p:nvSpPr>
              <p:cNvPr id="31" name="箭头: 下 6">
                <a:extLst>
                  <a:ext uri="{FF2B5EF4-FFF2-40B4-BE49-F238E27FC236}">
                    <a16:creationId xmlns:a16="http://schemas.microsoft.com/office/drawing/2014/main" id="{F0BB5FA6-87F7-2B9C-7F8E-2D68C6075127}"/>
                  </a:ext>
                </a:extLst>
              </p:cNvPr>
              <p:cNvSpPr/>
              <p:nvPr/>
            </p:nvSpPr>
            <p:spPr>
              <a:xfrm>
                <a:off x="7799138" y="2102314"/>
                <a:ext cx="287833" cy="917788"/>
              </a:xfrm>
              <a:prstGeom prst="downArrow">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33" name="文本框 124">
              <a:extLst>
                <a:ext uri="{FF2B5EF4-FFF2-40B4-BE49-F238E27FC236}">
                  <a16:creationId xmlns:a16="http://schemas.microsoft.com/office/drawing/2014/main" id="{8B647EDC-E3BF-E03C-87A9-6E30618D9212}"/>
                </a:ext>
              </a:extLst>
            </p:cNvPr>
            <p:cNvSpPr txBox="1"/>
            <p:nvPr/>
          </p:nvSpPr>
          <p:spPr>
            <a:xfrm>
              <a:off x="2606333" y="3979597"/>
              <a:ext cx="519280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Hazard ratio: 0.69, 95%CI: 0.53-0.91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P=0.0070</a:t>
              </a: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spTree>
    <p:extLst>
      <p:ext uri="{BB962C8B-B14F-4D97-AF65-F5344CB8AC3E}">
        <p14:creationId xmlns:p14="http://schemas.microsoft.com/office/powerpoint/2010/main" val="407464283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1">
            <a:extLst>
              <a:ext uri="{FF2B5EF4-FFF2-40B4-BE49-F238E27FC236}">
                <a16:creationId xmlns:a16="http://schemas.microsoft.com/office/drawing/2014/main" id="{4AE70950-2408-6142-923C-69508D045519}"/>
              </a:ext>
            </a:extLst>
          </p:cNvPr>
          <p:cNvSpPr txBox="1"/>
          <p:nvPr/>
        </p:nvSpPr>
        <p:spPr>
          <a:xfrm>
            <a:off x="1919639" y="0"/>
            <a:ext cx="51882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altLang="zh-CN" sz="2800" b="1" i="0" u="none" strike="noStrike" kern="1200" cap="none" spc="0" normalizeH="0" baseline="0" noProof="0" dirty="0" smtClean="0">
                <a:ln>
                  <a:noFill/>
                </a:ln>
                <a:solidFill>
                  <a:srgbClr val="FFFF00"/>
                </a:solidFill>
                <a:effectLst/>
                <a:uLnTx/>
                <a:uFillTx/>
                <a:latin typeface="Arial" panose="020B0604020202020204" pitchFamily="34" charset="0"/>
                <a:ea typeface="等线" panose="02010600030101010101"/>
                <a:cs typeface="Arial" panose="020B0604020202020204" pitchFamily="34" charset="0"/>
              </a:rPr>
              <a:t>         </a:t>
            </a:r>
            <a:r>
              <a:rPr kumimoji="0" lang="en-US" altLang="zh-CN" sz="3600" b="1" i="0" u="none" strike="noStrike" kern="1200" cap="none" spc="0" normalizeH="0" baseline="0" noProof="0" dirty="0" smtClean="0">
                <a:ln>
                  <a:noFill/>
                </a:ln>
                <a:solidFill>
                  <a:srgbClr val="FFFF00"/>
                </a:solidFill>
                <a:effectLst/>
                <a:uLnTx/>
                <a:uFillTx/>
                <a:latin typeface="Arial" panose="020B0604020202020204" pitchFamily="34" charset="0"/>
                <a:ea typeface="等线" panose="02010600030101010101"/>
                <a:cs typeface="Arial" panose="020B0604020202020204" pitchFamily="34" charset="0"/>
              </a:rPr>
              <a:t>BRIGHT-4 Trial</a:t>
            </a:r>
          </a:p>
        </p:txBody>
      </p:sp>
      <p:sp>
        <p:nvSpPr>
          <p:cNvPr id="4" name="TextBox 3"/>
          <p:cNvSpPr txBox="1"/>
          <p:nvPr/>
        </p:nvSpPr>
        <p:spPr>
          <a:xfrm>
            <a:off x="4919472" y="6515563"/>
            <a:ext cx="536752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Li et al., Lancet 2022 Nov 6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27452" y="969755"/>
            <a:ext cx="7909181" cy="5520481"/>
            <a:chOff x="193880" y="995082"/>
            <a:chExt cx="14938022" cy="5520481"/>
          </a:xfrm>
        </p:grpSpPr>
        <p:sp>
          <p:nvSpPr>
            <p:cNvPr id="5" name="Rectangle 4"/>
            <p:cNvSpPr/>
            <p:nvPr/>
          </p:nvSpPr>
          <p:spPr bwMode="auto">
            <a:xfrm>
              <a:off x="277907" y="995082"/>
              <a:ext cx="9762564" cy="5520481"/>
            </a:xfrm>
            <a:prstGeom prst="rect">
              <a:avLst/>
            </a:prstGeom>
            <a:solidFill>
              <a:schemeClr val="bg1"/>
            </a:solidFill>
            <a:ln w="158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4000" b="1" i="0" u="none" strike="noStrike" kern="1200" cap="none" spc="0" normalizeH="0" baseline="0" noProof="0" dirty="0" smtClean="0">
                <a:ln>
                  <a:noFill/>
                </a:ln>
                <a:solidFill>
                  <a:srgbClr val="FFFFFF"/>
                </a:solidFill>
                <a:effectLst/>
                <a:uLnTx/>
                <a:uFillTx/>
                <a:latin typeface="Times New Roman" pitchFamily="18" charset="0"/>
                <a:ea typeface="+mn-ea"/>
                <a:cs typeface="+mn-cs"/>
              </a:endParaRPr>
            </a:p>
          </p:txBody>
        </p:sp>
        <p:grpSp>
          <p:nvGrpSpPr>
            <p:cNvPr id="6" name="Group 5"/>
            <p:cNvGrpSpPr/>
            <p:nvPr/>
          </p:nvGrpSpPr>
          <p:grpSpPr>
            <a:xfrm>
              <a:off x="193880" y="1095418"/>
              <a:ext cx="14938022" cy="5315869"/>
              <a:chOff x="1697058" y="1249219"/>
              <a:chExt cx="11979007" cy="5315869"/>
            </a:xfrm>
          </p:grpSpPr>
          <p:pic>
            <p:nvPicPr>
              <p:cNvPr id="7" name="图片 12">
                <a:extLst>
                  <a:ext uri="{FF2B5EF4-FFF2-40B4-BE49-F238E27FC236}">
                    <a16:creationId xmlns:a16="http://schemas.microsoft.com/office/drawing/2014/main" id="{0396B435-C655-CD42-1123-4214109B5E68}"/>
                  </a:ext>
                </a:extLst>
              </p:cNvPr>
              <p:cNvPicPr>
                <a:picLocks noChangeAspect="1"/>
              </p:cNvPicPr>
              <p:nvPr/>
            </p:nvPicPr>
            <p:blipFill>
              <a:blip r:embed="rId4"/>
              <a:stretch>
                <a:fillRect/>
              </a:stretch>
            </p:blipFill>
            <p:spPr>
              <a:xfrm>
                <a:off x="3150248" y="1249219"/>
                <a:ext cx="5994323" cy="4417438"/>
              </a:xfrm>
              <a:prstGeom prst="rect">
                <a:avLst/>
              </a:prstGeom>
            </p:spPr>
          </p:pic>
          <p:grpSp>
            <p:nvGrpSpPr>
              <p:cNvPr id="8" name="Group 7">
                <a:extLst>
                  <a:ext uri="{FF2B5EF4-FFF2-40B4-BE49-F238E27FC236}">
                    <a16:creationId xmlns:a16="http://schemas.microsoft.com/office/drawing/2014/main" id="{58C7E704-990F-AC8D-7564-FE3FBF3F5DE6}"/>
                  </a:ext>
                </a:extLst>
              </p:cNvPr>
              <p:cNvGrpSpPr/>
              <p:nvPr/>
            </p:nvGrpSpPr>
            <p:grpSpPr>
              <a:xfrm>
                <a:off x="3496748" y="1280627"/>
                <a:ext cx="6905725" cy="584775"/>
                <a:chOff x="3619481" y="1402250"/>
                <a:chExt cx="6905725" cy="584775"/>
              </a:xfrm>
            </p:grpSpPr>
            <p:sp>
              <p:nvSpPr>
                <p:cNvPr id="16" name="文本框 4">
                  <a:extLst>
                    <a:ext uri="{FF2B5EF4-FFF2-40B4-BE49-F238E27FC236}">
                      <a16:creationId xmlns:a16="http://schemas.microsoft.com/office/drawing/2014/main" id="{A4B2ED2D-623D-54F7-4DA3-93BA4D7C70FD}"/>
                    </a:ext>
                  </a:extLst>
                </p:cNvPr>
                <p:cNvSpPr txBox="1"/>
                <p:nvPr/>
              </p:nvSpPr>
              <p:spPr>
                <a:xfrm>
                  <a:off x="4200246" y="1402250"/>
                  <a:ext cx="63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Heparin monotherapy</a:t>
                  </a:r>
                  <a:endParaRPr kumimoji="0" lang="zh-CN" altLang="en-US"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Bivalirudin with high-dose infusion</a:t>
                  </a:r>
                  <a:endParaRPr kumimoji="0" lang="zh-CN" altLang="en-US"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cxnSp>
              <p:nvCxnSpPr>
                <p:cNvPr id="17" name="Straight Connector 16">
                  <a:extLst>
                    <a:ext uri="{FF2B5EF4-FFF2-40B4-BE49-F238E27FC236}">
                      <a16:creationId xmlns:a16="http://schemas.microsoft.com/office/drawing/2014/main" id="{6D7CB88E-7624-C0F6-FAAE-5B955B36513B}"/>
                    </a:ext>
                  </a:extLst>
                </p:cNvPr>
                <p:cNvCxnSpPr>
                  <a:cxnSpLocks/>
                </p:cNvCxnSpPr>
                <p:nvPr/>
              </p:nvCxnSpPr>
              <p:spPr>
                <a:xfrm>
                  <a:off x="3619481" y="1594022"/>
                  <a:ext cx="580768" cy="0"/>
                </a:xfrm>
                <a:prstGeom prst="line">
                  <a:avLst/>
                </a:prstGeom>
                <a:noFill/>
                <a:ln w="28575" cap="flat" cmpd="sng" algn="ctr">
                  <a:solidFill>
                    <a:srgbClr val="002060"/>
                  </a:solidFill>
                  <a:prstDash val="solid"/>
                  <a:miter lim="800000"/>
                </a:ln>
                <a:effectLst/>
              </p:spPr>
            </p:cxnSp>
            <p:cxnSp>
              <p:nvCxnSpPr>
                <p:cNvPr id="18" name="Straight Connector 17">
                  <a:extLst>
                    <a:ext uri="{FF2B5EF4-FFF2-40B4-BE49-F238E27FC236}">
                      <a16:creationId xmlns:a16="http://schemas.microsoft.com/office/drawing/2014/main" id="{9E474584-0154-8A38-C535-D883DA5D207A}"/>
                    </a:ext>
                  </a:extLst>
                </p:cNvPr>
                <p:cNvCxnSpPr>
                  <a:cxnSpLocks/>
                </p:cNvCxnSpPr>
                <p:nvPr/>
              </p:nvCxnSpPr>
              <p:spPr>
                <a:xfrm>
                  <a:off x="3619481" y="1869992"/>
                  <a:ext cx="580768" cy="0"/>
                </a:xfrm>
                <a:prstGeom prst="line">
                  <a:avLst/>
                </a:prstGeom>
                <a:noFill/>
                <a:ln w="28575" cap="flat" cmpd="sng" algn="ctr">
                  <a:solidFill>
                    <a:srgbClr val="C00000"/>
                  </a:solidFill>
                  <a:prstDash val="solid"/>
                  <a:miter lim="800000"/>
                </a:ln>
                <a:effectLst/>
              </p:spPr>
            </p:cxnSp>
          </p:grpSp>
          <p:sp>
            <p:nvSpPr>
              <p:cNvPr id="9" name="文本框 3">
                <a:extLst>
                  <a:ext uri="{FF2B5EF4-FFF2-40B4-BE49-F238E27FC236}">
                    <a16:creationId xmlns:a16="http://schemas.microsoft.com/office/drawing/2014/main" id="{F6B5E8EA-4A81-8397-2994-18EFE67B1E56}"/>
                  </a:ext>
                </a:extLst>
              </p:cNvPr>
              <p:cNvSpPr txBox="1"/>
              <p:nvPr/>
            </p:nvSpPr>
            <p:spPr>
              <a:xfrm>
                <a:off x="3312082" y="4285886"/>
                <a:ext cx="63441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Hazard ratio: 0.75, 95%CI: 0.57-0.99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P=0.0420</a:t>
                </a:r>
                <a:endParaRPr kumimoji="0" lang="zh-CN" altLang="en-US" sz="18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10" name="文本框 15">
                <a:extLst>
                  <a:ext uri="{FF2B5EF4-FFF2-40B4-BE49-F238E27FC236}">
                    <a16:creationId xmlns:a16="http://schemas.microsoft.com/office/drawing/2014/main" id="{4C6193F6-983A-16B6-ACBF-7F7A066F5F89}"/>
                  </a:ext>
                </a:extLst>
              </p:cNvPr>
              <p:cNvSpPr txBox="1"/>
              <p:nvPr/>
            </p:nvSpPr>
            <p:spPr>
              <a:xfrm>
                <a:off x="8678471" y="2013246"/>
                <a:ext cx="14526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3.9%</a:t>
                </a:r>
                <a:endParaRPr kumimoji="0" lang="zh-CN" altLang="en-US"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11" name="文本框 17">
                <a:extLst>
                  <a:ext uri="{FF2B5EF4-FFF2-40B4-BE49-F238E27FC236}">
                    <a16:creationId xmlns:a16="http://schemas.microsoft.com/office/drawing/2014/main" id="{2A9996E4-B410-22FF-4538-558C0B54E272}"/>
                  </a:ext>
                </a:extLst>
              </p:cNvPr>
              <p:cNvSpPr txBox="1"/>
              <p:nvPr/>
            </p:nvSpPr>
            <p:spPr>
              <a:xfrm>
                <a:off x="8715882" y="2766130"/>
                <a:ext cx="13306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3.0%</a:t>
                </a:r>
                <a:endParaRPr kumimoji="0" lang="zh-CN" altLang="en-US"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12" name="文本框 13">
                <a:extLst>
                  <a:ext uri="{FF2B5EF4-FFF2-40B4-BE49-F238E27FC236}">
                    <a16:creationId xmlns:a16="http://schemas.microsoft.com/office/drawing/2014/main" id="{727FE53B-FFED-CF84-E2EF-C82989795ED9}"/>
                  </a:ext>
                </a:extLst>
              </p:cNvPr>
              <p:cNvSpPr txBox="1"/>
              <p:nvPr/>
            </p:nvSpPr>
            <p:spPr>
              <a:xfrm rot="16200000">
                <a:off x="1137979" y="3152425"/>
                <a:ext cx="301543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prstClr val="black"/>
                    </a:solidFill>
                    <a:effectLst/>
                    <a:uLnTx/>
                    <a:uFillTx/>
                    <a:latin typeface="Calibri" panose="020F0502020204030204"/>
                    <a:ea typeface="等线" panose="02010600030101010101"/>
                    <a:cs typeface="+mn-cs"/>
                  </a:rPr>
                  <a:t>All-cause death (%)</a:t>
                </a:r>
                <a:endParaRPr kumimoji="0" lang="zh-CN" altLang="en-US" sz="2000" b="1" i="0" u="none" strike="noStrike" kern="0" cap="none" spc="0" normalizeH="0" baseline="0" noProof="0" dirty="0" smtClean="0">
                  <a:ln>
                    <a:noFill/>
                  </a:ln>
                  <a:solidFill>
                    <a:prstClr val="black"/>
                  </a:solidFill>
                  <a:effectLst/>
                  <a:uLnTx/>
                  <a:uFillTx/>
                  <a:latin typeface="Calibri" panose="020F0502020204030204"/>
                  <a:ea typeface="等线" panose="02010600030101010101"/>
                  <a:cs typeface="+mn-cs"/>
                </a:endParaRPr>
              </a:p>
            </p:txBody>
          </p:sp>
          <p:sp>
            <p:nvSpPr>
              <p:cNvPr id="13" name="文本框 20">
                <a:extLst>
                  <a:ext uri="{FF2B5EF4-FFF2-40B4-BE49-F238E27FC236}">
                    <a16:creationId xmlns:a16="http://schemas.microsoft.com/office/drawing/2014/main" id="{2B846B6A-B2CC-2B05-8CA5-2443733AAF55}"/>
                  </a:ext>
                </a:extLst>
              </p:cNvPr>
              <p:cNvSpPr txBox="1"/>
              <p:nvPr/>
            </p:nvSpPr>
            <p:spPr>
              <a:xfrm>
                <a:off x="4364853" y="5617853"/>
                <a:ext cx="44356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prstClr val="black"/>
                    </a:solidFill>
                    <a:effectLst/>
                    <a:uLnTx/>
                    <a:uFillTx/>
                    <a:latin typeface="Calibri" panose="020F0502020204030204"/>
                    <a:ea typeface="等线" panose="02010600030101010101"/>
                    <a:cs typeface="+mn-cs"/>
                  </a:rPr>
                  <a:t>Days since randomization</a:t>
                </a:r>
                <a:endParaRPr kumimoji="0" lang="zh-CN" altLang="en-US" sz="1800" b="1" i="0" u="none" strike="noStrike" kern="0" cap="none" spc="0" normalizeH="0" baseline="0" noProof="0" dirty="0" smtClean="0">
                  <a:ln>
                    <a:noFill/>
                  </a:ln>
                  <a:solidFill>
                    <a:prstClr val="black"/>
                  </a:solidFill>
                  <a:effectLst/>
                  <a:uLnTx/>
                  <a:uFillTx/>
                  <a:latin typeface="Calibri" panose="020F0502020204030204"/>
                  <a:ea typeface="等线" panose="02010600030101010101"/>
                  <a:cs typeface="+mn-cs"/>
                </a:endParaRPr>
              </a:p>
            </p:txBody>
          </p:sp>
          <p:sp>
            <p:nvSpPr>
              <p:cNvPr id="14" name="文本框 21">
                <a:extLst>
                  <a:ext uri="{FF2B5EF4-FFF2-40B4-BE49-F238E27FC236}">
                    <a16:creationId xmlns:a16="http://schemas.microsoft.com/office/drawing/2014/main" id="{D8359251-088B-7A5A-9E96-FF07E49F520F}"/>
                  </a:ext>
                </a:extLst>
              </p:cNvPr>
              <p:cNvSpPr txBox="1"/>
              <p:nvPr/>
            </p:nvSpPr>
            <p:spPr>
              <a:xfrm>
                <a:off x="1915408" y="5736998"/>
                <a:ext cx="19114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sng"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No. at risk</a:t>
                </a:r>
                <a:r>
                  <a:rPr kumimoji="0" lang="en-US" altLang="zh-CN"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a:t>
                </a:r>
                <a:endParaRPr kumimoji="0" lang="zh-CN" altLang="en-US" sz="1600" b="1" i="0" u="sng"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15" name="文本框 23">
                <a:extLst>
                  <a:ext uri="{FF2B5EF4-FFF2-40B4-BE49-F238E27FC236}">
                    <a16:creationId xmlns:a16="http://schemas.microsoft.com/office/drawing/2014/main" id="{F5EF4118-B7F0-8EBC-060B-520C8F0AF40D}"/>
                  </a:ext>
                </a:extLst>
              </p:cNvPr>
              <p:cNvSpPr txBox="1"/>
              <p:nvPr/>
            </p:nvSpPr>
            <p:spPr>
              <a:xfrm>
                <a:off x="1697058" y="6041868"/>
                <a:ext cx="119790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Heparin     3007  2924    2908    2903   2896    2891    2889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Bivalirudin 3009 2944    2929    2926   2922    2921    2920</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grpSp>
      </p:grpSp>
      <p:sp>
        <p:nvSpPr>
          <p:cNvPr id="20" name="文本框 1">
            <a:extLst>
              <a:ext uri="{FF2B5EF4-FFF2-40B4-BE49-F238E27FC236}">
                <a16:creationId xmlns:a16="http://schemas.microsoft.com/office/drawing/2014/main" id="{4AE70950-2408-6142-923C-69508D045519}"/>
              </a:ext>
            </a:extLst>
          </p:cNvPr>
          <p:cNvSpPr txBox="1"/>
          <p:nvPr/>
        </p:nvSpPr>
        <p:spPr>
          <a:xfrm>
            <a:off x="5962382" y="477074"/>
            <a:ext cx="40860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altLang="zh-CN" sz="2800" b="1" i="0" u="none" strike="noStrike" kern="1200" cap="none" spc="0" normalizeH="0" baseline="0" noProof="0" dirty="0" smtClean="0">
                <a:ln>
                  <a:noFill/>
                </a:ln>
                <a:solidFill>
                  <a:srgbClr val="FFFF00"/>
                </a:solidFill>
                <a:effectLst/>
                <a:uLnTx/>
                <a:uFillTx/>
                <a:latin typeface="Arial" panose="020B0604020202020204" pitchFamily="34" charset="0"/>
                <a:ea typeface="等线" panose="02010600030101010101"/>
                <a:cs typeface="Arial" panose="020B0604020202020204" pitchFamily="34" charset="0"/>
              </a:rPr>
              <a:t>BARC 3-5 Bleeding</a:t>
            </a:r>
            <a:endParaRPr kumimoji="0" lang="en-US" altLang="zh-CN" sz="2800" b="1" i="0" u="none" strike="noStrike" kern="1200" cap="none" spc="0" normalizeH="0" baseline="0" noProof="0" dirty="0">
              <a:ln>
                <a:noFill/>
              </a:ln>
              <a:solidFill>
                <a:srgbClr val="FFFF00"/>
              </a:solidFill>
              <a:effectLst/>
              <a:uLnTx/>
              <a:uFillTx/>
              <a:latin typeface="Arial" panose="020B0604020202020204" pitchFamily="34" charset="0"/>
              <a:ea typeface="等线" panose="02010600030101010101"/>
              <a:cs typeface="Arial" panose="020B0604020202020204" pitchFamily="34" charset="0"/>
            </a:endParaRPr>
          </a:p>
        </p:txBody>
      </p:sp>
      <p:sp>
        <p:nvSpPr>
          <p:cNvPr id="21" name="Rectangle 20"/>
          <p:cNvSpPr/>
          <p:nvPr/>
        </p:nvSpPr>
        <p:spPr bwMode="auto">
          <a:xfrm>
            <a:off x="5336396" y="969755"/>
            <a:ext cx="4881020" cy="5518913"/>
          </a:xfrm>
          <a:prstGeom prst="rect">
            <a:avLst/>
          </a:prstGeom>
          <a:solidFill>
            <a:schemeClr val="bg1"/>
          </a:solidFill>
          <a:ln w="158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4000" b="1" i="0" u="none" strike="noStrike" kern="1200" cap="none" spc="0" normalizeH="0" baseline="0" noProof="0" dirty="0" smtClean="0">
              <a:ln>
                <a:noFill/>
              </a:ln>
              <a:solidFill>
                <a:srgbClr val="FFFFFF"/>
              </a:solidFill>
              <a:effectLst/>
              <a:uLnTx/>
              <a:uFillTx/>
              <a:latin typeface="Times New Roman" pitchFamily="18" charset="0"/>
              <a:ea typeface="+mn-ea"/>
              <a:cs typeface="+mn-cs"/>
            </a:endParaRPr>
          </a:p>
        </p:txBody>
      </p:sp>
      <p:grpSp>
        <p:nvGrpSpPr>
          <p:cNvPr id="22" name="Group 21"/>
          <p:cNvGrpSpPr/>
          <p:nvPr/>
        </p:nvGrpSpPr>
        <p:grpSpPr>
          <a:xfrm>
            <a:off x="5295477" y="1070091"/>
            <a:ext cx="5518287" cy="5183094"/>
            <a:chOff x="2284148" y="1204205"/>
            <a:chExt cx="8258150" cy="5360883"/>
          </a:xfrm>
        </p:grpSpPr>
        <p:sp>
          <p:nvSpPr>
            <p:cNvPr id="23" name="文本框 5">
              <a:extLst>
                <a:ext uri="{FF2B5EF4-FFF2-40B4-BE49-F238E27FC236}">
                  <a16:creationId xmlns:a16="http://schemas.microsoft.com/office/drawing/2014/main" id="{C12B6210-467F-D2A3-A7E6-5F0B265D36EA}"/>
                </a:ext>
              </a:extLst>
            </p:cNvPr>
            <p:cNvSpPr txBox="1"/>
            <p:nvPr/>
          </p:nvSpPr>
          <p:spPr>
            <a:xfrm>
              <a:off x="8719761" y="4321295"/>
              <a:ext cx="90773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0.8%</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24" name="文本框 6">
              <a:extLst>
                <a:ext uri="{FF2B5EF4-FFF2-40B4-BE49-F238E27FC236}">
                  <a16:creationId xmlns:a16="http://schemas.microsoft.com/office/drawing/2014/main" id="{F16BB6BA-387C-8F9E-75AA-B85E56B4F1A8}"/>
                </a:ext>
              </a:extLst>
            </p:cNvPr>
            <p:cNvSpPr txBox="1"/>
            <p:nvPr/>
          </p:nvSpPr>
          <p:spPr>
            <a:xfrm>
              <a:off x="8729489" y="4810350"/>
              <a:ext cx="90773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0.2%</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grpSp>
          <p:nvGrpSpPr>
            <p:cNvPr id="25" name="Group 24"/>
            <p:cNvGrpSpPr/>
            <p:nvPr/>
          </p:nvGrpSpPr>
          <p:grpSpPr>
            <a:xfrm>
              <a:off x="2284148" y="1204205"/>
              <a:ext cx="8258150" cy="5360883"/>
              <a:chOff x="2284148" y="1204205"/>
              <a:chExt cx="8258150" cy="5360883"/>
            </a:xfrm>
          </p:grpSpPr>
          <p:pic>
            <p:nvPicPr>
              <p:cNvPr id="26" name="图片 10">
                <a:extLst>
                  <a:ext uri="{FF2B5EF4-FFF2-40B4-BE49-F238E27FC236}">
                    <a16:creationId xmlns:a16="http://schemas.microsoft.com/office/drawing/2014/main" id="{1B9690B8-5332-F9CB-BBE2-98E6E71D8E24}"/>
                  </a:ext>
                </a:extLst>
              </p:cNvPr>
              <p:cNvPicPr>
                <a:picLocks noChangeAspect="1"/>
              </p:cNvPicPr>
              <p:nvPr/>
            </p:nvPicPr>
            <p:blipFill>
              <a:blip r:embed="rId5"/>
              <a:stretch>
                <a:fillRect/>
              </a:stretch>
            </p:blipFill>
            <p:spPr>
              <a:xfrm>
                <a:off x="3129664" y="1204205"/>
                <a:ext cx="5932671" cy="4353471"/>
              </a:xfrm>
              <a:prstGeom prst="rect">
                <a:avLst/>
              </a:prstGeom>
            </p:spPr>
          </p:pic>
          <p:grpSp>
            <p:nvGrpSpPr>
              <p:cNvPr id="27" name="Group 26">
                <a:extLst>
                  <a:ext uri="{FF2B5EF4-FFF2-40B4-BE49-F238E27FC236}">
                    <a16:creationId xmlns:a16="http://schemas.microsoft.com/office/drawing/2014/main" id="{70DA3DED-9C52-31E6-313C-B017E0B1F6B0}"/>
                  </a:ext>
                </a:extLst>
              </p:cNvPr>
              <p:cNvGrpSpPr/>
              <p:nvPr/>
            </p:nvGrpSpPr>
            <p:grpSpPr>
              <a:xfrm>
                <a:off x="3759904" y="1386006"/>
                <a:ext cx="6520196" cy="604834"/>
                <a:chOff x="3917092" y="1402250"/>
                <a:chExt cx="6520196" cy="604834"/>
              </a:xfrm>
            </p:grpSpPr>
            <p:sp>
              <p:nvSpPr>
                <p:cNvPr id="33" name="文本框 4">
                  <a:extLst>
                    <a:ext uri="{FF2B5EF4-FFF2-40B4-BE49-F238E27FC236}">
                      <a16:creationId xmlns:a16="http://schemas.microsoft.com/office/drawing/2014/main" id="{9CE7E957-63D6-73F3-7580-5F7D8830B046}"/>
                    </a:ext>
                  </a:extLst>
                </p:cNvPr>
                <p:cNvSpPr txBox="1"/>
                <p:nvPr/>
              </p:nvSpPr>
              <p:spPr>
                <a:xfrm>
                  <a:off x="4497859" y="1402250"/>
                  <a:ext cx="5939429" cy="6048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Heparin monotherapy</a:t>
                  </a:r>
                  <a:endParaRPr kumimoji="0" lang="zh-CN" altLang="en-US"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Bivalirudin with high-dose infusion</a:t>
                  </a:r>
                  <a:endParaRPr kumimoji="0" lang="zh-CN" altLang="en-US"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cxnSp>
              <p:nvCxnSpPr>
                <p:cNvPr id="34" name="Straight Connector 33">
                  <a:extLst>
                    <a:ext uri="{FF2B5EF4-FFF2-40B4-BE49-F238E27FC236}">
                      <a16:creationId xmlns:a16="http://schemas.microsoft.com/office/drawing/2014/main" id="{7CF30728-8357-1D5F-24C8-5B3065DE26BC}"/>
                    </a:ext>
                  </a:extLst>
                </p:cNvPr>
                <p:cNvCxnSpPr>
                  <a:cxnSpLocks/>
                </p:cNvCxnSpPr>
                <p:nvPr/>
              </p:nvCxnSpPr>
              <p:spPr>
                <a:xfrm>
                  <a:off x="3917092" y="1594022"/>
                  <a:ext cx="580768" cy="0"/>
                </a:xfrm>
                <a:prstGeom prst="line">
                  <a:avLst/>
                </a:prstGeom>
                <a:noFill/>
                <a:ln w="28575" cap="flat" cmpd="sng" algn="ctr">
                  <a:solidFill>
                    <a:srgbClr val="002060"/>
                  </a:solidFill>
                  <a:prstDash val="solid"/>
                  <a:miter lim="800000"/>
                </a:ln>
                <a:effectLst/>
              </p:spPr>
            </p:cxnSp>
            <p:cxnSp>
              <p:nvCxnSpPr>
                <p:cNvPr id="35" name="Straight Connector 34">
                  <a:extLst>
                    <a:ext uri="{FF2B5EF4-FFF2-40B4-BE49-F238E27FC236}">
                      <a16:creationId xmlns:a16="http://schemas.microsoft.com/office/drawing/2014/main" id="{A5D52263-B746-F81C-ED7A-219062D37812}"/>
                    </a:ext>
                  </a:extLst>
                </p:cNvPr>
                <p:cNvCxnSpPr>
                  <a:cxnSpLocks/>
                </p:cNvCxnSpPr>
                <p:nvPr/>
              </p:nvCxnSpPr>
              <p:spPr>
                <a:xfrm>
                  <a:off x="3917092" y="1869992"/>
                  <a:ext cx="580768" cy="0"/>
                </a:xfrm>
                <a:prstGeom prst="line">
                  <a:avLst/>
                </a:prstGeom>
                <a:noFill/>
                <a:ln w="28575" cap="flat" cmpd="sng" algn="ctr">
                  <a:solidFill>
                    <a:srgbClr val="C00000"/>
                  </a:solidFill>
                  <a:prstDash val="solid"/>
                  <a:miter lim="800000"/>
                </a:ln>
                <a:effectLst/>
              </p:spPr>
            </p:cxnSp>
          </p:grpSp>
          <p:sp>
            <p:nvSpPr>
              <p:cNvPr id="28" name="文本框 2">
                <a:extLst>
                  <a:ext uri="{FF2B5EF4-FFF2-40B4-BE49-F238E27FC236}">
                    <a16:creationId xmlns:a16="http://schemas.microsoft.com/office/drawing/2014/main" id="{787C3438-1D7D-D711-7B62-74F42C224F7E}"/>
                  </a:ext>
                </a:extLst>
              </p:cNvPr>
              <p:cNvSpPr txBox="1"/>
              <p:nvPr/>
            </p:nvSpPr>
            <p:spPr>
              <a:xfrm>
                <a:off x="3282177" y="2874095"/>
                <a:ext cx="6626831" cy="6685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Hazard ratio: 0.21, 95%CI: 0.08-0.54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P=0.0014</a:t>
                </a:r>
                <a:endParaRPr kumimoji="0" lang="zh-CN" altLang="en-US" sz="18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29" name="文本框 11">
                <a:extLst>
                  <a:ext uri="{FF2B5EF4-FFF2-40B4-BE49-F238E27FC236}">
                    <a16:creationId xmlns:a16="http://schemas.microsoft.com/office/drawing/2014/main" id="{7E9E2B79-A938-26E4-8294-289702E77531}"/>
                  </a:ext>
                </a:extLst>
              </p:cNvPr>
              <p:cNvSpPr txBox="1"/>
              <p:nvPr/>
            </p:nvSpPr>
            <p:spPr>
              <a:xfrm>
                <a:off x="4315431" y="5557676"/>
                <a:ext cx="4404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prstClr val="black"/>
                    </a:solidFill>
                    <a:effectLst/>
                    <a:uLnTx/>
                    <a:uFillTx/>
                    <a:latin typeface="Calibri" panose="020F0502020204030204"/>
                    <a:ea typeface="等线" panose="02010600030101010101"/>
                    <a:cs typeface="+mn-cs"/>
                  </a:rPr>
                  <a:t>Days since randomization</a:t>
                </a:r>
                <a:endParaRPr kumimoji="0" lang="zh-CN" altLang="en-US" sz="1800" b="1" i="0" u="none" strike="noStrike" kern="0" cap="none" spc="0" normalizeH="0" baseline="0" noProof="0" dirty="0" smtClean="0">
                  <a:ln>
                    <a:noFill/>
                  </a:ln>
                  <a:solidFill>
                    <a:prstClr val="black"/>
                  </a:solidFill>
                  <a:effectLst/>
                  <a:uLnTx/>
                  <a:uFillTx/>
                  <a:latin typeface="Calibri" panose="020F0502020204030204"/>
                  <a:ea typeface="等线" panose="02010600030101010101"/>
                  <a:cs typeface="+mn-cs"/>
                </a:endParaRPr>
              </a:p>
            </p:txBody>
          </p:sp>
          <p:sp>
            <p:nvSpPr>
              <p:cNvPr id="30" name="文本框 12">
                <a:extLst>
                  <a:ext uri="{FF2B5EF4-FFF2-40B4-BE49-F238E27FC236}">
                    <a16:creationId xmlns:a16="http://schemas.microsoft.com/office/drawing/2014/main" id="{F30580AC-EC25-CD1C-1BAB-A39CBA8B44DF}"/>
                  </a:ext>
                </a:extLst>
              </p:cNvPr>
              <p:cNvSpPr txBox="1"/>
              <p:nvPr/>
            </p:nvSpPr>
            <p:spPr>
              <a:xfrm>
                <a:off x="2317006" y="5736998"/>
                <a:ext cx="18444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sng"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No. at risk</a:t>
                </a: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a:t>
                </a:r>
                <a:endParaRPr kumimoji="0" lang="zh-CN" altLang="en-US" sz="1400" b="1" i="0" u="sng"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31" name="文本框 13">
                <a:extLst>
                  <a:ext uri="{FF2B5EF4-FFF2-40B4-BE49-F238E27FC236}">
                    <a16:creationId xmlns:a16="http://schemas.microsoft.com/office/drawing/2014/main" id="{3F6D4C05-C59B-5EF8-D32F-BBEF331BB7D5}"/>
                  </a:ext>
                </a:extLst>
              </p:cNvPr>
              <p:cNvSpPr txBox="1"/>
              <p:nvPr/>
            </p:nvSpPr>
            <p:spPr>
              <a:xfrm>
                <a:off x="2284148" y="6041868"/>
                <a:ext cx="82581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Heparin     3007   2989   2987  2985    2983   2983  2983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Bivalirudin 3009  3005   3005  3005    3004   3004  3004</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32" name="文本框 14">
                <a:extLst>
                  <a:ext uri="{FF2B5EF4-FFF2-40B4-BE49-F238E27FC236}">
                    <a16:creationId xmlns:a16="http://schemas.microsoft.com/office/drawing/2014/main" id="{DEE686E0-8109-FC23-697A-61CBD09A66BC}"/>
                  </a:ext>
                </a:extLst>
              </p:cNvPr>
              <p:cNvSpPr txBox="1"/>
              <p:nvPr/>
            </p:nvSpPr>
            <p:spPr>
              <a:xfrm rot="16200000">
                <a:off x="1117486" y="3107159"/>
                <a:ext cx="327323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prstClr val="black"/>
                    </a:solidFill>
                    <a:effectLst/>
                    <a:uLnTx/>
                    <a:uFillTx/>
                    <a:latin typeface="Calibri" panose="020F0502020204030204"/>
                    <a:ea typeface="等线" panose="02010600030101010101"/>
                    <a:cs typeface="+mn-cs"/>
                  </a:rPr>
                  <a:t>BARC types 3-5 bleeding (%)</a:t>
                </a:r>
                <a:endParaRPr kumimoji="0" lang="zh-CN" altLang="en-US" sz="2000" b="1" i="0" u="none" strike="noStrike" kern="0" cap="none" spc="0" normalizeH="0" baseline="0" noProof="0" dirty="0" smtClean="0">
                  <a:ln>
                    <a:noFill/>
                  </a:ln>
                  <a:solidFill>
                    <a:prstClr val="black"/>
                  </a:solidFill>
                  <a:effectLst/>
                  <a:uLnTx/>
                  <a:uFillTx/>
                  <a:latin typeface="Calibri" panose="020F0502020204030204"/>
                  <a:ea typeface="等线" panose="02010600030101010101"/>
                  <a:cs typeface="+mn-cs"/>
                </a:endParaRPr>
              </a:p>
            </p:txBody>
          </p:sp>
        </p:grpSp>
      </p:grpSp>
      <p:sp>
        <p:nvSpPr>
          <p:cNvPr id="36" name="文本框 1">
            <a:extLst>
              <a:ext uri="{FF2B5EF4-FFF2-40B4-BE49-F238E27FC236}">
                <a16:creationId xmlns:a16="http://schemas.microsoft.com/office/drawing/2014/main" id="{4AE70950-2408-6142-923C-69508D045519}"/>
              </a:ext>
            </a:extLst>
          </p:cNvPr>
          <p:cNvSpPr txBox="1"/>
          <p:nvPr/>
        </p:nvSpPr>
        <p:spPr>
          <a:xfrm>
            <a:off x="121496" y="490328"/>
            <a:ext cx="40860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altLang="zh-CN" sz="2800" b="1" i="0" u="none" strike="noStrike" kern="1200" cap="none" spc="0" normalizeH="0" baseline="0" noProof="0" dirty="0" smtClean="0">
                <a:ln>
                  <a:noFill/>
                </a:ln>
                <a:solidFill>
                  <a:srgbClr val="FFFF00"/>
                </a:solidFill>
                <a:effectLst/>
                <a:uLnTx/>
                <a:uFillTx/>
                <a:latin typeface="Arial" panose="020B0604020202020204" pitchFamily="34" charset="0"/>
                <a:ea typeface="等线" panose="02010600030101010101"/>
                <a:cs typeface="Arial" panose="020B0604020202020204" pitchFamily="34" charset="0"/>
              </a:rPr>
              <a:t>All-cause Death</a:t>
            </a:r>
            <a:endParaRPr kumimoji="0" lang="en-US" altLang="zh-CN" sz="2800" b="1" i="0" u="none" strike="noStrike" kern="1200" cap="none" spc="0" normalizeH="0" baseline="0" noProof="0" dirty="0">
              <a:ln>
                <a:noFill/>
              </a:ln>
              <a:solidFill>
                <a:srgbClr val="FFFF00"/>
              </a:solidFill>
              <a:effectLst/>
              <a:uLnTx/>
              <a:uFillTx/>
              <a:latin typeface="Arial" panose="020B0604020202020204" pitchFamily="34" charset="0"/>
              <a:ea typeface="等线" panose="02010600030101010101"/>
              <a:cs typeface="Arial" panose="020B0604020202020204" pitchFamily="34" charset="0"/>
            </a:endParaRPr>
          </a:p>
        </p:txBody>
      </p:sp>
    </p:spTree>
    <p:extLst>
      <p:ext uri="{BB962C8B-B14F-4D97-AF65-F5344CB8AC3E}">
        <p14:creationId xmlns:p14="http://schemas.microsoft.com/office/powerpoint/2010/main" val="239236993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1">
            <a:extLst>
              <a:ext uri="{FF2B5EF4-FFF2-40B4-BE49-F238E27FC236}">
                <a16:creationId xmlns:a16="http://schemas.microsoft.com/office/drawing/2014/main" id="{4AE70950-2408-6142-923C-69508D045519}"/>
              </a:ext>
            </a:extLst>
          </p:cNvPr>
          <p:cNvSpPr txBox="1"/>
          <p:nvPr/>
        </p:nvSpPr>
        <p:spPr>
          <a:xfrm>
            <a:off x="21368" y="0"/>
            <a:ext cx="102716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altLang="zh-CN" sz="3600" b="1" i="0" u="none" strike="noStrike" kern="1200" cap="none" spc="0" normalizeH="0" baseline="0" noProof="0" dirty="0" smtClean="0">
                <a:ln>
                  <a:noFill/>
                </a:ln>
                <a:solidFill>
                  <a:srgbClr val="FFFF00"/>
                </a:solidFill>
                <a:effectLst/>
                <a:uLnTx/>
                <a:uFillTx/>
                <a:latin typeface="Arial" panose="020B0604020202020204" pitchFamily="34" charset="0"/>
                <a:ea typeface="等线" panose="02010600030101010101"/>
                <a:cs typeface="Arial" panose="020B0604020202020204" pitchFamily="34" charset="0"/>
              </a:rPr>
              <a:t>BRIGHT-4 Trial: BARC 3-5 Bleeding</a:t>
            </a:r>
            <a:endParaRPr kumimoji="0" lang="en-US" altLang="zh-CN" sz="3600" b="1" i="0" u="none" strike="noStrike" kern="1200" cap="none" spc="0" normalizeH="0" baseline="0" noProof="0" dirty="0">
              <a:ln>
                <a:noFill/>
              </a:ln>
              <a:solidFill>
                <a:srgbClr val="FFFF00"/>
              </a:solidFill>
              <a:effectLst/>
              <a:uLnTx/>
              <a:uFillTx/>
              <a:latin typeface="Arial" panose="020B0604020202020204" pitchFamily="34" charset="0"/>
              <a:ea typeface="等线" panose="02010600030101010101"/>
              <a:cs typeface="Arial" panose="020B0604020202020204" pitchFamily="34" charset="0"/>
            </a:endParaRPr>
          </a:p>
        </p:txBody>
      </p:sp>
      <p:sp>
        <p:nvSpPr>
          <p:cNvPr id="4" name="TextBox 3"/>
          <p:cNvSpPr txBox="1"/>
          <p:nvPr/>
        </p:nvSpPr>
        <p:spPr>
          <a:xfrm>
            <a:off x="4919472" y="6515563"/>
            <a:ext cx="536752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Li et al., Lancet 2022 Nov 6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aphicFrame>
        <p:nvGraphicFramePr>
          <p:cNvPr id="5" name="表格 5">
            <a:extLst>
              <a:ext uri="{FF2B5EF4-FFF2-40B4-BE49-F238E27FC236}">
                <a16:creationId xmlns:a16="http://schemas.microsoft.com/office/drawing/2014/main" id="{97D9C6B3-F880-F1D3-098B-AE2850C0ADBF}"/>
              </a:ext>
            </a:extLst>
          </p:cNvPr>
          <p:cNvGraphicFramePr>
            <a:graphicFrameLocks noGrp="1"/>
          </p:cNvGraphicFramePr>
          <p:nvPr>
            <p:extLst>
              <p:ext uri="{D42A27DB-BD31-4B8C-83A1-F6EECF244321}">
                <p14:modId xmlns:p14="http://schemas.microsoft.com/office/powerpoint/2010/main" val="3669010561"/>
              </p:ext>
            </p:extLst>
          </p:nvPr>
        </p:nvGraphicFramePr>
        <p:xfrm>
          <a:off x="274320" y="687463"/>
          <a:ext cx="9765792" cy="5475594"/>
        </p:xfrm>
        <a:graphic>
          <a:graphicData uri="http://schemas.openxmlformats.org/drawingml/2006/table">
            <a:tbl>
              <a:tblPr firstRow="1" firstCol="1" bandRow="1"/>
              <a:tblGrid>
                <a:gridCol w="4456692">
                  <a:extLst>
                    <a:ext uri="{9D8B030D-6E8A-4147-A177-3AD203B41FA5}">
                      <a16:colId xmlns:a16="http://schemas.microsoft.com/office/drawing/2014/main" val="3947136785"/>
                    </a:ext>
                  </a:extLst>
                </a:gridCol>
                <a:gridCol w="2738581">
                  <a:extLst>
                    <a:ext uri="{9D8B030D-6E8A-4147-A177-3AD203B41FA5}">
                      <a16:colId xmlns:a16="http://schemas.microsoft.com/office/drawing/2014/main" val="415365495"/>
                    </a:ext>
                  </a:extLst>
                </a:gridCol>
                <a:gridCol w="2570519">
                  <a:extLst>
                    <a:ext uri="{9D8B030D-6E8A-4147-A177-3AD203B41FA5}">
                      <a16:colId xmlns:a16="http://schemas.microsoft.com/office/drawing/2014/main" val="2671642525"/>
                    </a:ext>
                  </a:extLst>
                </a:gridCol>
              </a:tblGrid>
              <a:tr h="782970">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marL="0" marR="0" lvl="0" indent="122238" algn="l" defTabSz="914400" rtl="0" eaLnBrk="1" fontAlgn="auto" latinLnBrk="0" hangingPunct="1">
                        <a:lnSpc>
                          <a:spcPct val="100000"/>
                        </a:lnSpc>
                        <a:spcBef>
                          <a:spcPts val="0"/>
                        </a:spcBef>
                        <a:spcAft>
                          <a:spcPts val="0"/>
                        </a:spcAft>
                        <a:buClrTx/>
                        <a:buSzTx/>
                        <a:buFontTx/>
                        <a:buNone/>
                        <a:tabLst/>
                        <a:defRPr/>
                      </a:pPr>
                      <a:r>
                        <a:rPr lang="en-US" sz="1800" b="1"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BARC types 3-5 bleeding</a:t>
                      </a:r>
                      <a:endParaRPr lang="zh-CN" altLang="en-US" sz="1800" b="1" kern="10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ctr">
                        <a:lnSpc>
                          <a:spcPct val="100000"/>
                        </a:lnSpc>
                        <a:spcBef>
                          <a:spcPts val="0"/>
                        </a:spcBef>
                        <a:spcAft>
                          <a:spcPts val="0"/>
                        </a:spcAft>
                      </a:pPr>
                      <a:r>
                        <a:rPr lang="en-US" altLang="zh-CN" sz="1800" b="1" kern="100" dirty="0">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Heparin</a:t>
                      </a:r>
                    </a:p>
                    <a:p>
                      <a:pPr algn="ctr">
                        <a:lnSpc>
                          <a:spcPct val="100000"/>
                        </a:lnSpc>
                        <a:spcBef>
                          <a:spcPts val="0"/>
                        </a:spcBef>
                        <a:spcAft>
                          <a:spcPts val="0"/>
                        </a:spcAft>
                      </a:pPr>
                      <a:r>
                        <a:rPr lang="en-US" altLang="zh-CN" sz="1800" b="1" kern="100" dirty="0">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(n=24)</a:t>
                      </a: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ctr">
                        <a:lnSpc>
                          <a:spcPct val="100000"/>
                        </a:lnSpc>
                        <a:spcBef>
                          <a:spcPts val="0"/>
                        </a:spcBef>
                        <a:spcAft>
                          <a:spcPts val="0"/>
                        </a:spcAft>
                      </a:pPr>
                      <a:r>
                        <a:rPr lang="en-US" altLang="zh-CN" sz="1800" b="1" kern="100" dirty="0">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Bivalirudin</a:t>
                      </a:r>
                    </a:p>
                    <a:p>
                      <a:pPr algn="ctr">
                        <a:lnSpc>
                          <a:spcPct val="100000"/>
                        </a:lnSpc>
                        <a:spcBef>
                          <a:spcPts val="0"/>
                        </a:spcBef>
                        <a:spcAft>
                          <a:spcPts val="0"/>
                        </a:spcAft>
                      </a:pPr>
                      <a:r>
                        <a:rPr lang="en-US" altLang="zh-CN" sz="1800" b="1" kern="100" dirty="0">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(n=5)</a:t>
                      </a: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970559651"/>
                  </a:ext>
                </a:extLst>
              </a:tr>
              <a:tr h="391052">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l">
                        <a:lnSpc>
                          <a:spcPct val="100000"/>
                        </a:lnSpc>
                        <a:spcBef>
                          <a:spcPts val="240"/>
                        </a:spcBef>
                        <a:spcAft>
                          <a:spcPts val="240"/>
                        </a:spcAft>
                      </a:pPr>
                      <a:r>
                        <a:rPr lang="en-US" sz="1800" b="1" kern="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Access site-related</a:t>
                      </a:r>
                      <a:endParaRPr lang="zh-CN" altLang="en-US" sz="1800" b="1" kern="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2000" b="1" kern="0" dirty="0">
                          <a:solidFill>
                            <a:srgbClr val="FF0000"/>
                          </a:solidFill>
                          <a:effectLst/>
                          <a:latin typeface="Arial" panose="020B0604020202020204" pitchFamily="34" charset="0"/>
                          <a:cs typeface="Arial" panose="020B0604020202020204" pitchFamily="34" charset="0"/>
                        </a:rPr>
                        <a:t>1 (4.2%)</a:t>
                      </a:r>
                      <a:endParaRPr lang="zh-CN" sz="2000" b="1" kern="100"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2000" b="1" kern="0" dirty="0">
                          <a:solidFill>
                            <a:srgbClr val="FF0000"/>
                          </a:solidFill>
                          <a:effectLst/>
                          <a:latin typeface="Arial" panose="020B0604020202020204" pitchFamily="34" charset="0"/>
                          <a:cs typeface="Arial" panose="020B0604020202020204" pitchFamily="34" charset="0"/>
                        </a:rPr>
                        <a:t>0 (0.0%)</a:t>
                      </a:r>
                      <a:endParaRPr lang="zh-CN" sz="2000" b="1" kern="100"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800732949"/>
                  </a:ext>
                </a:extLst>
              </a:tr>
              <a:tr h="391052">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l">
                        <a:lnSpc>
                          <a:spcPct val="100000"/>
                        </a:lnSpc>
                        <a:spcBef>
                          <a:spcPts val="240"/>
                        </a:spcBef>
                        <a:spcAft>
                          <a:spcPts val="240"/>
                        </a:spcAft>
                      </a:pPr>
                      <a:r>
                        <a:rPr lang="en-US" sz="1800" b="1" kern="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Non-access site-related</a:t>
                      </a:r>
                      <a:endParaRPr lang="zh-CN" altLang="en-US" sz="1800" b="1" kern="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800" b="1" kern="0" dirty="0">
                          <a:effectLst/>
                          <a:latin typeface="Arial" panose="020B0604020202020204" pitchFamily="34" charset="0"/>
                          <a:cs typeface="Arial" panose="020B0604020202020204" pitchFamily="34" charset="0"/>
                        </a:rPr>
                        <a:t>23 (95.8%)</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800" b="1" kern="0" dirty="0">
                          <a:effectLst/>
                          <a:latin typeface="Arial" panose="020B0604020202020204" pitchFamily="34" charset="0"/>
                          <a:cs typeface="Arial" panose="020B0604020202020204" pitchFamily="34" charset="0"/>
                        </a:rPr>
                        <a:t>5 (100.0%)</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703303924"/>
                  </a:ext>
                </a:extLst>
              </a:tr>
              <a:tr h="391052">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l">
                        <a:lnSpc>
                          <a:spcPct val="100000"/>
                        </a:lnSpc>
                        <a:spcBef>
                          <a:spcPts val="240"/>
                        </a:spcBef>
                        <a:spcAft>
                          <a:spcPts val="240"/>
                        </a:spcAft>
                      </a:pPr>
                      <a:r>
                        <a:rPr lang="en-US" sz="1800" b="1" kern="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Gastrointestinal</a:t>
                      </a:r>
                      <a:endParaRPr lang="zh-CN" altLang="en-US" sz="1800" b="1" kern="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800" b="1" kern="0" dirty="0">
                          <a:effectLst/>
                          <a:latin typeface="Arial" panose="020B0604020202020204" pitchFamily="34" charset="0"/>
                          <a:cs typeface="Arial" panose="020B0604020202020204" pitchFamily="34" charset="0"/>
                        </a:rPr>
                        <a:t>17 (70.8%)</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800" b="1" kern="0" dirty="0">
                          <a:effectLst/>
                          <a:latin typeface="Arial" panose="020B0604020202020204" pitchFamily="34" charset="0"/>
                          <a:cs typeface="Arial" panose="020B0604020202020204" pitchFamily="34" charset="0"/>
                        </a:rPr>
                        <a:t>4 (80.0%)</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81829570"/>
                  </a:ext>
                </a:extLst>
              </a:tr>
              <a:tr h="391052">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l">
                        <a:lnSpc>
                          <a:spcPct val="100000"/>
                        </a:lnSpc>
                        <a:spcBef>
                          <a:spcPts val="240"/>
                        </a:spcBef>
                        <a:spcAft>
                          <a:spcPts val="240"/>
                        </a:spcAft>
                      </a:pPr>
                      <a:r>
                        <a:rPr lang="en-US" altLang="zh-CN" sz="1800" b="1" kern="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Intracranial</a:t>
                      </a:r>
                      <a:endParaRPr lang="zh-CN" altLang="en-US" sz="1800" b="1" kern="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altLang="zh-CN" sz="1800" b="1" kern="0" dirty="0">
                          <a:solidFill>
                            <a:schemeClr val="dk1"/>
                          </a:solidFill>
                          <a:effectLst/>
                          <a:latin typeface="Arial" panose="020B0604020202020204" pitchFamily="34" charset="0"/>
                          <a:ea typeface="+mn-ea"/>
                          <a:cs typeface="Arial" panose="020B0604020202020204" pitchFamily="34" charset="0"/>
                        </a:rPr>
                        <a:t>3 (12.5%)</a:t>
                      </a:r>
                      <a:endParaRPr lang="zh-CN" altLang="en-US" sz="1800" b="1" kern="0" dirty="0">
                        <a:solidFill>
                          <a:schemeClr val="dk1"/>
                        </a:solidFill>
                        <a:effectLst/>
                        <a:latin typeface="Arial" panose="020B0604020202020204" pitchFamily="34" charset="0"/>
                        <a:ea typeface="+mn-ea"/>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altLang="zh-CN" sz="1800" b="1" kern="0" dirty="0">
                          <a:solidFill>
                            <a:schemeClr val="dk1"/>
                          </a:solidFill>
                          <a:effectLst/>
                          <a:latin typeface="Arial" panose="020B0604020202020204" pitchFamily="34" charset="0"/>
                          <a:ea typeface="+mn-ea"/>
                          <a:cs typeface="Arial" panose="020B0604020202020204" pitchFamily="34" charset="0"/>
                        </a:rPr>
                        <a:t>1 (20.0%)</a:t>
                      </a:r>
                      <a:endParaRPr lang="zh-CN" altLang="en-US" sz="1800" b="1" kern="0" dirty="0">
                        <a:solidFill>
                          <a:schemeClr val="dk1"/>
                        </a:solidFill>
                        <a:effectLst/>
                        <a:latin typeface="Arial" panose="020B0604020202020204" pitchFamily="34" charset="0"/>
                        <a:ea typeface="+mn-ea"/>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14778608"/>
                  </a:ext>
                </a:extLst>
              </a:tr>
              <a:tr h="391052">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l">
                        <a:lnSpc>
                          <a:spcPct val="100000"/>
                        </a:lnSpc>
                        <a:spcBef>
                          <a:spcPts val="240"/>
                        </a:spcBef>
                        <a:spcAft>
                          <a:spcPts val="240"/>
                        </a:spcAft>
                      </a:pPr>
                      <a:r>
                        <a:rPr lang="en-US" sz="1800" b="1" kern="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Other</a:t>
                      </a:r>
                      <a:endParaRPr lang="zh-CN" altLang="en-US" sz="1800" b="1" kern="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800" b="1" kern="0" dirty="0">
                          <a:effectLst/>
                          <a:latin typeface="Arial" panose="020B0604020202020204" pitchFamily="34" charset="0"/>
                          <a:cs typeface="Arial" panose="020B0604020202020204" pitchFamily="34" charset="0"/>
                        </a:rPr>
                        <a:t>3 (12.5%)</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800" b="1" kern="0" dirty="0">
                          <a:effectLst/>
                          <a:latin typeface="Arial" panose="020B0604020202020204" pitchFamily="34" charset="0"/>
                          <a:cs typeface="Arial" panose="020B0604020202020204" pitchFamily="34" charset="0"/>
                        </a:rPr>
                        <a:t>0 (0.0%)</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9431777"/>
                  </a:ext>
                </a:extLst>
              </a:tr>
              <a:tr h="391052">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l">
                        <a:lnSpc>
                          <a:spcPct val="100000"/>
                        </a:lnSpc>
                        <a:spcBef>
                          <a:spcPts val="240"/>
                        </a:spcBef>
                        <a:spcAft>
                          <a:spcPts val="240"/>
                        </a:spcAft>
                      </a:pPr>
                      <a:r>
                        <a:rPr lang="en-US" altLang="zh-CN" sz="1800" b="1" kern="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Blood transfusion</a:t>
                      </a:r>
                      <a:endParaRPr lang="zh-CN" altLang="en-US" sz="1800" b="1" kern="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altLang="zh-CN" sz="1800" b="1" kern="0" dirty="0">
                          <a:solidFill>
                            <a:schemeClr val="dk1"/>
                          </a:solidFill>
                          <a:effectLst/>
                          <a:latin typeface="Arial" panose="020B0604020202020204" pitchFamily="34" charset="0"/>
                          <a:ea typeface="+mn-ea"/>
                          <a:cs typeface="Arial" panose="020B0604020202020204" pitchFamily="34" charset="0"/>
                        </a:rPr>
                        <a:t>14 (58.3%)</a:t>
                      </a:r>
                      <a:endParaRPr lang="zh-CN" altLang="en-US" sz="1800" b="1" kern="0" dirty="0">
                        <a:solidFill>
                          <a:schemeClr val="dk1"/>
                        </a:solidFill>
                        <a:effectLst/>
                        <a:latin typeface="Arial" panose="020B0604020202020204" pitchFamily="34" charset="0"/>
                        <a:ea typeface="+mn-ea"/>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altLang="zh-CN" sz="1800" b="1" kern="0" dirty="0">
                          <a:solidFill>
                            <a:schemeClr val="dk1"/>
                          </a:solidFill>
                          <a:effectLst/>
                          <a:latin typeface="Arial" panose="020B0604020202020204" pitchFamily="34" charset="0"/>
                          <a:ea typeface="+mn-ea"/>
                          <a:cs typeface="Arial" panose="020B0604020202020204" pitchFamily="34" charset="0"/>
                        </a:rPr>
                        <a:t>2 (40.0%)</a:t>
                      </a:r>
                      <a:endParaRPr lang="zh-CN" altLang="en-US" sz="1800" b="1" kern="0" dirty="0">
                        <a:solidFill>
                          <a:schemeClr val="dk1"/>
                        </a:solidFill>
                        <a:effectLst/>
                        <a:latin typeface="Arial" panose="020B0604020202020204" pitchFamily="34" charset="0"/>
                        <a:ea typeface="+mn-ea"/>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425753264"/>
                  </a:ext>
                </a:extLst>
              </a:tr>
              <a:tr h="391052">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l">
                        <a:lnSpc>
                          <a:spcPct val="100000"/>
                        </a:lnSpc>
                        <a:spcBef>
                          <a:spcPts val="240"/>
                        </a:spcBef>
                        <a:spcAft>
                          <a:spcPts val="240"/>
                        </a:spcAft>
                      </a:pPr>
                      <a:r>
                        <a:rPr lang="en-US" altLang="zh-CN" sz="1800" b="1" kern="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Mean volume, units</a:t>
                      </a:r>
                      <a:endParaRPr lang="zh-CN" altLang="en-US" sz="1800" b="1" kern="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altLang="zh-CN" sz="1800" b="1" kern="0" dirty="0">
                          <a:solidFill>
                            <a:schemeClr val="dk1"/>
                          </a:solidFill>
                          <a:effectLst/>
                          <a:latin typeface="Arial" panose="020B0604020202020204" pitchFamily="34" charset="0"/>
                          <a:ea typeface="+mn-ea"/>
                          <a:cs typeface="Arial" panose="020B0604020202020204" pitchFamily="34" charset="0"/>
                        </a:rPr>
                        <a:t>2.3 ± 0.7</a:t>
                      </a:r>
                      <a:endParaRPr lang="zh-CN" altLang="en-US" sz="1800" b="1" kern="0" dirty="0">
                        <a:solidFill>
                          <a:schemeClr val="dk1"/>
                        </a:solidFill>
                        <a:effectLst/>
                        <a:latin typeface="Arial" panose="020B0604020202020204" pitchFamily="34" charset="0"/>
                        <a:ea typeface="+mn-ea"/>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altLang="zh-CN" sz="1800" b="1" kern="0" dirty="0">
                          <a:solidFill>
                            <a:schemeClr val="dk1"/>
                          </a:solidFill>
                          <a:effectLst/>
                          <a:latin typeface="Arial" panose="020B0604020202020204" pitchFamily="34" charset="0"/>
                          <a:ea typeface="+mn-ea"/>
                          <a:cs typeface="Arial" panose="020B0604020202020204" pitchFamily="34" charset="0"/>
                        </a:rPr>
                        <a:t>1.8 ± 0.4</a:t>
                      </a:r>
                      <a:endParaRPr lang="zh-CN" altLang="en-US" sz="1800" b="1" kern="0" dirty="0">
                        <a:solidFill>
                          <a:schemeClr val="dk1"/>
                        </a:solidFill>
                        <a:effectLst/>
                        <a:latin typeface="Arial" panose="020B0604020202020204" pitchFamily="34" charset="0"/>
                        <a:ea typeface="+mn-ea"/>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794526865"/>
                  </a:ext>
                </a:extLst>
              </a:tr>
              <a:tr h="391052">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l">
                        <a:lnSpc>
                          <a:spcPct val="100000"/>
                        </a:lnSpc>
                        <a:spcBef>
                          <a:spcPts val="240"/>
                        </a:spcBef>
                        <a:spcAft>
                          <a:spcPts val="240"/>
                        </a:spcAft>
                      </a:pPr>
                      <a:r>
                        <a:rPr lang="en-US" altLang="zh-CN" sz="1800" b="1" kern="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Surgery to treat bleeding</a:t>
                      </a:r>
                      <a:endParaRPr lang="zh-CN" altLang="en-US" sz="1800" b="1" kern="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altLang="zh-CN" sz="1800" b="1" kern="0" dirty="0">
                          <a:effectLst/>
                          <a:latin typeface="Arial" panose="020B0604020202020204" pitchFamily="34" charset="0"/>
                          <a:cs typeface="Arial" panose="020B0604020202020204" pitchFamily="34" charset="0"/>
                        </a:rPr>
                        <a:t>0 (0.0%)</a:t>
                      </a:r>
                      <a:endParaRPr lang="zh-CN" altLang="zh-CN" sz="1800" b="1" kern="100" dirty="0">
                        <a:effectLst/>
                        <a:latin typeface="Arial" panose="020B0604020202020204" pitchFamily="34" charset="0"/>
                        <a:ea typeface="+mn-ea"/>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altLang="zh-CN" sz="1800" b="1" kern="0" dirty="0">
                          <a:effectLst/>
                          <a:latin typeface="Arial" panose="020B0604020202020204" pitchFamily="34" charset="0"/>
                          <a:cs typeface="Arial" panose="020B0604020202020204" pitchFamily="34" charset="0"/>
                        </a:rPr>
                        <a:t>0 (0.0%)</a:t>
                      </a:r>
                      <a:endParaRPr lang="zh-CN" altLang="zh-CN" sz="1800" b="1" kern="100" dirty="0">
                        <a:effectLst/>
                        <a:latin typeface="Arial" panose="020B0604020202020204" pitchFamily="34" charset="0"/>
                        <a:ea typeface="+mn-ea"/>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7342352"/>
                  </a:ext>
                </a:extLst>
              </a:tr>
              <a:tr h="391052">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marL="0" marR="0" indent="139700" algn="l">
                        <a:lnSpc>
                          <a:spcPct val="100000"/>
                        </a:lnSpc>
                        <a:spcBef>
                          <a:spcPts val="0"/>
                        </a:spcBef>
                        <a:spcAft>
                          <a:spcPts val="0"/>
                        </a:spcAft>
                      </a:pPr>
                      <a:r>
                        <a:rPr lang="en-US" sz="1800" b="1" kern="0"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Arial" panose="020B0604020202020204" pitchFamily="34" charset="0"/>
                        </a:rPr>
                        <a:t>Endoscopic procedure for bleeding</a:t>
                      </a:r>
                      <a:endParaRPr lang="en-US" sz="1800" b="1" kern="100"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marL="0" marR="0" algn="ctr">
                        <a:lnSpc>
                          <a:spcPct val="100000"/>
                        </a:lnSpc>
                        <a:spcBef>
                          <a:spcPts val="0"/>
                        </a:spcBef>
                        <a:spcAft>
                          <a:spcPts val="0"/>
                        </a:spcAft>
                      </a:pPr>
                      <a:r>
                        <a:rPr lang="en-US" sz="1800" b="1" kern="0" dirty="0">
                          <a:effectLst/>
                          <a:latin typeface="Arial" panose="020B0604020202020204" pitchFamily="34" charset="0"/>
                          <a:ea typeface="SimSun" panose="02010600030101010101" pitchFamily="2" charset="-122"/>
                          <a:cs typeface="Arial" panose="020B0604020202020204" pitchFamily="34" charset="0"/>
                        </a:rPr>
                        <a:t> 4/17 (23.5%)</a:t>
                      </a:r>
                      <a:endParaRPr lang="en-US" sz="1800" b="1"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marL="0" marR="0" indent="-112395" algn="ctr">
                        <a:lnSpc>
                          <a:spcPct val="100000"/>
                        </a:lnSpc>
                        <a:spcBef>
                          <a:spcPts val="0"/>
                        </a:spcBef>
                        <a:spcAft>
                          <a:spcPts val="0"/>
                        </a:spcAft>
                      </a:pPr>
                      <a:r>
                        <a:rPr lang="en-US" sz="1800" b="1" kern="0" dirty="0">
                          <a:effectLst/>
                          <a:latin typeface="Arial" panose="020B0604020202020204" pitchFamily="34" charset="0"/>
                          <a:ea typeface="SimSun" panose="02010600030101010101" pitchFamily="2" charset="-122"/>
                          <a:cs typeface="Arial" panose="020B0604020202020204" pitchFamily="34" charset="0"/>
                        </a:rPr>
                        <a:t>1/4 (25</a:t>
                      </a:r>
                      <a:r>
                        <a:rPr lang="en-US" sz="1800" b="1" kern="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r>
                        <a:rPr lang="en-US" sz="1800" b="1" kern="0" dirty="0">
                          <a:effectLst/>
                          <a:latin typeface="Arial" panose="020B0604020202020204" pitchFamily="34" charset="0"/>
                          <a:ea typeface="SimSun" panose="02010600030101010101" pitchFamily="2" charset="-122"/>
                          <a:cs typeface="Arial" panose="020B0604020202020204" pitchFamily="34" charset="0"/>
                        </a:rPr>
                        <a:t>0%)</a:t>
                      </a:r>
                      <a:endParaRPr lang="en-US" sz="1800" b="1"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23420256"/>
                  </a:ext>
                </a:extLst>
              </a:tr>
              <a:tr h="391052">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marL="0" marR="0" indent="-112395" algn="l">
                        <a:lnSpc>
                          <a:spcPct val="100000"/>
                        </a:lnSpc>
                        <a:spcBef>
                          <a:spcPts val="0"/>
                        </a:spcBef>
                        <a:spcAft>
                          <a:spcPts val="0"/>
                        </a:spcAft>
                      </a:pPr>
                      <a:r>
                        <a:rPr lang="en-US" sz="1800" b="1" kern="0"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Arial" panose="020B0604020202020204" pitchFamily="34" charset="0"/>
                        </a:rPr>
                        <a:t>   DAPT discontinuation* after </a:t>
                      </a:r>
                      <a:r>
                        <a:rPr lang="en-US" sz="1800" b="1" kern="0" dirty="0" smtClean="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Arial" panose="020B0604020202020204" pitchFamily="34" charset="0"/>
                        </a:rPr>
                        <a:t>bleeding†</a:t>
                      </a:r>
                      <a:endParaRPr lang="en-US" sz="1800" b="1" kern="100"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marL="0" marR="0" indent="-112395" algn="ctr">
                        <a:lnSpc>
                          <a:spcPct val="100000"/>
                        </a:lnSpc>
                        <a:spcBef>
                          <a:spcPts val="0"/>
                        </a:spcBef>
                        <a:spcAft>
                          <a:spcPts val="0"/>
                        </a:spcAft>
                      </a:pPr>
                      <a:r>
                        <a:rPr lang="en-US" sz="1800" b="1" kern="0" dirty="0">
                          <a:effectLst/>
                          <a:latin typeface="Arial" panose="020B0604020202020204" pitchFamily="34" charset="0"/>
                          <a:ea typeface="SimSun" panose="02010600030101010101" pitchFamily="2" charset="-122"/>
                          <a:cs typeface="Arial" panose="020B0604020202020204" pitchFamily="34" charset="0"/>
                        </a:rPr>
                        <a:t>21 (87</a:t>
                      </a:r>
                      <a:r>
                        <a:rPr lang="en-US" sz="1800" b="1" kern="0" dirty="0">
                          <a:solidFill>
                            <a:srgbClr val="000000"/>
                          </a:solidFill>
                          <a:effectLst/>
                          <a:latin typeface="Arial" panose="020B0604020202020204" pitchFamily="34" charset="0"/>
                          <a:ea typeface="SimSun" panose="02010600030101010101" pitchFamily="2" charset="-122"/>
                          <a:cs typeface="Arial" panose="020B0604020202020204" pitchFamily="34" charset="0"/>
                        </a:rPr>
                        <a:t>.5%)</a:t>
                      </a:r>
                      <a:endParaRPr lang="en-US" sz="1800" b="1"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marL="0" marR="0" indent="-112395" algn="ctr">
                        <a:lnSpc>
                          <a:spcPct val="100000"/>
                        </a:lnSpc>
                        <a:spcBef>
                          <a:spcPts val="0"/>
                        </a:spcBef>
                        <a:spcAft>
                          <a:spcPts val="0"/>
                        </a:spcAft>
                      </a:pPr>
                      <a:r>
                        <a:rPr lang="en-US" sz="1800" b="1" kern="0" dirty="0">
                          <a:effectLst/>
                          <a:latin typeface="Arial" panose="020B0604020202020204" pitchFamily="34" charset="0"/>
                          <a:ea typeface="SimSun" panose="02010600030101010101" pitchFamily="2" charset="-122"/>
                          <a:cs typeface="Arial" panose="020B0604020202020204" pitchFamily="34" charset="0"/>
                        </a:rPr>
                        <a:t>4 (80</a:t>
                      </a:r>
                      <a:r>
                        <a:rPr lang="en-US" sz="1800" b="1" kern="0" dirty="0">
                          <a:solidFill>
                            <a:srgbClr val="000000"/>
                          </a:solidFill>
                          <a:effectLst/>
                          <a:latin typeface="Arial" panose="020B0604020202020204" pitchFamily="34" charset="0"/>
                          <a:ea typeface="SimSun" panose="02010600030101010101" pitchFamily="2" charset="-122"/>
                          <a:cs typeface="Arial" panose="020B0604020202020204" pitchFamily="34" charset="0"/>
                        </a:rPr>
                        <a:t>.0%)</a:t>
                      </a:r>
                      <a:endParaRPr lang="en-US" sz="1800" b="1"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129582207"/>
                  </a:ext>
                </a:extLst>
              </a:tr>
              <a:tr h="391052">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marL="0" marR="0" indent="-112395" algn="l">
                        <a:lnSpc>
                          <a:spcPct val="100000"/>
                        </a:lnSpc>
                        <a:spcBef>
                          <a:spcPts val="0"/>
                        </a:spcBef>
                        <a:spcAft>
                          <a:spcPts val="0"/>
                        </a:spcAft>
                      </a:pPr>
                      <a:r>
                        <a:rPr lang="en-US" sz="1800" b="1" kern="0"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Arial" panose="020B0604020202020204" pitchFamily="34" charset="0"/>
                        </a:rPr>
                        <a:t>   Stent thrombosis after </a:t>
                      </a:r>
                      <a:r>
                        <a:rPr lang="en-US" sz="1800" b="1" kern="0" dirty="0" smtClean="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Arial" panose="020B0604020202020204" pitchFamily="34" charset="0"/>
                        </a:rPr>
                        <a:t>bleeding†</a:t>
                      </a:r>
                      <a:endParaRPr lang="en-US" sz="1800" b="1" kern="100"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marL="0" marR="0" indent="-112395" algn="ctr">
                        <a:lnSpc>
                          <a:spcPct val="100000"/>
                        </a:lnSpc>
                        <a:spcBef>
                          <a:spcPts val="0"/>
                        </a:spcBef>
                        <a:spcAft>
                          <a:spcPts val="0"/>
                        </a:spcAft>
                      </a:pPr>
                      <a:r>
                        <a:rPr lang="en-US" sz="1800" b="1" kern="0" dirty="0">
                          <a:effectLst/>
                          <a:latin typeface="Arial" panose="020B0604020202020204" pitchFamily="34" charset="0"/>
                          <a:ea typeface="SimSun" panose="02010600030101010101" pitchFamily="2" charset="-122"/>
                          <a:cs typeface="Arial" panose="020B0604020202020204" pitchFamily="34" charset="0"/>
                        </a:rPr>
                        <a:t>0 (0</a:t>
                      </a:r>
                      <a:r>
                        <a:rPr lang="en-US" sz="1800" b="1" kern="0" dirty="0">
                          <a:solidFill>
                            <a:srgbClr val="000000"/>
                          </a:solidFill>
                          <a:effectLst/>
                          <a:latin typeface="Arial" panose="020B0604020202020204" pitchFamily="34" charset="0"/>
                          <a:ea typeface="SimSun" panose="02010600030101010101" pitchFamily="2" charset="-122"/>
                          <a:cs typeface="Arial" panose="020B0604020202020204" pitchFamily="34" charset="0"/>
                        </a:rPr>
                        <a:t>.0%)</a:t>
                      </a:r>
                      <a:endParaRPr lang="en-US" sz="1800" b="1"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marL="0" marR="0" indent="-112395" algn="ctr">
                        <a:lnSpc>
                          <a:spcPct val="100000"/>
                        </a:lnSpc>
                        <a:spcBef>
                          <a:spcPts val="0"/>
                        </a:spcBef>
                        <a:spcAft>
                          <a:spcPts val="0"/>
                        </a:spcAft>
                      </a:pPr>
                      <a:r>
                        <a:rPr lang="en-US" sz="1800" b="1" kern="0" dirty="0">
                          <a:effectLst/>
                          <a:latin typeface="Arial" panose="020B0604020202020204" pitchFamily="34" charset="0"/>
                          <a:ea typeface="SimSun" panose="02010600030101010101" pitchFamily="2" charset="-122"/>
                          <a:cs typeface="Arial" panose="020B0604020202020204" pitchFamily="34" charset="0"/>
                        </a:rPr>
                        <a:t>0 (0</a:t>
                      </a:r>
                      <a:r>
                        <a:rPr lang="en-US" sz="1800" b="1" kern="0" dirty="0">
                          <a:solidFill>
                            <a:srgbClr val="000000"/>
                          </a:solidFill>
                          <a:effectLst/>
                          <a:latin typeface="Arial" panose="020B0604020202020204" pitchFamily="34" charset="0"/>
                          <a:ea typeface="SimSun" panose="02010600030101010101" pitchFamily="2" charset="-122"/>
                          <a:cs typeface="Arial" panose="020B0604020202020204" pitchFamily="34" charset="0"/>
                        </a:rPr>
                        <a:t>.0%)</a:t>
                      </a:r>
                      <a:endParaRPr lang="en-US" sz="1800" b="1"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76662043"/>
                  </a:ext>
                </a:extLst>
              </a:tr>
              <a:tr h="391052">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l">
                        <a:lnSpc>
                          <a:spcPct val="100000"/>
                        </a:lnSpc>
                        <a:spcBef>
                          <a:spcPts val="240"/>
                        </a:spcBef>
                        <a:spcAft>
                          <a:spcPts val="240"/>
                        </a:spcAft>
                      </a:pPr>
                      <a:r>
                        <a:rPr lang="en-US" altLang="zh-CN" sz="1800" b="1" kern="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Death after </a:t>
                      </a:r>
                      <a:r>
                        <a:rPr lang="en-US" altLang="zh-CN" sz="1800" b="1" kern="0" dirty="0" smtClean="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bleeding</a:t>
                      </a:r>
                      <a:r>
                        <a:rPr lang="en-US" sz="1800" b="1" kern="0" dirty="0" smtClean="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Arial" panose="020B0604020202020204" pitchFamily="34" charset="0"/>
                        </a:rPr>
                        <a:t>†</a:t>
                      </a:r>
                      <a:endParaRPr lang="zh-CN" altLang="en-US" sz="1800" b="1" kern="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altLang="zh-CN" sz="1800" b="1" kern="0" dirty="0">
                          <a:solidFill>
                            <a:schemeClr val="dk1"/>
                          </a:solidFill>
                          <a:effectLst/>
                          <a:latin typeface="Arial" panose="020B0604020202020204" pitchFamily="34" charset="0"/>
                          <a:ea typeface="+mn-ea"/>
                          <a:cs typeface="Arial" panose="020B0604020202020204" pitchFamily="34" charset="0"/>
                        </a:rPr>
                        <a:t>10 (41.7%)</a:t>
                      </a:r>
                      <a:endParaRPr lang="zh-CN" altLang="en-US" sz="1800" b="1" kern="0" dirty="0">
                        <a:solidFill>
                          <a:schemeClr val="dk1"/>
                        </a:solidFill>
                        <a:effectLst/>
                        <a:latin typeface="Arial" panose="020B0604020202020204" pitchFamily="34" charset="0"/>
                        <a:ea typeface="+mn-ea"/>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altLang="zh-CN" sz="1800" b="1" kern="0" dirty="0">
                          <a:solidFill>
                            <a:schemeClr val="dk1"/>
                          </a:solidFill>
                          <a:effectLst/>
                          <a:latin typeface="Arial" panose="020B0604020202020204" pitchFamily="34" charset="0"/>
                          <a:ea typeface="+mn-ea"/>
                          <a:cs typeface="Arial" panose="020B0604020202020204" pitchFamily="34" charset="0"/>
                        </a:rPr>
                        <a:t>2 (40.0%)</a:t>
                      </a:r>
                      <a:endParaRPr lang="zh-CN" altLang="en-US" sz="1800" b="1" kern="0" dirty="0">
                        <a:solidFill>
                          <a:schemeClr val="dk1"/>
                        </a:solidFill>
                        <a:effectLst/>
                        <a:latin typeface="Arial" panose="020B0604020202020204" pitchFamily="34" charset="0"/>
                        <a:ea typeface="+mn-ea"/>
                        <a:cs typeface="Arial" panose="020B0604020202020204" pitchFamily="34" charset="0"/>
                      </a:endParaRPr>
                    </a:p>
                  </a:txBody>
                  <a:tcPr marL="6858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460290590"/>
                  </a:ext>
                </a:extLst>
              </a:tr>
            </a:tbl>
          </a:graphicData>
        </a:graphic>
      </p:graphicFrame>
      <p:sp>
        <p:nvSpPr>
          <p:cNvPr id="6" name="TextBox 5">
            <a:extLst>
              <a:ext uri="{FF2B5EF4-FFF2-40B4-BE49-F238E27FC236}">
                <a16:creationId xmlns:a16="http://schemas.microsoft.com/office/drawing/2014/main" id="{E4372857-3508-7BCF-AAED-FD2B58D0E46D}"/>
              </a:ext>
            </a:extLst>
          </p:cNvPr>
          <p:cNvSpPr txBox="1"/>
          <p:nvPr/>
        </p:nvSpPr>
        <p:spPr>
          <a:xfrm>
            <a:off x="274320" y="6238564"/>
            <a:ext cx="913485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DengXian" panose="02010600030101010101" pitchFamily="2" charset="-122"/>
                <a:cs typeface="Arial" panose="020B0604020202020204" pitchFamily="34" charset="0"/>
              </a:rPr>
              <a:t>*Discontinuation of either aspirin or a P2Y12 inhibitor or both. </a:t>
            </a:r>
            <a:endPar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30000" noProof="0" dirty="0" smtClean="0">
                <a:ln>
                  <a:noFill/>
                </a:ln>
                <a:solidFill>
                  <a:srgbClr val="FFFFFF"/>
                </a:solidFill>
                <a:effectLst/>
                <a:uLnTx/>
                <a:uFillTx/>
                <a:latin typeface="Arial" panose="020B0604020202020204" pitchFamily="34" charset="0"/>
                <a:ea typeface="DengXian" panose="02010600030101010101" pitchFamily="2" charset="-122"/>
                <a:cs typeface="Arial" panose="020B0604020202020204" pitchFamily="34" charset="0"/>
              </a:rPr>
              <a:t>†</a:t>
            </a: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DengXian" panose="02010600030101010101" pitchFamily="2" charset="-122"/>
                <a:cs typeface="Arial" panose="020B0604020202020204" pitchFamily="34" charset="0"/>
              </a:rPr>
              <a:t>Within the 30-day follow-up period. </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423195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1">
            <a:extLst>
              <a:ext uri="{FF2B5EF4-FFF2-40B4-BE49-F238E27FC236}">
                <a16:creationId xmlns:a16="http://schemas.microsoft.com/office/drawing/2014/main" id="{4AE70950-2408-6142-923C-69508D045519}"/>
              </a:ext>
            </a:extLst>
          </p:cNvPr>
          <p:cNvSpPr txBox="1"/>
          <p:nvPr/>
        </p:nvSpPr>
        <p:spPr>
          <a:xfrm>
            <a:off x="21368" y="0"/>
            <a:ext cx="1027169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altLang="zh-CN" sz="3600" b="1" i="0" u="none" strike="noStrike" kern="1200" cap="none" spc="0" normalizeH="0" baseline="0" noProof="0" dirty="0" smtClean="0">
                <a:ln>
                  <a:noFill/>
                </a:ln>
                <a:solidFill>
                  <a:srgbClr val="FFFF00"/>
                </a:solidFill>
                <a:effectLst/>
                <a:uLnTx/>
                <a:uFillTx/>
                <a:latin typeface="Arial" panose="020B0604020202020204" pitchFamily="34" charset="0"/>
                <a:ea typeface="等线" panose="02010600030101010101"/>
                <a:cs typeface="Arial" panose="020B0604020202020204" pitchFamily="34" charset="0"/>
              </a:rPr>
              <a:t>BRIGHT-4 Trial: Reinfarction and Stent Thrombosis</a:t>
            </a:r>
            <a:endParaRPr kumimoji="0" lang="en-US" altLang="zh-CN" sz="3600" b="1" i="0" u="none" strike="noStrike" kern="1200" cap="none" spc="0" normalizeH="0" baseline="0" noProof="0" dirty="0">
              <a:ln>
                <a:noFill/>
              </a:ln>
              <a:solidFill>
                <a:srgbClr val="FFFF00"/>
              </a:solidFill>
              <a:effectLst/>
              <a:uLnTx/>
              <a:uFillTx/>
              <a:latin typeface="Arial" panose="020B0604020202020204" pitchFamily="34" charset="0"/>
              <a:ea typeface="等线" panose="02010600030101010101"/>
              <a:cs typeface="Arial" panose="020B0604020202020204" pitchFamily="34" charset="0"/>
            </a:endParaRPr>
          </a:p>
        </p:txBody>
      </p:sp>
      <p:sp>
        <p:nvSpPr>
          <p:cNvPr id="4" name="TextBox 3"/>
          <p:cNvSpPr txBox="1"/>
          <p:nvPr/>
        </p:nvSpPr>
        <p:spPr>
          <a:xfrm>
            <a:off x="4919472" y="6515563"/>
            <a:ext cx="536752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Li et al., Lancet 2022 Nov 6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nvGrpSpPr>
          <p:cNvPr id="22" name="Group 21"/>
          <p:cNvGrpSpPr/>
          <p:nvPr/>
        </p:nvGrpSpPr>
        <p:grpSpPr>
          <a:xfrm>
            <a:off x="100524" y="1028324"/>
            <a:ext cx="5421735" cy="5404374"/>
            <a:chOff x="100524" y="1187819"/>
            <a:chExt cx="5421735" cy="5095898"/>
          </a:xfrm>
        </p:grpSpPr>
        <p:sp>
          <p:nvSpPr>
            <p:cNvPr id="5" name="Rectangle 4"/>
            <p:cNvSpPr/>
            <p:nvPr/>
          </p:nvSpPr>
          <p:spPr bwMode="auto">
            <a:xfrm>
              <a:off x="116541" y="1618702"/>
              <a:ext cx="4957483" cy="4665015"/>
            </a:xfrm>
            <a:prstGeom prst="rect">
              <a:avLst/>
            </a:prstGeom>
            <a:solidFill>
              <a:schemeClr val="bg1"/>
            </a:solidFill>
            <a:ln w="158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4400" b="1" i="0" u="none" strike="noStrike" kern="1200" cap="none" spc="0" normalizeH="0" baseline="0" noProof="0" dirty="0" smtClean="0">
                <a:ln>
                  <a:noFill/>
                </a:ln>
                <a:solidFill>
                  <a:srgbClr val="FFFFFF"/>
                </a:solidFill>
                <a:effectLst/>
                <a:uLnTx/>
                <a:uFillTx/>
                <a:latin typeface="Times New Roman" pitchFamily="18" charset="0"/>
                <a:ea typeface="+mn-ea"/>
                <a:cs typeface="+mn-cs"/>
              </a:endParaRPr>
            </a:p>
          </p:txBody>
        </p:sp>
        <p:sp>
          <p:nvSpPr>
            <p:cNvPr id="2" name="TextBox 1"/>
            <p:cNvSpPr txBox="1"/>
            <p:nvPr/>
          </p:nvSpPr>
          <p:spPr>
            <a:xfrm>
              <a:off x="116540" y="1187819"/>
              <a:ext cx="495748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Reinfarction</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7" name="Group 6"/>
            <p:cNvGrpSpPr/>
            <p:nvPr/>
          </p:nvGrpSpPr>
          <p:grpSpPr>
            <a:xfrm>
              <a:off x="100524" y="1618701"/>
              <a:ext cx="5421735" cy="4662136"/>
              <a:chOff x="100524" y="1618701"/>
              <a:chExt cx="5421735" cy="4662136"/>
            </a:xfrm>
          </p:grpSpPr>
          <p:grpSp>
            <p:nvGrpSpPr>
              <p:cNvPr id="9" name="Group 8"/>
              <p:cNvGrpSpPr/>
              <p:nvPr/>
            </p:nvGrpSpPr>
            <p:grpSpPr>
              <a:xfrm>
                <a:off x="100524" y="1618701"/>
                <a:ext cx="5421735" cy="4662136"/>
                <a:chOff x="100524" y="1668151"/>
                <a:chExt cx="6413326" cy="4270059"/>
              </a:xfrm>
            </p:grpSpPr>
            <p:pic>
              <p:nvPicPr>
                <p:cNvPr id="10" name="图片 9">
                  <a:extLst>
                    <a:ext uri="{FF2B5EF4-FFF2-40B4-BE49-F238E27FC236}">
                      <a16:creationId xmlns:a16="http://schemas.microsoft.com/office/drawing/2014/main" id="{294804FE-33F1-B641-23FA-EDD9CE568C25}"/>
                    </a:ext>
                  </a:extLst>
                </p:cNvPr>
                <p:cNvPicPr>
                  <a:picLocks noChangeAspect="1"/>
                </p:cNvPicPr>
                <p:nvPr/>
              </p:nvPicPr>
              <p:blipFill rotWithShape="1">
                <a:blip r:embed="rId4"/>
                <a:srcRect t="5013"/>
                <a:stretch/>
              </p:blipFill>
              <p:spPr>
                <a:xfrm>
                  <a:off x="678682" y="1668151"/>
                  <a:ext cx="5045910" cy="3835915"/>
                </a:xfrm>
                <a:prstGeom prst="rect">
                  <a:avLst/>
                </a:prstGeom>
              </p:spPr>
            </p:pic>
            <p:grpSp>
              <p:nvGrpSpPr>
                <p:cNvPr id="11" name="Group 10">
                  <a:extLst>
                    <a:ext uri="{FF2B5EF4-FFF2-40B4-BE49-F238E27FC236}">
                      <a16:creationId xmlns:a16="http://schemas.microsoft.com/office/drawing/2014/main" id="{6271BB5D-F044-1101-D9F8-0DAA11494027}"/>
                    </a:ext>
                  </a:extLst>
                </p:cNvPr>
                <p:cNvGrpSpPr/>
                <p:nvPr/>
              </p:nvGrpSpPr>
              <p:grpSpPr>
                <a:xfrm>
                  <a:off x="1508543" y="1819899"/>
                  <a:ext cx="4485740" cy="479218"/>
                  <a:chOff x="3917092" y="1426964"/>
                  <a:chExt cx="4485740" cy="479218"/>
                </a:xfrm>
              </p:grpSpPr>
              <p:sp>
                <p:nvSpPr>
                  <p:cNvPr id="17" name="文本框 4">
                    <a:extLst>
                      <a:ext uri="{FF2B5EF4-FFF2-40B4-BE49-F238E27FC236}">
                        <a16:creationId xmlns:a16="http://schemas.microsoft.com/office/drawing/2014/main" id="{59C5BD4B-B472-BF4F-D343-CCF7ABE43C9E}"/>
                      </a:ext>
                    </a:extLst>
                  </p:cNvPr>
                  <p:cNvSpPr txBox="1"/>
                  <p:nvPr/>
                </p:nvSpPr>
                <p:spPr>
                  <a:xfrm>
                    <a:off x="4497860" y="1426964"/>
                    <a:ext cx="3904972" cy="479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Heparin monotherapy</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Bivalirudin with high-dose infusion</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cxnSp>
                <p:nvCxnSpPr>
                  <p:cNvPr id="18" name="Straight Connector 17">
                    <a:extLst>
                      <a:ext uri="{FF2B5EF4-FFF2-40B4-BE49-F238E27FC236}">
                        <a16:creationId xmlns:a16="http://schemas.microsoft.com/office/drawing/2014/main" id="{0FB87A06-100B-9705-1D09-B0E65DBC49FD}"/>
                      </a:ext>
                    </a:extLst>
                  </p:cNvPr>
                  <p:cNvCxnSpPr>
                    <a:cxnSpLocks/>
                  </p:cNvCxnSpPr>
                  <p:nvPr/>
                </p:nvCxnSpPr>
                <p:spPr>
                  <a:xfrm>
                    <a:off x="3917092" y="1569389"/>
                    <a:ext cx="580768" cy="0"/>
                  </a:xfrm>
                  <a:prstGeom prst="line">
                    <a:avLst/>
                  </a:prstGeom>
                  <a:noFill/>
                  <a:ln w="28575" cap="flat" cmpd="sng" algn="ctr">
                    <a:solidFill>
                      <a:srgbClr val="002060"/>
                    </a:solidFill>
                    <a:prstDash val="solid"/>
                    <a:miter lim="800000"/>
                  </a:ln>
                  <a:effectLst/>
                </p:spPr>
              </p:cxnSp>
              <p:cxnSp>
                <p:nvCxnSpPr>
                  <p:cNvPr id="19" name="Straight Connector 18">
                    <a:extLst>
                      <a:ext uri="{FF2B5EF4-FFF2-40B4-BE49-F238E27FC236}">
                        <a16:creationId xmlns:a16="http://schemas.microsoft.com/office/drawing/2014/main" id="{4A59A9D4-8B86-4E53-E5BE-F3B25153681F}"/>
                      </a:ext>
                    </a:extLst>
                  </p:cNvPr>
                  <p:cNvCxnSpPr>
                    <a:cxnSpLocks/>
                  </p:cNvCxnSpPr>
                  <p:nvPr/>
                </p:nvCxnSpPr>
                <p:spPr>
                  <a:xfrm>
                    <a:off x="3917092" y="1723541"/>
                    <a:ext cx="580768" cy="0"/>
                  </a:xfrm>
                  <a:prstGeom prst="line">
                    <a:avLst/>
                  </a:prstGeom>
                  <a:noFill/>
                  <a:ln w="28575" cap="flat" cmpd="sng" algn="ctr">
                    <a:solidFill>
                      <a:srgbClr val="C00000"/>
                    </a:solidFill>
                    <a:prstDash val="solid"/>
                    <a:miter lim="800000"/>
                  </a:ln>
                  <a:effectLst/>
                </p:spPr>
              </p:cxnSp>
            </p:grpSp>
            <p:sp>
              <p:nvSpPr>
                <p:cNvPr id="12" name="文本框 7">
                  <a:extLst>
                    <a:ext uri="{FF2B5EF4-FFF2-40B4-BE49-F238E27FC236}">
                      <a16:creationId xmlns:a16="http://schemas.microsoft.com/office/drawing/2014/main" id="{9EE2A29B-2D88-F3AE-8351-2E8E136A15EC}"/>
                    </a:ext>
                  </a:extLst>
                </p:cNvPr>
                <p:cNvSpPr txBox="1"/>
                <p:nvPr/>
              </p:nvSpPr>
              <p:spPr>
                <a:xfrm>
                  <a:off x="1053526" y="2908011"/>
                  <a:ext cx="4873557" cy="5355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Hazard ratio: 0.68, 95%CI: 0.37-1.26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P=0.22</a:t>
                  </a:r>
                  <a:endParaRPr kumimoji="0" lang="zh-CN" altLang="en-US"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13" name="文本框 11">
                  <a:extLst>
                    <a:ext uri="{FF2B5EF4-FFF2-40B4-BE49-F238E27FC236}">
                      <a16:creationId xmlns:a16="http://schemas.microsoft.com/office/drawing/2014/main" id="{61FE0D16-F777-0B75-AC87-55A724A5C681}"/>
                    </a:ext>
                  </a:extLst>
                </p:cNvPr>
                <p:cNvSpPr txBox="1"/>
                <p:nvPr/>
              </p:nvSpPr>
              <p:spPr>
                <a:xfrm>
                  <a:off x="1584365" y="5104598"/>
                  <a:ext cx="3579778" cy="2818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Days since randomization</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14" name="文本框 20">
                  <a:extLst>
                    <a:ext uri="{FF2B5EF4-FFF2-40B4-BE49-F238E27FC236}">
                      <a16:creationId xmlns:a16="http://schemas.microsoft.com/office/drawing/2014/main" id="{6E591085-54F3-58D6-340E-B1EAF6DD6193}"/>
                    </a:ext>
                  </a:extLst>
                </p:cNvPr>
                <p:cNvSpPr txBox="1"/>
                <p:nvPr/>
              </p:nvSpPr>
              <p:spPr>
                <a:xfrm>
                  <a:off x="101198" y="5349843"/>
                  <a:ext cx="134241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sng"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No. at risk</a:t>
                  </a:r>
                  <a:r>
                    <a:rPr kumimoji="0" lang="en-US" altLang="zh-CN" sz="12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a:t>
                  </a:r>
                  <a:endParaRPr kumimoji="0" lang="zh-CN" altLang="en-US" sz="1200" b="1" i="0" u="sng"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15" name="文本框 21">
                  <a:extLst>
                    <a:ext uri="{FF2B5EF4-FFF2-40B4-BE49-F238E27FC236}">
                      <a16:creationId xmlns:a16="http://schemas.microsoft.com/office/drawing/2014/main" id="{A8639C50-39B0-B3B9-1F8A-17036FD2CB1E}"/>
                    </a:ext>
                  </a:extLst>
                </p:cNvPr>
                <p:cNvSpPr txBox="1"/>
                <p:nvPr/>
              </p:nvSpPr>
              <p:spPr>
                <a:xfrm>
                  <a:off x="100524" y="5557655"/>
                  <a:ext cx="6413326" cy="380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Heparin        3007         2993        2992        2986         2985        2983        2982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Bivalirudin   3009         3002        2998        2995         2994        2994        2992</a:t>
                  </a:r>
                  <a:endParaRPr kumimoji="0" lang="zh-CN" altLang="en-US" sz="105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16" name="文本框 22">
                  <a:extLst>
                    <a:ext uri="{FF2B5EF4-FFF2-40B4-BE49-F238E27FC236}">
                      <a16:creationId xmlns:a16="http://schemas.microsoft.com/office/drawing/2014/main" id="{7B67ABCF-442F-006D-FB9F-E5A0EEDC7411}"/>
                    </a:ext>
                  </a:extLst>
                </p:cNvPr>
                <p:cNvSpPr txBox="1"/>
                <p:nvPr/>
              </p:nvSpPr>
              <p:spPr>
                <a:xfrm rot="16200000">
                  <a:off x="-864212" y="3156845"/>
                  <a:ext cx="3273238" cy="400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Reinfarction (%)</a:t>
                  </a:r>
                  <a:endParaRPr kumimoji="0" lang="zh-CN" altLang="en-US"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grpSp>
          <p:sp>
            <p:nvSpPr>
              <p:cNvPr id="20" name="文本框 16">
                <a:extLst>
                  <a:ext uri="{FF2B5EF4-FFF2-40B4-BE49-F238E27FC236}">
                    <a16:creationId xmlns:a16="http://schemas.microsoft.com/office/drawing/2014/main" id="{A61ED9C0-915E-C4C9-6DBA-1371634CCC5F}"/>
                  </a:ext>
                </a:extLst>
              </p:cNvPr>
              <p:cNvSpPr txBox="1"/>
              <p:nvPr/>
            </p:nvSpPr>
            <p:spPr>
              <a:xfrm>
                <a:off x="4588567" y="4359414"/>
                <a:ext cx="738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a:cs typeface="Arial" panose="020B0604020202020204" pitchFamily="34" charset="0"/>
                  </a:rPr>
                  <a:t>0.8%</a:t>
                </a:r>
                <a:endParaRPr kumimoji="0" lang="zh-CN" altLang="en-US" sz="14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21" name="文本框 17">
                <a:extLst>
                  <a:ext uri="{FF2B5EF4-FFF2-40B4-BE49-F238E27FC236}">
                    <a16:creationId xmlns:a16="http://schemas.microsoft.com/office/drawing/2014/main" id="{CAB1BF0D-E108-0A72-5DF8-65AA80B8EF6B}"/>
                  </a:ext>
                </a:extLst>
              </p:cNvPr>
              <p:cNvSpPr txBox="1"/>
              <p:nvPr/>
            </p:nvSpPr>
            <p:spPr>
              <a:xfrm>
                <a:off x="4598295" y="4546289"/>
                <a:ext cx="7678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a:cs typeface="Arial" panose="020B0604020202020204" pitchFamily="34" charset="0"/>
                  </a:rPr>
                  <a:t>0.6%</a:t>
                </a:r>
                <a:endParaRPr kumimoji="0" lang="zh-CN" altLang="en-US" sz="14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grpSp>
      </p:grpSp>
      <p:grpSp>
        <p:nvGrpSpPr>
          <p:cNvPr id="28672" name="Group 28671"/>
          <p:cNvGrpSpPr/>
          <p:nvPr/>
        </p:nvGrpSpPr>
        <p:grpSpPr>
          <a:xfrm>
            <a:off x="5227950" y="1019354"/>
            <a:ext cx="4982131" cy="5410290"/>
            <a:chOff x="5227950" y="1187814"/>
            <a:chExt cx="4982131" cy="5095900"/>
          </a:xfrm>
        </p:grpSpPr>
        <p:sp>
          <p:nvSpPr>
            <p:cNvPr id="6" name="Rectangle 5"/>
            <p:cNvSpPr/>
            <p:nvPr/>
          </p:nvSpPr>
          <p:spPr bwMode="auto">
            <a:xfrm>
              <a:off x="5227950" y="1618704"/>
              <a:ext cx="4957483" cy="4665010"/>
            </a:xfrm>
            <a:prstGeom prst="rect">
              <a:avLst/>
            </a:prstGeom>
            <a:solidFill>
              <a:schemeClr val="bg1"/>
            </a:solidFill>
            <a:ln w="158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16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5235386" y="1187814"/>
              <a:ext cx="495748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Stent Thrombosis</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0" name="Group 29"/>
            <p:cNvGrpSpPr/>
            <p:nvPr/>
          </p:nvGrpSpPr>
          <p:grpSpPr>
            <a:xfrm>
              <a:off x="5310488" y="1600231"/>
              <a:ext cx="4899593" cy="4642860"/>
              <a:chOff x="6001424" y="858058"/>
              <a:chExt cx="6413326" cy="5380473"/>
            </a:xfrm>
          </p:grpSpPr>
          <p:pic>
            <p:nvPicPr>
              <p:cNvPr id="31" name="图片 24">
                <a:extLst>
                  <a:ext uri="{FF2B5EF4-FFF2-40B4-BE49-F238E27FC236}">
                    <a16:creationId xmlns:a16="http://schemas.microsoft.com/office/drawing/2014/main" id="{3265DD01-4003-12B2-8041-6EA3DD3EA130}"/>
                  </a:ext>
                </a:extLst>
              </p:cNvPr>
              <p:cNvPicPr>
                <a:picLocks noChangeAspect="1"/>
              </p:cNvPicPr>
              <p:nvPr/>
            </p:nvPicPr>
            <p:blipFill rotWithShape="1">
              <a:blip r:embed="rId5"/>
              <a:srcRect t="18111"/>
              <a:stretch/>
            </p:blipFill>
            <p:spPr>
              <a:xfrm>
                <a:off x="6955518" y="858058"/>
                <a:ext cx="4638435" cy="4379855"/>
              </a:xfrm>
              <a:prstGeom prst="rect">
                <a:avLst/>
              </a:prstGeom>
            </p:spPr>
          </p:pic>
          <p:grpSp>
            <p:nvGrpSpPr>
              <p:cNvPr id="32" name="Group 31">
                <a:extLst>
                  <a:ext uri="{FF2B5EF4-FFF2-40B4-BE49-F238E27FC236}">
                    <a16:creationId xmlns:a16="http://schemas.microsoft.com/office/drawing/2014/main" id="{7AB31438-0EE2-7DD6-9C51-59E554663B77}"/>
                  </a:ext>
                </a:extLst>
              </p:cNvPr>
              <p:cNvGrpSpPr/>
              <p:nvPr/>
            </p:nvGrpSpPr>
            <p:grpSpPr>
              <a:xfrm>
                <a:off x="7418738" y="1068050"/>
                <a:ext cx="4963748" cy="606344"/>
                <a:chOff x="3917092" y="675334"/>
                <a:chExt cx="4963748" cy="606344"/>
              </a:xfrm>
            </p:grpSpPr>
            <p:sp>
              <p:nvSpPr>
                <p:cNvPr id="40" name="文本框 4">
                  <a:extLst>
                    <a:ext uri="{FF2B5EF4-FFF2-40B4-BE49-F238E27FC236}">
                      <a16:creationId xmlns:a16="http://schemas.microsoft.com/office/drawing/2014/main" id="{389F2675-5936-F450-0405-F95D263E060B}"/>
                    </a:ext>
                  </a:extLst>
                </p:cNvPr>
                <p:cNvSpPr txBox="1"/>
                <p:nvPr/>
              </p:nvSpPr>
              <p:spPr>
                <a:xfrm>
                  <a:off x="4497856" y="675334"/>
                  <a:ext cx="4382984" cy="6063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Heparin monotherapy</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Bivalirudin with high-dose infusion</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cxnSp>
              <p:nvCxnSpPr>
                <p:cNvPr id="41" name="Straight Connector 40">
                  <a:extLst>
                    <a:ext uri="{FF2B5EF4-FFF2-40B4-BE49-F238E27FC236}">
                      <a16:creationId xmlns:a16="http://schemas.microsoft.com/office/drawing/2014/main" id="{05F6D745-7A79-05AB-ECBD-DA91B6818B16}"/>
                    </a:ext>
                  </a:extLst>
                </p:cNvPr>
                <p:cNvCxnSpPr>
                  <a:cxnSpLocks/>
                </p:cNvCxnSpPr>
                <p:nvPr/>
              </p:nvCxnSpPr>
              <p:spPr>
                <a:xfrm>
                  <a:off x="3917092" y="824462"/>
                  <a:ext cx="580768" cy="0"/>
                </a:xfrm>
                <a:prstGeom prst="line">
                  <a:avLst/>
                </a:prstGeom>
                <a:noFill/>
                <a:ln w="28575" cap="flat" cmpd="sng" algn="ctr">
                  <a:solidFill>
                    <a:srgbClr val="002060"/>
                  </a:solidFill>
                  <a:prstDash val="solid"/>
                  <a:miter lim="800000"/>
                </a:ln>
                <a:effectLst/>
              </p:spPr>
            </p:cxnSp>
            <p:cxnSp>
              <p:nvCxnSpPr>
                <p:cNvPr id="42" name="Straight Connector 41">
                  <a:extLst>
                    <a:ext uri="{FF2B5EF4-FFF2-40B4-BE49-F238E27FC236}">
                      <a16:creationId xmlns:a16="http://schemas.microsoft.com/office/drawing/2014/main" id="{3BEDB262-C758-793E-5A60-F5C26CE5DE4D}"/>
                    </a:ext>
                  </a:extLst>
                </p:cNvPr>
                <p:cNvCxnSpPr>
                  <a:cxnSpLocks/>
                </p:cNvCxnSpPr>
                <p:nvPr/>
              </p:nvCxnSpPr>
              <p:spPr>
                <a:xfrm>
                  <a:off x="3917092" y="1053285"/>
                  <a:ext cx="580768" cy="0"/>
                </a:xfrm>
                <a:prstGeom prst="line">
                  <a:avLst/>
                </a:prstGeom>
                <a:noFill/>
                <a:ln w="28575" cap="flat" cmpd="sng" algn="ctr">
                  <a:solidFill>
                    <a:srgbClr val="C00000"/>
                  </a:solidFill>
                  <a:prstDash val="solid"/>
                  <a:miter lim="800000"/>
                </a:ln>
                <a:effectLst/>
              </p:spPr>
            </p:cxnSp>
          </p:grpSp>
          <p:sp>
            <p:nvSpPr>
              <p:cNvPr id="33" name="文本框 10">
                <a:extLst>
                  <a:ext uri="{FF2B5EF4-FFF2-40B4-BE49-F238E27FC236}">
                    <a16:creationId xmlns:a16="http://schemas.microsoft.com/office/drawing/2014/main" id="{AAEDA246-FAA2-C125-E9C8-0A163B82D039}"/>
                  </a:ext>
                </a:extLst>
              </p:cNvPr>
              <p:cNvSpPr txBox="1"/>
              <p:nvPr/>
            </p:nvSpPr>
            <p:spPr>
              <a:xfrm>
                <a:off x="7307163" y="2315748"/>
                <a:ext cx="4873557" cy="6776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Hazard ratio: 0.33, 95%CI: 0.17-0.66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P=0.0015</a:t>
                </a:r>
                <a:endParaRPr kumimoji="0" lang="zh-CN" altLang="en-US"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34" name="文本框 18">
                <a:extLst>
                  <a:ext uri="{FF2B5EF4-FFF2-40B4-BE49-F238E27FC236}">
                    <a16:creationId xmlns:a16="http://schemas.microsoft.com/office/drawing/2014/main" id="{8CF7BAAC-F2EA-1DD0-D4E7-85BAABF339F3}"/>
                  </a:ext>
                </a:extLst>
              </p:cNvPr>
              <p:cNvSpPr txBox="1"/>
              <p:nvPr/>
            </p:nvSpPr>
            <p:spPr>
              <a:xfrm>
                <a:off x="11302078" y="3846842"/>
                <a:ext cx="907731" cy="3566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1.1%</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35" name="文本框 19">
                <a:extLst>
                  <a:ext uri="{FF2B5EF4-FFF2-40B4-BE49-F238E27FC236}">
                    <a16:creationId xmlns:a16="http://schemas.microsoft.com/office/drawing/2014/main" id="{15272470-8F7E-69D7-E022-07CD3F66B24C}"/>
                  </a:ext>
                </a:extLst>
              </p:cNvPr>
              <p:cNvSpPr txBox="1"/>
              <p:nvPr/>
            </p:nvSpPr>
            <p:spPr>
              <a:xfrm>
                <a:off x="11309971" y="4335623"/>
                <a:ext cx="907731" cy="3566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0.4%</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36" name="文本框 25">
                <a:extLst>
                  <a:ext uri="{FF2B5EF4-FFF2-40B4-BE49-F238E27FC236}">
                    <a16:creationId xmlns:a16="http://schemas.microsoft.com/office/drawing/2014/main" id="{9D6C90DD-4F26-32C4-5668-28188246D013}"/>
                  </a:ext>
                </a:extLst>
              </p:cNvPr>
              <p:cNvSpPr txBox="1"/>
              <p:nvPr/>
            </p:nvSpPr>
            <p:spPr>
              <a:xfrm>
                <a:off x="7484846" y="5242517"/>
                <a:ext cx="3579779" cy="3566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Days since randomization</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37" name="文本框 26">
                <a:extLst>
                  <a:ext uri="{FF2B5EF4-FFF2-40B4-BE49-F238E27FC236}">
                    <a16:creationId xmlns:a16="http://schemas.microsoft.com/office/drawing/2014/main" id="{3ACF51D7-3A88-388E-664A-253F149BCC9C}"/>
                  </a:ext>
                </a:extLst>
              </p:cNvPr>
              <p:cNvSpPr txBox="1"/>
              <p:nvPr/>
            </p:nvSpPr>
            <p:spPr>
              <a:xfrm>
                <a:off x="6022895" y="5569714"/>
                <a:ext cx="1342417" cy="32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sng"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No. at risk</a:t>
                </a:r>
                <a:r>
                  <a:rPr kumimoji="0" lang="en-US" altLang="zh-CN" sz="12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a:t>
                </a:r>
                <a:endParaRPr kumimoji="0" lang="zh-CN" altLang="en-US" sz="1200" b="1" i="0" u="sng"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38" name="文本框 27">
                <a:extLst>
                  <a:ext uri="{FF2B5EF4-FFF2-40B4-BE49-F238E27FC236}">
                    <a16:creationId xmlns:a16="http://schemas.microsoft.com/office/drawing/2014/main" id="{AC80E7E4-105F-D560-E802-35321EC5F385}"/>
                  </a:ext>
                </a:extLst>
              </p:cNvPr>
              <p:cNvSpPr txBox="1"/>
              <p:nvPr/>
            </p:nvSpPr>
            <p:spPr>
              <a:xfrm>
                <a:off x="6001424" y="5757023"/>
                <a:ext cx="6413326" cy="4815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Heparin        3007         2983        2980        2976         2975        2974        2974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Bivalirudin   3009         3002        2999        2999         2998        2998        2998</a:t>
                </a:r>
                <a:endParaRPr kumimoji="0" lang="zh-CN" altLang="en-US" sz="105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39" name="文本框 28">
                <a:extLst>
                  <a:ext uri="{FF2B5EF4-FFF2-40B4-BE49-F238E27FC236}">
                    <a16:creationId xmlns:a16="http://schemas.microsoft.com/office/drawing/2014/main" id="{7A5A2041-C4EA-3921-E484-635DAA0F3525}"/>
                  </a:ext>
                </a:extLst>
              </p:cNvPr>
              <p:cNvSpPr txBox="1"/>
              <p:nvPr/>
            </p:nvSpPr>
            <p:spPr>
              <a:xfrm rot="16200000">
                <a:off x="5032570" y="3157072"/>
                <a:ext cx="3188529" cy="443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Stent thrombosis (%)</a:t>
                </a:r>
                <a:endParaRPr kumimoji="0" lang="zh-CN" altLang="en-US"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grpSp>
      </p:grpSp>
    </p:spTree>
    <p:extLst>
      <p:ext uri="{BB962C8B-B14F-4D97-AF65-F5344CB8AC3E}">
        <p14:creationId xmlns:p14="http://schemas.microsoft.com/office/powerpoint/2010/main" val="136985068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1">
            <a:extLst>
              <a:ext uri="{FF2B5EF4-FFF2-40B4-BE49-F238E27FC236}">
                <a16:creationId xmlns:a16="http://schemas.microsoft.com/office/drawing/2014/main" id="{4AE70950-2408-6142-923C-69508D045519}"/>
              </a:ext>
            </a:extLst>
          </p:cNvPr>
          <p:cNvSpPr txBox="1"/>
          <p:nvPr/>
        </p:nvSpPr>
        <p:spPr>
          <a:xfrm>
            <a:off x="21368" y="0"/>
            <a:ext cx="102716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altLang="zh-CN" sz="3600" b="1" i="0" u="none" strike="noStrike" kern="1200" cap="none" spc="0" normalizeH="0" baseline="0" noProof="0" dirty="0" smtClean="0">
                <a:ln>
                  <a:noFill/>
                </a:ln>
                <a:solidFill>
                  <a:srgbClr val="FFFF00"/>
                </a:solidFill>
                <a:effectLst/>
                <a:uLnTx/>
                <a:uFillTx/>
                <a:latin typeface="Arial" panose="020B0604020202020204" pitchFamily="34" charset="0"/>
                <a:ea typeface="等线" panose="02010600030101010101"/>
                <a:cs typeface="Arial" panose="020B0604020202020204" pitchFamily="34" charset="0"/>
              </a:rPr>
              <a:t>BRIGHT-4 Trial: Incidence of MACCE &amp; NACE</a:t>
            </a:r>
            <a:endParaRPr kumimoji="0" lang="en-US" altLang="zh-CN" sz="3600" b="1" i="0" u="none" strike="noStrike" kern="1200" cap="none" spc="0" normalizeH="0" baseline="0" noProof="0" dirty="0">
              <a:ln>
                <a:noFill/>
              </a:ln>
              <a:solidFill>
                <a:srgbClr val="FFFF00"/>
              </a:solidFill>
              <a:effectLst/>
              <a:uLnTx/>
              <a:uFillTx/>
              <a:latin typeface="Arial" panose="020B0604020202020204" pitchFamily="34" charset="0"/>
              <a:ea typeface="等线" panose="02010600030101010101"/>
              <a:cs typeface="Arial" panose="020B0604020202020204" pitchFamily="34" charset="0"/>
            </a:endParaRPr>
          </a:p>
        </p:txBody>
      </p:sp>
      <p:sp>
        <p:nvSpPr>
          <p:cNvPr id="4" name="TextBox 3"/>
          <p:cNvSpPr txBox="1"/>
          <p:nvPr/>
        </p:nvSpPr>
        <p:spPr>
          <a:xfrm>
            <a:off x="4919472" y="6515563"/>
            <a:ext cx="536752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Li et al., Lancet 2022 Nov 6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110027" y="757194"/>
            <a:ext cx="5111915" cy="5962583"/>
            <a:chOff x="110027" y="959219"/>
            <a:chExt cx="5111915" cy="5354908"/>
          </a:xfrm>
        </p:grpSpPr>
        <p:sp>
          <p:nvSpPr>
            <p:cNvPr id="5" name="Rectangle 4"/>
            <p:cNvSpPr/>
            <p:nvPr/>
          </p:nvSpPr>
          <p:spPr bwMode="auto">
            <a:xfrm>
              <a:off x="116541" y="1390102"/>
              <a:ext cx="4957483" cy="4665015"/>
            </a:xfrm>
            <a:prstGeom prst="rect">
              <a:avLst/>
            </a:prstGeom>
            <a:solidFill>
              <a:schemeClr val="bg1"/>
            </a:solidFill>
            <a:ln w="158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4400" b="1" i="0" u="none" strike="noStrike" kern="1200" cap="none" spc="0" normalizeH="0" baseline="0" noProof="0" dirty="0" smtClean="0">
                <a:ln>
                  <a:noFill/>
                </a:ln>
                <a:solidFill>
                  <a:srgbClr val="FFFFFF"/>
                </a:solidFill>
                <a:effectLst/>
                <a:uLnTx/>
                <a:uFillTx/>
                <a:latin typeface="Times New Roman" pitchFamily="18" charset="0"/>
                <a:ea typeface="+mn-ea"/>
                <a:cs typeface="+mn-cs"/>
              </a:endParaRPr>
            </a:p>
          </p:txBody>
        </p:sp>
        <p:sp>
          <p:nvSpPr>
            <p:cNvPr id="7" name="TextBox 6"/>
            <p:cNvSpPr txBox="1"/>
            <p:nvPr/>
          </p:nvSpPr>
          <p:spPr>
            <a:xfrm>
              <a:off x="116540" y="959219"/>
              <a:ext cx="4957483" cy="4908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MACCE</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9" name="Group 8"/>
            <p:cNvGrpSpPr/>
            <p:nvPr/>
          </p:nvGrpSpPr>
          <p:grpSpPr>
            <a:xfrm>
              <a:off x="110027" y="1470817"/>
              <a:ext cx="5111915" cy="4843310"/>
              <a:chOff x="110026" y="1699417"/>
              <a:chExt cx="6575117" cy="4843310"/>
            </a:xfrm>
          </p:grpSpPr>
          <p:pic>
            <p:nvPicPr>
              <p:cNvPr id="10" name="图片 27">
                <a:extLst>
                  <a:ext uri="{FF2B5EF4-FFF2-40B4-BE49-F238E27FC236}">
                    <a16:creationId xmlns:a16="http://schemas.microsoft.com/office/drawing/2014/main" id="{969569E0-1CAA-32CA-1C82-E7A7DECF0B5D}"/>
                  </a:ext>
                </a:extLst>
              </p:cNvPr>
              <p:cNvPicPr>
                <a:picLocks noChangeAspect="1"/>
              </p:cNvPicPr>
              <p:nvPr/>
            </p:nvPicPr>
            <p:blipFill>
              <a:blip r:embed="rId4"/>
              <a:stretch>
                <a:fillRect/>
              </a:stretch>
            </p:blipFill>
            <p:spPr>
              <a:xfrm>
                <a:off x="911072" y="1704142"/>
                <a:ext cx="5203300" cy="3553008"/>
              </a:xfrm>
              <a:prstGeom prst="rect">
                <a:avLst/>
              </a:prstGeom>
            </p:spPr>
          </p:pic>
          <p:grpSp>
            <p:nvGrpSpPr>
              <p:cNvPr id="11" name="Group 10">
                <a:extLst>
                  <a:ext uri="{FF2B5EF4-FFF2-40B4-BE49-F238E27FC236}">
                    <a16:creationId xmlns:a16="http://schemas.microsoft.com/office/drawing/2014/main" id="{BBE2915B-C4F6-5C45-4B6C-B5CB0110B235}"/>
                  </a:ext>
                </a:extLst>
              </p:cNvPr>
              <p:cNvGrpSpPr/>
              <p:nvPr/>
            </p:nvGrpSpPr>
            <p:grpSpPr>
              <a:xfrm>
                <a:off x="1797564" y="1699417"/>
                <a:ext cx="3912972" cy="490815"/>
                <a:chOff x="3917092" y="1467417"/>
                <a:chExt cx="3912972" cy="490815"/>
              </a:xfrm>
            </p:grpSpPr>
            <p:sp>
              <p:nvSpPr>
                <p:cNvPr id="19" name="文本框 4">
                  <a:extLst>
                    <a:ext uri="{FF2B5EF4-FFF2-40B4-BE49-F238E27FC236}">
                      <a16:creationId xmlns:a16="http://schemas.microsoft.com/office/drawing/2014/main" id="{8E378936-51C1-7A6E-458B-50020DF2F01C}"/>
                    </a:ext>
                  </a:extLst>
                </p:cNvPr>
                <p:cNvSpPr txBox="1"/>
                <p:nvPr/>
              </p:nvSpPr>
              <p:spPr>
                <a:xfrm>
                  <a:off x="4497860" y="1467417"/>
                  <a:ext cx="3332204" cy="4908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Heparin monotherapy</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Bivalirudin with HD infusion</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cxnSp>
              <p:nvCxnSpPr>
                <p:cNvPr id="20" name="Straight Connector 19">
                  <a:extLst>
                    <a:ext uri="{FF2B5EF4-FFF2-40B4-BE49-F238E27FC236}">
                      <a16:creationId xmlns:a16="http://schemas.microsoft.com/office/drawing/2014/main" id="{092F6FF2-4303-9127-A14A-353854A99990}"/>
                    </a:ext>
                  </a:extLst>
                </p:cNvPr>
                <p:cNvCxnSpPr>
                  <a:cxnSpLocks/>
                </p:cNvCxnSpPr>
                <p:nvPr/>
              </p:nvCxnSpPr>
              <p:spPr>
                <a:xfrm>
                  <a:off x="3917092" y="1625760"/>
                  <a:ext cx="580768" cy="0"/>
                </a:xfrm>
                <a:prstGeom prst="line">
                  <a:avLst/>
                </a:prstGeom>
                <a:noFill/>
                <a:ln w="28575" cap="flat" cmpd="sng" algn="ctr">
                  <a:solidFill>
                    <a:srgbClr val="002060"/>
                  </a:solidFill>
                  <a:prstDash val="solid"/>
                  <a:miter lim="800000"/>
                </a:ln>
                <a:effectLst/>
              </p:spPr>
            </p:cxnSp>
            <p:cxnSp>
              <p:nvCxnSpPr>
                <p:cNvPr id="21" name="Straight Connector 20">
                  <a:extLst>
                    <a:ext uri="{FF2B5EF4-FFF2-40B4-BE49-F238E27FC236}">
                      <a16:creationId xmlns:a16="http://schemas.microsoft.com/office/drawing/2014/main" id="{14562963-DDA5-B9A7-1C69-7E6979D28FE4}"/>
                    </a:ext>
                  </a:extLst>
                </p:cNvPr>
                <p:cNvCxnSpPr>
                  <a:cxnSpLocks/>
                </p:cNvCxnSpPr>
                <p:nvPr/>
              </p:nvCxnSpPr>
              <p:spPr>
                <a:xfrm>
                  <a:off x="3917092" y="1818384"/>
                  <a:ext cx="580768" cy="0"/>
                </a:xfrm>
                <a:prstGeom prst="line">
                  <a:avLst/>
                </a:prstGeom>
                <a:noFill/>
                <a:ln w="28575" cap="flat" cmpd="sng" algn="ctr">
                  <a:solidFill>
                    <a:srgbClr val="C00000"/>
                  </a:solidFill>
                  <a:prstDash val="solid"/>
                  <a:miter lim="800000"/>
                </a:ln>
                <a:effectLst/>
              </p:spPr>
            </p:cxnSp>
          </p:grpSp>
          <p:sp>
            <p:nvSpPr>
              <p:cNvPr id="12" name="文本框 20">
                <a:extLst>
                  <a:ext uri="{FF2B5EF4-FFF2-40B4-BE49-F238E27FC236}">
                    <a16:creationId xmlns:a16="http://schemas.microsoft.com/office/drawing/2014/main" id="{0011CF68-68DE-9CAA-4643-684E4F9301E7}"/>
                  </a:ext>
                </a:extLst>
              </p:cNvPr>
              <p:cNvSpPr txBox="1"/>
              <p:nvPr/>
            </p:nvSpPr>
            <p:spPr>
              <a:xfrm>
                <a:off x="1529084" y="4185088"/>
                <a:ext cx="4873557" cy="4908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Hazard ratio: 0.79, 95%CI: 0.62-1.00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P=0.0509</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13" name="文本框 22">
                <a:extLst>
                  <a:ext uri="{FF2B5EF4-FFF2-40B4-BE49-F238E27FC236}">
                    <a16:creationId xmlns:a16="http://schemas.microsoft.com/office/drawing/2014/main" id="{E449ACF8-B948-F861-F766-95AC637DEDDB}"/>
                  </a:ext>
                </a:extLst>
              </p:cNvPr>
              <p:cNvSpPr txBox="1"/>
              <p:nvPr/>
            </p:nvSpPr>
            <p:spPr>
              <a:xfrm>
                <a:off x="5798164" y="3169329"/>
                <a:ext cx="840857" cy="2887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5.2%</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14" name="文本框 23">
                <a:extLst>
                  <a:ext uri="{FF2B5EF4-FFF2-40B4-BE49-F238E27FC236}">
                    <a16:creationId xmlns:a16="http://schemas.microsoft.com/office/drawing/2014/main" id="{6BE6787A-E25E-BCA1-4F1B-8E8A3D959A61}"/>
                  </a:ext>
                </a:extLst>
              </p:cNvPr>
              <p:cNvSpPr txBox="1"/>
              <p:nvPr/>
            </p:nvSpPr>
            <p:spPr>
              <a:xfrm>
                <a:off x="5777412" y="3506273"/>
                <a:ext cx="907731" cy="2887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4.1%</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15" name="文本框 28">
                <a:extLst>
                  <a:ext uri="{FF2B5EF4-FFF2-40B4-BE49-F238E27FC236}">
                    <a16:creationId xmlns:a16="http://schemas.microsoft.com/office/drawing/2014/main" id="{DA0CE238-58F4-9B2A-2278-C0108C92CE3E}"/>
                  </a:ext>
                </a:extLst>
              </p:cNvPr>
              <p:cNvSpPr txBox="1"/>
              <p:nvPr/>
            </p:nvSpPr>
            <p:spPr>
              <a:xfrm>
                <a:off x="110026" y="5627246"/>
                <a:ext cx="1342418" cy="2887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No. at risk</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16" name="文本框 29">
                <a:extLst>
                  <a:ext uri="{FF2B5EF4-FFF2-40B4-BE49-F238E27FC236}">
                    <a16:creationId xmlns:a16="http://schemas.microsoft.com/office/drawing/2014/main" id="{D0DCD38B-9C71-7373-6DE5-F882DFFBFA9B}"/>
                  </a:ext>
                </a:extLst>
              </p:cNvPr>
              <p:cNvSpPr txBox="1"/>
              <p:nvPr/>
            </p:nvSpPr>
            <p:spPr>
              <a:xfrm>
                <a:off x="122553" y="5849810"/>
                <a:ext cx="6173543" cy="6929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Heparin        3007         2906        2880        2869         2862        2855         2853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Bivalirudin   3009         2926        2903        2896         2891        2891         2887</a:t>
                </a:r>
                <a:endParaRPr kumimoji="0" lang="zh-CN" altLang="en-US" sz="105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17" name="文本框 30">
                <a:extLst>
                  <a:ext uri="{FF2B5EF4-FFF2-40B4-BE49-F238E27FC236}">
                    <a16:creationId xmlns:a16="http://schemas.microsoft.com/office/drawing/2014/main" id="{A35735DA-0396-2BC2-DE21-FE0A19B54CA8}"/>
                  </a:ext>
                </a:extLst>
              </p:cNvPr>
              <p:cNvSpPr txBox="1"/>
              <p:nvPr/>
            </p:nvSpPr>
            <p:spPr>
              <a:xfrm rot="16200000">
                <a:off x="-811783" y="3179621"/>
                <a:ext cx="3043321" cy="4354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MACCE (%)</a:t>
                </a:r>
                <a:endParaRPr kumimoji="0" lang="zh-CN" altLang="en-US"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18" name="文本框 31">
                <a:extLst>
                  <a:ext uri="{FF2B5EF4-FFF2-40B4-BE49-F238E27FC236}">
                    <a16:creationId xmlns:a16="http://schemas.microsoft.com/office/drawing/2014/main" id="{67ADF846-2F21-D566-81F1-69E9AD8B80B0}"/>
                  </a:ext>
                </a:extLst>
              </p:cNvPr>
              <p:cNvSpPr txBox="1"/>
              <p:nvPr/>
            </p:nvSpPr>
            <p:spPr>
              <a:xfrm>
                <a:off x="2092351" y="5246528"/>
                <a:ext cx="3157217" cy="2887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Days since randomization</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grpSp>
      </p:grpSp>
      <p:grpSp>
        <p:nvGrpSpPr>
          <p:cNvPr id="28672" name="Group 28671"/>
          <p:cNvGrpSpPr/>
          <p:nvPr/>
        </p:nvGrpSpPr>
        <p:grpSpPr>
          <a:xfrm>
            <a:off x="5227950" y="767616"/>
            <a:ext cx="5168778" cy="5961159"/>
            <a:chOff x="5227950" y="969642"/>
            <a:chExt cx="5168778" cy="5353629"/>
          </a:xfrm>
        </p:grpSpPr>
        <p:sp>
          <p:nvSpPr>
            <p:cNvPr id="6" name="Rectangle 5"/>
            <p:cNvSpPr/>
            <p:nvPr/>
          </p:nvSpPr>
          <p:spPr bwMode="auto">
            <a:xfrm>
              <a:off x="5227950" y="1390104"/>
              <a:ext cx="4957483" cy="4665010"/>
            </a:xfrm>
            <a:prstGeom prst="rect">
              <a:avLst/>
            </a:prstGeom>
            <a:solidFill>
              <a:schemeClr val="bg1"/>
            </a:solidFill>
            <a:ln w="158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16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5247978" y="969642"/>
              <a:ext cx="4957483" cy="4908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NACE</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2" name="Group 21"/>
            <p:cNvGrpSpPr/>
            <p:nvPr/>
          </p:nvGrpSpPr>
          <p:grpSpPr>
            <a:xfrm>
              <a:off x="5300837" y="1466198"/>
              <a:ext cx="5095891" cy="4857073"/>
              <a:chOff x="6004925" y="1694798"/>
              <a:chExt cx="6418877" cy="4857073"/>
            </a:xfrm>
          </p:grpSpPr>
          <p:pic>
            <p:nvPicPr>
              <p:cNvPr id="23" name="图片 9">
                <a:extLst>
                  <a:ext uri="{FF2B5EF4-FFF2-40B4-BE49-F238E27FC236}">
                    <a16:creationId xmlns:a16="http://schemas.microsoft.com/office/drawing/2014/main" id="{D4CFCE63-730E-F362-3643-FE9F11C0F545}"/>
                  </a:ext>
                </a:extLst>
              </p:cNvPr>
              <p:cNvPicPr>
                <a:picLocks noChangeAspect="1"/>
              </p:cNvPicPr>
              <p:nvPr/>
            </p:nvPicPr>
            <p:blipFill>
              <a:blip r:embed="rId5"/>
              <a:stretch>
                <a:fillRect/>
              </a:stretch>
            </p:blipFill>
            <p:spPr>
              <a:xfrm>
                <a:off x="6830984" y="1712582"/>
                <a:ext cx="4987375" cy="3536129"/>
              </a:xfrm>
              <a:prstGeom prst="rect">
                <a:avLst/>
              </a:prstGeom>
            </p:spPr>
          </p:pic>
          <p:grpSp>
            <p:nvGrpSpPr>
              <p:cNvPr id="24" name="Group 23">
                <a:extLst>
                  <a:ext uri="{FF2B5EF4-FFF2-40B4-BE49-F238E27FC236}">
                    <a16:creationId xmlns:a16="http://schemas.microsoft.com/office/drawing/2014/main" id="{E37240FB-2FDE-406C-370B-6840ECAC0C0E}"/>
                  </a:ext>
                </a:extLst>
              </p:cNvPr>
              <p:cNvGrpSpPr/>
              <p:nvPr/>
            </p:nvGrpSpPr>
            <p:grpSpPr>
              <a:xfrm>
                <a:off x="7753816" y="1694798"/>
                <a:ext cx="3917654" cy="490815"/>
                <a:chOff x="3917092" y="1456980"/>
                <a:chExt cx="3917654" cy="490815"/>
              </a:xfrm>
            </p:grpSpPr>
            <p:sp>
              <p:nvSpPr>
                <p:cNvPr id="32" name="文本框 4">
                  <a:extLst>
                    <a:ext uri="{FF2B5EF4-FFF2-40B4-BE49-F238E27FC236}">
                      <a16:creationId xmlns:a16="http://schemas.microsoft.com/office/drawing/2014/main" id="{E21B99B2-D4E8-BEDA-50B4-69BE0F6C3A64}"/>
                    </a:ext>
                  </a:extLst>
                </p:cNvPr>
                <p:cNvSpPr txBox="1"/>
                <p:nvPr/>
              </p:nvSpPr>
              <p:spPr>
                <a:xfrm>
                  <a:off x="4502542" y="1456980"/>
                  <a:ext cx="3332204" cy="4908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Heparin monotherapy</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Bivalirudin with HD infusion</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cxnSp>
              <p:nvCxnSpPr>
                <p:cNvPr id="33" name="Straight Connector 32">
                  <a:extLst>
                    <a:ext uri="{FF2B5EF4-FFF2-40B4-BE49-F238E27FC236}">
                      <a16:creationId xmlns:a16="http://schemas.microsoft.com/office/drawing/2014/main" id="{118E69BB-4F80-86E8-9F57-6C11CF30EF5E}"/>
                    </a:ext>
                  </a:extLst>
                </p:cNvPr>
                <p:cNvCxnSpPr>
                  <a:cxnSpLocks/>
                </p:cNvCxnSpPr>
                <p:nvPr/>
              </p:nvCxnSpPr>
              <p:spPr>
                <a:xfrm>
                  <a:off x="3917092" y="1612310"/>
                  <a:ext cx="580768" cy="0"/>
                </a:xfrm>
                <a:prstGeom prst="line">
                  <a:avLst/>
                </a:prstGeom>
                <a:noFill/>
                <a:ln w="28575" cap="flat" cmpd="sng" algn="ctr">
                  <a:solidFill>
                    <a:srgbClr val="002060"/>
                  </a:solidFill>
                  <a:prstDash val="solid"/>
                  <a:miter lim="800000"/>
                </a:ln>
                <a:effectLst/>
              </p:spPr>
            </p:cxnSp>
            <p:cxnSp>
              <p:nvCxnSpPr>
                <p:cNvPr id="34" name="Straight Connector 33">
                  <a:extLst>
                    <a:ext uri="{FF2B5EF4-FFF2-40B4-BE49-F238E27FC236}">
                      <a16:creationId xmlns:a16="http://schemas.microsoft.com/office/drawing/2014/main" id="{6A71B9F6-E75F-5AA7-BF84-8A12F2F073DD}"/>
                    </a:ext>
                  </a:extLst>
                </p:cNvPr>
                <p:cNvCxnSpPr>
                  <a:cxnSpLocks/>
                </p:cNvCxnSpPr>
                <p:nvPr/>
              </p:nvCxnSpPr>
              <p:spPr>
                <a:xfrm>
                  <a:off x="3917092" y="1781270"/>
                  <a:ext cx="580768" cy="0"/>
                </a:xfrm>
                <a:prstGeom prst="line">
                  <a:avLst/>
                </a:prstGeom>
                <a:noFill/>
                <a:ln w="28575" cap="flat" cmpd="sng" algn="ctr">
                  <a:solidFill>
                    <a:srgbClr val="C00000"/>
                  </a:solidFill>
                  <a:prstDash val="solid"/>
                  <a:miter lim="800000"/>
                </a:ln>
                <a:effectLst/>
              </p:spPr>
            </p:cxnSp>
          </p:grpSp>
          <p:sp>
            <p:nvSpPr>
              <p:cNvPr id="25" name="文本框 21">
                <a:extLst>
                  <a:ext uri="{FF2B5EF4-FFF2-40B4-BE49-F238E27FC236}">
                    <a16:creationId xmlns:a16="http://schemas.microsoft.com/office/drawing/2014/main" id="{A7A87285-DFB4-8F40-8ACC-5473B1BCC6AC}"/>
                  </a:ext>
                </a:extLst>
              </p:cNvPr>
              <p:cNvSpPr txBox="1"/>
              <p:nvPr/>
            </p:nvSpPr>
            <p:spPr>
              <a:xfrm>
                <a:off x="7412029" y="4156909"/>
                <a:ext cx="4873557" cy="4908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Hazard ratio: 0.74, 95%CI: 0.59-0.94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P=0.0124</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26" name="文本框 24">
                <a:extLst>
                  <a:ext uri="{FF2B5EF4-FFF2-40B4-BE49-F238E27FC236}">
                    <a16:creationId xmlns:a16="http://schemas.microsoft.com/office/drawing/2014/main" id="{2B1D71BA-1D82-2F8D-E617-5DAB6B530115}"/>
                  </a:ext>
                </a:extLst>
              </p:cNvPr>
              <p:cNvSpPr txBox="1"/>
              <p:nvPr/>
            </p:nvSpPr>
            <p:spPr>
              <a:xfrm>
                <a:off x="11516069" y="3064287"/>
                <a:ext cx="779796" cy="2887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5.6%</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27" name="文本框 25">
                <a:extLst>
                  <a:ext uri="{FF2B5EF4-FFF2-40B4-BE49-F238E27FC236}">
                    <a16:creationId xmlns:a16="http://schemas.microsoft.com/office/drawing/2014/main" id="{ACBDC49D-7406-E32F-5CB6-EE30451567DF}"/>
                  </a:ext>
                </a:extLst>
              </p:cNvPr>
              <p:cNvSpPr txBox="1"/>
              <p:nvPr/>
            </p:nvSpPr>
            <p:spPr>
              <a:xfrm>
                <a:off x="11516071" y="3498935"/>
                <a:ext cx="907731" cy="2887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4.2%</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28" name="文本框 14">
                <a:extLst>
                  <a:ext uri="{FF2B5EF4-FFF2-40B4-BE49-F238E27FC236}">
                    <a16:creationId xmlns:a16="http://schemas.microsoft.com/office/drawing/2014/main" id="{DCB17474-F1C9-C2EA-41AC-404C71B24C80}"/>
                  </a:ext>
                </a:extLst>
              </p:cNvPr>
              <p:cNvSpPr txBox="1"/>
              <p:nvPr/>
            </p:nvSpPr>
            <p:spPr>
              <a:xfrm>
                <a:off x="8045975" y="5251345"/>
                <a:ext cx="3579779" cy="2887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Days since randomization</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29" name="文本框 15">
                <a:extLst>
                  <a:ext uri="{FF2B5EF4-FFF2-40B4-BE49-F238E27FC236}">
                    <a16:creationId xmlns:a16="http://schemas.microsoft.com/office/drawing/2014/main" id="{04A0FED6-C1DB-FFE8-803B-028CB97B0ED3}"/>
                  </a:ext>
                </a:extLst>
              </p:cNvPr>
              <p:cNvSpPr txBox="1"/>
              <p:nvPr/>
            </p:nvSpPr>
            <p:spPr>
              <a:xfrm>
                <a:off x="6004925" y="5628678"/>
                <a:ext cx="1342417" cy="2887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No. at risk</a:t>
                </a:r>
                <a:endPar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30" name="文本框 16">
                <a:extLst>
                  <a:ext uri="{FF2B5EF4-FFF2-40B4-BE49-F238E27FC236}">
                    <a16:creationId xmlns:a16="http://schemas.microsoft.com/office/drawing/2014/main" id="{BB0DC785-8FFC-5FBA-3BA2-B1A5C7E17A7A}"/>
                  </a:ext>
                </a:extLst>
              </p:cNvPr>
              <p:cNvSpPr txBox="1"/>
              <p:nvPr/>
            </p:nvSpPr>
            <p:spPr>
              <a:xfrm>
                <a:off x="6017451" y="5858954"/>
                <a:ext cx="5986990" cy="6929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Heparin        3007         2895        2869        2858         2850        2843         2841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Bivalirudin   3009         2924        2901        2894         2889        2889         2885</a:t>
                </a:r>
                <a:endParaRPr kumimoji="0" lang="zh-CN" altLang="en-US" sz="105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31" name="文本框 17">
                <a:extLst>
                  <a:ext uri="{FF2B5EF4-FFF2-40B4-BE49-F238E27FC236}">
                    <a16:creationId xmlns:a16="http://schemas.microsoft.com/office/drawing/2014/main" id="{BCACAB00-E3DA-99B8-FD29-AF0FD702619D}"/>
                  </a:ext>
                </a:extLst>
              </p:cNvPr>
              <p:cNvSpPr txBox="1"/>
              <p:nvPr/>
            </p:nvSpPr>
            <p:spPr>
              <a:xfrm rot="16200000">
                <a:off x="5127501" y="3204674"/>
                <a:ext cx="3084413" cy="4264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rPr>
                  <a:t>NACE (%)</a:t>
                </a:r>
                <a:endParaRPr kumimoji="0" lang="zh-CN" altLang="en-US" sz="1600" b="1" i="0" u="none" strike="noStrike" kern="0" cap="none" spc="0" normalizeH="0" baseline="0" noProof="0" dirty="0" smtClean="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grpSp>
      </p:grpSp>
    </p:spTree>
    <p:extLst>
      <p:ext uri="{BB962C8B-B14F-4D97-AF65-F5344CB8AC3E}">
        <p14:creationId xmlns:p14="http://schemas.microsoft.com/office/powerpoint/2010/main" val="246645278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1">
            <a:extLst>
              <a:ext uri="{FF2B5EF4-FFF2-40B4-BE49-F238E27FC236}">
                <a16:creationId xmlns:a16="http://schemas.microsoft.com/office/drawing/2014/main" id="{4AE70950-2408-6142-923C-69508D045519}"/>
              </a:ext>
            </a:extLst>
          </p:cNvPr>
          <p:cNvSpPr txBox="1"/>
          <p:nvPr/>
        </p:nvSpPr>
        <p:spPr>
          <a:xfrm>
            <a:off x="21368" y="0"/>
            <a:ext cx="102716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altLang="zh-CN" sz="3600" b="1" i="0" u="none" strike="noStrike" kern="1200" cap="none" spc="0" normalizeH="0" baseline="0" noProof="0" dirty="0" smtClean="0">
                <a:ln>
                  <a:noFill/>
                </a:ln>
                <a:solidFill>
                  <a:srgbClr val="FFFF00"/>
                </a:solidFill>
                <a:effectLst/>
                <a:uLnTx/>
                <a:uFillTx/>
                <a:latin typeface="Arial" panose="020B0604020202020204" pitchFamily="34" charset="0"/>
                <a:ea typeface="等线" panose="02010600030101010101"/>
                <a:cs typeface="Arial" panose="020B0604020202020204" pitchFamily="34" charset="0"/>
              </a:rPr>
              <a:t>BRIGHT-4 Trial: 30-Day Outcomes (ITT)</a:t>
            </a:r>
            <a:endParaRPr kumimoji="0" lang="en-US" altLang="zh-CN" sz="3600" b="1" i="0" u="none" strike="noStrike" kern="1200" cap="none" spc="0" normalizeH="0" baseline="0" noProof="0" dirty="0">
              <a:ln>
                <a:noFill/>
              </a:ln>
              <a:solidFill>
                <a:srgbClr val="FFFF00"/>
              </a:solidFill>
              <a:effectLst/>
              <a:uLnTx/>
              <a:uFillTx/>
              <a:latin typeface="Arial" panose="020B0604020202020204" pitchFamily="34" charset="0"/>
              <a:ea typeface="等线" panose="02010600030101010101"/>
              <a:cs typeface="Arial" panose="020B0604020202020204" pitchFamily="34" charset="0"/>
            </a:endParaRPr>
          </a:p>
        </p:txBody>
      </p:sp>
      <p:sp>
        <p:nvSpPr>
          <p:cNvPr id="5" name="TextBox 4"/>
          <p:cNvSpPr txBox="1"/>
          <p:nvPr/>
        </p:nvSpPr>
        <p:spPr>
          <a:xfrm>
            <a:off x="4919472" y="6515563"/>
            <a:ext cx="536752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Li et al., Lancet 2022 Nov 6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aphicFrame>
        <p:nvGraphicFramePr>
          <p:cNvPr id="6" name="表格 1">
            <a:extLst>
              <a:ext uri="{FF2B5EF4-FFF2-40B4-BE49-F238E27FC236}">
                <a16:creationId xmlns:a16="http://schemas.microsoft.com/office/drawing/2014/main" id="{484CBCF6-F2A1-05ED-4C83-20FB55EBD06A}"/>
              </a:ext>
            </a:extLst>
          </p:cNvPr>
          <p:cNvGraphicFramePr>
            <a:graphicFrameLocks noGrp="1"/>
          </p:cNvGraphicFramePr>
          <p:nvPr>
            <p:extLst>
              <p:ext uri="{D42A27DB-BD31-4B8C-83A1-F6EECF244321}">
                <p14:modId xmlns:p14="http://schemas.microsoft.com/office/powerpoint/2010/main" val="1254687846"/>
              </p:ext>
            </p:extLst>
          </p:nvPr>
        </p:nvGraphicFramePr>
        <p:xfrm>
          <a:off x="233083" y="794884"/>
          <a:ext cx="9816353" cy="5572126"/>
        </p:xfrm>
        <a:graphic>
          <a:graphicData uri="http://schemas.openxmlformats.org/drawingml/2006/table">
            <a:tbl>
              <a:tblPr firstRow="1" firstCol="1" bandRow="1"/>
              <a:tblGrid>
                <a:gridCol w="3113594">
                  <a:extLst>
                    <a:ext uri="{9D8B030D-6E8A-4147-A177-3AD203B41FA5}">
                      <a16:colId xmlns:a16="http://schemas.microsoft.com/office/drawing/2014/main" val="3681674231"/>
                    </a:ext>
                  </a:extLst>
                </a:gridCol>
                <a:gridCol w="1658708">
                  <a:extLst>
                    <a:ext uri="{9D8B030D-6E8A-4147-A177-3AD203B41FA5}">
                      <a16:colId xmlns:a16="http://schemas.microsoft.com/office/drawing/2014/main" val="2337807510"/>
                    </a:ext>
                  </a:extLst>
                </a:gridCol>
                <a:gridCol w="1740795">
                  <a:extLst>
                    <a:ext uri="{9D8B030D-6E8A-4147-A177-3AD203B41FA5}">
                      <a16:colId xmlns:a16="http://schemas.microsoft.com/office/drawing/2014/main" val="1550305269"/>
                    </a:ext>
                  </a:extLst>
                </a:gridCol>
                <a:gridCol w="2106304">
                  <a:extLst>
                    <a:ext uri="{9D8B030D-6E8A-4147-A177-3AD203B41FA5}">
                      <a16:colId xmlns:a16="http://schemas.microsoft.com/office/drawing/2014/main" val="1091420197"/>
                    </a:ext>
                  </a:extLst>
                </a:gridCol>
                <a:gridCol w="1196952">
                  <a:extLst>
                    <a:ext uri="{9D8B030D-6E8A-4147-A177-3AD203B41FA5}">
                      <a16:colId xmlns:a16="http://schemas.microsoft.com/office/drawing/2014/main" val="1808409781"/>
                    </a:ext>
                  </a:extLst>
                </a:gridCol>
              </a:tblGrid>
              <a:tr h="675733">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ctr">
                        <a:lnSpc>
                          <a:spcPct val="100000"/>
                        </a:lnSpc>
                      </a:pPr>
                      <a:r>
                        <a:rPr lang="en-US" altLang="zh-CN" sz="1600" b="1" kern="100" dirty="0">
                          <a:effectLst/>
                          <a:latin typeface="Arial" panose="020B0604020202020204" pitchFamily="34" charset="0"/>
                          <a:ea typeface="等线" panose="02010600030101010101" pitchFamily="2" charset="-122"/>
                          <a:cs typeface="Arial" panose="020B0604020202020204" pitchFamily="34" charset="0"/>
                        </a:rPr>
                        <a:t>Events</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mpd="sng">
                      <a:solidFill>
                        <a:srgbClr val="4472C4"/>
                      </a:solid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ctr">
                        <a:lnSpc>
                          <a:spcPct val="100000"/>
                        </a:lnSpc>
                      </a:pPr>
                      <a:r>
                        <a:rPr lang="en-US" sz="1600" b="1" kern="0">
                          <a:effectLst/>
                          <a:latin typeface="Arial" panose="020B0604020202020204" pitchFamily="34" charset="0"/>
                          <a:cs typeface="Arial" panose="020B0604020202020204" pitchFamily="34" charset="0"/>
                        </a:rPr>
                        <a:t>Heparin</a:t>
                      </a:r>
                      <a:br>
                        <a:rPr lang="en-US" sz="1600" b="1" kern="0">
                          <a:effectLst/>
                          <a:latin typeface="Arial" panose="020B0604020202020204" pitchFamily="34" charset="0"/>
                          <a:cs typeface="Arial" panose="020B0604020202020204" pitchFamily="34" charset="0"/>
                        </a:rPr>
                      </a:br>
                      <a:r>
                        <a:rPr lang="en-US" sz="1600" b="1" kern="0">
                          <a:effectLst/>
                          <a:latin typeface="Arial" panose="020B0604020202020204" pitchFamily="34" charset="0"/>
                          <a:cs typeface="Arial" panose="020B0604020202020204" pitchFamily="34" charset="0"/>
                        </a:rPr>
                        <a:t>(N=3007)</a:t>
                      </a:r>
                      <a:endParaRPr lang="zh-CN" sz="1600" b="1" kern="100">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ctr">
                        <a:lnSpc>
                          <a:spcPct val="100000"/>
                        </a:lnSpc>
                      </a:pPr>
                      <a:r>
                        <a:rPr lang="en-US" sz="1600" b="1" kern="0">
                          <a:effectLst/>
                          <a:latin typeface="Arial" panose="020B0604020202020204" pitchFamily="34" charset="0"/>
                          <a:cs typeface="Arial" panose="020B0604020202020204" pitchFamily="34" charset="0"/>
                        </a:rPr>
                        <a:t>Bivalirudin</a:t>
                      </a:r>
                      <a:br>
                        <a:rPr lang="en-US" sz="1600" b="1" kern="0">
                          <a:effectLst/>
                          <a:latin typeface="Arial" panose="020B0604020202020204" pitchFamily="34" charset="0"/>
                          <a:cs typeface="Arial" panose="020B0604020202020204" pitchFamily="34" charset="0"/>
                        </a:rPr>
                      </a:br>
                      <a:r>
                        <a:rPr lang="en-US" sz="1600" b="1" kern="0">
                          <a:effectLst/>
                          <a:latin typeface="Arial" panose="020B0604020202020204" pitchFamily="34" charset="0"/>
                          <a:cs typeface="Arial" panose="020B0604020202020204" pitchFamily="34" charset="0"/>
                        </a:rPr>
                        <a:t>(N=3009)</a:t>
                      </a:r>
                      <a:endParaRPr lang="zh-CN" sz="1600" b="1" kern="100">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ctr">
                        <a:lnSpc>
                          <a:spcPct val="100000"/>
                        </a:lnSpc>
                      </a:pPr>
                      <a:r>
                        <a:rPr lang="en-US" sz="1600" b="1" kern="0" dirty="0">
                          <a:effectLst/>
                          <a:latin typeface="Arial" panose="020B0604020202020204" pitchFamily="34" charset="0"/>
                          <a:cs typeface="Arial" panose="020B0604020202020204" pitchFamily="34" charset="0"/>
                        </a:rPr>
                        <a:t>Hazard ratio</a:t>
                      </a:r>
                      <a:br>
                        <a:rPr lang="en-US" sz="1600" b="1" kern="0" dirty="0">
                          <a:effectLst/>
                          <a:latin typeface="Arial" panose="020B0604020202020204" pitchFamily="34" charset="0"/>
                          <a:cs typeface="Arial" panose="020B0604020202020204" pitchFamily="34" charset="0"/>
                        </a:rPr>
                      </a:br>
                      <a:r>
                        <a:rPr lang="en-US" sz="1600" b="1" kern="0" dirty="0">
                          <a:effectLst/>
                          <a:latin typeface="Arial" panose="020B0604020202020204" pitchFamily="34" charset="0"/>
                          <a:cs typeface="Arial" panose="020B0604020202020204" pitchFamily="34" charset="0"/>
                        </a:rPr>
                        <a:t>(95%CI)</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tc>
                  <a:txBody>
                    <a:bodyPr/>
                    <a:lstStyle>
                      <a:lvl1pPr marL="0" algn="l" defTabSz="770950" rtl="0" eaLnBrk="1" latinLnBrk="0" hangingPunct="1">
                        <a:defRPr sz="1519" b="1" kern="1200">
                          <a:solidFill>
                            <a:schemeClr val="lt1"/>
                          </a:solidFill>
                          <a:latin typeface="Calibri" panose="020F0502020204030204"/>
                        </a:defRPr>
                      </a:lvl1pPr>
                      <a:lvl2pPr marL="385477" algn="l" defTabSz="770950" rtl="0" eaLnBrk="1" latinLnBrk="0" hangingPunct="1">
                        <a:defRPr sz="1519" b="1" kern="1200">
                          <a:solidFill>
                            <a:schemeClr val="lt1"/>
                          </a:solidFill>
                          <a:latin typeface="Calibri" panose="020F0502020204030204"/>
                        </a:defRPr>
                      </a:lvl2pPr>
                      <a:lvl3pPr marL="770950" algn="l" defTabSz="770950" rtl="0" eaLnBrk="1" latinLnBrk="0" hangingPunct="1">
                        <a:defRPr sz="1519" b="1" kern="1200">
                          <a:solidFill>
                            <a:schemeClr val="lt1"/>
                          </a:solidFill>
                          <a:latin typeface="Calibri" panose="020F0502020204030204"/>
                        </a:defRPr>
                      </a:lvl3pPr>
                      <a:lvl4pPr marL="1156422" algn="l" defTabSz="770950" rtl="0" eaLnBrk="1" latinLnBrk="0" hangingPunct="1">
                        <a:defRPr sz="1519" b="1" kern="1200">
                          <a:solidFill>
                            <a:schemeClr val="lt1"/>
                          </a:solidFill>
                          <a:latin typeface="Calibri" panose="020F0502020204030204"/>
                        </a:defRPr>
                      </a:lvl4pPr>
                      <a:lvl5pPr marL="1541891" algn="l" defTabSz="770950" rtl="0" eaLnBrk="1" latinLnBrk="0" hangingPunct="1">
                        <a:defRPr sz="1519" b="1" kern="1200">
                          <a:solidFill>
                            <a:schemeClr val="lt1"/>
                          </a:solidFill>
                          <a:latin typeface="Calibri" panose="020F0502020204030204"/>
                        </a:defRPr>
                      </a:lvl5pPr>
                      <a:lvl6pPr marL="1927366" algn="l" defTabSz="770950" rtl="0" eaLnBrk="1" latinLnBrk="0" hangingPunct="1">
                        <a:defRPr sz="1519" b="1" kern="1200">
                          <a:solidFill>
                            <a:schemeClr val="lt1"/>
                          </a:solidFill>
                          <a:latin typeface="Calibri" panose="020F0502020204030204"/>
                        </a:defRPr>
                      </a:lvl6pPr>
                      <a:lvl7pPr marL="2312839" algn="l" defTabSz="770950" rtl="0" eaLnBrk="1" latinLnBrk="0" hangingPunct="1">
                        <a:defRPr sz="1519" b="1" kern="1200">
                          <a:solidFill>
                            <a:schemeClr val="lt1"/>
                          </a:solidFill>
                          <a:latin typeface="Calibri" panose="020F0502020204030204"/>
                        </a:defRPr>
                      </a:lvl7pPr>
                      <a:lvl8pPr marL="2698311" algn="l" defTabSz="770950" rtl="0" eaLnBrk="1" latinLnBrk="0" hangingPunct="1">
                        <a:defRPr sz="1519" b="1" kern="1200">
                          <a:solidFill>
                            <a:schemeClr val="lt1"/>
                          </a:solidFill>
                          <a:latin typeface="Calibri" panose="020F0502020204030204"/>
                        </a:defRPr>
                      </a:lvl8pPr>
                      <a:lvl9pPr marL="3083784" algn="l" defTabSz="770950" rtl="0" eaLnBrk="1" latinLnBrk="0" hangingPunct="1">
                        <a:defRPr sz="1519" b="1" kern="1200">
                          <a:solidFill>
                            <a:schemeClr val="lt1"/>
                          </a:solidFill>
                          <a:latin typeface="Calibri" panose="020F0502020204030204"/>
                        </a:defRPr>
                      </a:lvl9pPr>
                    </a:lstStyle>
                    <a:p>
                      <a:pPr algn="ctr">
                        <a:lnSpc>
                          <a:spcPct val="100000"/>
                        </a:lnSpc>
                      </a:pPr>
                      <a:r>
                        <a:rPr lang="en-US" sz="1600" b="1" kern="0">
                          <a:effectLst/>
                          <a:latin typeface="Arial" panose="020B0604020202020204" pitchFamily="34" charset="0"/>
                          <a:cs typeface="Arial" panose="020B0604020202020204" pitchFamily="34" charset="0"/>
                        </a:rPr>
                        <a:t>P value</a:t>
                      </a:r>
                      <a:endParaRPr lang="zh-CN" sz="1600" b="1" kern="100">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a:no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374287599"/>
                  </a:ext>
                </a:extLst>
              </a:tr>
              <a:tr h="326499">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Primary endpoint</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4.4%</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3.1%</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effectLst/>
                          <a:latin typeface="Arial" panose="020B0604020202020204" pitchFamily="34" charset="0"/>
                          <a:cs typeface="Arial" panose="020B0604020202020204" pitchFamily="34" charset="0"/>
                        </a:rPr>
                        <a:t>0.69 (0.53-0.91)</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rgbClr val="C00000"/>
                          </a:solidFill>
                          <a:effectLst/>
                          <a:latin typeface="Arial" panose="020B0604020202020204" pitchFamily="34" charset="0"/>
                          <a:cs typeface="Arial" panose="020B0604020202020204" pitchFamily="34" charset="0"/>
                        </a:rPr>
                        <a:t>0.0070</a:t>
                      </a:r>
                      <a:endParaRPr lang="zh-CN" sz="1600" b="1" kern="100" dirty="0">
                        <a:solidFill>
                          <a:srgbClr val="C00000"/>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261998607"/>
                  </a:ext>
                </a:extLst>
              </a:tr>
              <a:tr h="326499">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marL="0" indent="173038" algn="l">
                        <a:lnSpc>
                          <a:spcPct val="100000"/>
                        </a:lnSpc>
                        <a:spcBef>
                          <a:spcPts val="240"/>
                        </a:spcBef>
                        <a:spcAft>
                          <a:spcPts val="240"/>
                        </a:spcAft>
                        <a:tabLst/>
                      </a:pPr>
                      <a:r>
                        <a:rPr lang="en-US" sz="1600" b="1" kern="0" dirty="0">
                          <a:solidFill>
                            <a:schemeClr val="tx1"/>
                          </a:solidFill>
                          <a:effectLst/>
                          <a:latin typeface="Arial" panose="020B0604020202020204" pitchFamily="34" charset="0"/>
                          <a:cs typeface="Arial" panose="020B0604020202020204" pitchFamily="34" charset="0"/>
                        </a:rPr>
                        <a:t>All-cause death</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3.9%</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3.0%</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effectLst/>
                          <a:latin typeface="Arial" panose="020B0604020202020204" pitchFamily="34" charset="0"/>
                          <a:cs typeface="Arial" panose="020B0604020202020204" pitchFamily="34" charset="0"/>
                        </a:rPr>
                        <a:t>0.75 (0.57-0.99)</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rgbClr val="C00000"/>
                          </a:solidFill>
                          <a:effectLst/>
                          <a:latin typeface="Arial" panose="020B0604020202020204" pitchFamily="34" charset="0"/>
                          <a:cs typeface="Arial" panose="020B0604020202020204" pitchFamily="34" charset="0"/>
                        </a:rPr>
                        <a:t>0.0420</a:t>
                      </a:r>
                      <a:endParaRPr lang="zh-CN" sz="1600" b="1" kern="100" dirty="0">
                        <a:solidFill>
                          <a:srgbClr val="C00000"/>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39675006"/>
                  </a:ext>
                </a:extLst>
              </a:tr>
              <a:tr h="326499">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marL="0" indent="173038" algn="l">
                        <a:lnSpc>
                          <a:spcPct val="100000"/>
                        </a:lnSpc>
                        <a:spcBef>
                          <a:spcPts val="240"/>
                        </a:spcBef>
                        <a:spcAft>
                          <a:spcPts val="240"/>
                        </a:spcAft>
                        <a:tabLst/>
                      </a:pPr>
                      <a:r>
                        <a:rPr lang="en-US" sz="1800" b="1" kern="0" dirty="0">
                          <a:solidFill>
                            <a:srgbClr val="00B0F0"/>
                          </a:solidFill>
                          <a:effectLst/>
                          <a:latin typeface="Arial" panose="020B0604020202020204" pitchFamily="34" charset="0"/>
                          <a:cs typeface="Arial" panose="020B0604020202020204" pitchFamily="34" charset="0"/>
                        </a:rPr>
                        <a:t>BARC 3-5 bleeding</a:t>
                      </a:r>
                      <a:endParaRPr lang="zh-CN" sz="1800" b="1" kern="100" dirty="0">
                        <a:solidFill>
                          <a:srgbClr val="00B0F0"/>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800" b="1" kern="0" dirty="0">
                          <a:solidFill>
                            <a:srgbClr val="00B0F0"/>
                          </a:solidFill>
                          <a:effectLst/>
                          <a:latin typeface="Arial" panose="020B0604020202020204" pitchFamily="34" charset="0"/>
                          <a:cs typeface="Arial" panose="020B0604020202020204" pitchFamily="34" charset="0"/>
                        </a:rPr>
                        <a:t>0.8%</a:t>
                      </a:r>
                      <a:endParaRPr lang="zh-CN" sz="1800" b="1" kern="100" dirty="0">
                        <a:solidFill>
                          <a:srgbClr val="00B0F0"/>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800" b="1" kern="0" dirty="0">
                          <a:solidFill>
                            <a:srgbClr val="00B0F0"/>
                          </a:solidFill>
                          <a:effectLst/>
                          <a:latin typeface="Arial" panose="020B0604020202020204" pitchFamily="34" charset="0"/>
                          <a:cs typeface="Arial" panose="020B0604020202020204" pitchFamily="34" charset="0"/>
                        </a:rPr>
                        <a:t>0.2%</a:t>
                      </a:r>
                      <a:endParaRPr lang="zh-CN" sz="1800" b="1" kern="100" dirty="0">
                        <a:solidFill>
                          <a:srgbClr val="00B0F0"/>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800" b="1" kern="0" dirty="0">
                          <a:solidFill>
                            <a:srgbClr val="00B0F0"/>
                          </a:solidFill>
                          <a:effectLst/>
                          <a:latin typeface="Arial" panose="020B0604020202020204" pitchFamily="34" charset="0"/>
                          <a:cs typeface="Arial" panose="020B0604020202020204" pitchFamily="34" charset="0"/>
                        </a:rPr>
                        <a:t>0.21 (0.08-0.54)</a:t>
                      </a:r>
                      <a:endParaRPr lang="zh-CN" sz="1800" b="1" kern="100" dirty="0">
                        <a:solidFill>
                          <a:srgbClr val="00B0F0"/>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rgbClr val="C00000"/>
                          </a:solidFill>
                          <a:effectLst/>
                          <a:latin typeface="Arial" panose="020B0604020202020204" pitchFamily="34" charset="0"/>
                          <a:cs typeface="Arial" panose="020B0604020202020204" pitchFamily="34" charset="0"/>
                        </a:rPr>
                        <a:t>0.0014</a:t>
                      </a:r>
                      <a:endParaRPr lang="zh-CN" sz="1600" b="1" kern="100" dirty="0">
                        <a:solidFill>
                          <a:srgbClr val="C00000"/>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127154457"/>
                  </a:ext>
                </a:extLst>
              </a:tr>
              <a:tr h="326499">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spcBef>
                          <a:spcPts val="240"/>
                        </a:spcBef>
                        <a:spcAft>
                          <a:spcPts val="240"/>
                        </a:spcAft>
                      </a:pPr>
                      <a:r>
                        <a:rPr lang="en-US" alt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rPr>
                        <a:t>     Access site-related</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alt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rPr>
                        <a:t>0.03%</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alt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rPr>
                        <a:t>0</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altLang="zh-CN" sz="1600" b="1" kern="100" dirty="0">
                          <a:effectLst/>
                          <a:latin typeface="Arial" panose="020B0604020202020204" pitchFamily="34" charset="0"/>
                          <a:ea typeface="等线" panose="02010600030101010101" pitchFamily="2" charset="-122"/>
                          <a:cs typeface="Arial" panose="020B0604020202020204" pitchFamily="34" charset="0"/>
                        </a:rPr>
                        <a:t>-</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altLang="zh-CN" sz="1600" b="1" kern="100" dirty="0">
                          <a:effectLst/>
                          <a:latin typeface="Arial" panose="020B0604020202020204" pitchFamily="34" charset="0"/>
                          <a:ea typeface="等线" panose="02010600030101010101" pitchFamily="2" charset="-122"/>
                          <a:cs typeface="Arial" panose="020B0604020202020204" pitchFamily="34" charset="0"/>
                        </a:rPr>
                        <a:t>-</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639446866"/>
                  </a:ext>
                </a:extLst>
              </a:tr>
              <a:tr h="326499">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spcBef>
                          <a:spcPts val="240"/>
                        </a:spcBef>
                        <a:spcAft>
                          <a:spcPts val="240"/>
                        </a:spcAft>
                      </a:pPr>
                      <a:r>
                        <a:rPr lang="en-US" altLang="zh-CN" sz="1600" b="1" kern="100" dirty="0">
                          <a:solidFill>
                            <a:schemeClr val="tx1"/>
                          </a:solidFill>
                          <a:effectLst/>
                          <a:latin typeface="Arial" panose="020B0604020202020204" pitchFamily="34" charset="0"/>
                          <a:ea typeface="+mn-ea"/>
                          <a:cs typeface="Arial" panose="020B0604020202020204" pitchFamily="34" charset="0"/>
                        </a:rPr>
                        <a:t>     Non-access site-related</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0.8%</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0.2%</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effectLst/>
                          <a:latin typeface="Arial" panose="020B0604020202020204" pitchFamily="34" charset="0"/>
                          <a:cs typeface="Arial" panose="020B0604020202020204" pitchFamily="34" charset="0"/>
                        </a:rPr>
                        <a:t>0.22 (0.08-0.57)</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rgbClr val="C00000"/>
                          </a:solidFill>
                          <a:effectLst/>
                          <a:latin typeface="Arial" panose="020B0604020202020204" pitchFamily="34" charset="0"/>
                          <a:cs typeface="Arial" panose="020B0604020202020204" pitchFamily="34" charset="0"/>
                        </a:rPr>
                        <a:t>0.0019</a:t>
                      </a:r>
                      <a:endParaRPr lang="zh-CN" sz="1600" b="1" kern="100" dirty="0">
                        <a:solidFill>
                          <a:srgbClr val="C00000"/>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788613333"/>
                  </a:ext>
                </a:extLst>
              </a:tr>
              <a:tr h="326499">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Reinfarction</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0.8%</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0.6%</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effectLst/>
                          <a:latin typeface="Arial" panose="020B0604020202020204" pitchFamily="34" charset="0"/>
                          <a:cs typeface="Arial" panose="020B0604020202020204" pitchFamily="34" charset="0"/>
                        </a:rPr>
                        <a:t>0.68 (0.37-1.26)</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effectLst/>
                          <a:latin typeface="Arial" panose="020B0604020202020204" pitchFamily="34" charset="0"/>
                          <a:cs typeface="Arial" panose="020B0604020202020204" pitchFamily="34" charset="0"/>
                        </a:rPr>
                        <a:t>0.22</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923862326"/>
                  </a:ext>
                </a:extLst>
              </a:tr>
              <a:tr h="326499">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Ischemia-driven TVR</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0.6%</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0.3%</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effectLst/>
                          <a:latin typeface="Arial" panose="020B0604020202020204" pitchFamily="34" charset="0"/>
                          <a:cs typeface="Arial" panose="020B0604020202020204" pitchFamily="34" charset="0"/>
                        </a:rPr>
                        <a:t>0.50 (0.22-1.11)</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effectLst/>
                          <a:latin typeface="Arial" panose="020B0604020202020204" pitchFamily="34" charset="0"/>
                          <a:cs typeface="Arial" panose="020B0604020202020204" pitchFamily="34" charset="0"/>
                        </a:rPr>
                        <a:t>0.09</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516732392"/>
                  </a:ext>
                </a:extLst>
              </a:tr>
              <a:tr h="326499">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Stroke</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0.5%</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0.5%</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effectLst/>
                          <a:latin typeface="Arial" panose="020B0604020202020204" pitchFamily="34" charset="0"/>
                          <a:cs typeface="Arial" panose="020B0604020202020204" pitchFamily="34" charset="0"/>
                        </a:rPr>
                        <a:t>1.07 (0.52-2.22)</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effectLst/>
                          <a:latin typeface="Arial" panose="020B0604020202020204" pitchFamily="34" charset="0"/>
                          <a:cs typeface="Arial" panose="020B0604020202020204" pitchFamily="34" charset="0"/>
                        </a:rPr>
                        <a:t>0.85</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23440793"/>
                  </a:ext>
                </a:extLst>
              </a:tr>
              <a:tr h="326499">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spcBef>
                          <a:spcPts val="240"/>
                        </a:spcBef>
                        <a:spcAft>
                          <a:spcPts val="240"/>
                        </a:spcAft>
                      </a:pPr>
                      <a:r>
                        <a:rPr lang="en-US" sz="1800" b="1" kern="0" dirty="0">
                          <a:solidFill>
                            <a:srgbClr val="00B0F0"/>
                          </a:solidFill>
                          <a:effectLst/>
                          <a:latin typeface="Arial" panose="020B0604020202020204" pitchFamily="34" charset="0"/>
                          <a:cs typeface="Arial" panose="020B0604020202020204" pitchFamily="34" charset="0"/>
                        </a:rPr>
                        <a:t>Stent thrombosis</a:t>
                      </a:r>
                      <a:endParaRPr lang="zh-CN" sz="1800" b="1" kern="100" dirty="0">
                        <a:solidFill>
                          <a:srgbClr val="00B0F0"/>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800" b="1" kern="0" dirty="0">
                          <a:solidFill>
                            <a:srgbClr val="00B0F0"/>
                          </a:solidFill>
                          <a:effectLst/>
                          <a:latin typeface="Arial" panose="020B0604020202020204" pitchFamily="34" charset="0"/>
                          <a:cs typeface="Arial" panose="020B0604020202020204" pitchFamily="34" charset="0"/>
                        </a:rPr>
                        <a:t>1.1%</a:t>
                      </a:r>
                      <a:endParaRPr lang="zh-CN" sz="1800" b="1" kern="100" dirty="0">
                        <a:solidFill>
                          <a:srgbClr val="00B0F0"/>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800" b="1" kern="0" dirty="0">
                          <a:solidFill>
                            <a:srgbClr val="00B0F0"/>
                          </a:solidFill>
                          <a:effectLst/>
                          <a:latin typeface="Arial" panose="020B0604020202020204" pitchFamily="34" charset="0"/>
                          <a:cs typeface="Arial" panose="020B0604020202020204" pitchFamily="34" charset="0"/>
                        </a:rPr>
                        <a:t>0.4%</a:t>
                      </a:r>
                      <a:endParaRPr lang="zh-CN" sz="1800" b="1" kern="100" dirty="0">
                        <a:solidFill>
                          <a:srgbClr val="00B0F0"/>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800" b="1" kern="0" dirty="0">
                          <a:solidFill>
                            <a:srgbClr val="00B0F0"/>
                          </a:solidFill>
                          <a:effectLst/>
                          <a:latin typeface="Arial" panose="020B0604020202020204" pitchFamily="34" charset="0"/>
                          <a:cs typeface="Arial" panose="020B0604020202020204" pitchFamily="34" charset="0"/>
                        </a:rPr>
                        <a:t>0.33 (0.17-0.66)</a:t>
                      </a:r>
                      <a:endParaRPr lang="zh-CN" sz="1800" b="1" kern="100" dirty="0">
                        <a:solidFill>
                          <a:srgbClr val="00B0F0"/>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800" b="1" kern="0" dirty="0">
                          <a:solidFill>
                            <a:srgbClr val="00B0F0"/>
                          </a:solidFill>
                          <a:effectLst/>
                          <a:latin typeface="Arial" panose="020B0604020202020204" pitchFamily="34" charset="0"/>
                          <a:cs typeface="Arial" panose="020B0604020202020204" pitchFamily="34" charset="0"/>
                        </a:rPr>
                        <a:t>0.0015</a:t>
                      </a:r>
                      <a:endParaRPr lang="zh-CN" sz="1800" b="1" kern="100" dirty="0">
                        <a:solidFill>
                          <a:srgbClr val="00B0F0"/>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875856046"/>
                  </a:ext>
                </a:extLst>
              </a:tr>
              <a:tr h="325953">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marL="0" indent="173038" algn="l">
                        <a:lnSpc>
                          <a:spcPct val="100000"/>
                        </a:lnSpc>
                        <a:spcBef>
                          <a:spcPts val="240"/>
                        </a:spcBef>
                        <a:spcAft>
                          <a:spcPts val="240"/>
                        </a:spcAft>
                        <a:tabLst/>
                      </a:pPr>
                      <a:r>
                        <a:rPr lang="en-US" alt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rPr>
                        <a:t>Acute (&lt;24 hours)</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alt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rPr>
                        <a:t>0.5%</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alt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rPr>
                        <a:t>0.1%</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marL="0" marR="0" algn="ctr">
                        <a:lnSpc>
                          <a:spcPct val="100000"/>
                        </a:lnSpc>
                        <a:spcBef>
                          <a:spcPts val="240"/>
                        </a:spcBef>
                        <a:spcAft>
                          <a:spcPts val="240"/>
                        </a:spcAft>
                      </a:pPr>
                      <a:r>
                        <a:rPr lang="en-US" sz="1600" b="1" kern="0" dirty="0">
                          <a:solidFill>
                            <a:srgbClr val="000000"/>
                          </a:solidFill>
                          <a:effectLst/>
                          <a:latin typeface="Arial" panose="020B0604020202020204" pitchFamily="34" charset="0"/>
                          <a:ea typeface="SimSun" panose="02010600030101010101" pitchFamily="2" charset="-122"/>
                          <a:cs typeface="Arial" panose="020B0604020202020204" pitchFamily="34" charset="0"/>
                        </a:rPr>
                        <a:t>0.29 (0.09-0.87)</a:t>
                      </a:r>
                      <a:endParaRPr lang="en-US" sz="1600" b="1"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marL="0" marR="0" algn="ctr">
                        <a:lnSpc>
                          <a:spcPct val="100000"/>
                        </a:lnSpc>
                        <a:spcBef>
                          <a:spcPts val="240"/>
                        </a:spcBef>
                        <a:spcAft>
                          <a:spcPts val="240"/>
                        </a:spcAft>
                      </a:pPr>
                      <a:r>
                        <a:rPr lang="en-US" sz="1600" b="1" kern="0" dirty="0">
                          <a:solidFill>
                            <a:srgbClr val="C00000"/>
                          </a:solidFill>
                          <a:effectLst/>
                          <a:latin typeface="Arial" panose="020B0604020202020204" pitchFamily="34" charset="0"/>
                          <a:ea typeface="SimSun" panose="02010600030101010101" pitchFamily="2" charset="-122"/>
                          <a:cs typeface="Arial" panose="020B0604020202020204" pitchFamily="34" charset="0"/>
                        </a:rPr>
                        <a:t>0.0268</a:t>
                      </a:r>
                      <a:endParaRPr lang="en-US" sz="1600" b="1" kern="100" dirty="0">
                        <a:solidFill>
                          <a:srgbClr val="C00000"/>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46156148"/>
                  </a:ext>
                </a:extLst>
              </a:tr>
              <a:tr h="325953">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marL="0" indent="122238" algn="l">
                        <a:lnSpc>
                          <a:spcPct val="100000"/>
                        </a:lnSpc>
                        <a:spcBef>
                          <a:spcPts val="240"/>
                        </a:spcBef>
                        <a:spcAft>
                          <a:spcPts val="240"/>
                        </a:spcAft>
                        <a:tabLst/>
                      </a:pPr>
                      <a:r>
                        <a:rPr lang="en-US" alt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rPr>
                        <a:t> Subacute (1-30 days)</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alt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rPr>
                        <a:t>0.6%</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alt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rPr>
                        <a:t>0.2%</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marL="0" marR="0" algn="ctr">
                        <a:lnSpc>
                          <a:spcPct val="100000"/>
                        </a:lnSpc>
                        <a:spcBef>
                          <a:spcPts val="240"/>
                        </a:spcBef>
                        <a:spcAft>
                          <a:spcPts val="240"/>
                        </a:spcAft>
                      </a:pPr>
                      <a:r>
                        <a:rPr lang="en-US" sz="1600" b="1" kern="0" dirty="0">
                          <a:solidFill>
                            <a:srgbClr val="000000"/>
                          </a:solidFill>
                          <a:effectLst/>
                          <a:latin typeface="Arial" panose="020B0604020202020204" pitchFamily="34" charset="0"/>
                          <a:ea typeface="SimSun" panose="02010600030101010101" pitchFamily="2" charset="-122"/>
                          <a:cs typeface="Arial" panose="020B0604020202020204" pitchFamily="34" charset="0"/>
                        </a:rPr>
                        <a:t>0.37 (0.15-0.87)</a:t>
                      </a:r>
                      <a:endParaRPr lang="en-US" sz="1600" b="1"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marL="0" marR="0" algn="ctr">
                        <a:lnSpc>
                          <a:spcPct val="100000"/>
                        </a:lnSpc>
                        <a:spcBef>
                          <a:spcPts val="240"/>
                        </a:spcBef>
                        <a:spcAft>
                          <a:spcPts val="240"/>
                        </a:spcAft>
                      </a:pPr>
                      <a:r>
                        <a:rPr lang="en-US" sz="1600" b="1" kern="0" dirty="0">
                          <a:solidFill>
                            <a:srgbClr val="C00000"/>
                          </a:solidFill>
                          <a:effectLst/>
                          <a:latin typeface="Arial" panose="020B0604020202020204" pitchFamily="34" charset="0"/>
                          <a:ea typeface="SimSun" panose="02010600030101010101" pitchFamily="2" charset="-122"/>
                          <a:cs typeface="Arial" panose="020B0604020202020204" pitchFamily="34" charset="0"/>
                        </a:rPr>
                        <a:t>0.0231</a:t>
                      </a:r>
                      <a:endParaRPr lang="en-US" sz="1600" b="1" kern="100" dirty="0">
                        <a:solidFill>
                          <a:srgbClr val="C00000"/>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18883218"/>
                  </a:ext>
                </a:extLst>
              </a:tr>
              <a:tr h="326499">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MACCE </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5.2%</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4.1%</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0.79 (0.62-1.00)</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0.051</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34996086"/>
                  </a:ext>
                </a:extLst>
              </a:tr>
              <a:tr h="326499">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spcBef>
                          <a:spcPts val="240"/>
                        </a:spcBef>
                        <a:spcAft>
                          <a:spcPts val="240"/>
                        </a:spcAft>
                      </a:pPr>
                      <a:r>
                        <a:rPr lang="en-US" sz="1800" b="1" kern="0" dirty="0">
                          <a:solidFill>
                            <a:srgbClr val="00B0F0"/>
                          </a:solidFill>
                          <a:effectLst/>
                          <a:latin typeface="Arial" panose="020B0604020202020204" pitchFamily="34" charset="0"/>
                          <a:cs typeface="Arial" panose="020B0604020202020204" pitchFamily="34" charset="0"/>
                        </a:rPr>
                        <a:t>BARC bleeding, types 2-5</a:t>
                      </a:r>
                      <a:endParaRPr lang="zh-CN" sz="1800" b="1" kern="100" dirty="0">
                        <a:solidFill>
                          <a:srgbClr val="00B0F0"/>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800" b="1" kern="0" dirty="0">
                          <a:solidFill>
                            <a:srgbClr val="00B0F0"/>
                          </a:solidFill>
                          <a:effectLst/>
                          <a:latin typeface="Arial" panose="020B0604020202020204" pitchFamily="34" charset="0"/>
                          <a:cs typeface="Arial" panose="020B0604020202020204" pitchFamily="34" charset="0"/>
                        </a:rPr>
                        <a:t>2.6%</a:t>
                      </a:r>
                      <a:endParaRPr lang="zh-CN" sz="1800" b="1" kern="100" dirty="0">
                        <a:solidFill>
                          <a:srgbClr val="00B0F0"/>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800" b="1" kern="0" dirty="0">
                          <a:solidFill>
                            <a:srgbClr val="00B0F0"/>
                          </a:solidFill>
                          <a:effectLst/>
                          <a:latin typeface="Arial" panose="020B0604020202020204" pitchFamily="34" charset="0"/>
                          <a:cs typeface="Arial" panose="020B0604020202020204" pitchFamily="34" charset="0"/>
                        </a:rPr>
                        <a:t>2.1%</a:t>
                      </a:r>
                      <a:endParaRPr lang="zh-CN" sz="1800" b="1" kern="100" dirty="0">
                        <a:solidFill>
                          <a:srgbClr val="00B0F0"/>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800" b="1" kern="0" dirty="0">
                          <a:solidFill>
                            <a:srgbClr val="00B0F0"/>
                          </a:solidFill>
                          <a:effectLst/>
                          <a:latin typeface="Arial" panose="020B0604020202020204" pitchFamily="34" charset="0"/>
                          <a:cs typeface="Arial" panose="020B0604020202020204" pitchFamily="34" charset="0"/>
                        </a:rPr>
                        <a:t>0.82 (0.59-1.14)</a:t>
                      </a:r>
                      <a:endParaRPr lang="zh-CN" sz="1800" b="1" kern="100" dirty="0">
                        <a:solidFill>
                          <a:srgbClr val="00B0F0"/>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800" b="1" kern="0" dirty="0">
                          <a:solidFill>
                            <a:srgbClr val="00B0F0"/>
                          </a:solidFill>
                          <a:effectLst/>
                          <a:latin typeface="Arial" panose="020B0604020202020204" pitchFamily="34" charset="0"/>
                          <a:cs typeface="Arial" panose="020B0604020202020204" pitchFamily="34" charset="0"/>
                        </a:rPr>
                        <a:t>0.24</a:t>
                      </a:r>
                      <a:endParaRPr lang="zh-CN" sz="1800" b="1" kern="100" dirty="0">
                        <a:solidFill>
                          <a:srgbClr val="00B0F0"/>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931010265"/>
                  </a:ext>
                </a:extLst>
              </a:tr>
              <a:tr h="326499">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Acquired thrombocytopenia</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4.2%</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3.3%</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effectLst/>
                          <a:latin typeface="Arial" panose="020B0604020202020204" pitchFamily="34" charset="0"/>
                          <a:cs typeface="Arial" panose="020B0604020202020204" pitchFamily="34" charset="0"/>
                        </a:rPr>
                        <a:t>0.79 (0.60-1.03)</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effectLst/>
                          <a:latin typeface="Arial" panose="020B0604020202020204" pitchFamily="34" charset="0"/>
                          <a:cs typeface="Arial" panose="020B0604020202020204" pitchFamily="34" charset="0"/>
                        </a:rPr>
                        <a:t>0.08</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16884781"/>
                  </a:ext>
                </a:extLst>
              </a:tr>
              <a:tr h="326499">
                <a:tc>
                  <a:txBody>
                    <a:bodyPr/>
                    <a:lstStyle>
                      <a:lvl1pPr marL="0" algn="l" defTabSz="770950" rtl="0" eaLnBrk="1" latinLnBrk="0" hangingPunct="1">
                        <a:defRPr sz="1519" b="1" kern="1200">
                          <a:solidFill>
                            <a:schemeClr val="dk1"/>
                          </a:solidFill>
                          <a:latin typeface="Calibri" panose="020F0502020204030204"/>
                        </a:defRPr>
                      </a:lvl1pPr>
                      <a:lvl2pPr marL="385477" algn="l" defTabSz="770950" rtl="0" eaLnBrk="1" latinLnBrk="0" hangingPunct="1">
                        <a:defRPr sz="1519" b="1" kern="1200">
                          <a:solidFill>
                            <a:schemeClr val="dk1"/>
                          </a:solidFill>
                          <a:latin typeface="Calibri" panose="020F0502020204030204"/>
                        </a:defRPr>
                      </a:lvl2pPr>
                      <a:lvl3pPr marL="770950" algn="l" defTabSz="770950" rtl="0" eaLnBrk="1" latinLnBrk="0" hangingPunct="1">
                        <a:defRPr sz="1519" b="1" kern="1200">
                          <a:solidFill>
                            <a:schemeClr val="dk1"/>
                          </a:solidFill>
                          <a:latin typeface="Calibri" panose="020F0502020204030204"/>
                        </a:defRPr>
                      </a:lvl3pPr>
                      <a:lvl4pPr marL="1156422" algn="l" defTabSz="770950" rtl="0" eaLnBrk="1" latinLnBrk="0" hangingPunct="1">
                        <a:defRPr sz="1519" b="1" kern="1200">
                          <a:solidFill>
                            <a:schemeClr val="dk1"/>
                          </a:solidFill>
                          <a:latin typeface="Calibri" panose="020F0502020204030204"/>
                        </a:defRPr>
                      </a:lvl4pPr>
                      <a:lvl5pPr marL="1541891" algn="l" defTabSz="770950" rtl="0" eaLnBrk="1" latinLnBrk="0" hangingPunct="1">
                        <a:defRPr sz="1519" b="1" kern="1200">
                          <a:solidFill>
                            <a:schemeClr val="dk1"/>
                          </a:solidFill>
                          <a:latin typeface="Calibri" panose="020F0502020204030204"/>
                        </a:defRPr>
                      </a:lvl5pPr>
                      <a:lvl6pPr marL="1927366" algn="l" defTabSz="770950" rtl="0" eaLnBrk="1" latinLnBrk="0" hangingPunct="1">
                        <a:defRPr sz="1519" b="1" kern="1200">
                          <a:solidFill>
                            <a:schemeClr val="dk1"/>
                          </a:solidFill>
                          <a:latin typeface="Calibri" panose="020F0502020204030204"/>
                        </a:defRPr>
                      </a:lvl6pPr>
                      <a:lvl7pPr marL="2312839" algn="l" defTabSz="770950" rtl="0" eaLnBrk="1" latinLnBrk="0" hangingPunct="1">
                        <a:defRPr sz="1519" b="1" kern="1200">
                          <a:solidFill>
                            <a:schemeClr val="dk1"/>
                          </a:solidFill>
                          <a:latin typeface="Calibri" panose="020F0502020204030204"/>
                        </a:defRPr>
                      </a:lvl7pPr>
                      <a:lvl8pPr marL="2698311" algn="l" defTabSz="770950" rtl="0" eaLnBrk="1" latinLnBrk="0" hangingPunct="1">
                        <a:defRPr sz="1519" b="1" kern="1200">
                          <a:solidFill>
                            <a:schemeClr val="dk1"/>
                          </a:solidFill>
                          <a:latin typeface="Calibri" panose="020F0502020204030204"/>
                        </a:defRPr>
                      </a:lvl8pPr>
                      <a:lvl9pPr marL="3083784" algn="l" defTabSz="770950" rtl="0" eaLnBrk="1" latinLnBrk="0" hangingPunct="1">
                        <a:defRPr sz="1519" b="1" kern="1200">
                          <a:solidFill>
                            <a:schemeClr val="dk1"/>
                          </a:solidFill>
                          <a:latin typeface="Calibri" panose="020F0502020204030204"/>
                        </a:defRPr>
                      </a:lvl9pPr>
                    </a:lstStyle>
                    <a:p>
                      <a:pPr algn="l">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NACE</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mpd="sng">
                      <a:solidFill>
                        <a:srgbClr val="4472C4"/>
                      </a:solidFill>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5.6%</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chemeClr val="tx1"/>
                          </a:solidFill>
                          <a:effectLst/>
                          <a:latin typeface="Arial" panose="020B0604020202020204" pitchFamily="34" charset="0"/>
                          <a:cs typeface="Arial" panose="020B0604020202020204" pitchFamily="34" charset="0"/>
                        </a:rPr>
                        <a:t>4.2%</a:t>
                      </a:r>
                      <a:endParaRPr lang="zh-CN" sz="1600" b="1"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effectLst/>
                          <a:latin typeface="Arial" panose="020B0604020202020204" pitchFamily="34" charset="0"/>
                          <a:cs typeface="Arial" panose="020B0604020202020204" pitchFamily="34" charset="0"/>
                        </a:rPr>
                        <a:t>0.74 (0.59-0.94)</a:t>
                      </a:r>
                      <a:endParaRPr lang="zh-CN" sz="1600" b="1" kern="100" dirty="0">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770950" rtl="0" eaLnBrk="1" latinLnBrk="0" hangingPunct="1">
                        <a:defRPr sz="1519" kern="1200">
                          <a:solidFill>
                            <a:schemeClr val="dk1"/>
                          </a:solidFill>
                          <a:latin typeface="Calibri" panose="020F0502020204030204"/>
                        </a:defRPr>
                      </a:lvl1pPr>
                      <a:lvl2pPr marL="385477" algn="l" defTabSz="770950" rtl="0" eaLnBrk="1" latinLnBrk="0" hangingPunct="1">
                        <a:defRPr sz="1519" kern="1200">
                          <a:solidFill>
                            <a:schemeClr val="dk1"/>
                          </a:solidFill>
                          <a:latin typeface="Calibri" panose="020F0502020204030204"/>
                        </a:defRPr>
                      </a:lvl2pPr>
                      <a:lvl3pPr marL="770950" algn="l" defTabSz="770950" rtl="0" eaLnBrk="1" latinLnBrk="0" hangingPunct="1">
                        <a:defRPr sz="1519" kern="1200">
                          <a:solidFill>
                            <a:schemeClr val="dk1"/>
                          </a:solidFill>
                          <a:latin typeface="Calibri" panose="020F0502020204030204"/>
                        </a:defRPr>
                      </a:lvl3pPr>
                      <a:lvl4pPr marL="1156422" algn="l" defTabSz="770950" rtl="0" eaLnBrk="1" latinLnBrk="0" hangingPunct="1">
                        <a:defRPr sz="1519" kern="1200">
                          <a:solidFill>
                            <a:schemeClr val="dk1"/>
                          </a:solidFill>
                          <a:latin typeface="Calibri" panose="020F0502020204030204"/>
                        </a:defRPr>
                      </a:lvl4pPr>
                      <a:lvl5pPr marL="1541891" algn="l" defTabSz="770950" rtl="0" eaLnBrk="1" latinLnBrk="0" hangingPunct="1">
                        <a:defRPr sz="1519" kern="1200">
                          <a:solidFill>
                            <a:schemeClr val="dk1"/>
                          </a:solidFill>
                          <a:latin typeface="Calibri" panose="020F0502020204030204"/>
                        </a:defRPr>
                      </a:lvl5pPr>
                      <a:lvl6pPr marL="1927366" algn="l" defTabSz="770950" rtl="0" eaLnBrk="1" latinLnBrk="0" hangingPunct="1">
                        <a:defRPr sz="1519" kern="1200">
                          <a:solidFill>
                            <a:schemeClr val="dk1"/>
                          </a:solidFill>
                          <a:latin typeface="Calibri" panose="020F0502020204030204"/>
                        </a:defRPr>
                      </a:lvl6pPr>
                      <a:lvl7pPr marL="2312839" algn="l" defTabSz="770950" rtl="0" eaLnBrk="1" latinLnBrk="0" hangingPunct="1">
                        <a:defRPr sz="1519" kern="1200">
                          <a:solidFill>
                            <a:schemeClr val="dk1"/>
                          </a:solidFill>
                          <a:latin typeface="Calibri" panose="020F0502020204030204"/>
                        </a:defRPr>
                      </a:lvl7pPr>
                      <a:lvl8pPr marL="2698311" algn="l" defTabSz="770950" rtl="0" eaLnBrk="1" latinLnBrk="0" hangingPunct="1">
                        <a:defRPr sz="1519" kern="1200">
                          <a:solidFill>
                            <a:schemeClr val="dk1"/>
                          </a:solidFill>
                          <a:latin typeface="Calibri" panose="020F0502020204030204"/>
                        </a:defRPr>
                      </a:lvl8pPr>
                      <a:lvl9pPr marL="3083784" algn="l" defTabSz="770950" rtl="0" eaLnBrk="1" latinLnBrk="0" hangingPunct="1">
                        <a:defRPr sz="1519" kern="1200">
                          <a:solidFill>
                            <a:schemeClr val="dk1"/>
                          </a:solidFill>
                          <a:latin typeface="Calibri" panose="020F0502020204030204"/>
                        </a:defRPr>
                      </a:lvl9pPr>
                    </a:lstStyle>
                    <a:p>
                      <a:pPr algn="ctr">
                        <a:lnSpc>
                          <a:spcPct val="100000"/>
                        </a:lnSpc>
                        <a:spcBef>
                          <a:spcPts val="240"/>
                        </a:spcBef>
                        <a:spcAft>
                          <a:spcPts val="240"/>
                        </a:spcAft>
                      </a:pPr>
                      <a:r>
                        <a:rPr lang="en-US" sz="1600" b="1" kern="0" dirty="0">
                          <a:solidFill>
                            <a:srgbClr val="C00000"/>
                          </a:solidFill>
                          <a:effectLst/>
                          <a:latin typeface="Arial" panose="020B0604020202020204" pitchFamily="34" charset="0"/>
                          <a:cs typeface="Arial" panose="020B0604020202020204" pitchFamily="34" charset="0"/>
                        </a:rPr>
                        <a:t>0.0124</a:t>
                      </a:r>
                      <a:endParaRPr lang="zh-CN" sz="1600" b="1" kern="100" dirty="0">
                        <a:solidFill>
                          <a:srgbClr val="C00000"/>
                        </a:solidFill>
                        <a:effectLst/>
                        <a:latin typeface="Arial" panose="020B0604020202020204" pitchFamily="34" charset="0"/>
                        <a:ea typeface="等线" panose="02010600030101010101" pitchFamily="2" charset="-122"/>
                        <a:cs typeface="Arial" panose="020B0604020202020204" pitchFamily="34" charset="0"/>
                      </a:endParaRPr>
                    </a:p>
                  </a:txBody>
                  <a:tcPr marL="62681" marR="62681" marT="0" marB="0" anchor="ctr">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211659399"/>
                  </a:ext>
                </a:extLst>
              </a:tr>
            </a:tbl>
          </a:graphicData>
        </a:graphic>
      </p:graphicFrame>
    </p:spTree>
    <p:extLst>
      <p:ext uri="{BB962C8B-B14F-4D97-AF65-F5344CB8AC3E}">
        <p14:creationId xmlns:p14="http://schemas.microsoft.com/office/powerpoint/2010/main" val="92231515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45460"/>
            <a:ext cx="10287000" cy="6006352"/>
          </a:xfrm>
          <a:prstGeom prst="rect">
            <a:avLst/>
          </a:prstGeom>
        </p:spPr>
      </p:pic>
    </p:spTree>
    <p:extLst>
      <p:ext uri="{BB962C8B-B14F-4D97-AF65-F5344CB8AC3E}">
        <p14:creationId xmlns:p14="http://schemas.microsoft.com/office/powerpoint/2010/main" val="55841440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0028"/>
            </a:gs>
            <a:gs pos="50000">
              <a:srgbClr val="00009C"/>
            </a:gs>
            <a:gs pos="100000">
              <a:srgbClr val="000028"/>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882"/>
            <a:ext cx="10287000" cy="6069106"/>
          </a:xfrm>
          <a:prstGeom prst="rect">
            <a:avLst/>
          </a:prstGeom>
        </p:spPr>
      </p:pic>
    </p:spTree>
    <p:extLst>
      <p:ext uri="{BB962C8B-B14F-4D97-AF65-F5344CB8AC3E}">
        <p14:creationId xmlns:p14="http://schemas.microsoft.com/office/powerpoint/2010/main" val="3561704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28"/>
            </a:gs>
            <a:gs pos="50000">
              <a:srgbClr val="000099"/>
            </a:gs>
            <a:gs pos="100000">
              <a:srgbClr val="000099">
                <a:gamma/>
                <a:shade val="25882"/>
                <a:invGamma/>
              </a:srgbClr>
            </a:gs>
          </a:gsLst>
          <a:lin ang="5400000" scaled="1"/>
          <a:tileRect/>
        </a:gra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7331" y="-4550"/>
            <a:ext cx="449669" cy="41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0" y="27703"/>
            <a:ext cx="10068339" cy="83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744" tIns="40841" rIns="81744" bIns="40841" numCol="1" anchor="ctr" anchorCtr="0" compatLnSpc="1">
            <a:prstTxWarp prst="textNoShape">
              <a:avLst/>
            </a:prstTxWarp>
          </a:bodyPr>
          <a:lstStyle>
            <a:lvl1pPr algn="ctr" rtl="0" eaLnBrk="0" fontAlgn="base" hangingPunct="0">
              <a:spcBef>
                <a:spcPct val="0"/>
              </a:spcBef>
              <a:spcAft>
                <a:spcPct val="0"/>
              </a:spcAft>
              <a:defRPr sz="4200" b="1">
                <a:solidFill>
                  <a:srgbClr val="FFFF00"/>
                </a:solidFill>
                <a:latin typeface="+mj-lt"/>
                <a:ea typeface="+mj-ea"/>
                <a:cs typeface="+mj-cs"/>
              </a:defRPr>
            </a:lvl1pPr>
            <a:lvl2pPr algn="ctr" rtl="0" eaLnBrk="0" fontAlgn="base" hangingPunct="0">
              <a:spcBef>
                <a:spcPct val="0"/>
              </a:spcBef>
              <a:spcAft>
                <a:spcPct val="0"/>
              </a:spcAft>
              <a:defRPr sz="4200" b="1">
                <a:solidFill>
                  <a:srgbClr val="FFFF00"/>
                </a:solidFill>
                <a:latin typeface="Times New Roman" pitchFamily="18" charset="0"/>
              </a:defRPr>
            </a:lvl2pPr>
            <a:lvl3pPr algn="ctr" rtl="0" eaLnBrk="0" fontAlgn="base" hangingPunct="0">
              <a:spcBef>
                <a:spcPct val="0"/>
              </a:spcBef>
              <a:spcAft>
                <a:spcPct val="0"/>
              </a:spcAft>
              <a:defRPr sz="4200" b="1">
                <a:solidFill>
                  <a:srgbClr val="FFFF00"/>
                </a:solidFill>
                <a:latin typeface="Times New Roman" pitchFamily="18" charset="0"/>
              </a:defRPr>
            </a:lvl3pPr>
            <a:lvl4pPr algn="ctr" rtl="0" eaLnBrk="0" fontAlgn="base" hangingPunct="0">
              <a:spcBef>
                <a:spcPct val="0"/>
              </a:spcBef>
              <a:spcAft>
                <a:spcPct val="0"/>
              </a:spcAft>
              <a:defRPr sz="4200" b="1">
                <a:solidFill>
                  <a:srgbClr val="FFFF00"/>
                </a:solidFill>
                <a:latin typeface="Times New Roman" pitchFamily="18" charset="0"/>
              </a:defRPr>
            </a:lvl4pPr>
            <a:lvl5pPr algn="ctr" rtl="0" eaLnBrk="0" fontAlgn="base" hangingPunct="0">
              <a:spcBef>
                <a:spcPct val="0"/>
              </a:spcBef>
              <a:spcAft>
                <a:spcPct val="0"/>
              </a:spcAft>
              <a:defRPr sz="4200" b="1">
                <a:solidFill>
                  <a:srgbClr val="FFFF00"/>
                </a:solidFill>
                <a:latin typeface="Times New Roman" pitchFamily="18" charset="0"/>
              </a:defRPr>
            </a:lvl5pPr>
            <a:lvl6pPr marL="363219" algn="ctr" rtl="0" eaLnBrk="0" fontAlgn="base" hangingPunct="0">
              <a:spcBef>
                <a:spcPct val="0"/>
              </a:spcBef>
              <a:spcAft>
                <a:spcPct val="0"/>
              </a:spcAft>
              <a:defRPr sz="4200" b="1">
                <a:solidFill>
                  <a:srgbClr val="FFFF00"/>
                </a:solidFill>
                <a:latin typeface="Times New Roman" pitchFamily="18" charset="0"/>
              </a:defRPr>
            </a:lvl6pPr>
            <a:lvl7pPr marL="726276" algn="ctr" rtl="0" eaLnBrk="0" fontAlgn="base" hangingPunct="0">
              <a:spcBef>
                <a:spcPct val="0"/>
              </a:spcBef>
              <a:spcAft>
                <a:spcPct val="0"/>
              </a:spcAft>
              <a:defRPr sz="4200" b="1">
                <a:solidFill>
                  <a:srgbClr val="FFFF00"/>
                </a:solidFill>
                <a:latin typeface="Times New Roman" pitchFamily="18" charset="0"/>
              </a:defRPr>
            </a:lvl7pPr>
            <a:lvl8pPr marL="1089487" algn="ctr" rtl="0" eaLnBrk="0" fontAlgn="base" hangingPunct="0">
              <a:spcBef>
                <a:spcPct val="0"/>
              </a:spcBef>
              <a:spcAft>
                <a:spcPct val="0"/>
              </a:spcAft>
              <a:defRPr sz="4200" b="1">
                <a:solidFill>
                  <a:srgbClr val="FFFF00"/>
                </a:solidFill>
                <a:latin typeface="Times New Roman" pitchFamily="18" charset="0"/>
              </a:defRPr>
            </a:lvl8pPr>
            <a:lvl9pPr marL="1452598" algn="ctr" rtl="0" eaLnBrk="0" fontAlgn="base" hangingPunct="0">
              <a:spcBef>
                <a:spcPct val="0"/>
              </a:spcBef>
              <a:spcAft>
                <a:spcPct val="0"/>
              </a:spcAft>
              <a:defRPr sz="4200" b="1">
                <a:solidFill>
                  <a:srgbClr val="FFFF00"/>
                </a:solidFill>
                <a:latin typeface="Times New Roman" pitchFamily="18" charset="0"/>
              </a:defRPr>
            </a:lvl9pPr>
          </a:lstStyle>
          <a:p>
            <a:pPr marL="0" marR="0" lvl="0" indent="0" algn="ctr" defTabSz="1028700" rtl="0" eaLnBrk="0" fontAlgn="base" latinLnBrk="0" hangingPunct="0">
              <a:lnSpc>
                <a:spcPct val="100000"/>
              </a:lnSpc>
              <a:spcBef>
                <a:spcPct val="0"/>
              </a:spcBef>
              <a:spcAft>
                <a:spcPct val="0"/>
              </a:spcAft>
              <a:buClrTx/>
              <a:buSzTx/>
              <a:buFontTx/>
              <a:buNone/>
              <a:tabLst/>
              <a:defRPr/>
            </a:pPr>
            <a:r>
              <a:rPr kumimoji="0" lang="en-US" altLang="en-US" sz="4500" b="1" i="0" u="none" strike="noStrike" kern="0" cap="none" spc="0" normalizeH="0" baseline="0" noProof="0">
                <a:ln>
                  <a:noFill/>
                </a:ln>
                <a:solidFill>
                  <a:srgbClr val="FFFF00"/>
                </a:solidFill>
                <a:effectLst/>
                <a:uLnTx/>
                <a:uFillTx/>
                <a:latin typeface="Arial" pitchFamily="34" charset="0"/>
                <a:ea typeface="+mj-ea"/>
                <a:cs typeface="Arial" pitchFamily="34" charset="0"/>
              </a:rPr>
              <a:t>Disclosures</a:t>
            </a:r>
            <a:endParaRPr kumimoji="0" lang="en-US" altLang="en-US" sz="4500" b="1" i="0" u="none" strike="noStrike" kern="0" cap="none" spc="0" normalizeH="0" baseline="0" noProof="0" dirty="0">
              <a:ln>
                <a:noFill/>
              </a:ln>
              <a:solidFill>
                <a:srgbClr val="FFFF00"/>
              </a:solidFill>
              <a:effectLst/>
              <a:uLnTx/>
              <a:uFillTx/>
              <a:latin typeface="Arial" pitchFamily="34" charset="0"/>
              <a:ea typeface="+mj-ea"/>
              <a:cs typeface="Arial" pitchFamily="34" charset="0"/>
            </a:endParaRPr>
          </a:p>
        </p:txBody>
      </p:sp>
      <p:sp>
        <p:nvSpPr>
          <p:cNvPr id="5" name="Content Placeholder 2"/>
          <p:cNvSpPr txBox="1">
            <a:spLocks/>
          </p:cNvSpPr>
          <p:nvPr/>
        </p:nvSpPr>
        <p:spPr>
          <a:xfrm>
            <a:off x="168738" y="1344503"/>
            <a:ext cx="9838728" cy="3954939"/>
          </a:xfrm>
          <a:prstGeom prst="rect">
            <a:avLst/>
          </a:prstGeom>
        </p:spPr>
        <p:txBody>
          <a:bodyPr vert="horz" lIns="102870" tIns="51435" rIns="102870" bIns="51435"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771525" rtl="0" eaLnBrk="1" fontAlgn="auto" latinLnBrk="0" hangingPunct="1">
              <a:lnSpc>
                <a:spcPct val="90000"/>
              </a:lnSpc>
              <a:spcBef>
                <a:spcPts val="844"/>
              </a:spcBef>
              <a:spcAft>
                <a:spcPts val="0"/>
              </a:spcAft>
              <a:buClrTx/>
              <a:buSzTx/>
              <a:buFont typeface="Arial" panose="020B0604020202020204" pitchFamily="34" charset="0"/>
              <a:buNone/>
              <a:tabLst/>
              <a:defRPr/>
            </a:pPr>
            <a:r>
              <a:rPr kumimoji="0" lang="en-US" altLang="en-US" sz="3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Samin K. Sharma, MD, MSCAI, FACC</a:t>
            </a:r>
          </a:p>
          <a:p>
            <a:pPr marL="0" marR="0" lvl="0" indent="0" algn="l" defTabSz="771525" rtl="0" eaLnBrk="1" fontAlgn="auto" latinLnBrk="0" hangingPunct="1">
              <a:lnSpc>
                <a:spcPct val="90000"/>
              </a:lnSpc>
              <a:spcBef>
                <a:spcPts val="844"/>
              </a:spcBef>
              <a:spcAft>
                <a:spcPts val="0"/>
              </a:spcAft>
              <a:buClrTx/>
              <a:buSzTx/>
              <a:buFont typeface="Arial" panose="020B0604020202020204" pitchFamily="34" charset="0"/>
              <a:buNone/>
              <a:tabLst/>
              <a:defRPr/>
            </a:pPr>
            <a:r>
              <a:rPr kumimoji="0" lang="en-US" altLang="en-US" sz="3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altLang="en-US" sz="3800" b="1" i="0" u="none" strike="noStrike" kern="1200" cap="none" spc="0" normalizeH="0" noProof="0" dirty="0" smtClean="0">
                <a:ln>
                  <a:noFill/>
                </a:ln>
                <a:solidFill>
                  <a:prstClr val="white"/>
                </a:solidFill>
                <a:effectLst/>
                <a:uLnTx/>
                <a:uFillTx/>
                <a:latin typeface="Arial" pitchFamily="34" charset="0"/>
                <a:ea typeface="+mn-ea"/>
                <a:cs typeface="Arial" pitchFamily="34" charset="0"/>
              </a:rPr>
              <a:t>  </a:t>
            </a:r>
            <a:r>
              <a:rPr kumimoji="0" lang="en-US" altLang="en-US" sz="3800" b="1" i="1" u="none" strike="noStrike" kern="1200" cap="none" spc="0" normalizeH="0" noProof="0" dirty="0" smtClean="0">
                <a:ln>
                  <a:noFill/>
                </a:ln>
                <a:solidFill>
                  <a:prstClr val="white"/>
                </a:solidFill>
                <a:effectLst/>
                <a:uLnTx/>
                <a:uFillTx/>
                <a:latin typeface="Arial" pitchFamily="34" charset="0"/>
                <a:ea typeface="+mn-ea"/>
                <a:cs typeface="Arial" pitchFamily="34" charset="0"/>
              </a:rPr>
              <a:t>Nothing to disclose</a:t>
            </a:r>
            <a:endParaRPr kumimoji="0" lang="en-US" altLang="en-US" sz="3800" b="1" i="1"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771525" rtl="0" eaLnBrk="1" fontAlgn="auto" latinLnBrk="0" hangingPunct="1">
              <a:lnSpc>
                <a:spcPct val="90000"/>
              </a:lnSpc>
              <a:spcBef>
                <a:spcPts val="844"/>
              </a:spcBef>
              <a:spcAft>
                <a:spcPts val="0"/>
              </a:spcAft>
              <a:buClrTx/>
              <a:buSzTx/>
              <a:buFont typeface="Arial" panose="020B0604020202020204" pitchFamily="34" charset="0"/>
              <a:buNone/>
              <a:tabLst/>
              <a:defRPr/>
            </a:pPr>
            <a:endParaRPr kumimoji="0" lang="en-US" altLang="en-US" sz="3800" b="1" i="1"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771525" rtl="0" eaLnBrk="1" fontAlgn="auto" latinLnBrk="0" hangingPunct="1">
              <a:lnSpc>
                <a:spcPct val="90000"/>
              </a:lnSpc>
              <a:spcBef>
                <a:spcPts val="844"/>
              </a:spcBef>
              <a:spcAft>
                <a:spcPts val="0"/>
              </a:spcAft>
              <a:buClrTx/>
              <a:buSzTx/>
              <a:buFont typeface="Arial" panose="020B0604020202020204" pitchFamily="34" charset="0"/>
              <a:buNone/>
              <a:tabLst/>
              <a:defRPr/>
            </a:pPr>
            <a:r>
              <a:rPr kumimoji="0" lang="en-US" altLang="en-US" sz="3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Annapoorna S. Kini, MD, MRCP, FACC</a:t>
            </a:r>
          </a:p>
          <a:p>
            <a:pPr marL="0" marR="0" lvl="0" indent="0" algn="l" defTabSz="771525" rtl="0" eaLnBrk="1" fontAlgn="auto" latinLnBrk="0" hangingPunct="1">
              <a:lnSpc>
                <a:spcPct val="90000"/>
              </a:lnSpc>
              <a:spcBef>
                <a:spcPts val="844"/>
              </a:spcBef>
              <a:spcAft>
                <a:spcPts val="0"/>
              </a:spcAft>
              <a:buClrTx/>
              <a:buSzTx/>
              <a:buFont typeface="Arial" panose="020B0604020202020204" pitchFamily="34" charset="0"/>
              <a:buNone/>
              <a:tabLst/>
              <a:defRPr/>
            </a:pPr>
            <a:r>
              <a:rPr kumimoji="0" lang="en-US" altLang="en-US" sz="3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altLang="en-US" sz="3800" b="1" i="1" u="none" strike="noStrike" kern="1200" cap="none" spc="0" normalizeH="0" baseline="0" noProof="0" dirty="0">
                <a:ln>
                  <a:noFill/>
                </a:ln>
                <a:solidFill>
                  <a:prstClr val="white"/>
                </a:solidFill>
                <a:effectLst/>
                <a:uLnTx/>
                <a:uFillTx/>
                <a:latin typeface="Arial" pitchFamily="34" charset="0"/>
                <a:ea typeface="+mn-ea"/>
                <a:cs typeface="Arial" pitchFamily="34" charset="0"/>
              </a:rPr>
              <a:t>Nothing to disclose</a:t>
            </a:r>
          </a:p>
          <a:p>
            <a:pPr marL="0" marR="0" lvl="0" indent="0" algn="l" defTabSz="771525" rtl="0" eaLnBrk="1" fontAlgn="auto" latinLnBrk="0" hangingPunct="1">
              <a:lnSpc>
                <a:spcPct val="90000"/>
              </a:lnSpc>
              <a:spcBef>
                <a:spcPts val="844"/>
              </a:spcBef>
              <a:spcAft>
                <a:spcPts val="0"/>
              </a:spcAft>
              <a:buClrTx/>
              <a:buSzTx/>
              <a:buFont typeface="Arial" panose="020B0604020202020204" pitchFamily="34" charset="0"/>
              <a:buNone/>
              <a:tabLst/>
              <a:defRPr/>
            </a:pPr>
            <a:endParaRPr kumimoji="0" lang="en-US" altLang="en-US" sz="3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771525" rtl="0" eaLnBrk="1" fontAlgn="auto" latinLnBrk="0" hangingPunct="1">
              <a:lnSpc>
                <a:spcPct val="90000"/>
              </a:lnSpc>
              <a:spcBef>
                <a:spcPts val="844"/>
              </a:spcBef>
              <a:spcAft>
                <a:spcPts val="0"/>
              </a:spcAft>
              <a:buClrTx/>
              <a:buSzTx/>
              <a:buFont typeface="Arial" panose="020B0604020202020204" pitchFamily="34" charset="0"/>
              <a:buNone/>
              <a:tabLst/>
              <a:defRPr/>
            </a:pPr>
            <a:r>
              <a:rPr kumimoji="0" lang="en-US" altLang="en-US" sz="3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Sameer Mehta, MD, FACC </a:t>
            </a:r>
            <a:r>
              <a:rPr kumimoji="0" lang="en-US" altLang="en-US" sz="38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(Moderator)</a:t>
            </a:r>
          </a:p>
          <a:p>
            <a:pPr marL="0" marR="0" lvl="0" indent="0" algn="l" defTabSz="771525" rtl="0" eaLnBrk="1" fontAlgn="auto" latinLnBrk="0" hangingPunct="1">
              <a:lnSpc>
                <a:spcPct val="90000"/>
              </a:lnSpc>
              <a:spcBef>
                <a:spcPts val="844"/>
              </a:spcBef>
              <a:spcAft>
                <a:spcPts val="0"/>
              </a:spcAft>
              <a:buClrTx/>
              <a:buSzTx/>
              <a:buFont typeface="Arial" panose="020B0604020202020204" pitchFamily="34" charset="0"/>
              <a:buNone/>
              <a:tabLst/>
              <a:defRPr/>
            </a:pPr>
            <a:r>
              <a:rPr kumimoji="0" lang="en-US" altLang="en-US" sz="3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altLang="en-US" sz="3800" b="1" i="1" u="none" strike="noStrike" kern="1200" cap="none" spc="0" normalizeH="0" baseline="0" noProof="0" dirty="0">
                <a:ln>
                  <a:noFill/>
                </a:ln>
                <a:solidFill>
                  <a:prstClr val="white"/>
                </a:solidFill>
                <a:effectLst/>
                <a:uLnTx/>
                <a:uFillTx/>
                <a:latin typeface="Arial" pitchFamily="34" charset="0"/>
                <a:ea typeface="+mn-ea"/>
                <a:cs typeface="Arial" pitchFamily="34" charset="0"/>
              </a:rPr>
              <a:t>Nothing to disclose</a:t>
            </a:r>
          </a:p>
          <a:p>
            <a:pPr marL="0" marR="0" lvl="0" indent="0" algn="l" defTabSz="771525" rtl="0" eaLnBrk="1" fontAlgn="auto" latinLnBrk="0" hangingPunct="1">
              <a:lnSpc>
                <a:spcPct val="90000"/>
              </a:lnSpc>
              <a:spcBef>
                <a:spcPts val="844"/>
              </a:spcBef>
              <a:spcAft>
                <a:spcPts val="0"/>
              </a:spcAft>
              <a:buClrTx/>
              <a:buSzTx/>
              <a:buFont typeface="Arial" panose="020B0604020202020204" pitchFamily="34" charset="0"/>
              <a:buNone/>
              <a:tabLst/>
              <a:defRPr/>
            </a:pPr>
            <a:endParaRPr kumimoji="0" lang="en-US" altLang="en-US" sz="3800" b="1" i="1"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771525" rtl="0" eaLnBrk="1" fontAlgn="auto" latinLnBrk="0" hangingPunct="1">
              <a:lnSpc>
                <a:spcPct val="90000"/>
              </a:lnSpc>
              <a:spcBef>
                <a:spcPts val="844"/>
              </a:spcBef>
              <a:spcAft>
                <a:spcPts val="0"/>
              </a:spcAft>
              <a:buClrTx/>
              <a:buSzTx/>
              <a:buFont typeface="Arial" panose="020B0604020202020204" pitchFamily="34" charset="0"/>
              <a:buNone/>
              <a:tabLst/>
              <a:defRPr/>
            </a:pPr>
            <a:endParaRPr kumimoji="0" lang="en-US" altLang="en-US" sz="3800" b="1" i="1"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771525" rtl="0" eaLnBrk="1" fontAlgn="auto" latinLnBrk="0" hangingPunct="1">
              <a:lnSpc>
                <a:spcPct val="90000"/>
              </a:lnSpc>
              <a:spcBef>
                <a:spcPts val="844"/>
              </a:spcBef>
              <a:spcAft>
                <a:spcPts val="0"/>
              </a:spcAft>
              <a:buClrTx/>
              <a:buSzTx/>
              <a:buFont typeface="Arial" panose="020B0604020202020204" pitchFamily="34" charset="0"/>
              <a:buNone/>
              <a:tabLst/>
              <a:defRPr/>
            </a:pPr>
            <a:endParaRPr kumimoji="0" lang="en-US" altLang="en-US" sz="3800" b="1" i="1"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181241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5">
            <a:extLst>
              <a:ext uri="{FF2B5EF4-FFF2-40B4-BE49-F238E27FC236}">
                <a16:creationId xmlns:a16="http://schemas.microsoft.com/office/drawing/2014/main" id="{CC050B3E-7583-0872-0B77-F77AD5119EF1}"/>
              </a:ext>
            </a:extLst>
          </p:cNvPr>
          <p:cNvSpPr txBox="1"/>
          <p:nvPr/>
        </p:nvSpPr>
        <p:spPr>
          <a:xfrm flipH="1">
            <a:off x="173248" y="874114"/>
            <a:ext cx="9855333" cy="4216539"/>
          </a:xfrm>
          <a:prstGeom prst="rect">
            <a:avLst/>
          </a:prstGeom>
          <a:noFill/>
        </p:spPr>
        <p:txBody>
          <a:bodyPr wrap="square" rtlCol="0">
            <a:spAutoFit/>
          </a:bodyPr>
          <a:ls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C000"/>
                </a:solidFill>
                <a:effectLst/>
                <a:uLnTx/>
                <a:uFillTx/>
                <a:latin typeface="Arial" charset="0"/>
                <a:cs typeface="Arial" charset="0"/>
              </a:rPr>
              <a:t>EX</a:t>
            </a:r>
            <a:r>
              <a:rPr kumimoji="0" lang="en-GB" sz="4000" b="1" i="0" u="none" strike="noStrike" kern="1200" cap="none" spc="0" normalizeH="0" baseline="0" noProof="0" dirty="0">
                <a:ln>
                  <a:noFill/>
                </a:ln>
                <a:solidFill>
                  <a:srgbClr val="FFFF00"/>
                </a:solidFill>
                <a:effectLst/>
                <a:uLnTx/>
                <a:uFillTx/>
                <a:latin typeface="Arial" charset="0"/>
                <a:cs typeface="Arial" charset="0"/>
              </a:rPr>
              <a:t>pansion of </a:t>
            </a:r>
            <a:r>
              <a:rPr kumimoji="0" lang="en-GB" sz="4000" b="1" i="0" u="none" strike="noStrike" kern="1200" cap="none" spc="0" normalizeH="0" baseline="0" noProof="0" dirty="0" smtClean="0">
                <a:ln>
                  <a:noFill/>
                </a:ln>
                <a:solidFill>
                  <a:srgbClr val="FFFF00"/>
                </a:solidFill>
                <a:effectLst/>
                <a:uLnTx/>
                <a:uFillTx/>
                <a:latin typeface="Arial" charset="0"/>
                <a:cs typeface="Arial" charset="0"/>
              </a:rPr>
              <a:t>Stents After </a:t>
            </a:r>
            <a:r>
              <a:rPr kumimoji="0" lang="en-GB" sz="4000" b="1" i="0" u="none" strike="noStrike" kern="1200" cap="none" spc="0" normalizeH="0" baseline="0" noProof="0" dirty="0">
                <a:ln>
                  <a:noFill/>
                </a:ln>
                <a:solidFill>
                  <a:srgbClr val="FFC000"/>
                </a:solidFill>
                <a:effectLst/>
                <a:uLnTx/>
                <a:uFillTx/>
                <a:latin typeface="Arial" charset="0"/>
                <a:cs typeface="Arial" charset="0"/>
              </a:rPr>
              <a:t>I</a:t>
            </a:r>
            <a:r>
              <a:rPr kumimoji="0" lang="en-GB" sz="4000" b="1" i="0" u="none" strike="noStrike" kern="1200" cap="none" spc="0" normalizeH="0" baseline="0" noProof="0" dirty="0">
                <a:ln>
                  <a:noFill/>
                </a:ln>
                <a:solidFill>
                  <a:srgbClr val="FFFF00"/>
                </a:solidFill>
                <a:effectLst/>
                <a:uLnTx/>
                <a:uFillTx/>
                <a:latin typeface="Arial" charset="0"/>
                <a:cs typeface="Arial" charset="0"/>
              </a:rPr>
              <a:t>ntravascular </a:t>
            </a:r>
            <a:r>
              <a:rPr kumimoji="0" lang="en-GB" sz="4000" b="1" i="0" u="none" strike="noStrike" kern="1200" cap="none" spc="0" normalizeH="0" baseline="0" noProof="0" dirty="0" smtClean="0">
                <a:ln>
                  <a:noFill/>
                </a:ln>
                <a:solidFill>
                  <a:srgbClr val="FFFF00"/>
                </a:solidFill>
                <a:effectLst/>
                <a:uLnTx/>
                <a:uFillTx/>
                <a:latin typeface="Arial" charset="0"/>
                <a:cs typeface="Arial" charset="0"/>
              </a:rPr>
              <a:t>L</a:t>
            </a:r>
            <a:r>
              <a:rPr kumimoji="0" lang="en-GB" sz="4000" b="1" i="0" u="none" strike="noStrike" kern="1200" cap="none" spc="0" normalizeH="0" baseline="0" noProof="0" dirty="0">
                <a:ln>
                  <a:noFill/>
                </a:ln>
                <a:solidFill>
                  <a:srgbClr val="FFFF00"/>
                </a:solidFill>
                <a:effectLst/>
                <a:uLnTx/>
                <a:uFillTx/>
                <a:latin typeface="Arial" charset="0"/>
                <a:cs typeface="Arial" charset="0"/>
              </a:rPr>
              <a:t>i</a:t>
            </a:r>
            <a:r>
              <a:rPr kumimoji="0" lang="en-GB" sz="4000" b="1" i="0" u="none" strike="noStrike" kern="1200" cap="none" spc="0" normalizeH="0" baseline="0" noProof="0" dirty="0" smtClean="0">
                <a:ln>
                  <a:noFill/>
                </a:ln>
                <a:solidFill>
                  <a:srgbClr val="FFFF00"/>
                </a:solidFill>
                <a:effectLst/>
                <a:uLnTx/>
                <a:uFillTx/>
                <a:latin typeface="Arial" charset="0"/>
                <a:cs typeface="Arial" charset="0"/>
              </a:rPr>
              <a:t>tho</a:t>
            </a:r>
            <a:r>
              <a:rPr kumimoji="0" lang="en-GB" sz="4000" b="1" i="0" u="none" strike="noStrike" kern="1200" cap="none" spc="0" normalizeH="0" baseline="0" noProof="0" dirty="0" smtClean="0">
                <a:ln>
                  <a:noFill/>
                </a:ln>
                <a:solidFill>
                  <a:srgbClr val="FFC000"/>
                </a:solidFill>
                <a:effectLst/>
                <a:uLnTx/>
                <a:uFillTx/>
                <a:latin typeface="Arial" charset="0"/>
                <a:cs typeface="Arial" charset="0"/>
              </a:rPr>
              <a:t>T</a:t>
            </a:r>
            <a:r>
              <a:rPr kumimoji="0" lang="en-GB" sz="4000" b="1" i="0" u="none" strike="noStrike" kern="1200" cap="none" spc="0" normalizeH="0" baseline="0" noProof="0" dirty="0" smtClean="0">
                <a:ln>
                  <a:noFill/>
                </a:ln>
                <a:solidFill>
                  <a:srgbClr val="FFFF00"/>
                </a:solidFill>
                <a:effectLst/>
                <a:uLnTx/>
                <a:uFillTx/>
                <a:latin typeface="Arial" charset="0"/>
                <a:cs typeface="Arial" charset="0"/>
              </a:rPr>
              <a:t>ripsy </a:t>
            </a:r>
            <a:r>
              <a:rPr kumimoji="0" lang="en-GB" sz="4000" b="1" i="0" u="none" strike="noStrike" kern="1200" cap="none" spc="0" normalizeH="0" baseline="0" noProof="0" dirty="0">
                <a:ln>
                  <a:noFill/>
                </a:ln>
                <a:solidFill>
                  <a:srgbClr val="FFFF00"/>
                </a:solidFill>
                <a:effectLst/>
                <a:uLnTx/>
                <a:uFillTx/>
                <a:latin typeface="Arial" charset="0"/>
                <a:cs typeface="Arial" charset="0"/>
              </a:rPr>
              <a:t>versus </a:t>
            </a:r>
            <a:r>
              <a:rPr kumimoji="0" lang="en-GB" sz="4000" b="1" i="0" u="none" strike="noStrike" kern="1200" cap="none" spc="0" normalizeH="0" baseline="0" noProof="0" dirty="0" smtClean="0">
                <a:ln>
                  <a:noFill/>
                </a:ln>
                <a:solidFill>
                  <a:srgbClr val="FFFF00"/>
                </a:solidFill>
                <a:effectLst/>
                <a:uLnTx/>
                <a:uFillTx/>
                <a:latin typeface="Arial" charset="0"/>
                <a:cs typeface="Arial" charset="0"/>
              </a:rPr>
              <a:t>Conventional </a:t>
            </a:r>
            <a:r>
              <a:rPr kumimoji="0" lang="en-GB" sz="4000" b="1" i="0" u="none" strike="noStrike" kern="1200" cap="none" spc="0" normalizeH="0" baseline="0" noProof="0" dirty="0">
                <a:ln>
                  <a:noFill/>
                </a:ln>
                <a:solidFill>
                  <a:srgbClr val="FFFF00"/>
                </a:solidFill>
                <a:effectLst/>
                <a:uLnTx/>
                <a:uFillTx/>
                <a:latin typeface="Arial" charset="0"/>
                <a:cs typeface="Arial" charset="0"/>
              </a:rPr>
              <a:t>P</a:t>
            </a:r>
            <a:r>
              <a:rPr kumimoji="0" lang="en-GB" sz="4000" b="1" i="0" u="none" strike="noStrike" kern="1200" cap="none" spc="0" normalizeH="0" baseline="0" noProof="0" dirty="0" smtClean="0">
                <a:ln>
                  <a:noFill/>
                </a:ln>
                <a:solidFill>
                  <a:srgbClr val="FFFF00"/>
                </a:solidFill>
                <a:effectLst/>
                <a:uLnTx/>
                <a:uFillTx/>
                <a:latin typeface="Arial" charset="0"/>
                <a:cs typeface="Arial" charset="0"/>
              </a:rPr>
              <a:t>redilatation </a:t>
            </a:r>
            <a:r>
              <a:rPr kumimoji="0" lang="en-GB" sz="4000" b="1" i="0" u="none" strike="noStrike" kern="1200" cap="none" spc="0" normalizeH="0" baseline="0" noProof="0" dirty="0">
                <a:ln>
                  <a:noFill/>
                </a:ln>
                <a:solidFill>
                  <a:srgbClr val="FFFF00"/>
                </a:solidFill>
                <a:effectLst/>
                <a:uLnTx/>
                <a:uFillTx/>
                <a:latin typeface="Arial" charset="0"/>
                <a:cs typeface="Arial" charset="0"/>
              </a:rPr>
              <a:t>in </a:t>
            </a:r>
            <a:r>
              <a:rPr kumimoji="0" lang="en-GB" sz="4000" b="1" i="0" u="none" strike="noStrike" kern="1200" cap="none" spc="0" normalizeH="0" baseline="0" noProof="0" dirty="0">
                <a:ln>
                  <a:noFill/>
                </a:ln>
                <a:solidFill>
                  <a:srgbClr val="FFC000"/>
                </a:solidFill>
                <a:effectLst/>
                <a:uLnTx/>
                <a:uFillTx/>
                <a:latin typeface="Arial" charset="0"/>
                <a:cs typeface="Arial" charset="0"/>
              </a:rPr>
              <a:t>CALC</a:t>
            </a:r>
            <a:r>
              <a:rPr kumimoji="0" lang="en-GB" sz="4000" b="1" i="0" u="none" strike="noStrike" kern="1200" cap="none" spc="0" normalizeH="0" baseline="0" noProof="0" dirty="0">
                <a:ln>
                  <a:noFill/>
                </a:ln>
                <a:solidFill>
                  <a:srgbClr val="FFFF00"/>
                </a:solidFill>
                <a:effectLst/>
                <a:uLnTx/>
                <a:uFillTx/>
                <a:latin typeface="Arial" charset="0"/>
                <a:cs typeface="Arial" charset="0"/>
              </a:rPr>
              <a:t>ified </a:t>
            </a:r>
            <a:r>
              <a:rPr kumimoji="0" lang="en-GB" sz="4000" b="1" i="0" u="none" strike="noStrike" kern="1200" cap="none" spc="0" normalizeH="0" baseline="0" noProof="0" dirty="0" smtClean="0">
                <a:ln>
                  <a:noFill/>
                </a:ln>
                <a:solidFill>
                  <a:srgbClr val="FFFF00"/>
                </a:solidFill>
                <a:effectLst/>
                <a:uLnTx/>
                <a:uFillTx/>
                <a:latin typeface="Arial" charset="0"/>
                <a:cs typeface="Arial" charset="0"/>
              </a:rPr>
              <a:t>Coronary Arteries</a:t>
            </a:r>
            <a:endParaRPr kumimoji="0" lang="nl-NL" sz="4000" b="1" i="0" u="none" strike="noStrike" kern="1200" cap="none" spc="0" normalizeH="0" baseline="0" noProof="0" dirty="0">
              <a:ln>
                <a:noFill/>
              </a:ln>
              <a:solidFill>
                <a:srgbClr val="FFFF00"/>
              </a:solidFill>
              <a:effectLst/>
              <a:uLnTx/>
              <a:uFillTx/>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00"/>
                </a:solidFill>
                <a:effectLst/>
                <a:uLnTx/>
                <a:uFillTx/>
                <a:latin typeface="Arial" charset="0"/>
                <a:cs typeface="Arial" charset="0"/>
              </a:rPr>
              <a:t> </a:t>
            </a:r>
            <a:endParaRPr kumimoji="0" lang="nl-NL" sz="2800" b="1" i="0" u="none" strike="noStrike" kern="1200" cap="none" spc="0" normalizeH="0" baseline="0" noProof="0" dirty="0">
              <a:ln>
                <a:noFill/>
              </a:ln>
              <a:solidFill>
                <a:srgbClr val="FFFF00"/>
              </a:solidFill>
              <a:effectLst/>
              <a:uLnTx/>
              <a:uFillTx/>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00"/>
                </a:solidFill>
                <a:effectLst/>
                <a:uLnTx/>
                <a:uFillTx/>
              </a:rPr>
              <a:t>EXIT-CALC </a:t>
            </a:r>
            <a:r>
              <a:rPr lang="en-GB" sz="4000" i="0" dirty="0" smtClean="0">
                <a:solidFill>
                  <a:srgbClr val="FFFF00"/>
                </a:solidFill>
              </a:rPr>
              <a:t>Trial </a:t>
            </a:r>
            <a:r>
              <a:rPr kumimoji="0" lang="en-GB" sz="4000" b="1" i="0" u="none" strike="noStrike" kern="1200" cap="none" spc="0" normalizeH="0" baseline="0" noProof="0" dirty="0" smtClean="0">
                <a:ln>
                  <a:noFill/>
                </a:ln>
                <a:solidFill>
                  <a:srgbClr val="FFFF00"/>
                </a:solidFill>
                <a:effectLst/>
                <a:uLnTx/>
                <a:uFillTx/>
              </a:rPr>
              <a:t>– A Prospective</a:t>
            </a:r>
            <a:r>
              <a:rPr kumimoji="0" lang="en-GB" sz="4000" b="1" i="0" u="none" strike="noStrike" kern="1200" cap="none" spc="0" normalizeH="0" baseline="0" noProof="0" dirty="0">
                <a:ln>
                  <a:noFill/>
                </a:ln>
                <a:solidFill>
                  <a:srgbClr val="FFFF00"/>
                </a:solidFill>
                <a:effectLst/>
                <a:uLnTx/>
                <a:uFillTx/>
              </a:rPr>
              <a:t>, </a:t>
            </a:r>
            <a:r>
              <a:rPr kumimoji="0" lang="en-GB" sz="4000" b="1" i="0" u="none" strike="noStrike" kern="1200" cap="none" spc="0" normalizeH="0" baseline="0" noProof="0" dirty="0" smtClean="0">
                <a:ln>
                  <a:noFill/>
                </a:ln>
                <a:solidFill>
                  <a:srgbClr val="FFFF00"/>
                </a:solidFill>
                <a:effectLst/>
                <a:uLnTx/>
                <a:uFillTx/>
              </a:rPr>
              <a:t>Randomized Study</a:t>
            </a:r>
            <a:endParaRPr kumimoji="0" lang="nl-NL" sz="4000" b="1" i="0" u="none" strike="noStrike" kern="1200" cap="none" spc="0" normalizeH="0" baseline="0" noProof="0" dirty="0">
              <a:ln>
                <a:noFill/>
              </a:ln>
              <a:solidFill>
                <a:srgbClr val="FFFF00"/>
              </a:solidFill>
              <a:effectLst/>
              <a:uLnTx/>
              <a:uFillTx/>
            </a:endParaRPr>
          </a:p>
        </p:txBody>
      </p:sp>
    </p:spTree>
    <p:extLst>
      <p:ext uri="{BB962C8B-B14F-4D97-AF65-F5344CB8AC3E}">
        <p14:creationId xmlns:p14="http://schemas.microsoft.com/office/powerpoint/2010/main" val="196127529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1"/>
          <p:cNvSpPr txBox="1">
            <a:spLocks/>
          </p:cNvSpPr>
          <p:nvPr/>
        </p:nvSpPr>
        <p:spPr bwMode="auto">
          <a:xfrm>
            <a:off x="0" y="-8830"/>
            <a:ext cx="10287000" cy="663249"/>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ctr" rtl="0" eaLnBrk="0" fontAlgn="base" hangingPunct="0">
              <a:spcBef>
                <a:spcPct val="0"/>
              </a:spcBef>
              <a:spcAft>
                <a:spcPct val="0"/>
              </a:spcAft>
              <a:defRPr sz="2500" b="1" baseline="0">
                <a:solidFill>
                  <a:schemeClr val="bg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3600" b="1" i="0" u="none" strike="noStrike" kern="0" cap="none" spc="0" normalizeH="0" baseline="0" noProof="0" dirty="0" smtClean="0">
                <a:ln>
                  <a:noFill/>
                </a:ln>
                <a:solidFill>
                  <a:srgbClr val="FFFF00"/>
                </a:solidFill>
                <a:effectLst/>
                <a:uLnTx/>
                <a:uFillTx/>
                <a:latin typeface="Arial"/>
                <a:ea typeface="+mj-ea"/>
                <a:cs typeface="+mj-cs"/>
              </a:rPr>
              <a:t>EXIT-CALC Study Design</a:t>
            </a:r>
            <a:endParaRPr kumimoji="0" lang="nl-NL" sz="3600" b="1" i="0" u="none" strike="noStrike" kern="0" cap="none" spc="0" normalizeH="0" baseline="0" noProof="0" dirty="0">
              <a:ln>
                <a:noFill/>
              </a:ln>
              <a:solidFill>
                <a:srgbClr val="FFFF00"/>
              </a:solidFill>
              <a:effectLst/>
              <a:uLnTx/>
              <a:uFillTx/>
              <a:latin typeface="Arial"/>
              <a:ea typeface="+mj-ea"/>
              <a:cs typeface="+mj-cs"/>
            </a:endParaRPr>
          </a:p>
        </p:txBody>
      </p:sp>
      <p:sp>
        <p:nvSpPr>
          <p:cNvPr id="4" name="Tekstvak 4"/>
          <p:cNvSpPr txBox="1"/>
          <p:nvPr/>
        </p:nvSpPr>
        <p:spPr>
          <a:xfrm>
            <a:off x="5199529" y="6467826"/>
            <a:ext cx="507216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1" i="1" u="none" strike="noStrike" kern="1200" cap="none" spc="0" normalizeH="0" baseline="0" noProof="0" dirty="0" smtClean="0">
                <a:ln>
                  <a:noFill/>
                </a:ln>
                <a:solidFill>
                  <a:srgbClr val="FFFF00"/>
                </a:solidFill>
                <a:effectLst/>
                <a:uLnTx/>
                <a:uFillTx/>
                <a:latin typeface="Arial" charset="0"/>
                <a:ea typeface="+mn-ea"/>
                <a:cs typeface="Arial" charset="0"/>
              </a:rPr>
              <a:t>Fujino et </a:t>
            </a:r>
            <a:r>
              <a:rPr kumimoji="0" lang="nl-NL" sz="1800" b="1" i="1" u="none" strike="noStrike" kern="1200" cap="none" spc="0" normalizeH="0" baseline="0" noProof="0" dirty="0">
                <a:ln>
                  <a:noFill/>
                </a:ln>
                <a:solidFill>
                  <a:srgbClr val="FFFF00"/>
                </a:solidFill>
                <a:effectLst/>
                <a:uLnTx/>
                <a:uFillTx/>
                <a:latin typeface="Arial" charset="0"/>
                <a:ea typeface="+mn-ea"/>
                <a:cs typeface="Arial" charset="0"/>
              </a:rPr>
              <a:t>al</a:t>
            </a:r>
            <a:r>
              <a:rPr kumimoji="0" lang="nl-NL" sz="1800" b="1" i="1" u="none" strike="noStrike" kern="1200" cap="none" spc="0" normalizeH="0" baseline="0" noProof="0" dirty="0" smtClean="0">
                <a:ln>
                  <a:noFill/>
                </a:ln>
                <a:solidFill>
                  <a:srgbClr val="FFFF00"/>
                </a:solidFill>
                <a:effectLst/>
                <a:uLnTx/>
                <a:uFillTx/>
                <a:latin typeface="Arial" charset="0"/>
                <a:ea typeface="+mn-ea"/>
                <a:cs typeface="Arial" charset="0"/>
              </a:rPr>
              <a:t>., EuroIntervention 2018;13:e2182</a:t>
            </a:r>
            <a:endParaRPr kumimoji="0" lang="nl-NL" sz="1800" b="1" i="1" u="none" strike="noStrike" kern="1200" cap="none" spc="0" normalizeH="0" baseline="0" noProof="0" dirty="0">
              <a:ln>
                <a:noFill/>
              </a:ln>
              <a:solidFill>
                <a:srgbClr val="FFFF00"/>
              </a:solidFill>
              <a:effectLst/>
              <a:uLnTx/>
              <a:uFillTx/>
              <a:latin typeface="Arial" charset="0"/>
              <a:ea typeface="+mn-ea"/>
              <a:cs typeface="Arial" charset="0"/>
            </a:endParaRPr>
          </a:p>
        </p:txBody>
      </p:sp>
      <p:sp>
        <p:nvSpPr>
          <p:cNvPr id="6" name="Tijdelijke aanduiding voor inhoud 2"/>
          <p:cNvSpPr txBox="1">
            <a:spLocks/>
          </p:cNvSpPr>
          <p:nvPr/>
        </p:nvSpPr>
        <p:spPr bwMode="auto">
          <a:xfrm>
            <a:off x="139149" y="732863"/>
            <a:ext cx="10132548" cy="15979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30000"/>
              </a:spcBef>
              <a:spcAft>
                <a:spcPct val="0"/>
              </a:spcAft>
              <a:buClr>
                <a:schemeClr val="accent2"/>
              </a:buClr>
              <a:buSzPct val="110000"/>
              <a:buChar char="•"/>
              <a:defRPr sz="2100" b="0" baseline="0">
                <a:solidFill>
                  <a:schemeClr val="bg1"/>
                </a:solidFill>
                <a:latin typeface="+mn-lt"/>
                <a:ea typeface="+mn-ea"/>
                <a:cs typeface="+mn-cs"/>
              </a:defRPr>
            </a:lvl1pPr>
            <a:lvl2pPr marL="557213" indent="-214313" algn="l" rtl="0" eaLnBrk="0" fontAlgn="base" hangingPunct="0">
              <a:spcBef>
                <a:spcPct val="30000"/>
              </a:spcBef>
              <a:spcAft>
                <a:spcPct val="0"/>
              </a:spcAft>
              <a:buClr>
                <a:schemeClr val="accent2"/>
              </a:buClr>
              <a:buSzPct val="70000"/>
              <a:buFont typeface="Wingdings 2" pitchFamily="18" charset="2"/>
              <a:buChar char="¡"/>
              <a:defRPr sz="1800" b="0" baseline="0">
                <a:solidFill>
                  <a:schemeClr val="bg1"/>
                </a:solidFill>
                <a:latin typeface="+mn-lt"/>
              </a:defRPr>
            </a:lvl2pPr>
            <a:lvl3pPr marL="857250" indent="-171450" algn="l" rtl="0" eaLnBrk="0" fontAlgn="base" hangingPunct="0">
              <a:spcBef>
                <a:spcPct val="30000"/>
              </a:spcBef>
              <a:spcAft>
                <a:spcPct val="0"/>
              </a:spcAft>
              <a:buChar char="•"/>
              <a:defRPr sz="1600" b="0" baseline="0">
                <a:solidFill>
                  <a:schemeClr val="bg1"/>
                </a:solidFill>
                <a:latin typeface="+mn-lt"/>
              </a:defRPr>
            </a:lvl3pPr>
            <a:lvl4pPr marL="1200150" indent="-171450" algn="l" rtl="0" eaLnBrk="0" fontAlgn="base" hangingPunct="0">
              <a:spcBef>
                <a:spcPct val="30000"/>
              </a:spcBef>
              <a:spcAft>
                <a:spcPct val="0"/>
              </a:spcAft>
              <a:buChar char="–"/>
              <a:defRPr sz="1400" b="0" baseline="0">
                <a:solidFill>
                  <a:schemeClr val="bg1"/>
                </a:solidFill>
                <a:latin typeface="+mj-lt"/>
              </a:defRPr>
            </a:lvl4pPr>
            <a:lvl5pPr marL="1543050" indent="-171450" algn="l" rtl="0" eaLnBrk="0" fontAlgn="base" hangingPunct="0">
              <a:spcBef>
                <a:spcPct val="30000"/>
              </a:spcBef>
              <a:spcAft>
                <a:spcPct val="0"/>
              </a:spcAft>
              <a:buChar char="»"/>
              <a:defRPr sz="1200" b="0" baseline="0">
                <a:solidFill>
                  <a:schemeClr val="bg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257175" marR="0" lvl="0" indent="-257175" algn="l" defTabSz="914400" rtl="0" eaLnBrk="0" fontAlgn="base" latinLnBrk="0" hangingPunct="0">
              <a:lnSpc>
                <a:spcPct val="100000"/>
              </a:lnSpc>
              <a:spcBef>
                <a:spcPct val="30000"/>
              </a:spcBef>
              <a:spcAft>
                <a:spcPct val="0"/>
              </a:spcAft>
              <a:buClr>
                <a:srgbClr val="FFC000"/>
              </a:buClr>
              <a:buSzPct val="110000"/>
              <a:buFontTx/>
              <a:buChar char="•"/>
              <a:tabLst/>
              <a:defRPr/>
            </a:pPr>
            <a:r>
              <a:rPr kumimoji="0" lang="nl-NL" sz="2600" b="1" i="0" u="none" strike="noStrike" kern="0" cap="none" spc="0" normalizeH="0" baseline="0" noProof="0" dirty="0" smtClean="0">
                <a:ln>
                  <a:noFill/>
                </a:ln>
                <a:solidFill>
                  <a:srgbClr val="FFFFFF"/>
                </a:solidFill>
                <a:effectLst/>
                <a:uLnTx/>
                <a:uFillTx/>
                <a:latin typeface="Arial"/>
                <a:ea typeface="+mn-ea"/>
                <a:cs typeface="+mn-cs"/>
              </a:rPr>
              <a:t>Prospective, randomized study to </a:t>
            </a:r>
            <a:r>
              <a:rPr kumimoji="0" lang="en-US" sz="2600" b="1" i="0" u="none" strike="noStrike" kern="0" cap="none" spc="0" normalizeH="0" baseline="0" noProof="0" dirty="0" smtClean="0">
                <a:ln>
                  <a:noFill/>
                </a:ln>
                <a:solidFill>
                  <a:srgbClr val="FFFFFF"/>
                </a:solidFill>
                <a:effectLst/>
                <a:uLnTx/>
                <a:uFillTx/>
                <a:latin typeface="Arial"/>
                <a:ea typeface="+mn-ea"/>
                <a:cs typeface="+mn-cs"/>
              </a:rPr>
              <a:t>evaluate</a:t>
            </a:r>
            <a:r>
              <a:rPr kumimoji="0" lang="nl-NL" sz="2600" b="1" i="0" u="none" strike="noStrike" kern="0" cap="none" spc="0" normalizeH="0" baseline="0" noProof="0" dirty="0" smtClean="0">
                <a:ln>
                  <a:noFill/>
                </a:ln>
                <a:solidFill>
                  <a:srgbClr val="FFFFFF"/>
                </a:solidFill>
                <a:effectLst/>
                <a:uLnTx/>
                <a:uFillTx/>
                <a:latin typeface="Arial"/>
                <a:ea typeface="+mn-ea"/>
                <a:cs typeface="+mn-cs"/>
              </a:rPr>
              <a:t> </a:t>
            </a:r>
            <a:r>
              <a:rPr kumimoji="0" lang="nl-NL" sz="2600" b="1" i="1" u="none" strike="noStrike" kern="0" cap="none" spc="0" normalizeH="0" baseline="0" noProof="0" dirty="0" smtClean="0">
                <a:ln>
                  <a:noFill/>
                </a:ln>
                <a:solidFill>
                  <a:srgbClr val="FFFFFF"/>
                </a:solidFill>
                <a:effectLst/>
                <a:uLnTx/>
                <a:uFillTx/>
                <a:latin typeface="Arial"/>
                <a:ea typeface="+mn-ea"/>
                <a:cs typeface="+mn-cs"/>
              </a:rPr>
              <a:t>stent expansion</a:t>
            </a:r>
            <a:r>
              <a:rPr kumimoji="0" lang="nl-NL" sz="2600" b="1" i="0" u="none" strike="noStrike" kern="0" cap="none" spc="0" normalizeH="0" baseline="0" noProof="0" dirty="0" smtClean="0">
                <a:ln>
                  <a:noFill/>
                </a:ln>
                <a:solidFill>
                  <a:srgbClr val="FFFFFF"/>
                </a:solidFill>
                <a:effectLst/>
                <a:uLnTx/>
                <a:uFillTx/>
                <a:latin typeface="Arial"/>
                <a:ea typeface="+mn-ea"/>
                <a:cs typeface="+mn-cs"/>
              </a:rPr>
              <a:t> after IVL versus balloon angioplasty prior to stenting, in a predefined subset of severely calcified lesions with a high probability of stent under-expansion</a:t>
            </a:r>
          </a:p>
          <a:p>
            <a:pPr marL="557213" marR="0" lvl="1" indent="-214313" algn="l" defTabSz="914400" rtl="0" eaLnBrk="0" fontAlgn="base" latinLnBrk="0" hangingPunct="0">
              <a:lnSpc>
                <a:spcPct val="100000"/>
              </a:lnSpc>
              <a:spcBef>
                <a:spcPct val="30000"/>
              </a:spcBef>
              <a:spcAft>
                <a:spcPct val="0"/>
              </a:spcAft>
              <a:buClr>
                <a:srgbClr val="FFC000"/>
              </a:buClr>
              <a:buSzPct val="70000"/>
              <a:buFont typeface="Wingdings 2" pitchFamily="18" charset="2"/>
              <a:buChar char="¡"/>
              <a:tabLst/>
              <a:defRPr/>
            </a:pPr>
            <a:r>
              <a:rPr lang="nl-NL" sz="2600" b="1" kern="0" dirty="0">
                <a:solidFill>
                  <a:srgbClr val="FFFFFF"/>
                </a:solidFill>
                <a:latin typeface="Arial"/>
              </a:rPr>
              <a:t>E</a:t>
            </a:r>
            <a:r>
              <a:rPr kumimoji="0" lang="nl-NL" sz="2600" b="1" i="0" u="none" strike="noStrike" kern="0" cap="none" spc="0" normalizeH="0" baseline="0" noProof="0" dirty="0" smtClean="0">
                <a:ln>
                  <a:noFill/>
                </a:ln>
                <a:solidFill>
                  <a:srgbClr val="FFFFFF"/>
                </a:solidFill>
                <a:effectLst/>
                <a:uLnTx/>
                <a:uFillTx/>
                <a:latin typeface="Arial"/>
                <a:ea typeface="+mn-ea"/>
                <a:cs typeface="+mn-cs"/>
              </a:rPr>
              <a:t>ligible for enrollment if the OCT-derived </a:t>
            </a:r>
            <a:r>
              <a:rPr lang="nl-NL" sz="2600" b="1" kern="0" dirty="0" smtClean="0">
                <a:solidFill>
                  <a:srgbClr val="FFFFFF"/>
                </a:solidFill>
                <a:latin typeface="Arial"/>
              </a:rPr>
              <a:t>Ca+</a:t>
            </a:r>
            <a:r>
              <a:rPr kumimoji="0" lang="nl-NL" sz="2600" b="1" i="0" u="none" strike="noStrike" kern="0" cap="none" spc="0" normalizeH="0" baseline="0" noProof="0" dirty="0" smtClean="0">
                <a:ln>
                  <a:noFill/>
                </a:ln>
                <a:solidFill>
                  <a:srgbClr val="FFFFFF"/>
                </a:solidFill>
                <a:effectLst/>
                <a:uLnTx/>
                <a:uFillTx/>
                <a:latin typeface="Arial"/>
                <a:ea typeface="+mn-ea"/>
                <a:cs typeface="+mn-cs"/>
              </a:rPr>
              <a:t> score was 4 </a:t>
            </a:r>
            <a:endParaRPr kumimoji="0" lang="nl-NL" sz="2600" b="1" i="0" u="none" strike="noStrike" kern="0" cap="none" spc="0" normalizeH="0" baseline="0" noProof="0" dirty="0">
              <a:ln>
                <a:noFill/>
              </a:ln>
              <a:solidFill>
                <a:srgbClr val="FFFFFF"/>
              </a:solidFill>
              <a:effectLst/>
              <a:uLnTx/>
              <a:uFillTx/>
              <a:latin typeface="Arial"/>
              <a:ea typeface="+mn-ea"/>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670" y="3150704"/>
            <a:ext cx="9633097" cy="3307336"/>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7876370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1"/>
          <p:cNvSpPr txBox="1">
            <a:spLocks/>
          </p:cNvSpPr>
          <p:nvPr/>
        </p:nvSpPr>
        <p:spPr bwMode="auto">
          <a:xfrm>
            <a:off x="0" y="-8830"/>
            <a:ext cx="10287000" cy="663249"/>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ctr" rtl="0" eaLnBrk="0" fontAlgn="base" hangingPunct="0">
              <a:spcBef>
                <a:spcPct val="0"/>
              </a:spcBef>
              <a:spcAft>
                <a:spcPct val="0"/>
              </a:spcAft>
              <a:defRPr sz="2500" b="1" baseline="0">
                <a:solidFill>
                  <a:schemeClr val="bg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3600" b="1" i="0" u="none" strike="noStrike" kern="0" cap="none" spc="0" normalizeH="0" baseline="0" noProof="0" dirty="0" smtClean="0">
                <a:ln>
                  <a:noFill/>
                </a:ln>
                <a:solidFill>
                  <a:srgbClr val="FFFF00"/>
                </a:solidFill>
                <a:effectLst/>
                <a:uLnTx/>
                <a:uFillTx/>
                <a:latin typeface="Arial"/>
                <a:ea typeface="+mj-ea"/>
                <a:cs typeface="+mj-cs"/>
              </a:rPr>
              <a:t>EXIT-CALC Study Flow Chart</a:t>
            </a:r>
            <a:endParaRPr kumimoji="0" lang="nl-NL" sz="3600" b="1" i="0" u="none" strike="noStrike" kern="0" cap="none" spc="0" normalizeH="0" baseline="0" noProof="0" dirty="0">
              <a:ln>
                <a:noFill/>
              </a:ln>
              <a:solidFill>
                <a:srgbClr val="FFFF00"/>
              </a:solidFill>
              <a:effectLst/>
              <a:uLnTx/>
              <a:uFillTx/>
              <a:latin typeface="Arial"/>
              <a:ea typeface="+mj-ea"/>
              <a:cs typeface="+mj-cs"/>
            </a:endParaRPr>
          </a:p>
        </p:txBody>
      </p:sp>
      <p:sp>
        <p:nvSpPr>
          <p:cNvPr id="4" name="Tekstvak 4"/>
          <p:cNvSpPr txBox="1"/>
          <p:nvPr/>
        </p:nvSpPr>
        <p:spPr>
          <a:xfrm>
            <a:off x="8041341" y="6467826"/>
            <a:ext cx="223035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1" i="1" u="none" strike="noStrike" kern="1200" cap="none" spc="0" normalizeH="0" baseline="0" noProof="0" dirty="0" smtClean="0">
                <a:ln>
                  <a:noFill/>
                </a:ln>
                <a:solidFill>
                  <a:srgbClr val="FFFF00"/>
                </a:solidFill>
                <a:effectLst/>
                <a:uLnTx/>
                <a:uFillTx/>
                <a:latin typeface="Arial" charset="0"/>
                <a:ea typeface="+mn-ea"/>
                <a:cs typeface="Arial" charset="0"/>
              </a:rPr>
              <a:t>Vinck M, TCT 2022</a:t>
            </a:r>
            <a:endParaRPr kumimoji="0" lang="nl-NL" sz="1800" b="1" i="1" u="none" strike="noStrike" kern="1200" cap="none" spc="0" normalizeH="0" baseline="0" noProof="0" dirty="0">
              <a:ln>
                <a:noFill/>
              </a:ln>
              <a:solidFill>
                <a:srgbClr val="FFFF00"/>
              </a:solidFill>
              <a:effectLst/>
              <a:uLnTx/>
              <a:uFillTx/>
              <a:latin typeface="Arial" charset="0"/>
              <a:ea typeface="+mn-ea"/>
              <a:cs typeface="Arial" charset="0"/>
            </a:endParaRPr>
          </a:p>
        </p:txBody>
      </p:sp>
      <p:pic>
        <p:nvPicPr>
          <p:cNvPr id="6" name="Afbeelding 10"/>
          <p:cNvPicPr>
            <a:picLocks noChangeAspect="1"/>
          </p:cNvPicPr>
          <p:nvPr/>
        </p:nvPicPr>
        <p:blipFill rotWithShape="1">
          <a:blip r:embed="rId4"/>
          <a:srcRect l="21404" t="-8" r="19943" b="44161"/>
          <a:stretch/>
        </p:blipFill>
        <p:spPr>
          <a:xfrm>
            <a:off x="8359828" y="844243"/>
            <a:ext cx="1576418" cy="1647004"/>
          </a:xfrm>
          <a:prstGeom prst="rect">
            <a:avLst/>
          </a:prstGeom>
          <a:effectLst/>
        </p:spPr>
      </p:pic>
      <p:pic>
        <p:nvPicPr>
          <p:cNvPr id="2" name="Picture 1"/>
          <p:cNvPicPr>
            <a:picLocks noChangeAspect="1"/>
          </p:cNvPicPr>
          <p:nvPr/>
        </p:nvPicPr>
        <p:blipFill rotWithShape="1">
          <a:blip r:embed="rId5"/>
          <a:srcRect t="11084" r="3692" b="11324"/>
          <a:stretch/>
        </p:blipFill>
        <p:spPr>
          <a:xfrm>
            <a:off x="277071" y="844243"/>
            <a:ext cx="1568970" cy="1647004"/>
          </a:xfrm>
          <a:prstGeom prst="rect">
            <a:avLst/>
          </a:prstGeom>
        </p:spPr>
      </p:pic>
      <p:sp>
        <p:nvSpPr>
          <p:cNvPr id="40" name="Titel 1"/>
          <p:cNvSpPr txBox="1">
            <a:spLocks/>
          </p:cNvSpPr>
          <p:nvPr/>
        </p:nvSpPr>
        <p:spPr bwMode="auto">
          <a:xfrm>
            <a:off x="0" y="0"/>
            <a:ext cx="10287000" cy="663249"/>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ctr" rtl="0" eaLnBrk="0" fontAlgn="base" hangingPunct="0">
              <a:spcBef>
                <a:spcPct val="0"/>
              </a:spcBef>
              <a:spcAft>
                <a:spcPct val="0"/>
              </a:spcAft>
              <a:defRPr sz="2500" b="1" baseline="0">
                <a:solidFill>
                  <a:schemeClr val="bg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3600" b="1" i="0" u="none" strike="noStrike" kern="0" cap="none" spc="0" normalizeH="0" baseline="0" noProof="0" dirty="0" smtClean="0">
                <a:ln>
                  <a:noFill/>
                </a:ln>
                <a:solidFill>
                  <a:srgbClr val="FFFF00"/>
                </a:solidFill>
                <a:effectLst/>
                <a:uLnTx/>
                <a:uFillTx/>
                <a:latin typeface="Arial"/>
                <a:ea typeface="+mj-ea"/>
                <a:cs typeface="+mj-cs"/>
              </a:rPr>
              <a:t>EXIT-CALC Study Flow Chart</a:t>
            </a:r>
            <a:endParaRPr kumimoji="0" lang="nl-NL" sz="3600" b="1" i="0" u="none" strike="noStrike" kern="0" cap="none" spc="0" normalizeH="0" baseline="0" noProof="0" dirty="0">
              <a:ln>
                <a:noFill/>
              </a:ln>
              <a:solidFill>
                <a:srgbClr val="FFFF00"/>
              </a:solidFill>
              <a:effectLst/>
              <a:uLnTx/>
              <a:uFillTx/>
              <a:latin typeface="Arial"/>
              <a:ea typeface="+mj-ea"/>
              <a:cs typeface="+mj-cs"/>
            </a:endParaRPr>
          </a:p>
        </p:txBody>
      </p:sp>
      <p:grpSp>
        <p:nvGrpSpPr>
          <p:cNvPr id="28676" name="Group 28675"/>
          <p:cNvGrpSpPr/>
          <p:nvPr/>
        </p:nvGrpSpPr>
        <p:grpSpPr>
          <a:xfrm>
            <a:off x="1994648" y="911294"/>
            <a:ext cx="6302188" cy="5383360"/>
            <a:chOff x="1999130" y="1317677"/>
            <a:chExt cx="6302188" cy="5383360"/>
          </a:xfrm>
        </p:grpSpPr>
        <p:sp>
          <p:nvSpPr>
            <p:cNvPr id="37" name="Rechthoek 5"/>
            <p:cNvSpPr/>
            <p:nvPr/>
          </p:nvSpPr>
          <p:spPr>
            <a:xfrm>
              <a:off x="2813092" y="2494794"/>
              <a:ext cx="5059480" cy="369332"/>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800" b="1" i="1" u="none" strike="noStrike" kern="1200" cap="none" spc="0" normalizeH="0" baseline="0" noProof="0" dirty="0">
                  <a:ln>
                    <a:noFill/>
                  </a:ln>
                  <a:solidFill>
                    <a:srgbClr val="000000"/>
                  </a:solidFill>
                  <a:effectLst/>
                  <a:uLnTx/>
                  <a:uFillTx/>
                  <a:latin typeface="Arial" charset="0"/>
                  <a:ea typeface="+mn-ea"/>
                  <a:cs typeface="Arial" charset="0"/>
                </a:rPr>
                <a:t>OCT run #1 Assessment of calcium score</a:t>
              </a:r>
            </a:p>
          </p:txBody>
        </p:sp>
        <p:sp>
          <p:nvSpPr>
            <p:cNvPr id="38" name="Rounded Rectangle 37"/>
            <p:cNvSpPr/>
            <p:nvPr/>
          </p:nvSpPr>
          <p:spPr bwMode="auto">
            <a:xfrm>
              <a:off x="3370729" y="1317677"/>
              <a:ext cx="3558988" cy="1042540"/>
            </a:xfrm>
            <a:prstGeom prst="roundRect">
              <a:avLst/>
            </a:prstGeom>
            <a:solidFill>
              <a:schemeClr val="accent1">
                <a:lumMod val="50000"/>
              </a:schemeClr>
            </a:solidFill>
            <a:ln w="158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Coronary Angiography</a:t>
              </a:r>
            </a:p>
          </p:txBody>
        </p:sp>
        <p:cxnSp>
          <p:nvCxnSpPr>
            <p:cNvPr id="39" name="Straight Connector 38"/>
            <p:cNvCxnSpPr>
              <a:stCxn id="38" idx="2"/>
            </p:cNvCxnSpPr>
            <p:nvPr/>
          </p:nvCxnSpPr>
          <p:spPr bwMode="auto">
            <a:xfrm flipH="1">
              <a:off x="5143500" y="2360217"/>
              <a:ext cx="6723" cy="571107"/>
            </a:xfrm>
            <a:prstGeom prst="line">
              <a:avLst/>
            </a:pr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1" name="Rounded Rectangle 40"/>
            <p:cNvSpPr/>
            <p:nvPr/>
          </p:nvSpPr>
          <p:spPr bwMode="auto">
            <a:xfrm>
              <a:off x="1999130" y="3316806"/>
              <a:ext cx="2151530" cy="1021977"/>
            </a:xfrm>
            <a:prstGeom prst="roundRect">
              <a:avLst/>
            </a:prstGeom>
            <a:solidFill>
              <a:schemeClr val="accent1">
                <a:lumMod val="50000"/>
              </a:schemeClr>
            </a:solidFill>
            <a:ln w="158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Intravascular Lithotripsy</a:t>
              </a:r>
            </a:p>
            <a:p>
              <a:pPr marL="0" marR="0" lvl="0" indent="0" algn="ctr" defTabSz="914400" rtl="0" eaLnBrk="0" fontAlgn="base" latinLnBrk="0" hangingPunct="0">
                <a:lnSpc>
                  <a:spcPct val="100000"/>
                </a:lnSpc>
                <a:spcBef>
                  <a:spcPct val="20000"/>
                </a:spcBef>
                <a:spcAft>
                  <a:spcPct val="0"/>
                </a:spcAft>
                <a:buClrTx/>
                <a:buSzTx/>
                <a:buFontTx/>
                <a:buNone/>
                <a:tabLst/>
                <a:defRPr/>
              </a:pPr>
              <a:r>
                <a:rPr lang="en-US" sz="2000" b="1" dirty="0" smtClean="0">
                  <a:solidFill>
                    <a:srgbClr val="FFFFFF"/>
                  </a:solidFill>
                  <a:latin typeface="Arial" panose="020B0604020202020204" pitchFamily="34" charset="0"/>
                  <a:cs typeface="Arial" panose="020B0604020202020204" pitchFamily="34" charset="0"/>
                </a:rPr>
                <a:t>IVL</a:t>
              </a:r>
              <a:endParaRPr kumimoji="0" lang="en-US" sz="2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Rounded Rectangle 41"/>
            <p:cNvSpPr/>
            <p:nvPr/>
          </p:nvSpPr>
          <p:spPr bwMode="auto">
            <a:xfrm>
              <a:off x="6140827" y="3325771"/>
              <a:ext cx="2151530" cy="1021977"/>
            </a:xfrm>
            <a:prstGeom prst="roundRect">
              <a:avLst/>
            </a:prstGeom>
            <a:solidFill>
              <a:schemeClr val="accent1">
                <a:lumMod val="50000"/>
              </a:schemeClr>
            </a:solidFill>
            <a:ln w="158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Balloon Angioplasty</a:t>
              </a:r>
            </a:p>
            <a:p>
              <a:pPr marL="0" marR="0" lvl="0" indent="0" algn="ctr" defTabSz="914400" rtl="0" eaLnBrk="0" fontAlgn="base" latinLnBrk="0" hangingPunct="0">
                <a:lnSpc>
                  <a:spcPct val="100000"/>
                </a:lnSpc>
                <a:spcBef>
                  <a:spcPct val="20000"/>
                </a:spcBef>
                <a:spcAft>
                  <a:spcPct val="0"/>
                </a:spcAft>
                <a:buClrTx/>
                <a:buSzTx/>
                <a:buFontTx/>
                <a:buNone/>
                <a:tabLst/>
                <a:defRPr/>
              </a:pPr>
              <a:r>
                <a:rPr lang="en-US" sz="2000" b="1" dirty="0" smtClean="0">
                  <a:solidFill>
                    <a:srgbClr val="FFFFFF"/>
                  </a:solidFill>
                  <a:latin typeface="Arial" panose="020B0604020202020204" pitchFamily="34" charset="0"/>
                  <a:cs typeface="Arial" panose="020B0604020202020204" pitchFamily="34" charset="0"/>
                </a:rPr>
                <a:t>BA</a:t>
              </a:r>
              <a:endParaRPr kumimoji="0" lang="en-US" sz="2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Rounded Rectangle 42"/>
            <p:cNvSpPr/>
            <p:nvPr/>
          </p:nvSpPr>
          <p:spPr bwMode="auto">
            <a:xfrm>
              <a:off x="1999130" y="4741696"/>
              <a:ext cx="2151530" cy="1021977"/>
            </a:xfrm>
            <a:prstGeom prst="roundRect">
              <a:avLst/>
            </a:prstGeom>
            <a:solidFill>
              <a:schemeClr val="accent1">
                <a:lumMod val="50000"/>
              </a:schemeClr>
            </a:solidFill>
            <a:ln w="158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Stenting and post-dilatation</a:t>
              </a:r>
            </a:p>
          </p:txBody>
        </p:sp>
        <p:sp>
          <p:nvSpPr>
            <p:cNvPr id="44" name="Rounded Rectangle 43"/>
            <p:cNvSpPr/>
            <p:nvPr/>
          </p:nvSpPr>
          <p:spPr bwMode="auto">
            <a:xfrm>
              <a:off x="6149788" y="4742198"/>
              <a:ext cx="2151530" cy="1021977"/>
            </a:xfrm>
            <a:prstGeom prst="roundRect">
              <a:avLst/>
            </a:prstGeom>
            <a:solidFill>
              <a:schemeClr val="accent1">
                <a:lumMod val="50000"/>
              </a:schemeClr>
            </a:solidFill>
            <a:ln w="158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Stenting and post-dilatation</a:t>
              </a:r>
            </a:p>
          </p:txBody>
        </p:sp>
        <p:cxnSp>
          <p:nvCxnSpPr>
            <p:cNvPr id="45" name="Straight Connector 44"/>
            <p:cNvCxnSpPr/>
            <p:nvPr/>
          </p:nvCxnSpPr>
          <p:spPr bwMode="auto">
            <a:xfrm>
              <a:off x="3074895" y="2951890"/>
              <a:ext cx="4141697" cy="0"/>
            </a:xfrm>
            <a:prstGeom prst="line">
              <a:avLst/>
            </a:pr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 name="TextBox 45"/>
            <p:cNvSpPr txBox="1"/>
            <p:nvPr/>
          </p:nvSpPr>
          <p:spPr>
            <a:xfrm>
              <a:off x="4285129" y="3047860"/>
              <a:ext cx="175708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Randomization</a:t>
              </a:r>
              <a:endParaRPr kumimoji="0" lang="en-US" sz="1600" b="1" i="1"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 name="TextBox 46"/>
            <p:cNvSpPr txBox="1"/>
            <p:nvPr/>
          </p:nvSpPr>
          <p:spPr>
            <a:xfrm>
              <a:off x="4271681" y="4191762"/>
              <a:ext cx="175708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OCT run #2</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8" name="TextBox 47"/>
            <p:cNvSpPr txBox="1"/>
            <p:nvPr/>
          </p:nvSpPr>
          <p:spPr>
            <a:xfrm>
              <a:off x="4264958" y="5431633"/>
              <a:ext cx="175708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OCT  run #3</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9" name="TextBox 48"/>
            <p:cNvSpPr txBox="1"/>
            <p:nvPr/>
          </p:nvSpPr>
          <p:spPr>
            <a:xfrm>
              <a:off x="3789829" y="6239372"/>
              <a:ext cx="270734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OCT endpoints</a:t>
              </a:r>
              <a:endParaRPr kumimoji="0" lang="en-US" sz="2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50" name="Straight Arrow Connector 49"/>
            <p:cNvCxnSpPr>
              <a:stCxn id="43" idx="2"/>
            </p:cNvCxnSpPr>
            <p:nvPr/>
          </p:nvCxnSpPr>
          <p:spPr bwMode="auto">
            <a:xfrm>
              <a:off x="3074895" y="5763673"/>
              <a:ext cx="1190063" cy="457698"/>
            </a:xfrm>
            <a:prstGeom prst="straightConnector1">
              <a:avLst/>
            </a:prstGeom>
            <a:noFill/>
            <a:ln w="15875" cap="flat" cmpd="sng" algn="ctr">
              <a:solidFill>
                <a:schemeClr val="bg1"/>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 name="Straight Arrow Connector 50"/>
            <p:cNvCxnSpPr>
              <a:stCxn id="44" idx="2"/>
            </p:cNvCxnSpPr>
            <p:nvPr/>
          </p:nvCxnSpPr>
          <p:spPr bwMode="auto">
            <a:xfrm flipH="1">
              <a:off x="6042212" y="5764175"/>
              <a:ext cx="1183341" cy="484090"/>
            </a:xfrm>
            <a:prstGeom prst="straightConnector1">
              <a:avLst/>
            </a:prstGeom>
            <a:noFill/>
            <a:ln w="15875" cap="flat" cmpd="sng" algn="ctr">
              <a:solidFill>
                <a:schemeClr val="bg1"/>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81935798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4"/>
          <p:cNvSpPr txBox="1"/>
          <p:nvPr/>
        </p:nvSpPr>
        <p:spPr>
          <a:xfrm>
            <a:off x="8041341" y="6467826"/>
            <a:ext cx="223035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1" i="1" u="none" strike="noStrike" kern="1200" cap="none" spc="0" normalizeH="0" baseline="0" noProof="0" dirty="0" smtClean="0">
                <a:ln>
                  <a:noFill/>
                </a:ln>
                <a:solidFill>
                  <a:srgbClr val="FFFF00"/>
                </a:solidFill>
                <a:effectLst/>
                <a:uLnTx/>
                <a:uFillTx/>
                <a:latin typeface="Arial" charset="0"/>
                <a:ea typeface="+mn-ea"/>
                <a:cs typeface="Arial" charset="0"/>
              </a:rPr>
              <a:t>Vinck M, TCT 2022</a:t>
            </a:r>
            <a:endParaRPr kumimoji="0" lang="nl-NL" sz="1800" b="1" i="1" u="none" strike="noStrike" kern="1200" cap="none" spc="0" normalizeH="0" baseline="0" noProof="0" dirty="0">
              <a:ln>
                <a:noFill/>
              </a:ln>
              <a:solidFill>
                <a:srgbClr val="FFFF00"/>
              </a:solidFill>
              <a:effectLst/>
              <a:uLnTx/>
              <a:uFillTx/>
              <a:latin typeface="Arial" charset="0"/>
              <a:ea typeface="+mn-ea"/>
              <a:cs typeface="Arial" charset="0"/>
            </a:endParaRPr>
          </a:p>
        </p:txBody>
      </p:sp>
      <p:sp>
        <p:nvSpPr>
          <p:cNvPr id="4" name="Titel 1"/>
          <p:cNvSpPr txBox="1">
            <a:spLocks/>
          </p:cNvSpPr>
          <p:nvPr/>
        </p:nvSpPr>
        <p:spPr bwMode="auto">
          <a:xfrm>
            <a:off x="0" y="1"/>
            <a:ext cx="10287000" cy="636494"/>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ctr" rtl="0" eaLnBrk="0" fontAlgn="base" hangingPunct="0">
              <a:spcBef>
                <a:spcPct val="0"/>
              </a:spcBef>
              <a:spcAft>
                <a:spcPct val="0"/>
              </a:spcAft>
              <a:defRPr sz="2500" b="1" baseline="0">
                <a:solidFill>
                  <a:schemeClr val="bg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3200" b="1" i="0" u="none" strike="noStrike" kern="0" cap="none" spc="0" normalizeH="0" baseline="0" noProof="0" dirty="0" smtClean="0">
                <a:ln>
                  <a:noFill/>
                </a:ln>
                <a:solidFill>
                  <a:srgbClr val="FFFF00"/>
                </a:solidFill>
                <a:effectLst/>
                <a:uLnTx/>
                <a:uFillTx/>
                <a:latin typeface="Arial"/>
                <a:ea typeface="+mj-ea"/>
                <a:cs typeface="+mj-cs"/>
              </a:rPr>
              <a:t>EXIT-CALC Trial: Baseline Clinical Characteristics</a:t>
            </a:r>
            <a:endParaRPr kumimoji="0" lang="nl-NL" sz="3200" b="1" i="0" u="none" strike="noStrike" kern="0" cap="none" spc="0" normalizeH="0" baseline="0" noProof="0" dirty="0">
              <a:ln>
                <a:noFill/>
              </a:ln>
              <a:solidFill>
                <a:srgbClr val="FFFF00"/>
              </a:solidFill>
              <a:effectLst/>
              <a:uLnTx/>
              <a:uFillTx/>
              <a:latin typeface="Arial"/>
              <a:ea typeface="+mj-ea"/>
              <a:cs typeface="+mj-cs"/>
            </a:endParaRPr>
          </a:p>
        </p:txBody>
      </p:sp>
      <p:graphicFrame>
        <p:nvGraphicFramePr>
          <p:cNvPr id="5" name="Tabel 4"/>
          <p:cNvGraphicFramePr>
            <a:graphicFrameLocks noGrp="1"/>
          </p:cNvGraphicFramePr>
          <p:nvPr>
            <p:extLst/>
          </p:nvPr>
        </p:nvGraphicFramePr>
        <p:xfrm>
          <a:off x="170328" y="833716"/>
          <a:ext cx="9606809" cy="5513299"/>
        </p:xfrm>
        <a:graphic>
          <a:graphicData uri="http://schemas.openxmlformats.org/drawingml/2006/table">
            <a:tbl>
              <a:tblPr firstRow="1" firstCol="1" bandRow="1"/>
              <a:tblGrid>
                <a:gridCol w="2871478">
                  <a:extLst>
                    <a:ext uri="{9D8B030D-6E8A-4147-A177-3AD203B41FA5}">
                      <a16:colId xmlns:a16="http://schemas.microsoft.com/office/drawing/2014/main" val="3915609369"/>
                    </a:ext>
                  </a:extLst>
                </a:gridCol>
                <a:gridCol w="1699355">
                  <a:extLst>
                    <a:ext uri="{9D8B030D-6E8A-4147-A177-3AD203B41FA5}">
                      <a16:colId xmlns:a16="http://schemas.microsoft.com/office/drawing/2014/main" val="2308548586"/>
                    </a:ext>
                  </a:extLst>
                </a:gridCol>
                <a:gridCol w="1964439">
                  <a:extLst>
                    <a:ext uri="{9D8B030D-6E8A-4147-A177-3AD203B41FA5}">
                      <a16:colId xmlns:a16="http://schemas.microsoft.com/office/drawing/2014/main" val="3263832115"/>
                    </a:ext>
                  </a:extLst>
                </a:gridCol>
                <a:gridCol w="1876757">
                  <a:extLst>
                    <a:ext uri="{9D8B030D-6E8A-4147-A177-3AD203B41FA5}">
                      <a16:colId xmlns:a16="http://schemas.microsoft.com/office/drawing/2014/main" val="4045182026"/>
                    </a:ext>
                  </a:extLst>
                </a:gridCol>
                <a:gridCol w="1194780">
                  <a:extLst>
                    <a:ext uri="{9D8B030D-6E8A-4147-A177-3AD203B41FA5}">
                      <a16:colId xmlns:a16="http://schemas.microsoft.com/office/drawing/2014/main" val="2354755609"/>
                    </a:ext>
                  </a:extLst>
                </a:gridCol>
              </a:tblGrid>
              <a:tr h="603724">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lgn="ctr">
                        <a:spcAft>
                          <a:spcPts val="0"/>
                        </a:spcAft>
                      </a:pP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Total (n=40)</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15575"/>
                    </a:solidFill>
                  </a:tcPr>
                </a:tc>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Lithotripsy</a:t>
                      </a:r>
                      <a:r>
                        <a:rPr lang="nl-NL" sz="1600" b="1" baseline="0" dirty="0">
                          <a:solidFill>
                            <a:schemeClr val="bg1"/>
                          </a:solidFill>
                          <a:effectLst/>
                          <a:latin typeface="Arial" panose="020B0604020202020204" pitchFamily="34" charset="0"/>
                          <a:cs typeface="Arial" panose="020B0604020202020204" pitchFamily="34" charset="0"/>
                        </a:rPr>
                        <a:t> </a:t>
                      </a:r>
                      <a:endParaRPr lang="nl-NL" sz="1600" b="1" baseline="0" dirty="0" smtClean="0">
                        <a:solidFill>
                          <a:schemeClr val="bg1"/>
                        </a:solidFill>
                        <a:effectLst/>
                        <a:latin typeface="Arial" panose="020B0604020202020204" pitchFamily="34" charset="0"/>
                        <a:cs typeface="Arial" panose="020B0604020202020204" pitchFamily="34" charset="0"/>
                      </a:endParaRPr>
                    </a:p>
                    <a:p>
                      <a:pPr algn="ctr">
                        <a:spcAft>
                          <a:spcPts val="0"/>
                        </a:spcAft>
                      </a:pPr>
                      <a:r>
                        <a:rPr lang="nl-NL" sz="1600" b="1" dirty="0" smtClean="0">
                          <a:solidFill>
                            <a:schemeClr val="bg1"/>
                          </a:solidFill>
                          <a:effectLst/>
                          <a:latin typeface="Arial" panose="020B0604020202020204" pitchFamily="34" charset="0"/>
                          <a:cs typeface="Arial" panose="020B0604020202020204" pitchFamily="34" charset="0"/>
                        </a:rPr>
                        <a:t>(</a:t>
                      </a:r>
                      <a:r>
                        <a:rPr lang="nl-NL" sz="1600" b="1" dirty="0">
                          <a:solidFill>
                            <a:schemeClr val="bg1"/>
                          </a:solidFill>
                          <a:effectLst/>
                          <a:latin typeface="Arial" panose="020B0604020202020204" pitchFamily="34" charset="0"/>
                          <a:cs typeface="Arial" panose="020B0604020202020204" pitchFamily="34" charset="0"/>
                        </a:rPr>
                        <a:t>n=19)</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15575"/>
                    </a:solidFill>
                  </a:tcPr>
                </a:tc>
                <a:tc>
                  <a:txBody>
                    <a:bodyPr/>
                    <a:lstStyle/>
                    <a:p>
                      <a:pPr algn="ctr">
                        <a:spcAft>
                          <a:spcPts val="0"/>
                        </a:spcAft>
                      </a:pPr>
                      <a:r>
                        <a:rPr lang="nl-NL" sz="1600" b="1" dirty="0" err="1">
                          <a:solidFill>
                            <a:schemeClr val="bg1"/>
                          </a:solidFill>
                          <a:effectLst/>
                          <a:latin typeface="Arial" panose="020B0604020202020204" pitchFamily="34" charset="0"/>
                          <a:cs typeface="Arial" panose="020B0604020202020204" pitchFamily="34" charset="0"/>
                        </a:rPr>
                        <a:t>Conventional</a:t>
                      </a:r>
                      <a:r>
                        <a:rPr lang="nl-NL" sz="1600" b="1" dirty="0">
                          <a:solidFill>
                            <a:schemeClr val="bg1"/>
                          </a:solidFill>
                          <a:effectLst/>
                          <a:latin typeface="Arial" panose="020B0604020202020204" pitchFamily="34" charset="0"/>
                          <a:cs typeface="Arial" panose="020B0604020202020204" pitchFamily="34" charset="0"/>
                        </a:rPr>
                        <a:t> (n=21)</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p-</a:t>
                      </a:r>
                      <a:r>
                        <a:rPr lang="nl-NL" sz="1600" b="1" dirty="0" err="1">
                          <a:solidFill>
                            <a:schemeClr val="bg1"/>
                          </a:solidFill>
                          <a:effectLst/>
                          <a:latin typeface="Arial" panose="020B0604020202020204" pitchFamily="34" charset="0"/>
                          <a:cs typeface="Arial" panose="020B0604020202020204" pitchFamily="34" charset="0"/>
                        </a:rPr>
                        <a:t>value</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871146530"/>
                  </a:ext>
                </a:extLst>
              </a:tr>
              <a:tr h="327305">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600" b="1" dirty="0">
                          <a:solidFill>
                            <a:schemeClr val="bg1"/>
                          </a:solidFill>
                          <a:effectLst/>
                          <a:latin typeface="Arial" panose="020B0604020202020204" pitchFamily="34" charset="0"/>
                          <a:cs typeface="Arial" panose="020B0604020202020204" pitchFamily="34" charset="0"/>
                        </a:rPr>
                        <a:t>Male no</a:t>
                      </a:r>
                      <a:r>
                        <a:rPr lang="nl-NL" sz="1600" b="1" baseline="0" dirty="0">
                          <a:solidFill>
                            <a:schemeClr val="bg1"/>
                          </a:solidFill>
                          <a:effectLst/>
                          <a:latin typeface="Arial" panose="020B0604020202020204" pitchFamily="34" charset="0"/>
                          <a:cs typeface="Arial" panose="020B0604020202020204" pitchFamily="34" charset="0"/>
                        </a:rPr>
                        <a:t> (%)</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26 (65%)</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a:solidFill>
                            <a:schemeClr val="bg1"/>
                          </a:solidFill>
                          <a:effectLst/>
                          <a:latin typeface="Arial" panose="020B0604020202020204" pitchFamily="34" charset="0"/>
                          <a:cs typeface="Arial" panose="020B0604020202020204" pitchFamily="34" charset="0"/>
                        </a:rPr>
                        <a:t>11 (58%)</a:t>
                      </a:r>
                      <a:endParaRPr lang="nl-NL" sz="16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p>
                      <a:pPr algn="ctr">
                        <a:spcAft>
                          <a:spcPts val="0"/>
                        </a:spcAft>
                      </a:pPr>
                      <a:r>
                        <a:rPr lang="nl-NL" sz="1600" b="1">
                          <a:solidFill>
                            <a:schemeClr val="bg1"/>
                          </a:solidFill>
                          <a:effectLst/>
                          <a:latin typeface="Arial" panose="020B0604020202020204" pitchFamily="34" charset="0"/>
                          <a:cs typeface="Arial" panose="020B0604020202020204" pitchFamily="34" charset="0"/>
                        </a:rPr>
                        <a:t>15 (71%)</a:t>
                      </a:r>
                      <a:endParaRPr lang="nl-NL" sz="16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0.370</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575331849"/>
                  </a:ext>
                </a:extLst>
              </a:tr>
              <a:tr h="327305">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600" b="1" dirty="0">
                          <a:solidFill>
                            <a:schemeClr val="bg1"/>
                          </a:solidFill>
                          <a:effectLst/>
                          <a:latin typeface="Arial" panose="020B0604020202020204" pitchFamily="34" charset="0"/>
                          <a:cs typeface="Arial" panose="020B0604020202020204" pitchFamily="34" charset="0"/>
                        </a:rPr>
                        <a:t>Age, </a:t>
                      </a:r>
                      <a:r>
                        <a:rPr lang="nl-NL" sz="1600" b="1" dirty="0" err="1">
                          <a:solidFill>
                            <a:schemeClr val="bg1"/>
                          </a:solidFill>
                          <a:effectLst/>
                          <a:latin typeface="Arial" panose="020B0604020202020204" pitchFamily="34" charset="0"/>
                          <a:cs typeface="Arial" panose="020B0604020202020204" pitchFamily="34" charset="0"/>
                        </a:rPr>
                        <a:t>years</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76.4 </a:t>
                      </a:r>
                      <a:r>
                        <a:rPr lang="nl-NL" sz="16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600" b="1" dirty="0">
                          <a:solidFill>
                            <a:schemeClr val="bg1"/>
                          </a:solidFill>
                          <a:effectLst/>
                          <a:latin typeface="Arial" panose="020B0604020202020204" pitchFamily="34" charset="0"/>
                          <a:cs typeface="Arial" panose="020B0604020202020204" pitchFamily="34" charset="0"/>
                        </a:rPr>
                        <a:t> 7.1</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a:solidFill>
                            <a:schemeClr val="bg1"/>
                          </a:solidFill>
                          <a:effectLst/>
                          <a:latin typeface="Arial" panose="020B0604020202020204" pitchFamily="34" charset="0"/>
                          <a:cs typeface="Arial" panose="020B0604020202020204" pitchFamily="34" charset="0"/>
                        </a:rPr>
                        <a:t>76.7 </a:t>
                      </a:r>
                      <a:r>
                        <a:rPr lang="nl-NL" sz="16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600" b="1">
                          <a:solidFill>
                            <a:schemeClr val="bg1"/>
                          </a:solidFill>
                          <a:effectLst/>
                          <a:latin typeface="Arial" panose="020B0604020202020204" pitchFamily="34" charset="0"/>
                          <a:cs typeface="Arial" panose="020B0604020202020204" pitchFamily="34" charset="0"/>
                        </a:rPr>
                        <a:t> 6.7</a:t>
                      </a:r>
                      <a:endParaRPr lang="nl-NL" sz="16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p>
                      <a:pPr algn="ctr">
                        <a:spcAft>
                          <a:spcPts val="0"/>
                        </a:spcAft>
                      </a:pPr>
                      <a:r>
                        <a:rPr lang="nl-NL" sz="1600" b="1">
                          <a:solidFill>
                            <a:schemeClr val="bg1"/>
                          </a:solidFill>
                          <a:effectLst/>
                          <a:latin typeface="Arial" panose="020B0604020202020204" pitchFamily="34" charset="0"/>
                          <a:cs typeface="Arial" panose="020B0604020202020204" pitchFamily="34" charset="0"/>
                        </a:rPr>
                        <a:t>76.1 </a:t>
                      </a:r>
                      <a:r>
                        <a:rPr lang="nl-NL" sz="16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600" b="1">
                          <a:solidFill>
                            <a:schemeClr val="bg1"/>
                          </a:solidFill>
                          <a:effectLst/>
                          <a:latin typeface="Arial" panose="020B0604020202020204" pitchFamily="34" charset="0"/>
                          <a:cs typeface="Arial" panose="020B0604020202020204" pitchFamily="34" charset="0"/>
                        </a:rPr>
                        <a:t> 7.6</a:t>
                      </a:r>
                      <a:endParaRPr lang="nl-NL" sz="16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0.781</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594797841"/>
                  </a:ext>
                </a:extLst>
              </a:tr>
              <a:tr h="327305">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600" b="1" dirty="0">
                          <a:solidFill>
                            <a:schemeClr val="bg1"/>
                          </a:solidFill>
                          <a:effectLst/>
                          <a:latin typeface="Arial" panose="020B0604020202020204" pitchFamily="34" charset="0"/>
                          <a:cs typeface="Arial" panose="020B0604020202020204" pitchFamily="34" charset="0"/>
                        </a:rPr>
                        <a:t>BMI, kg/m</a:t>
                      </a:r>
                      <a:r>
                        <a:rPr lang="nl-NL" sz="1600" b="1" baseline="30000" dirty="0">
                          <a:solidFill>
                            <a:schemeClr val="bg1"/>
                          </a:solidFill>
                          <a:effectLst/>
                          <a:latin typeface="Arial" panose="020B0604020202020204" pitchFamily="34" charset="0"/>
                          <a:cs typeface="Arial" panose="020B0604020202020204" pitchFamily="34" charset="0"/>
                        </a:rPr>
                        <a:t>2</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27.7 </a:t>
                      </a:r>
                      <a:r>
                        <a:rPr lang="nl-NL" sz="16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600" b="1" dirty="0">
                          <a:solidFill>
                            <a:schemeClr val="bg1"/>
                          </a:solidFill>
                          <a:effectLst/>
                          <a:latin typeface="Arial" panose="020B0604020202020204" pitchFamily="34" charset="0"/>
                          <a:cs typeface="Arial" panose="020B0604020202020204" pitchFamily="34" charset="0"/>
                        </a:rPr>
                        <a:t> 5.1</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a:solidFill>
                            <a:schemeClr val="bg1"/>
                          </a:solidFill>
                          <a:effectLst/>
                          <a:latin typeface="Arial" panose="020B0604020202020204" pitchFamily="34" charset="0"/>
                          <a:cs typeface="Arial" panose="020B0604020202020204" pitchFamily="34" charset="0"/>
                        </a:rPr>
                        <a:t>28.6 </a:t>
                      </a:r>
                      <a:r>
                        <a:rPr lang="nl-NL" sz="16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600" b="1">
                          <a:solidFill>
                            <a:schemeClr val="bg1"/>
                          </a:solidFill>
                          <a:effectLst/>
                          <a:latin typeface="Arial" panose="020B0604020202020204" pitchFamily="34" charset="0"/>
                          <a:cs typeface="Arial" panose="020B0604020202020204" pitchFamily="34" charset="0"/>
                        </a:rPr>
                        <a:t> 5.3</a:t>
                      </a:r>
                      <a:endParaRPr lang="nl-NL" sz="16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p>
                      <a:pPr algn="ctr">
                        <a:spcAft>
                          <a:spcPts val="0"/>
                        </a:spcAft>
                      </a:pPr>
                      <a:r>
                        <a:rPr lang="nl-NL" sz="1600" b="1">
                          <a:solidFill>
                            <a:schemeClr val="bg1"/>
                          </a:solidFill>
                          <a:effectLst/>
                          <a:latin typeface="Arial" panose="020B0604020202020204" pitchFamily="34" charset="0"/>
                          <a:cs typeface="Arial" panose="020B0604020202020204" pitchFamily="34" charset="0"/>
                        </a:rPr>
                        <a:t>26.8 </a:t>
                      </a:r>
                      <a:r>
                        <a:rPr lang="nl-NL" sz="16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600" b="1">
                          <a:solidFill>
                            <a:schemeClr val="bg1"/>
                          </a:solidFill>
                          <a:effectLst/>
                          <a:latin typeface="Arial" panose="020B0604020202020204" pitchFamily="34" charset="0"/>
                          <a:cs typeface="Arial" panose="020B0604020202020204" pitchFamily="34" charset="0"/>
                        </a:rPr>
                        <a:t> 4.9</a:t>
                      </a:r>
                      <a:endParaRPr lang="nl-NL" sz="16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0.264</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541073797"/>
                  </a:ext>
                </a:extLst>
              </a:tr>
              <a:tr h="327305">
                <a:tc gridSpan="5">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600" b="1" dirty="0">
                          <a:solidFill>
                            <a:schemeClr val="bg1"/>
                          </a:solidFill>
                          <a:effectLst/>
                          <a:latin typeface="Arial" panose="020B0604020202020204" pitchFamily="34" charset="0"/>
                          <a:cs typeface="Arial" panose="020B0604020202020204" pitchFamily="34" charset="0"/>
                        </a:rPr>
                        <a:t>Risk Factors (%)</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2134425"/>
                  </a:ext>
                </a:extLst>
              </a:tr>
              <a:tr h="327305">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spcAft>
                          <a:spcPts val="0"/>
                        </a:spcAft>
                      </a:pPr>
                      <a:r>
                        <a:rPr lang="nl-NL" sz="1600" b="1" dirty="0" smtClean="0">
                          <a:solidFill>
                            <a:schemeClr val="bg1"/>
                          </a:solidFill>
                          <a:effectLst/>
                          <a:latin typeface="Arial" panose="020B0604020202020204" pitchFamily="34" charset="0"/>
                          <a:cs typeface="Arial" panose="020B0604020202020204" pitchFamily="34" charset="0"/>
                        </a:rPr>
                        <a:t>     Diabetes </a:t>
                      </a:r>
                      <a:r>
                        <a:rPr lang="nl-NL" sz="1600" b="1" dirty="0">
                          <a:solidFill>
                            <a:schemeClr val="bg1"/>
                          </a:solidFill>
                          <a:effectLst/>
                          <a:latin typeface="Arial" panose="020B0604020202020204" pitchFamily="34" charset="0"/>
                          <a:cs typeface="Arial" panose="020B0604020202020204" pitchFamily="34" charset="0"/>
                        </a:rPr>
                        <a:t>Mellitus</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35</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32</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38</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0.666</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429422787"/>
                  </a:ext>
                </a:extLst>
              </a:tr>
              <a:tr h="327305">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spcAft>
                          <a:spcPts val="0"/>
                        </a:spcAft>
                      </a:pPr>
                      <a:r>
                        <a:rPr lang="nl-NL" sz="1600" b="1" dirty="0" smtClean="0">
                          <a:solidFill>
                            <a:schemeClr val="bg1"/>
                          </a:solidFill>
                          <a:effectLst/>
                          <a:latin typeface="Arial" panose="020B0604020202020204" pitchFamily="34" charset="0"/>
                          <a:cs typeface="Arial" panose="020B0604020202020204" pitchFamily="34" charset="0"/>
                        </a:rPr>
                        <a:t>     Dyslipidemia</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63</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63</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62</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0.935</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1284491937"/>
                  </a:ext>
                </a:extLst>
              </a:tr>
              <a:tr h="327305">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spcAft>
                          <a:spcPts val="0"/>
                        </a:spcAft>
                      </a:pPr>
                      <a:r>
                        <a:rPr lang="nl-NL" sz="1600" b="1" dirty="0" smtClean="0">
                          <a:solidFill>
                            <a:schemeClr val="bg1"/>
                          </a:solidFill>
                          <a:effectLst/>
                          <a:latin typeface="Arial" panose="020B0604020202020204" pitchFamily="34" charset="0"/>
                          <a:cs typeface="Arial" panose="020B0604020202020204" pitchFamily="34" charset="0"/>
                        </a:rPr>
                        <a:t>     Hypertension</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63</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63</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62</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0.935</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1644254640"/>
                  </a:ext>
                </a:extLst>
              </a:tr>
              <a:tr h="327305">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spcAft>
                          <a:spcPts val="0"/>
                        </a:spcAft>
                      </a:pPr>
                      <a:r>
                        <a:rPr lang="nl-NL" sz="1600" b="1" dirty="0" smtClean="0">
                          <a:solidFill>
                            <a:schemeClr val="bg1"/>
                          </a:solidFill>
                          <a:effectLst/>
                          <a:latin typeface="Arial" panose="020B0604020202020204" pitchFamily="34" charset="0"/>
                          <a:cs typeface="Arial" panose="020B0604020202020204" pitchFamily="34" charset="0"/>
                        </a:rPr>
                        <a:t>     Current </a:t>
                      </a:r>
                      <a:r>
                        <a:rPr lang="nl-NL" sz="1600" b="1" dirty="0">
                          <a:solidFill>
                            <a:schemeClr val="bg1"/>
                          </a:solidFill>
                          <a:effectLst/>
                          <a:latin typeface="Arial" panose="020B0604020202020204" pitchFamily="34" charset="0"/>
                          <a:cs typeface="Arial" panose="020B0604020202020204" pitchFamily="34" charset="0"/>
                        </a:rPr>
                        <a:t>smoking</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53</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47</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57</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0.158</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451351845"/>
                  </a:ext>
                </a:extLst>
              </a:tr>
              <a:tr h="327305">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600" b="1" dirty="0">
                          <a:solidFill>
                            <a:schemeClr val="bg1"/>
                          </a:solidFill>
                          <a:effectLst/>
                          <a:latin typeface="Arial" panose="020B0604020202020204" pitchFamily="34" charset="0"/>
                          <a:cs typeface="Arial" panose="020B0604020202020204" pitchFamily="34" charset="0"/>
                        </a:rPr>
                        <a:t>Prior MI (%)</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28</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16</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38</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0.115</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074362629"/>
                  </a:ext>
                </a:extLst>
              </a:tr>
              <a:tr h="327305">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600" b="1" dirty="0">
                          <a:solidFill>
                            <a:schemeClr val="bg1"/>
                          </a:solidFill>
                          <a:effectLst/>
                          <a:latin typeface="Arial" panose="020B0604020202020204" pitchFamily="34" charset="0"/>
                          <a:cs typeface="Arial" panose="020B0604020202020204" pitchFamily="34" charset="0"/>
                        </a:rPr>
                        <a:t>Prior PCI (%)</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40</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53</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29</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0.121</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051633863"/>
                  </a:ext>
                </a:extLst>
              </a:tr>
              <a:tr h="327305">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600" b="1" dirty="0">
                          <a:solidFill>
                            <a:schemeClr val="bg1"/>
                          </a:solidFill>
                          <a:effectLst/>
                          <a:latin typeface="Arial" panose="020B0604020202020204" pitchFamily="34" charset="0"/>
                          <a:cs typeface="Arial" panose="020B0604020202020204" pitchFamily="34" charset="0"/>
                        </a:rPr>
                        <a:t>Prior CABG (%)</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10</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ea typeface="+mn-ea"/>
                          <a:cs typeface="Arial" panose="020B0604020202020204" pitchFamily="34" charset="0"/>
                        </a:rPr>
                        <a:t>11</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p>
                      <a:pPr algn="ctr">
                        <a:spcAft>
                          <a:spcPts val="0"/>
                        </a:spcAft>
                      </a:pPr>
                      <a:r>
                        <a:rPr lang="nl-NL" sz="1600" b="1" dirty="0">
                          <a:solidFill>
                            <a:schemeClr val="bg1"/>
                          </a:solidFill>
                          <a:effectLst/>
                          <a:latin typeface="Arial" panose="020B0604020202020204" pitchFamily="34" charset="0"/>
                          <a:ea typeface="+mn-ea"/>
                          <a:cs typeface="Arial" panose="020B0604020202020204" pitchFamily="34" charset="0"/>
                        </a:rPr>
                        <a:t>10</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0.916</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1143244326"/>
                  </a:ext>
                </a:extLst>
              </a:tr>
              <a:tr h="327305">
                <a:tc gridSpan="4">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600" b="1" dirty="0" err="1">
                          <a:solidFill>
                            <a:schemeClr val="bg1"/>
                          </a:solidFill>
                          <a:effectLst/>
                          <a:latin typeface="Arial" panose="020B0604020202020204" pitchFamily="34" charset="0"/>
                          <a:cs typeface="Arial" panose="020B0604020202020204" pitchFamily="34" charset="0"/>
                        </a:rPr>
                        <a:t>Left</a:t>
                      </a:r>
                      <a:r>
                        <a:rPr lang="nl-NL" sz="1600" b="1" dirty="0">
                          <a:solidFill>
                            <a:schemeClr val="bg1"/>
                          </a:solidFill>
                          <a:effectLst/>
                          <a:latin typeface="Arial" panose="020B0604020202020204" pitchFamily="34" charset="0"/>
                          <a:cs typeface="Arial" panose="020B0604020202020204" pitchFamily="34" charset="0"/>
                        </a:rPr>
                        <a:t> </a:t>
                      </a:r>
                      <a:r>
                        <a:rPr lang="nl-NL" sz="1600" b="1" dirty="0" err="1">
                          <a:solidFill>
                            <a:schemeClr val="bg1"/>
                          </a:solidFill>
                          <a:effectLst/>
                          <a:latin typeface="Arial" panose="020B0604020202020204" pitchFamily="34" charset="0"/>
                          <a:cs typeface="Arial" panose="020B0604020202020204" pitchFamily="34" charset="0"/>
                        </a:rPr>
                        <a:t>ventricular</a:t>
                      </a:r>
                      <a:r>
                        <a:rPr lang="nl-NL" sz="1600" b="1" dirty="0">
                          <a:solidFill>
                            <a:schemeClr val="bg1"/>
                          </a:solidFill>
                          <a:effectLst/>
                          <a:latin typeface="Arial" panose="020B0604020202020204" pitchFamily="34" charset="0"/>
                          <a:cs typeface="Arial" panose="020B0604020202020204" pitchFamily="34" charset="0"/>
                        </a:rPr>
                        <a:t> </a:t>
                      </a:r>
                      <a:r>
                        <a:rPr lang="nl-NL" sz="1600" b="1" dirty="0" err="1">
                          <a:solidFill>
                            <a:schemeClr val="bg1"/>
                          </a:solidFill>
                          <a:effectLst/>
                          <a:latin typeface="Arial" panose="020B0604020202020204" pitchFamily="34" charset="0"/>
                          <a:cs typeface="Arial" panose="020B0604020202020204" pitchFamily="34" charset="0"/>
                        </a:rPr>
                        <a:t>function</a:t>
                      </a:r>
                      <a:r>
                        <a:rPr lang="nl-NL" sz="1600" b="1" dirty="0">
                          <a:solidFill>
                            <a:schemeClr val="bg1"/>
                          </a:solidFill>
                          <a:effectLst/>
                          <a:latin typeface="Arial" panose="020B0604020202020204" pitchFamily="34" charset="0"/>
                          <a:cs typeface="Arial" panose="020B0604020202020204" pitchFamily="34" charset="0"/>
                        </a:rPr>
                        <a:t> (EF) (%)</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0.688</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241997225"/>
                  </a:ext>
                </a:extLst>
              </a:tr>
              <a:tr h="327305">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spcAft>
                          <a:spcPts val="0"/>
                        </a:spcAft>
                      </a:pPr>
                      <a:r>
                        <a:rPr lang="nl-NL" sz="1600" b="1" dirty="0" smtClean="0">
                          <a:solidFill>
                            <a:schemeClr val="bg1"/>
                          </a:solidFill>
                          <a:effectLst/>
                          <a:latin typeface="Arial" panose="020B0604020202020204" pitchFamily="34" charset="0"/>
                          <a:cs typeface="Arial" panose="020B0604020202020204" pitchFamily="34" charset="0"/>
                        </a:rPr>
                        <a:t>     Normal </a:t>
                      </a:r>
                      <a:r>
                        <a:rPr lang="nl-NL" sz="1600" b="1" dirty="0">
                          <a:solidFill>
                            <a:schemeClr val="bg1"/>
                          </a:solidFill>
                          <a:effectLst/>
                          <a:latin typeface="Arial" panose="020B0604020202020204" pitchFamily="34" charset="0"/>
                          <a:cs typeface="Arial" panose="020B0604020202020204" pitchFamily="34" charset="0"/>
                        </a:rPr>
                        <a:t>(&gt; 50%)</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65</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ea typeface="+mn-ea"/>
                          <a:cs typeface="Arial" panose="020B0604020202020204" pitchFamily="34" charset="0"/>
                        </a:rPr>
                        <a:t>74</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57</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spcAft>
                          <a:spcPts val="0"/>
                        </a:spcAft>
                      </a:pPr>
                      <a:r>
                        <a:rPr lang="nl-NL" sz="1600" b="1" dirty="0">
                          <a:solidFill>
                            <a:schemeClr val="bg1"/>
                          </a:solidFill>
                          <a:effectLst/>
                          <a:latin typeface="Arial" panose="020B0604020202020204" pitchFamily="34" charset="0"/>
                          <a:cs typeface="Arial" panose="020B0604020202020204" pitchFamily="34" charset="0"/>
                        </a:rPr>
                        <a:t> </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481751953"/>
                  </a:ext>
                </a:extLst>
              </a:tr>
              <a:tr h="327305">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spcAft>
                          <a:spcPts val="0"/>
                        </a:spcAft>
                      </a:pPr>
                      <a:r>
                        <a:rPr lang="nl-NL" sz="1600" b="1" dirty="0" smtClean="0">
                          <a:solidFill>
                            <a:schemeClr val="bg1"/>
                          </a:solidFill>
                          <a:effectLst/>
                          <a:latin typeface="Arial" panose="020B0604020202020204" pitchFamily="34" charset="0"/>
                          <a:cs typeface="Arial" panose="020B0604020202020204" pitchFamily="34" charset="0"/>
                        </a:rPr>
                        <a:t>     Reduced </a:t>
                      </a:r>
                      <a:r>
                        <a:rPr lang="nl-NL" sz="1600" b="1" dirty="0">
                          <a:solidFill>
                            <a:schemeClr val="bg1"/>
                          </a:solidFill>
                          <a:effectLst/>
                          <a:latin typeface="Arial" panose="020B0604020202020204" pitchFamily="34" charset="0"/>
                          <a:cs typeface="Arial" panose="020B0604020202020204" pitchFamily="34" charset="0"/>
                        </a:rPr>
                        <a:t>(30 - 50%)</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ea typeface="+mn-ea"/>
                          <a:cs typeface="Arial" panose="020B0604020202020204" pitchFamily="34" charset="0"/>
                        </a:rPr>
                        <a:t>23</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ea typeface="+mn-ea"/>
                          <a:cs typeface="Arial" panose="020B0604020202020204" pitchFamily="34" charset="0"/>
                        </a:rPr>
                        <a:t>26</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p>
                      <a:pPr algn="ctr">
                        <a:spcAft>
                          <a:spcPts val="0"/>
                        </a:spcAft>
                      </a:pPr>
                      <a:r>
                        <a:rPr lang="nl-NL" sz="1600" b="1" dirty="0">
                          <a:solidFill>
                            <a:schemeClr val="bg1"/>
                          </a:solidFill>
                          <a:effectLst/>
                          <a:latin typeface="Arial" panose="020B0604020202020204" pitchFamily="34" charset="0"/>
                          <a:ea typeface="+mn-ea"/>
                          <a:cs typeface="Arial" panose="020B0604020202020204" pitchFamily="34" charset="0"/>
                        </a:rPr>
                        <a:t>28</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spcAft>
                          <a:spcPts val="0"/>
                        </a:spcAft>
                      </a:pPr>
                      <a:r>
                        <a:rPr lang="nl-NL" sz="1600" b="1" dirty="0">
                          <a:solidFill>
                            <a:schemeClr val="bg1"/>
                          </a:solidFill>
                          <a:effectLst/>
                          <a:latin typeface="Arial" panose="020B0604020202020204" pitchFamily="34" charset="0"/>
                          <a:cs typeface="Arial" panose="020B0604020202020204" pitchFamily="34" charset="0"/>
                        </a:rPr>
                        <a:t> </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4242740881"/>
                  </a:ext>
                </a:extLst>
              </a:tr>
              <a:tr h="327305">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spcAft>
                          <a:spcPts val="0"/>
                        </a:spcAft>
                      </a:pPr>
                      <a:r>
                        <a:rPr lang="nl-NL" sz="1600" b="1" dirty="0" smtClean="0">
                          <a:solidFill>
                            <a:schemeClr val="bg1"/>
                          </a:solidFill>
                          <a:effectLst/>
                          <a:latin typeface="Arial" panose="020B0604020202020204" pitchFamily="34" charset="0"/>
                          <a:cs typeface="Arial" panose="020B0604020202020204" pitchFamily="34" charset="0"/>
                        </a:rPr>
                        <a:t>     Severely </a:t>
                      </a:r>
                      <a:r>
                        <a:rPr lang="nl-NL" sz="1600" b="1" dirty="0">
                          <a:solidFill>
                            <a:schemeClr val="bg1"/>
                          </a:solidFill>
                          <a:effectLst/>
                          <a:latin typeface="Arial" panose="020B0604020202020204" pitchFamily="34" charset="0"/>
                          <a:cs typeface="Arial" panose="020B0604020202020204" pitchFamily="34" charset="0"/>
                        </a:rPr>
                        <a:t>reduced (&lt; 30%)</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ea typeface="+mn-ea"/>
                          <a:cs typeface="Arial" panose="020B0604020202020204" pitchFamily="34" charset="0"/>
                        </a:rPr>
                        <a:t>3</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0</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p>
                      <a:pPr algn="ctr">
                        <a:spcAft>
                          <a:spcPts val="0"/>
                        </a:spcAft>
                      </a:pPr>
                      <a:r>
                        <a:rPr lang="nl-NL" sz="1600" b="1" dirty="0">
                          <a:solidFill>
                            <a:schemeClr val="bg1"/>
                          </a:solidFill>
                          <a:effectLst/>
                          <a:latin typeface="Arial" panose="020B0604020202020204" pitchFamily="34" charset="0"/>
                          <a:ea typeface="+mn-ea"/>
                          <a:cs typeface="Arial" panose="020B0604020202020204" pitchFamily="34" charset="0"/>
                        </a:rPr>
                        <a:t>5</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spcAft>
                          <a:spcPts val="0"/>
                        </a:spcAft>
                      </a:pPr>
                      <a:r>
                        <a:rPr lang="nl-NL" sz="1600" b="1" dirty="0">
                          <a:solidFill>
                            <a:schemeClr val="bg1"/>
                          </a:solidFill>
                          <a:effectLst/>
                          <a:latin typeface="Arial" panose="020B0604020202020204" pitchFamily="34" charset="0"/>
                          <a:cs typeface="Arial" panose="020B0604020202020204" pitchFamily="34" charset="0"/>
                        </a:rPr>
                        <a:t> </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444" marR="22444" marT="22444" marB="2244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831285621"/>
                  </a:ext>
                </a:extLst>
              </a:tr>
            </a:tbl>
          </a:graphicData>
        </a:graphic>
      </p:graphicFrame>
    </p:spTree>
    <p:extLst>
      <p:ext uri="{BB962C8B-B14F-4D97-AF65-F5344CB8AC3E}">
        <p14:creationId xmlns:p14="http://schemas.microsoft.com/office/powerpoint/2010/main" val="31049391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4"/>
          <p:cNvSpPr txBox="1"/>
          <p:nvPr/>
        </p:nvSpPr>
        <p:spPr>
          <a:xfrm>
            <a:off x="8041341" y="6467826"/>
            <a:ext cx="223035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1" i="1" u="none" strike="noStrike" kern="1200" cap="none" spc="0" normalizeH="0" baseline="0" noProof="0" dirty="0" smtClean="0">
                <a:ln>
                  <a:noFill/>
                </a:ln>
                <a:solidFill>
                  <a:srgbClr val="FFFF00"/>
                </a:solidFill>
                <a:effectLst/>
                <a:uLnTx/>
                <a:uFillTx/>
                <a:latin typeface="Arial" charset="0"/>
                <a:ea typeface="+mn-ea"/>
                <a:cs typeface="Arial" charset="0"/>
              </a:rPr>
              <a:t>Vinck M, TCT 2022</a:t>
            </a:r>
            <a:endParaRPr kumimoji="0" lang="nl-NL" sz="1800" b="1" i="1" u="none" strike="noStrike" kern="1200" cap="none" spc="0" normalizeH="0" baseline="0" noProof="0" dirty="0">
              <a:ln>
                <a:noFill/>
              </a:ln>
              <a:solidFill>
                <a:srgbClr val="FFFF00"/>
              </a:solidFill>
              <a:effectLst/>
              <a:uLnTx/>
              <a:uFillTx/>
              <a:latin typeface="Arial" charset="0"/>
              <a:ea typeface="+mn-ea"/>
              <a:cs typeface="Arial" charset="0"/>
            </a:endParaRPr>
          </a:p>
        </p:txBody>
      </p:sp>
      <p:sp>
        <p:nvSpPr>
          <p:cNvPr id="4" name="Titel 1"/>
          <p:cNvSpPr txBox="1">
            <a:spLocks/>
          </p:cNvSpPr>
          <p:nvPr/>
        </p:nvSpPr>
        <p:spPr bwMode="auto">
          <a:xfrm>
            <a:off x="0" y="1"/>
            <a:ext cx="10287000" cy="636494"/>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ctr" rtl="0" eaLnBrk="0" fontAlgn="base" hangingPunct="0">
              <a:spcBef>
                <a:spcPct val="0"/>
              </a:spcBef>
              <a:spcAft>
                <a:spcPct val="0"/>
              </a:spcAft>
              <a:defRPr sz="2500" b="1" baseline="0">
                <a:solidFill>
                  <a:schemeClr val="bg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3200" b="1" i="0" u="none" strike="noStrike" kern="0" cap="none" spc="0" normalizeH="0" baseline="0" noProof="0" dirty="0" smtClean="0">
                <a:ln>
                  <a:noFill/>
                </a:ln>
                <a:solidFill>
                  <a:srgbClr val="FFFF00"/>
                </a:solidFill>
                <a:effectLst/>
                <a:uLnTx/>
                <a:uFillTx/>
                <a:latin typeface="Arial"/>
                <a:ea typeface="+mj-ea"/>
                <a:cs typeface="+mj-cs"/>
              </a:rPr>
              <a:t>EXIT-CALC Trial: Procedural Characteristics</a:t>
            </a:r>
            <a:endParaRPr kumimoji="0" lang="nl-NL" sz="3200" b="1" i="0" u="none" strike="noStrike" kern="0" cap="none" spc="0" normalizeH="0" baseline="0" noProof="0" dirty="0">
              <a:ln>
                <a:noFill/>
              </a:ln>
              <a:solidFill>
                <a:srgbClr val="FFFF00"/>
              </a:solidFill>
              <a:effectLst/>
              <a:uLnTx/>
              <a:uFillTx/>
              <a:latin typeface="Arial"/>
              <a:ea typeface="+mj-ea"/>
              <a:cs typeface="+mj-cs"/>
            </a:endParaRPr>
          </a:p>
        </p:txBody>
      </p:sp>
      <p:graphicFrame>
        <p:nvGraphicFramePr>
          <p:cNvPr id="5" name="Tijdelijke aanduiding voor inhoud 3"/>
          <p:cNvGraphicFramePr>
            <a:graphicFrameLocks/>
          </p:cNvGraphicFramePr>
          <p:nvPr>
            <p:extLst/>
          </p:nvPr>
        </p:nvGraphicFramePr>
        <p:xfrm>
          <a:off x="161366" y="677615"/>
          <a:ext cx="9704577" cy="5642502"/>
        </p:xfrm>
        <a:graphic>
          <a:graphicData uri="http://schemas.openxmlformats.org/drawingml/2006/table">
            <a:tbl>
              <a:tblPr firstRow="1" firstCol="1" bandRow="1"/>
              <a:tblGrid>
                <a:gridCol w="2939823">
                  <a:extLst>
                    <a:ext uri="{9D8B030D-6E8A-4147-A177-3AD203B41FA5}">
                      <a16:colId xmlns:a16="http://schemas.microsoft.com/office/drawing/2014/main" val="1877435585"/>
                    </a:ext>
                  </a:extLst>
                </a:gridCol>
                <a:gridCol w="1554697">
                  <a:extLst>
                    <a:ext uri="{9D8B030D-6E8A-4147-A177-3AD203B41FA5}">
                      <a16:colId xmlns:a16="http://schemas.microsoft.com/office/drawing/2014/main" val="1684829058"/>
                    </a:ext>
                  </a:extLst>
                </a:gridCol>
                <a:gridCol w="1702403">
                  <a:extLst>
                    <a:ext uri="{9D8B030D-6E8A-4147-A177-3AD203B41FA5}">
                      <a16:colId xmlns:a16="http://schemas.microsoft.com/office/drawing/2014/main" val="3238233791"/>
                    </a:ext>
                  </a:extLst>
                </a:gridCol>
                <a:gridCol w="2431978">
                  <a:extLst>
                    <a:ext uri="{9D8B030D-6E8A-4147-A177-3AD203B41FA5}">
                      <a16:colId xmlns:a16="http://schemas.microsoft.com/office/drawing/2014/main" val="3551001504"/>
                    </a:ext>
                  </a:extLst>
                </a:gridCol>
                <a:gridCol w="1075676">
                  <a:extLst>
                    <a:ext uri="{9D8B030D-6E8A-4147-A177-3AD203B41FA5}">
                      <a16:colId xmlns:a16="http://schemas.microsoft.com/office/drawing/2014/main" val="3415485635"/>
                    </a:ext>
                  </a:extLst>
                </a:gridCol>
              </a:tblGrid>
              <a:tr h="492648">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lgn="ctr">
                        <a:spcAft>
                          <a:spcPts val="0"/>
                        </a:spcAft>
                      </a:pP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Total (n=40)</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15575"/>
                    </a:solidFill>
                  </a:tcPr>
                </a:tc>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lgn="ctr">
                        <a:spcAft>
                          <a:spcPts val="0"/>
                        </a:spcAft>
                      </a:pPr>
                      <a:r>
                        <a:rPr lang="nl-NL" sz="1400" b="1" dirty="0" err="1">
                          <a:solidFill>
                            <a:schemeClr val="bg1"/>
                          </a:solidFill>
                          <a:effectLst/>
                          <a:latin typeface="Arial" panose="020B0604020202020204" pitchFamily="34" charset="0"/>
                          <a:cs typeface="Arial" panose="020B0604020202020204" pitchFamily="34" charset="0"/>
                        </a:rPr>
                        <a:t>Lithotripsy</a:t>
                      </a:r>
                      <a:r>
                        <a:rPr lang="nl-NL" sz="1400" b="1" baseline="0" dirty="0">
                          <a:solidFill>
                            <a:schemeClr val="bg1"/>
                          </a:solidFill>
                          <a:effectLst/>
                          <a:latin typeface="Arial" panose="020B0604020202020204" pitchFamily="34" charset="0"/>
                          <a:cs typeface="Arial" panose="020B0604020202020204" pitchFamily="34" charset="0"/>
                        </a:rPr>
                        <a:t> </a:t>
                      </a:r>
                      <a:r>
                        <a:rPr lang="nl-NL" sz="1400" b="1" dirty="0">
                          <a:solidFill>
                            <a:schemeClr val="bg1"/>
                          </a:solidFill>
                          <a:effectLst/>
                          <a:latin typeface="Arial" panose="020B0604020202020204" pitchFamily="34" charset="0"/>
                          <a:cs typeface="Arial" panose="020B0604020202020204" pitchFamily="34" charset="0"/>
                        </a:rPr>
                        <a:t>(n=19)</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15575"/>
                    </a:solidFill>
                  </a:tcPr>
                </a:tc>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lgn="ctr">
                        <a:spcAft>
                          <a:spcPts val="0"/>
                        </a:spcAft>
                      </a:pPr>
                      <a:r>
                        <a:rPr lang="nl-NL" sz="1400" b="1" dirty="0" err="1">
                          <a:solidFill>
                            <a:schemeClr val="bg1"/>
                          </a:solidFill>
                          <a:effectLst/>
                          <a:latin typeface="Arial" panose="020B0604020202020204" pitchFamily="34" charset="0"/>
                          <a:cs typeface="Arial" panose="020B0604020202020204" pitchFamily="34" charset="0"/>
                        </a:rPr>
                        <a:t>Conventional</a:t>
                      </a:r>
                      <a:r>
                        <a:rPr lang="nl-NL" sz="1400" b="1" baseline="0" dirty="0">
                          <a:solidFill>
                            <a:schemeClr val="bg1"/>
                          </a:solidFill>
                          <a:effectLst/>
                          <a:latin typeface="Arial" panose="020B0604020202020204" pitchFamily="34" charset="0"/>
                          <a:cs typeface="Arial" panose="020B0604020202020204" pitchFamily="34" charset="0"/>
                        </a:rPr>
                        <a:t> </a:t>
                      </a:r>
                      <a:r>
                        <a:rPr lang="nl-NL" sz="1400" b="1" dirty="0">
                          <a:solidFill>
                            <a:schemeClr val="bg1"/>
                          </a:solidFill>
                          <a:effectLst/>
                          <a:latin typeface="Arial" panose="020B0604020202020204" pitchFamily="34" charset="0"/>
                          <a:cs typeface="Arial" panose="020B0604020202020204" pitchFamily="34" charset="0"/>
                        </a:rPr>
                        <a:t>(n=21)</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15575"/>
                    </a:solidFill>
                  </a:tcPr>
                </a:tc>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p-</a:t>
                      </a:r>
                      <a:r>
                        <a:rPr lang="nl-NL" sz="1400" b="1" dirty="0" err="1">
                          <a:solidFill>
                            <a:schemeClr val="bg1"/>
                          </a:solidFill>
                          <a:effectLst/>
                          <a:latin typeface="Arial" panose="020B0604020202020204" pitchFamily="34" charset="0"/>
                          <a:cs typeface="Arial" panose="020B0604020202020204" pitchFamily="34" charset="0"/>
                        </a:rPr>
                        <a:t>value</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945402273"/>
                  </a:ext>
                </a:extLst>
              </a:tr>
              <a:tr h="320231">
                <a:tc gridSpan="5">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en-GB" sz="1400" b="1" dirty="0" err="1">
                          <a:solidFill>
                            <a:schemeClr val="bg1"/>
                          </a:solidFill>
                          <a:effectLst/>
                          <a:latin typeface="Arial" panose="020B0604020202020204" pitchFamily="34" charset="0"/>
                          <a:cs typeface="Arial" panose="020B0604020202020204" pitchFamily="34" charset="0"/>
                        </a:rPr>
                        <a:t>Predilatation</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1222608"/>
                  </a:ext>
                </a:extLst>
              </a:tr>
              <a:tr h="320231">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400" b="1" dirty="0">
                          <a:solidFill>
                            <a:schemeClr val="bg1"/>
                          </a:solidFill>
                          <a:effectLst/>
                          <a:latin typeface="Arial" panose="020B0604020202020204" pitchFamily="34" charset="0"/>
                          <a:cs typeface="Arial" panose="020B0604020202020204" pitchFamily="34" charset="0"/>
                        </a:rPr>
                        <a:t>Compliant balloon (%)</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 </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7 (33.3)</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 </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1816451137"/>
                  </a:ext>
                </a:extLst>
              </a:tr>
              <a:tr h="320231">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400" b="1" dirty="0">
                          <a:solidFill>
                            <a:schemeClr val="bg1"/>
                          </a:solidFill>
                          <a:effectLst/>
                          <a:latin typeface="Arial" panose="020B0604020202020204" pitchFamily="34" charset="0"/>
                          <a:cs typeface="Arial" panose="020B0604020202020204" pitchFamily="34" charset="0"/>
                        </a:rPr>
                        <a:t>Non-compliant balloon (%)</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 </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14 (66.7)</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 </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785030783"/>
                  </a:ext>
                </a:extLst>
              </a:tr>
              <a:tr h="320231">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400" b="1" dirty="0">
                          <a:solidFill>
                            <a:schemeClr val="bg1"/>
                          </a:solidFill>
                          <a:effectLst/>
                          <a:latin typeface="Arial" panose="020B0604020202020204" pitchFamily="34" charset="0"/>
                          <a:cs typeface="Arial" panose="020B0604020202020204" pitchFamily="34" charset="0"/>
                        </a:rPr>
                        <a:t>Scoring balloon (%)</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 </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8 (38.1)</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 </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335495380"/>
                  </a:ext>
                </a:extLst>
              </a:tr>
              <a:tr h="320231">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400" b="1" dirty="0">
                          <a:solidFill>
                            <a:schemeClr val="bg1"/>
                          </a:solidFill>
                          <a:effectLst/>
                          <a:latin typeface="Arial" panose="020B0604020202020204" pitchFamily="34" charset="0"/>
                          <a:cs typeface="Arial" panose="020B0604020202020204" pitchFamily="34" charset="0"/>
                        </a:rPr>
                        <a:t>Diameter (mm)</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 </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3.2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0.4</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2.8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0.5</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 </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481487662"/>
                  </a:ext>
                </a:extLst>
              </a:tr>
              <a:tr h="346389">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400" b="1">
                          <a:solidFill>
                            <a:schemeClr val="bg1"/>
                          </a:solidFill>
                          <a:effectLst/>
                          <a:latin typeface="Arial" panose="020B0604020202020204" pitchFamily="34" charset="0"/>
                          <a:cs typeface="Arial" panose="020B0604020202020204" pitchFamily="34" charset="0"/>
                        </a:rPr>
                        <a:t>Pressure (atm)</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 </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4.9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1.0</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15.4 </a:t>
                      </a:r>
                      <a:r>
                        <a:rPr lang="nl-NL" sz="14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a:solidFill>
                            <a:schemeClr val="bg1"/>
                          </a:solidFill>
                          <a:effectLst/>
                          <a:latin typeface="Arial" panose="020B0604020202020204" pitchFamily="34" charset="0"/>
                          <a:cs typeface="Arial" panose="020B0604020202020204" pitchFamily="34" charset="0"/>
                        </a:rPr>
                        <a:t> 3.3</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 </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392931297"/>
                  </a:ext>
                </a:extLst>
              </a:tr>
              <a:tr h="320231">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400" b="1" dirty="0" smtClean="0">
                          <a:solidFill>
                            <a:schemeClr val="bg1"/>
                          </a:solidFill>
                          <a:effectLst/>
                          <a:latin typeface="Arial" panose="020B0604020202020204" pitchFamily="34" charset="0"/>
                          <a:cs typeface="Arial" panose="020B0604020202020204" pitchFamily="34" charset="0"/>
                        </a:rPr>
                        <a:t>No</a:t>
                      </a:r>
                      <a:r>
                        <a:rPr lang="nl-NL" sz="1400" b="1" dirty="0">
                          <a:solidFill>
                            <a:schemeClr val="bg1"/>
                          </a:solidFill>
                          <a:effectLst/>
                          <a:latin typeface="Arial" panose="020B0604020202020204" pitchFamily="34" charset="0"/>
                          <a:cs typeface="Arial" panose="020B0604020202020204" pitchFamily="34" charset="0"/>
                        </a:rPr>
                        <a:t>.</a:t>
                      </a:r>
                      <a:r>
                        <a:rPr lang="nl-NL" sz="1400" b="1" baseline="0" dirty="0">
                          <a:solidFill>
                            <a:schemeClr val="bg1"/>
                          </a:solidFill>
                          <a:effectLst/>
                          <a:latin typeface="Arial" panose="020B0604020202020204" pitchFamily="34" charset="0"/>
                          <a:cs typeface="Arial" panose="020B0604020202020204" pitchFamily="34" charset="0"/>
                        </a:rPr>
                        <a:t> of </a:t>
                      </a:r>
                      <a:r>
                        <a:rPr lang="nl-NL" sz="1400" b="1" baseline="0" dirty="0" err="1">
                          <a:solidFill>
                            <a:schemeClr val="bg1"/>
                          </a:solidFill>
                          <a:effectLst/>
                          <a:latin typeface="Arial" panose="020B0604020202020204" pitchFamily="34" charset="0"/>
                          <a:cs typeface="Arial" panose="020B0604020202020204" pitchFamily="34" charset="0"/>
                        </a:rPr>
                        <a:t>p</a:t>
                      </a:r>
                      <a:r>
                        <a:rPr lang="nl-NL" sz="1400" b="1" dirty="0" err="1">
                          <a:solidFill>
                            <a:schemeClr val="bg1"/>
                          </a:solidFill>
                          <a:effectLst/>
                          <a:latin typeface="Arial" panose="020B0604020202020204" pitchFamily="34" charset="0"/>
                          <a:cs typeface="Arial" panose="020B0604020202020204" pitchFamily="34" charset="0"/>
                        </a:rPr>
                        <a:t>ulses</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 </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74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11</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 </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89606973"/>
                  </a:ext>
                </a:extLst>
              </a:tr>
              <a:tr h="320231">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400" b="1" dirty="0">
                          <a:solidFill>
                            <a:schemeClr val="bg1"/>
                          </a:solidFill>
                          <a:effectLst/>
                          <a:latin typeface="Arial" panose="020B0604020202020204" pitchFamily="34" charset="0"/>
                          <a:cs typeface="Arial" panose="020B0604020202020204" pitchFamily="34" charset="0"/>
                        </a:rPr>
                        <a:t>Stent(s) (n)</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1.7 </a:t>
                      </a:r>
                      <a:r>
                        <a:rPr lang="nl-NL" sz="14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a:solidFill>
                            <a:schemeClr val="bg1"/>
                          </a:solidFill>
                          <a:effectLst/>
                          <a:latin typeface="Arial" panose="020B0604020202020204" pitchFamily="34" charset="0"/>
                          <a:cs typeface="Arial" panose="020B0604020202020204" pitchFamily="34" charset="0"/>
                        </a:rPr>
                        <a:t> 0.6</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1.8 </a:t>
                      </a:r>
                      <a:r>
                        <a:rPr lang="nl-NL" sz="14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a:solidFill>
                            <a:schemeClr val="bg1"/>
                          </a:solidFill>
                          <a:effectLst/>
                          <a:latin typeface="Arial" panose="020B0604020202020204" pitchFamily="34" charset="0"/>
                          <a:cs typeface="Arial" panose="020B0604020202020204" pitchFamily="34" charset="0"/>
                        </a:rPr>
                        <a:t> 0.6</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1.6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0.6</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0.526</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1085203835"/>
                  </a:ext>
                </a:extLst>
              </a:tr>
              <a:tr h="320231">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400" b="1" dirty="0" err="1">
                          <a:solidFill>
                            <a:schemeClr val="bg1"/>
                          </a:solidFill>
                          <a:effectLst/>
                          <a:latin typeface="Arial" panose="020B0604020202020204" pitchFamily="34" charset="0"/>
                          <a:cs typeface="Arial" panose="020B0604020202020204" pitchFamily="34" charset="0"/>
                        </a:rPr>
                        <a:t>Length</a:t>
                      </a:r>
                      <a:r>
                        <a:rPr lang="nl-NL" sz="1400" b="1" dirty="0">
                          <a:solidFill>
                            <a:schemeClr val="bg1"/>
                          </a:solidFill>
                          <a:effectLst/>
                          <a:latin typeface="Arial" panose="020B0604020202020204" pitchFamily="34" charset="0"/>
                          <a:cs typeface="Arial" panose="020B0604020202020204" pitchFamily="34" charset="0"/>
                        </a:rPr>
                        <a:t> (mm)</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30.5 </a:t>
                      </a:r>
                      <a:r>
                        <a:rPr lang="nl-NL" sz="14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a:solidFill>
                            <a:schemeClr val="bg1"/>
                          </a:solidFill>
                          <a:effectLst/>
                          <a:latin typeface="Arial" panose="020B0604020202020204" pitchFamily="34" charset="0"/>
                          <a:cs typeface="Arial" panose="020B0604020202020204" pitchFamily="34" charset="0"/>
                        </a:rPr>
                        <a:t> 12.2</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29.4 </a:t>
                      </a:r>
                      <a:r>
                        <a:rPr lang="nl-NL" sz="14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a:solidFill>
                            <a:schemeClr val="bg1"/>
                          </a:solidFill>
                          <a:effectLst/>
                          <a:latin typeface="Arial" panose="020B0604020202020204" pitchFamily="34" charset="0"/>
                          <a:cs typeface="Arial" panose="020B0604020202020204" pitchFamily="34" charset="0"/>
                        </a:rPr>
                        <a:t> 12.1</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31.7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12.5</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0.437</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193734462"/>
                  </a:ext>
                </a:extLst>
              </a:tr>
              <a:tr h="320231">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400" b="1" dirty="0">
                          <a:solidFill>
                            <a:schemeClr val="bg1"/>
                          </a:solidFill>
                          <a:effectLst/>
                          <a:latin typeface="Arial" panose="020B0604020202020204" pitchFamily="34" charset="0"/>
                          <a:cs typeface="Arial" panose="020B0604020202020204" pitchFamily="34" charset="0"/>
                        </a:rPr>
                        <a:t>Diameter (mm)</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3.2 </a:t>
                      </a:r>
                      <a:r>
                        <a:rPr lang="nl-NL" sz="14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a:solidFill>
                            <a:schemeClr val="bg1"/>
                          </a:solidFill>
                          <a:effectLst/>
                          <a:latin typeface="Arial" panose="020B0604020202020204" pitchFamily="34" charset="0"/>
                          <a:cs typeface="Arial" panose="020B0604020202020204" pitchFamily="34" charset="0"/>
                        </a:rPr>
                        <a:t> 0.4</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3.3 </a:t>
                      </a:r>
                      <a:r>
                        <a:rPr lang="nl-NL" sz="14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a:solidFill>
                            <a:schemeClr val="bg1"/>
                          </a:solidFill>
                          <a:effectLst/>
                          <a:latin typeface="Arial" panose="020B0604020202020204" pitchFamily="34" charset="0"/>
                          <a:cs typeface="Arial" panose="020B0604020202020204" pitchFamily="34" charset="0"/>
                        </a:rPr>
                        <a:t> 0.4</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3.2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0.4</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0.349</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440377875"/>
                  </a:ext>
                </a:extLst>
              </a:tr>
              <a:tr h="320231">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400" b="1" dirty="0" err="1">
                          <a:solidFill>
                            <a:schemeClr val="bg1"/>
                          </a:solidFill>
                          <a:effectLst/>
                          <a:latin typeface="Arial" panose="020B0604020202020204" pitchFamily="34" charset="0"/>
                          <a:cs typeface="Arial" panose="020B0604020202020204" pitchFamily="34" charset="0"/>
                        </a:rPr>
                        <a:t>Pressure</a:t>
                      </a:r>
                      <a:r>
                        <a:rPr lang="nl-NL" sz="1400" b="1" dirty="0">
                          <a:solidFill>
                            <a:schemeClr val="bg1"/>
                          </a:solidFill>
                          <a:effectLst/>
                          <a:latin typeface="Arial" panose="020B0604020202020204" pitchFamily="34" charset="0"/>
                          <a:cs typeface="Arial" panose="020B0604020202020204" pitchFamily="34" charset="0"/>
                        </a:rPr>
                        <a:t> (</a:t>
                      </a:r>
                      <a:r>
                        <a:rPr lang="nl-NL" sz="1400" b="1" dirty="0" err="1">
                          <a:solidFill>
                            <a:schemeClr val="bg1"/>
                          </a:solidFill>
                          <a:effectLst/>
                          <a:latin typeface="Arial" panose="020B0604020202020204" pitchFamily="34" charset="0"/>
                          <a:cs typeface="Arial" panose="020B0604020202020204" pitchFamily="34" charset="0"/>
                        </a:rPr>
                        <a:t>atm</a:t>
                      </a:r>
                      <a:r>
                        <a:rPr lang="nl-NL" sz="1400" b="1" dirty="0">
                          <a:solidFill>
                            <a:schemeClr val="bg1"/>
                          </a:solidFill>
                          <a:effectLst/>
                          <a:latin typeface="Arial" panose="020B0604020202020204" pitchFamily="34" charset="0"/>
                          <a:cs typeface="Arial" panose="020B0604020202020204" pitchFamily="34" charset="0"/>
                        </a:rPr>
                        <a:t>)</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15.4 </a:t>
                      </a:r>
                      <a:r>
                        <a:rPr lang="nl-NL" sz="14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a:solidFill>
                            <a:schemeClr val="bg1"/>
                          </a:solidFill>
                          <a:effectLst/>
                          <a:latin typeface="Arial" panose="020B0604020202020204" pitchFamily="34" charset="0"/>
                          <a:cs typeface="Arial" panose="020B0604020202020204" pitchFamily="34" charset="0"/>
                        </a:rPr>
                        <a:t> 2.3</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14.9 </a:t>
                      </a:r>
                      <a:r>
                        <a:rPr lang="nl-NL" sz="14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a:solidFill>
                            <a:schemeClr val="bg1"/>
                          </a:solidFill>
                          <a:effectLst/>
                          <a:latin typeface="Arial" panose="020B0604020202020204" pitchFamily="34" charset="0"/>
                          <a:cs typeface="Arial" panose="020B0604020202020204" pitchFamily="34" charset="0"/>
                        </a:rPr>
                        <a:t> 2.3</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15.8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2.3</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0.110</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11618299"/>
                  </a:ext>
                </a:extLst>
              </a:tr>
              <a:tr h="320231">
                <a:tc gridSpan="5">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400" b="1" dirty="0" err="1">
                          <a:solidFill>
                            <a:schemeClr val="bg1"/>
                          </a:solidFill>
                          <a:effectLst/>
                          <a:latin typeface="Arial" panose="020B0604020202020204" pitchFamily="34" charset="0"/>
                          <a:cs typeface="Arial" panose="020B0604020202020204" pitchFamily="34" charset="0"/>
                        </a:rPr>
                        <a:t>Postdilatation</a:t>
                      </a:r>
                      <a:r>
                        <a:rPr lang="nl-NL" sz="1400" b="1" dirty="0">
                          <a:solidFill>
                            <a:schemeClr val="bg1"/>
                          </a:solidFill>
                          <a:effectLst/>
                          <a:latin typeface="Arial" panose="020B0604020202020204" pitchFamily="34" charset="0"/>
                          <a:cs typeface="Arial" panose="020B0604020202020204" pitchFamily="34" charset="0"/>
                        </a:rPr>
                        <a:t>, type of balloon</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2293511"/>
                  </a:ext>
                </a:extLst>
              </a:tr>
              <a:tr h="320231">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indent="88265">
                        <a:spcAft>
                          <a:spcPts val="0"/>
                        </a:spcAft>
                      </a:pPr>
                      <a:r>
                        <a:rPr lang="nl-NL" sz="1400" b="1" dirty="0" smtClean="0">
                          <a:solidFill>
                            <a:schemeClr val="bg1"/>
                          </a:solidFill>
                          <a:effectLst/>
                          <a:latin typeface="Arial" panose="020B0604020202020204" pitchFamily="34" charset="0"/>
                          <a:cs typeface="Arial" panose="020B0604020202020204" pitchFamily="34" charset="0"/>
                        </a:rPr>
                        <a:t>   Compliant </a:t>
                      </a:r>
                      <a:r>
                        <a:rPr lang="nl-NL" sz="1400" b="1" dirty="0">
                          <a:solidFill>
                            <a:schemeClr val="bg1"/>
                          </a:solidFill>
                          <a:effectLst/>
                          <a:latin typeface="Arial" panose="020B0604020202020204" pitchFamily="34" charset="0"/>
                          <a:cs typeface="Arial" panose="020B0604020202020204" pitchFamily="34" charset="0"/>
                        </a:rPr>
                        <a:t>(%)</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4 (10.0)</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2 (10.5)</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2 (9.5)</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 </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958917863"/>
                  </a:ext>
                </a:extLst>
              </a:tr>
              <a:tr h="320231">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indent="88265">
                        <a:spcAft>
                          <a:spcPts val="0"/>
                        </a:spcAft>
                      </a:pPr>
                      <a:r>
                        <a:rPr lang="nl-NL" sz="1400" b="1" dirty="0" smtClean="0">
                          <a:solidFill>
                            <a:schemeClr val="bg1"/>
                          </a:solidFill>
                          <a:effectLst/>
                          <a:latin typeface="Arial" panose="020B0604020202020204" pitchFamily="34" charset="0"/>
                          <a:cs typeface="Arial" panose="020B0604020202020204" pitchFamily="34" charset="0"/>
                        </a:rPr>
                        <a:t>   Non-compliant </a:t>
                      </a:r>
                      <a:r>
                        <a:rPr lang="nl-NL" sz="1400" b="1" dirty="0">
                          <a:solidFill>
                            <a:schemeClr val="bg1"/>
                          </a:solidFill>
                          <a:effectLst/>
                          <a:latin typeface="Arial" panose="020B0604020202020204" pitchFamily="34" charset="0"/>
                          <a:cs typeface="Arial" panose="020B0604020202020204" pitchFamily="34" charset="0"/>
                        </a:rPr>
                        <a:t>(%)</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39 (97.5)</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18 (94.7)</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21 (100)</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 </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1281857596"/>
                  </a:ext>
                </a:extLst>
              </a:tr>
              <a:tr h="320231">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400" b="1" dirty="0">
                          <a:solidFill>
                            <a:schemeClr val="bg1"/>
                          </a:solidFill>
                          <a:effectLst/>
                          <a:latin typeface="Arial" panose="020B0604020202020204" pitchFamily="34" charset="0"/>
                          <a:cs typeface="Arial" panose="020B0604020202020204" pitchFamily="34" charset="0"/>
                        </a:rPr>
                        <a:t>Diameter (mm)</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3.6 </a:t>
                      </a:r>
                      <a:r>
                        <a:rPr lang="nl-NL" sz="14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a:solidFill>
                            <a:schemeClr val="bg1"/>
                          </a:solidFill>
                          <a:effectLst/>
                          <a:latin typeface="Arial" panose="020B0604020202020204" pitchFamily="34" charset="0"/>
                          <a:cs typeface="Arial" panose="020B0604020202020204" pitchFamily="34" charset="0"/>
                        </a:rPr>
                        <a:t> 0.4</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3.6 </a:t>
                      </a:r>
                      <a:r>
                        <a:rPr lang="nl-NL" sz="14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a:solidFill>
                            <a:schemeClr val="bg1"/>
                          </a:solidFill>
                          <a:effectLst/>
                          <a:latin typeface="Arial" panose="020B0604020202020204" pitchFamily="34" charset="0"/>
                          <a:cs typeface="Arial" panose="020B0604020202020204" pitchFamily="34" charset="0"/>
                        </a:rPr>
                        <a:t> 0.4</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3.6 </a:t>
                      </a:r>
                      <a:r>
                        <a:rPr lang="nl-NL" sz="14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a:solidFill>
                            <a:schemeClr val="bg1"/>
                          </a:solidFill>
                          <a:effectLst/>
                          <a:latin typeface="Arial" panose="020B0604020202020204" pitchFamily="34" charset="0"/>
                          <a:cs typeface="Arial" panose="020B0604020202020204" pitchFamily="34" charset="0"/>
                        </a:rPr>
                        <a:t> 0.5</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0.809</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1526889736"/>
                  </a:ext>
                </a:extLst>
              </a:tr>
              <a:tr h="320231">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400" b="1" dirty="0" err="1">
                          <a:solidFill>
                            <a:schemeClr val="bg1"/>
                          </a:solidFill>
                          <a:effectLst/>
                          <a:latin typeface="Arial" panose="020B0604020202020204" pitchFamily="34" charset="0"/>
                          <a:cs typeface="Arial" panose="020B0604020202020204" pitchFamily="34" charset="0"/>
                        </a:rPr>
                        <a:t>Pressure</a:t>
                      </a:r>
                      <a:r>
                        <a:rPr lang="nl-NL" sz="1400" b="1" dirty="0">
                          <a:solidFill>
                            <a:schemeClr val="bg1"/>
                          </a:solidFill>
                          <a:effectLst/>
                          <a:latin typeface="Arial" panose="020B0604020202020204" pitchFamily="34" charset="0"/>
                          <a:cs typeface="Arial" panose="020B0604020202020204" pitchFamily="34" charset="0"/>
                        </a:rPr>
                        <a:t> (</a:t>
                      </a:r>
                      <a:r>
                        <a:rPr lang="nl-NL" sz="1400" b="1" dirty="0" err="1">
                          <a:solidFill>
                            <a:schemeClr val="bg1"/>
                          </a:solidFill>
                          <a:effectLst/>
                          <a:latin typeface="Arial" panose="020B0604020202020204" pitchFamily="34" charset="0"/>
                          <a:cs typeface="Arial" panose="020B0604020202020204" pitchFamily="34" charset="0"/>
                        </a:rPr>
                        <a:t>atm</a:t>
                      </a:r>
                      <a:r>
                        <a:rPr lang="nl-NL" sz="1400" b="1" dirty="0">
                          <a:solidFill>
                            <a:schemeClr val="bg1"/>
                          </a:solidFill>
                          <a:effectLst/>
                          <a:latin typeface="Arial" panose="020B0604020202020204" pitchFamily="34" charset="0"/>
                          <a:cs typeface="Arial" panose="020B0604020202020204" pitchFamily="34" charset="0"/>
                        </a:rPr>
                        <a:t>)</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18.8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3.6</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18.0 </a:t>
                      </a:r>
                      <a:r>
                        <a:rPr lang="nl-NL" sz="14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a:solidFill>
                            <a:schemeClr val="bg1"/>
                          </a:solidFill>
                          <a:effectLst/>
                          <a:latin typeface="Arial" panose="020B0604020202020204" pitchFamily="34" charset="0"/>
                          <a:cs typeface="Arial" panose="020B0604020202020204" pitchFamily="34" charset="0"/>
                        </a:rPr>
                        <a:t> 2.5</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19.5 </a:t>
                      </a:r>
                      <a:r>
                        <a:rPr lang="nl-NL" sz="14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a:solidFill>
                            <a:schemeClr val="bg1"/>
                          </a:solidFill>
                          <a:effectLst/>
                          <a:latin typeface="Arial" panose="020B0604020202020204" pitchFamily="34" charset="0"/>
                          <a:cs typeface="Arial" panose="020B0604020202020204" pitchFamily="34" charset="0"/>
                        </a:rPr>
                        <a:t> 4.2</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0.106</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66" marR="20866" marT="20866" marB="2086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359755306"/>
                  </a:ext>
                </a:extLst>
              </a:tr>
            </a:tbl>
          </a:graphicData>
        </a:graphic>
      </p:graphicFrame>
      <p:sp>
        <p:nvSpPr>
          <p:cNvPr id="2" name="Rectangle 1"/>
          <p:cNvSpPr/>
          <p:nvPr/>
        </p:nvSpPr>
        <p:spPr bwMode="auto">
          <a:xfrm>
            <a:off x="143435" y="2770094"/>
            <a:ext cx="9708777" cy="681318"/>
          </a:xfrm>
          <a:prstGeom prst="rect">
            <a:avLst/>
          </a:prstGeom>
          <a:noFill/>
          <a:ln w="381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4000" b="1" i="0" u="none" strike="noStrike" kern="1200" cap="none" spc="0" normalizeH="0" baseline="0" noProof="0" smtClean="0">
              <a:ln>
                <a:noFill/>
              </a:ln>
              <a:solidFill>
                <a:srgbClr val="FFFFFF"/>
              </a:solidFill>
              <a:effectLst/>
              <a:uLnTx/>
              <a:uFillTx/>
              <a:latin typeface="Times New Roman" pitchFamily="18" charset="0"/>
              <a:ea typeface="+mn-ea"/>
              <a:cs typeface="+mn-cs"/>
            </a:endParaRPr>
          </a:p>
        </p:txBody>
      </p:sp>
      <p:sp>
        <p:nvSpPr>
          <p:cNvPr id="7" name="Rectangle 6"/>
          <p:cNvSpPr/>
          <p:nvPr/>
        </p:nvSpPr>
        <p:spPr bwMode="auto">
          <a:xfrm>
            <a:off x="161366" y="5665693"/>
            <a:ext cx="9708777" cy="654423"/>
          </a:xfrm>
          <a:prstGeom prst="rect">
            <a:avLst/>
          </a:prstGeom>
          <a:noFill/>
          <a:ln w="381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4000" b="1" i="0" u="none" strike="noStrike" kern="1200" cap="none" spc="0" normalizeH="0" baseline="0" noProof="0" smtClean="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311225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4"/>
          <p:cNvSpPr txBox="1"/>
          <p:nvPr/>
        </p:nvSpPr>
        <p:spPr>
          <a:xfrm>
            <a:off x="8041341" y="6467826"/>
            <a:ext cx="223035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1" i="1" u="none" strike="noStrike" kern="1200" cap="none" spc="0" normalizeH="0" baseline="0" noProof="0" dirty="0" smtClean="0">
                <a:ln>
                  <a:noFill/>
                </a:ln>
                <a:solidFill>
                  <a:srgbClr val="FFFF00"/>
                </a:solidFill>
                <a:effectLst/>
                <a:uLnTx/>
                <a:uFillTx/>
                <a:latin typeface="Arial" charset="0"/>
                <a:ea typeface="+mn-ea"/>
                <a:cs typeface="Arial" charset="0"/>
              </a:rPr>
              <a:t>Vinck M, TCT 2022</a:t>
            </a:r>
            <a:endParaRPr kumimoji="0" lang="nl-NL" sz="1800" b="1" i="1" u="none" strike="noStrike" kern="1200" cap="none" spc="0" normalizeH="0" baseline="0" noProof="0" dirty="0">
              <a:ln>
                <a:noFill/>
              </a:ln>
              <a:solidFill>
                <a:srgbClr val="FFFF00"/>
              </a:solidFill>
              <a:effectLst/>
              <a:uLnTx/>
              <a:uFillTx/>
              <a:latin typeface="Arial" charset="0"/>
              <a:ea typeface="+mn-ea"/>
              <a:cs typeface="Arial" charset="0"/>
            </a:endParaRPr>
          </a:p>
        </p:txBody>
      </p:sp>
      <p:sp>
        <p:nvSpPr>
          <p:cNvPr id="4" name="Titel 1"/>
          <p:cNvSpPr txBox="1">
            <a:spLocks/>
          </p:cNvSpPr>
          <p:nvPr/>
        </p:nvSpPr>
        <p:spPr bwMode="auto">
          <a:xfrm>
            <a:off x="-15303" y="170808"/>
            <a:ext cx="10287000" cy="636494"/>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ctr" rtl="0" eaLnBrk="0" fontAlgn="base" hangingPunct="0">
              <a:spcBef>
                <a:spcPct val="0"/>
              </a:spcBef>
              <a:spcAft>
                <a:spcPct val="0"/>
              </a:spcAft>
              <a:defRPr sz="2500" b="1" baseline="0">
                <a:solidFill>
                  <a:schemeClr val="bg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3200" b="1" i="0" u="none" strike="noStrike" kern="0" cap="none" spc="0" normalizeH="0" baseline="0" noProof="0" dirty="0" smtClean="0">
                <a:ln>
                  <a:noFill/>
                </a:ln>
                <a:solidFill>
                  <a:srgbClr val="FFFF00"/>
                </a:solidFill>
                <a:effectLst/>
                <a:uLnTx/>
                <a:uFillTx/>
                <a:latin typeface="Arial"/>
                <a:ea typeface="+mj-ea"/>
                <a:cs typeface="+mj-cs"/>
              </a:rPr>
              <a:t>EXIT-CALC Trial: Study Results</a:t>
            </a:r>
            <a:endParaRPr kumimoji="0" lang="nl-NL" sz="3200" b="1" i="0" u="none" strike="noStrike" kern="0" cap="none" spc="0" normalizeH="0" baseline="0" noProof="0" dirty="0">
              <a:ln>
                <a:noFill/>
              </a:ln>
              <a:solidFill>
                <a:srgbClr val="FFFF00"/>
              </a:solidFill>
              <a:effectLst/>
              <a:uLnTx/>
              <a:uFillTx/>
              <a:latin typeface="Arial"/>
              <a:ea typeface="+mj-ea"/>
              <a:cs typeface="+mj-cs"/>
            </a:endParaRPr>
          </a:p>
        </p:txBody>
      </p:sp>
      <p:pic>
        <p:nvPicPr>
          <p:cNvPr id="5" name="Tijdelijke aanduiding voor inhoud 6"/>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1244" t="8738" r="3874" b="8134"/>
          <a:stretch/>
        </p:blipFill>
        <p:spPr bwMode="auto">
          <a:xfrm>
            <a:off x="143776" y="1192696"/>
            <a:ext cx="5109200" cy="5198165"/>
          </a:xfrm>
          <a:prstGeom prst="rect">
            <a:avLst/>
          </a:prstGeom>
          <a:noFill/>
          <a:ln w="9525">
            <a:noFill/>
            <a:miter lim="800000"/>
            <a:headEnd/>
            <a:tailEnd/>
          </a:ln>
        </p:spPr>
      </p:pic>
      <p:sp>
        <p:nvSpPr>
          <p:cNvPr id="6" name="Tijdelijke aanduiding voor inhoud 1"/>
          <p:cNvSpPr txBox="1">
            <a:spLocks/>
          </p:cNvSpPr>
          <p:nvPr/>
        </p:nvSpPr>
        <p:spPr bwMode="auto">
          <a:xfrm>
            <a:off x="5249273" y="1535278"/>
            <a:ext cx="5147060" cy="4045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30000"/>
              </a:spcBef>
              <a:spcAft>
                <a:spcPct val="0"/>
              </a:spcAft>
              <a:buClr>
                <a:schemeClr val="accent2"/>
              </a:buClr>
              <a:buSzPct val="110000"/>
              <a:buChar char="•"/>
              <a:defRPr sz="2100" b="0" baseline="0">
                <a:solidFill>
                  <a:schemeClr val="bg1"/>
                </a:solidFill>
                <a:latin typeface="+mn-lt"/>
                <a:ea typeface="+mn-ea"/>
                <a:cs typeface="+mn-cs"/>
              </a:defRPr>
            </a:lvl1pPr>
            <a:lvl2pPr marL="557213" indent="-214313" algn="l" rtl="0" eaLnBrk="0" fontAlgn="base" hangingPunct="0">
              <a:spcBef>
                <a:spcPct val="30000"/>
              </a:spcBef>
              <a:spcAft>
                <a:spcPct val="0"/>
              </a:spcAft>
              <a:buClr>
                <a:schemeClr val="accent2"/>
              </a:buClr>
              <a:buSzPct val="70000"/>
              <a:buFont typeface="Wingdings 2" pitchFamily="18" charset="2"/>
              <a:buChar char="¡"/>
              <a:defRPr sz="1800" b="0" baseline="0">
                <a:solidFill>
                  <a:schemeClr val="bg1"/>
                </a:solidFill>
                <a:latin typeface="+mn-lt"/>
              </a:defRPr>
            </a:lvl2pPr>
            <a:lvl3pPr marL="857250" indent="-171450" algn="l" rtl="0" eaLnBrk="0" fontAlgn="base" hangingPunct="0">
              <a:spcBef>
                <a:spcPct val="30000"/>
              </a:spcBef>
              <a:spcAft>
                <a:spcPct val="0"/>
              </a:spcAft>
              <a:buChar char="•"/>
              <a:defRPr sz="1500" b="0" baseline="0">
                <a:solidFill>
                  <a:schemeClr val="bg1"/>
                </a:solidFill>
                <a:latin typeface="+mn-lt"/>
              </a:defRPr>
            </a:lvl3pPr>
            <a:lvl4pPr marL="1200150" indent="-171450" algn="l" rtl="0" eaLnBrk="0" fontAlgn="base" hangingPunct="0">
              <a:spcBef>
                <a:spcPct val="30000"/>
              </a:spcBef>
              <a:spcAft>
                <a:spcPct val="0"/>
              </a:spcAft>
              <a:buChar char="–"/>
              <a:defRPr sz="1350" b="0" baseline="0">
                <a:solidFill>
                  <a:schemeClr val="bg1"/>
                </a:solidFill>
                <a:latin typeface="+mj-lt"/>
              </a:defRPr>
            </a:lvl4pPr>
            <a:lvl5pPr marL="1543050" indent="-171450" algn="l" rtl="0" eaLnBrk="0" fontAlgn="base" hangingPunct="0">
              <a:spcBef>
                <a:spcPct val="30000"/>
              </a:spcBef>
              <a:spcAft>
                <a:spcPct val="0"/>
              </a:spcAft>
              <a:buChar char="»"/>
              <a:defRPr sz="1350" b="0" baseline="0">
                <a:solidFill>
                  <a:schemeClr val="bg1"/>
                </a:solidFill>
                <a:latin typeface="+mn-lt"/>
              </a:defRPr>
            </a:lvl5pPr>
            <a:lvl6pPr marL="1885950" indent="-171450" algn="l" rtl="0" fontAlgn="base">
              <a:spcBef>
                <a:spcPct val="30000"/>
              </a:spcBef>
              <a:spcAft>
                <a:spcPct val="0"/>
              </a:spcAft>
              <a:buChar char="»"/>
              <a:defRPr sz="1350" b="1">
                <a:solidFill>
                  <a:schemeClr val="tx1"/>
                </a:solidFill>
                <a:latin typeface="+mn-lt"/>
              </a:defRPr>
            </a:lvl6pPr>
            <a:lvl7pPr marL="2228850" indent="-171450" algn="l" rtl="0" fontAlgn="base">
              <a:spcBef>
                <a:spcPct val="30000"/>
              </a:spcBef>
              <a:spcAft>
                <a:spcPct val="0"/>
              </a:spcAft>
              <a:buChar char="»"/>
              <a:defRPr sz="1350" b="1">
                <a:solidFill>
                  <a:schemeClr val="tx1"/>
                </a:solidFill>
                <a:latin typeface="+mn-lt"/>
              </a:defRPr>
            </a:lvl7pPr>
            <a:lvl8pPr marL="2571750" indent="-171450" algn="l" rtl="0" fontAlgn="base">
              <a:spcBef>
                <a:spcPct val="30000"/>
              </a:spcBef>
              <a:spcAft>
                <a:spcPct val="0"/>
              </a:spcAft>
              <a:buChar char="»"/>
              <a:defRPr sz="1350" b="1">
                <a:solidFill>
                  <a:schemeClr val="tx1"/>
                </a:solidFill>
                <a:latin typeface="+mn-lt"/>
              </a:defRPr>
            </a:lvl8pPr>
            <a:lvl9pPr marL="2914650" indent="-171450" algn="l" rtl="0" fontAlgn="base">
              <a:spcBef>
                <a:spcPct val="30000"/>
              </a:spcBef>
              <a:spcAft>
                <a:spcPct val="0"/>
              </a:spcAft>
              <a:buChar char="»"/>
              <a:defRPr sz="1350" b="1">
                <a:solidFill>
                  <a:schemeClr val="tx1"/>
                </a:solidFill>
                <a:latin typeface="+mn-lt"/>
              </a:defRPr>
            </a:lvl9pPr>
          </a:lstStyle>
          <a:p>
            <a:pPr marL="257175" marR="0" lvl="0" indent="-257175" algn="l" defTabSz="914400" rtl="0" eaLnBrk="0" fontAlgn="base" latinLnBrk="0" hangingPunct="0">
              <a:lnSpc>
                <a:spcPct val="100000"/>
              </a:lnSpc>
              <a:spcBef>
                <a:spcPct val="30000"/>
              </a:spcBef>
              <a:spcAft>
                <a:spcPct val="0"/>
              </a:spcAft>
              <a:buClr>
                <a:srgbClr val="FFC000"/>
              </a:buClr>
              <a:buSzPct val="110000"/>
              <a:buFontTx/>
              <a:buChar char="•"/>
              <a:tabLst/>
              <a:defRPr/>
            </a:pPr>
            <a:r>
              <a:rPr kumimoji="0" lang="en-US" sz="2400" b="1" i="0" u="none" strike="noStrike" kern="0" cap="none" spc="0" normalizeH="0" baseline="0" noProof="0" dirty="0" smtClean="0">
                <a:ln>
                  <a:noFill/>
                </a:ln>
                <a:solidFill>
                  <a:srgbClr val="FFFFFF"/>
                </a:solidFill>
                <a:effectLst/>
                <a:uLnTx/>
                <a:uFillTx/>
                <a:latin typeface="Arial"/>
                <a:ea typeface="+mn-ea"/>
                <a:cs typeface="+mn-cs"/>
              </a:rPr>
              <a:t>Stent expansion</a:t>
            </a:r>
          </a:p>
          <a:p>
            <a:pPr marL="557213" marR="0" lvl="1" indent="-214313" algn="l" defTabSz="914400" rtl="0" eaLnBrk="0" fontAlgn="base" latinLnBrk="0" hangingPunct="0">
              <a:lnSpc>
                <a:spcPct val="100000"/>
              </a:lnSpc>
              <a:spcBef>
                <a:spcPct val="30000"/>
              </a:spcBef>
              <a:spcAft>
                <a:spcPct val="0"/>
              </a:spcAft>
              <a:buClr>
                <a:srgbClr val="FFC000"/>
              </a:buClr>
              <a:buSzPct val="70000"/>
              <a:buFont typeface="Wingdings 2" pitchFamily="18" charset="2"/>
              <a:buChar char="¡"/>
              <a:tabLst/>
              <a:defRPr/>
            </a:pPr>
            <a:r>
              <a:rPr kumimoji="0" lang="en-US" sz="2400" b="1" i="0" u="none" strike="noStrike" kern="0" cap="none" spc="0" normalizeH="0" baseline="0" noProof="0" dirty="0" smtClean="0">
                <a:ln>
                  <a:noFill/>
                </a:ln>
                <a:solidFill>
                  <a:srgbClr val="FFFFFF"/>
                </a:solidFill>
                <a:effectLst/>
                <a:uLnTx/>
                <a:uFillTx/>
                <a:latin typeface="Arial"/>
                <a:ea typeface="+mn-ea"/>
                <a:cs typeface="+mn-cs"/>
              </a:rPr>
              <a:t>IVL 83.9 ± 10.3 %</a:t>
            </a:r>
          </a:p>
          <a:p>
            <a:pPr marL="557213" marR="0" lvl="1" indent="-214313" algn="l" defTabSz="914400" rtl="0" eaLnBrk="0" fontAlgn="base" latinLnBrk="0" hangingPunct="0">
              <a:lnSpc>
                <a:spcPct val="100000"/>
              </a:lnSpc>
              <a:spcBef>
                <a:spcPct val="30000"/>
              </a:spcBef>
              <a:spcAft>
                <a:spcPct val="0"/>
              </a:spcAft>
              <a:buClr>
                <a:srgbClr val="FFC000"/>
              </a:buClr>
              <a:buSzPct val="70000"/>
              <a:buFont typeface="Wingdings 2" pitchFamily="18" charset="2"/>
              <a:buChar char="¡"/>
              <a:tabLst/>
              <a:defRPr/>
            </a:pPr>
            <a:r>
              <a:rPr kumimoji="0" lang="en-US" sz="2400" b="1" i="0" u="none" strike="noStrike" kern="0" cap="none" spc="0" normalizeH="0" baseline="0" noProof="0" dirty="0" smtClean="0">
                <a:ln>
                  <a:noFill/>
                </a:ln>
                <a:solidFill>
                  <a:srgbClr val="FFFFFF"/>
                </a:solidFill>
                <a:effectLst/>
                <a:uLnTx/>
                <a:uFillTx/>
                <a:latin typeface="Arial"/>
                <a:ea typeface="+mn-ea"/>
                <a:cs typeface="+mn-cs"/>
              </a:rPr>
              <a:t>BA 82.2 ± 11.5 %</a:t>
            </a:r>
          </a:p>
          <a:p>
            <a:pPr marL="257175" marR="0" lvl="0" indent="-257175" algn="l" defTabSz="914400" rtl="0" eaLnBrk="0" fontAlgn="base" latinLnBrk="0" hangingPunct="0">
              <a:lnSpc>
                <a:spcPct val="100000"/>
              </a:lnSpc>
              <a:spcBef>
                <a:spcPct val="30000"/>
              </a:spcBef>
              <a:spcAft>
                <a:spcPct val="0"/>
              </a:spcAft>
              <a:buClr>
                <a:srgbClr val="6699FF"/>
              </a:buClr>
              <a:buSzPct val="110000"/>
              <a:buFontTx/>
              <a:buChar char="•"/>
              <a:tabLst/>
              <a:defRPr/>
            </a:pPr>
            <a:endParaRPr kumimoji="0" lang="en-US" sz="2400" b="1" i="0" u="none" strike="noStrike" kern="0" cap="none" spc="0" normalizeH="0" baseline="0" noProof="0" dirty="0" smtClean="0">
              <a:ln>
                <a:noFill/>
              </a:ln>
              <a:solidFill>
                <a:srgbClr val="FFFFFF"/>
              </a:solidFill>
              <a:effectLst/>
              <a:uLnTx/>
              <a:uFillTx/>
              <a:latin typeface="Arial"/>
              <a:ea typeface="+mn-ea"/>
              <a:cs typeface="+mn-cs"/>
            </a:endParaRPr>
          </a:p>
          <a:p>
            <a:pPr marL="257175" marR="0" lvl="0" indent="-257175" algn="l" defTabSz="914400" rtl="0" eaLnBrk="0" fontAlgn="base" latinLnBrk="0" hangingPunct="0">
              <a:lnSpc>
                <a:spcPct val="100000"/>
              </a:lnSpc>
              <a:spcBef>
                <a:spcPct val="30000"/>
              </a:spcBef>
              <a:spcAft>
                <a:spcPct val="0"/>
              </a:spcAft>
              <a:buClr>
                <a:srgbClr val="FFC000"/>
              </a:buClr>
              <a:buSzPct val="110000"/>
              <a:buFontTx/>
              <a:buChar char="•"/>
              <a:tabLst/>
              <a:defRPr/>
            </a:pPr>
            <a:r>
              <a:rPr kumimoji="0" lang="en-US" sz="2400" b="1" i="0" u="none" strike="noStrike" kern="0" cap="none" spc="0" normalizeH="0" baseline="0" noProof="0" dirty="0" smtClean="0">
                <a:ln>
                  <a:noFill/>
                </a:ln>
                <a:solidFill>
                  <a:srgbClr val="FFFFFF"/>
                </a:solidFill>
                <a:effectLst/>
                <a:uLnTx/>
                <a:uFillTx/>
                <a:latin typeface="Arial"/>
                <a:ea typeface="+mn-ea"/>
                <a:cs typeface="+mn-cs"/>
              </a:rPr>
              <a:t>Procedural and clinical outcomes</a:t>
            </a:r>
          </a:p>
          <a:p>
            <a:pPr marL="557213" marR="0" lvl="1" indent="-214313" algn="l" defTabSz="914400" rtl="0" eaLnBrk="0" fontAlgn="base" latinLnBrk="0" hangingPunct="0">
              <a:lnSpc>
                <a:spcPct val="100000"/>
              </a:lnSpc>
              <a:spcBef>
                <a:spcPct val="30000"/>
              </a:spcBef>
              <a:spcAft>
                <a:spcPct val="0"/>
              </a:spcAft>
              <a:buClr>
                <a:srgbClr val="FFC000"/>
              </a:buClr>
              <a:buSzPct val="70000"/>
              <a:buFont typeface="Wingdings 2" pitchFamily="18" charset="2"/>
              <a:buChar char="¡"/>
              <a:tabLst/>
              <a:defRPr/>
            </a:pPr>
            <a:r>
              <a:rPr kumimoji="0" lang="en-US" sz="2400" b="1" i="0" u="none" strike="noStrike" kern="0" cap="none" spc="0" normalizeH="0" baseline="0" noProof="0" dirty="0" smtClean="0">
                <a:ln>
                  <a:noFill/>
                </a:ln>
                <a:solidFill>
                  <a:srgbClr val="FFFFFF"/>
                </a:solidFill>
                <a:effectLst/>
                <a:uLnTx/>
                <a:uFillTx/>
                <a:latin typeface="Arial"/>
                <a:ea typeface="+mn-ea"/>
                <a:cs typeface="+mn-cs"/>
              </a:rPr>
              <a:t>100% procedural success</a:t>
            </a:r>
          </a:p>
          <a:p>
            <a:pPr marL="557213" marR="0" lvl="1" indent="-214313" algn="l" defTabSz="914400" rtl="0" eaLnBrk="0" fontAlgn="base" latinLnBrk="0" hangingPunct="0">
              <a:lnSpc>
                <a:spcPct val="100000"/>
              </a:lnSpc>
              <a:spcBef>
                <a:spcPct val="30000"/>
              </a:spcBef>
              <a:spcAft>
                <a:spcPct val="0"/>
              </a:spcAft>
              <a:buClr>
                <a:srgbClr val="FFC000"/>
              </a:buClr>
              <a:buSzPct val="70000"/>
              <a:buFont typeface="Wingdings 2" pitchFamily="18" charset="2"/>
              <a:buChar char="¡"/>
              <a:tabLst/>
              <a:defRPr/>
            </a:pPr>
            <a:r>
              <a:rPr kumimoji="0" lang="en-US" sz="2400" b="1" i="0" u="none" strike="noStrike" kern="0" cap="none" spc="0" normalizeH="0" baseline="0" noProof="0" dirty="0" smtClean="0">
                <a:ln>
                  <a:noFill/>
                </a:ln>
                <a:solidFill>
                  <a:srgbClr val="FFFFFF"/>
                </a:solidFill>
                <a:effectLst/>
                <a:uLnTx/>
                <a:uFillTx/>
                <a:latin typeface="Arial"/>
                <a:ea typeface="+mn-ea"/>
                <a:cs typeface="+mn-cs"/>
              </a:rPr>
              <a:t>no periprocedural complications</a:t>
            </a:r>
          </a:p>
          <a:p>
            <a:pPr marL="557213" marR="0" lvl="1" indent="-214313" algn="l" defTabSz="914400" rtl="0" eaLnBrk="0" fontAlgn="base" latinLnBrk="0" hangingPunct="0">
              <a:lnSpc>
                <a:spcPct val="100000"/>
              </a:lnSpc>
              <a:spcBef>
                <a:spcPct val="30000"/>
              </a:spcBef>
              <a:spcAft>
                <a:spcPct val="0"/>
              </a:spcAft>
              <a:buClr>
                <a:srgbClr val="FFC000"/>
              </a:buClr>
              <a:buSzPct val="70000"/>
              <a:buFont typeface="Wingdings 2" pitchFamily="18" charset="2"/>
              <a:buChar char="¡"/>
              <a:tabLst/>
              <a:defRPr/>
            </a:pPr>
            <a:r>
              <a:rPr kumimoji="0" lang="en-US" sz="2400" b="1" i="0" u="none" strike="noStrike" kern="0" cap="none" spc="0" normalizeH="0" baseline="0" noProof="0" dirty="0" smtClean="0">
                <a:ln>
                  <a:noFill/>
                </a:ln>
                <a:solidFill>
                  <a:srgbClr val="FFFFFF"/>
                </a:solidFill>
                <a:effectLst/>
                <a:uLnTx/>
                <a:uFillTx/>
                <a:latin typeface="Arial"/>
                <a:ea typeface="+mn-ea"/>
                <a:cs typeface="+mn-cs"/>
              </a:rPr>
              <a:t>no MACE reported at 30 days follow-up</a:t>
            </a:r>
            <a:endParaRPr kumimoji="0" lang="en-US" sz="2400" b="1" i="0" u="none" strike="noStrike" kern="0" cap="none" spc="0" normalizeH="0" baseline="0" noProof="0" dirty="0">
              <a:ln>
                <a:noFill/>
              </a:ln>
              <a:solidFill>
                <a:srgbClr val="FFFFFF"/>
              </a:solidFill>
              <a:effectLst/>
              <a:uLnTx/>
              <a:uFillTx/>
              <a:latin typeface="Arial"/>
              <a:ea typeface="+mn-ea"/>
              <a:cs typeface="+mn-cs"/>
            </a:endParaRPr>
          </a:p>
        </p:txBody>
      </p:sp>
      <p:sp>
        <p:nvSpPr>
          <p:cNvPr id="8" name="Tekstvak 5"/>
          <p:cNvSpPr txBox="1"/>
          <p:nvPr/>
        </p:nvSpPr>
        <p:spPr>
          <a:xfrm>
            <a:off x="2377522" y="1839651"/>
            <a:ext cx="1003801"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E4B"/>
                </a:solidFill>
                <a:effectLst/>
                <a:uLnTx/>
                <a:uFillTx/>
                <a:latin typeface="Arial" charset="0"/>
                <a:ea typeface="+mn-ea"/>
                <a:cs typeface="Arial" charset="0"/>
              </a:rPr>
              <a:t>P=0.63</a:t>
            </a:r>
          </a:p>
        </p:txBody>
      </p:sp>
      <p:sp>
        <p:nvSpPr>
          <p:cNvPr id="9" name="Tekstvak 2"/>
          <p:cNvSpPr txBox="1"/>
          <p:nvPr/>
        </p:nvSpPr>
        <p:spPr>
          <a:xfrm>
            <a:off x="2917766" y="4093896"/>
            <a:ext cx="1815597"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Arial" charset="0"/>
              </a:rPr>
              <a:t>83.9 ± 10.3 </a:t>
            </a:r>
            <a:r>
              <a:rPr kumimoji="0" lang="en-US" sz="1800" b="1"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charset="0"/>
                <a:ea typeface="+mn-ea"/>
                <a:cs typeface="Arial" charset="0"/>
              </a:rPr>
              <a:t>%</a:t>
            </a:r>
            <a:endParaRPr kumimoji="0" lang="en-US" sz="1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Arial" charset="0"/>
            </a:endParaRPr>
          </a:p>
        </p:txBody>
      </p:sp>
      <p:sp>
        <p:nvSpPr>
          <p:cNvPr id="10" name="Tekstvak 4"/>
          <p:cNvSpPr txBox="1"/>
          <p:nvPr/>
        </p:nvSpPr>
        <p:spPr>
          <a:xfrm>
            <a:off x="914400" y="4093896"/>
            <a:ext cx="1783976"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Arial" charset="0"/>
              </a:rPr>
              <a:t>82.2 ± 11.5 %</a:t>
            </a:r>
            <a:endPar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Arial" charset="0"/>
            </a:endParaRPr>
          </a:p>
        </p:txBody>
      </p:sp>
    </p:spTree>
    <p:extLst>
      <p:ext uri="{BB962C8B-B14F-4D97-AF65-F5344CB8AC3E}">
        <p14:creationId xmlns:p14="http://schemas.microsoft.com/office/powerpoint/2010/main" val="327099344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4"/>
          <p:cNvSpPr txBox="1"/>
          <p:nvPr/>
        </p:nvSpPr>
        <p:spPr>
          <a:xfrm>
            <a:off x="8041341" y="6467826"/>
            <a:ext cx="223035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1" i="1" u="none" strike="noStrike" kern="1200" cap="none" spc="0" normalizeH="0" baseline="0" noProof="0" dirty="0" smtClean="0">
                <a:ln>
                  <a:noFill/>
                </a:ln>
                <a:solidFill>
                  <a:srgbClr val="FFFF00"/>
                </a:solidFill>
                <a:effectLst/>
                <a:uLnTx/>
                <a:uFillTx/>
                <a:latin typeface="Arial" charset="0"/>
                <a:ea typeface="+mn-ea"/>
                <a:cs typeface="Arial" charset="0"/>
              </a:rPr>
              <a:t>Vinck M, TCT 2022</a:t>
            </a:r>
            <a:endParaRPr kumimoji="0" lang="nl-NL" sz="1800" b="1" i="1" u="none" strike="noStrike" kern="1200" cap="none" spc="0" normalizeH="0" baseline="0" noProof="0" dirty="0">
              <a:ln>
                <a:noFill/>
              </a:ln>
              <a:solidFill>
                <a:srgbClr val="FFFF00"/>
              </a:solidFill>
              <a:effectLst/>
              <a:uLnTx/>
              <a:uFillTx/>
              <a:latin typeface="Arial" charset="0"/>
              <a:ea typeface="+mn-ea"/>
              <a:cs typeface="Arial" charset="0"/>
            </a:endParaRPr>
          </a:p>
        </p:txBody>
      </p:sp>
      <p:sp>
        <p:nvSpPr>
          <p:cNvPr id="4" name="Titel 1"/>
          <p:cNvSpPr txBox="1">
            <a:spLocks/>
          </p:cNvSpPr>
          <p:nvPr/>
        </p:nvSpPr>
        <p:spPr bwMode="auto">
          <a:xfrm>
            <a:off x="-15303" y="8284"/>
            <a:ext cx="10287000" cy="636494"/>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ctr" rtl="0" eaLnBrk="0" fontAlgn="base" hangingPunct="0">
              <a:spcBef>
                <a:spcPct val="0"/>
              </a:spcBef>
              <a:spcAft>
                <a:spcPct val="0"/>
              </a:spcAft>
              <a:defRPr sz="2500" b="1" baseline="0">
                <a:solidFill>
                  <a:schemeClr val="bg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3200" b="1" i="0" u="none" strike="noStrike" kern="0" cap="none" spc="0" normalizeH="0" baseline="0" noProof="0" dirty="0" smtClean="0">
                <a:ln>
                  <a:noFill/>
                </a:ln>
                <a:solidFill>
                  <a:srgbClr val="FFFF00"/>
                </a:solidFill>
                <a:effectLst/>
                <a:uLnTx/>
                <a:uFillTx/>
                <a:latin typeface="Arial"/>
                <a:ea typeface="+mj-ea"/>
                <a:cs typeface="+mj-cs"/>
              </a:rPr>
              <a:t>EXIT-CALC Trial: OCT Results</a:t>
            </a:r>
            <a:endParaRPr kumimoji="0" lang="nl-NL" sz="3200" b="1" i="0" u="none" strike="noStrike" kern="0" cap="none" spc="0" normalizeH="0" baseline="0" noProof="0" dirty="0">
              <a:ln>
                <a:noFill/>
              </a:ln>
              <a:solidFill>
                <a:srgbClr val="FFFF00"/>
              </a:solidFill>
              <a:effectLst/>
              <a:uLnTx/>
              <a:uFillTx/>
              <a:latin typeface="Arial"/>
              <a:ea typeface="+mj-ea"/>
              <a:cs typeface="+mj-cs"/>
            </a:endParaRPr>
          </a:p>
        </p:txBody>
      </p:sp>
      <p:graphicFrame>
        <p:nvGraphicFramePr>
          <p:cNvPr id="6" name="Tijdelijke aanduiding voor inhoud 3"/>
          <p:cNvGraphicFramePr>
            <a:graphicFrameLocks/>
          </p:cNvGraphicFramePr>
          <p:nvPr>
            <p:extLst>
              <p:ext uri="{D42A27DB-BD31-4B8C-83A1-F6EECF244321}">
                <p14:modId xmlns:p14="http://schemas.microsoft.com/office/powerpoint/2010/main" val="3879057521"/>
              </p:ext>
            </p:extLst>
          </p:nvPr>
        </p:nvGraphicFramePr>
        <p:xfrm>
          <a:off x="188259" y="690741"/>
          <a:ext cx="9932894" cy="5630522"/>
        </p:xfrm>
        <a:graphic>
          <a:graphicData uri="http://schemas.openxmlformats.org/drawingml/2006/table">
            <a:tbl>
              <a:tblPr firstRow="1" firstCol="1" bandRow="1"/>
              <a:tblGrid>
                <a:gridCol w="3152902">
                  <a:extLst>
                    <a:ext uri="{9D8B030D-6E8A-4147-A177-3AD203B41FA5}">
                      <a16:colId xmlns:a16="http://schemas.microsoft.com/office/drawing/2014/main" val="3995569490"/>
                    </a:ext>
                  </a:extLst>
                </a:gridCol>
                <a:gridCol w="1435075">
                  <a:extLst>
                    <a:ext uri="{9D8B030D-6E8A-4147-A177-3AD203B41FA5}">
                      <a16:colId xmlns:a16="http://schemas.microsoft.com/office/drawing/2014/main" val="95214294"/>
                    </a:ext>
                  </a:extLst>
                </a:gridCol>
                <a:gridCol w="1733979">
                  <a:extLst>
                    <a:ext uri="{9D8B030D-6E8A-4147-A177-3AD203B41FA5}">
                      <a16:colId xmlns:a16="http://schemas.microsoft.com/office/drawing/2014/main" val="243748270"/>
                    </a:ext>
                  </a:extLst>
                </a:gridCol>
                <a:gridCol w="2141040">
                  <a:extLst>
                    <a:ext uri="{9D8B030D-6E8A-4147-A177-3AD203B41FA5}">
                      <a16:colId xmlns:a16="http://schemas.microsoft.com/office/drawing/2014/main" val="3734050736"/>
                    </a:ext>
                  </a:extLst>
                </a:gridCol>
                <a:gridCol w="1469898">
                  <a:extLst>
                    <a:ext uri="{9D8B030D-6E8A-4147-A177-3AD203B41FA5}">
                      <a16:colId xmlns:a16="http://schemas.microsoft.com/office/drawing/2014/main" val="480286200"/>
                    </a:ext>
                  </a:extLst>
                </a:gridCol>
              </a:tblGrid>
              <a:tr h="420032">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lgn="ctr">
                        <a:spcAft>
                          <a:spcPts val="0"/>
                        </a:spcAft>
                      </a:pP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Total (n=40)</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15575"/>
                    </a:solidFill>
                  </a:tcPr>
                </a:tc>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lgn="ctr">
                        <a:spcAft>
                          <a:spcPts val="0"/>
                        </a:spcAft>
                      </a:pPr>
                      <a:r>
                        <a:rPr lang="nl-NL" sz="1400" b="1" dirty="0" err="1">
                          <a:solidFill>
                            <a:schemeClr val="bg1"/>
                          </a:solidFill>
                          <a:effectLst/>
                          <a:latin typeface="Arial" panose="020B0604020202020204" pitchFamily="34" charset="0"/>
                          <a:cs typeface="Arial" panose="020B0604020202020204" pitchFamily="34" charset="0"/>
                        </a:rPr>
                        <a:t>Lithotripsy</a:t>
                      </a:r>
                      <a:r>
                        <a:rPr lang="nl-NL" sz="1400" b="1" baseline="0" dirty="0">
                          <a:solidFill>
                            <a:schemeClr val="bg1"/>
                          </a:solidFill>
                          <a:effectLst/>
                          <a:latin typeface="Arial" panose="020B0604020202020204" pitchFamily="34" charset="0"/>
                          <a:cs typeface="Arial" panose="020B0604020202020204" pitchFamily="34" charset="0"/>
                        </a:rPr>
                        <a:t> </a:t>
                      </a:r>
                      <a:r>
                        <a:rPr lang="nl-NL" sz="1400" b="1" dirty="0">
                          <a:solidFill>
                            <a:schemeClr val="bg1"/>
                          </a:solidFill>
                          <a:effectLst/>
                          <a:latin typeface="Arial" panose="020B0604020202020204" pitchFamily="34" charset="0"/>
                          <a:cs typeface="Arial" panose="020B0604020202020204" pitchFamily="34" charset="0"/>
                        </a:rPr>
                        <a:t>(n=19)</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15575"/>
                    </a:solidFill>
                  </a:tcPr>
                </a:tc>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lgn="ctr">
                        <a:spcAft>
                          <a:spcPts val="0"/>
                        </a:spcAft>
                      </a:pPr>
                      <a:r>
                        <a:rPr lang="nl-NL" sz="1400" b="1" dirty="0" err="1">
                          <a:solidFill>
                            <a:schemeClr val="bg1"/>
                          </a:solidFill>
                          <a:effectLst/>
                          <a:latin typeface="Arial" panose="020B0604020202020204" pitchFamily="34" charset="0"/>
                          <a:cs typeface="Arial" panose="020B0604020202020204" pitchFamily="34" charset="0"/>
                        </a:rPr>
                        <a:t>Conventional</a:t>
                      </a:r>
                      <a:r>
                        <a:rPr lang="nl-NL" sz="1400" b="1" baseline="0" dirty="0">
                          <a:solidFill>
                            <a:schemeClr val="bg1"/>
                          </a:solidFill>
                          <a:effectLst/>
                          <a:latin typeface="Arial" panose="020B0604020202020204" pitchFamily="34" charset="0"/>
                          <a:cs typeface="Arial" panose="020B0604020202020204" pitchFamily="34" charset="0"/>
                        </a:rPr>
                        <a:t> </a:t>
                      </a:r>
                      <a:r>
                        <a:rPr lang="nl-NL" sz="1400" b="1" dirty="0">
                          <a:solidFill>
                            <a:schemeClr val="bg1"/>
                          </a:solidFill>
                          <a:effectLst/>
                          <a:latin typeface="Arial" panose="020B0604020202020204" pitchFamily="34" charset="0"/>
                          <a:cs typeface="Arial" panose="020B0604020202020204" pitchFamily="34" charset="0"/>
                        </a:rPr>
                        <a:t>(n=21)</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15575"/>
                    </a:solidFill>
                  </a:tcPr>
                </a:tc>
                <a:tc>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p-</a:t>
                      </a:r>
                      <a:r>
                        <a:rPr lang="nl-NL" sz="1400" b="1" dirty="0" err="1">
                          <a:solidFill>
                            <a:schemeClr val="bg1"/>
                          </a:solidFill>
                          <a:effectLst/>
                          <a:latin typeface="Arial" panose="020B0604020202020204" pitchFamily="34" charset="0"/>
                          <a:cs typeface="Arial" panose="020B0604020202020204" pitchFamily="34" charset="0"/>
                        </a:rPr>
                        <a:t>value</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1959926628"/>
                  </a:ext>
                </a:extLst>
              </a:tr>
              <a:tr h="347366">
                <a:tc gridSpan="5">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400" b="1" dirty="0">
                          <a:solidFill>
                            <a:schemeClr val="bg1"/>
                          </a:solidFill>
                          <a:effectLst/>
                          <a:latin typeface="Arial" panose="020B0604020202020204" pitchFamily="34" charset="0"/>
                          <a:cs typeface="Arial" panose="020B0604020202020204" pitchFamily="34" charset="0"/>
                        </a:rPr>
                        <a:t>Baseline OCT (first)</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3127617"/>
                  </a:ext>
                </a:extLst>
              </a:tr>
              <a:tr h="347366">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marL="51435">
                        <a:spcAft>
                          <a:spcPts val="0"/>
                        </a:spcAft>
                      </a:pPr>
                      <a:r>
                        <a:rPr lang="nl-NL" sz="1400" b="1" dirty="0" smtClean="0">
                          <a:solidFill>
                            <a:schemeClr val="bg1"/>
                          </a:solidFill>
                          <a:effectLst/>
                          <a:latin typeface="Arial" panose="020B0604020202020204" pitchFamily="34" charset="0"/>
                          <a:cs typeface="Arial" panose="020B0604020202020204" pitchFamily="34" charset="0"/>
                        </a:rPr>
                        <a:t>   Maximum </a:t>
                      </a:r>
                      <a:r>
                        <a:rPr lang="nl-NL" sz="1400" b="1" dirty="0">
                          <a:solidFill>
                            <a:schemeClr val="bg1"/>
                          </a:solidFill>
                          <a:effectLst/>
                          <a:latin typeface="Arial" panose="020B0604020202020204" pitchFamily="34" charset="0"/>
                          <a:cs typeface="Arial" panose="020B0604020202020204" pitchFamily="34" charset="0"/>
                        </a:rPr>
                        <a:t>calcium angle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346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33</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345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35</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347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32</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0.861</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083579820"/>
                  </a:ext>
                </a:extLst>
              </a:tr>
              <a:tr h="347366">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marL="51435">
                        <a:spcAft>
                          <a:spcPts val="0"/>
                        </a:spcAft>
                      </a:pPr>
                      <a:r>
                        <a:rPr lang="nl-NL" sz="1400" b="1" dirty="0" smtClean="0">
                          <a:solidFill>
                            <a:schemeClr val="bg1"/>
                          </a:solidFill>
                          <a:effectLst/>
                          <a:latin typeface="Arial" panose="020B0604020202020204" pitchFamily="34" charset="0"/>
                          <a:cs typeface="Arial" panose="020B0604020202020204" pitchFamily="34" charset="0"/>
                        </a:rPr>
                        <a:t>   Maximum </a:t>
                      </a:r>
                      <a:r>
                        <a:rPr lang="nl-NL" sz="1400" b="1" dirty="0">
                          <a:solidFill>
                            <a:schemeClr val="bg1"/>
                          </a:solidFill>
                          <a:effectLst/>
                          <a:latin typeface="Arial" panose="020B0604020202020204" pitchFamily="34" charset="0"/>
                          <a:cs typeface="Arial" panose="020B0604020202020204" pitchFamily="34" charset="0"/>
                        </a:rPr>
                        <a:t>calcium thickness (mm)</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1.1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0.2 </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1.1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0.2</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1.1 </a:t>
                      </a:r>
                      <a:r>
                        <a:rPr lang="nl-NL" sz="14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a:solidFill>
                            <a:schemeClr val="bg1"/>
                          </a:solidFill>
                          <a:effectLst/>
                          <a:latin typeface="Arial" panose="020B0604020202020204" pitchFamily="34" charset="0"/>
                          <a:cs typeface="Arial" panose="020B0604020202020204" pitchFamily="34" charset="0"/>
                        </a:rPr>
                        <a:t> 0.2</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0.470</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190353716"/>
                  </a:ext>
                </a:extLst>
              </a:tr>
              <a:tr h="347366">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marL="51435">
                        <a:spcAft>
                          <a:spcPts val="0"/>
                        </a:spcAft>
                      </a:pPr>
                      <a:r>
                        <a:rPr lang="nl-NL" sz="1400" b="1" dirty="0" smtClean="0">
                          <a:solidFill>
                            <a:schemeClr val="bg1"/>
                          </a:solidFill>
                          <a:effectLst/>
                          <a:latin typeface="Arial" panose="020B0604020202020204" pitchFamily="34" charset="0"/>
                          <a:cs typeface="Arial" panose="020B0604020202020204" pitchFamily="34" charset="0"/>
                        </a:rPr>
                        <a:t>   Calcium </a:t>
                      </a:r>
                      <a:r>
                        <a:rPr lang="nl-NL" sz="1400" b="1" dirty="0">
                          <a:solidFill>
                            <a:schemeClr val="bg1"/>
                          </a:solidFill>
                          <a:effectLst/>
                          <a:latin typeface="Arial" panose="020B0604020202020204" pitchFamily="34" charset="0"/>
                          <a:cs typeface="Arial" panose="020B0604020202020204" pitchFamily="34" charset="0"/>
                        </a:rPr>
                        <a:t>length (mm)</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22.9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5.1</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23.0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4.5</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22.9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5.7</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0.948</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1406461460"/>
                  </a:ext>
                </a:extLst>
              </a:tr>
              <a:tr h="347366">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marL="51435">
                        <a:spcAft>
                          <a:spcPts val="0"/>
                        </a:spcAft>
                      </a:pPr>
                      <a:r>
                        <a:rPr lang="nl-NL" sz="1400" b="1" dirty="0" smtClean="0">
                          <a:solidFill>
                            <a:schemeClr val="bg1"/>
                          </a:solidFill>
                          <a:effectLst/>
                          <a:latin typeface="Arial" panose="020B0604020202020204" pitchFamily="34" charset="0"/>
                          <a:cs typeface="Arial" panose="020B0604020202020204" pitchFamily="34" charset="0"/>
                        </a:rPr>
                        <a:t>   Minimal </a:t>
                      </a:r>
                      <a:r>
                        <a:rPr lang="nl-NL" sz="1400" b="1" dirty="0">
                          <a:solidFill>
                            <a:schemeClr val="bg1"/>
                          </a:solidFill>
                          <a:effectLst/>
                          <a:latin typeface="Arial" panose="020B0604020202020204" pitchFamily="34" charset="0"/>
                          <a:cs typeface="Arial" panose="020B0604020202020204" pitchFamily="34" charset="0"/>
                        </a:rPr>
                        <a:t>lumen area (mm</a:t>
                      </a:r>
                      <a:r>
                        <a:rPr lang="nl-NL" sz="1400" b="1" baseline="30000" dirty="0">
                          <a:solidFill>
                            <a:schemeClr val="bg1"/>
                          </a:solidFill>
                          <a:effectLst/>
                          <a:latin typeface="Arial" panose="020B0604020202020204" pitchFamily="34" charset="0"/>
                          <a:cs typeface="Arial" panose="020B0604020202020204" pitchFamily="34" charset="0"/>
                        </a:rPr>
                        <a:t>2</a:t>
                      </a:r>
                      <a:r>
                        <a:rPr lang="nl-NL" sz="1400" b="1" dirty="0">
                          <a:solidFill>
                            <a:schemeClr val="bg1"/>
                          </a:solidFill>
                          <a:effectLst/>
                          <a:latin typeface="Arial" panose="020B0604020202020204" pitchFamily="34" charset="0"/>
                          <a:cs typeface="Arial" panose="020B0604020202020204" pitchFamily="34" charset="0"/>
                        </a:rPr>
                        <a:t>)</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1.9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0.7</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1.9 </a:t>
                      </a:r>
                      <a:r>
                        <a:rPr lang="nl-NL" sz="14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a:solidFill>
                            <a:schemeClr val="bg1"/>
                          </a:solidFill>
                          <a:effectLst/>
                          <a:latin typeface="Arial" panose="020B0604020202020204" pitchFamily="34" charset="0"/>
                          <a:cs typeface="Arial" panose="020B0604020202020204" pitchFamily="34" charset="0"/>
                        </a:rPr>
                        <a:t> 0.7</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1.8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0.6</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0.992</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125471188"/>
                  </a:ext>
                </a:extLst>
              </a:tr>
              <a:tr h="347366">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marL="51435">
                        <a:spcAft>
                          <a:spcPts val="0"/>
                        </a:spcAft>
                      </a:pPr>
                      <a:r>
                        <a:rPr lang="nl-NL" sz="1400" b="1" dirty="0" smtClean="0">
                          <a:solidFill>
                            <a:schemeClr val="bg1"/>
                          </a:solidFill>
                          <a:effectLst/>
                          <a:latin typeface="Arial" panose="020B0604020202020204" pitchFamily="34" charset="0"/>
                          <a:cs typeface="Arial" panose="020B0604020202020204" pitchFamily="34" charset="0"/>
                        </a:rPr>
                        <a:t>   Lesion </a:t>
                      </a:r>
                      <a:r>
                        <a:rPr lang="nl-NL" sz="1400" b="1" dirty="0">
                          <a:solidFill>
                            <a:schemeClr val="bg1"/>
                          </a:solidFill>
                          <a:effectLst/>
                          <a:latin typeface="Arial" panose="020B0604020202020204" pitchFamily="34" charset="0"/>
                          <a:cs typeface="Arial" panose="020B0604020202020204" pitchFamily="34" charset="0"/>
                        </a:rPr>
                        <a:t>length (mm)</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15.9 </a:t>
                      </a:r>
                      <a:r>
                        <a:rPr lang="nl-NL" sz="14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a:solidFill>
                            <a:schemeClr val="bg1"/>
                          </a:solidFill>
                          <a:effectLst/>
                          <a:latin typeface="Arial" panose="020B0604020202020204" pitchFamily="34" charset="0"/>
                          <a:cs typeface="Arial" panose="020B0604020202020204" pitchFamily="34" charset="0"/>
                        </a:rPr>
                        <a:t> 8.0</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16.3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6.9</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15.5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9.1</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0.780</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4043542650"/>
                  </a:ext>
                </a:extLst>
              </a:tr>
              <a:tr h="347366">
                <a:tc gridSpan="5">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400" b="1" dirty="0">
                          <a:solidFill>
                            <a:schemeClr val="bg1"/>
                          </a:solidFill>
                          <a:effectLst/>
                          <a:latin typeface="Arial" panose="020B0604020202020204" pitchFamily="34" charset="0"/>
                          <a:cs typeface="Arial" panose="020B0604020202020204" pitchFamily="34" charset="0"/>
                        </a:rPr>
                        <a:t>OCT </a:t>
                      </a:r>
                      <a:r>
                        <a:rPr lang="nl-NL" sz="1400" b="1" dirty="0" err="1">
                          <a:solidFill>
                            <a:schemeClr val="bg1"/>
                          </a:solidFill>
                          <a:effectLst/>
                          <a:latin typeface="Arial" panose="020B0604020202020204" pitchFamily="34" charset="0"/>
                          <a:cs typeface="Arial" panose="020B0604020202020204" pitchFamily="34" charset="0"/>
                        </a:rPr>
                        <a:t>after</a:t>
                      </a:r>
                      <a:r>
                        <a:rPr lang="nl-NL" sz="1400" b="1" dirty="0">
                          <a:solidFill>
                            <a:schemeClr val="bg1"/>
                          </a:solidFill>
                          <a:effectLst/>
                          <a:latin typeface="Arial" panose="020B0604020202020204" pitchFamily="34" charset="0"/>
                          <a:cs typeface="Arial" panose="020B0604020202020204" pitchFamily="34" charset="0"/>
                        </a:rPr>
                        <a:t> pre-treatment (second)</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0107498"/>
                  </a:ext>
                </a:extLst>
              </a:tr>
              <a:tr h="347366">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spcAft>
                          <a:spcPts val="0"/>
                        </a:spcAft>
                      </a:pPr>
                      <a:r>
                        <a:rPr lang="nl-NL" sz="1400" b="1" dirty="0" smtClean="0">
                          <a:solidFill>
                            <a:schemeClr val="bg1"/>
                          </a:solidFill>
                          <a:effectLst/>
                          <a:latin typeface="Arial" panose="020B0604020202020204" pitchFamily="34" charset="0"/>
                          <a:cs typeface="Arial" panose="020B0604020202020204" pitchFamily="34" charset="0"/>
                        </a:rPr>
                        <a:t>   Minimal </a:t>
                      </a:r>
                      <a:r>
                        <a:rPr lang="nl-NL" sz="1400" b="1" dirty="0">
                          <a:solidFill>
                            <a:schemeClr val="bg1"/>
                          </a:solidFill>
                          <a:effectLst/>
                          <a:latin typeface="Arial" panose="020B0604020202020204" pitchFamily="34" charset="0"/>
                          <a:cs typeface="Arial" panose="020B0604020202020204" pitchFamily="34" charset="0"/>
                        </a:rPr>
                        <a:t>lumen area (mm</a:t>
                      </a:r>
                      <a:r>
                        <a:rPr lang="nl-NL" sz="1400" b="1" baseline="30000" dirty="0">
                          <a:solidFill>
                            <a:schemeClr val="bg1"/>
                          </a:solidFill>
                          <a:effectLst/>
                          <a:latin typeface="Arial" panose="020B0604020202020204" pitchFamily="34" charset="0"/>
                          <a:cs typeface="Arial" panose="020B0604020202020204" pitchFamily="34" charset="0"/>
                        </a:rPr>
                        <a:t>2</a:t>
                      </a:r>
                      <a:r>
                        <a:rPr lang="nl-NL" sz="1400" b="1" dirty="0">
                          <a:solidFill>
                            <a:schemeClr val="bg1"/>
                          </a:solidFill>
                          <a:effectLst/>
                          <a:latin typeface="Arial" panose="020B0604020202020204" pitchFamily="34" charset="0"/>
                          <a:cs typeface="Arial" panose="020B0604020202020204" pitchFamily="34" charset="0"/>
                        </a:rPr>
                        <a:t>)</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3.0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1.2</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3.2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1.2</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2.9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1.1</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0.317</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1740731290"/>
                  </a:ext>
                </a:extLst>
              </a:tr>
              <a:tr h="347366">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spcAft>
                          <a:spcPts val="0"/>
                        </a:spcAft>
                      </a:pPr>
                      <a:r>
                        <a:rPr lang="nl-NL" sz="1400" b="1" dirty="0" smtClean="0">
                          <a:solidFill>
                            <a:schemeClr val="bg1"/>
                          </a:solidFill>
                          <a:effectLst/>
                          <a:latin typeface="Arial" panose="020B0604020202020204" pitchFamily="34" charset="0"/>
                          <a:cs typeface="Arial" panose="020B0604020202020204" pitchFamily="34" charset="0"/>
                        </a:rPr>
                        <a:t>   Coronary </a:t>
                      </a:r>
                      <a:r>
                        <a:rPr lang="nl-NL" sz="1400" b="1" dirty="0">
                          <a:solidFill>
                            <a:schemeClr val="bg1"/>
                          </a:solidFill>
                          <a:effectLst/>
                          <a:latin typeface="Arial" panose="020B0604020202020204" pitchFamily="34" charset="0"/>
                          <a:cs typeface="Arial" panose="020B0604020202020204" pitchFamily="34" charset="0"/>
                        </a:rPr>
                        <a:t>dissection</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73</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63</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81</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0.056</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653439105"/>
                  </a:ext>
                </a:extLst>
              </a:tr>
              <a:tr h="347366">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spcAft>
                          <a:spcPts val="0"/>
                        </a:spcAft>
                      </a:pPr>
                      <a:r>
                        <a:rPr lang="nl-NL" sz="1400" b="1" baseline="0" dirty="0" smtClean="0">
                          <a:solidFill>
                            <a:schemeClr val="bg1"/>
                          </a:solidFill>
                          <a:effectLst/>
                          <a:latin typeface="Arial" panose="020B0604020202020204" pitchFamily="34" charset="0"/>
                          <a:cs typeface="Arial" panose="020B0604020202020204" pitchFamily="34" charset="0"/>
                        </a:rPr>
                        <a:t>   C</a:t>
                      </a:r>
                      <a:r>
                        <a:rPr lang="nl-NL" sz="1400" b="1" dirty="0" smtClean="0">
                          <a:solidFill>
                            <a:schemeClr val="bg1"/>
                          </a:solidFill>
                          <a:effectLst/>
                          <a:latin typeface="Arial" panose="020B0604020202020204" pitchFamily="34" charset="0"/>
                          <a:cs typeface="Arial" panose="020B0604020202020204" pitchFamily="34" charset="0"/>
                        </a:rPr>
                        <a:t>alcium </a:t>
                      </a:r>
                      <a:r>
                        <a:rPr lang="nl-NL" sz="1400" b="1" dirty="0">
                          <a:solidFill>
                            <a:schemeClr val="bg1"/>
                          </a:solidFill>
                          <a:effectLst/>
                          <a:latin typeface="Arial" panose="020B0604020202020204" pitchFamily="34" charset="0"/>
                          <a:cs typeface="Arial" panose="020B0604020202020204" pitchFamily="34" charset="0"/>
                        </a:rPr>
                        <a:t>fracture</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55</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79</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33</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rgbClr val="FFC000"/>
                          </a:solidFill>
                          <a:effectLst/>
                          <a:latin typeface="Arial" panose="020B0604020202020204" pitchFamily="34" charset="0"/>
                          <a:cs typeface="Arial" panose="020B0604020202020204" pitchFamily="34" charset="0"/>
                        </a:rPr>
                        <a:t>0.009</a:t>
                      </a:r>
                      <a:endParaRPr lang="nl-NL" sz="14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636743918"/>
                  </a:ext>
                </a:extLst>
              </a:tr>
              <a:tr h="347366">
                <a:tc gridSpan="4">
                  <a:txBody>
                    <a:bodyPr/>
                    <a:lstStyle>
                      <a:lvl1pPr marL="0" algn="l" defTabSz="770950" rtl="0" eaLnBrk="1" latinLnBrk="0" hangingPunct="1">
                        <a:defRPr sz="1519" b="1" kern="1200">
                          <a:solidFill>
                            <a:schemeClr val="lt1"/>
                          </a:solidFill>
                          <a:latin typeface="Arial"/>
                        </a:defRPr>
                      </a:lvl1pPr>
                      <a:lvl2pPr marL="385477" algn="l" defTabSz="770950" rtl="0" eaLnBrk="1" latinLnBrk="0" hangingPunct="1">
                        <a:defRPr sz="1519" b="1" kern="1200">
                          <a:solidFill>
                            <a:schemeClr val="lt1"/>
                          </a:solidFill>
                          <a:latin typeface="Arial"/>
                        </a:defRPr>
                      </a:lvl2pPr>
                      <a:lvl3pPr marL="770950" algn="l" defTabSz="770950" rtl="0" eaLnBrk="1" latinLnBrk="0" hangingPunct="1">
                        <a:defRPr sz="1519" b="1" kern="1200">
                          <a:solidFill>
                            <a:schemeClr val="lt1"/>
                          </a:solidFill>
                          <a:latin typeface="Arial"/>
                        </a:defRPr>
                      </a:lvl3pPr>
                      <a:lvl4pPr marL="1156422" algn="l" defTabSz="770950" rtl="0" eaLnBrk="1" latinLnBrk="0" hangingPunct="1">
                        <a:defRPr sz="1519" b="1" kern="1200">
                          <a:solidFill>
                            <a:schemeClr val="lt1"/>
                          </a:solidFill>
                          <a:latin typeface="Arial"/>
                        </a:defRPr>
                      </a:lvl4pPr>
                      <a:lvl5pPr marL="1541891" algn="l" defTabSz="770950" rtl="0" eaLnBrk="1" latinLnBrk="0" hangingPunct="1">
                        <a:defRPr sz="1519" b="1" kern="1200">
                          <a:solidFill>
                            <a:schemeClr val="lt1"/>
                          </a:solidFill>
                          <a:latin typeface="Arial"/>
                        </a:defRPr>
                      </a:lvl5pPr>
                      <a:lvl6pPr marL="1927366" algn="l" defTabSz="770950" rtl="0" eaLnBrk="1" latinLnBrk="0" hangingPunct="1">
                        <a:defRPr sz="1519" b="1" kern="1200">
                          <a:solidFill>
                            <a:schemeClr val="lt1"/>
                          </a:solidFill>
                          <a:latin typeface="Arial"/>
                        </a:defRPr>
                      </a:lvl6pPr>
                      <a:lvl7pPr marL="2312839" algn="l" defTabSz="770950" rtl="0" eaLnBrk="1" latinLnBrk="0" hangingPunct="1">
                        <a:defRPr sz="1519" b="1" kern="1200">
                          <a:solidFill>
                            <a:schemeClr val="lt1"/>
                          </a:solidFill>
                          <a:latin typeface="Arial"/>
                        </a:defRPr>
                      </a:lvl7pPr>
                      <a:lvl8pPr marL="2698311" algn="l" defTabSz="770950" rtl="0" eaLnBrk="1" latinLnBrk="0" hangingPunct="1">
                        <a:defRPr sz="1519" b="1" kern="1200">
                          <a:solidFill>
                            <a:schemeClr val="lt1"/>
                          </a:solidFill>
                          <a:latin typeface="Arial"/>
                        </a:defRPr>
                      </a:lvl8pPr>
                      <a:lvl9pPr marL="3083784" algn="l" defTabSz="770950" rtl="0" eaLnBrk="1" latinLnBrk="0" hangingPunct="1">
                        <a:defRPr sz="1519" b="1" kern="1200">
                          <a:solidFill>
                            <a:schemeClr val="lt1"/>
                          </a:solidFill>
                          <a:latin typeface="Arial"/>
                        </a:defRPr>
                      </a:lvl9pPr>
                    </a:lstStyle>
                    <a:p>
                      <a:pPr>
                        <a:spcAft>
                          <a:spcPts val="0"/>
                        </a:spcAft>
                      </a:pPr>
                      <a:r>
                        <a:rPr lang="nl-NL" sz="1400" b="1" dirty="0" err="1">
                          <a:solidFill>
                            <a:schemeClr val="bg1"/>
                          </a:solidFill>
                          <a:effectLst/>
                          <a:latin typeface="Arial" panose="020B0604020202020204" pitchFamily="34" charset="0"/>
                          <a:cs typeface="Arial" panose="020B0604020202020204" pitchFamily="34" charset="0"/>
                        </a:rPr>
                        <a:t>Final</a:t>
                      </a:r>
                      <a:r>
                        <a:rPr lang="nl-NL" sz="1400" b="1" dirty="0">
                          <a:solidFill>
                            <a:schemeClr val="bg1"/>
                          </a:solidFill>
                          <a:effectLst/>
                          <a:latin typeface="Arial" panose="020B0604020202020204" pitchFamily="34" charset="0"/>
                          <a:cs typeface="Arial" panose="020B0604020202020204" pitchFamily="34" charset="0"/>
                        </a:rPr>
                        <a:t> OCT (</a:t>
                      </a:r>
                      <a:r>
                        <a:rPr lang="nl-NL" sz="1400" b="1" dirty="0" err="1">
                          <a:solidFill>
                            <a:schemeClr val="bg1"/>
                          </a:solidFill>
                          <a:effectLst/>
                          <a:latin typeface="Arial" panose="020B0604020202020204" pitchFamily="34" charset="0"/>
                          <a:cs typeface="Arial" panose="020B0604020202020204" pitchFamily="34" charset="0"/>
                        </a:rPr>
                        <a:t>third</a:t>
                      </a:r>
                      <a:r>
                        <a:rPr lang="nl-NL" sz="1400" b="1" dirty="0">
                          <a:solidFill>
                            <a:schemeClr val="bg1"/>
                          </a:solidFill>
                          <a:effectLst/>
                          <a:latin typeface="Arial" panose="020B0604020202020204" pitchFamily="34" charset="0"/>
                          <a:cs typeface="Arial" panose="020B0604020202020204" pitchFamily="34" charset="0"/>
                        </a:rPr>
                        <a:t>)</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 </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002566481"/>
                  </a:ext>
                </a:extLst>
              </a:tr>
              <a:tr h="347366">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spcAft>
                          <a:spcPts val="0"/>
                        </a:spcAft>
                      </a:pPr>
                      <a:r>
                        <a:rPr lang="nl-NL" sz="1400" b="1" dirty="0" smtClean="0">
                          <a:solidFill>
                            <a:schemeClr val="bg1"/>
                          </a:solidFill>
                          <a:effectLst/>
                          <a:latin typeface="Arial" panose="020B0604020202020204" pitchFamily="34" charset="0"/>
                          <a:cs typeface="Arial" panose="020B0604020202020204" pitchFamily="34" charset="0"/>
                        </a:rPr>
                        <a:t>   Minimal </a:t>
                      </a:r>
                      <a:r>
                        <a:rPr lang="nl-NL" sz="1400" b="1" dirty="0">
                          <a:solidFill>
                            <a:schemeClr val="bg1"/>
                          </a:solidFill>
                          <a:effectLst/>
                          <a:latin typeface="Arial" panose="020B0604020202020204" pitchFamily="34" charset="0"/>
                          <a:cs typeface="Arial" panose="020B0604020202020204" pitchFamily="34" charset="0"/>
                        </a:rPr>
                        <a:t>stent area (mm</a:t>
                      </a:r>
                      <a:r>
                        <a:rPr lang="nl-NL" sz="1400" b="1" baseline="30000" dirty="0">
                          <a:solidFill>
                            <a:schemeClr val="bg1"/>
                          </a:solidFill>
                          <a:effectLst/>
                          <a:latin typeface="Arial" panose="020B0604020202020204" pitchFamily="34" charset="0"/>
                          <a:cs typeface="Arial" panose="020B0604020202020204" pitchFamily="34" charset="0"/>
                        </a:rPr>
                        <a:t>2</a:t>
                      </a:r>
                      <a:r>
                        <a:rPr lang="nl-NL" sz="1400" b="1" dirty="0">
                          <a:solidFill>
                            <a:schemeClr val="bg1"/>
                          </a:solidFill>
                          <a:effectLst/>
                          <a:latin typeface="Arial" panose="020B0604020202020204" pitchFamily="34" charset="0"/>
                          <a:cs typeface="Arial" panose="020B0604020202020204" pitchFamily="34" charset="0"/>
                        </a:rPr>
                        <a:t>)</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6.4 </a:t>
                      </a:r>
                      <a:r>
                        <a:rPr lang="nl-NL" sz="16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600" b="1" dirty="0">
                          <a:solidFill>
                            <a:schemeClr val="bg1"/>
                          </a:solidFill>
                          <a:effectLst/>
                          <a:latin typeface="Arial" panose="020B0604020202020204" pitchFamily="34" charset="0"/>
                          <a:cs typeface="Arial" panose="020B0604020202020204" pitchFamily="34" charset="0"/>
                        </a:rPr>
                        <a:t> 1.7</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6.6 </a:t>
                      </a:r>
                      <a:r>
                        <a:rPr lang="nl-NL" sz="16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600" b="1" dirty="0">
                          <a:solidFill>
                            <a:schemeClr val="bg1"/>
                          </a:solidFill>
                          <a:effectLst/>
                          <a:latin typeface="Arial" panose="020B0604020202020204" pitchFamily="34" charset="0"/>
                          <a:cs typeface="Arial" panose="020B0604020202020204" pitchFamily="34" charset="0"/>
                        </a:rPr>
                        <a:t> 1.5</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600" b="1" dirty="0">
                          <a:solidFill>
                            <a:schemeClr val="bg1"/>
                          </a:solidFill>
                          <a:effectLst/>
                          <a:latin typeface="Arial" panose="020B0604020202020204" pitchFamily="34" charset="0"/>
                          <a:cs typeface="Arial" panose="020B0604020202020204" pitchFamily="34" charset="0"/>
                        </a:rPr>
                        <a:t>6.2 </a:t>
                      </a:r>
                      <a:r>
                        <a:rPr lang="nl-NL" sz="16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600" b="1" dirty="0">
                          <a:solidFill>
                            <a:schemeClr val="bg1"/>
                          </a:solidFill>
                          <a:effectLst/>
                          <a:latin typeface="Arial" panose="020B0604020202020204" pitchFamily="34" charset="0"/>
                          <a:cs typeface="Arial" panose="020B0604020202020204" pitchFamily="34" charset="0"/>
                        </a:rPr>
                        <a:t> 1.8</a:t>
                      </a:r>
                      <a:endParaRPr lang="nl-NL"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0.414</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2528970118"/>
                  </a:ext>
                </a:extLst>
              </a:tr>
              <a:tr h="347366">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spcAft>
                          <a:spcPts val="0"/>
                        </a:spcAft>
                      </a:pPr>
                      <a:r>
                        <a:rPr lang="nl-NL" sz="1400" b="1" dirty="0" smtClean="0">
                          <a:solidFill>
                            <a:schemeClr val="bg1"/>
                          </a:solidFill>
                          <a:effectLst/>
                          <a:latin typeface="Arial" panose="020B0604020202020204" pitchFamily="34" charset="0"/>
                          <a:cs typeface="Arial" panose="020B0604020202020204" pitchFamily="34" charset="0"/>
                        </a:rPr>
                        <a:t>   Stent </a:t>
                      </a:r>
                      <a:r>
                        <a:rPr lang="nl-NL" sz="1400" b="1" dirty="0">
                          <a:solidFill>
                            <a:schemeClr val="bg1"/>
                          </a:solidFill>
                          <a:effectLst/>
                          <a:latin typeface="Arial" panose="020B0604020202020204" pitchFamily="34" charset="0"/>
                          <a:cs typeface="Arial" panose="020B0604020202020204" pitchFamily="34" charset="0"/>
                        </a:rPr>
                        <a:t>expansion (%)</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82.9 </a:t>
                      </a:r>
                      <a:r>
                        <a:rPr lang="nl-NL" sz="14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a:solidFill>
                            <a:schemeClr val="bg1"/>
                          </a:solidFill>
                          <a:effectLst/>
                          <a:latin typeface="Arial" panose="020B0604020202020204" pitchFamily="34" charset="0"/>
                          <a:cs typeface="Arial" panose="020B0604020202020204" pitchFamily="34" charset="0"/>
                        </a:rPr>
                        <a:t> 10.9</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83.9 </a:t>
                      </a:r>
                      <a:r>
                        <a:rPr lang="nl-NL" sz="1400" b="1">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a:solidFill>
                            <a:schemeClr val="bg1"/>
                          </a:solidFill>
                          <a:effectLst/>
                          <a:latin typeface="Arial" panose="020B0604020202020204" pitchFamily="34" charset="0"/>
                          <a:cs typeface="Arial" panose="020B0604020202020204" pitchFamily="34" charset="0"/>
                        </a:rPr>
                        <a:t> 10.3</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82.2 </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lang="nl-NL" sz="1400" b="1" dirty="0">
                          <a:solidFill>
                            <a:schemeClr val="bg1"/>
                          </a:solidFill>
                          <a:effectLst/>
                          <a:latin typeface="Arial" panose="020B0604020202020204" pitchFamily="34" charset="0"/>
                          <a:cs typeface="Arial" panose="020B0604020202020204" pitchFamily="34" charset="0"/>
                        </a:rPr>
                        <a:t> 11.5</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0.630</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050565698"/>
                  </a:ext>
                </a:extLst>
              </a:tr>
              <a:tr h="347366">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spcAft>
                          <a:spcPts val="0"/>
                        </a:spcAft>
                      </a:pPr>
                      <a:r>
                        <a:rPr lang="nl-NL" sz="1400" b="1" dirty="0" smtClean="0">
                          <a:solidFill>
                            <a:schemeClr val="bg1"/>
                          </a:solidFill>
                          <a:effectLst/>
                          <a:latin typeface="Arial" panose="020B0604020202020204" pitchFamily="34" charset="0"/>
                          <a:cs typeface="Arial" panose="020B0604020202020204" pitchFamily="34" charset="0"/>
                        </a:rPr>
                        <a:t>   Edge </a:t>
                      </a:r>
                      <a:r>
                        <a:rPr lang="nl-NL" sz="1400" b="1" dirty="0">
                          <a:solidFill>
                            <a:schemeClr val="bg1"/>
                          </a:solidFill>
                          <a:effectLst/>
                          <a:latin typeface="Arial" panose="020B0604020202020204" pitchFamily="34" charset="0"/>
                          <a:cs typeface="Arial" panose="020B0604020202020204" pitchFamily="34" charset="0"/>
                        </a:rPr>
                        <a:t>dissection &gt;60</a:t>
                      </a:r>
                      <a:r>
                        <a:rPr lang="nl-NL" sz="14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13</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a:solidFill>
                            <a:schemeClr val="bg1"/>
                          </a:solidFill>
                          <a:effectLst/>
                          <a:latin typeface="Arial" panose="020B0604020202020204" pitchFamily="34" charset="0"/>
                          <a:cs typeface="Arial" panose="020B0604020202020204" pitchFamily="34" charset="0"/>
                        </a:rPr>
                        <a:t>0</a:t>
                      </a:r>
                      <a:endParaRPr lang="nl-NL"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24</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rgbClr val="FFC000"/>
                          </a:solidFill>
                          <a:effectLst/>
                          <a:latin typeface="Arial" panose="020B0604020202020204" pitchFamily="34" charset="0"/>
                          <a:cs typeface="Arial" panose="020B0604020202020204" pitchFamily="34" charset="0"/>
                        </a:rPr>
                        <a:t>0.036</a:t>
                      </a:r>
                      <a:endParaRPr lang="nl-NL" sz="14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245013166"/>
                  </a:ext>
                </a:extLst>
              </a:tr>
              <a:tr h="347366">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spcAft>
                          <a:spcPts val="0"/>
                        </a:spcAft>
                      </a:pPr>
                      <a:r>
                        <a:rPr lang="nl-NL" sz="1400" b="1" dirty="0" smtClean="0">
                          <a:solidFill>
                            <a:schemeClr val="bg1"/>
                          </a:solidFill>
                          <a:effectLst/>
                          <a:latin typeface="Arial" panose="020B0604020202020204" pitchFamily="34" charset="0"/>
                          <a:cs typeface="Arial" panose="020B0604020202020204" pitchFamily="34" charset="0"/>
                        </a:rPr>
                        <a:t>   Stent </a:t>
                      </a:r>
                      <a:r>
                        <a:rPr lang="nl-NL" sz="1400" b="1" dirty="0">
                          <a:solidFill>
                            <a:schemeClr val="bg1"/>
                          </a:solidFill>
                          <a:effectLst/>
                          <a:latin typeface="Arial" panose="020B0604020202020204" pitchFamily="34" charset="0"/>
                          <a:cs typeface="Arial" panose="020B0604020202020204" pitchFamily="34" charset="0"/>
                        </a:rPr>
                        <a:t>malapposition</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28</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26</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29</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tc>
                  <a:txBody>
                    <a:bodyPr/>
                    <a:lstStyle>
                      <a:lvl1pPr marL="0" algn="l" defTabSz="770950" rtl="0" eaLnBrk="1" latinLnBrk="0" hangingPunct="1">
                        <a:defRPr sz="1519" kern="1200">
                          <a:solidFill>
                            <a:schemeClr val="dk1"/>
                          </a:solidFill>
                          <a:latin typeface="Arial"/>
                        </a:defRPr>
                      </a:lvl1pPr>
                      <a:lvl2pPr marL="385477" algn="l" defTabSz="770950" rtl="0" eaLnBrk="1" latinLnBrk="0" hangingPunct="1">
                        <a:defRPr sz="1519" kern="1200">
                          <a:solidFill>
                            <a:schemeClr val="dk1"/>
                          </a:solidFill>
                          <a:latin typeface="Arial"/>
                        </a:defRPr>
                      </a:lvl2pPr>
                      <a:lvl3pPr marL="770950" algn="l" defTabSz="770950" rtl="0" eaLnBrk="1" latinLnBrk="0" hangingPunct="1">
                        <a:defRPr sz="1519" kern="1200">
                          <a:solidFill>
                            <a:schemeClr val="dk1"/>
                          </a:solidFill>
                          <a:latin typeface="Arial"/>
                        </a:defRPr>
                      </a:lvl3pPr>
                      <a:lvl4pPr marL="1156422" algn="l" defTabSz="770950" rtl="0" eaLnBrk="1" latinLnBrk="0" hangingPunct="1">
                        <a:defRPr sz="1519" kern="1200">
                          <a:solidFill>
                            <a:schemeClr val="dk1"/>
                          </a:solidFill>
                          <a:latin typeface="Arial"/>
                        </a:defRPr>
                      </a:lvl4pPr>
                      <a:lvl5pPr marL="1541891" algn="l" defTabSz="770950" rtl="0" eaLnBrk="1" latinLnBrk="0" hangingPunct="1">
                        <a:defRPr sz="1519" kern="1200">
                          <a:solidFill>
                            <a:schemeClr val="dk1"/>
                          </a:solidFill>
                          <a:latin typeface="Arial"/>
                        </a:defRPr>
                      </a:lvl5pPr>
                      <a:lvl6pPr marL="1927366" algn="l" defTabSz="770950" rtl="0" eaLnBrk="1" latinLnBrk="0" hangingPunct="1">
                        <a:defRPr sz="1519" kern="1200">
                          <a:solidFill>
                            <a:schemeClr val="dk1"/>
                          </a:solidFill>
                          <a:latin typeface="Arial"/>
                        </a:defRPr>
                      </a:lvl6pPr>
                      <a:lvl7pPr marL="2312839" algn="l" defTabSz="770950" rtl="0" eaLnBrk="1" latinLnBrk="0" hangingPunct="1">
                        <a:defRPr sz="1519" kern="1200">
                          <a:solidFill>
                            <a:schemeClr val="dk1"/>
                          </a:solidFill>
                          <a:latin typeface="Arial"/>
                        </a:defRPr>
                      </a:lvl7pPr>
                      <a:lvl8pPr marL="2698311" algn="l" defTabSz="770950" rtl="0" eaLnBrk="1" latinLnBrk="0" hangingPunct="1">
                        <a:defRPr sz="1519" kern="1200">
                          <a:solidFill>
                            <a:schemeClr val="dk1"/>
                          </a:solidFill>
                          <a:latin typeface="Arial"/>
                        </a:defRPr>
                      </a:lvl8pPr>
                      <a:lvl9pPr marL="3083784" algn="l" defTabSz="770950" rtl="0" eaLnBrk="1" latinLnBrk="0" hangingPunct="1">
                        <a:defRPr sz="1519" kern="1200">
                          <a:solidFill>
                            <a:schemeClr val="dk1"/>
                          </a:solidFill>
                          <a:latin typeface="Arial"/>
                        </a:defRPr>
                      </a:lvl9pPr>
                    </a:lstStyle>
                    <a:p>
                      <a:pPr algn="ctr">
                        <a:spcAft>
                          <a:spcPts val="0"/>
                        </a:spcAft>
                      </a:pPr>
                      <a:r>
                        <a:rPr lang="nl-NL" sz="1400" b="1" dirty="0">
                          <a:solidFill>
                            <a:schemeClr val="bg1"/>
                          </a:solidFill>
                          <a:effectLst/>
                          <a:latin typeface="Arial" panose="020B0604020202020204" pitchFamily="34" charset="0"/>
                          <a:cs typeface="Arial" panose="020B0604020202020204" pitchFamily="34" charset="0"/>
                        </a:rPr>
                        <a:t>0.860</a:t>
                      </a:r>
                      <a:endParaRPr lang="nl-NL"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5111" marR="25111" marT="25111" marB="2511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1D32"/>
                    </a:solidFill>
                  </a:tcPr>
                </a:tc>
                <a:extLst>
                  <a:ext uri="{0D108BD9-81ED-4DB2-BD59-A6C34878D82A}">
                    <a16:rowId xmlns:a16="http://schemas.microsoft.com/office/drawing/2014/main" val="3003876543"/>
                  </a:ext>
                </a:extLst>
              </a:tr>
            </a:tbl>
          </a:graphicData>
        </a:graphic>
      </p:graphicFrame>
      <p:sp>
        <p:nvSpPr>
          <p:cNvPr id="5" name="Rectangle 4"/>
          <p:cNvSpPr/>
          <p:nvPr/>
        </p:nvSpPr>
        <p:spPr bwMode="auto">
          <a:xfrm>
            <a:off x="188259" y="4213412"/>
            <a:ext cx="9923929" cy="349623"/>
          </a:xfrm>
          <a:prstGeom prst="rect">
            <a:avLst/>
          </a:prstGeom>
          <a:noFill/>
          <a:ln w="381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4000" b="1" i="0" u="none" strike="noStrike" kern="1200" cap="none" spc="0" normalizeH="0" baseline="0" noProof="0" smtClean="0">
              <a:ln>
                <a:noFill/>
              </a:ln>
              <a:solidFill>
                <a:srgbClr val="FFFFFF"/>
              </a:solidFill>
              <a:effectLst/>
              <a:uLnTx/>
              <a:uFillTx/>
              <a:latin typeface="Times New Roman" pitchFamily="18" charset="0"/>
              <a:ea typeface="+mn-ea"/>
              <a:cs typeface="+mn-cs"/>
            </a:endParaRPr>
          </a:p>
        </p:txBody>
      </p:sp>
      <p:sp>
        <p:nvSpPr>
          <p:cNvPr id="8" name="Rectangle 7"/>
          <p:cNvSpPr/>
          <p:nvPr/>
        </p:nvSpPr>
        <p:spPr bwMode="auto">
          <a:xfrm>
            <a:off x="188259" y="5611906"/>
            <a:ext cx="9923929" cy="349623"/>
          </a:xfrm>
          <a:prstGeom prst="rect">
            <a:avLst/>
          </a:prstGeom>
          <a:noFill/>
          <a:ln w="381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4000" b="1" i="0" u="none" strike="noStrike" kern="1200" cap="none" spc="0" normalizeH="0" baseline="0" noProof="0" smtClean="0">
              <a:ln>
                <a:noFill/>
              </a:ln>
              <a:solidFill>
                <a:srgbClr val="FFFFFF"/>
              </a:solidFill>
              <a:effectLst/>
              <a:uLnTx/>
              <a:uFillTx/>
              <a:latin typeface="Times New Roman" pitchFamily="18" charset="0"/>
              <a:ea typeface="+mn-ea"/>
              <a:cs typeface="+mn-cs"/>
            </a:endParaRPr>
          </a:p>
        </p:txBody>
      </p:sp>
      <p:sp>
        <p:nvSpPr>
          <p:cNvPr id="9" name="Rectangle 8"/>
          <p:cNvSpPr/>
          <p:nvPr/>
        </p:nvSpPr>
        <p:spPr bwMode="auto">
          <a:xfrm>
            <a:off x="188259" y="4921617"/>
            <a:ext cx="9923929" cy="349623"/>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4800" b="1" i="0" u="none" strike="noStrike" kern="1200" cap="none" spc="0" normalizeH="0" baseline="0" noProof="0" dirty="0" smtClean="0">
              <a:ln>
                <a:noFill/>
              </a:ln>
              <a:solidFill>
                <a:srgbClr val="FFFFFF"/>
              </a:solidFill>
              <a:effectLst/>
              <a:uLnTx/>
              <a:uFillTx/>
              <a:latin typeface="Airal"/>
            </a:endParaRPr>
          </a:p>
        </p:txBody>
      </p:sp>
    </p:spTree>
    <p:extLst>
      <p:ext uri="{BB962C8B-B14F-4D97-AF65-F5344CB8AC3E}">
        <p14:creationId xmlns:p14="http://schemas.microsoft.com/office/powerpoint/2010/main" val="376752278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1"/>
          <p:cNvSpPr txBox="1">
            <a:spLocks/>
          </p:cNvSpPr>
          <p:nvPr/>
        </p:nvSpPr>
        <p:spPr bwMode="auto">
          <a:xfrm>
            <a:off x="-15303" y="35179"/>
            <a:ext cx="10287000" cy="636494"/>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ctr" rtl="0" eaLnBrk="0" fontAlgn="base" hangingPunct="0">
              <a:spcBef>
                <a:spcPct val="0"/>
              </a:spcBef>
              <a:spcAft>
                <a:spcPct val="0"/>
              </a:spcAft>
              <a:defRPr sz="2500" b="1" baseline="0">
                <a:solidFill>
                  <a:schemeClr val="bg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4000" b="1" i="0" u="none" strike="noStrike" kern="0" cap="none" spc="0" normalizeH="0" baseline="0" noProof="0" dirty="0" smtClean="0">
                <a:ln>
                  <a:noFill/>
                </a:ln>
                <a:solidFill>
                  <a:srgbClr val="FFFF00"/>
                </a:solidFill>
                <a:effectLst/>
                <a:uLnTx/>
                <a:uFillTx/>
                <a:latin typeface="Arial"/>
                <a:ea typeface="+mj-ea"/>
                <a:cs typeface="+mj-cs"/>
              </a:rPr>
              <a:t>EXIT-CALC: Conclusions</a:t>
            </a:r>
            <a:endParaRPr kumimoji="0" lang="nl-NL" sz="4000" b="1" i="0" u="none" strike="noStrike" kern="0" cap="none" spc="0" normalizeH="0" baseline="0" noProof="0" dirty="0">
              <a:ln>
                <a:noFill/>
              </a:ln>
              <a:solidFill>
                <a:srgbClr val="FFFF00"/>
              </a:solidFill>
              <a:effectLst/>
              <a:uLnTx/>
              <a:uFillTx/>
              <a:latin typeface="Arial"/>
              <a:ea typeface="+mj-ea"/>
              <a:cs typeface="+mj-cs"/>
            </a:endParaRPr>
          </a:p>
        </p:txBody>
      </p:sp>
      <p:sp>
        <p:nvSpPr>
          <p:cNvPr id="4" name="Tijdelijke aanduiding voor inhoud 2"/>
          <p:cNvSpPr txBox="1">
            <a:spLocks/>
          </p:cNvSpPr>
          <p:nvPr/>
        </p:nvSpPr>
        <p:spPr bwMode="auto">
          <a:xfrm>
            <a:off x="288235" y="1109662"/>
            <a:ext cx="9849678" cy="4125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30000"/>
              </a:spcBef>
              <a:spcAft>
                <a:spcPct val="0"/>
              </a:spcAft>
              <a:buClr>
                <a:schemeClr val="accent2"/>
              </a:buClr>
              <a:buSzPct val="110000"/>
              <a:buChar char="•"/>
              <a:defRPr sz="2100" b="0" baseline="0">
                <a:solidFill>
                  <a:schemeClr val="bg1"/>
                </a:solidFill>
                <a:latin typeface="+mn-lt"/>
                <a:ea typeface="+mn-ea"/>
                <a:cs typeface="+mn-cs"/>
              </a:defRPr>
            </a:lvl1pPr>
            <a:lvl2pPr marL="557213" indent="-214313" algn="l" rtl="0" eaLnBrk="0" fontAlgn="base" hangingPunct="0">
              <a:spcBef>
                <a:spcPct val="30000"/>
              </a:spcBef>
              <a:spcAft>
                <a:spcPct val="0"/>
              </a:spcAft>
              <a:buClr>
                <a:schemeClr val="accent2"/>
              </a:buClr>
              <a:buSzPct val="70000"/>
              <a:buFont typeface="Wingdings 2" pitchFamily="18" charset="2"/>
              <a:buChar char="¡"/>
              <a:defRPr sz="1800" b="0" baseline="0">
                <a:solidFill>
                  <a:schemeClr val="bg1"/>
                </a:solidFill>
                <a:latin typeface="+mn-lt"/>
              </a:defRPr>
            </a:lvl2pPr>
            <a:lvl3pPr marL="857250" indent="-171450" algn="l" rtl="0" eaLnBrk="0" fontAlgn="base" hangingPunct="0">
              <a:spcBef>
                <a:spcPct val="30000"/>
              </a:spcBef>
              <a:spcAft>
                <a:spcPct val="0"/>
              </a:spcAft>
              <a:buChar char="•"/>
              <a:defRPr sz="1600" b="0" baseline="0">
                <a:solidFill>
                  <a:schemeClr val="bg1"/>
                </a:solidFill>
                <a:latin typeface="+mn-lt"/>
              </a:defRPr>
            </a:lvl3pPr>
            <a:lvl4pPr marL="1200150" indent="-171450" algn="l" rtl="0" eaLnBrk="0" fontAlgn="base" hangingPunct="0">
              <a:spcBef>
                <a:spcPct val="30000"/>
              </a:spcBef>
              <a:spcAft>
                <a:spcPct val="0"/>
              </a:spcAft>
              <a:buChar char="–"/>
              <a:defRPr sz="1400" b="0" baseline="0">
                <a:solidFill>
                  <a:schemeClr val="bg1"/>
                </a:solidFill>
                <a:latin typeface="+mj-lt"/>
              </a:defRPr>
            </a:lvl4pPr>
            <a:lvl5pPr marL="1543050" indent="-171450" algn="l" rtl="0" eaLnBrk="0" fontAlgn="base" hangingPunct="0">
              <a:spcBef>
                <a:spcPct val="30000"/>
              </a:spcBef>
              <a:spcAft>
                <a:spcPct val="0"/>
              </a:spcAft>
              <a:buChar char="»"/>
              <a:defRPr sz="1200" b="0" baseline="0">
                <a:solidFill>
                  <a:schemeClr val="bg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257175" marR="0" lvl="0" indent="-257175" algn="l" defTabSz="914400" rtl="0" eaLnBrk="0" fontAlgn="base" latinLnBrk="0" hangingPunct="0">
              <a:lnSpc>
                <a:spcPct val="100000"/>
              </a:lnSpc>
              <a:spcBef>
                <a:spcPct val="30000"/>
              </a:spcBef>
              <a:spcAft>
                <a:spcPct val="0"/>
              </a:spcAft>
              <a:buClr>
                <a:srgbClr val="FFC000"/>
              </a:buClr>
              <a:buSzPct val="110000"/>
              <a:buFontTx/>
              <a:buChar char="•"/>
              <a:tabLst/>
              <a:defRPr/>
            </a:pPr>
            <a:r>
              <a:rPr kumimoji="0" lang="en-US" sz="3200" b="1" i="0" u="none" strike="noStrike" kern="0" cap="none" spc="0" normalizeH="0" baseline="0" noProof="0" dirty="0" smtClean="0">
                <a:ln>
                  <a:noFill/>
                </a:ln>
                <a:solidFill>
                  <a:srgbClr val="FFFFFF"/>
                </a:solidFill>
                <a:effectLst/>
                <a:uLnTx/>
                <a:uFillTx/>
                <a:latin typeface="Arial"/>
                <a:ea typeface="+mn-ea"/>
                <a:cs typeface="+mn-cs"/>
              </a:rPr>
              <a:t>In severely calcified lesions as defined by the highest calcium score on OCT, no significant difference in stent expansion was observed after plaque modification by intravascular lithotripsy as compared with balloon angioplasty</a:t>
            </a:r>
          </a:p>
          <a:p>
            <a:pPr marL="257175" marR="0" lvl="0" indent="-257175" algn="l" defTabSz="914400" rtl="0" eaLnBrk="0" fontAlgn="base" latinLnBrk="0" hangingPunct="0">
              <a:lnSpc>
                <a:spcPct val="100000"/>
              </a:lnSpc>
              <a:spcBef>
                <a:spcPct val="30000"/>
              </a:spcBef>
              <a:spcAft>
                <a:spcPct val="0"/>
              </a:spcAft>
              <a:buClr>
                <a:srgbClr val="6699FF"/>
              </a:buClr>
              <a:buSzPct val="110000"/>
              <a:buFontTx/>
              <a:buChar char="•"/>
              <a:tabLst/>
              <a:defRPr/>
            </a:pPr>
            <a:endParaRPr kumimoji="0" lang="en-US" sz="3200" b="1" i="0" u="none" strike="noStrike" kern="0" cap="none" spc="0" normalizeH="0" baseline="0" noProof="0" dirty="0" smtClean="0">
              <a:ln>
                <a:noFill/>
              </a:ln>
              <a:solidFill>
                <a:srgbClr val="FFFFFF"/>
              </a:solidFill>
              <a:effectLst/>
              <a:uLnTx/>
              <a:uFillTx/>
              <a:latin typeface="Arial"/>
              <a:ea typeface="+mn-ea"/>
              <a:cs typeface="+mn-cs"/>
            </a:endParaRPr>
          </a:p>
          <a:p>
            <a:pPr marL="257175" marR="0" lvl="0" indent="-257175" algn="l" defTabSz="914400" rtl="0" eaLnBrk="0" fontAlgn="base" latinLnBrk="0" hangingPunct="0">
              <a:lnSpc>
                <a:spcPct val="100000"/>
              </a:lnSpc>
              <a:spcBef>
                <a:spcPct val="30000"/>
              </a:spcBef>
              <a:spcAft>
                <a:spcPct val="0"/>
              </a:spcAft>
              <a:buClr>
                <a:srgbClr val="FFC000"/>
              </a:buClr>
              <a:buSzPct val="110000"/>
              <a:buFontTx/>
              <a:buChar char="•"/>
              <a:tabLst/>
              <a:defRPr/>
            </a:pPr>
            <a:r>
              <a:rPr kumimoji="0" lang="en-US" sz="3200" b="1" i="0" u="none" strike="noStrike" kern="0" cap="none" spc="0" normalizeH="0" baseline="0" noProof="0" dirty="0" smtClean="0">
                <a:ln>
                  <a:noFill/>
                </a:ln>
                <a:solidFill>
                  <a:srgbClr val="FFFFFF"/>
                </a:solidFill>
                <a:effectLst/>
                <a:uLnTx/>
                <a:uFillTx/>
                <a:latin typeface="Arial"/>
                <a:ea typeface="+mn-ea"/>
                <a:cs typeface="+mn-cs"/>
              </a:rPr>
              <a:t>In the balloon angioplasty group, stent expansion was higher than anticipated </a:t>
            </a:r>
          </a:p>
          <a:p>
            <a:pPr marL="557213" marR="0" lvl="1" indent="-214313" algn="l" defTabSz="914400" rtl="0" eaLnBrk="0" fontAlgn="base" latinLnBrk="0" hangingPunct="0">
              <a:lnSpc>
                <a:spcPct val="100000"/>
              </a:lnSpc>
              <a:spcBef>
                <a:spcPct val="30000"/>
              </a:spcBef>
              <a:spcAft>
                <a:spcPct val="0"/>
              </a:spcAft>
              <a:buClr>
                <a:srgbClr val="FFC000"/>
              </a:buClr>
              <a:buSzPct val="70000"/>
              <a:buFont typeface="Wingdings 2" pitchFamily="18" charset="2"/>
              <a:buChar char="¡"/>
              <a:tabLst/>
              <a:defRPr/>
            </a:pPr>
            <a:r>
              <a:rPr kumimoji="0" lang="en-US" sz="3200" b="1" i="0" u="none" strike="noStrike" kern="0" cap="none" spc="0" normalizeH="0" baseline="0" noProof="0" dirty="0" smtClean="0">
                <a:ln>
                  <a:noFill/>
                </a:ln>
                <a:solidFill>
                  <a:srgbClr val="FFFFFF"/>
                </a:solidFill>
                <a:effectLst/>
                <a:uLnTx/>
                <a:uFillTx/>
                <a:latin typeface="Arial"/>
                <a:ea typeface="+mn-ea"/>
                <a:cs typeface="+mn-cs"/>
              </a:rPr>
              <a:t>aggressive predilatation, including scoring balloons is adequate in majority of Ca++ cases</a:t>
            </a:r>
            <a:endParaRPr kumimoji="0" lang="en-US" sz="3200" b="1"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58960080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5274"/>
            <a:ext cx="102870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Rotational Atherectomy or Balloon-Based Techniques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for Severely Calcified Coronary Artery Disease</a:t>
            </a:r>
            <a:endParaRPr kumimoji="0" lang="en-US" sz="29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4679576" y="6488668"/>
            <a:ext cx="560742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Rheude</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J Am Coll Cardiol Intv 2022;15:1864</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010" y="1120588"/>
            <a:ext cx="9807389" cy="526228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5" name="Rectangle 4"/>
          <p:cNvSpPr/>
          <p:nvPr/>
        </p:nvSpPr>
        <p:spPr bwMode="auto">
          <a:xfrm>
            <a:off x="414669" y="5071728"/>
            <a:ext cx="9480137" cy="287079"/>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285852311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15">
            <a:extLst>
              <a:ext uri="{FF2B5EF4-FFF2-40B4-BE49-F238E27FC236}">
                <a16:creationId xmlns:a16="http://schemas.microsoft.com/office/drawing/2014/main" id="{7AF2558F-0FD0-4924-B44E-28F1B0FBAD07}"/>
              </a:ext>
            </a:extLst>
          </p:cNvPr>
          <p:cNvPicPr>
            <a:picLocks noChangeAspect="1"/>
          </p:cNvPicPr>
          <p:nvPr/>
        </p:nvPicPr>
        <p:blipFill>
          <a:blip r:embed="rId4"/>
          <a:stretch>
            <a:fillRect/>
          </a:stretch>
        </p:blipFill>
        <p:spPr>
          <a:xfrm>
            <a:off x="3670059" y="703765"/>
            <a:ext cx="2287974" cy="1143987"/>
          </a:xfrm>
          <a:prstGeom prst="rect">
            <a:avLst/>
          </a:prstGeom>
          <a:solidFill>
            <a:schemeClr val="bg1"/>
          </a:solidFill>
        </p:spPr>
      </p:pic>
      <p:sp>
        <p:nvSpPr>
          <p:cNvPr id="4" name="Nadpis 1">
            <a:extLst>
              <a:ext uri="{FF2B5EF4-FFF2-40B4-BE49-F238E27FC236}">
                <a16:creationId xmlns:a16="http://schemas.microsoft.com/office/drawing/2014/main" id="{0C6506F6-E5C9-311C-EF9D-2CA793322F8A}"/>
              </a:ext>
            </a:extLst>
          </p:cNvPr>
          <p:cNvSpPr txBox="1">
            <a:spLocks/>
          </p:cNvSpPr>
          <p:nvPr/>
        </p:nvSpPr>
        <p:spPr>
          <a:xfrm>
            <a:off x="-1" y="1847753"/>
            <a:ext cx="10271697" cy="266429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EXTRACORPOREAL MEMBRANE OXYGENATION </a:t>
            </a:r>
            <a:endParaRPr kumimoji="0" lang="cs-CZ"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IN THE THERAPY OF CARDIOGENIC SHOCK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Primary Results from the Multicenter Randomized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ECMO-CS Trial</a:t>
            </a:r>
            <a:endParaRPr kumimoji="0" lang="en-US" sz="4000" b="0" i="0" u="none" strike="noStrike" kern="120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34145302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32EC6-6402-FA43-A3E6-FEB77C812465}"/>
              </a:ext>
            </a:extLst>
          </p:cNvPr>
          <p:cNvSpPr>
            <a:spLocks noGrp="1"/>
          </p:cNvSpPr>
          <p:nvPr>
            <p:ph type="title"/>
          </p:nvPr>
        </p:nvSpPr>
        <p:spPr>
          <a:xfrm>
            <a:off x="625859" y="21134"/>
            <a:ext cx="8679656" cy="784919"/>
          </a:xfrm>
        </p:spPr>
        <p:txBody>
          <a:bodyPr/>
          <a:lstStyle/>
          <a:p>
            <a:pPr>
              <a:defRPr/>
            </a:pPr>
            <a:r>
              <a:rPr lang="en-US" sz="4000" dirty="0">
                <a:latin typeface="Arial" panose="020B0604020202020204" pitchFamily="34" charset="0"/>
                <a:cs typeface="Arial" panose="020B0604020202020204" pitchFamily="34" charset="0"/>
              </a:rPr>
              <a:t>CCC Live Case </a:t>
            </a:r>
            <a:r>
              <a:rPr lang="en-US" sz="4000">
                <a:latin typeface="Arial" panose="020B0604020202020204" pitchFamily="34" charset="0"/>
                <a:cs typeface="Arial" panose="020B0604020202020204" pitchFamily="34" charset="0"/>
              </a:rPr>
              <a:t># </a:t>
            </a:r>
            <a:r>
              <a:rPr lang="en-US" sz="4000" smtClean="0">
                <a:latin typeface="Arial" panose="020B0604020202020204" pitchFamily="34" charset="0"/>
                <a:cs typeface="Arial" panose="020B0604020202020204" pitchFamily="34" charset="0"/>
              </a:rPr>
              <a:t>161</a:t>
            </a:r>
            <a:endParaRPr lang="en-US" sz="4000" dirty="0">
              <a:latin typeface="Arial" panose="020B0604020202020204" pitchFamily="34" charset="0"/>
              <a:cs typeface="Arial" panose="020B0604020202020204" pitchFamily="34" charset="0"/>
            </a:endParaRPr>
          </a:p>
        </p:txBody>
      </p:sp>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1"/>
          <p:cNvSpPr txBox="1">
            <a:spLocks noChangeArrowheads="1"/>
          </p:cNvSpPr>
          <p:nvPr/>
        </p:nvSpPr>
        <p:spPr bwMode="auto">
          <a:xfrm>
            <a:off x="4516129" y="2031005"/>
            <a:ext cx="5770871" cy="95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034" tIns="38012" rIns="76034" bIns="38012">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771525">
              <a:defRPr/>
            </a:pPr>
            <a:r>
              <a:rPr lang="en-US" altLang="en-US" sz="1900" b="1" dirty="0">
                <a:solidFill>
                  <a:srgbClr val="FFFF00"/>
                </a:solidFill>
                <a:cs typeface="Arial" pitchFamily="34" charset="0"/>
              </a:rPr>
              <a:t>Clinical Variables</a:t>
            </a:r>
          </a:p>
          <a:p>
            <a:pPr defTabSz="771525">
              <a:defRPr/>
            </a:pPr>
            <a:r>
              <a:rPr lang="en-US" altLang="en-US" sz="1900" dirty="0" smtClean="0">
                <a:solidFill>
                  <a:srgbClr val="FFFFFF"/>
                </a:solidFill>
                <a:cs typeface="Arial" pitchFamily="34" charset="0"/>
              </a:rPr>
              <a:t>No prior cardiac history and recent echo revealed EF 60%.</a:t>
            </a:r>
            <a:endParaRPr lang="en-US" altLang="en-US" sz="1900" dirty="0">
              <a:solidFill>
                <a:srgbClr val="FFFFFF"/>
              </a:solidFill>
              <a:cs typeface="Arial" pitchFamily="34" charset="0"/>
            </a:endParaRPr>
          </a:p>
        </p:txBody>
      </p:sp>
      <p:sp>
        <p:nvSpPr>
          <p:cNvPr id="2" name="TextBox 1"/>
          <p:cNvSpPr txBox="1"/>
          <p:nvPr/>
        </p:nvSpPr>
        <p:spPr>
          <a:xfrm>
            <a:off x="4500647" y="795099"/>
            <a:ext cx="5669426" cy="1247398"/>
          </a:xfrm>
          <a:prstGeom prst="rect">
            <a:avLst/>
          </a:prstGeom>
          <a:noFill/>
        </p:spPr>
        <p:txBody>
          <a:bodyPr wrap="square" lIns="77095" tIns="38547" rIns="77095" bIns="38547" rtlCol="0">
            <a:spAutoFit/>
          </a:bodyPr>
          <a:lstStyle/>
          <a:p>
            <a:pPr defTabSz="771525">
              <a:defRPr/>
            </a:pPr>
            <a:r>
              <a:rPr lang="en-US" altLang="en-US" sz="1900" b="1" dirty="0">
                <a:solidFill>
                  <a:srgbClr val="FFFF00"/>
                </a:solidFill>
                <a:latin typeface="Arial" panose="020B0604020202020204" pitchFamily="34" charset="0"/>
                <a:cs typeface="Arial" panose="020B0604020202020204" pitchFamily="34" charset="0"/>
              </a:rPr>
              <a:t>Present Clinical Presentation</a:t>
            </a:r>
          </a:p>
          <a:p>
            <a:pPr defTabSz="771525">
              <a:defRPr/>
            </a:pPr>
            <a:r>
              <a:rPr lang="en-US" sz="1900" dirty="0">
                <a:solidFill>
                  <a:srgbClr val="FFFFFF"/>
                </a:solidFill>
                <a:latin typeface="Arial" panose="020B0604020202020204" pitchFamily="34" charset="0"/>
                <a:cs typeface="Arial" panose="020B0604020202020204" pitchFamily="34" charset="0"/>
              </a:rPr>
              <a:t>Presented </a:t>
            </a:r>
            <a:r>
              <a:rPr lang="en-US" sz="1900" dirty="0" smtClean="0">
                <a:solidFill>
                  <a:srgbClr val="FFFFFF"/>
                </a:solidFill>
                <a:latin typeface="Arial" panose="020B0604020202020204" pitchFamily="34" charset="0"/>
                <a:cs typeface="Arial" panose="020B0604020202020204" pitchFamily="34" charset="0"/>
              </a:rPr>
              <a:t>with CCS class IV angina and </a:t>
            </a:r>
            <a:r>
              <a:rPr lang="en-US" sz="1900" dirty="0" err="1" smtClean="0">
                <a:solidFill>
                  <a:srgbClr val="FFFFFF"/>
                </a:solidFill>
                <a:latin typeface="Arial" panose="020B0604020202020204" pitchFamily="34" charset="0"/>
                <a:cs typeface="Arial" panose="020B0604020202020204" pitchFamily="34" charset="0"/>
              </a:rPr>
              <a:t>cath</a:t>
            </a:r>
            <a:r>
              <a:rPr lang="en-US" sz="1900" dirty="0" smtClean="0">
                <a:solidFill>
                  <a:srgbClr val="FFFFFF"/>
                </a:solidFill>
                <a:latin typeface="Arial" panose="020B0604020202020204" pitchFamily="34" charset="0"/>
                <a:cs typeface="Arial" panose="020B0604020202020204" pitchFamily="34" charset="0"/>
              </a:rPr>
              <a:t> @OSH revealed 3 V CAD, CABG recommended but declined and underwent PCI</a:t>
            </a:r>
            <a:endParaRPr lang="en-US" sz="1900" dirty="0">
              <a:solidFill>
                <a:srgbClr val="FFFFFF"/>
              </a:solidFill>
              <a:latin typeface="Arial" panose="020B0604020202020204" pitchFamily="34" charset="0"/>
              <a:cs typeface="Arial" panose="020B0604020202020204" pitchFamily="34" charset="0"/>
            </a:endParaRPr>
          </a:p>
        </p:txBody>
      </p:sp>
      <p:sp>
        <p:nvSpPr>
          <p:cNvPr id="3" name="TextBox 2"/>
          <p:cNvSpPr txBox="1"/>
          <p:nvPr/>
        </p:nvSpPr>
        <p:spPr>
          <a:xfrm>
            <a:off x="80735" y="817538"/>
            <a:ext cx="2733324" cy="662622"/>
          </a:xfrm>
          <a:prstGeom prst="rect">
            <a:avLst/>
          </a:prstGeom>
          <a:noFill/>
        </p:spPr>
        <p:txBody>
          <a:bodyPr wrap="none" lIns="77095" tIns="38547" rIns="77095" bIns="38547" rtlCol="0">
            <a:spAutoFit/>
          </a:bodyPr>
          <a:lstStyle/>
          <a:p>
            <a:pPr defTabSz="771525">
              <a:defRPr/>
            </a:pPr>
            <a:r>
              <a:rPr lang="en-US" altLang="en-US" sz="1900" b="1" dirty="0">
                <a:solidFill>
                  <a:srgbClr val="FFFF00"/>
                </a:solidFill>
                <a:latin typeface="Arial" panose="020B0604020202020204" pitchFamily="34" charset="0"/>
                <a:cs typeface="Arial" panose="020B0604020202020204" pitchFamily="34" charset="0"/>
              </a:rPr>
              <a:t>Patient Demographics</a:t>
            </a:r>
          </a:p>
          <a:p>
            <a:pPr defTabSz="771525">
              <a:defRPr/>
            </a:pPr>
            <a:r>
              <a:rPr lang="en-US" sz="1900" dirty="0" smtClean="0">
                <a:solidFill>
                  <a:srgbClr val="FFFFFF"/>
                </a:solidFill>
                <a:latin typeface="Arial" panose="020B0604020202020204" pitchFamily="34" charset="0"/>
                <a:cs typeface="Arial" panose="020B0604020202020204" pitchFamily="34" charset="0"/>
              </a:rPr>
              <a:t>37 yrs</a:t>
            </a:r>
            <a:r>
              <a:rPr lang="en-US" sz="1900" dirty="0">
                <a:solidFill>
                  <a:srgbClr val="FFFFFF"/>
                </a:solidFill>
                <a:latin typeface="Arial" panose="020B0604020202020204" pitchFamily="34" charset="0"/>
                <a:cs typeface="Arial" panose="020B0604020202020204" pitchFamily="34" charset="0"/>
              </a:rPr>
              <a:t>, </a:t>
            </a:r>
            <a:r>
              <a:rPr lang="en-US" sz="1900" dirty="0" smtClean="0">
                <a:solidFill>
                  <a:srgbClr val="FFFFFF"/>
                </a:solidFill>
                <a:latin typeface="Arial" panose="020B0604020202020204" pitchFamily="34" charset="0"/>
                <a:cs typeface="Arial" panose="020B0604020202020204" pitchFamily="34" charset="0"/>
              </a:rPr>
              <a:t>male </a:t>
            </a:r>
            <a:endParaRPr lang="en-US" sz="1900" dirty="0">
              <a:solidFill>
                <a:srgbClr val="000000"/>
              </a:solidFill>
              <a:latin typeface="Arial" panose="020B0604020202020204" pitchFamily="34" charset="0"/>
              <a:cs typeface="Arial" panose="020B0604020202020204" pitchFamily="34" charset="0"/>
            </a:endParaRPr>
          </a:p>
        </p:txBody>
      </p:sp>
      <p:sp>
        <p:nvSpPr>
          <p:cNvPr id="5" name="TextBox 4"/>
          <p:cNvSpPr txBox="1"/>
          <p:nvPr/>
        </p:nvSpPr>
        <p:spPr>
          <a:xfrm>
            <a:off x="117447" y="1909813"/>
            <a:ext cx="2223570" cy="1247398"/>
          </a:xfrm>
          <a:prstGeom prst="rect">
            <a:avLst/>
          </a:prstGeom>
          <a:noFill/>
        </p:spPr>
        <p:txBody>
          <a:bodyPr wrap="none" lIns="77095" tIns="38547" rIns="77095" bIns="38547" rtlCol="0">
            <a:spAutoFit/>
          </a:bodyPr>
          <a:lstStyle/>
          <a:p>
            <a:pPr defTabSz="771525">
              <a:defRPr/>
            </a:pPr>
            <a:r>
              <a:rPr lang="en-US" altLang="en-US" sz="1900" b="1" dirty="0">
                <a:solidFill>
                  <a:srgbClr val="FFFF00"/>
                </a:solidFill>
                <a:latin typeface="Arial" panose="020B0604020202020204" pitchFamily="34" charset="0"/>
                <a:cs typeface="Arial" panose="020B0604020202020204" pitchFamily="34" charset="0"/>
              </a:rPr>
              <a:t>CAD Risk Factors</a:t>
            </a:r>
            <a:endParaRPr lang="en-US" altLang="en-US" sz="1900" dirty="0">
              <a:solidFill>
                <a:srgbClr val="FFFFFF"/>
              </a:solidFill>
              <a:latin typeface="Arial" panose="020B0604020202020204" pitchFamily="34" charset="0"/>
              <a:cs typeface="Arial" panose="020B0604020202020204" pitchFamily="34" charset="0"/>
            </a:endParaRPr>
          </a:p>
          <a:p>
            <a:pPr defTabSz="771525">
              <a:defRPr/>
            </a:pPr>
            <a:r>
              <a:rPr lang="en-US" altLang="en-US" sz="1900" dirty="0" smtClean="0">
                <a:solidFill>
                  <a:srgbClr val="FFFFFF"/>
                </a:solidFill>
                <a:latin typeface="Arial" panose="020B0604020202020204" pitchFamily="34" charset="0"/>
                <a:cs typeface="Arial" panose="020B0604020202020204" pitchFamily="34" charset="0"/>
              </a:rPr>
              <a:t>Hyperlipidemia</a:t>
            </a:r>
            <a:endParaRPr lang="en-US" altLang="en-US" sz="1900" dirty="0">
              <a:solidFill>
                <a:srgbClr val="FFFFFF"/>
              </a:solidFill>
              <a:latin typeface="Arial" panose="020B0604020202020204" pitchFamily="34" charset="0"/>
              <a:cs typeface="Arial" panose="020B0604020202020204" pitchFamily="34" charset="0"/>
            </a:endParaRPr>
          </a:p>
          <a:p>
            <a:pPr defTabSz="771525">
              <a:defRPr/>
            </a:pPr>
            <a:r>
              <a:rPr lang="en-US" altLang="en-US" sz="1900" dirty="0" smtClean="0">
                <a:solidFill>
                  <a:srgbClr val="FFFFFF"/>
                </a:solidFill>
                <a:latin typeface="Arial" panose="020B0604020202020204" pitchFamily="34" charset="0"/>
                <a:cs typeface="Arial" panose="020B0604020202020204" pitchFamily="34" charset="0"/>
              </a:rPr>
              <a:t>Smoker</a:t>
            </a:r>
          </a:p>
          <a:p>
            <a:pPr defTabSz="771525">
              <a:defRPr/>
            </a:pPr>
            <a:r>
              <a:rPr lang="en-US" altLang="en-US" sz="1900" dirty="0" smtClean="0">
                <a:solidFill>
                  <a:srgbClr val="FFFFFF"/>
                </a:solidFill>
                <a:latin typeface="Arial" panose="020B0604020202020204" pitchFamily="34" charset="0"/>
                <a:cs typeface="Arial" panose="020B0604020202020204" pitchFamily="34" charset="0"/>
              </a:rPr>
              <a:t>SAQ score: 45</a:t>
            </a:r>
          </a:p>
        </p:txBody>
      </p:sp>
      <p:sp>
        <p:nvSpPr>
          <p:cNvPr id="6" name="TextBox 5"/>
          <p:cNvSpPr txBox="1"/>
          <p:nvPr/>
        </p:nvSpPr>
        <p:spPr>
          <a:xfrm>
            <a:off x="499755" y="3398462"/>
            <a:ext cx="9590544" cy="631845"/>
          </a:xfrm>
          <a:prstGeom prst="rect">
            <a:avLst/>
          </a:prstGeom>
          <a:noFill/>
        </p:spPr>
        <p:txBody>
          <a:bodyPr wrap="square" lIns="77095" tIns="38547" rIns="77095" bIns="38547" rtlCol="0">
            <a:spAutoFit/>
          </a:bodyPr>
          <a:lstStyle/>
          <a:p>
            <a:pPr defTabSz="771525">
              <a:defRPr/>
            </a:pPr>
            <a:r>
              <a:rPr lang="en-US" altLang="en-US" sz="1800" b="1" dirty="0">
                <a:solidFill>
                  <a:srgbClr val="FFFF00"/>
                </a:solidFill>
                <a:latin typeface="Arial" panose="020B0604020202020204" pitchFamily="34" charset="0"/>
                <a:cs typeface="Arial" panose="020B0604020202020204" pitchFamily="34" charset="0"/>
              </a:rPr>
              <a:t>Medications</a:t>
            </a:r>
          </a:p>
          <a:p>
            <a:pPr defTabSz="771525">
              <a:defRPr/>
            </a:pPr>
            <a:r>
              <a:rPr lang="en-US" altLang="en-US" sz="1800" dirty="0" smtClean="0">
                <a:solidFill>
                  <a:srgbClr val="FFFFFF"/>
                </a:solidFill>
                <a:latin typeface="Arial" panose="020B0604020202020204" pitchFamily="34" charset="0"/>
                <a:cs typeface="Arial" panose="020B0604020202020204" pitchFamily="34" charset="0"/>
              </a:rPr>
              <a:t>ASA, Clopidogrel, </a:t>
            </a:r>
            <a:r>
              <a:rPr lang="en-US" altLang="en-US" sz="1800" dirty="0">
                <a:solidFill>
                  <a:srgbClr val="FFFFFF"/>
                </a:solidFill>
                <a:latin typeface="Arial" panose="020B0604020202020204" pitchFamily="34" charset="0"/>
                <a:cs typeface="Arial" panose="020B0604020202020204" pitchFamily="34" charset="0"/>
              </a:rPr>
              <a:t>Losartan, Metoprolol XL, </a:t>
            </a:r>
            <a:r>
              <a:rPr lang="en-US" altLang="en-US" sz="1800" dirty="0" smtClean="0">
                <a:solidFill>
                  <a:srgbClr val="FFFFFF"/>
                </a:solidFill>
                <a:latin typeface="Arial" panose="020B0604020202020204" pitchFamily="34" charset="0"/>
                <a:cs typeface="Arial" panose="020B0604020202020204" pitchFamily="34" charset="0"/>
              </a:rPr>
              <a:t>ISMN, Atorvastatin</a:t>
            </a:r>
            <a:r>
              <a:rPr lang="en-US" altLang="en-US" sz="1800" dirty="0">
                <a:solidFill>
                  <a:srgbClr val="FFFFFF"/>
                </a:solidFill>
                <a:latin typeface="Arial" panose="020B0604020202020204" pitchFamily="34" charset="0"/>
                <a:cs typeface="Arial" panose="020B0604020202020204" pitchFamily="34" charset="0"/>
              </a:rPr>
              <a:t>, Ezetimibe</a:t>
            </a:r>
            <a:endParaRPr lang="en-US" sz="1800" dirty="0">
              <a:solidFill>
                <a:srgbClr val="000000"/>
              </a:solidFill>
              <a:latin typeface="Arial" panose="020B0604020202020204" pitchFamily="34" charset="0"/>
              <a:cs typeface="Arial" panose="020B0604020202020204" pitchFamily="34" charset="0"/>
            </a:endParaRPr>
          </a:p>
        </p:txBody>
      </p:sp>
      <p:sp>
        <p:nvSpPr>
          <p:cNvPr id="10" name="TextBox 9"/>
          <p:cNvSpPr txBox="1"/>
          <p:nvPr/>
        </p:nvSpPr>
        <p:spPr>
          <a:xfrm>
            <a:off x="54925" y="4144264"/>
            <a:ext cx="10232075" cy="1616730"/>
          </a:xfrm>
          <a:prstGeom prst="rect">
            <a:avLst/>
          </a:prstGeom>
          <a:noFill/>
        </p:spPr>
        <p:txBody>
          <a:bodyPr wrap="square" lIns="77095" tIns="38547" rIns="77095" bIns="38547" rtlCol="0">
            <a:spAutoFit/>
          </a:bodyPr>
          <a:lstStyle/>
          <a:p>
            <a:pPr defTabSz="771525">
              <a:defRPr/>
            </a:pPr>
            <a:r>
              <a:rPr lang="en-US" altLang="en-US" sz="2000" b="1" dirty="0">
                <a:solidFill>
                  <a:srgbClr val="FFFF00"/>
                </a:solidFill>
                <a:latin typeface="Arial" panose="020B0604020202020204" pitchFamily="34" charset="0"/>
                <a:cs typeface="Arial" panose="020B0604020202020204" pitchFamily="34" charset="0"/>
              </a:rPr>
              <a:t>Cath: </a:t>
            </a:r>
            <a:r>
              <a:rPr lang="en-US" altLang="en-US" sz="2000" dirty="0">
                <a:solidFill>
                  <a:srgbClr val="FFFFFF"/>
                </a:solidFill>
                <a:latin typeface="Arial" panose="020B0604020202020204" pitchFamily="34" charset="0"/>
                <a:cs typeface="Arial" panose="020B0604020202020204" pitchFamily="34" charset="0"/>
              </a:rPr>
              <a:t>Cath on </a:t>
            </a:r>
            <a:r>
              <a:rPr lang="en-US" altLang="en-US" sz="2000" dirty="0" smtClean="0">
                <a:solidFill>
                  <a:srgbClr val="FFFFFF"/>
                </a:solidFill>
                <a:latin typeface="Arial" panose="020B0604020202020204" pitchFamily="34" charset="0"/>
                <a:cs typeface="Arial" panose="020B0604020202020204" pitchFamily="34" charset="0"/>
              </a:rPr>
              <a:t>10/4/2022 revealed 3 V CAD: 100% distal RCA with extensive collaterals from LAD, 80% mid </a:t>
            </a:r>
            <a:r>
              <a:rPr lang="en-US" altLang="en-US" sz="2000" dirty="0">
                <a:solidFill>
                  <a:srgbClr val="FFFFFF"/>
                </a:solidFill>
                <a:latin typeface="Arial" panose="020B0604020202020204" pitchFamily="34" charset="0"/>
                <a:cs typeface="Arial" panose="020B0604020202020204" pitchFamily="34" charset="0"/>
              </a:rPr>
              <a:t>L</a:t>
            </a:r>
            <a:r>
              <a:rPr lang="en-US" altLang="en-US" sz="2000" dirty="0" smtClean="0">
                <a:solidFill>
                  <a:srgbClr val="FFFFFF"/>
                </a:solidFill>
                <a:latin typeface="Arial" panose="020B0604020202020204" pitchFamily="34" charset="0"/>
                <a:cs typeface="Arial" panose="020B0604020202020204" pitchFamily="34" charset="0"/>
              </a:rPr>
              <a:t>AD, 70% D2, 90% LCx-OM1, 100% distal </a:t>
            </a:r>
            <a:r>
              <a:rPr lang="en-US" altLang="en-US" sz="2000" dirty="0" err="1" smtClean="0">
                <a:solidFill>
                  <a:srgbClr val="FFFFFF"/>
                </a:solidFill>
                <a:latin typeface="Arial" panose="020B0604020202020204" pitchFamily="34" charset="0"/>
                <a:cs typeface="Arial" panose="020B0604020202020204" pitchFamily="34" charset="0"/>
              </a:rPr>
              <a:t>LCx</a:t>
            </a:r>
            <a:r>
              <a:rPr lang="en-US" altLang="en-US" sz="2000" dirty="0" smtClean="0">
                <a:solidFill>
                  <a:srgbClr val="FFFFFF"/>
                </a:solidFill>
                <a:latin typeface="Arial" panose="020B0604020202020204" pitchFamily="34" charset="0"/>
                <a:cs typeface="Arial" panose="020B0604020202020204" pitchFamily="34" charset="0"/>
              </a:rPr>
              <a:t> with Syntax score 33 and normal LV function. In view of extensive CAD, CABG was recommended but declined due to young age. Pt underwent successful PCI of </a:t>
            </a:r>
            <a:r>
              <a:rPr lang="en-US" altLang="en-US" sz="2000" dirty="0" err="1" smtClean="0">
                <a:solidFill>
                  <a:srgbClr val="FFFFFF"/>
                </a:solidFill>
                <a:latin typeface="Arial" panose="020B0604020202020204" pitchFamily="34" charset="0"/>
                <a:cs typeface="Arial" panose="020B0604020202020204" pitchFamily="34" charset="0"/>
              </a:rPr>
              <a:t>mLAD</a:t>
            </a:r>
            <a:r>
              <a:rPr lang="en-US" altLang="en-US" sz="2000" dirty="0" smtClean="0">
                <a:solidFill>
                  <a:srgbClr val="FFFFFF"/>
                </a:solidFill>
                <a:latin typeface="Arial" panose="020B0604020202020204" pitchFamily="34" charset="0"/>
                <a:cs typeface="Arial" panose="020B0604020202020204" pitchFamily="34" charset="0"/>
              </a:rPr>
              <a:t>, LCx-OM1 and </a:t>
            </a:r>
            <a:r>
              <a:rPr lang="en-US" altLang="en-US" sz="2000" dirty="0" err="1" smtClean="0">
                <a:solidFill>
                  <a:srgbClr val="FFFFFF"/>
                </a:solidFill>
                <a:latin typeface="Arial" panose="020B0604020202020204" pitchFamily="34" charset="0"/>
                <a:cs typeface="Arial" panose="020B0604020202020204" pitchFamily="34" charset="0"/>
              </a:rPr>
              <a:t>dLCx</a:t>
            </a:r>
            <a:r>
              <a:rPr lang="en-US" altLang="en-US" sz="2000" dirty="0" smtClean="0">
                <a:solidFill>
                  <a:srgbClr val="FFFFFF"/>
                </a:solidFill>
                <a:latin typeface="Arial" panose="020B0604020202020204" pitchFamily="34" charset="0"/>
                <a:cs typeface="Arial" panose="020B0604020202020204" pitchFamily="34" charset="0"/>
              </a:rPr>
              <a:t> CTO using three Promus DES. Pt continued to have class II angina but has limited activity since PCI.</a:t>
            </a:r>
            <a:endParaRPr lang="en-US" sz="2000" dirty="0">
              <a:solidFill>
                <a:srgbClr val="000000"/>
              </a:solidFill>
              <a:latin typeface="Arial" panose="020B0604020202020204" pitchFamily="34" charset="0"/>
              <a:cs typeface="Arial" panose="020B0604020202020204" pitchFamily="34" charset="0"/>
            </a:endParaRPr>
          </a:p>
        </p:txBody>
      </p:sp>
      <p:sp>
        <p:nvSpPr>
          <p:cNvPr id="11" name="TextBox 10"/>
          <p:cNvSpPr txBox="1"/>
          <p:nvPr/>
        </p:nvSpPr>
        <p:spPr>
          <a:xfrm>
            <a:off x="-23922" y="5815924"/>
            <a:ext cx="10390666" cy="878066"/>
          </a:xfrm>
          <a:prstGeom prst="rect">
            <a:avLst/>
          </a:prstGeom>
          <a:noFill/>
        </p:spPr>
        <p:txBody>
          <a:bodyPr wrap="square" lIns="77095" tIns="38547" rIns="77095" bIns="38547" rtlCol="0">
            <a:spAutoFit/>
          </a:bodyPr>
          <a:lstStyle/>
          <a:p>
            <a:pPr defTabSz="771525">
              <a:defRPr/>
            </a:pPr>
            <a:r>
              <a:rPr lang="en-US" altLang="en-US" sz="2600" b="1" dirty="0">
                <a:solidFill>
                  <a:srgbClr val="FFFF00"/>
                </a:solidFill>
                <a:latin typeface="Arial" panose="020B0604020202020204" pitchFamily="34" charset="0"/>
                <a:cs typeface="Arial" panose="020B0604020202020204" pitchFamily="34" charset="0"/>
              </a:rPr>
              <a:t>Plan: </a:t>
            </a:r>
            <a:r>
              <a:rPr lang="en-US" altLang="en-US" sz="2600" dirty="0">
                <a:solidFill>
                  <a:srgbClr val="FFFFFF"/>
                </a:solidFill>
                <a:latin typeface="Arial" panose="020B0604020202020204" pitchFamily="34" charset="0"/>
                <a:cs typeface="Arial" panose="020B0604020202020204" pitchFamily="34" charset="0"/>
              </a:rPr>
              <a:t>Now planned for </a:t>
            </a:r>
            <a:r>
              <a:rPr lang="en-US" altLang="en-US" sz="2600" dirty="0" smtClean="0">
                <a:solidFill>
                  <a:srgbClr val="FFFFFF"/>
                </a:solidFill>
                <a:latin typeface="Arial" panose="020B0604020202020204" pitchFamily="34" charset="0"/>
                <a:cs typeface="Arial" panose="020B0604020202020204" pitchFamily="34" charset="0"/>
              </a:rPr>
              <a:t>staged PCI of distal RCA CTO (as part of CR) using antegrade approach and if fails, then retrograde approach.</a:t>
            </a:r>
            <a:endParaRPr lang="en-US" sz="2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674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3691"/>
            <a:ext cx="10271697"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ECMO-CS Trial: Current Management of Cardiogenic Shock</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3890682" y="6462661"/>
            <a:ext cx="63963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Ostadal</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Circulation 2022 Nov 6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nvGrpSpPr>
          <p:cNvPr id="28672" name="Group 28671"/>
          <p:cNvGrpSpPr/>
          <p:nvPr/>
        </p:nvGrpSpPr>
        <p:grpSpPr>
          <a:xfrm>
            <a:off x="78687" y="2590972"/>
            <a:ext cx="1104001" cy="1017532"/>
            <a:chOff x="32402" y="1161290"/>
            <a:chExt cx="1104001" cy="1017532"/>
          </a:xfrm>
        </p:grpSpPr>
        <p:sp>
          <p:nvSpPr>
            <p:cNvPr id="11" name="Obdélník 12">
              <a:extLst>
                <a:ext uri="{FF2B5EF4-FFF2-40B4-BE49-F238E27FC236}">
                  <a16:creationId xmlns:a16="http://schemas.microsoft.com/office/drawing/2014/main" id="{FC48EC11-380E-3E7E-4E37-917BAEAF6940}"/>
                </a:ext>
              </a:extLst>
            </p:cNvPr>
            <p:cNvSpPr/>
            <p:nvPr/>
          </p:nvSpPr>
          <p:spPr>
            <a:xfrm>
              <a:off x="32403" y="1161290"/>
              <a:ext cx="1104000" cy="353378"/>
            </a:xfrm>
            <a:prstGeom prst="rect">
              <a:avLst/>
            </a:prstGeom>
            <a:solidFill>
              <a:srgbClr val="92D050"/>
            </a:solidFill>
            <a:ln w="12700" cap="flat" cmpd="sng" algn="ctr">
              <a:solidFill>
                <a:srgbClr val="000000"/>
              </a:solidFill>
              <a:prstDash val="solid"/>
              <a:headEnd type="none" w="med" len="med"/>
              <a:tailEnd type="triangle" w="lg" len="lg"/>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Class I</a:t>
              </a:r>
            </a:p>
          </p:txBody>
        </p:sp>
        <p:sp>
          <p:nvSpPr>
            <p:cNvPr id="12" name="Obdélník 13">
              <a:extLst>
                <a:ext uri="{FF2B5EF4-FFF2-40B4-BE49-F238E27FC236}">
                  <a16:creationId xmlns:a16="http://schemas.microsoft.com/office/drawing/2014/main" id="{1D73838B-6F88-5FE9-FADF-39D9E9B79077}"/>
                </a:ext>
              </a:extLst>
            </p:cNvPr>
            <p:cNvSpPr/>
            <p:nvPr/>
          </p:nvSpPr>
          <p:spPr>
            <a:xfrm>
              <a:off x="32403" y="1491171"/>
              <a:ext cx="1104000" cy="353378"/>
            </a:xfrm>
            <a:prstGeom prst="rect">
              <a:avLst/>
            </a:prstGeom>
            <a:solidFill>
              <a:srgbClr val="FFFF00"/>
            </a:solidFill>
            <a:ln w="12700" cap="flat" cmpd="sng" algn="ctr">
              <a:solidFill>
                <a:srgbClr val="000000"/>
              </a:solidFill>
              <a:prstDash val="solid"/>
              <a:headEnd type="none" w="med" len="med"/>
              <a:tailEnd type="triangle" w="lg" len="lg"/>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Class IIa</a:t>
              </a:r>
            </a:p>
          </p:txBody>
        </p:sp>
        <p:sp>
          <p:nvSpPr>
            <p:cNvPr id="13" name="Obdélník 14">
              <a:extLst>
                <a:ext uri="{FF2B5EF4-FFF2-40B4-BE49-F238E27FC236}">
                  <a16:creationId xmlns:a16="http://schemas.microsoft.com/office/drawing/2014/main" id="{673DB331-1F62-2A29-0AA5-F824CB6890A4}"/>
                </a:ext>
              </a:extLst>
            </p:cNvPr>
            <p:cNvSpPr/>
            <p:nvPr/>
          </p:nvSpPr>
          <p:spPr>
            <a:xfrm>
              <a:off x="32402" y="1825444"/>
              <a:ext cx="1104000" cy="353378"/>
            </a:xfrm>
            <a:prstGeom prst="rect">
              <a:avLst/>
            </a:prstGeom>
            <a:solidFill>
              <a:srgbClr val="FFC000"/>
            </a:solidFill>
            <a:ln w="12700" cap="flat" cmpd="sng" algn="ctr">
              <a:solidFill>
                <a:srgbClr val="000000"/>
              </a:solidFill>
              <a:prstDash val="solid"/>
              <a:headEnd type="none" w="med" len="med"/>
              <a:tailEnd type="triangle" w="lg" len="lg"/>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Class IIb</a:t>
              </a:r>
            </a:p>
          </p:txBody>
        </p:sp>
      </p:grpSp>
      <p:grpSp>
        <p:nvGrpSpPr>
          <p:cNvPr id="4" name="Group 3"/>
          <p:cNvGrpSpPr/>
          <p:nvPr/>
        </p:nvGrpSpPr>
        <p:grpSpPr>
          <a:xfrm>
            <a:off x="390145" y="1473280"/>
            <a:ext cx="8958178" cy="4334913"/>
            <a:chOff x="1313519" y="1365700"/>
            <a:chExt cx="8958178" cy="4334913"/>
          </a:xfrm>
        </p:grpSpPr>
        <p:sp>
          <p:nvSpPr>
            <p:cNvPr id="5" name="Obdélník 3">
              <a:extLst>
                <a:ext uri="{FF2B5EF4-FFF2-40B4-BE49-F238E27FC236}">
                  <a16:creationId xmlns:a16="http://schemas.microsoft.com/office/drawing/2014/main" id="{684B72BA-899F-9093-23D9-88B5B01F2662}"/>
                </a:ext>
              </a:extLst>
            </p:cNvPr>
            <p:cNvSpPr/>
            <p:nvPr/>
          </p:nvSpPr>
          <p:spPr>
            <a:xfrm>
              <a:off x="1554062" y="1365700"/>
              <a:ext cx="8717635" cy="875883"/>
            </a:xfrm>
            <a:prstGeom prst="rect">
              <a:avLst/>
            </a:prstGeom>
            <a:solidFill>
              <a:srgbClr val="AAAACA">
                <a:lumMod val="20000"/>
                <a:lumOff val="80000"/>
              </a:srgbClr>
            </a:solidFill>
            <a:ln w="127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FFFFFF"/>
                </a:solidFill>
                <a:effectLst/>
                <a:uLnTx/>
                <a:uFillTx/>
                <a:latin typeface="Arial"/>
                <a:ea typeface="+mn-ea"/>
                <a:cs typeface="+mn-cs"/>
              </a:endParaRPr>
            </a:p>
          </p:txBody>
        </p:sp>
        <p:sp>
          <p:nvSpPr>
            <p:cNvPr id="6" name="Obdélník 7">
              <a:extLst>
                <a:ext uri="{FF2B5EF4-FFF2-40B4-BE49-F238E27FC236}">
                  <a16:creationId xmlns:a16="http://schemas.microsoft.com/office/drawing/2014/main" id="{0FABA821-C7FD-2822-7099-3849CB1F51A6}"/>
                </a:ext>
              </a:extLst>
            </p:cNvPr>
            <p:cNvSpPr/>
            <p:nvPr/>
          </p:nvSpPr>
          <p:spPr>
            <a:xfrm>
              <a:off x="1657548" y="1445784"/>
              <a:ext cx="2363638" cy="353378"/>
            </a:xfrm>
            <a:prstGeom prst="rect">
              <a:avLst/>
            </a:prstGeom>
            <a:solidFill>
              <a:srgbClr val="92D050"/>
            </a:solidFill>
            <a:ln w="12700" cap="flat" cmpd="sng" algn="ctr">
              <a:solidFill>
                <a:srgbClr val="000000"/>
              </a:solidFill>
              <a:prstDash val="solid"/>
              <a:headEnd type="none" w="med" len="med"/>
              <a:tailEnd type="triangle"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Arial"/>
                  <a:ea typeface="+mn-ea"/>
                  <a:cs typeface="+mn-cs"/>
                </a:rPr>
                <a:t>Oxygen</a:t>
              </a:r>
            </a:p>
          </p:txBody>
        </p:sp>
        <p:sp>
          <p:nvSpPr>
            <p:cNvPr id="7" name="Obdélník 8">
              <a:extLst>
                <a:ext uri="{FF2B5EF4-FFF2-40B4-BE49-F238E27FC236}">
                  <a16:creationId xmlns:a16="http://schemas.microsoft.com/office/drawing/2014/main" id="{6AE6CB19-3DAA-62EC-8A87-1B52CC2A55AA}"/>
                </a:ext>
              </a:extLst>
            </p:cNvPr>
            <p:cNvSpPr/>
            <p:nvPr/>
          </p:nvSpPr>
          <p:spPr>
            <a:xfrm>
              <a:off x="4627010" y="1450075"/>
              <a:ext cx="2522964" cy="704276"/>
            </a:xfrm>
            <a:prstGeom prst="rect">
              <a:avLst/>
            </a:prstGeom>
            <a:solidFill>
              <a:srgbClr val="FFC000"/>
            </a:solidFill>
            <a:ln w="12700" cap="flat" cmpd="sng" algn="ctr">
              <a:solidFill>
                <a:srgbClr val="000000"/>
              </a:solidFill>
              <a:prstDash val="solid"/>
              <a:headEnd type="none" w="med" len="med"/>
              <a:tailEnd type="triangle"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Consider inotropes/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vasopressors</a:t>
              </a:r>
            </a:p>
          </p:txBody>
        </p:sp>
        <p:sp>
          <p:nvSpPr>
            <p:cNvPr id="8" name="Obdélník 9">
              <a:extLst>
                <a:ext uri="{FF2B5EF4-FFF2-40B4-BE49-F238E27FC236}">
                  <a16:creationId xmlns:a16="http://schemas.microsoft.com/office/drawing/2014/main" id="{27674238-DC42-6B41-777F-A437BE1A9CB2}"/>
                </a:ext>
              </a:extLst>
            </p:cNvPr>
            <p:cNvSpPr/>
            <p:nvPr/>
          </p:nvSpPr>
          <p:spPr>
            <a:xfrm>
              <a:off x="7782693" y="1449502"/>
              <a:ext cx="2363638" cy="704275"/>
            </a:xfrm>
            <a:prstGeom prst="rect">
              <a:avLst/>
            </a:prstGeom>
            <a:solidFill>
              <a:srgbClr val="FFFF00"/>
            </a:solidFill>
            <a:ln w="12700" cap="flat" cmpd="sng" algn="ctr">
              <a:solidFill>
                <a:srgbClr val="000000"/>
              </a:solidFill>
              <a:prstDash val="solid"/>
              <a:headEnd type="none" w="med" len="med"/>
              <a:tailEnd type="triangle"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Arial"/>
                  <a:ea typeface="+mn-ea"/>
                  <a:cs typeface="+mn-cs"/>
                </a:rPr>
                <a:t>Consider short-term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Arial"/>
                  <a:ea typeface="+mn-ea"/>
                  <a:cs typeface="+mn-cs"/>
                </a:rPr>
                <a:t>MCS</a:t>
              </a:r>
            </a:p>
          </p:txBody>
        </p:sp>
        <p:sp>
          <p:nvSpPr>
            <p:cNvPr id="9" name="TextovéPole 10">
              <a:extLst>
                <a:ext uri="{FF2B5EF4-FFF2-40B4-BE49-F238E27FC236}">
                  <a16:creationId xmlns:a16="http://schemas.microsoft.com/office/drawing/2014/main" id="{DFA641E2-75BF-F582-FFB8-31412E785BAB}"/>
                </a:ext>
              </a:extLst>
            </p:cNvPr>
            <p:cNvSpPr txBox="1"/>
            <p:nvPr/>
          </p:nvSpPr>
          <p:spPr>
            <a:xfrm>
              <a:off x="4204125" y="1632478"/>
              <a:ext cx="319318" cy="369332"/>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t>
              </a:r>
            </a:p>
          </p:txBody>
        </p:sp>
        <p:sp>
          <p:nvSpPr>
            <p:cNvPr id="10" name="TextovéPole 11">
              <a:extLst>
                <a:ext uri="{FF2B5EF4-FFF2-40B4-BE49-F238E27FC236}">
                  <a16:creationId xmlns:a16="http://schemas.microsoft.com/office/drawing/2014/main" id="{221EA8BD-4DBC-D45D-3CC2-AB94318E1EAC}"/>
                </a:ext>
              </a:extLst>
            </p:cNvPr>
            <p:cNvSpPr txBox="1"/>
            <p:nvPr/>
          </p:nvSpPr>
          <p:spPr>
            <a:xfrm>
              <a:off x="7302115" y="1622473"/>
              <a:ext cx="319318" cy="369332"/>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t>
              </a:r>
            </a:p>
          </p:txBody>
        </p:sp>
        <p:sp>
          <p:nvSpPr>
            <p:cNvPr id="14" name="Obdélník 15">
              <a:extLst>
                <a:ext uri="{FF2B5EF4-FFF2-40B4-BE49-F238E27FC236}">
                  <a16:creationId xmlns:a16="http://schemas.microsoft.com/office/drawing/2014/main" id="{A688F988-D38C-AF8D-C9EA-D9E3FB9131B6}"/>
                </a:ext>
              </a:extLst>
            </p:cNvPr>
            <p:cNvSpPr/>
            <p:nvPr/>
          </p:nvSpPr>
          <p:spPr>
            <a:xfrm>
              <a:off x="4814056" y="3916339"/>
              <a:ext cx="2128371" cy="875883"/>
            </a:xfrm>
            <a:prstGeom prst="rect">
              <a:avLst/>
            </a:prstGeom>
            <a:solidFill>
              <a:srgbClr val="FCD1D0"/>
            </a:solidFill>
            <a:ln w="12700" cap="flat" cmpd="sng" algn="ctr">
              <a:solidFill>
                <a:srgbClr val="DADADA">
                  <a:lumMod val="10000"/>
                </a:srgbClr>
              </a:solidFill>
              <a:prstDash val="solid"/>
              <a:headEnd type="none" w="med" len="med"/>
              <a:tailEnd type="triangle"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Arial"/>
                  <a:ea typeface="+mn-ea"/>
                  <a:cs typeface="+mn-cs"/>
                </a:rPr>
                <a:t>Early conservative therapy</a:t>
              </a:r>
            </a:p>
          </p:txBody>
        </p:sp>
        <p:sp>
          <p:nvSpPr>
            <p:cNvPr id="15" name="Obdélník 16">
              <a:extLst>
                <a:ext uri="{FF2B5EF4-FFF2-40B4-BE49-F238E27FC236}">
                  <a16:creationId xmlns:a16="http://schemas.microsoft.com/office/drawing/2014/main" id="{72C19B33-F46A-7975-96AA-ED0AA55A6536}"/>
                </a:ext>
              </a:extLst>
            </p:cNvPr>
            <p:cNvSpPr/>
            <p:nvPr/>
          </p:nvSpPr>
          <p:spPr>
            <a:xfrm>
              <a:off x="8032408" y="3916339"/>
              <a:ext cx="2024759" cy="875882"/>
            </a:xfrm>
            <a:prstGeom prst="rect">
              <a:avLst/>
            </a:prstGeom>
            <a:solidFill>
              <a:srgbClr val="D5EAFF"/>
            </a:solidFill>
            <a:ln w="12700" cap="flat" cmpd="sng" algn="ctr">
              <a:solidFill>
                <a:srgbClr val="DADADA">
                  <a:lumMod val="10000"/>
                </a:srgbClr>
              </a:solidFill>
              <a:prstDash val="solid"/>
              <a:headEnd type="none" w="med" len="med"/>
              <a:tailEnd type="triangle"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Arial"/>
                  <a:ea typeface="+mn-ea"/>
                  <a:cs typeface="+mn-cs"/>
                </a:rPr>
                <a:t>Immediate ECMO implantation</a:t>
              </a:r>
            </a:p>
          </p:txBody>
        </p:sp>
        <p:sp>
          <p:nvSpPr>
            <p:cNvPr id="16" name="TextovéPole 17">
              <a:extLst>
                <a:ext uri="{FF2B5EF4-FFF2-40B4-BE49-F238E27FC236}">
                  <a16:creationId xmlns:a16="http://schemas.microsoft.com/office/drawing/2014/main" id="{DF0E59A8-624B-6343-C7F6-E6FBAA3C1709}"/>
                </a:ext>
              </a:extLst>
            </p:cNvPr>
            <p:cNvSpPr txBox="1"/>
            <p:nvPr/>
          </p:nvSpPr>
          <p:spPr>
            <a:xfrm>
              <a:off x="1313519" y="4133348"/>
              <a:ext cx="33719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ECMO-CS trial compared:</a:t>
              </a:r>
            </a:p>
          </p:txBody>
        </p:sp>
        <p:sp>
          <p:nvSpPr>
            <p:cNvPr id="17" name="TextovéPole 18">
              <a:extLst>
                <a:ext uri="{FF2B5EF4-FFF2-40B4-BE49-F238E27FC236}">
                  <a16:creationId xmlns:a16="http://schemas.microsoft.com/office/drawing/2014/main" id="{9B33DF6F-5829-D5A8-9DCD-BA684EFE2728}"/>
                </a:ext>
              </a:extLst>
            </p:cNvPr>
            <p:cNvSpPr txBox="1"/>
            <p:nvPr/>
          </p:nvSpPr>
          <p:spPr>
            <a:xfrm>
              <a:off x="7199618" y="4102571"/>
              <a:ext cx="6126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vs.</a:t>
              </a:r>
            </a:p>
          </p:txBody>
        </p:sp>
        <p:sp>
          <p:nvSpPr>
            <p:cNvPr id="18" name="TextovéPole 19">
              <a:extLst>
                <a:ext uri="{FF2B5EF4-FFF2-40B4-BE49-F238E27FC236}">
                  <a16:creationId xmlns:a16="http://schemas.microsoft.com/office/drawing/2014/main" id="{184A7C55-47FC-1D6C-42F4-97998373169F}"/>
                </a:ext>
              </a:extLst>
            </p:cNvPr>
            <p:cNvSpPr txBox="1"/>
            <p:nvPr/>
          </p:nvSpPr>
          <p:spPr>
            <a:xfrm>
              <a:off x="2666637" y="5300503"/>
              <a:ext cx="649248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in rapidly deteriorating or severe cardiogenic shock</a:t>
              </a:r>
            </a:p>
          </p:txBody>
        </p:sp>
        <p:sp>
          <p:nvSpPr>
            <p:cNvPr id="19" name="Šipka: doprava 20">
              <a:extLst>
                <a:ext uri="{FF2B5EF4-FFF2-40B4-BE49-F238E27FC236}">
                  <a16:creationId xmlns:a16="http://schemas.microsoft.com/office/drawing/2014/main" id="{AF00CAF7-E8D4-5E06-A403-3D31AC907A7C}"/>
                </a:ext>
              </a:extLst>
            </p:cNvPr>
            <p:cNvSpPr/>
            <p:nvPr/>
          </p:nvSpPr>
          <p:spPr>
            <a:xfrm rot="5400000">
              <a:off x="5044637" y="2719154"/>
              <a:ext cx="1739224" cy="562824"/>
            </a:xfrm>
            <a:prstGeom prst="rightArrow">
              <a:avLst/>
            </a:prstGeom>
            <a:solidFill>
              <a:srgbClr val="FCD1D0"/>
            </a:solidFill>
            <a:ln w="9525" cap="flat" cmpd="sng" algn="ctr">
              <a:solidFill>
                <a:srgbClr val="DADADA">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0" name="Šipka: doprava 21">
              <a:extLst>
                <a:ext uri="{FF2B5EF4-FFF2-40B4-BE49-F238E27FC236}">
                  <a16:creationId xmlns:a16="http://schemas.microsoft.com/office/drawing/2014/main" id="{1128EBCD-9AE4-D11D-3AF9-3CE850F54F59}"/>
                </a:ext>
              </a:extLst>
            </p:cNvPr>
            <p:cNvSpPr/>
            <p:nvPr/>
          </p:nvSpPr>
          <p:spPr>
            <a:xfrm rot="5400000">
              <a:off x="8155504" y="2710746"/>
              <a:ext cx="1739224" cy="562824"/>
            </a:xfrm>
            <a:prstGeom prst="rightArrow">
              <a:avLst/>
            </a:prstGeom>
            <a:solidFill>
              <a:srgbClr val="D5EAFF"/>
            </a:solidFill>
            <a:ln w="9525" cap="flat" cmpd="sng" algn="ctr">
              <a:solidFill>
                <a:srgbClr val="DADADA">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1" name="Obdélník 6">
              <a:extLst>
                <a:ext uri="{FF2B5EF4-FFF2-40B4-BE49-F238E27FC236}">
                  <a16:creationId xmlns:a16="http://schemas.microsoft.com/office/drawing/2014/main" id="{08C5E02E-ABEF-1B01-3E34-AAA6235B1A68}"/>
                </a:ext>
              </a:extLst>
            </p:cNvPr>
            <p:cNvSpPr/>
            <p:nvPr/>
          </p:nvSpPr>
          <p:spPr>
            <a:xfrm>
              <a:off x="1657548" y="1828672"/>
              <a:ext cx="2363638" cy="353378"/>
            </a:xfrm>
            <a:prstGeom prst="rect">
              <a:avLst/>
            </a:prstGeom>
            <a:solidFill>
              <a:srgbClr val="FFFF00"/>
            </a:solidFill>
            <a:ln w="12700" cap="flat" cmpd="sng" algn="ctr">
              <a:solidFill>
                <a:srgbClr val="000000"/>
              </a:solidFill>
              <a:prstDash val="solid"/>
              <a:headEnd type="none" w="med" len="med"/>
              <a:tailEnd type="triangle"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0000"/>
                  </a:solidFill>
                  <a:effectLst/>
                  <a:uLnTx/>
                  <a:uFillTx/>
                  <a:latin typeface="Arial"/>
                  <a:ea typeface="+mn-ea"/>
                  <a:cs typeface="+mn-cs"/>
                </a:rPr>
                <a:t>Ventilatory</a:t>
              </a:r>
              <a:r>
                <a:rPr kumimoji="0" lang="en-US" sz="1600" b="1" i="0" u="none" strike="noStrike" kern="0" cap="none" spc="0" normalizeH="0" baseline="0" noProof="0" dirty="0">
                  <a:ln>
                    <a:noFill/>
                  </a:ln>
                  <a:solidFill>
                    <a:srgbClr val="000000"/>
                  </a:solidFill>
                  <a:effectLst/>
                  <a:uLnTx/>
                  <a:uFillTx/>
                  <a:latin typeface="Arial"/>
                  <a:ea typeface="+mn-ea"/>
                  <a:cs typeface="+mn-cs"/>
                </a:rPr>
                <a:t> support</a:t>
              </a:r>
            </a:p>
          </p:txBody>
        </p:sp>
      </p:grpSp>
    </p:spTree>
    <p:extLst>
      <p:ext uri="{BB962C8B-B14F-4D97-AF65-F5344CB8AC3E}">
        <p14:creationId xmlns:p14="http://schemas.microsoft.com/office/powerpoint/2010/main" val="324385601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3691"/>
            <a:ext cx="1027169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ECMO-CS Trial: Trial Procedure and Endpoints</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890682" y="6462661"/>
            <a:ext cx="63963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Ostadal</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Circulation 2022 Nov 6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5" name="Obdélník 2">
            <a:extLst>
              <a:ext uri="{FF2B5EF4-FFF2-40B4-BE49-F238E27FC236}">
                <a16:creationId xmlns:a16="http://schemas.microsoft.com/office/drawing/2014/main" id="{25870C4F-E7A3-7C12-482C-D73112626844}"/>
              </a:ext>
            </a:extLst>
          </p:cNvPr>
          <p:cNvSpPr/>
          <p:nvPr/>
        </p:nvSpPr>
        <p:spPr>
          <a:xfrm>
            <a:off x="89651" y="1445030"/>
            <a:ext cx="2466028" cy="461665"/>
          </a:xfrm>
          <a:prstGeom prst="rect">
            <a:avLst/>
          </a:prstGeom>
          <a:noFill/>
          <a:ln w="9525" cap="flat" cmpd="sng" algn="ctr">
            <a:noFill/>
            <a:prstDash val="solid"/>
          </a:ln>
          <a:effectLst/>
        </p:spPr>
        <p:txBody>
          <a:bodyPr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Randomization 1:1</a:t>
            </a:r>
          </a:p>
        </p:txBody>
      </p:sp>
      <p:sp>
        <p:nvSpPr>
          <p:cNvPr id="6" name="Obdélník 7">
            <a:extLst>
              <a:ext uri="{FF2B5EF4-FFF2-40B4-BE49-F238E27FC236}">
                <a16:creationId xmlns:a16="http://schemas.microsoft.com/office/drawing/2014/main" id="{6928CD9C-D1B4-9318-E9DD-91D74634D588}"/>
              </a:ext>
            </a:extLst>
          </p:cNvPr>
          <p:cNvSpPr/>
          <p:nvPr/>
        </p:nvSpPr>
        <p:spPr>
          <a:xfrm>
            <a:off x="6070247" y="1225040"/>
            <a:ext cx="2491052" cy="875883"/>
          </a:xfrm>
          <a:prstGeom prst="rect">
            <a:avLst/>
          </a:prstGeom>
          <a:solidFill>
            <a:srgbClr val="FEE9E8"/>
          </a:solidFill>
          <a:ln w="12700" cap="flat" cmpd="sng" algn="ctr">
            <a:solidFill>
              <a:srgbClr val="DADADA">
                <a:lumMod val="10000"/>
              </a:srgbClr>
            </a:solidFill>
            <a:prstDash val="solid"/>
            <a:headEnd type="none" w="med" len="med"/>
            <a:tailEnd type="triangle"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Early conservative therapy</a:t>
            </a:r>
          </a:p>
        </p:txBody>
      </p:sp>
      <p:sp>
        <p:nvSpPr>
          <p:cNvPr id="7" name="Obdélník 8">
            <a:extLst>
              <a:ext uri="{FF2B5EF4-FFF2-40B4-BE49-F238E27FC236}">
                <a16:creationId xmlns:a16="http://schemas.microsoft.com/office/drawing/2014/main" id="{71770295-BD24-D9D9-C7B4-CB4C260E99A3}"/>
              </a:ext>
            </a:extLst>
          </p:cNvPr>
          <p:cNvSpPr/>
          <p:nvPr/>
        </p:nvSpPr>
        <p:spPr>
          <a:xfrm>
            <a:off x="2690150" y="1244116"/>
            <a:ext cx="2518348" cy="875882"/>
          </a:xfrm>
          <a:prstGeom prst="rect">
            <a:avLst/>
          </a:prstGeom>
          <a:solidFill>
            <a:srgbClr val="D5EAFF"/>
          </a:solidFill>
          <a:ln w="12700" cap="flat" cmpd="sng" algn="ctr">
            <a:solidFill>
              <a:srgbClr val="DADADA">
                <a:lumMod val="10000"/>
              </a:srgbClr>
            </a:solidFill>
            <a:prstDash val="solid"/>
            <a:headEnd type="none" w="med" len="med"/>
            <a:tailEnd type="triangle"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Immediate ECMO implantation</a:t>
            </a:r>
          </a:p>
        </p:txBody>
      </p:sp>
      <p:sp>
        <p:nvSpPr>
          <p:cNvPr id="8" name="TextovéPole 9">
            <a:extLst>
              <a:ext uri="{FF2B5EF4-FFF2-40B4-BE49-F238E27FC236}">
                <a16:creationId xmlns:a16="http://schemas.microsoft.com/office/drawing/2014/main" id="{ED745906-24AE-6CBD-1A59-72023196811E}"/>
              </a:ext>
            </a:extLst>
          </p:cNvPr>
          <p:cNvSpPr txBox="1"/>
          <p:nvPr/>
        </p:nvSpPr>
        <p:spPr>
          <a:xfrm>
            <a:off x="5359970" y="1432148"/>
            <a:ext cx="4924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or</a:t>
            </a:r>
          </a:p>
        </p:txBody>
      </p:sp>
      <p:sp>
        <p:nvSpPr>
          <p:cNvPr id="9" name="Obdélník 10">
            <a:extLst>
              <a:ext uri="{FF2B5EF4-FFF2-40B4-BE49-F238E27FC236}">
                <a16:creationId xmlns:a16="http://schemas.microsoft.com/office/drawing/2014/main" id="{E272F649-7189-8E1C-7B62-3344246472CF}"/>
              </a:ext>
            </a:extLst>
          </p:cNvPr>
          <p:cNvSpPr/>
          <p:nvPr/>
        </p:nvSpPr>
        <p:spPr>
          <a:xfrm>
            <a:off x="5208499" y="2553313"/>
            <a:ext cx="4341818" cy="1081550"/>
          </a:xfrm>
          <a:prstGeom prst="rect">
            <a:avLst/>
          </a:prstGeom>
          <a:solidFill>
            <a:srgbClr val="FEE9E8"/>
          </a:solidFill>
          <a:ln w="12700" cap="flat" cmpd="sng" algn="ctr">
            <a:solidFill>
              <a:srgbClr val="DADADA">
                <a:lumMod val="10000"/>
              </a:srgbClr>
            </a:solidFill>
            <a:prstDash val="solid"/>
            <a:headEnd type="none" w="med" len="med"/>
            <a:tailEnd type="triangle"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Downstream ECMO allowed in case of hemodynamic worsening (rise of lactate by 3 mmol/L)</a:t>
            </a:r>
          </a:p>
        </p:txBody>
      </p:sp>
      <p:sp>
        <p:nvSpPr>
          <p:cNvPr id="10" name="Šipka: doprava 11">
            <a:extLst>
              <a:ext uri="{FF2B5EF4-FFF2-40B4-BE49-F238E27FC236}">
                <a16:creationId xmlns:a16="http://schemas.microsoft.com/office/drawing/2014/main" id="{465FBA8C-CE67-563E-0093-F2BBEFFB858A}"/>
              </a:ext>
            </a:extLst>
          </p:cNvPr>
          <p:cNvSpPr/>
          <p:nvPr/>
        </p:nvSpPr>
        <p:spPr>
          <a:xfrm rot="5400000">
            <a:off x="7122329" y="2045993"/>
            <a:ext cx="485044" cy="562824"/>
          </a:xfrm>
          <a:prstGeom prst="rightArrow">
            <a:avLst/>
          </a:prstGeom>
          <a:solidFill>
            <a:srgbClr val="FEE9E8"/>
          </a:solidFill>
          <a:ln w="9525" cap="flat" cmpd="sng" algn="ctr">
            <a:solidFill>
              <a:srgbClr val="DADADA">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Obdélník 12">
            <a:extLst>
              <a:ext uri="{FF2B5EF4-FFF2-40B4-BE49-F238E27FC236}">
                <a16:creationId xmlns:a16="http://schemas.microsoft.com/office/drawing/2014/main" id="{42D46A7E-F96F-9BFC-32A6-175D3DF16B05}"/>
              </a:ext>
            </a:extLst>
          </p:cNvPr>
          <p:cNvSpPr/>
          <p:nvPr/>
        </p:nvSpPr>
        <p:spPr>
          <a:xfrm>
            <a:off x="93027" y="4350163"/>
            <a:ext cx="10085641" cy="1397198"/>
          </a:xfrm>
          <a:prstGeom prst="rect">
            <a:avLst/>
          </a:prstGeom>
          <a:solidFill>
            <a:srgbClr val="FFFFFF"/>
          </a:solidFill>
          <a:ln w="9525" cap="flat" cmpd="sng" algn="ctr">
            <a:solidFill>
              <a:srgbClr val="000000"/>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0" cap="none" spc="0" normalizeH="0" baseline="0" noProof="0" dirty="0">
                <a:ln>
                  <a:noFill/>
                </a:ln>
                <a:solidFill>
                  <a:srgbClr val="DADADA">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Primary composite </a:t>
            </a:r>
            <a:r>
              <a:rPr kumimoji="0" lang="en-US" sz="2000" b="1" i="0" u="none" strike="noStrike" kern="0" cap="none" spc="0" normalizeH="0" baseline="0" noProof="0" dirty="0" smtClean="0">
                <a:ln>
                  <a:noFill/>
                </a:ln>
                <a:solidFill>
                  <a:srgbClr val="DADADA">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endpoint:</a:t>
            </a:r>
            <a:endParaRPr kumimoji="0" lang="en-US" sz="2000" b="1" i="0" u="none" strike="noStrike" kern="0" cap="none" spc="0" normalizeH="0" baseline="0" noProof="0" dirty="0">
              <a:ln>
                <a:noFill/>
              </a:ln>
              <a:solidFill>
                <a:srgbClr val="DADADA">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0" cap="none" spc="0" normalizeH="0" baseline="0" noProof="0" dirty="0" smtClean="0">
                <a:ln>
                  <a:noFill/>
                </a:ln>
                <a:solidFill>
                  <a:srgbClr val="DADADA">
                    <a:lumMod val="10000"/>
                  </a:srgbClr>
                </a:solidFill>
                <a:effectLst/>
                <a:uLnTx/>
                <a:uFillTx/>
                <a:latin typeface="Arial" panose="020B0604020202020204" pitchFamily="34" charset="0"/>
                <a:ea typeface="+mn-ea"/>
                <a:cs typeface="Times New Roman" panose="02020603050405020304" pitchFamily="18" charset="0"/>
              </a:rPr>
              <a:t>D</a:t>
            </a:r>
            <a:r>
              <a:rPr kumimoji="0" lang="en-US" sz="2000" b="1" i="0" u="none" strike="noStrike" kern="0" cap="none" spc="0" normalizeH="0" baseline="0" noProof="0" dirty="0" smtClean="0">
                <a:ln>
                  <a:noFill/>
                </a:ln>
                <a:solidFill>
                  <a:srgbClr val="DADADA">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eath </a:t>
            </a:r>
            <a:r>
              <a:rPr kumimoji="0" lang="en-US" sz="2000" b="1" i="0" u="none" strike="noStrike" kern="0" cap="none" spc="0" normalizeH="0" baseline="0" noProof="0" dirty="0">
                <a:ln>
                  <a:noFill/>
                </a:ln>
                <a:solidFill>
                  <a:srgbClr val="DADADA">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from any cause, resuscitated circulatory arrest, and implementation of </a:t>
            </a:r>
            <a:r>
              <a:rPr kumimoji="0" lang="en-US" sz="2000" b="1" i="0" u="none" strike="noStrike" kern="0" cap="none" spc="0" normalizeH="0" baseline="0" noProof="0" dirty="0" smtClean="0">
                <a:ln>
                  <a:noFill/>
                </a:ln>
                <a:solidFill>
                  <a:srgbClr val="DADADA">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another </a:t>
            </a:r>
            <a:r>
              <a:rPr kumimoji="0" lang="en-US" sz="2000" b="1" i="0" u="none" strike="noStrike" kern="0" cap="none" spc="0" normalizeH="0" baseline="0" noProof="0" dirty="0">
                <a:ln>
                  <a:noFill/>
                </a:ln>
                <a:solidFill>
                  <a:srgbClr val="DADADA">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mechanical circulatory support (including ECMO in the conservative arm) </a:t>
            </a:r>
            <a:r>
              <a:rPr kumimoji="0" lang="en-US" sz="2000" b="1" i="0" u="none" strike="noStrike" kern="0" cap="none" spc="0" normalizeH="0" baseline="0" noProof="0" dirty="0" smtClean="0">
                <a:ln>
                  <a:noFill/>
                </a:ln>
                <a:solidFill>
                  <a:srgbClr val="DADADA">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at </a:t>
            </a:r>
            <a:r>
              <a:rPr kumimoji="0" lang="en-US" sz="2000" b="1" i="0" u="none" strike="noStrike" kern="0" cap="none" spc="0" normalizeH="0" baseline="0" noProof="0" dirty="0">
                <a:ln>
                  <a:noFill/>
                </a:ln>
                <a:solidFill>
                  <a:srgbClr val="DADADA">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30 days</a:t>
            </a:r>
          </a:p>
        </p:txBody>
      </p:sp>
    </p:spTree>
    <p:extLst>
      <p:ext uri="{BB962C8B-B14F-4D97-AF65-F5344CB8AC3E}">
        <p14:creationId xmlns:p14="http://schemas.microsoft.com/office/powerpoint/2010/main" val="3511796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3691"/>
            <a:ext cx="1027169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ECMO-CS Trial: Patient Flow</a:t>
            </a:r>
            <a:endPar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890682" y="6462661"/>
            <a:ext cx="63963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Ostadal</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Circulation 2022 Nov 6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5" name="Obdélník 4">
            <a:extLst>
              <a:ext uri="{FF2B5EF4-FFF2-40B4-BE49-F238E27FC236}">
                <a16:creationId xmlns:a16="http://schemas.microsoft.com/office/drawing/2014/main" id="{C75E9B30-8762-4AF0-C7FF-4AB380088941}"/>
              </a:ext>
            </a:extLst>
          </p:cNvPr>
          <p:cNvSpPr/>
          <p:nvPr/>
        </p:nvSpPr>
        <p:spPr>
          <a:xfrm>
            <a:off x="4212867" y="1014984"/>
            <a:ext cx="1924594" cy="992777"/>
          </a:xfrm>
          <a:prstGeom prst="rect">
            <a:avLst/>
          </a:prstGeom>
          <a:solidFill>
            <a:schemeClr val="accent3">
              <a:lumMod val="50000"/>
            </a:schemeClr>
          </a:solidFill>
          <a:ln w="19050" cap="flat" cmpd="sng" algn="ctr">
            <a:solidFill>
              <a:sysClr val="windowText" lastClr="000000"/>
            </a:solid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Patients randomized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 = 122</a:t>
            </a:r>
          </a:p>
        </p:txBody>
      </p:sp>
      <p:sp>
        <p:nvSpPr>
          <p:cNvPr id="6" name="Obdélník 5">
            <a:extLst>
              <a:ext uri="{FF2B5EF4-FFF2-40B4-BE49-F238E27FC236}">
                <a16:creationId xmlns:a16="http://schemas.microsoft.com/office/drawing/2014/main" id="{3FC1F622-5BEF-8264-5F47-765AEB6177E0}"/>
              </a:ext>
            </a:extLst>
          </p:cNvPr>
          <p:cNvSpPr/>
          <p:nvPr/>
        </p:nvSpPr>
        <p:spPr>
          <a:xfrm>
            <a:off x="2945771" y="2658726"/>
            <a:ext cx="1924594" cy="992777"/>
          </a:xfrm>
          <a:prstGeom prst="rect">
            <a:avLst/>
          </a:prstGeom>
          <a:solidFill>
            <a:srgbClr val="0073E6"/>
          </a:solidFill>
          <a:ln w="19050" cap="flat" cmpd="sng" algn="ctr">
            <a:solidFill>
              <a:sysClr val="windowText" lastClr="000000"/>
            </a:solid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Randomized ECMO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 = 61</a:t>
            </a:r>
          </a:p>
        </p:txBody>
      </p:sp>
      <p:sp>
        <p:nvSpPr>
          <p:cNvPr id="7" name="Obdélník 6">
            <a:extLst>
              <a:ext uri="{FF2B5EF4-FFF2-40B4-BE49-F238E27FC236}">
                <a16:creationId xmlns:a16="http://schemas.microsoft.com/office/drawing/2014/main" id="{1173AEA1-D712-9C33-DD94-13422E10A19E}"/>
              </a:ext>
            </a:extLst>
          </p:cNvPr>
          <p:cNvSpPr/>
          <p:nvPr/>
        </p:nvSpPr>
        <p:spPr>
          <a:xfrm>
            <a:off x="5479965" y="2658727"/>
            <a:ext cx="1924594" cy="992777"/>
          </a:xfrm>
          <a:prstGeom prst="rect">
            <a:avLst/>
          </a:prstGeom>
          <a:solidFill>
            <a:srgbClr val="B81008"/>
          </a:solidFill>
          <a:ln w="19050" cap="flat" cmpd="sng" algn="ctr">
            <a:solidFill>
              <a:sysClr val="windowText" lastClr="000000"/>
            </a:solid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Randomized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Conservative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 = 61</a:t>
            </a:r>
          </a:p>
        </p:txBody>
      </p:sp>
      <p:sp>
        <p:nvSpPr>
          <p:cNvPr id="8" name="Obdélník 14">
            <a:extLst>
              <a:ext uri="{FF2B5EF4-FFF2-40B4-BE49-F238E27FC236}">
                <a16:creationId xmlns:a16="http://schemas.microsoft.com/office/drawing/2014/main" id="{25CD5AD9-C8B2-DA0E-1C6F-1143D7662844}"/>
              </a:ext>
            </a:extLst>
          </p:cNvPr>
          <p:cNvSpPr/>
          <p:nvPr/>
        </p:nvSpPr>
        <p:spPr>
          <a:xfrm>
            <a:off x="2945771" y="4959966"/>
            <a:ext cx="1924594" cy="992777"/>
          </a:xfrm>
          <a:prstGeom prst="rect">
            <a:avLst/>
          </a:prstGeom>
          <a:solidFill>
            <a:srgbClr val="0073E6"/>
          </a:solidFill>
          <a:ln w="19050" cap="flat" cmpd="sng" algn="ctr">
            <a:solidFill>
              <a:sysClr val="windowText" lastClr="000000"/>
            </a:solid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Analyzed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ECMO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 = 58</a:t>
            </a:r>
          </a:p>
        </p:txBody>
      </p:sp>
      <p:sp>
        <p:nvSpPr>
          <p:cNvPr id="9" name="Obdélník 15">
            <a:extLst>
              <a:ext uri="{FF2B5EF4-FFF2-40B4-BE49-F238E27FC236}">
                <a16:creationId xmlns:a16="http://schemas.microsoft.com/office/drawing/2014/main" id="{C31651CA-95DA-520D-C668-5E249E749639}"/>
              </a:ext>
            </a:extLst>
          </p:cNvPr>
          <p:cNvSpPr/>
          <p:nvPr/>
        </p:nvSpPr>
        <p:spPr>
          <a:xfrm>
            <a:off x="5479965" y="4959966"/>
            <a:ext cx="1924594" cy="992777"/>
          </a:xfrm>
          <a:prstGeom prst="rect">
            <a:avLst/>
          </a:prstGeom>
          <a:solidFill>
            <a:srgbClr val="B81008"/>
          </a:solidFill>
          <a:ln w="19050" cap="flat" cmpd="sng" algn="ctr">
            <a:solidFill>
              <a:sysClr val="windowText" lastClr="000000"/>
            </a:solid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Analyzed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Conservative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 = 59</a:t>
            </a:r>
          </a:p>
        </p:txBody>
      </p:sp>
      <p:sp>
        <p:nvSpPr>
          <p:cNvPr id="10" name="Obdélník 16">
            <a:extLst>
              <a:ext uri="{FF2B5EF4-FFF2-40B4-BE49-F238E27FC236}">
                <a16:creationId xmlns:a16="http://schemas.microsoft.com/office/drawing/2014/main" id="{125CE80F-2701-3CCC-9CD2-DB148C8256FD}"/>
              </a:ext>
            </a:extLst>
          </p:cNvPr>
          <p:cNvSpPr/>
          <p:nvPr/>
        </p:nvSpPr>
        <p:spPr>
          <a:xfrm>
            <a:off x="296424" y="3888811"/>
            <a:ext cx="2152957" cy="992777"/>
          </a:xfrm>
          <a:prstGeom prst="rect">
            <a:avLst/>
          </a:prstGeom>
          <a:solidFill>
            <a:schemeClr val="accent3">
              <a:lumMod val="50000"/>
            </a:schemeClr>
          </a:solidFill>
          <a:ln w="19050" cap="flat" cmpd="sng" algn="ctr">
            <a:solidFill>
              <a:sysClr val="windowText" lastClr="000000"/>
            </a:solid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Absence of informed consent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 = 3</a:t>
            </a:r>
          </a:p>
        </p:txBody>
      </p:sp>
      <p:sp>
        <p:nvSpPr>
          <p:cNvPr id="11" name="Obdélník 17">
            <a:extLst>
              <a:ext uri="{FF2B5EF4-FFF2-40B4-BE49-F238E27FC236}">
                <a16:creationId xmlns:a16="http://schemas.microsoft.com/office/drawing/2014/main" id="{8F10092D-2BF3-8B72-7FA6-13C4D594CA2A}"/>
              </a:ext>
            </a:extLst>
          </p:cNvPr>
          <p:cNvSpPr/>
          <p:nvPr/>
        </p:nvSpPr>
        <p:spPr>
          <a:xfrm>
            <a:off x="7900947" y="3888812"/>
            <a:ext cx="2152956" cy="992777"/>
          </a:xfrm>
          <a:prstGeom prst="rect">
            <a:avLst/>
          </a:prstGeom>
          <a:solidFill>
            <a:schemeClr val="accent3">
              <a:lumMod val="50000"/>
            </a:schemeClr>
          </a:solidFill>
          <a:ln w="19050" cap="flat" cmpd="sng" algn="ctr">
            <a:solidFill>
              <a:sysClr val="windowText" lastClr="000000"/>
            </a:solid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Absence of informed consent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 = 2</a:t>
            </a:r>
          </a:p>
        </p:txBody>
      </p:sp>
      <p:cxnSp>
        <p:nvCxnSpPr>
          <p:cNvPr id="12" name="Spojnice: pravoúhlá 18">
            <a:extLst>
              <a:ext uri="{FF2B5EF4-FFF2-40B4-BE49-F238E27FC236}">
                <a16:creationId xmlns:a16="http://schemas.microsoft.com/office/drawing/2014/main" id="{8569F04A-91F1-7BB8-5FB8-7578452A0E17}"/>
              </a:ext>
            </a:extLst>
          </p:cNvPr>
          <p:cNvCxnSpPr>
            <a:stCxn id="5" idx="2"/>
            <a:endCxn id="6" idx="0"/>
          </p:cNvCxnSpPr>
          <p:nvPr/>
        </p:nvCxnSpPr>
        <p:spPr>
          <a:xfrm rot="5400000">
            <a:off x="4216134" y="1699695"/>
            <a:ext cx="650965" cy="1267096"/>
          </a:xfrm>
          <a:prstGeom prst="bentConnector3">
            <a:avLst/>
          </a:prstGeom>
          <a:noFill/>
          <a:ln w="28575" cap="flat" cmpd="sng" algn="ctr">
            <a:solidFill>
              <a:schemeClr val="bg1"/>
            </a:solidFill>
            <a:prstDash val="solid"/>
            <a:miter lim="800000"/>
            <a:tailEnd type="triangle"/>
          </a:ln>
          <a:effectLst/>
        </p:spPr>
      </p:cxnSp>
      <p:cxnSp>
        <p:nvCxnSpPr>
          <p:cNvPr id="13" name="Spojnice: pravoúhlá 19">
            <a:extLst>
              <a:ext uri="{FF2B5EF4-FFF2-40B4-BE49-F238E27FC236}">
                <a16:creationId xmlns:a16="http://schemas.microsoft.com/office/drawing/2014/main" id="{E1308F16-7C66-4FE7-1CAA-263F3F7C3085}"/>
              </a:ext>
            </a:extLst>
          </p:cNvPr>
          <p:cNvCxnSpPr>
            <a:stCxn id="5" idx="2"/>
            <a:endCxn id="7" idx="0"/>
          </p:cNvCxnSpPr>
          <p:nvPr/>
        </p:nvCxnSpPr>
        <p:spPr>
          <a:xfrm rot="16200000" flipH="1">
            <a:off x="5483230" y="1699695"/>
            <a:ext cx="650966" cy="1267098"/>
          </a:xfrm>
          <a:prstGeom prst="bentConnector3">
            <a:avLst/>
          </a:prstGeom>
          <a:noFill/>
          <a:ln w="28575" cap="flat" cmpd="sng" algn="ctr">
            <a:solidFill>
              <a:schemeClr val="bg1"/>
            </a:solidFill>
            <a:prstDash val="solid"/>
            <a:miter lim="800000"/>
            <a:tailEnd type="triangle"/>
          </a:ln>
          <a:effectLst/>
        </p:spPr>
      </p:cxnSp>
      <p:cxnSp>
        <p:nvCxnSpPr>
          <p:cNvPr id="14" name="Přímá spojnice se šipkou 20">
            <a:extLst>
              <a:ext uri="{FF2B5EF4-FFF2-40B4-BE49-F238E27FC236}">
                <a16:creationId xmlns:a16="http://schemas.microsoft.com/office/drawing/2014/main" id="{0682F6FF-39BC-D91A-94DF-F083ADDE936C}"/>
              </a:ext>
            </a:extLst>
          </p:cNvPr>
          <p:cNvCxnSpPr>
            <a:stCxn id="6" idx="2"/>
            <a:endCxn id="8" idx="0"/>
          </p:cNvCxnSpPr>
          <p:nvPr/>
        </p:nvCxnSpPr>
        <p:spPr>
          <a:xfrm>
            <a:off x="3908068" y="3651503"/>
            <a:ext cx="0" cy="1308463"/>
          </a:xfrm>
          <a:prstGeom prst="straightConnector1">
            <a:avLst/>
          </a:prstGeom>
          <a:noFill/>
          <a:ln w="28575" cap="flat" cmpd="sng" algn="ctr">
            <a:solidFill>
              <a:schemeClr val="bg1"/>
            </a:solidFill>
            <a:prstDash val="solid"/>
            <a:miter lim="800000"/>
            <a:tailEnd type="triangle"/>
          </a:ln>
          <a:effectLst/>
        </p:spPr>
      </p:cxnSp>
      <p:cxnSp>
        <p:nvCxnSpPr>
          <p:cNvPr id="15" name="Přímá spojnice se šipkou 21">
            <a:extLst>
              <a:ext uri="{FF2B5EF4-FFF2-40B4-BE49-F238E27FC236}">
                <a16:creationId xmlns:a16="http://schemas.microsoft.com/office/drawing/2014/main" id="{A5B6EB85-D6DA-A57A-7232-BB9D1C34876A}"/>
              </a:ext>
            </a:extLst>
          </p:cNvPr>
          <p:cNvCxnSpPr>
            <a:stCxn id="7" idx="2"/>
            <a:endCxn id="9" idx="0"/>
          </p:cNvCxnSpPr>
          <p:nvPr/>
        </p:nvCxnSpPr>
        <p:spPr>
          <a:xfrm>
            <a:off x="6442262" y="3651504"/>
            <a:ext cx="0" cy="1308462"/>
          </a:xfrm>
          <a:prstGeom prst="straightConnector1">
            <a:avLst/>
          </a:prstGeom>
          <a:noFill/>
          <a:ln w="28575" cap="flat" cmpd="sng" algn="ctr">
            <a:solidFill>
              <a:schemeClr val="bg1"/>
            </a:solidFill>
            <a:prstDash val="solid"/>
            <a:miter lim="800000"/>
            <a:tailEnd type="triangle"/>
          </a:ln>
          <a:effectLst/>
        </p:spPr>
      </p:cxnSp>
      <p:cxnSp>
        <p:nvCxnSpPr>
          <p:cNvPr id="16" name="Přímá spojnice se šipkou 22">
            <a:extLst>
              <a:ext uri="{FF2B5EF4-FFF2-40B4-BE49-F238E27FC236}">
                <a16:creationId xmlns:a16="http://schemas.microsoft.com/office/drawing/2014/main" id="{0F9AF202-0419-B306-77D4-7263F36C8A6A}"/>
              </a:ext>
            </a:extLst>
          </p:cNvPr>
          <p:cNvCxnSpPr>
            <a:cxnSpLocks/>
            <a:endCxn id="10" idx="3"/>
          </p:cNvCxnSpPr>
          <p:nvPr/>
        </p:nvCxnSpPr>
        <p:spPr>
          <a:xfrm flipH="1" flipV="1">
            <a:off x="2449381" y="4385200"/>
            <a:ext cx="1467394" cy="8708"/>
          </a:xfrm>
          <a:prstGeom prst="straightConnector1">
            <a:avLst/>
          </a:prstGeom>
          <a:noFill/>
          <a:ln w="28575" cap="flat" cmpd="sng" algn="ctr">
            <a:solidFill>
              <a:schemeClr val="bg1"/>
            </a:solidFill>
            <a:prstDash val="solid"/>
            <a:miter lim="800000"/>
            <a:tailEnd type="triangle"/>
          </a:ln>
          <a:effectLst/>
        </p:spPr>
      </p:cxnSp>
      <p:cxnSp>
        <p:nvCxnSpPr>
          <p:cNvPr id="17" name="Přímá spojnice se šipkou 23">
            <a:extLst>
              <a:ext uri="{FF2B5EF4-FFF2-40B4-BE49-F238E27FC236}">
                <a16:creationId xmlns:a16="http://schemas.microsoft.com/office/drawing/2014/main" id="{F20E4DD7-910D-6C19-C10A-ED52E650DEBC}"/>
              </a:ext>
            </a:extLst>
          </p:cNvPr>
          <p:cNvCxnSpPr>
            <a:cxnSpLocks/>
            <a:endCxn id="11" idx="1"/>
          </p:cNvCxnSpPr>
          <p:nvPr/>
        </p:nvCxnSpPr>
        <p:spPr>
          <a:xfrm>
            <a:off x="6433555" y="4385201"/>
            <a:ext cx="1467392" cy="0"/>
          </a:xfrm>
          <a:prstGeom prst="straightConnector1">
            <a:avLst/>
          </a:prstGeom>
          <a:noFill/>
          <a:ln w="28575" cap="flat" cmpd="sng" algn="ctr">
            <a:solidFill>
              <a:schemeClr val="bg1"/>
            </a:solidFill>
            <a:prstDash val="solid"/>
            <a:miter lim="800000"/>
            <a:tailEnd type="triangle"/>
          </a:ln>
          <a:effectLst/>
        </p:spPr>
      </p:cxnSp>
    </p:spTree>
    <p:extLst>
      <p:ext uri="{BB962C8B-B14F-4D97-AF65-F5344CB8AC3E}">
        <p14:creationId xmlns:p14="http://schemas.microsoft.com/office/powerpoint/2010/main" val="146276141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14239"/>
            <a:ext cx="1027169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ECMO-CS Trial: Primary Composite Endpoint at 30 Days</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890682" y="6462661"/>
            <a:ext cx="63963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Ostadal</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Circulation 2022 Nov 6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663388" y="698354"/>
            <a:ext cx="902745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Death from Any Cause, Resuscitated Arrest, Another MCS</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88" y="1188397"/>
            <a:ext cx="8964706" cy="5147717"/>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9" name="TextovéPole 47">
            <a:extLst>
              <a:ext uri="{FF2B5EF4-FFF2-40B4-BE49-F238E27FC236}">
                <a16:creationId xmlns:a16="http://schemas.microsoft.com/office/drawing/2014/main" id="{FCD70848-6EF3-AA7C-95A1-1B9FE6BF1324}"/>
              </a:ext>
            </a:extLst>
          </p:cNvPr>
          <p:cNvSpPr txBox="1"/>
          <p:nvPr/>
        </p:nvSpPr>
        <p:spPr>
          <a:xfrm>
            <a:off x="5135848" y="3564555"/>
            <a:ext cx="330090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ADADA">
                    <a:lumMod val="10000"/>
                  </a:srgbClr>
                </a:solidFill>
                <a:effectLst/>
                <a:uLnTx/>
                <a:uFillTx/>
                <a:latin typeface="Arial"/>
                <a:ea typeface="+mn-ea"/>
                <a:cs typeface="+mn-cs"/>
              </a:rPr>
              <a:t>Log-Rank test: P</a:t>
            </a:r>
            <a:r>
              <a:rPr kumimoji="0" lang="cs-CZ" sz="1800" b="1" i="0" u="none" strike="noStrike" kern="1200" cap="none" spc="0" normalizeH="0" baseline="0" noProof="0" dirty="0">
                <a:ln>
                  <a:noFill/>
                </a:ln>
                <a:solidFill>
                  <a:srgbClr val="DADADA">
                    <a:lumMod val="10000"/>
                  </a:srgbClr>
                </a:solidFill>
                <a:effectLst/>
                <a:uLnTx/>
                <a:uFillTx/>
                <a:latin typeface="Arial"/>
                <a:ea typeface="+mn-ea"/>
                <a:cs typeface="+mn-cs"/>
              </a:rPr>
              <a:t> </a:t>
            </a:r>
            <a:r>
              <a:rPr kumimoji="0" lang="en-US" sz="1800" b="1" i="0" u="none" strike="noStrike" kern="1200" cap="none" spc="0" normalizeH="0" baseline="0" noProof="0" dirty="0">
                <a:ln>
                  <a:noFill/>
                </a:ln>
                <a:solidFill>
                  <a:srgbClr val="DADADA">
                    <a:lumMod val="10000"/>
                  </a:srgbClr>
                </a:solidFill>
                <a:effectLst/>
                <a:uLnTx/>
                <a:uFillTx/>
                <a:latin typeface="Arial"/>
                <a:ea typeface="+mn-ea"/>
                <a:cs typeface="+mn-cs"/>
              </a:rPr>
              <a:t>=</a:t>
            </a:r>
            <a:r>
              <a:rPr kumimoji="0" lang="cs-CZ" sz="1800" b="1" i="0" u="none" strike="noStrike" kern="1200" cap="none" spc="0" normalizeH="0" baseline="0" noProof="0" dirty="0">
                <a:ln>
                  <a:noFill/>
                </a:ln>
                <a:solidFill>
                  <a:srgbClr val="DADADA">
                    <a:lumMod val="10000"/>
                  </a:srgbClr>
                </a:solidFill>
                <a:effectLst/>
                <a:uLnTx/>
                <a:uFillTx/>
                <a:latin typeface="Arial"/>
                <a:ea typeface="+mn-ea"/>
                <a:cs typeface="+mn-cs"/>
              </a:rPr>
              <a:t> </a:t>
            </a:r>
            <a:r>
              <a:rPr kumimoji="0" lang="en-US" sz="1800" b="1" i="0" u="none" strike="noStrike" kern="1200" cap="none" spc="0" normalizeH="0" baseline="0" noProof="0" dirty="0">
                <a:ln>
                  <a:noFill/>
                </a:ln>
                <a:solidFill>
                  <a:srgbClr val="DADADA">
                    <a:lumMod val="10000"/>
                  </a:srgbClr>
                </a:solidFill>
                <a:effectLst/>
                <a:uLnTx/>
                <a:uFillTx/>
                <a:latin typeface="Arial"/>
                <a:ea typeface="+mn-ea"/>
                <a:cs typeface="+mn-cs"/>
              </a:rPr>
              <a:t>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DADADA">
                  <a:lumMod val="1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ADADA">
                    <a:lumMod val="10000"/>
                  </a:srgbClr>
                </a:solidFill>
                <a:effectLst/>
                <a:uLnTx/>
                <a:uFillTx/>
                <a:latin typeface="Arial"/>
                <a:ea typeface="+mn-ea"/>
                <a:cs typeface="+mn-cs"/>
              </a:rPr>
              <a:t>HR 0.72; 95% CI, 0.46 to 1.12</a:t>
            </a:r>
          </a:p>
        </p:txBody>
      </p:sp>
    </p:spTree>
    <p:extLst>
      <p:ext uri="{BB962C8B-B14F-4D97-AF65-F5344CB8AC3E}">
        <p14:creationId xmlns:p14="http://schemas.microsoft.com/office/powerpoint/2010/main" val="3880421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3691"/>
            <a:ext cx="1027169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ECMO-CS Trial: Primary Endpoint at 30 Days</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890682" y="6462661"/>
            <a:ext cx="63963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Ostadal</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Circulation 2022 Nov 6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636495" y="734214"/>
            <a:ext cx="903642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Death from Any Cause</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495" y="1272988"/>
            <a:ext cx="9036424" cy="5029979"/>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7" name="TextovéPole 47">
            <a:extLst>
              <a:ext uri="{FF2B5EF4-FFF2-40B4-BE49-F238E27FC236}">
                <a16:creationId xmlns:a16="http://schemas.microsoft.com/office/drawing/2014/main" id="{FCD70848-6EF3-AA7C-95A1-1B9FE6BF1324}"/>
              </a:ext>
            </a:extLst>
          </p:cNvPr>
          <p:cNvSpPr txBox="1"/>
          <p:nvPr/>
        </p:nvSpPr>
        <p:spPr>
          <a:xfrm>
            <a:off x="5135848" y="4227947"/>
            <a:ext cx="32881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DADADA">
                    <a:lumMod val="10000"/>
                  </a:srgbClr>
                </a:solidFill>
                <a:effectLst/>
                <a:uLnTx/>
                <a:uFillTx/>
                <a:latin typeface="Arial"/>
                <a:ea typeface="+mn-ea"/>
                <a:cs typeface="+mn-cs"/>
              </a:rPr>
              <a:t>HR 1.11; </a:t>
            </a:r>
            <a:r>
              <a:rPr kumimoji="0" lang="en-US" sz="1800" b="1" i="0" u="none" strike="noStrike" kern="1200" cap="none" spc="0" normalizeH="0" baseline="0" noProof="0" dirty="0">
                <a:ln>
                  <a:noFill/>
                </a:ln>
                <a:solidFill>
                  <a:srgbClr val="DADADA">
                    <a:lumMod val="10000"/>
                  </a:srgbClr>
                </a:solidFill>
                <a:effectLst/>
                <a:uLnTx/>
                <a:uFillTx/>
                <a:latin typeface="Arial"/>
                <a:ea typeface="+mn-ea"/>
                <a:cs typeface="+mn-cs"/>
              </a:rPr>
              <a:t>95% CI, </a:t>
            </a:r>
            <a:r>
              <a:rPr kumimoji="0" lang="en-US" sz="1800" b="1" i="0" u="none" strike="noStrike" kern="1200" cap="none" spc="0" normalizeH="0" baseline="0" noProof="0" dirty="0" smtClean="0">
                <a:ln>
                  <a:noFill/>
                </a:ln>
                <a:solidFill>
                  <a:srgbClr val="DADADA">
                    <a:lumMod val="10000"/>
                  </a:srgbClr>
                </a:solidFill>
                <a:effectLst/>
                <a:uLnTx/>
                <a:uFillTx/>
                <a:latin typeface="Arial"/>
                <a:ea typeface="+mn-ea"/>
                <a:cs typeface="+mn-cs"/>
              </a:rPr>
              <a:t>0.66 </a:t>
            </a:r>
            <a:r>
              <a:rPr kumimoji="0" lang="en-US" sz="1800" b="1" i="0" u="none" strike="noStrike" kern="1200" cap="none" spc="0" normalizeH="0" baseline="0" noProof="0" dirty="0">
                <a:ln>
                  <a:noFill/>
                </a:ln>
                <a:solidFill>
                  <a:srgbClr val="DADADA">
                    <a:lumMod val="10000"/>
                  </a:srgbClr>
                </a:solidFill>
                <a:effectLst/>
                <a:uLnTx/>
                <a:uFillTx/>
                <a:latin typeface="Arial"/>
                <a:ea typeface="+mn-ea"/>
                <a:cs typeface="+mn-cs"/>
              </a:rPr>
              <a:t>to </a:t>
            </a:r>
            <a:r>
              <a:rPr kumimoji="0" lang="en-US" sz="1800" b="1" i="0" u="none" strike="noStrike" kern="1200" cap="none" spc="0" normalizeH="0" baseline="0" noProof="0" dirty="0" smtClean="0">
                <a:ln>
                  <a:noFill/>
                </a:ln>
                <a:solidFill>
                  <a:srgbClr val="DADADA">
                    <a:lumMod val="10000"/>
                  </a:srgbClr>
                </a:solidFill>
                <a:effectLst/>
                <a:uLnTx/>
                <a:uFillTx/>
                <a:latin typeface="Arial"/>
                <a:ea typeface="+mn-ea"/>
                <a:cs typeface="+mn-cs"/>
              </a:rPr>
              <a:t>1.87</a:t>
            </a:r>
            <a:endParaRPr kumimoji="0" lang="en-US" sz="1800" b="1" i="0" u="none" strike="noStrike" kern="1200" cap="none" spc="0" normalizeH="0" baseline="0" noProof="0" dirty="0">
              <a:ln>
                <a:noFill/>
              </a:ln>
              <a:solidFill>
                <a:srgbClr val="DADADA">
                  <a:lumMod val="10000"/>
                </a:srgbClr>
              </a:solidFill>
              <a:effectLst/>
              <a:uLnTx/>
              <a:uFillTx/>
              <a:latin typeface="Arial"/>
              <a:ea typeface="+mn-ea"/>
              <a:cs typeface="+mn-cs"/>
            </a:endParaRPr>
          </a:p>
        </p:txBody>
      </p:sp>
    </p:spTree>
    <p:extLst>
      <p:ext uri="{BB962C8B-B14F-4D97-AF65-F5344CB8AC3E}">
        <p14:creationId xmlns:p14="http://schemas.microsoft.com/office/powerpoint/2010/main" val="19873706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3691"/>
            <a:ext cx="1027169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ECMO-CS Trial: Secondary Endpoint at 30 Days</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890682" y="6462661"/>
            <a:ext cx="63963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Ostadal</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Circulation 2022 Nov 6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aphicFrame>
        <p:nvGraphicFramePr>
          <p:cNvPr id="5" name="Tabulka 2">
            <a:extLst>
              <a:ext uri="{FF2B5EF4-FFF2-40B4-BE49-F238E27FC236}">
                <a16:creationId xmlns:a16="http://schemas.microsoft.com/office/drawing/2014/main" id="{404A7DD8-0CF3-257C-E01C-4B9B52252011}"/>
              </a:ext>
            </a:extLst>
          </p:cNvPr>
          <p:cNvGraphicFramePr>
            <a:graphicFrameLocks noGrp="1"/>
          </p:cNvGraphicFramePr>
          <p:nvPr>
            <p:extLst/>
          </p:nvPr>
        </p:nvGraphicFramePr>
        <p:xfrm>
          <a:off x="293437" y="770967"/>
          <a:ext cx="9721080" cy="2578293"/>
        </p:xfrm>
        <a:graphic>
          <a:graphicData uri="http://schemas.openxmlformats.org/drawingml/2006/table">
            <a:tbl>
              <a:tblPr firstRow="1" firstCol="1" bandRow="1"/>
              <a:tblGrid>
                <a:gridCol w="5190403">
                  <a:extLst>
                    <a:ext uri="{9D8B030D-6E8A-4147-A177-3AD203B41FA5}">
                      <a16:colId xmlns:a16="http://schemas.microsoft.com/office/drawing/2014/main" val="4153545325"/>
                    </a:ext>
                  </a:extLst>
                </a:gridCol>
                <a:gridCol w="1428367">
                  <a:extLst>
                    <a:ext uri="{9D8B030D-6E8A-4147-A177-3AD203B41FA5}">
                      <a16:colId xmlns:a16="http://schemas.microsoft.com/office/drawing/2014/main" val="3787575098"/>
                    </a:ext>
                  </a:extLst>
                </a:gridCol>
                <a:gridCol w="1374118">
                  <a:extLst>
                    <a:ext uri="{9D8B030D-6E8A-4147-A177-3AD203B41FA5}">
                      <a16:colId xmlns:a16="http://schemas.microsoft.com/office/drawing/2014/main" val="1066775142"/>
                    </a:ext>
                  </a:extLst>
                </a:gridCol>
                <a:gridCol w="1728192">
                  <a:extLst>
                    <a:ext uri="{9D8B030D-6E8A-4147-A177-3AD203B41FA5}">
                      <a16:colId xmlns:a16="http://schemas.microsoft.com/office/drawing/2014/main" val="4248398987"/>
                    </a:ext>
                  </a:extLst>
                </a:gridCol>
              </a:tblGrid>
              <a:tr h="297954">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nSpc>
                          <a:spcPct val="107000"/>
                        </a:lnSpc>
                        <a:spcAft>
                          <a:spcPts val="800"/>
                        </a:spcAft>
                      </a:pP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B0F0"/>
                      </a:solidFill>
                      <a:prstDash val="solid"/>
                      <a:round/>
                      <a:headEnd type="none" w="med" len="med"/>
                      <a:tailEnd type="none" w="med" len="med"/>
                    </a:lnL>
                    <a:lnR>
                      <a:noFill/>
                    </a:lnR>
                    <a:lnT w="28575" cap="flat" cmpd="sng" algn="ctr">
                      <a:solidFill>
                        <a:srgbClr val="00B0F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ECMO</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w="28575" cap="flat" cmpd="sng" algn="ctr">
                      <a:solidFill>
                        <a:srgbClr val="00B0F0"/>
                      </a:solidFill>
                      <a:prstDash val="solid"/>
                      <a:round/>
                      <a:headEnd type="none" w="med" len="med"/>
                      <a:tailEnd type="none" w="med" len="med"/>
                    </a:lnT>
                    <a:lnB>
                      <a:noFill/>
                    </a:lnB>
                    <a:lnTlToBr w="12700" cmpd="sng">
                      <a:noFill/>
                      <a:prstDash val="solid"/>
                    </a:lnTlToBr>
                    <a:lnBlToTr w="12700" cmpd="sng">
                      <a:noFill/>
                      <a:prstDash val="solid"/>
                    </a:lnBlToTr>
                    <a:solidFill>
                      <a:srgbClr val="B7DB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Conservative</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w="28575" cap="flat" cmpd="sng" algn="ctr">
                      <a:solidFill>
                        <a:srgbClr val="00B0F0"/>
                      </a:solidFill>
                      <a:prstDash val="solid"/>
                      <a:round/>
                      <a:headEnd type="none" w="med" len="med"/>
                      <a:tailEnd type="none" w="med" len="med"/>
                    </a:lnT>
                    <a:lnB>
                      <a:noFill/>
                    </a:lnB>
                    <a:lnTlToBr w="12700" cmpd="sng">
                      <a:noFill/>
                      <a:prstDash val="solid"/>
                    </a:lnTlToBr>
                    <a:lnBlToTr w="12700" cmpd="sng">
                      <a:noFill/>
                      <a:prstDash val="solid"/>
                    </a:lnBlToTr>
                    <a:solidFill>
                      <a:srgbClr val="FCC7C4"/>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Hazard ratio</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12977589"/>
                  </a:ext>
                </a:extLst>
              </a:tr>
              <a:tr h="297954">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nSpc>
                          <a:spcPct val="107000"/>
                        </a:lnSpc>
                        <a:spcAft>
                          <a:spcPts val="800"/>
                        </a:spcAft>
                      </a:pP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B0F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 = 58</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7DB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 = 59</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C7C4"/>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(95% CI)</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w="28575" cap="flat" cmpd="sng" algn="ctr">
                      <a:solidFill>
                        <a:srgbClr val="00B0F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47790133"/>
                  </a:ext>
                </a:extLst>
              </a:tr>
              <a:tr h="579343">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87313" indent="0">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Primary composite endpoint</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B0F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 (63.8 %)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B7DB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42 (71.2 %)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CC7C4"/>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0.72 (0.46; 1.12)</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w="28575"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05177065"/>
                  </a:ext>
                </a:extLst>
              </a:tr>
              <a:tr h="27627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87313" indent="0">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Death from any cause</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B0F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 (50.0 %)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B7DB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 (47.5 %)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CC7C4"/>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1.11 (0.66; 1.87)</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w="28575" cap="flat" cmpd="sng" algn="ctr">
                      <a:solidFill>
                        <a:srgbClr val="00B0F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374463"/>
                  </a:ext>
                </a:extLst>
              </a:tr>
              <a:tr h="27627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87313" indent="0">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Resuscitated cardiac arrest</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B0F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(10.3 %)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B7DB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(13.6 %)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CC7C4"/>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0.79 (0.27; 2.28)</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w="28575" cap="flat" cmpd="sng" algn="ctr">
                      <a:solidFill>
                        <a:srgbClr val="00B0F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15419959"/>
                  </a:ext>
                </a:extLst>
              </a:tr>
              <a:tr h="27627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indent="87313">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Another mechanical circulatory support</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B0F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(17.2 %)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B7DB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 (42.4 %)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CC7C4"/>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0.38 (0.18; 0.79)</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w="28575" cap="flat" cmpd="sng" algn="ctr">
                      <a:solidFill>
                        <a:srgbClr val="00B0F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37509282"/>
                  </a:ext>
                </a:extLst>
              </a:tr>
              <a:tr h="297954">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indent="536575">
                        <a:lnSpc>
                          <a:spcPct val="107000"/>
                        </a:lnSpc>
                        <a:spcAft>
                          <a:spcPts val="800"/>
                        </a:spcAft>
                      </a:pPr>
                      <a:r>
                        <a:rPr lang="en-US" sz="1600" b="1" noProof="0" dirty="0">
                          <a:solidFill>
                            <a:schemeClr val="accent4">
                              <a:lumMod val="10000"/>
                            </a:schemeClr>
                          </a:solidFill>
                          <a:effectLst/>
                          <a:latin typeface="Arial" panose="020B0604020202020204" pitchFamily="34" charset="0"/>
                          <a:ea typeface="Calibri" panose="020F0502020204030204" pitchFamily="34" charset="0"/>
                          <a:cs typeface="Arial" panose="020B0604020202020204" pitchFamily="34" charset="0"/>
                        </a:rPr>
                        <a:t>Downstream ECMO in early conservative arm</a:t>
                      </a:r>
                    </a:p>
                  </a:txBody>
                  <a:tcPr marL="44450" marR="44450" marT="0" marB="0" anchor="ctr">
                    <a:lnL w="28575" cap="flat" cmpd="sng" algn="ctr">
                      <a:solidFill>
                        <a:srgbClr val="00B0F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B7DB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chemeClr val="accent4">
                              <a:lumMod val="10000"/>
                            </a:schemeClr>
                          </a:solidFill>
                          <a:effectLst/>
                          <a:latin typeface="Arial" panose="020B0604020202020204" pitchFamily="34" charset="0"/>
                          <a:ea typeface="Calibri" panose="020F0502020204030204" pitchFamily="34" charset="0"/>
                          <a:cs typeface="Arial" panose="020B0604020202020204" pitchFamily="34" charset="0"/>
                        </a:rPr>
                        <a:t>23 (39.0 %)</a:t>
                      </a: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CC7C4"/>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w="28575" cap="flat" cmpd="sng" algn="ctr">
                      <a:solidFill>
                        <a:srgbClr val="00B0F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82993311"/>
                  </a:ext>
                </a:extLst>
              </a:tr>
              <a:tr h="27627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B0F0"/>
                      </a:solidFill>
                      <a:prstDash val="solid"/>
                      <a:round/>
                      <a:headEnd type="none" w="med" len="med"/>
                      <a:tailEnd type="none" w="med" len="med"/>
                    </a:lnL>
                    <a:lnR>
                      <a:noFill/>
                    </a:lnR>
                    <a:lnT>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B7DB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CC7C4"/>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w="28575" cap="flat" cmpd="sng" algn="ctr">
                      <a:solidFill>
                        <a:srgbClr val="00B0F0"/>
                      </a:solidFill>
                      <a:prstDash val="solid"/>
                      <a:round/>
                      <a:headEnd type="none" w="med" len="med"/>
                      <a:tailEnd type="none" w="med" len="med"/>
                    </a:lnR>
                    <a:lnT>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8582200"/>
                  </a:ext>
                </a:extLst>
              </a:tr>
            </a:tbl>
          </a:graphicData>
        </a:graphic>
      </p:graphicFrame>
      <p:graphicFrame>
        <p:nvGraphicFramePr>
          <p:cNvPr id="6" name="Tabulka 3">
            <a:extLst>
              <a:ext uri="{FF2B5EF4-FFF2-40B4-BE49-F238E27FC236}">
                <a16:creationId xmlns:a16="http://schemas.microsoft.com/office/drawing/2014/main" id="{0922E9F6-2B59-8F6E-8C17-B118A57634A5}"/>
              </a:ext>
            </a:extLst>
          </p:cNvPr>
          <p:cNvGraphicFramePr>
            <a:graphicFrameLocks noGrp="1"/>
          </p:cNvGraphicFramePr>
          <p:nvPr>
            <p:extLst/>
          </p:nvPr>
        </p:nvGraphicFramePr>
        <p:xfrm>
          <a:off x="293437" y="3514162"/>
          <a:ext cx="9721080" cy="2644592"/>
        </p:xfrm>
        <a:graphic>
          <a:graphicData uri="http://schemas.openxmlformats.org/drawingml/2006/table">
            <a:tbl>
              <a:tblPr firstRow="1" firstCol="1" bandRow="1"/>
              <a:tblGrid>
                <a:gridCol w="5184576">
                  <a:extLst>
                    <a:ext uri="{9D8B030D-6E8A-4147-A177-3AD203B41FA5}">
                      <a16:colId xmlns:a16="http://schemas.microsoft.com/office/drawing/2014/main" val="1283753424"/>
                    </a:ext>
                  </a:extLst>
                </a:gridCol>
                <a:gridCol w="1440160">
                  <a:extLst>
                    <a:ext uri="{9D8B030D-6E8A-4147-A177-3AD203B41FA5}">
                      <a16:colId xmlns:a16="http://schemas.microsoft.com/office/drawing/2014/main" val="3256893623"/>
                    </a:ext>
                  </a:extLst>
                </a:gridCol>
                <a:gridCol w="1368152">
                  <a:extLst>
                    <a:ext uri="{9D8B030D-6E8A-4147-A177-3AD203B41FA5}">
                      <a16:colId xmlns:a16="http://schemas.microsoft.com/office/drawing/2014/main" val="954352752"/>
                    </a:ext>
                  </a:extLst>
                </a:gridCol>
                <a:gridCol w="1728192">
                  <a:extLst>
                    <a:ext uri="{9D8B030D-6E8A-4147-A177-3AD203B41FA5}">
                      <a16:colId xmlns:a16="http://schemas.microsoft.com/office/drawing/2014/main" val="3703270415"/>
                    </a:ext>
                  </a:extLst>
                </a:gridCol>
              </a:tblGrid>
              <a:tr h="291729">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indent="87313">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Safety endpoints</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B0F0"/>
                      </a:solidFill>
                      <a:prstDash val="solid"/>
                      <a:round/>
                      <a:headEnd type="none" w="med" len="med"/>
                      <a:tailEnd type="none" w="med" len="med"/>
                    </a:lnL>
                    <a:lnR>
                      <a:noFill/>
                    </a:lnR>
                    <a:lnT w="28575" cap="flat" cmpd="sng" algn="ctr">
                      <a:solidFill>
                        <a:srgbClr val="00B0F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ECMO</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w="28575" cap="flat" cmpd="sng" algn="ctr">
                      <a:solidFill>
                        <a:srgbClr val="00B0F0"/>
                      </a:solidFill>
                      <a:prstDash val="solid"/>
                      <a:round/>
                      <a:headEnd type="none" w="med" len="med"/>
                      <a:tailEnd type="none" w="med" len="med"/>
                    </a:lnT>
                    <a:lnB>
                      <a:noFill/>
                    </a:lnB>
                    <a:lnTlToBr w="12700" cmpd="sng">
                      <a:noFill/>
                      <a:prstDash val="solid"/>
                    </a:lnTlToBr>
                    <a:lnBlToTr w="12700" cmpd="sng">
                      <a:noFill/>
                      <a:prstDash val="solid"/>
                    </a:lnBlToTr>
                    <a:solidFill>
                      <a:srgbClr val="B7DB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Conservative</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w="28575" cap="flat" cmpd="sng" algn="ctr">
                      <a:solidFill>
                        <a:srgbClr val="00B0F0"/>
                      </a:solidFill>
                      <a:prstDash val="solid"/>
                      <a:round/>
                      <a:headEnd type="none" w="med" len="med"/>
                      <a:tailEnd type="none" w="med" len="med"/>
                    </a:lnT>
                    <a:lnB>
                      <a:noFill/>
                    </a:lnB>
                    <a:lnTlToBr w="12700" cmpd="sng">
                      <a:noFill/>
                      <a:prstDash val="solid"/>
                    </a:lnTlToBr>
                    <a:lnBlToTr w="12700" cmpd="sng">
                      <a:noFill/>
                      <a:prstDash val="solid"/>
                    </a:lnBlToTr>
                    <a:solidFill>
                      <a:srgbClr val="FCC7C4"/>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indent="263525"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P-value</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54335510"/>
                  </a:ext>
                </a:extLst>
              </a:tr>
              <a:tr h="310760">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nSpc>
                          <a:spcPct val="107000"/>
                        </a:lnSpc>
                        <a:spcAft>
                          <a:spcPts val="800"/>
                        </a:spcAft>
                      </a:pP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B0F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B7DB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CC7C4"/>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indent="263525" algn="ctr">
                        <a:lnSpc>
                          <a:spcPct val="107000"/>
                        </a:lnSpc>
                        <a:spcAft>
                          <a:spcPts val="800"/>
                        </a:spcAft>
                      </a:pP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w="28575"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32773568"/>
                  </a:ext>
                </a:extLst>
              </a:tr>
              <a:tr h="291729">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indent="87313">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Serious adverse events</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B0F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 (60.3 %)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B7DB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 (61.0 %)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CC7C4"/>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indent="263525"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0.941</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w="28575"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0910143"/>
                  </a:ext>
                </a:extLst>
              </a:tr>
              <a:tr h="291729">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indent="263525">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Bleeding</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B0F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 (31.0 %)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B7DB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(20.3 %)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CC7C4"/>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indent="263525"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0.185</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w="28575" cap="flat" cmpd="sng" algn="ctr">
                      <a:solidFill>
                        <a:srgbClr val="00B0F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11311402"/>
                  </a:ext>
                </a:extLst>
              </a:tr>
              <a:tr h="291729">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indent="263525">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Leg ischemia</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B0F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(13.8 %)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B7DB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(5.1 %)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CC7C4"/>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indent="263525"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0.107</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w="28575" cap="flat" cmpd="sng" algn="ctr">
                      <a:solidFill>
                        <a:srgbClr val="00B0F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8594345"/>
                  </a:ext>
                </a:extLst>
              </a:tr>
              <a:tr h="291729">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indent="263525">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Stroke</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B0F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(5.2 %)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B7DB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(0.0 %)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CC7C4"/>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indent="263525"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0.119</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w="28575" cap="flat" cmpd="sng" algn="ctr">
                      <a:solidFill>
                        <a:srgbClr val="00B0F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31789"/>
                  </a:ext>
                </a:extLst>
              </a:tr>
              <a:tr h="291729">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indent="263525">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Pneumonia</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B0F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 (31.0 %)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B7DB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 (30.5 %)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CC7C4"/>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indent="263525"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0.951</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w="28575" cap="flat" cmpd="sng" algn="ctr">
                      <a:solidFill>
                        <a:srgbClr val="00B0F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92567426"/>
                  </a:ext>
                </a:extLst>
              </a:tr>
              <a:tr h="291729">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indent="263525">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Sepsis</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B0F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 (39.7 %)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B7DB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 (39.0 %)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CC7C4"/>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indent="263525"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0.941</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w="28575" cap="flat" cmpd="sng" algn="ctr">
                      <a:solidFill>
                        <a:srgbClr val="00B0F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6933822"/>
                  </a:ext>
                </a:extLst>
              </a:tr>
              <a:tr h="291729">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B0F0"/>
                      </a:solidFill>
                      <a:prstDash val="solid"/>
                      <a:round/>
                      <a:headEnd type="none" w="med" len="med"/>
                      <a:tailEnd type="none" w="med" len="med"/>
                    </a:lnL>
                    <a:lnR>
                      <a:noFill/>
                    </a:lnR>
                    <a:lnT>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B7DBFF"/>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CC7C4"/>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lnSpc>
                          <a:spcPct val="107000"/>
                        </a:lnSpc>
                        <a:spcAft>
                          <a:spcPts val="800"/>
                        </a:spcAft>
                      </a:pPr>
                      <a:r>
                        <a:rPr lang="en-US" sz="1600" b="1"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w="28575" cap="flat" cmpd="sng" algn="ctr">
                      <a:solidFill>
                        <a:srgbClr val="00B0F0"/>
                      </a:solidFill>
                      <a:prstDash val="solid"/>
                      <a:round/>
                      <a:headEnd type="none" w="med" len="med"/>
                      <a:tailEnd type="none" w="med" len="med"/>
                    </a:lnR>
                    <a:lnT>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38924876"/>
                  </a:ext>
                </a:extLst>
              </a:tr>
            </a:tbl>
          </a:graphicData>
        </a:graphic>
      </p:graphicFrame>
      <p:sp>
        <p:nvSpPr>
          <p:cNvPr id="2" name="Rectangle 1"/>
          <p:cNvSpPr/>
          <p:nvPr/>
        </p:nvSpPr>
        <p:spPr bwMode="auto">
          <a:xfrm>
            <a:off x="477078" y="4432853"/>
            <a:ext cx="9213574" cy="854764"/>
          </a:xfrm>
          <a:prstGeom prst="rect">
            <a:avLst/>
          </a:prstGeom>
          <a:noFill/>
          <a:ln w="15875" cap="flat" cmpd="sng" algn="ctr">
            <a:solidFill>
              <a:srgbClr val="FF006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smtClean="0">
              <a:ln>
                <a:noFill/>
              </a:ln>
              <a:solidFill>
                <a:schemeClr val="bg1"/>
              </a:solidFill>
              <a:effectLst/>
              <a:latin typeface="Times New Roman" pitchFamily="18" charset="0"/>
            </a:endParaRPr>
          </a:p>
        </p:txBody>
      </p:sp>
      <p:sp>
        <p:nvSpPr>
          <p:cNvPr id="8" name="Rectangle 7"/>
          <p:cNvSpPr/>
          <p:nvPr/>
        </p:nvSpPr>
        <p:spPr bwMode="auto">
          <a:xfrm>
            <a:off x="629478" y="2753833"/>
            <a:ext cx="9213574" cy="340242"/>
          </a:xfrm>
          <a:prstGeom prst="rect">
            <a:avLst/>
          </a:prstGeom>
          <a:noFill/>
          <a:ln w="15875" cap="flat" cmpd="sng" algn="ctr">
            <a:solidFill>
              <a:srgbClr val="FF006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279134886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3691"/>
            <a:ext cx="1027169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ECMO-CS Trial: Secondary Endpoint at 30 Days</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890682" y="6462661"/>
            <a:ext cx="63963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Ostadal</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Circulation 2022 Nov 6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aphicFrame>
        <p:nvGraphicFramePr>
          <p:cNvPr id="5" name="Tabulka 2">
            <a:extLst>
              <a:ext uri="{FF2B5EF4-FFF2-40B4-BE49-F238E27FC236}">
                <a16:creationId xmlns:a16="http://schemas.microsoft.com/office/drawing/2014/main" id="{FF1B7374-A9B9-60C6-268E-1333522BCA49}"/>
              </a:ext>
            </a:extLst>
          </p:cNvPr>
          <p:cNvGraphicFramePr>
            <a:graphicFrameLocks noGrp="1"/>
          </p:cNvGraphicFramePr>
          <p:nvPr>
            <p:extLst>
              <p:ext uri="{D42A27DB-BD31-4B8C-83A1-F6EECF244321}">
                <p14:modId xmlns:p14="http://schemas.microsoft.com/office/powerpoint/2010/main" val="176451512"/>
              </p:ext>
            </p:extLst>
          </p:nvPr>
        </p:nvGraphicFramePr>
        <p:xfrm>
          <a:off x="79513" y="1365622"/>
          <a:ext cx="6728792" cy="1072402"/>
        </p:xfrm>
        <a:graphic>
          <a:graphicData uri="http://schemas.openxmlformats.org/drawingml/2006/table">
            <a:tbl>
              <a:tblPr firstRow="1" firstCol="1" bandRow="1"/>
              <a:tblGrid>
                <a:gridCol w="5019260">
                  <a:extLst>
                    <a:ext uri="{9D8B030D-6E8A-4147-A177-3AD203B41FA5}">
                      <a16:colId xmlns:a16="http://schemas.microsoft.com/office/drawing/2014/main" val="3206988351"/>
                    </a:ext>
                  </a:extLst>
                </a:gridCol>
                <a:gridCol w="1709532">
                  <a:extLst>
                    <a:ext uri="{9D8B030D-6E8A-4147-A177-3AD203B41FA5}">
                      <a16:colId xmlns:a16="http://schemas.microsoft.com/office/drawing/2014/main" val="188056730"/>
                    </a:ext>
                  </a:extLst>
                </a:gridCol>
              </a:tblGrid>
              <a:tr h="373133">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nSpc>
                          <a:spcPct val="107000"/>
                        </a:lnSpc>
                        <a:spcAft>
                          <a:spcPts val="800"/>
                        </a:spcAft>
                      </a:pPr>
                      <a:r>
                        <a:rPr lang="en-US" sz="20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Rapidly deteriorating (</a:t>
                      </a:r>
                      <a:r>
                        <a:rPr lang="cs-CZ" sz="20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SCAI D-E, </a:t>
                      </a:r>
                      <a:r>
                        <a:rPr lang="en-US" sz="20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 = 45)</a:t>
                      </a:r>
                      <a:endParaRPr lang="en-US" sz="20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27 (60.0 %)</a:t>
                      </a:r>
                    </a:p>
                  </a:txBody>
                  <a:tcPr marL="44450" marR="4445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98667297"/>
                  </a:ext>
                </a:extLst>
              </a:tr>
              <a:tr h="261846">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nSpc>
                          <a:spcPct val="107000"/>
                        </a:lnSpc>
                      </a:pPr>
                      <a:endParaRPr lang="en-US" sz="2000" b="1" noProof="0" dirty="0">
                        <a:solidFill>
                          <a:schemeClr val="bg1"/>
                        </a:solidFill>
                        <a:effectLst/>
                        <a:latin typeface="Arial" panose="020B0604020202020204" pitchFamily="34"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nSpc>
                          <a:spcPct val="107000"/>
                        </a:lnSpc>
                        <a:spcAft>
                          <a:spcPts val="800"/>
                        </a:spcAft>
                      </a:pPr>
                      <a:endParaRPr lang="en-US" sz="2000" b="1" noProof="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04124850"/>
                  </a:ext>
                </a:extLst>
              </a:tr>
              <a:tr h="373133">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nSpc>
                          <a:spcPct val="107000"/>
                        </a:lnSpc>
                        <a:spcAft>
                          <a:spcPts val="800"/>
                        </a:spcAft>
                      </a:pPr>
                      <a:r>
                        <a:rPr lang="en-US" sz="20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Severe (</a:t>
                      </a:r>
                      <a:r>
                        <a:rPr lang="cs-CZ" sz="20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SCAI D, </a:t>
                      </a:r>
                      <a:r>
                        <a:rPr lang="en-US" sz="20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 = 72)</a:t>
                      </a:r>
                      <a:endParaRPr lang="en-US" sz="20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52 (72.2 %)</a:t>
                      </a:r>
                    </a:p>
                  </a:txBody>
                  <a:tcPr marL="44450" marR="4445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842059"/>
                  </a:ext>
                </a:extLst>
              </a:tr>
            </a:tbl>
          </a:graphicData>
        </a:graphic>
      </p:graphicFrame>
      <p:sp>
        <p:nvSpPr>
          <p:cNvPr id="6" name="TextovéPole 7">
            <a:extLst>
              <a:ext uri="{FF2B5EF4-FFF2-40B4-BE49-F238E27FC236}">
                <a16:creationId xmlns:a16="http://schemas.microsoft.com/office/drawing/2014/main" id="{57ABFE7C-145A-CE76-DCB9-BBA0583998EC}"/>
              </a:ext>
            </a:extLst>
          </p:cNvPr>
          <p:cNvSpPr txBox="1"/>
          <p:nvPr/>
        </p:nvSpPr>
        <p:spPr>
          <a:xfrm>
            <a:off x="522083" y="831508"/>
            <a:ext cx="27142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Primary endpoint</a:t>
            </a:r>
          </a:p>
        </p:txBody>
      </p:sp>
      <p:sp>
        <p:nvSpPr>
          <p:cNvPr id="7" name="TextovéPole 8">
            <a:extLst>
              <a:ext uri="{FF2B5EF4-FFF2-40B4-BE49-F238E27FC236}">
                <a16:creationId xmlns:a16="http://schemas.microsoft.com/office/drawing/2014/main" id="{F6FEEEB4-94A5-F920-71A5-F8949CD5D2E8}"/>
              </a:ext>
            </a:extLst>
          </p:cNvPr>
          <p:cNvSpPr txBox="1"/>
          <p:nvPr/>
        </p:nvSpPr>
        <p:spPr>
          <a:xfrm>
            <a:off x="517328" y="3574564"/>
            <a:ext cx="33842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Death from any cause</a:t>
            </a:r>
          </a:p>
        </p:txBody>
      </p:sp>
      <p:graphicFrame>
        <p:nvGraphicFramePr>
          <p:cNvPr id="8" name="Objekt 10">
            <a:extLst>
              <a:ext uri="{FF2B5EF4-FFF2-40B4-BE49-F238E27FC236}">
                <a16:creationId xmlns:a16="http://schemas.microsoft.com/office/drawing/2014/main" id="{EA00D1CD-006B-F0D2-216F-996F5F20CEFE}"/>
              </a:ext>
            </a:extLst>
          </p:cNvPr>
          <p:cNvGraphicFramePr>
            <a:graphicFrameLocks noChangeAspect="1"/>
          </p:cNvGraphicFramePr>
          <p:nvPr>
            <p:extLst/>
          </p:nvPr>
        </p:nvGraphicFramePr>
        <p:xfrm>
          <a:off x="6576352" y="1156632"/>
          <a:ext cx="3464119" cy="2133415"/>
        </p:xfrm>
        <a:graphic>
          <a:graphicData uri="http://schemas.openxmlformats.org/presentationml/2006/ole">
            <mc:AlternateContent xmlns:mc="http://schemas.openxmlformats.org/markup-compatibility/2006">
              <mc:Choice xmlns:v="urn:schemas-microsoft-com:vml" Requires="v">
                <p:oleObj spid="_x0000_s1074" name="Prism 8" r:id="rId5" imgW="3832924" imgH="2279415" progId="Prism8.Document">
                  <p:embed/>
                </p:oleObj>
              </mc:Choice>
              <mc:Fallback>
                <p:oleObj name="Prism 8" r:id="rId5" imgW="3832924" imgH="2279415" progId="Prism8.Document">
                  <p:embed/>
                  <p:pic>
                    <p:nvPicPr>
                      <p:cNvPr id="8" name="Objekt 10">
                        <a:extLst>
                          <a:ext uri="{FF2B5EF4-FFF2-40B4-BE49-F238E27FC236}">
                            <a16:creationId xmlns:a16="http://schemas.microsoft.com/office/drawing/2014/main" id="{EA00D1CD-006B-F0D2-216F-996F5F20CEFE}"/>
                          </a:ext>
                        </a:extLst>
                      </p:cNvPr>
                      <p:cNvPicPr/>
                      <p:nvPr/>
                    </p:nvPicPr>
                    <p:blipFill>
                      <a:blip r:embed="rId6"/>
                      <a:stretch>
                        <a:fillRect/>
                      </a:stretch>
                    </p:blipFill>
                    <p:spPr>
                      <a:xfrm>
                        <a:off x="6576352" y="1156632"/>
                        <a:ext cx="3464119" cy="2133415"/>
                      </a:xfrm>
                      <a:prstGeom prst="rect">
                        <a:avLst/>
                      </a:prstGeom>
                      <a:solidFill>
                        <a:srgbClr val="FFFFFF"/>
                      </a:solidFill>
                      <a:ln w="28575">
                        <a:solidFill>
                          <a:srgbClr val="00B0F0"/>
                        </a:solidFill>
                      </a:ln>
                    </p:spPr>
                  </p:pic>
                </p:oleObj>
              </mc:Fallback>
            </mc:AlternateContent>
          </a:graphicData>
        </a:graphic>
      </p:graphicFrame>
      <p:graphicFrame>
        <p:nvGraphicFramePr>
          <p:cNvPr id="9" name="Objekt 11">
            <a:extLst>
              <a:ext uri="{FF2B5EF4-FFF2-40B4-BE49-F238E27FC236}">
                <a16:creationId xmlns:a16="http://schemas.microsoft.com/office/drawing/2014/main" id="{55CA5782-52A9-FB3B-FD6C-97B1800F4FAF}"/>
              </a:ext>
            </a:extLst>
          </p:cNvPr>
          <p:cNvGraphicFramePr>
            <a:graphicFrameLocks noChangeAspect="1"/>
          </p:cNvGraphicFramePr>
          <p:nvPr>
            <p:extLst/>
          </p:nvPr>
        </p:nvGraphicFramePr>
        <p:xfrm>
          <a:off x="6576351" y="3933910"/>
          <a:ext cx="3464119" cy="2153125"/>
        </p:xfrm>
        <a:graphic>
          <a:graphicData uri="http://schemas.openxmlformats.org/presentationml/2006/ole">
            <mc:AlternateContent xmlns:mc="http://schemas.openxmlformats.org/markup-compatibility/2006">
              <mc:Choice xmlns:v="urn:schemas-microsoft-com:vml" Requires="v">
                <p:oleObj spid="_x0000_s1075" name="Prism 8" r:id="rId7" imgW="3832924" imgH="2279415" progId="Prism8.Document">
                  <p:embed/>
                </p:oleObj>
              </mc:Choice>
              <mc:Fallback>
                <p:oleObj name="Prism 8" r:id="rId7" imgW="3832924" imgH="2279415" progId="Prism8.Document">
                  <p:embed/>
                  <p:pic>
                    <p:nvPicPr>
                      <p:cNvPr id="9" name="Objekt 11">
                        <a:extLst>
                          <a:ext uri="{FF2B5EF4-FFF2-40B4-BE49-F238E27FC236}">
                            <a16:creationId xmlns:a16="http://schemas.microsoft.com/office/drawing/2014/main" id="{55CA5782-52A9-FB3B-FD6C-97B1800F4FAF}"/>
                          </a:ext>
                        </a:extLst>
                      </p:cNvPr>
                      <p:cNvPicPr/>
                      <p:nvPr/>
                    </p:nvPicPr>
                    <p:blipFill>
                      <a:blip r:embed="rId8"/>
                      <a:stretch>
                        <a:fillRect/>
                      </a:stretch>
                    </p:blipFill>
                    <p:spPr>
                      <a:xfrm>
                        <a:off x="6576351" y="3933910"/>
                        <a:ext cx="3464119" cy="2153125"/>
                      </a:xfrm>
                      <a:prstGeom prst="rect">
                        <a:avLst/>
                      </a:prstGeom>
                      <a:solidFill>
                        <a:srgbClr val="FFFFFF"/>
                      </a:solidFill>
                      <a:ln w="28575">
                        <a:solidFill>
                          <a:srgbClr val="00B0F0"/>
                        </a:solidFill>
                      </a:ln>
                    </p:spPr>
                  </p:pic>
                </p:oleObj>
              </mc:Fallback>
            </mc:AlternateContent>
          </a:graphicData>
        </a:graphic>
      </p:graphicFrame>
      <p:graphicFrame>
        <p:nvGraphicFramePr>
          <p:cNvPr id="10" name="Tabulka 4">
            <a:extLst>
              <a:ext uri="{FF2B5EF4-FFF2-40B4-BE49-F238E27FC236}">
                <a16:creationId xmlns:a16="http://schemas.microsoft.com/office/drawing/2014/main" id="{0FCCA564-5D49-4698-FB68-9F1265D92DEE}"/>
              </a:ext>
            </a:extLst>
          </p:cNvPr>
          <p:cNvGraphicFramePr>
            <a:graphicFrameLocks noGrp="1"/>
          </p:cNvGraphicFramePr>
          <p:nvPr>
            <p:extLst>
              <p:ext uri="{D42A27DB-BD31-4B8C-83A1-F6EECF244321}">
                <p14:modId xmlns:p14="http://schemas.microsoft.com/office/powerpoint/2010/main" val="4014354923"/>
              </p:ext>
            </p:extLst>
          </p:nvPr>
        </p:nvGraphicFramePr>
        <p:xfrm>
          <a:off x="79513" y="4047746"/>
          <a:ext cx="6433539" cy="1072402"/>
        </p:xfrm>
        <a:graphic>
          <a:graphicData uri="http://schemas.openxmlformats.org/drawingml/2006/table">
            <a:tbl>
              <a:tblPr firstRow="1" firstCol="1" bandRow="1"/>
              <a:tblGrid>
                <a:gridCol w="5023683">
                  <a:extLst>
                    <a:ext uri="{9D8B030D-6E8A-4147-A177-3AD203B41FA5}">
                      <a16:colId xmlns:a16="http://schemas.microsoft.com/office/drawing/2014/main" val="3206988351"/>
                    </a:ext>
                  </a:extLst>
                </a:gridCol>
                <a:gridCol w="1409856">
                  <a:extLst>
                    <a:ext uri="{9D8B030D-6E8A-4147-A177-3AD203B41FA5}">
                      <a16:colId xmlns:a16="http://schemas.microsoft.com/office/drawing/2014/main" val="188056730"/>
                    </a:ext>
                  </a:extLst>
                </a:gridCol>
              </a:tblGrid>
              <a:tr h="373133">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nSpc>
                          <a:spcPct val="107000"/>
                        </a:lnSpc>
                        <a:spcAft>
                          <a:spcPts val="800"/>
                        </a:spcAft>
                      </a:pPr>
                      <a:r>
                        <a:rPr lang="en-US" sz="20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Rapidly deteriorating (</a:t>
                      </a:r>
                      <a:r>
                        <a:rPr lang="cs-CZ" sz="20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SCAI D-E, </a:t>
                      </a:r>
                      <a:r>
                        <a:rPr lang="en-US" sz="20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 = 45)</a:t>
                      </a:r>
                      <a:endParaRPr lang="en-US" sz="20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cs-CZ" sz="20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18</a:t>
                      </a:r>
                      <a:r>
                        <a:rPr lang="en-US" sz="20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cs-CZ" sz="20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4</a:t>
                      </a:r>
                      <a:r>
                        <a:rPr lang="en-US" sz="20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0.0 %)</a:t>
                      </a:r>
                    </a:p>
                  </a:txBody>
                  <a:tcPr marL="44450" marR="4445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98667297"/>
                  </a:ext>
                </a:extLst>
              </a:tr>
              <a:tr h="261846">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nSpc>
                          <a:spcPct val="107000"/>
                        </a:lnSpc>
                      </a:pPr>
                      <a:endParaRPr lang="en-US" sz="2000" b="1" noProof="0" dirty="0">
                        <a:solidFill>
                          <a:schemeClr val="bg1"/>
                        </a:solidFill>
                        <a:effectLst/>
                        <a:latin typeface="Arial" panose="020B0604020202020204" pitchFamily="34" charset="0"/>
                        <a:cs typeface="Arial" panose="020B0604020202020204" pitchFamily="34" charset="0"/>
                      </a:endParaRPr>
                    </a:p>
                  </a:txBody>
                  <a:tcPr marL="44450" marR="4445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nSpc>
                          <a:spcPct val="107000"/>
                        </a:lnSpc>
                        <a:spcAft>
                          <a:spcPts val="800"/>
                        </a:spcAft>
                      </a:pPr>
                      <a:endParaRPr lang="en-US" sz="2000" b="1" noProof="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04124850"/>
                  </a:ext>
                </a:extLst>
              </a:tr>
              <a:tr h="373133">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nSpc>
                          <a:spcPct val="107000"/>
                        </a:lnSpc>
                        <a:spcAft>
                          <a:spcPts val="800"/>
                        </a:spcAft>
                      </a:pPr>
                      <a:r>
                        <a:rPr lang="en-US" sz="20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Severe (</a:t>
                      </a:r>
                      <a:r>
                        <a:rPr lang="cs-CZ" sz="20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SCAI D, </a:t>
                      </a:r>
                      <a:r>
                        <a:rPr lang="en-US" sz="20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 = 72)</a:t>
                      </a:r>
                      <a:endParaRPr lang="en-US" sz="20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cs-CZ" sz="20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39</a:t>
                      </a:r>
                      <a:r>
                        <a:rPr lang="en-US" sz="20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cs-CZ" sz="20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54.4</a:t>
                      </a:r>
                      <a:r>
                        <a:rPr lang="en-US" sz="20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txBody>
                  <a:tcPr marL="44450" marR="4445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842059"/>
                  </a:ext>
                </a:extLst>
              </a:tr>
            </a:tbl>
          </a:graphicData>
        </a:graphic>
      </p:graphicFrame>
    </p:spTree>
    <p:extLst>
      <p:ext uri="{BB962C8B-B14F-4D97-AF65-F5344CB8AC3E}">
        <p14:creationId xmlns:p14="http://schemas.microsoft.com/office/powerpoint/2010/main" val="72316641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50099"/>
            <a:ext cx="10271697"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ECMO-CS Trial: Conclusions</a:t>
            </a:r>
            <a:endPar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890682" y="6462661"/>
            <a:ext cx="63963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Ostadal</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Circulation 2022 Nov 6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5" name="Obdélník 2">
            <a:extLst>
              <a:ext uri="{FF2B5EF4-FFF2-40B4-BE49-F238E27FC236}">
                <a16:creationId xmlns:a16="http://schemas.microsoft.com/office/drawing/2014/main" id="{4661A2AC-178D-E371-4BFC-6B9F4F366BC0}"/>
              </a:ext>
            </a:extLst>
          </p:cNvPr>
          <p:cNvSpPr/>
          <p:nvPr/>
        </p:nvSpPr>
        <p:spPr>
          <a:xfrm>
            <a:off x="118881" y="1741621"/>
            <a:ext cx="10227755" cy="3766991"/>
          </a:xfrm>
          <a:prstGeom prst="rect">
            <a:avLst/>
          </a:prstGeom>
          <a:noFill/>
          <a:ln w="9525" cap="flat" cmpd="sng" algn="ctr">
            <a:solidFill>
              <a:srgbClr val="000000"/>
            </a:solidFill>
            <a:prstDash val="solid"/>
          </a:ln>
          <a:effectLst/>
        </p:spPr>
        <p:txBody>
          <a:bodyPr rtlCol="0" anchor="ctr"/>
          <a:lstStyle/>
          <a:p>
            <a:pPr marL="522288" marR="0" lvl="0" indent="-342900" algn="l" defTabSz="914400" rtl="0" eaLnBrk="1" fontAlgn="auto" latinLnBrk="0" hangingPunct="1">
              <a:lnSpc>
                <a:spcPct val="100000"/>
              </a:lnSpc>
              <a:spcBef>
                <a:spcPts val="0"/>
              </a:spcBef>
              <a:spcAft>
                <a:spcPts val="600"/>
              </a:spcAft>
              <a:buClr>
                <a:srgbClr val="FFC000"/>
              </a:buClr>
              <a:buSzTx/>
              <a:buFont typeface="Arial" panose="020B0604020202020204" pitchFamily="34" charset="0"/>
              <a:buChar char="•"/>
              <a:tabLst/>
              <a:defRPr/>
            </a:pPr>
            <a:r>
              <a:rPr kumimoji="0" lang="en-US" sz="3200" b="1"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Immediate implementation of ECMO in patients with rapidly deteriorating or severe cardiogenic shock did not improve clinical outcomes compared with an early conservative strategy that permitted downstream use of ECMO in case of hemodynamic </a:t>
            </a:r>
            <a:r>
              <a:rPr kumimoji="0" lang="en-US" sz="3200" b="1"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worsening</a:t>
            </a:r>
            <a:endParaRPr kumimoji="0" lang="en-US" sz="3200" b="1"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522288" marR="0" lvl="0" indent="-342900" algn="l" defTabSz="914400" rtl="0" eaLnBrk="1" fontAlgn="auto" latinLnBrk="0" hangingPunct="1">
              <a:lnSpc>
                <a:spcPct val="100000"/>
              </a:lnSpc>
              <a:spcBef>
                <a:spcPts val="0"/>
              </a:spcBef>
              <a:spcAft>
                <a:spcPts val="600"/>
              </a:spcAft>
              <a:buClr>
                <a:srgbClr val="FFC000"/>
              </a:buClr>
              <a:buSzTx/>
              <a:buFont typeface="Arial" panose="020B0604020202020204" pitchFamily="34" charset="0"/>
              <a:buChar char="•"/>
              <a:tabLst/>
              <a:defRPr/>
            </a:pPr>
            <a:endParaRPr kumimoji="0" lang="en-US" sz="3200" b="1" i="0" u="none" strike="noStrike" kern="0" cap="none" spc="0" normalizeH="0" baseline="0" noProof="0" dirty="0" smtClean="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522288" marR="0" lvl="0" indent="-342900" algn="l" defTabSz="914400" rtl="0" eaLnBrk="1" fontAlgn="auto" latinLnBrk="0" hangingPunct="1">
              <a:lnSpc>
                <a:spcPct val="100000"/>
              </a:lnSpc>
              <a:spcBef>
                <a:spcPts val="0"/>
              </a:spcBef>
              <a:spcAft>
                <a:spcPts val="600"/>
              </a:spcAft>
              <a:buClr>
                <a:srgbClr val="FFC000"/>
              </a:buClr>
              <a:buSzTx/>
              <a:buFont typeface="Arial" panose="020B0604020202020204" pitchFamily="34" charset="0"/>
              <a:buChar char="•"/>
              <a:tabLst/>
              <a:defRPr/>
            </a:pPr>
            <a:r>
              <a:rPr kumimoji="0" lang="en-US" sz="3200" b="1"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A substantial proportion of patients with early conservative therapy required downstream use of ECMO or other MCS due to further deterioration of hemodynamic </a:t>
            </a:r>
            <a:r>
              <a:rPr kumimoji="0" lang="en-US" sz="3200" b="1"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status</a:t>
            </a:r>
            <a:endParaRPr kumimoji="0" lang="en-US" sz="3200" b="1"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765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166984" y="194294"/>
            <a:ext cx="9835661" cy="450056"/>
          </a:xfrm>
        </p:spPr>
        <p:txBody>
          <a:bodyPr/>
          <a:lstStyle/>
          <a:p>
            <a:r>
              <a:rPr lang="en-US" altLang="en-US" sz="4000" u="sng" dirty="0">
                <a:latin typeface="Arial" pitchFamily="34" charset="0"/>
              </a:rPr>
              <a:t>Latest Issues in Coronary Intervention</a:t>
            </a:r>
            <a:endParaRPr lang="en-US" altLang="en-US" sz="4000" i="1" u="sng" dirty="0">
              <a:latin typeface="Arial" pitchFamily="34" charset="0"/>
            </a:endParaRPr>
          </a:p>
        </p:txBody>
      </p:sp>
      <p:sp>
        <p:nvSpPr>
          <p:cNvPr id="14036995" name="Rectangle 3"/>
          <p:cNvSpPr>
            <a:spLocks noChangeArrowheads="1"/>
          </p:cNvSpPr>
          <p:nvPr/>
        </p:nvSpPr>
        <p:spPr bwMode="auto">
          <a:xfrm>
            <a:off x="19878" y="1565575"/>
            <a:ext cx="10267122" cy="437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308" tIns="30632" rIns="61308" bIns="30632" anchor="ctr">
            <a:spAutoFit/>
          </a:bodyP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l" defTabSz="771525" rtl="0" eaLnBrk="0" fontAlgn="base" latinLnBrk="0" hangingPunct="0">
              <a:lnSpc>
                <a:spcPct val="100000"/>
              </a:lnSpc>
              <a:spcBef>
                <a:spcPct val="0"/>
              </a:spcBef>
              <a:spcAft>
                <a:spcPct val="0"/>
              </a:spcAft>
              <a:buClrTx/>
              <a:buSzTx/>
              <a:buFontTx/>
              <a:buChar char="•"/>
              <a:tabLst/>
              <a:defRPr/>
            </a:pPr>
            <a:r>
              <a:rPr kumimoji="0" lang="en-US" altLang="en-US" sz="3600" b="1" i="0" u="none" strike="noStrike" kern="1200" cap="none" spc="0" normalizeH="0" baseline="0" noProof="0" dirty="0">
                <a:ln>
                  <a:noFill/>
                </a:ln>
                <a:solidFill>
                  <a:srgbClr val="808080"/>
                </a:solidFill>
                <a:effectLst/>
                <a:uLnTx/>
                <a:uFillTx/>
                <a:latin typeface="Arial" pitchFamily="34" charset="0"/>
                <a:ea typeface="+mn-ea"/>
                <a:cs typeface="+mn-cs"/>
              </a:rPr>
              <a:t> Key Interventional Trials </a:t>
            </a:r>
            <a:r>
              <a:rPr kumimoji="0" lang="en-US" altLang="en-US" sz="3600" b="1" i="0" u="none" strike="noStrike" kern="1200" cap="none" spc="0" normalizeH="0" baseline="0" noProof="0" dirty="0" smtClean="0">
                <a:ln>
                  <a:noFill/>
                </a:ln>
                <a:solidFill>
                  <a:srgbClr val="808080"/>
                </a:solidFill>
                <a:effectLst/>
                <a:uLnTx/>
                <a:uFillTx/>
                <a:latin typeface="Arial" pitchFamily="34" charset="0"/>
                <a:ea typeface="+mn-ea"/>
                <a:cs typeface="+mn-cs"/>
              </a:rPr>
              <a:t>from TCT/AHA 2022</a:t>
            </a:r>
            <a:r>
              <a:rPr kumimoji="0" lang="en-US" altLang="en-US" sz="3600" b="1" i="0" u="none" strike="noStrike" kern="1200" cap="none" spc="0" normalizeH="0" baseline="0" noProof="0" dirty="0">
                <a:ln>
                  <a:noFill/>
                </a:ln>
                <a:solidFill>
                  <a:srgbClr val="808080"/>
                </a:solidFill>
                <a:effectLst/>
                <a:uLnTx/>
                <a:uFillTx/>
                <a:latin typeface="Arial" pitchFamily="34" charset="0"/>
                <a:ea typeface="+mn-ea"/>
                <a:cs typeface="+mn-cs"/>
              </a:rPr>
              <a:t>:    </a:t>
            </a:r>
          </a:p>
          <a:p>
            <a:pPr marL="0" marR="0" lvl="0" indent="0" algn="l" defTabSz="771525"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808080"/>
                </a:solidFill>
                <a:effectLst/>
                <a:uLnTx/>
                <a:uFillTx/>
                <a:latin typeface="Arial" pitchFamily="34" charset="0"/>
                <a:ea typeface="+mn-ea"/>
                <a:cs typeface="+mn-cs"/>
              </a:rPr>
              <a:t>   </a:t>
            </a:r>
            <a:r>
              <a:rPr kumimoji="0" lang="en-US" altLang="en-US" sz="3600" b="1" i="0" u="none" strike="noStrike" kern="1200" cap="none" spc="0" normalizeH="0" baseline="0" noProof="0" dirty="0" smtClean="0">
                <a:ln>
                  <a:noFill/>
                </a:ln>
                <a:solidFill>
                  <a:srgbClr val="808080"/>
                </a:solidFill>
                <a:effectLst/>
                <a:uLnTx/>
                <a:uFillTx/>
                <a:latin typeface="Arial" pitchFamily="34" charset="0"/>
                <a:ea typeface="+mn-ea"/>
                <a:cs typeface="+mn-cs"/>
              </a:rPr>
              <a:t>  BRIGHT-4 Trial, EXIT-CALC Trial, ECMO-CS </a:t>
            </a:r>
          </a:p>
          <a:p>
            <a:pPr marL="0" marR="0" lvl="0" indent="0" algn="l" defTabSz="771525"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808080"/>
                </a:solidFill>
                <a:effectLst/>
                <a:uLnTx/>
                <a:uFillTx/>
                <a:latin typeface="Arial" pitchFamily="34" charset="0"/>
                <a:ea typeface="+mn-ea"/>
                <a:cs typeface="+mn-cs"/>
              </a:rPr>
              <a:t> </a:t>
            </a:r>
            <a:r>
              <a:rPr kumimoji="0" lang="en-US" altLang="en-US" sz="3600" b="1" i="0" u="none" strike="noStrike" kern="1200" cap="none" spc="0" normalizeH="0" baseline="0" noProof="0" dirty="0" smtClean="0">
                <a:ln>
                  <a:noFill/>
                </a:ln>
                <a:solidFill>
                  <a:srgbClr val="808080"/>
                </a:solidFill>
                <a:effectLst/>
                <a:uLnTx/>
                <a:uFillTx/>
                <a:latin typeface="Arial" pitchFamily="34" charset="0"/>
                <a:ea typeface="+mn-ea"/>
                <a:cs typeface="+mn-cs"/>
              </a:rPr>
              <a:t>    Trial</a:t>
            </a:r>
            <a:endParaRPr kumimoji="0" lang="en-US" altLang="en-US" sz="3000" b="1" i="0" u="none" strike="noStrike" kern="1200" cap="none" spc="0" normalizeH="0" baseline="0" noProof="0" dirty="0" smtClean="0">
              <a:ln>
                <a:noFill/>
              </a:ln>
              <a:solidFill>
                <a:srgbClr val="808080"/>
              </a:solidFill>
              <a:effectLst/>
              <a:uLnTx/>
              <a:uFillTx/>
              <a:latin typeface="Arial" pitchFamily="34" charset="0"/>
              <a:ea typeface="+mn-ea"/>
              <a:cs typeface="+mn-cs"/>
            </a:endParaRPr>
          </a:p>
          <a:p>
            <a:pPr marL="0" marR="0" lvl="0" indent="0" algn="l" defTabSz="771525"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FFFFFF"/>
              </a:solidFill>
              <a:effectLst/>
              <a:uLnTx/>
              <a:uFillTx/>
              <a:latin typeface="Arial" pitchFamily="34" charset="0"/>
              <a:ea typeface="+mn-ea"/>
              <a:cs typeface="+mn-cs"/>
            </a:endParaRPr>
          </a:p>
          <a:p>
            <a:pPr marL="0" marR="0" lvl="0" indent="0" algn="l" defTabSz="771525" rtl="0" eaLnBrk="0" fontAlgn="base" latinLnBrk="0" hangingPunct="0">
              <a:lnSpc>
                <a:spcPct val="100000"/>
              </a:lnSpc>
              <a:spcBef>
                <a:spcPct val="0"/>
              </a:spcBef>
              <a:spcAft>
                <a:spcPct val="0"/>
              </a:spcAft>
              <a:buClrTx/>
              <a:buSzTx/>
              <a:buFontTx/>
              <a:buNone/>
              <a:tabLst/>
              <a:defRPr/>
            </a:pPr>
            <a:r>
              <a:rPr kumimoji="0" lang="en-US" altLang="en-US" sz="3000" b="1" i="1" u="none" strike="noStrike" kern="1200" cap="none" spc="0" normalizeH="0" baseline="0" noProof="0" dirty="0">
                <a:ln>
                  <a:noFill/>
                </a:ln>
                <a:solidFill>
                  <a:srgbClr val="FFFFFF"/>
                </a:solidFill>
                <a:effectLst/>
                <a:uLnTx/>
                <a:uFillTx/>
                <a:latin typeface="Arial" pitchFamily="34" charset="0"/>
                <a:ea typeface="+mn-ea"/>
                <a:cs typeface="+mn-cs"/>
              </a:rPr>
              <a:t> Focused review of the month</a:t>
            </a:r>
          </a:p>
          <a:p>
            <a:pPr marL="0" marR="0" lvl="0" indent="0" algn="l" defTabSz="771525" rtl="0" eaLnBrk="0" fontAlgn="base" latinLnBrk="0" hangingPunct="0">
              <a:lnSpc>
                <a:spcPct val="100000"/>
              </a:lnSpc>
              <a:spcBef>
                <a:spcPct val="0"/>
              </a:spcBef>
              <a:spcAft>
                <a:spcPct val="0"/>
              </a:spcAft>
              <a:buClrTx/>
              <a:buSzTx/>
              <a:buFontTx/>
              <a:buChar char="•"/>
              <a:tabLst/>
              <a:defRPr/>
            </a:pPr>
            <a:r>
              <a:rPr kumimoji="0" lang="en-US" altLang="en-US" sz="3600" b="1" i="0" u="none" strike="noStrike" kern="1200" cap="none" spc="0" normalizeH="0" baseline="0" noProof="0" dirty="0">
                <a:ln>
                  <a:noFill/>
                </a:ln>
                <a:solidFill>
                  <a:srgbClr val="FFFFFF"/>
                </a:solidFill>
                <a:effectLst/>
                <a:uLnTx/>
                <a:uFillTx/>
                <a:latin typeface="Arial" pitchFamily="34" charset="0"/>
                <a:ea typeface="+mn-ea"/>
                <a:cs typeface="+mn-cs"/>
              </a:rPr>
              <a:t> </a:t>
            </a:r>
            <a:r>
              <a:rPr kumimoji="0" lang="en-US" altLang="en-US" sz="3600" b="1" i="0" u="none" strike="noStrike" kern="1200" cap="none" spc="0" normalizeH="0" baseline="0" noProof="0" dirty="0" smtClean="0">
                <a:ln>
                  <a:noFill/>
                </a:ln>
                <a:solidFill>
                  <a:srgbClr val="FFFFFF"/>
                </a:solidFill>
                <a:effectLst/>
                <a:uLnTx/>
                <a:uFillTx/>
                <a:latin typeface="Arial" pitchFamily="34" charset="0"/>
                <a:ea typeface="+mn-ea"/>
                <a:cs typeface="+mn-cs"/>
              </a:rPr>
              <a:t>Impact of Revascularization on Low EF:</a:t>
            </a:r>
            <a:r>
              <a:rPr kumimoji="0" lang="en-US" altLang="en-US" sz="4000" b="1" i="0" u="none" strike="noStrike" kern="1200" cap="none" spc="0" normalizeH="0" baseline="0" noProof="0" dirty="0" smtClean="0">
                <a:ln>
                  <a:noFill/>
                </a:ln>
                <a:solidFill>
                  <a:srgbClr val="FFFFFF"/>
                </a:solidFill>
                <a:effectLst/>
                <a:uLnTx/>
                <a:uFillTx/>
                <a:latin typeface="Arial" pitchFamily="34" charset="0"/>
                <a:ea typeface="+mn-ea"/>
                <a:cs typeface="+mn-cs"/>
              </a:rPr>
              <a:t>    </a:t>
            </a:r>
          </a:p>
          <a:p>
            <a:pPr marL="0" marR="0" lvl="0" indent="0" algn="l" defTabSz="771525"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FFFFF"/>
                </a:solidFill>
                <a:effectLst/>
                <a:uLnTx/>
                <a:uFillTx/>
                <a:latin typeface="Arial" pitchFamily="34" charset="0"/>
                <a:ea typeface="+mn-ea"/>
                <a:cs typeface="+mn-cs"/>
              </a:rPr>
              <a:t>     </a:t>
            </a:r>
            <a:r>
              <a:rPr kumimoji="0" lang="en-US" altLang="en-US" sz="3000" b="1" i="1" u="none" strike="noStrike" kern="1200" cap="none" spc="0" normalizeH="0" baseline="0" noProof="0" dirty="0" smtClean="0">
                <a:ln>
                  <a:noFill/>
                </a:ln>
                <a:solidFill>
                  <a:srgbClr val="FFFFFF"/>
                </a:solidFill>
                <a:effectLst/>
                <a:uLnTx/>
                <a:uFillTx/>
                <a:latin typeface="Arial" pitchFamily="34" charset="0"/>
                <a:ea typeface="+mn-ea"/>
                <a:cs typeface="+mn-cs"/>
              </a:rPr>
              <a:t>Change in LVEF with coronary revascularization </a:t>
            </a:r>
          </a:p>
          <a:p>
            <a:pPr marL="0" marR="0" lvl="0" indent="0" algn="l" defTabSz="771525" rtl="0" eaLnBrk="0" fontAlgn="base" latinLnBrk="0" hangingPunct="0">
              <a:lnSpc>
                <a:spcPct val="100000"/>
              </a:lnSpc>
              <a:spcBef>
                <a:spcPct val="0"/>
              </a:spcBef>
              <a:spcAft>
                <a:spcPct val="0"/>
              </a:spcAft>
              <a:buClrTx/>
              <a:buSzTx/>
              <a:buFontTx/>
              <a:buNone/>
              <a:tabLst/>
              <a:defRPr/>
            </a:pPr>
            <a:r>
              <a:rPr kumimoji="0" lang="en-US" altLang="en-US" sz="3000" b="1" i="1" u="none" strike="noStrike" kern="1200" cap="none" spc="0" normalizeH="0" baseline="0" noProof="0" dirty="0">
                <a:ln>
                  <a:noFill/>
                </a:ln>
                <a:solidFill>
                  <a:srgbClr val="FFFFFF"/>
                </a:solidFill>
                <a:effectLst/>
                <a:uLnTx/>
                <a:uFillTx/>
                <a:latin typeface="Arial" pitchFamily="34" charset="0"/>
                <a:ea typeface="+mn-ea"/>
                <a:cs typeface="+mn-cs"/>
              </a:rPr>
              <a:t> </a:t>
            </a:r>
            <a:r>
              <a:rPr kumimoji="0" lang="en-US" altLang="en-US" sz="3000" b="1" i="1" u="none" strike="noStrike" kern="1200" cap="none" spc="0" normalizeH="0" baseline="0" noProof="0" dirty="0" smtClean="0">
                <a:ln>
                  <a:noFill/>
                </a:ln>
                <a:solidFill>
                  <a:srgbClr val="FFFFFF"/>
                </a:solidFill>
                <a:effectLst/>
                <a:uLnTx/>
                <a:uFillTx/>
                <a:latin typeface="Arial" pitchFamily="34" charset="0"/>
                <a:ea typeface="+mn-ea"/>
                <a:cs typeface="+mn-cs"/>
              </a:rPr>
              <a:t>     and subsequent risk for adverse CV outcomes</a:t>
            </a:r>
            <a:endParaRPr kumimoji="0" lang="en-US" altLang="en-US" sz="3000" b="1" i="1" u="none" strike="noStrike" kern="1200" cap="none" spc="0" normalizeH="0" baseline="0" noProof="0" dirty="0">
              <a:ln>
                <a:noFill/>
              </a:ln>
              <a:solidFill>
                <a:srgbClr val="FFFFFF"/>
              </a:solidFill>
              <a:effectLst/>
              <a:uLnTx/>
              <a:uFillTx/>
              <a:latin typeface="Arial" pitchFamily="34" charset="0"/>
              <a:ea typeface="+mn-ea"/>
              <a:cs typeface="+mn-cs"/>
            </a:endParaRPr>
          </a:p>
        </p:txBody>
      </p:sp>
      <p:pic>
        <p:nvPicPr>
          <p:cNvPr id="13210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0705" y="3162"/>
            <a:ext cx="356295" cy="3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55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036995"/>
                                        </p:tgtEl>
                                        <p:attrNameLst>
                                          <p:attrName>style.visibility</p:attrName>
                                        </p:attrNameLst>
                                      </p:cBhvr>
                                      <p:to>
                                        <p:strVal val="visible"/>
                                      </p:to>
                                    </p:set>
                                    <p:animEffect transition="in" filter="box(in)">
                                      <p:cBhvr>
                                        <p:cTn id="7" dur="500"/>
                                        <p:tgtEl>
                                          <p:spTgt spid="14036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699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4776"/>
            <a:ext cx="10287000" cy="6069105"/>
          </a:xfrm>
          <a:prstGeom prst="rect">
            <a:avLst/>
          </a:prstGeom>
        </p:spPr>
      </p:pic>
    </p:spTree>
    <p:extLst>
      <p:ext uri="{BB962C8B-B14F-4D97-AF65-F5344CB8AC3E}">
        <p14:creationId xmlns:p14="http://schemas.microsoft.com/office/powerpoint/2010/main" val="67551007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Box 2"/>
          <p:cNvSpPr txBox="1">
            <a:spLocks noChangeArrowheads="1"/>
          </p:cNvSpPr>
          <p:nvPr/>
        </p:nvSpPr>
        <p:spPr bwMode="auto">
          <a:xfrm>
            <a:off x="803674" y="35047"/>
            <a:ext cx="8524902" cy="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388" tIns="38167" rIns="76388" bIns="38167">
            <a:spAutoFit/>
          </a:bodyPr>
          <a:lstStyle/>
          <a:p>
            <a:pPr algn="ctr" defTabSz="650975" fontAlgn="base">
              <a:spcBef>
                <a:spcPct val="0"/>
              </a:spcBef>
              <a:spcAft>
                <a:spcPct val="0"/>
              </a:spcAft>
              <a:defRPr/>
            </a:pPr>
            <a:r>
              <a:rPr lang="en-US" altLang="en-US" sz="4400" b="1" dirty="0">
                <a:solidFill>
                  <a:srgbClr val="FFFF00"/>
                </a:solidFill>
                <a:latin typeface="Arial" pitchFamily="34" charset="0"/>
                <a:cs typeface="Arial" pitchFamily="34" charset="0"/>
              </a:rPr>
              <a:t>AUC 2017: Two-Vessel Disease</a:t>
            </a:r>
          </a:p>
        </p:txBody>
      </p:sp>
      <p:pic>
        <p:nvPicPr>
          <p:cNvPr id="91140"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50" y="789235"/>
            <a:ext cx="10054087" cy="567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8858055" y="2494983"/>
            <a:ext cx="421928" cy="253620"/>
          </a:xfrm>
          <a:prstGeom prst="rect">
            <a:avLst/>
          </a:prstGeom>
          <a:noFill/>
          <a:ln w="1905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5308" tIns="37645" rIns="75308" bIns="37645"/>
          <a:lstStyle>
            <a:lvl1pPr defTabSz="912813" eaLnBrk="0" hangingPunct="0">
              <a:spcBef>
                <a:spcPct val="20000"/>
              </a:spcBef>
              <a:buChar char="•"/>
              <a:defRPr sz="3200">
                <a:solidFill>
                  <a:schemeClr val="bg1"/>
                </a:solidFill>
                <a:latin typeface="Times New Roman" pitchFamily="18" charset="0"/>
              </a:defRPr>
            </a:lvl1pPr>
            <a:lvl2pPr marL="739775" indent="-282575" defTabSz="912813" eaLnBrk="0" hangingPunct="0">
              <a:spcBef>
                <a:spcPct val="20000"/>
              </a:spcBef>
              <a:buChar char="–"/>
              <a:defRPr sz="2800">
                <a:solidFill>
                  <a:schemeClr val="bg1"/>
                </a:solidFill>
                <a:latin typeface="Times New Roman" pitchFamily="18" charset="0"/>
              </a:defRPr>
            </a:lvl2pPr>
            <a:lvl3pPr marL="1139825" indent="-225425" defTabSz="912813" eaLnBrk="0" hangingPunct="0">
              <a:spcBef>
                <a:spcPct val="20000"/>
              </a:spcBef>
              <a:buChar char="•"/>
              <a:defRPr sz="2400">
                <a:solidFill>
                  <a:schemeClr val="bg1"/>
                </a:solidFill>
                <a:latin typeface="Times New Roman" pitchFamily="18" charset="0"/>
              </a:defRPr>
            </a:lvl3pPr>
            <a:lvl4pPr marL="1597025" indent="-225425" defTabSz="912813" eaLnBrk="0" hangingPunct="0">
              <a:spcBef>
                <a:spcPct val="20000"/>
              </a:spcBef>
              <a:buChar char="–"/>
              <a:defRPr sz="2000">
                <a:solidFill>
                  <a:schemeClr val="bg1"/>
                </a:solidFill>
                <a:latin typeface="Times New Roman" pitchFamily="18" charset="0"/>
              </a:defRPr>
            </a:lvl4pPr>
            <a:lvl5pPr marL="2054225" indent="-227013" defTabSz="912813" eaLnBrk="0" hangingPunct="0">
              <a:spcBef>
                <a:spcPct val="20000"/>
              </a:spcBef>
              <a:buChar char="»"/>
              <a:defRPr sz="2000">
                <a:solidFill>
                  <a:schemeClr val="bg1"/>
                </a:solidFill>
                <a:latin typeface="Times New Roman" pitchFamily="18" charset="0"/>
              </a:defRPr>
            </a:lvl5pPr>
            <a:lvl6pPr marL="2511425" indent="-227013" defTabSz="912813" eaLnBrk="0" fontAlgn="base" hangingPunct="0">
              <a:spcBef>
                <a:spcPct val="20000"/>
              </a:spcBef>
              <a:spcAft>
                <a:spcPct val="0"/>
              </a:spcAft>
              <a:buChar char="»"/>
              <a:defRPr sz="2000">
                <a:solidFill>
                  <a:schemeClr val="bg1"/>
                </a:solidFill>
                <a:latin typeface="Times New Roman" pitchFamily="18" charset="0"/>
              </a:defRPr>
            </a:lvl6pPr>
            <a:lvl7pPr marL="2968625" indent="-227013" defTabSz="912813" eaLnBrk="0" fontAlgn="base" hangingPunct="0">
              <a:spcBef>
                <a:spcPct val="20000"/>
              </a:spcBef>
              <a:spcAft>
                <a:spcPct val="0"/>
              </a:spcAft>
              <a:buChar char="»"/>
              <a:defRPr sz="2000">
                <a:solidFill>
                  <a:schemeClr val="bg1"/>
                </a:solidFill>
                <a:latin typeface="Times New Roman" pitchFamily="18" charset="0"/>
              </a:defRPr>
            </a:lvl7pPr>
            <a:lvl8pPr marL="3425825" indent="-227013" defTabSz="912813" eaLnBrk="0" fontAlgn="base" hangingPunct="0">
              <a:spcBef>
                <a:spcPct val="20000"/>
              </a:spcBef>
              <a:spcAft>
                <a:spcPct val="0"/>
              </a:spcAft>
              <a:buChar char="»"/>
              <a:defRPr sz="2000">
                <a:solidFill>
                  <a:schemeClr val="bg1"/>
                </a:solidFill>
                <a:latin typeface="Times New Roman" pitchFamily="18" charset="0"/>
              </a:defRPr>
            </a:lvl8pPr>
            <a:lvl9pPr marL="3883025" indent="-227013" defTabSz="912813" eaLnBrk="0" fontAlgn="base" hangingPunct="0">
              <a:spcBef>
                <a:spcPct val="20000"/>
              </a:spcBef>
              <a:spcAft>
                <a:spcPct val="0"/>
              </a:spcAft>
              <a:buChar char="»"/>
              <a:defRPr sz="2000">
                <a:solidFill>
                  <a:schemeClr val="bg1"/>
                </a:solidFill>
                <a:latin typeface="Times New Roman" pitchFamily="18" charset="0"/>
              </a:defRPr>
            </a:lvl9pPr>
          </a:lstStyle>
          <a:p>
            <a:pPr algn="ctr" defTabSz="649845" fontAlgn="base">
              <a:spcAft>
                <a:spcPct val="0"/>
              </a:spcAft>
              <a:buNone/>
              <a:defRPr/>
            </a:pPr>
            <a:endParaRPr lang="en-US" altLang="en-US" sz="3376" b="1">
              <a:solidFill>
                <a:srgbClr val="FFFFFF"/>
              </a:solidFill>
            </a:endParaRPr>
          </a:p>
        </p:txBody>
      </p:sp>
      <p:sp>
        <p:nvSpPr>
          <p:cNvPr id="91142" name="TextBox 3"/>
          <p:cNvSpPr txBox="1">
            <a:spLocks noChangeArrowheads="1"/>
          </p:cNvSpPr>
          <p:nvPr/>
        </p:nvSpPr>
        <p:spPr bwMode="auto">
          <a:xfrm>
            <a:off x="4898846" y="6460440"/>
            <a:ext cx="5372205" cy="37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988" tIns="32996" rIns="65988" bIns="32996">
            <a:spAutoFit/>
          </a:bodyPr>
          <a:lstStyle>
            <a:lvl1pPr defTabSz="792163" eaLnBrk="0" hangingPunct="0">
              <a:spcBef>
                <a:spcPct val="20000"/>
              </a:spcBef>
              <a:buChar char="•"/>
              <a:defRPr sz="3200">
                <a:solidFill>
                  <a:schemeClr val="bg1"/>
                </a:solidFill>
                <a:latin typeface="Times New Roman" pitchFamily="18" charset="0"/>
              </a:defRPr>
            </a:lvl1pPr>
            <a:lvl2pPr marL="739775" indent="-282575" defTabSz="792163" eaLnBrk="0" hangingPunct="0">
              <a:spcBef>
                <a:spcPct val="20000"/>
              </a:spcBef>
              <a:buChar char="–"/>
              <a:defRPr sz="2800">
                <a:solidFill>
                  <a:schemeClr val="bg1"/>
                </a:solidFill>
                <a:latin typeface="Times New Roman" pitchFamily="18" charset="0"/>
              </a:defRPr>
            </a:lvl2pPr>
            <a:lvl3pPr marL="1139825" indent="-225425" defTabSz="792163" eaLnBrk="0" hangingPunct="0">
              <a:spcBef>
                <a:spcPct val="20000"/>
              </a:spcBef>
              <a:buChar char="•"/>
              <a:defRPr sz="2400">
                <a:solidFill>
                  <a:schemeClr val="bg1"/>
                </a:solidFill>
                <a:latin typeface="Times New Roman" pitchFamily="18" charset="0"/>
              </a:defRPr>
            </a:lvl3pPr>
            <a:lvl4pPr marL="1597025" indent="-225425" defTabSz="792163" eaLnBrk="0" hangingPunct="0">
              <a:spcBef>
                <a:spcPct val="20000"/>
              </a:spcBef>
              <a:buChar char="–"/>
              <a:defRPr sz="2000">
                <a:solidFill>
                  <a:schemeClr val="bg1"/>
                </a:solidFill>
                <a:latin typeface="Times New Roman" pitchFamily="18" charset="0"/>
              </a:defRPr>
            </a:lvl4pPr>
            <a:lvl5pPr marL="2054225" indent="-227013" defTabSz="792163" eaLnBrk="0" hangingPunct="0">
              <a:spcBef>
                <a:spcPct val="20000"/>
              </a:spcBef>
              <a:buChar char="»"/>
              <a:defRPr sz="2000">
                <a:solidFill>
                  <a:schemeClr val="bg1"/>
                </a:solidFill>
                <a:latin typeface="Times New Roman" pitchFamily="18" charset="0"/>
              </a:defRPr>
            </a:lvl5pPr>
            <a:lvl6pPr marL="2511425" indent="-227013" defTabSz="792163" eaLnBrk="0" fontAlgn="base" hangingPunct="0">
              <a:spcBef>
                <a:spcPct val="20000"/>
              </a:spcBef>
              <a:spcAft>
                <a:spcPct val="0"/>
              </a:spcAft>
              <a:buChar char="»"/>
              <a:defRPr sz="2000">
                <a:solidFill>
                  <a:schemeClr val="bg1"/>
                </a:solidFill>
                <a:latin typeface="Times New Roman" pitchFamily="18" charset="0"/>
              </a:defRPr>
            </a:lvl6pPr>
            <a:lvl7pPr marL="2968625" indent="-227013" defTabSz="792163" eaLnBrk="0" fontAlgn="base" hangingPunct="0">
              <a:spcBef>
                <a:spcPct val="20000"/>
              </a:spcBef>
              <a:spcAft>
                <a:spcPct val="0"/>
              </a:spcAft>
              <a:buChar char="»"/>
              <a:defRPr sz="2000">
                <a:solidFill>
                  <a:schemeClr val="bg1"/>
                </a:solidFill>
                <a:latin typeface="Times New Roman" pitchFamily="18" charset="0"/>
              </a:defRPr>
            </a:lvl7pPr>
            <a:lvl8pPr marL="3425825" indent="-227013" defTabSz="792163" eaLnBrk="0" fontAlgn="base" hangingPunct="0">
              <a:spcBef>
                <a:spcPct val="20000"/>
              </a:spcBef>
              <a:spcAft>
                <a:spcPct val="0"/>
              </a:spcAft>
              <a:buChar char="»"/>
              <a:defRPr sz="2000">
                <a:solidFill>
                  <a:schemeClr val="bg1"/>
                </a:solidFill>
                <a:latin typeface="Times New Roman" pitchFamily="18" charset="0"/>
              </a:defRPr>
            </a:lvl8pPr>
            <a:lvl9pPr marL="3883025" indent="-227013" defTabSz="792163" eaLnBrk="0" fontAlgn="base" hangingPunct="0">
              <a:spcBef>
                <a:spcPct val="20000"/>
              </a:spcBef>
              <a:spcAft>
                <a:spcPct val="0"/>
              </a:spcAft>
              <a:buChar char="»"/>
              <a:defRPr sz="2000">
                <a:solidFill>
                  <a:schemeClr val="bg1"/>
                </a:solidFill>
                <a:latin typeface="Times New Roman" pitchFamily="18" charset="0"/>
              </a:defRPr>
            </a:lvl9pPr>
          </a:lstStyle>
          <a:p>
            <a:pPr defTabSz="563951" eaLnBrk="1" fontAlgn="base" hangingPunct="1">
              <a:spcBef>
                <a:spcPct val="0"/>
              </a:spcBef>
              <a:spcAft>
                <a:spcPct val="0"/>
              </a:spcAft>
              <a:buNone/>
              <a:defRPr/>
            </a:pPr>
            <a:r>
              <a:rPr lang="en-US" altLang="en-US" sz="2000" b="1" i="1" dirty="0">
                <a:solidFill>
                  <a:srgbClr val="FFFF00"/>
                </a:solidFill>
                <a:latin typeface="Arial" pitchFamily="34" charset="0"/>
                <a:cs typeface="Arial" pitchFamily="34" charset="0"/>
              </a:rPr>
              <a:t>Patel et al., J Am </a:t>
            </a:r>
            <a:r>
              <a:rPr lang="en-US" altLang="en-US" sz="2000" b="1" i="1" dirty="0" err="1">
                <a:solidFill>
                  <a:srgbClr val="FFFF00"/>
                </a:solidFill>
                <a:latin typeface="Arial" pitchFamily="34" charset="0"/>
                <a:cs typeface="Arial" pitchFamily="34" charset="0"/>
              </a:rPr>
              <a:t>Coll</a:t>
            </a:r>
            <a:r>
              <a:rPr lang="en-US" altLang="en-US" sz="2000" b="1" i="1" dirty="0">
                <a:solidFill>
                  <a:srgbClr val="FFFF00"/>
                </a:solidFill>
                <a:latin typeface="Arial" pitchFamily="34" charset="0"/>
                <a:cs typeface="Arial" pitchFamily="34" charset="0"/>
              </a:rPr>
              <a:t> </a:t>
            </a:r>
            <a:r>
              <a:rPr lang="en-US" altLang="en-US" sz="2000" b="1" i="1" dirty="0" err="1">
                <a:solidFill>
                  <a:srgbClr val="FFFF00"/>
                </a:solidFill>
                <a:latin typeface="Arial" pitchFamily="34" charset="0"/>
                <a:cs typeface="Arial" pitchFamily="34" charset="0"/>
              </a:rPr>
              <a:t>Cardiol</a:t>
            </a:r>
            <a:r>
              <a:rPr lang="en-US" altLang="en-US" sz="2000" b="1" i="1" dirty="0">
                <a:solidFill>
                  <a:srgbClr val="FFFF00"/>
                </a:solidFill>
                <a:latin typeface="Arial" pitchFamily="34" charset="0"/>
                <a:cs typeface="Arial" pitchFamily="34" charset="0"/>
              </a:rPr>
              <a:t> 2017;69:2212</a:t>
            </a:r>
          </a:p>
        </p:txBody>
      </p:sp>
      <p:pic>
        <p:nvPicPr>
          <p:cNvPr id="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9096" y="30433"/>
            <a:ext cx="442518" cy="40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7711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3691"/>
            <a:ext cx="10287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Schematic for Study Sample Compilation</a:t>
            </a:r>
            <a:endPar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3971364" y="6488668"/>
            <a:ext cx="63156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Velageleti</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Circ Cardiovasc Interv 2022;15:e011284</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cxnSp>
        <p:nvCxnSpPr>
          <p:cNvPr id="27" name="Straight Connector 26"/>
          <p:cNvCxnSpPr>
            <a:stCxn id="10" idx="2"/>
            <a:endCxn id="11" idx="0"/>
          </p:cNvCxnSpPr>
          <p:nvPr/>
        </p:nvCxnSpPr>
        <p:spPr bwMode="auto">
          <a:xfrm>
            <a:off x="3818959" y="5396753"/>
            <a:ext cx="0" cy="483149"/>
          </a:xfrm>
          <a:prstGeom prst="line">
            <a:avLst/>
          </a:pr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30" name="Group 29"/>
          <p:cNvGrpSpPr/>
          <p:nvPr/>
        </p:nvGrpSpPr>
        <p:grpSpPr>
          <a:xfrm>
            <a:off x="417443" y="726142"/>
            <a:ext cx="7552175" cy="5766681"/>
            <a:chOff x="2079812" y="726142"/>
            <a:chExt cx="6732493" cy="5766681"/>
          </a:xfrm>
        </p:grpSpPr>
        <p:sp>
          <p:nvSpPr>
            <p:cNvPr id="4" name="Rectangle 3"/>
            <p:cNvSpPr/>
            <p:nvPr/>
          </p:nvSpPr>
          <p:spPr bwMode="auto">
            <a:xfrm>
              <a:off x="2693445" y="726142"/>
              <a:ext cx="3962031" cy="857790"/>
            </a:xfrm>
            <a:prstGeom prst="rect">
              <a:avLst/>
            </a:pr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1200" cap="none" spc="0" normalizeH="0" baseline="0" noProof="0" dirty="0" smtClean="0">
                  <a:ln>
                    <a:noFill/>
                  </a:ln>
                  <a:solidFill>
                    <a:srgbClr val="00CC99">
                      <a:lumMod val="40000"/>
                      <a:lumOff val="60000"/>
                    </a:srgbClr>
                  </a:solidFill>
                  <a:effectLst/>
                  <a:uLnTx/>
                  <a:uFillTx/>
                  <a:latin typeface="Arial" panose="020B0604020202020204" pitchFamily="34" charset="0"/>
                  <a:ea typeface="+mn-ea"/>
                  <a:cs typeface="Arial" panose="020B0604020202020204" pitchFamily="34" charset="0"/>
                </a:rPr>
                <a:t>Patients &gt;65ys </a:t>
              </a:r>
              <a:r>
                <a:rPr kumimoji="0" lang="en-US" sz="1400" b="1" i="0" u="none" strike="noStrike" kern="1200" cap="none" spc="0" normalizeH="0" baseline="0" noProof="0" dirty="0" smtClean="0">
                  <a:ln>
                    <a:noFill/>
                  </a:ln>
                  <a:solidFill>
                    <a:srgbClr val="00CC99">
                      <a:lumMod val="40000"/>
                      <a:lumOff val="60000"/>
                    </a:srgbClr>
                  </a:solidFill>
                  <a:effectLst/>
                  <a:uLnTx/>
                  <a:uFillTx/>
                  <a:latin typeface="Arial" panose="020B0604020202020204" pitchFamily="34" charset="0"/>
                  <a:ea typeface="+mn-ea"/>
                  <a:cs typeface="Arial" panose="020B0604020202020204" pitchFamily="34" charset="0"/>
                </a:rPr>
                <a:t>with HF diagnosis code ever and LVEF ever recorded from Boston VA System</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1200" cap="none" spc="0" normalizeH="0" baseline="0" noProof="0" dirty="0" smtClean="0">
                  <a:ln>
                    <a:noFill/>
                  </a:ln>
                  <a:solidFill>
                    <a:srgbClr val="00CC99">
                      <a:lumMod val="40000"/>
                      <a:lumOff val="60000"/>
                    </a:srgbClr>
                  </a:solidFill>
                  <a:effectLst/>
                  <a:uLnTx/>
                  <a:uFillTx/>
                  <a:latin typeface="Arial" panose="020B0604020202020204" pitchFamily="34" charset="0"/>
                  <a:ea typeface="+mn-ea"/>
                  <a:cs typeface="Arial" panose="020B0604020202020204" pitchFamily="34" charset="0"/>
                </a:rPr>
                <a:t>N=1,165,153 </a:t>
              </a:r>
              <a:endParaRPr kumimoji="0" lang="en-US" sz="1400" b="1" i="0" u="none" strike="noStrike" kern="1200" cap="none" spc="0" normalizeH="0" baseline="0" noProof="0" dirty="0" smtClean="0">
                <a:ln>
                  <a:noFill/>
                </a:ln>
                <a:solidFill>
                  <a:srgbClr val="00CC99">
                    <a:lumMod val="40000"/>
                    <a:lumOff val="60000"/>
                  </a:srgbClr>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bwMode="auto">
            <a:xfrm>
              <a:off x="3258243" y="1837759"/>
              <a:ext cx="2853042" cy="857790"/>
            </a:xfrm>
            <a:prstGeom prst="rect">
              <a:avLst/>
            </a:pr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1200" cap="none" spc="0" normalizeH="0" baseline="0" noProof="0" dirty="0" smtClean="0">
                  <a:ln>
                    <a:noFill/>
                  </a:ln>
                  <a:solidFill>
                    <a:srgbClr val="00CC99">
                      <a:lumMod val="40000"/>
                      <a:lumOff val="60000"/>
                    </a:srgbClr>
                  </a:solidFill>
                  <a:effectLst/>
                  <a:uLnTx/>
                  <a:uFillTx/>
                  <a:latin typeface="Arial" panose="020B0604020202020204" pitchFamily="34" charset="0"/>
                  <a:ea typeface="+mn-ea"/>
                  <a:cs typeface="Arial" panose="020B0604020202020204" pitchFamily="34" charset="0"/>
                </a:rPr>
                <a:t>First revascularization procedure between 1995 and 2010</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1200" cap="none" spc="0" normalizeH="0" baseline="0" noProof="0" dirty="0" smtClean="0">
                  <a:ln>
                    <a:noFill/>
                  </a:ln>
                  <a:solidFill>
                    <a:srgbClr val="00CC99">
                      <a:lumMod val="40000"/>
                      <a:lumOff val="60000"/>
                    </a:srgbClr>
                  </a:solidFill>
                  <a:effectLst/>
                  <a:uLnTx/>
                  <a:uFillTx/>
                  <a:latin typeface="Arial" panose="020B0604020202020204" pitchFamily="34" charset="0"/>
                  <a:ea typeface="+mn-ea"/>
                  <a:cs typeface="Arial" panose="020B0604020202020204" pitchFamily="34" charset="0"/>
                </a:rPr>
                <a:t>N=42,538</a:t>
              </a:r>
            </a:p>
          </p:txBody>
        </p:sp>
        <p:sp>
          <p:nvSpPr>
            <p:cNvPr id="7" name="Rectangle 6"/>
            <p:cNvSpPr/>
            <p:nvPr/>
          </p:nvSpPr>
          <p:spPr bwMode="auto">
            <a:xfrm>
              <a:off x="3487271" y="2925312"/>
              <a:ext cx="2259106" cy="714359"/>
            </a:xfrm>
            <a:prstGeom prst="rect">
              <a:avLst/>
            </a:pr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1200" cap="none" spc="0" normalizeH="0" baseline="0" noProof="0" dirty="0" smtClean="0">
                  <a:ln>
                    <a:noFill/>
                  </a:ln>
                  <a:solidFill>
                    <a:srgbClr val="00CC99">
                      <a:lumMod val="40000"/>
                      <a:lumOff val="60000"/>
                    </a:srgbClr>
                  </a:solidFill>
                  <a:effectLst/>
                  <a:uLnTx/>
                  <a:uFillTx/>
                  <a:latin typeface="Arial" panose="020B0604020202020204" pitchFamily="34" charset="0"/>
                  <a:ea typeface="+mn-ea"/>
                  <a:cs typeface="Arial" panose="020B0604020202020204" pitchFamily="34" charset="0"/>
                </a:rPr>
                <a:t>EF recorded 1 year before or after revascularization</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1200" cap="none" spc="0" normalizeH="0" baseline="0" noProof="0" dirty="0" smtClean="0">
                  <a:ln>
                    <a:noFill/>
                  </a:ln>
                  <a:solidFill>
                    <a:srgbClr val="00CC99">
                      <a:lumMod val="40000"/>
                      <a:lumOff val="60000"/>
                    </a:srgbClr>
                  </a:solidFill>
                  <a:effectLst/>
                  <a:uLnTx/>
                  <a:uFillTx/>
                  <a:latin typeface="Arial" panose="020B0604020202020204" pitchFamily="34" charset="0"/>
                  <a:ea typeface="+mn-ea"/>
                  <a:cs typeface="Arial" panose="020B0604020202020204" pitchFamily="34" charset="0"/>
                </a:rPr>
                <a:t>N=39,931</a:t>
              </a:r>
            </a:p>
          </p:txBody>
        </p:sp>
        <p:sp>
          <p:nvSpPr>
            <p:cNvPr id="8" name="Rectangle 7"/>
            <p:cNvSpPr/>
            <p:nvPr/>
          </p:nvSpPr>
          <p:spPr bwMode="auto">
            <a:xfrm>
              <a:off x="2079812" y="3889784"/>
              <a:ext cx="2160494" cy="718068"/>
            </a:xfrm>
            <a:prstGeom prst="rect">
              <a:avLst/>
            </a:pr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1200" cap="none" spc="0" normalizeH="0" baseline="0" noProof="0" dirty="0" smtClean="0">
                  <a:ln>
                    <a:noFill/>
                  </a:ln>
                  <a:solidFill>
                    <a:srgbClr val="00CC99">
                      <a:lumMod val="40000"/>
                      <a:lumOff val="60000"/>
                    </a:srgbClr>
                  </a:solidFill>
                  <a:effectLst/>
                  <a:uLnTx/>
                  <a:uFillTx/>
                  <a:latin typeface="Arial" panose="020B0604020202020204" pitchFamily="34" charset="0"/>
                  <a:ea typeface="+mn-ea"/>
                  <a:cs typeface="Arial" panose="020B0604020202020204" pitchFamily="34" charset="0"/>
                </a:rPr>
                <a:t>1</a:t>
              </a:r>
              <a:r>
                <a:rPr kumimoji="0" lang="en-US" sz="1400" b="1" i="0" u="none" strike="noStrike" kern="1200" cap="none" spc="0" normalizeH="0" baseline="30000" noProof="0" dirty="0" smtClean="0">
                  <a:ln>
                    <a:noFill/>
                  </a:ln>
                  <a:solidFill>
                    <a:srgbClr val="00CC99">
                      <a:lumMod val="40000"/>
                      <a:lumOff val="60000"/>
                    </a:srgbClr>
                  </a:solidFill>
                  <a:effectLst/>
                  <a:uLnTx/>
                  <a:uFillTx/>
                  <a:latin typeface="Arial" panose="020B0604020202020204" pitchFamily="34" charset="0"/>
                  <a:ea typeface="+mn-ea"/>
                  <a:cs typeface="Arial" panose="020B0604020202020204" pitchFamily="34" charset="0"/>
                </a:rPr>
                <a:t>st</a:t>
              </a:r>
              <a:r>
                <a:rPr kumimoji="0" lang="en-US" sz="1400" b="1" i="0" u="none" strike="noStrike" kern="1200" cap="none" spc="0" normalizeH="0" baseline="0" noProof="0" dirty="0" smtClean="0">
                  <a:ln>
                    <a:noFill/>
                  </a:ln>
                  <a:solidFill>
                    <a:srgbClr val="00CC99">
                      <a:lumMod val="40000"/>
                      <a:lumOff val="60000"/>
                    </a:srgbClr>
                  </a:solidFill>
                  <a:effectLst/>
                  <a:uLnTx/>
                  <a:uFillTx/>
                  <a:latin typeface="Arial" panose="020B0604020202020204" pitchFamily="34" charset="0"/>
                  <a:ea typeface="+mn-ea"/>
                  <a:cs typeface="Arial" panose="020B0604020202020204" pitchFamily="34" charset="0"/>
                </a:rPr>
                <a:t> EF within 1 year before revascularization (EF &lt;50)</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1200" cap="none" spc="0" normalizeH="0" baseline="0" noProof="0" dirty="0" smtClean="0">
                  <a:ln>
                    <a:noFill/>
                  </a:ln>
                  <a:solidFill>
                    <a:srgbClr val="00CC99">
                      <a:lumMod val="40000"/>
                      <a:lumOff val="60000"/>
                    </a:srgbClr>
                  </a:solidFill>
                  <a:effectLst/>
                  <a:uLnTx/>
                  <a:uFillTx/>
                  <a:latin typeface="Arial" panose="020B0604020202020204" pitchFamily="34" charset="0"/>
                  <a:ea typeface="+mn-ea"/>
                  <a:cs typeface="Arial" panose="020B0604020202020204" pitchFamily="34" charset="0"/>
                </a:rPr>
                <a:t>N=13,633</a:t>
              </a:r>
            </a:p>
          </p:txBody>
        </p:sp>
        <p:sp>
          <p:nvSpPr>
            <p:cNvPr id="9" name="Rectangle 8"/>
            <p:cNvSpPr/>
            <p:nvPr/>
          </p:nvSpPr>
          <p:spPr bwMode="auto">
            <a:xfrm>
              <a:off x="5143500" y="3885630"/>
              <a:ext cx="2153771" cy="718068"/>
            </a:xfrm>
            <a:prstGeom prst="rect">
              <a:avLst/>
            </a:pr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1200" cap="none" spc="0" normalizeH="0" baseline="0" noProof="0" dirty="0" smtClean="0">
                  <a:ln>
                    <a:noFill/>
                  </a:ln>
                  <a:solidFill>
                    <a:srgbClr val="00CC99">
                      <a:lumMod val="40000"/>
                      <a:lumOff val="60000"/>
                    </a:srgbClr>
                  </a:solidFill>
                  <a:effectLst/>
                  <a:uLnTx/>
                  <a:uFillTx/>
                  <a:latin typeface="Arial" panose="020B0604020202020204" pitchFamily="34" charset="0"/>
                  <a:ea typeface="+mn-ea"/>
                  <a:cs typeface="Arial" panose="020B0604020202020204" pitchFamily="34" charset="0"/>
                </a:rPr>
                <a:t>2</a:t>
              </a:r>
              <a:r>
                <a:rPr kumimoji="0" lang="en-US" sz="1400" b="1" i="0" u="none" strike="noStrike" kern="1200" cap="none" spc="0" normalizeH="0" baseline="30000" noProof="0" dirty="0" smtClean="0">
                  <a:ln>
                    <a:noFill/>
                  </a:ln>
                  <a:solidFill>
                    <a:srgbClr val="00CC99">
                      <a:lumMod val="40000"/>
                      <a:lumOff val="60000"/>
                    </a:srgbClr>
                  </a:solidFill>
                  <a:effectLst/>
                  <a:uLnTx/>
                  <a:uFillTx/>
                  <a:latin typeface="Arial" panose="020B0604020202020204" pitchFamily="34" charset="0"/>
                  <a:ea typeface="+mn-ea"/>
                  <a:cs typeface="Arial" panose="020B0604020202020204" pitchFamily="34" charset="0"/>
                </a:rPr>
                <a:t>nd</a:t>
              </a:r>
              <a:r>
                <a:rPr kumimoji="0" lang="en-US" sz="1400" b="1" i="0" u="none" strike="noStrike" kern="1200" cap="none" spc="0" normalizeH="0" baseline="0" noProof="0" dirty="0" smtClean="0">
                  <a:ln>
                    <a:noFill/>
                  </a:ln>
                  <a:solidFill>
                    <a:srgbClr val="00CC99">
                      <a:lumMod val="40000"/>
                      <a:lumOff val="60000"/>
                    </a:srgbClr>
                  </a:solidFill>
                  <a:effectLst/>
                  <a:uLnTx/>
                  <a:uFillTx/>
                  <a:latin typeface="Arial" panose="020B0604020202020204" pitchFamily="34" charset="0"/>
                  <a:ea typeface="+mn-ea"/>
                  <a:cs typeface="Arial" panose="020B0604020202020204" pitchFamily="34" charset="0"/>
                </a:rPr>
                <a:t> EF within 1 year after revascularization</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1200" cap="none" spc="0" normalizeH="0" baseline="0" noProof="0" dirty="0" smtClean="0">
                  <a:ln>
                    <a:noFill/>
                  </a:ln>
                  <a:solidFill>
                    <a:srgbClr val="00CC99">
                      <a:lumMod val="40000"/>
                      <a:lumOff val="60000"/>
                    </a:srgbClr>
                  </a:solidFill>
                  <a:effectLst/>
                  <a:uLnTx/>
                  <a:uFillTx/>
                  <a:latin typeface="Arial" panose="020B0604020202020204" pitchFamily="34" charset="0"/>
                  <a:ea typeface="+mn-ea"/>
                  <a:cs typeface="Arial" panose="020B0604020202020204" pitchFamily="34" charset="0"/>
                </a:rPr>
                <a:t>N=30,488</a:t>
              </a:r>
            </a:p>
          </p:txBody>
        </p:sp>
        <p:sp>
          <p:nvSpPr>
            <p:cNvPr id="10" name="Rectangle 9"/>
            <p:cNvSpPr/>
            <p:nvPr/>
          </p:nvSpPr>
          <p:spPr bwMode="auto">
            <a:xfrm>
              <a:off x="3346846" y="4879807"/>
              <a:ext cx="2444352" cy="516946"/>
            </a:xfrm>
            <a:prstGeom prst="rect">
              <a:avLst/>
            </a:pr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1200" cap="none" spc="0" normalizeH="0" baseline="0" noProof="0" dirty="0" smtClean="0">
                  <a:ln>
                    <a:noFill/>
                  </a:ln>
                  <a:solidFill>
                    <a:srgbClr val="00CC99">
                      <a:lumMod val="40000"/>
                      <a:lumOff val="60000"/>
                    </a:srgbClr>
                  </a:solidFill>
                  <a:effectLst/>
                  <a:uLnTx/>
                  <a:uFillTx/>
                  <a:latin typeface="Arial" panose="020B0604020202020204" pitchFamily="34" charset="0"/>
                  <a:ea typeface="+mn-ea"/>
                  <a:cs typeface="Arial" panose="020B0604020202020204" pitchFamily="34" charset="0"/>
                </a:rPr>
                <a:t>EF1 &lt;50 and recorded EF2 N=10,400</a:t>
              </a:r>
            </a:p>
          </p:txBody>
        </p:sp>
        <p:sp>
          <p:nvSpPr>
            <p:cNvPr id="11" name="Rectangle 10"/>
            <p:cNvSpPr/>
            <p:nvPr/>
          </p:nvSpPr>
          <p:spPr bwMode="auto">
            <a:xfrm>
              <a:off x="3532093" y="5879903"/>
              <a:ext cx="2259106" cy="612920"/>
            </a:xfrm>
            <a:prstGeom prst="rect">
              <a:avLst/>
            </a:pr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dirty="0" smtClean="0">
                  <a:ln>
                    <a:noFill/>
                  </a:ln>
                  <a:solidFill>
                    <a:srgbClr val="00CC99">
                      <a:lumMod val="40000"/>
                      <a:lumOff val="60000"/>
                    </a:srgbClr>
                  </a:solidFill>
                  <a:effectLst/>
                  <a:uLnTx/>
                  <a:uFillTx/>
                  <a:latin typeface="Arial" panose="020B0604020202020204" pitchFamily="34" charset="0"/>
                  <a:ea typeface="+mn-ea"/>
                  <a:cs typeface="Arial" panose="020B0604020202020204" pitchFamily="34" charset="0"/>
                </a:rPr>
                <a:t>Final cohort</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dirty="0" smtClean="0">
                  <a:ln>
                    <a:noFill/>
                  </a:ln>
                  <a:solidFill>
                    <a:srgbClr val="00CC99">
                      <a:lumMod val="40000"/>
                      <a:lumOff val="60000"/>
                    </a:srgbClr>
                  </a:solidFill>
                  <a:effectLst/>
                  <a:uLnTx/>
                  <a:uFillTx/>
                  <a:latin typeface="Arial" panose="020B0604020202020204" pitchFamily="34" charset="0"/>
                  <a:ea typeface="+mn-ea"/>
                  <a:cs typeface="Arial" panose="020B0604020202020204" pitchFamily="34" charset="0"/>
                </a:rPr>
                <a:t>N=10,071</a:t>
              </a:r>
            </a:p>
          </p:txBody>
        </p:sp>
        <p:sp>
          <p:nvSpPr>
            <p:cNvPr id="12" name="Rectangle 11"/>
            <p:cNvSpPr/>
            <p:nvPr/>
          </p:nvSpPr>
          <p:spPr bwMode="auto">
            <a:xfrm>
              <a:off x="6553199" y="5365419"/>
              <a:ext cx="2259106" cy="516947"/>
            </a:xfrm>
            <a:prstGeom prst="rect">
              <a:avLst/>
            </a:pr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1200" cap="none" spc="0" normalizeH="0" baseline="0" noProof="0" dirty="0" smtClean="0">
                  <a:ln>
                    <a:noFill/>
                  </a:ln>
                  <a:solidFill>
                    <a:srgbClr val="00CC99">
                      <a:lumMod val="40000"/>
                      <a:lumOff val="60000"/>
                    </a:srgbClr>
                  </a:solidFill>
                  <a:effectLst/>
                  <a:uLnTx/>
                  <a:uFillTx/>
                  <a:latin typeface="Arial" panose="020B0604020202020204" pitchFamily="34" charset="0"/>
                  <a:ea typeface="+mn-ea"/>
                  <a:cs typeface="Arial" panose="020B0604020202020204" pitchFamily="34" charset="0"/>
                </a:rPr>
                <a:t>Missing or implausible data N=329</a:t>
              </a:r>
            </a:p>
          </p:txBody>
        </p:sp>
        <p:cxnSp>
          <p:nvCxnSpPr>
            <p:cNvPr id="13" name="Straight Connector 12"/>
            <p:cNvCxnSpPr>
              <a:stCxn id="4" idx="2"/>
              <a:endCxn id="6" idx="0"/>
            </p:cNvCxnSpPr>
            <p:nvPr/>
          </p:nvCxnSpPr>
          <p:spPr bwMode="auto">
            <a:xfrm>
              <a:off x="4674461" y="1583932"/>
              <a:ext cx="10303" cy="253827"/>
            </a:xfrm>
            <a:prstGeom prst="line">
              <a:avLst/>
            </a:pr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Straight Connector 14"/>
            <p:cNvCxnSpPr>
              <a:stCxn id="6" idx="2"/>
              <a:endCxn id="7" idx="0"/>
            </p:cNvCxnSpPr>
            <p:nvPr/>
          </p:nvCxnSpPr>
          <p:spPr bwMode="auto">
            <a:xfrm>
              <a:off x="4616823" y="2695549"/>
              <a:ext cx="1" cy="229763"/>
            </a:xfrm>
            <a:prstGeom prst="line">
              <a:avLst/>
            </a:pr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Straight Connector 18"/>
            <p:cNvCxnSpPr>
              <a:stCxn id="7" idx="2"/>
              <a:endCxn id="8" idx="0"/>
            </p:cNvCxnSpPr>
            <p:nvPr/>
          </p:nvCxnSpPr>
          <p:spPr bwMode="auto">
            <a:xfrm flipH="1">
              <a:off x="3160059" y="3639671"/>
              <a:ext cx="1456765" cy="250113"/>
            </a:xfrm>
            <a:prstGeom prst="line">
              <a:avLst/>
            </a:pr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Straight Connector 20"/>
            <p:cNvCxnSpPr>
              <a:stCxn id="7" idx="2"/>
              <a:endCxn id="9" idx="0"/>
            </p:cNvCxnSpPr>
            <p:nvPr/>
          </p:nvCxnSpPr>
          <p:spPr bwMode="auto">
            <a:xfrm>
              <a:off x="4616824" y="3639671"/>
              <a:ext cx="1603562" cy="245959"/>
            </a:xfrm>
            <a:prstGeom prst="line">
              <a:avLst/>
            </a:pr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Straight Connector 22"/>
            <p:cNvCxnSpPr>
              <a:stCxn id="8" idx="2"/>
              <a:endCxn id="10" idx="0"/>
            </p:cNvCxnSpPr>
            <p:nvPr/>
          </p:nvCxnSpPr>
          <p:spPr bwMode="auto">
            <a:xfrm>
              <a:off x="3160059" y="4607852"/>
              <a:ext cx="1501587" cy="271954"/>
            </a:xfrm>
            <a:prstGeom prst="line">
              <a:avLst/>
            </a:pr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Straight Connector 24"/>
            <p:cNvCxnSpPr>
              <a:stCxn id="9" idx="2"/>
              <a:endCxn id="10" idx="0"/>
            </p:cNvCxnSpPr>
            <p:nvPr/>
          </p:nvCxnSpPr>
          <p:spPr bwMode="auto">
            <a:xfrm flipH="1">
              <a:off x="4661646" y="4603698"/>
              <a:ext cx="1558740" cy="276108"/>
            </a:xfrm>
            <a:prstGeom prst="line">
              <a:avLst/>
            </a:pr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Straight Connector 28"/>
            <p:cNvCxnSpPr/>
            <p:nvPr/>
          </p:nvCxnSpPr>
          <p:spPr bwMode="auto">
            <a:xfrm>
              <a:off x="5112141" y="5615609"/>
              <a:ext cx="1441058" cy="14226"/>
            </a:xfrm>
            <a:prstGeom prst="line">
              <a:avLst/>
            </a:pr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1" name="TextBox 30"/>
          <p:cNvSpPr txBox="1"/>
          <p:nvPr/>
        </p:nvSpPr>
        <p:spPr>
          <a:xfrm>
            <a:off x="6062867" y="825168"/>
            <a:ext cx="4042046" cy="2369880"/>
          </a:xfrm>
          <a:prstGeom prst="rect">
            <a:avLst/>
          </a:prstGeom>
          <a:noFill/>
          <a:ln>
            <a:solidFill>
              <a:schemeClr val="accent1">
                <a:lumMod val="40000"/>
                <a:lumOff val="60000"/>
              </a:schemeClr>
            </a:solidFill>
          </a:ln>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5 Delta-EF Categories</a:t>
            </a:r>
          </a:p>
          <a:p>
            <a:pPr marL="285750" marR="0" lvl="0" indent="-285750" algn="l" defTabSz="4572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n-US" sz="2400" b="1"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Category 0: EF ≤ -5</a:t>
            </a:r>
          </a:p>
          <a:p>
            <a:pPr marL="285750" marR="0" lvl="0" indent="-285750" algn="l" defTabSz="4572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n-US" sz="2400" b="1"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Category 1: EF -5 – &lt;0</a:t>
            </a:r>
          </a:p>
          <a:p>
            <a:pPr marL="285750" marR="0" lvl="0" indent="-285750" algn="l" defTabSz="4572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n-US" sz="2400" b="1"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Category 2: EF = 0</a:t>
            </a:r>
          </a:p>
          <a:p>
            <a:pPr marL="285750" marR="0" lvl="0" indent="-285750" algn="l" defTabSz="4572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n-US" sz="2400" b="1"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Category 3: EF 0 - &lt;5</a:t>
            </a:r>
          </a:p>
          <a:p>
            <a:pPr marL="285750" marR="0" lvl="0" indent="-285750" algn="l" defTabSz="4572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n-US" sz="2400" b="1"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Category 4: EF ≥5</a:t>
            </a:r>
            <a:endParaRPr kumimoji="0" lang="en-US" sz="2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6760461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3691"/>
            <a:ext cx="10287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Cubic Spline Relating Delta-EF to Mortality</a:t>
            </a:r>
            <a:endPar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971364" y="6488668"/>
            <a:ext cx="63156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Velageleti</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Circ Cardiovasc Interv 2022;15:e011284</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976" y="762000"/>
            <a:ext cx="9789459" cy="5656729"/>
          </a:xfrm>
          <a:prstGeom prst="rect">
            <a:avLst/>
          </a:prstGeom>
        </p:spPr>
      </p:pic>
    </p:spTree>
    <p:extLst>
      <p:ext uri="{BB962C8B-B14F-4D97-AF65-F5344CB8AC3E}">
        <p14:creationId xmlns:p14="http://schemas.microsoft.com/office/powerpoint/2010/main" val="240408883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3691"/>
            <a:ext cx="102870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5 Delta-EF Categories – PCI and CABG Stratum</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971364" y="6488668"/>
            <a:ext cx="63156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Velageleti</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Circ Cardiovasc Interv 2022;15:e011284</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nvGrpSpPr>
          <p:cNvPr id="14" name="Group 13"/>
          <p:cNvGrpSpPr/>
          <p:nvPr/>
        </p:nvGrpSpPr>
        <p:grpSpPr>
          <a:xfrm>
            <a:off x="190501" y="695325"/>
            <a:ext cx="9903383" cy="5569410"/>
            <a:chOff x="190501" y="1314449"/>
            <a:chExt cx="9903383" cy="4947732"/>
          </a:xfrm>
        </p:grpSpPr>
        <p:grpSp>
          <p:nvGrpSpPr>
            <p:cNvPr id="12" name="Group 11"/>
            <p:cNvGrpSpPr/>
            <p:nvPr/>
          </p:nvGrpSpPr>
          <p:grpSpPr>
            <a:xfrm>
              <a:off x="190501" y="1314449"/>
              <a:ext cx="9903383" cy="4607178"/>
              <a:chOff x="190501" y="1438274"/>
              <a:chExt cx="9903383" cy="4417821"/>
            </a:xfrm>
          </p:grpSpPr>
          <p:graphicFrame>
            <p:nvGraphicFramePr>
              <p:cNvPr id="6" name="Chart 5"/>
              <p:cNvGraphicFramePr/>
              <p:nvPr>
                <p:extLst>
                  <p:ext uri="{D42A27DB-BD31-4B8C-83A1-F6EECF244321}">
                    <p14:modId xmlns:p14="http://schemas.microsoft.com/office/powerpoint/2010/main" val="2092378051"/>
                  </p:ext>
                </p:extLst>
              </p:nvPr>
            </p:nvGraphicFramePr>
            <p:xfrm>
              <a:off x="190501" y="1438274"/>
              <a:ext cx="9868446" cy="426993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902259" y="5593911"/>
                <a:ext cx="9191625" cy="2621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    Category 0, EF ≤-5   Category 1, EF -5 - &lt;0  Category 2, EF = 0   Category 3, EF 0 - &lt;5   Category 4, EF ≥5</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3" name="TextBox 12"/>
            <p:cNvSpPr txBox="1"/>
            <p:nvPr/>
          </p:nvSpPr>
          <p:spPr>
            <a:xfrm>
              <a:off x="1028700" y="5934075"/>
              <a:ext cx="8887372" cy="3281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Delta-EF Categories</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52849257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3691"/>
            <a:ext cx="10287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Baseline Categories of Study Participants</a:t>
            </a:r>
            <a:endPar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971364" y="6488668"/>
            <a:ext cx="63156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Velageleti</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Circ Cardiovasc Interv 2022;15:e011284</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 y="838199"/>
            <a:ext cx="9791700" cy="5514975"/>
          </a:xfrm>
          <a:prstGeom prst="rect">
            <a:avLst/>
          </a:prstGeom>
          <a:ln w="38100" cap="sq">
            <a:solidFill>
              <a:schemeClr val="tx1">
                <a:lumMod val="50000"/>
                <a:lumOff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0641304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3691"/>
            <a:ext cx="10287000"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Crude Events Rates and Multivariable-Adjusted Hazards Ratios and Incidence Density Ratios Relating to Delta-EF to Clinical Outcomes of Interest</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971364" y="6488668"/>
            <a:ext cx="63156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Velageleti</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Circ Cardiovasc Interv 2022;15:e011284</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49" y="1426129"/>
            <a:ext cx="9801225" cy="4984115"/>
          </a:xfrm>
          <a:prstGeom prst="rect">
            <a:avLst/>
          </a:prstGeom>
          <a:ln w="38100" cap="sq">
            <a:solidFill>
              <a:schemeClr val="tx1">
                <a:lumMod val="50000"/>
                <a:lumOff val="50000"/>
              </a:schemeClr>
            </a:solidFill>
            <a:prstDash val="solid"/>
            <a:miter lim="800000"/>
          </a:ln>
          <a:effectLst>
            <a:outerShdw blurRad="50800" dist="38100" dir="2700000" algn="tl" rotWithShape="0">
              <a:srgbClr val="000000">
                <a:alpha val="43000"/>
              </a:srgbClr>
            </a:outerShdw>
          </a:effectLst>
        </p:spPr>
      </p:pic>
      <p:sp>
        <p:nvSpPr>
          <p:cNvPr id="5" name="Rectangle 4"/>
          <p:cNvSpPr/>
          <p:nvPr/>
        </p:nvSpPr>
        <p:spPr bwMode="auto">
          <a:xfrm>
            <a:off x="648585" y="2775098"/>
            <a:ext cx="7995684" cy="297715"/>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smtClean="0">
              <a:ln>
                <a:noFill/>
              </a:ln>
              <a:solidFill>
                <a:schemeClr val="bg1"/>
              </a:solidFill>
              <a:effectLst/>
              <a:latin typeface="Times New Roman" pitchFamily="18" charset="0"/>
            </a:endParaRPr>
          </a:p>
        </p:txBody>
      </p:sp>
      <p:sp>
        <p:nvSpPr>
          <p:cNvPr id="7" name="Rectangle 6"/>
          <p:cNvSpPr/>
          <p:nvPr/>
        </p:nvSpPr>
        <p:spPr bwMode="auto">
          <a:xfrm>
            <a:off x="630862" y="4182145"/>
            <a:ext cx="7995684" cy="297715"/>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smtClean="0">
              <a:ln>
                <a:noFill/>
              </a:ln>
              <a:solidFill>
                <a:schemeClr val="bg1"/>
              </a:solidFill>
              <a:effectLst/>
              <a:latin typeface="Times New Roman" pitchFamily="18" charset="0"/>
            </a:endParaRPr>
          </a:p>
        </p:txBody>
      </p:sp>
      <p:sp>
        <p:nvSpPr>
          <p:cNvPr id="8" name="Rectangle 7"/>
          <p:cNvSpPr/>
          <p:nvPr/>
        </p:nvSpPr>
        <p:spPr bwMode="auto">
          <a:xfrm>
            <a:off x="613139" y="5589192"/>
            <a:ext cx="7995684" cy="297715"/>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40943185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691"/>
            <a:ext cx="10287000"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Secondary Analyses: Mortality Rates and Multivariable-Adjusted Hazards Ratios Across Categories of Delta-EF</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3971364" y="6488668"/>
            <a:ext cx="63156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Velageleti</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Circ Cardiovasc Interv 2022;15:e011284</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nvGrpSpPr>
          <p:cNvPr id="22" name="Group 21"/>
          <p:cNvGrpSpPr/>
          <p:nvPr/>
        </p:nvGrpSpPr>
        <p:grpSpPr>
          <a:xfrm>
            <a:off x="2771775" y="1109692"/>
            <a:ext cx="4867275" cy="2491799"/>
            <a:chOff x="2771775" y="1109692"/>
            <a:chExt cx="4867275" cy="2491799"/>
          </a:xfrm>
        </p:grpSpPr>
        <p:grpSp>
          <p:nvGrpSpPr>
            <p:cNvPr id="13" name="Group 12"/>
            <p:cNvGrpSpPr/>
            <p:nvPr/>
          </p:nvGrpSpPr>
          <p:grpSpPr>
            <a:xfrm>
              <a:off x="2771775" y="1109692"/>
              <a:ext cx="4867275" cy="2491799"/>
              <a:chOff x="2695575" y="950417"/>
              <a:chExt cx="4867275" cy="2491799"/>
            </a:xfrm>
          </p:grpSpPr>
          <p:graphicFrame>
            <p:nvGraphicFramePr>
              <p:cNvPr id="8" name="Chart 7"/>
              <p:cNvGraphicFramePr/>
              <p:nvPr>
                <p:extLst/>
              </p:nvPr>
            </p:nvGraphicFramePr>
            <p:xfrm>
              <a:off x="2933700" y="950417"/>
              <a:ext cx="4629150" cy="2278558"/>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p:cNvPicPr>
                <a:picLocks noChangeAspect="1"/>
              </p:cNvPicPr>
              <p:nvPr/>
            </p:nvPicPr>
            <p:blipFill>
              <a:blip r:embed="rId5"/>
              <a:stretch>
                <a:fillRect/>
              </a:stretch>
            </p:blipFill>
            <p:spPr>
              <a:xfrm>
                <a:off x="3200400" y="3094714"/>
                <a:ext cx="4286250" cy="347502"/>
              </a:xfrm>
              <a:prstGeom prst="rect">
                <a:avLst/>
              </a:prstGeom>
            </p:spPr>
          </p:pic>
          <p:sp>
            <p:nvSpPr>
              <p:cNvPr id="12" name="TextBox 11"/>
              <p:cNvSpPr txBox="1"/>
              <p:nvPr/>
            </p:nvSpPr>
            <p:spPr>
              <a:xfrm>
                <a:off x="2695575" y="2117452"/>
                <a:ext cx="28575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4" name="TextBox 13"/>
            <p:cNvSpPr txBox="1"/>
            <p:nvPr/>
          </p:nvSpPr>
          <p:spPr>
            <a:xfrm>
              <a:off x="3619499" y="1543050"/>
              <a:ext cx="3609975"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p</a:t>
              </a:r>
              <a:r>
                <a:rPr kumimoji="0" lang="en-US" sz="1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&lt;0.0001</a:t>
              </a:r>
              <a:endParaRPr kumimoji="0" lang="en-US" sz="1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4" name="Group 23"/>
          <p:cNvGrpSpPr/>
          <p:nvPr/>
        </p:nvGrpSpPr>
        <p:grpSpPr>
          <a:xfrm>
            <a:off x="226218" y="3744269"/>
            <a:ext cx="4867275" cy="2684600"/>
            <a:chOff x="226218" y="3877619"/>
            <a:chExt cx="4867275" cy="2684600"/>
          </a:xfrm>
        </p:grpSpPr>
        <p:grpSp>
          <p:nvGrpSpPr>
            <p:cNvPr id="15" name="Group 14"/>
            <p:cNvGrpSpPr/>
            <p:nvPr/>
          </p:nvGrpSpPr>
          <p:grpSpPr>
            <a:xfrm>
              <a:off x="226218" y="3877619"/>
              <a:ext cx="4867275" cy="2684600"/>
              <a:chOff x="171450" y="3821609"/>
              <a:chExt cx="4867275" cy="2684600"/>
            </a:xfrm>
          </p:grpSpPr>
          <p:graphicFrame>
            <p:nvGraphicFramePr>
              <p:cNvPr id="9" name="Chart 8"/>
              <p:cNvGraphicFramePr/>
              <p:nvPr>
                <p:extLst>
                  <p:ext uri="{D42A27DB-BD31-4B8C-83A1-F6EECF244321}">
                    <p14:modId xmlns:p14="http://schemas.microsoft.com/office/powerpoint/2010/main" val="3903008329"/>
                  </p:ext>
                </p:extLst>
              </p:nvPr>
            </p:nvGraphicFramePr>
            <p:xfrm>
              <a:off x="409575" y="3821609"/>
              <a:ext cx="4629150" cy="2482393"/>
            </p:xfrm>
            <a:graphic>
              <a:graphicData uri="http://schemas.openxmlformats.org/drawingml/2006/chart">
                <c:chart xmlns:c="http://schemas.openxmlformats.org/drawingml/2006/chart" xmlns:r="http://schemas.openxmlformats.org/officeDocument/2006/relationships" r:id="rId6"/>
              </a:graphicData>
            </a:graphic>
          </p:graphicFrame>
          <p:pic>
            <p:nvPicPr>
              <p:cNvPr id="16" name="Picture 15"/>
              <p:cNvPicPr>
                <a:picLocks noChangeAspect="1"/>
              </p:cNvPicPr>
              <p:nvPr/>
            </p:nvPicPr>
            <p:blipFill>
              <a:blip r:embed="rId5"/>
              <a:stretch>
                <a:fillRect/>
              </a:stretch>
            </p:blipFill>
            <p:spPr>
              <a:xfrm>
                <a:off x="695325" y="6158707"/>
                <a:ext cx="4286250" cy="347502"/>
              </a:xfrm>
              <a:prstGeom prst="rect">
                <a:avLst/>
              </a:prstGeom>
            </p:spPr>
          </p:pic>
          <p:sp>
            <p:nvSpPr>
              <p:cNvPr id="20" name="TextBox 19"/>
              <p:cNvSpPr txBox="1"/>
              <p:nvPr/>
            </p:nvSpPr>
            <p:spPr>
              <a:xfrm>
                <a:off x="171450" y="5100905"/>
                <a:ext cx="28575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8" name="TextBox 17"/>
            <p:cNvSpPr txBox="1"/>
            <p:nvPr/>
          </p:nvSpPr>
          <p:spPr>
            <a:xfrm>
              <a:off x="1066799" y="4254768"/>
              <a:ext cx="362902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p</a:t>
              </a: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&lt;0.0001</a:t>
              </a:r>
              <a:endParaRPr kumimoji="0" lang="en-US" sz="12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5" name="Group 24"/>
          <p:cNvGrpSpPr/>
          <p:nvPr/>
        </p:nvGrpSpPr>
        <p:grpSpPr>
          <a:xfrm>
            <a:off x="5334000" y="3744834"/>
            <a:ext cx="4819650" cy="2658109"/>
            <a:chOff x="5334000" y="3878184"/>
            <a:chExt cx="4819650" cy="2658109"/>
          </a:xfrm>
        </p:grpSpPr>
        <p:grpSp>
          <p:nvGrpSpPr>
            <p:cNvPr id="21" name="Group 20"/>
            <p:cNvGrpSpPr/>
            <p:nvPr/>
          </p:nvGrpSpPr>
          <p:grpSpPr>
            <a:xfrm>
              <a:off x="5334000" y="3878184"/>
              <a:ext cx="4819650" cy="2658109"/>
              <a:chOff x="5324475" y="3848100"/>
              <a:chExt cx="4819650" cy="2658109"/>
            </a:xfrm>
          </p:grpSpPr>
          <p:graphicFrame>
            <p:nvGraphicFramePr>
              <p:cNvPr id="10" name="Chart 9"/>
              <p:cNvGraphicFramePr/>
              <p:nvPr>
                <p:extLst>
                  <p:ext uri="{D42A27DB-BD31-4B8C-83A1-F6EECF244321}">
                    <p14:modId xmlns:p14="http://schemas.microsoft.com/office/powerpoint/2010/main" val="2728609200"/>
                  </p:ext>
                </p:extLst>
              </p:nvPr>
            </p:nvGraphicFramePr>
            <p:xfrm>
              <a:off x="5514975" y="3848100"/>
              <a:ext cx="4629150" cy="2457848"/>
            </p:xfrm>
            <a:graphic>
              <a:graphicData uri="http://schemas.openxmlformats.org/drawingml/2006/chart">
                <c:chart xmlns:c="http://schemas.openxmlformats.org/drawingml/2006/chart" xmlns:r="http://schemas.openxmlformats.org/officeDocument/2006/relationships" r:id="rId7"/>
              </a:graphicData>
            </a:graphic>
          </p:graphicFrame>
          <p:pic>
            <p:nvPicPr>
              <p:cNvPr id="17" name="Picture 16"/>
              <p:cNvPicPr>
                <a:picLocks noChangeAspect="1"/>
              </p:cNvPicPr>
              <p:nvPr/>
            </p:nvPicPr>
            <p:blipFill>
              <a:blip r:embed="rId5"/>
              <a:stretch>
                <a:fillRect/>
              </a:stretch>
            </p:blipFill>
            <p:spPr>
              <a:xfrm>
                <a:off x="5807634" y="6158707"/>
                <a:ext cx="4286250" cy="347502"/>
              </a:xfrm>
              <a:prstGeom prst="rect">
                <a:avLst/>
              </a:prstGeom>
            </p:spPr>
          </p:pic>
          <p:sp>
            <p:nvSpPr>
              <p:cNvPr id="19" name="TextBox 18"/>
              <p:cNvSpPr txBox="1"/>
              <p:nvPr/>
            </p:nvSpPr>
            <p:spPr>
              <a:xfrm>
                <a:off x="5324475" y="5122198"/>
                <a:ext cx="28575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3" name="TextBox 22"/>
            <p:cNvSpPr txBox="1"/>
            <p:nvPr/>
          </p:nvSpPr>
          <p:spPr>
            <a:xfrm>
              <a:off x="6105525" y="4254768"/>
              <a:ext cx="3733799"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p=0.13</a:t>
              </a:r>
              <a:endParaRPr kumimoji="0" lang="en-US" sz="12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6" name="TextBox 25"/>
          <p:cNvSpPr txBox="1"/>
          <p:nvPr/>
        </p:nvSpPr>
        <p:spPr>
          <a:xfrm>
            <a:off x="317702" y="2736108"/>
            <a:ext cx="2456122" cy="830997"/>
          </a:xfrm>
          <a:prstGeom prst="rect">
            <a:avLst/>
          </a:prstGeom>
          <a:noFill/>
          <a:ln>
            <a:solidFill>
              <a:schemeClr val="bg1"/>
            </a:solidFill>
          </a:ln>
        </p:spPr>
        <p:txBody>
          <a:bodyPr wrap="none" rtlCol="0">
            <a:spAutoFit/>
          </a:bodyPr>
          <a:lstStyle/>
          <a:p>
            <a:r>
              <a:rPr lang="en-US" sz="1600" b="1" dirty="0" smtClean="0">
                <a:solidFill>
                  <a:schemeClr val="bg1"/>
                </a:solidFill>
                <a:latin typeface="Airal"/>
              </a:rPr>
              <a:t>       In PCI subgroup</a:t>
            </a:r>
          </a:p>
          <a:p>
            <a:r>
              <a:rPr lang="en-US" sz="1600" b="1" dirty="0" smtClean="0">
                <a:solidFill>
                  <a:schemeClr val="bg1"/>
                </a:solidFill>
                <a:latin typeface="Airal"/>
              </a:rPr>
              <a:t>5% improvement in EF;</a:t>
            </a:r>
          </a:p>
          <a:p>
            <a:r>
              <a:rPr lang="en-US" sz="1600" b="1" dirty="0" smtClean="0">
                <a:solidFill>
                  <a:schemeClr val="bg1"/>
                </a:solidFill>
                <a:latin typeface="Airal"/>
              </a:rPr>
              <a:t>=</a:t>
            </a:r>
            <a:r>
              <a:rPr lang="en-US" sz="1600" b="1" dirty="0">
                <a:solidFill>
                  <a:schemeClr val="bg1"/>
                </a:solidFill>
                <a:latin typeface="Airal"/>
              </a:rPr>
              <a:t>6</a:t>
            </a:r>
            <a:r>
              <a:rPr lang="en-US" sz="1600" b="1" dirty="0" smtClean="0">
                <a:solidFill>
                  <a:schemeClr val="bg1"/>
                </a:solidFill>
                <a:latin typeface="Airal"/>
              </a:rPr>
              <a:t>% ↓ in death  </a:t>
            </a:r>
          </a:p>
        </p:txBody>
      </p:sp>
      <p:sp>
        <p:nvSpPr>
          <p:cNvPr id="27" name="TextBox 26"/>
          <p:cNvSpPr txBox="1"/>
          <p:nvPr/>
        </p:nvSpPr>
        <p:spPr>
          <a:xfrm>
            <a:off x="310615" y="1123502"/>
            <a:ext cx="2456122" cy="830997"/>
          </a:xfrm>
          <a:prstGeom prst="rect">
            <a:avLst/>
          </a:prstGeom>
          <a:noFill/>
          <a:ln>
            <a:solidFill>
              <a:schemeClr val="bg1"/>
            </a:solidFill>
          </a:ln>
        </p:spPr>
        <p:txBody>
          <a:bodyPr wrap="none" rtlCol="0">
            <a:spAutoFit/>
          </a:bodyPr>
          <a:lstStyle/>
          <a:p>
            <a:r>
              <a:rPr lang="en-US" sz="1600" b="1" dirty="0" smtClean="0">
                <a:solidFill>
                  <a:schemeClr val="bg1"/>
                </a:solidFill>
                <a:latin typeface="Airal"/>
              </a:rPr>
              <a:t>          Overall</a:t>
            </a:r>
          </a:p>
          <a:p>
            <a:r>
              <a:rPr lang="en-US" sz="1600" b="1" dirty="0" smtClean="0">
                <a:solidFill>
                  <a:schemeClr val="bg1"/>
                </a:solidFill>
                <a:latin typeface="Airal"/>
              </a:rPr>
              <a:t>5% improvement in EF;</a:t>
            </a:r>
          </a:p>
          <a:p>
            <a:r>
              <a:rPr lang="en-US" sz="1600" b="1" dirty="0">
                <a:solidFill>
                  <a:schemeClr val="bg1"/>
                </a:solidFill>
                <a:latin typeface="Airal"/>
              </a:rPr>
              <a:t>=</a:t>
            </a:r>
            <a:r>
              <a:rPr lang="en-US" sz="1600" b="1" dirty="0" smtClean="0">
                <a:solidFill>
                  <a:schemeClr val="bg1"/>
                </a:solidFill>
                <a:latin typeface="Airal"/>
              </a:rPr>
              <a:t>5% ↓ in death  </a:t>
            </a:r>
          </a:p>
        </p:txBody>
      </p:sp>
      <p:sp>
        <p:nvSpPr>
          <p:cNvPr id="28" name="TextBox 27"/>
          <p:cNvSpPr txBox="1"/>
          <p:nvPr/>
        </p:nvSpPr>
        <p:spPr>
          <a:xfrm>
            <a:off x="7498245" y="2750281"/>
            <a:ext cx="2569934" cy="830997"/>
          </a:xfrm>
          <a:prstGeom prst="rect">
            <a:avLst/>
          </a:prstGeom>
          <a:noFill/>
          <a:ln>
            <a:solidFill>
              <a:schemeClr val="bg1"/>
            </a:solidFill>
          </a:ln>
        </p:spPr>
        <p:txBody>
          <a:bodyPr wrap="none" rtlCol="0">
            <a:spAutoFit/>
          </a:bodyPr>
          <a:lstStyle/>
          <a:p>
            <a:r>
              <a:rPr lang="en-US" sz="1600" b="1" dirty="0" smtClean="0">
                <a:solidFill>
                  <a:schemeClr val="bg1"/>
                </a:solidFill>
                <a:latin typeface="Airal"/>
              </a:rPr>
              <a:t>       In CABG subgroup</a:t>
            </a:r>
          </a:p>
          <a:p>
            <a:r>
              <a:rPr lang="en-US" sz="1600" b="1" dirty="0" smtClean="0">
                <a:solidFill>
                  <a:schemeClr val="bg1"/>
                </a:solidFill>
                <a:latin typeface="Airal"/>
              </a:rPr>
              <a:t>5% improvement in EF;</a:t>
            </a:r>
          </a:p>
          <a:p>
            <a:r>
              <a:rPr lang="en-US" sz="1600" b="1" dirty="0" smtClean="0">
                <a:solidFill>
                  <a:schemeClr val="bg1"/>
                </a:solidFill>
                <a:latin typeface="Airal"/>
              </a:rPr>
              <a:t>No significant </a:t>
            </a:r>
            <a:r>
              <a:rPr lang="en-US" sz="1600" b="1" dirty="0" smtClean="0">
                <a:solidFill>
                  <a:schemeClr val="bg1"/>
                </a:solidFill>
                <a:latin typeface="Arial" panose="020B0604020202020204" pitchFamily="34" charset="0"/>
                <a:cs typeface="Arial" panose="020B0604020202020204" pitchFamily="34" charset="0"/>
              </a:rPr>
              <a:t>∆</a:t>
            </a:r>
            <a:r>
              <a:rPr lang="en-US" sz="1600" b="1" dirty="0" smtClean="0">
                <a:solidFill>
                  <a:schemeClr val="bg1"/>
                </a:solidFill>
                <a:latin typeface="Airal"/>
              </a:rPr>
              <a:t> in death</a:t>
            </a:r>
          </a:p>
        </p:txBody>
      </p:sp>
    </p:spTree>
    <p:extLst>
      <p:ext uri="{BB962C8B-B14F-4D97-AF65-F5344CB8AC3E}">
        <p14:creationId xmlns:p14="http://schemas.microsoft.com/office/powerpoint/2010/main" val="1707051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771775" y="979942"/>
            <a:ext cx="4867275" cy="2612024"/>
            <a:chOff x="2771775" y="979942"/>
            <a:chExt cx="4867275" cy="2612024"/>
          </a:xfrm>
        </p:grpSpPr>
        <p:grpSp>
          <p:nvGrpSpPr>
            <p:cNvPr id="4" name="Group 3"/>
            <p:cNvGrpSpPr/>
            <p:nvPr/>
          </p:nvGrpSpPr>
          <p:grpSpPr>
            <a:xfrm>
              <a:off x="2771775" y="979942"/>
              <a:ext cx="4867275" cy="2612024"/>
              <a:chOff x="2695575" y="820667"/>
              <a:chExt cx="4867275" cy="2612024"/>
            </a:xfrm>
          </p:grpSpPr>
          <p:graphicFrame>
            <p:nvGraphicFramePr>
              <p:cNvPr id="6" name="Chart 5"/>
              <p:cNvGraphicFramePr/>
              <p:nvPr>
                <p:extLst/>
              </p:nvPr>
            </p:nvGraphicFramePr>
            <p:xfrm>
              <a:off x="2933700" y="820667"/>
              <a:ext cx="4629150" cy="2408308"/>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p:cNvPicPr>
                <a:picLocks noChangeAspect="1"/>
              </p:cNvPicPr>
              <p:nvPr/>
            </p:nvPicPr>
            <p:blipFill>
              <a:blip r:embed="rId5"/>
              <a:stretch>
                <a:fillRect/>
              </a:stretch>
            </p:blipFill>
            <p:spPr>
              <a:xfrm>
                <a:off x="3248025" y="3085189"/>
                <a:ext cx="4286250" cy="347502"/>
              </a:xfrm>
              <a:prstGeom prst="rect">
                <a:avLst/>
              </a:prstGeom>
            </p:spPr>
          </p:pic>
          <p:sp>
            <p:nvSpPr>
              <p:cNvPr id="8" name="TextBox 7"/>
              <p:cNvSpPr txBox="1"/>
              <p:nvPr/>
            </p:nvSpPr>
            <p:spPr>
              <a:xfrm>
                <a:off x="2695575" y="2117452"/>
                <a:ext cx="28575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FFFF"/>
                    </a:solidFill>
                    <a:latin typeface="Arial" panose="020B0604020202020204" pitchFamily="34" charset="0"/>
                    <a:cs typeface="Arial" panose="020B0604020202020204" pitchFamily="34" charset="0"/>
                  </a:rPr>
                  <a:t>Days</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5" name="TextBox 4"/>
            <p:cNvSpPr txBox="1"/>
            <p:nvPr/>
          </p:nvSpPr>
          <p:spPr>
            <a:xfrm>
              <a:off x="3638550" y="1237782"/>
              <a:ext cx="355282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p=</a:t>
              </a: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0.0003</a:t>
              </a:r>
              <a:endParaRPr kumimoji="0" lang="en-US" sz="12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9" name="Group 8"/>
          <p:cNvGrpSpPr/>
          <p:nvPr/>
        </p:nvGrpSpPr>
        <p:grpSpPr>
          <a:xfrm>
            <a:off x="226218" y="3772844"/>
            <a:ext cx="4867275" cy="2689392"/>
            <a:chOff x="226218" y="3877619"/>
            <a:chExt cx="4867275" cy="2689392"/>
          </a:xfrm>
        </p:grpSpPr>
        <p:grpSp>
          <p:nvGrpSpPr>
            <p:cNvPr id="10" name="Group 9"/>
            <p:cNvGrpSpPr/>
            <p:nvPr/>
          </p:nvGrpSpPr>
          <p:grpSpPr>
            <a:xfrm>
              <a:off x="226218" y="3877619"/>
              <a:ext cx="4867275" cy="2689392"/>
              <a:chOff x="171450" y="3821609"/>
              <a:chExt cx="4867275" cy="2689392"/>
            </a:xfrm>
          </p:grpSpPr>
          <p:graphicFrame>
            <p:nvGraphicFramePr>
              <p:cNvPr id="12" name="Chart 11"/>
              <p:cNvGraphicFramePr/>
              <p:nvPr>
                <p:extLst>
                  <p:ext uri="{D42A27DB-BD31-4B8C-83A1-F6EECF244321}">
                    <p14:modId xmlns:p14="http://schemas.microsoft.com/office/powerpoint/2010/main" val="207022721"/>
                  </p:ext>
                </p:extLst>
              </p:nvPr>
            </p:nvGraphicFramePr>
            <p:xfrm>
              <a:off x="409575" y="3821609"/>
              <a:ext cx="4629150" cy="2482393"/>
            </p:xfrm>
            <a:graphic>
              <a:graphicData uri="http://schemas.openxmlformats.org/drawingml/2006/chart">
                <c:chart xmlns:c="http://schemas.openxmlformats.org/drawingml/2006/chart" xmlns:r="http://schemas.openxmlformats.org/officeDocument/2006/relationships" r:id="rId6"/>
              </a:graphicData>
            </a:graphic>
          </p:graphicFrame>
          <p:pic>
            <p:nvPicPr>
              <p:cNvPr id="13" name="Picture 12"/>
              <p:cNvPicPr>
                <a:picLocks noChangeAspect="1"/>
              </p:cNvPicPr>
              <p:nvPr/>
            </p:nvPicPr>
            <p:blipFill>
              <a:blip r:embed="rId5"/>
              <a:stretch>
                <a:fillRect/>
              </a:stretch>
            </p:blipFill>
            <p:spPr>
              <a:xfrm>
                <a:off x="733425" y="6163499"/>
                <a:ext cx="4286250" cy="347502"/>
              </a:xfrm>
              <a:prstGeom prst="rect">
                <a:avLst/>
              </a:prstGeom>
            </p:spPr>
          </p:pic>
          <p:sp>
            <p:nvSpPr>
              <p:cNvPr id="14" name="TextBox 13"/>
              <p:cNvSpPr txBox="1"/>
              <p:nvPr/>
            </p:nvSpPr>
            <p:spPr>
              <a:xfrm>
                <a:off x="171450" y="5100905"/>
                <a:ext cx="28575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Days</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1" name="TextBox 10"/>
            <p:cNvSpPr txBox="1"/>
            <p:nvPr/>
          </p:nvSpPr>
          <p:spPr>
            <a:xfrm>
              <a:off x="2371725" y="4328696"/>
              <a:ext cx="151685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p=</a:t>
              </a: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0.0005</a:t>
              </a:r>
              <a:endParaRPr kumimoji="0" lang="en-US" sz="12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5" name="Group 14"/>
          <p:cNvGrpSpPr/>
          <p:nvPr/>
        </p:nvGrpSpPr>
        <p:grpSpPr>
          <a:xfrm>
            <a:off x="5334000" y="3773409"/>
            <a:ext cx="4819650" cy="2677159"/>
            <a:chOff x="5334000" y="3878184"/>
            <a:chExt cx="4819650" cy="2677159"/>
          </a:xfrm>
        </p:grpSpPr>
        <p:grpSp>
          <p:nvGrpSpPr>
            <p:cNvPr id="16" name="Group 15"/>
            <p:cNvGrpSpPr/>
            <p:nvPr/>
          </p:nvGrpSpPr>
          <p:grpSpPr>
            <a:xfrm>
              <a:off x="5334000" y="3878184"/>
              <a:ext cx="4819650" cy="2677159"/>
              <a:chOff x="5324475" y="3848100"/>
              <a:chExt cx="4819650" cy="2677159"/>
            </a:xfrm>
          </p:grpSpPr>
          <p:graphicFrame>
            <p:nvGraphicFramePr>
              <p:cNvPr id="18" name="Chart 17"/>
              <p:cNvGraphicFramePr/>
              <p:nvPr>
                <p:extLst>
                  <p:ext uri="{D42A27DB-BD31-4B8C-83A1-F6EECF244321}">
                    <p14:modId xmlns:p14="http://schemas.microsoft.com/office/powerpoint/2010/main" val="1288799273"/>
                  </p:ext>
                </p:extLst>
              </p:nvPr>
            </p:nvGraphicFramePr>
            <p:xfrm>
              <a:off x="5514975" y="3848100"/>
              <a:ext cx="4629150" cy="2457848"/>
            </p:xfrm>
            <a:graphic>
              <a:graphicData uri="http://schemas.openxmlformats.org/drawingml/2006/chart">
                <c:chart xmlns:c="http://schemas.openxmlformats.org/drawingml/2006/chart" xmlns:r="http://schemas.openxmlformats.org/officeDocument/2006/relationships" r:id="rId7"/>
              </a:graphicData>
            </a:graphic>
          </p:graphicFrame>
          <p:pic>
            <p:nvPicPr>
              <p:cNvPr id="19" name="Picture 18"/>
              <p:cNvPicPr>
                <a:picLocks noChangeAspect="1"/>
              </p:cNvPicPr>
              <p:nvPr/>
            </p:nvPicPr>
            <p:blipFill>
              <a:blip r:embed="rId5"/>
              <a:stretch>
                <a:fillRect/>
              </a:stretch>
            </p:blipFill>
            <p:spPr>
              <a:xfrm>
                <a:off x="5807634" y="6177757"/>
                <a:ext cx="4286250" cy="347502"/>
              </a:xfrm>
              <a:prstGeom prst="rect">
                <a:avLst/>
              </a:prstGeom>
            </p:spPr>
          </p:pic>
          <p:sp>
            <p:nvSpPr>
              <p:cNvPr id="20" name="TextBox 19"/>
              <p:cNvSpPr txBox="1"/>
              <p:nvPr/>
            </p:nvSpPr>
            <p:spPr>
              <a:xfrm>
                <a:off x="5324475" y="5122198"/>
                <a:ext cx="28575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Days</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7" name="TextBox 16"/>
            <p:cNvSpPr txBox="1"/>
            <p:nvPr/>
          </p:nvSpPr>
          <p:spPr>
            <a:xfrm>
              <a:off x="6105525" y="4294524"/>
              <a:ext cx="3733799"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p=0.63</a:t>
              </a:r>
              <a:endParaRPr kumimoji="0" lang="en-US" sz="12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1" name="TextBox 20"/>
          <p:cNvSpPr txBox="1"/>
          <p:nvPr/>
        </p:nvSpPr>
        <p:spPr>
          <a:xfrm>
            <a:off x="0" y="-3691"/>
            <a:ext cx="10287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Secondary Analyses: HF Hospitalization Rates and Multivariable-Adjusted Incidence Density Ratios Across Delta-EF Categories</a:t>
            </a:r>
            <a:endParaRPr kumimoji="0" lang="en-US" sz="25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3971364" y="6488668"/>
            <a:ext cx="63156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Velageleti</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Circ Cardiovasc Interv 2022;15:e011284</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3" name="TextBox 22"/>
          <p:cNvSpPr txBox="1"/>
          <p:nvPr/>
        </p:nvSpPr>
        <p:spPr>
          <a:xfrm>
            <a:off x="463013" y="1041984"/>
            <a:ext cx="2456122" cy="830997"/>
          </a:xfrm>
          <a:prstGeom prst="rect">
            <a:avLst/>
          </a:prstGeom>
          <a:noFill/>
          <a:ln>
            <a:solidFill>
              <a:schemeClr val="bg1"/>
            </a:solidFill>
          </a:ln>
        </p:spPr>
        <p:txBody>
          <a:bodyPr wrap="none" rtlCol="0">
            <a:spAutoFit/>
          </a:bodyPr>
          <a:lstStyle/>
          <a:p>
            <a:r>
              <a:rPr lang="en-US" sz="1600" b="1" dirty="0" smtClean="0">
                <a:solidFill>
                  <a:schemeClr val="bg1"/>
                </a:solidFill>
                <a:latin typeface="Airal"/>
              </a:rPr>
              <a:t>          Overall</a:t>
            </a:r>
          </a:p>
          <a:p>
            <a:r>
              <a:rPr lang="en-US" sz="1600" b="1" dirty="0" smtClean="0">
                <a:solidFill>
                  <a:schemeClr val="bg1"/>
                </a:solidFill>
                <a:latin typeface="Airal"/>
              </a:rPr>
              <a:t>5% improvement in EF;</a:t>
            </a:r>
          </a:p>
          <a:p>
            <a:r>
              <a:rPr lang="en-US" sz="1600" b="1" dirty="0" smtClean="0">
                <a:solidFill>
                  <a:schemeClr val="bg1"/>
                </a:solidFill>
                <a:latin typeface="Airal"/>
              </a:rPr>
              <a:t>=10% </a:t>
            </a:r>
            <a:r>
              <a:rPr lang="en-US" sz="1600" b="1" dirty="0">
                <a:solidFill>
                  <a:schemeClr val="bg1"/>
                </a:solidFill>
                <a:latin typeface="Airal"/>
              </a:rPr>
              <a:t>↓ </a:t>
            </a:r>
            <a:r>
              <a:rPr lang="en-US" sz="1600" b="1" dirty="0" smtClean="0">
                <a:solidFill>
                  <a:schemeClr val="bg1"/>
                </a:solidFill>
                <a:latin typeface="Airal"/>
              </a:rPr>
              <a:t>in HF hos days</a:t>
            </a:r>
            <a:endParaRPr lang="en-US" sz="1600" b="1" dirty="0">
              <a:solidFill>
                <a:schemeClr val="bg1"/>
              </a:solidFill>
              <a:latin typeface="Airal"/>
            </a:endParaRPr>
          </a:p>
        </p:txBody>
      </p:sp>
      <p:sp>
        <p:nvSpPr>
          <p:cNvPr id="24" name="TextBox 23"/>
          <p:cNvSpPr txBox="1"/>
          <p:nvPr/>
        </p:nvSpPr>
        <p:spPr>
          <a:xfrm>
            <a:off x="381493" y="2948757"/>
            <a:ext cx="2456122" cy="830997"/>
          </a:xfrm>
          <a:prstGeom prst="rect">
            <a:avLst/>
          </a:prstGeom>
          <a:noFill/>
          <a:ln>
            <a:solidFill>
              <a:schemeClr val="bg1"/>
            </a:solidFill>
          </a:ln>
        </p:spPr>
        <p:txBody>
          <a:bodyPr wrap="none" rtlCol="0">
            <a:spAutoFit/>
          </a:bodyPr>
          <a:lstStyle/>
          <a:p>
            <a:r>
              <a:rPr lang="en-US" sz="1600" b="1" dirty="0" smtClean="0">
                <a:solidFill>
                  <a:schemeClr val="bg1"/>
                </a:solidFill>
                <a:latin typeface="Airal"/>
              </a:rPr>
              <a:t>    In PCI subgroup</a:t>
            </a:r>
          </a:p>
          <a:p>
            <a:r>
              <a:rPr lang="en-US" sz="1600" b="1" dirty="0" smtClean="0">
                <a:solidFill>
                  <a:schemeClr val="bg1"/>
                </a:solidFill>
                <a:latin typeface="Airal"/>
              </a:rPr>
              <a:t>5% improvement in EF;</a:t>
            </a:r>
          </a:p>
          <a:p>
            <a:r>
              <a:rPr lang="en-US" sz="1600" b="1" dirty="0" smtClean="0">
                <a:solidFill>
                  <a:schemeClr val="bg1"/>
                </a:solidFill>
                <a:latin typeface="Airal"/>
              </a:rPr>
              <a:t>=10% </a:t>
            </a:r>
            <a:r>
              <a:rPr lang="en-US" sz="1600" b="1" dirty="0">
                <a:solidFill>
                  <a:schemeClr val="bg1"/>
                </a:solidFill>
                <a:latin typeface="Airal"/>
              </a:rPr>
              <a:t>↓ </a:t>
            </a:r>
            <a:r>
              <a:rPr lang="en-US" sz="1600" b="1" dirty="0" smtClean="0">
                <a:solidFill>
                  <a:schemeClr val="bg1"/>
                </a:solidFill>
                <a:latin typeface="Airal"/>
              </a:rPr>
              <a:t>in HF hos days</a:t>
            </a:r>
            <a:endParaRPr lang="en-US" sz="1600" b="1" dirty="0">
              <a:solidFill>
                <a:schemeClr val="bg1"/>
              </a:solidFill>
              <a:latin typeface="Airal"/>
            </a:endParaRPr>
          </a:p>
        </p:txBody>
      </p:sp>
      <p:sp>
        <p:nvSpPr>
          <p:cNvPr id="26" name="TextBox 25"/>
          <p:cNvSpPr txBox="1"/>
          <p:nvPr/>
        </p:nvSpPr>
        <p:spPr>
          <a:xfrm>
            <a:off x="7434448" y="2835345"/>
            <a:ext cx="2820003" cy="830997"/>
          </a:xfrm>
          <a:prstGeom prst="rect">
            <a:avLst/>
          </a:prstGeom>
          <a:noFill/>
          <a:ln>
            <a:solidFill>
              <a:schemeClr val="bg1"/>
            </a:solidFill>
          </a:ln>
        </p:spPr>
        <p:txBody>
          <a:bodyPr wrap="none" rtlCol="0">
            <a:spAutoFit/>
          </a:bodyPr>
          <a:lstStyle/>
          <a:p>
            <a:r>
              <a:rPr lang="en-US" sz="1600" b="1" dirty="0" smtClean="0">
                <a:solidFill>
                  <a:schemeClr val="bg1"/>
                </a:solidFill>
                <a:latin typeface="Airal"/>
              </a:rPr>
              <a:t>       In CABG subgroup</a:t>
            </a:r>
          </a:p>
          <a:p>
            <a:r>
              <a:rPr lang="en-US" sz="1600" b="1" dirty="0" smtClean="0">
                <a:solidFill>
                  <a:schemeClr val="bg1"/>
                </a:solidFill>
                <a:latin typeface="Airal"/>
              </a:rPr>
              <a:t>5% improvement in EF;</a:t>
            </a:r>
          </a:p>
          <a:p>
            <a:r>
              <a:rPr lang="en-US" sz="1600" b="1" dirty="0" smtClean="0">
                <a:solidFill>
                  <a:schemeClr val="bg1"/>
                </a:solidFill>
                <a:latin typeface="Airal"/>
              </a:rPr>
              <a:t>No significant </a:t>
            </a:r>
            <a:r>
              <a:rPr lang="en-US" sz="1600" b="1" dirty="0" smtClean="0">
                <a:solidFill>
                  <a:schemeClr val="bg1"/>
                </a:solidFill>
                <a:latin typeface="Arial" panose="020B0604020202020204" pitchFamily="34" charset="0"/>
                <a:cs typeface="Arial" panose="020B0604020202020204" pitchFamily="34" charset="0"/>
              </a:rPr>
              <a:t>∆</a:t>
            </a:r>
            <a:r>
              <a:rPr lang="en-US" sz="1600" b="1" dirty="0" smtClean="0">
                <a:solidFill>
                  <a:schemeClr val="bg1"/>
                </a:solidFill>
                <a:latin typeface="Airal"/>
              </a:rPr>
              <a:t> in HF days</a:t>
            </a:r>
          </a:p>
        </p:txBody>
      </p:sp>
    </p:spTree>
    <p:extLst>
      <p:ext uri="{BB962C8B-B14F-4D97-AF65-F5344CB8AC3E}">
        <p14:creationId xmlns:p14="http://schemas.microsoft.com/office/powerpoint/2010/main" val="657824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0988"/>
            <a:ext cx="10287000" cy="6122894"/>
          </a:xfrm>
          <a:prstGeom prst="rect">
            <a:avLst/>
          </a:prstGeom>
        </p:spPr>
      </p:pic>
    </p:spTree>
    <p:extLst>
      <p:ext uri="{BB962C8B-B14F-4D97-AF65-F5344CB8AC3E}">
        <p14:creationId xmlns:p14="http://schemas.microsoft.com/office/powerpoint/2010/main" val="48789067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000028"/>
            </a:gs>
            <a:gs pos="50000">
              <a:srgbClr val="00009C"/>
            </a:gs>
            <a:gs pos="100000">
              <a:srgbClr val="000028"/>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129" y="0"/>
            <a:ext cx="7772399" cy="6858000"/>
          </a:xfrm>
          <a:prstGeom prst="rect">
            <a:avLst/>
          </a:prstGeom>
        </p:spPr>
      </p:pic>
      <p:sp>
        <p:nvSpPr>
          <p:cNvPr id="3" name="Rectangle 2"/>
          <p:cNvSpPr/>
          <p:nvPr/>
        </p:nvSpPr>
        <p:spPr>
          <a:xfrm>
            <a:off x="1649896" y="4164496"/>
            <a:ext cx="6669156" cy="25742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7140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603811" y="6489554"/>
            <a:ext cx="66831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Perera</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N Engl J Med 2022 Aug 27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17925" y="6520"/>
            <a:ext cx="1028700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REVIVED-BCIS 2 Trial: Primary Outcome of Death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or Hospitalization for HF</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574" y="1083738"/>
            <a:ext cx="9589851" cy="5405816"/>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 y="4518835"/>
            <a:ext cx="3064647" cy="2340051"/>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8100" y="4495800"/>
            <a:ext cx="291188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iral"/>
                <a:ea typeface="+mn-ea"/>
                <a:cs typeface="Arial" pitchFamily="34" charset="0"/>
              </a:rPr>
              <a:t>Echocardiographic LVEF</a:t>
            </a:r>
            <a:endParaRPr kumimoji="0" lang="en-US" sz="1800" b="1" i="0" u="none" strike="noStrike" kern="1200" cap="none" spc="0" normalizeH="0" baseline="0" noProof="0" dirty="0">
              <a:ln>
                <a:noFill/>
              </a:ln>
              <a:solidFill>
                <a:srgbClr val="000000"/>
              </a:solidFill>
              <a:effectLst/>
              <a:uLnTx/>
              <a:uFillTx/>
              <a:latin typeface="Airal"/>
              <a:ea typeface="+mn-ea"/>
              <a:cs typeface="Arial" pitchFamily="34" charset="0"/>
            </a:endParaRPr>
          </a:p>
        </p:txBody>
      </p:sp>
    </p:spTree>
    <p:extLst>
      <p:ext uri="{BB962C8B-B14F-4D97-AF65-F5344CB8AC3E}">
        <p14:creationId xmlns:p14="http://schemas.microsoft.com/office/powerpoint/2010/main" val="313291545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166984" y="194294"/>
            <a:ext cx="9835661" cy="450056"/>
          </a:xfrm>
        </p:spPr>
        <p:txBody>
          <a:bodyPr/>
          <a:lstStyle/>
          <a:p>
            <a:r>
              <a:rPr lang="en-US" altLang="en-US" sz="4000" u="sng" dirty="0">
                <a:latin typeface="Arial" pitchFamily="34" charset="0"/>
              </a:rPr>
              <a:t>Latest Issues in Coronary Intervention</a:t>
            </a:r>
            <a:endParaRPr lang="en-US" altLang="en-US" sz="4000" i="1" u="sng" dirty="0">
              <a:latin typeface="Arial" pitchFamily="34" charset="0"/>
            </a:endParaRPr>
          </a:p>
        </p:txBody>
      </p:sp>
      <p:sp>
        <p:nvSpPr>
          <p:cNvPr id="14036995" name="Rectangle 3"/>
          <p:cNvSpPr>
            <a:spLocks noChangeArrowheads="1"/>
          </p:cNvSpPr>
          <p:nvPr/>
        </p:nvSpPr>
        <p:spPr bwMode="auto">
          <a:xfrm>
            <a:off x="9245" y="1523043"/>
            <a:ext cx="10516987" cy="437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308" tIns="30632" rIns="61308" bIns="30632" anchor="ctr">
            <a:spAutoFit/>
          </a:bodyP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l" defTabSz="771525" rtl="0" eaLnBrk="0" fontAlgn="base" latinLnBrk="0" hangingPunct="0">
              <a:lnSpc>
                <a:spcPct val="100000"/>
              </a:lnSpc>
              <a:spcBef>
                <a:spcPct val="0"/>
              </a:spcBef>
              <a:spcAft>
                <a:spcPct val="0"/>
              </a:spcAft>
              <a:buClrTx/>
              <a:buSzTx/>
              <a:buFontTx/>
              <a:buChar char="•"/>
              <a:tabLst/>
              <a:defRPr/>
            </a:pPr>
            <a:r>
              <a:rPr kumimoji="0" lang="en-US" altLang="en-US" sz="3600" b="1" i="0" u="none" strike="noStrike" kern="1200" cap="none" spc="0" normalizeH="0" baseline="0" noProof="0" dirty="0">
                <a:ln>
                  <a:noFill/>
                </a:ln>
                <a:solidFill>
                  <a:srgbClr val="FFFFFF"/>
                </a:solidFill>
                <a:effectLst/>
                <a:uLnTx/>
                <a:uFillTx/>
                <a:latin typeface="Arial" pitchFamily="34" charset="0"/>
                <a:ea typeface="+mn-ea"/>
                <a:cs typeface="+mn-cs"/>
              </a:rPr>
              <a:t> Key Interventional Trials </a:t>
            </a:r>
            <a:r>
              <a:rPr kumimoji="0" lang="en-US" altLang="en-US" sz="3600" b="1" i="0" u="none" strike="noStrike" kern="1200" cap="none" spc="0" normalizeH="0" baseline="0" noProof="0" dirty="0" smtClean="0">
                <a:ln>
                  <a:noFill/>
                </a:ln>
                <a:solidFill>
                  <a:srgbClr val="FFFFFF"/>
                </a:solidFill>
                <a:effectLst/>
                <a:uLnTx/>
                <a:uFillTx/>
                <a:latin typeface="Arial" pitchFamily="34" charset="0"/>
                <a:ea typeface="+mn-ea"/>
                <a:cs typeface="+mn-cs"/>
              </a:rPr>
              <a:t>from</a:t>
            </a:r>
            <a:r>
              <a:rPr kumimoji="0" lang="en-US" altLang="en-US" sz="3600" b="1" i="0" u="none" strike="noStrike" kern="1200" cap="none" spc="0" normalizeH="0" noProof="0" dirty="0" smtClean="0">
                <a:ln>
                  <a:noFill/>
                </a:ln>
                <a:solidFill>
                  <a:srgbClr val="FFFFFF"/>
                </a:solidFill>
                <a:effectLst/>
                <a:uLnTx/>
                <a:uFillTx/>
                <a:latin typeface="Arial" pitchFamily="34" charset="0"/>
                <a:ea typeface="+mn-ea"/>
                <a:cs typeface="+mn-cs"/>
              </a:rPr>
              <a:t> TCT/</a:t>
            </a:r>
            <a:r>
              <a:rPr lang="en-US" altLang="en-US" sz="3600" b="1" noProof="0" dirty="0" smtClean="0">
                <a:solidFill>
                  <a:srgbClr val="FFFFFF"/>
                </a:solidFill>
                <a:latin typeface="Arial" pitchFamily="34" charset="0"/>
              </a:rPr>
              <a:t>AHA </a:t>
            </a:r>
            <a:r>
              <a:rPr kumimoji="0" lang="en-US" altLang="en-US" sz="3600" b="1" i="0" u="none" strike="noStrike" kern="1200" cap="none" spc="0" normalizeH="0" baseline="0" noProof="0" dirty="0" smtClean="0">
                <a:ln>
                  <a:noFill/>
                </a:ln>
                <a:solidFill>
                  <a:srgbClr val="FFFFFF"/>
                </a:solidFill>
                <a:effectLst/>
                <a:uLnTx/>
                <a:uFillTx/>
                <a:latin typeface="Arial" pitchFamily="34" charset="0"/>
                <a:ea typeface="+mn-ea"/>
                <a:cs typeface="+mn-cs"/>
              </a:rPr>
              <a:t>2022</a:t>
            </a:r>
            <a:r>
              <a:rPr kumimoji="0" lang="en-US" altLang="en-US" sz="3600" b="1" i="0" u="none" strike="noStrike" kern="1200" cap="none" spc="0" normalizeH="0" baseline="0" noProof="0" dirty="0">
                <a:ln>
                  <a:noFill/>
                </a:ln>
                <a:solidFill>
                  <a:srgbClr val="FFFFFF"/>
                </a:solidFill>
                <a:effectLst/>
                <a:uLnTx/>
                <a:uFillTx/>
                <a:latin typeface="Arial" pitchFamily="34" charset="0"/>
                <a:ea typeface="+mn-ea"/>
                <a:cs typeface="+mn-cs"/>
              </a:rPr>
              <a:t>:    </a:t>
            </a:r>
          </a:p>
          <a:p>
            <a:pPr defTabSz="771525" fontAlgn="base">
              <a:spcBef>
                <a:spcPct val="0"/>
              </a:spcBef>
              <a:spcAft>
                <a:spcPct val="0"/>
              </a:spcAft>
              <a:buNone/>
              <a:defRPr/>
            </a:pPr>
            <a:r>
              <a:rPr kumimoji="0" lang="en-US" altLang="en-US" sz="3600" b="1" i="0" u="none" strike="noStrike" kern="1200" cap="none" spc="0" normalizeH="0" baseline="0" noProof="0" dirty="0">
                <a:ln>
                  <a:noFill/>
                </a:ln>
                <a:solidFill>
                  <a:srgbClr val="FFFFFF"/>
                </a:solidFill>
                <a:effectLst/>
                <a:uLnTx/>
                <a:uFillTx/>
                <a:latin typeface="Arial" pitchFamily="34" charset="0"/>
                <a:ea typeface="+mn-ea"/>
                <a:cs typeface="+mn-cs"/>
              </a:rPr>
              <a:t>   </a:t>
            </a:r>
            <a:r>
              <a:rPr kumimoji="0" lang="en-US" altLang="en-US" sz="3600" b="1" i="0" u="none" strike="noStrike" kern="1200" cap="none" spc="0" normalizeH="0" baseline="0" noProof="0" dirty="0" smtClean="0">
                <a:ln>
                  <a:noFill/>
                </a:ln>
                <a:solidFill>
                  <a:srgbClr val="FFFFFF"/>
                </a:solidFill>
                <a:effectLst/>
                <a:uLnTx/>
                <a:uFillTx/>
                <a:latin typeface="Arial" pitchFamily="34" charset="0"/>
                <a:ea typeface="+mn-ea"/>
                <a:cs typeface="+mn-cs"/>
              </a:rPr>
              <a:t>  BRIGHT-4</a:t>
            </a:r>
            <a:r>
              <a:rPr kumimoji="0" lang="en-US" altLang="en-US" sz="3600" b="1" i="0" u="none" strike="noStrike" kern="1200" cap="none" spc="0" normalizeH="0" noProof="0" dirty="0" smtClean="0">
                <a:ln>
                  <a:noFill/>
                </a:ln>
                <a:solidFill>
                  <a:srgbClr val="FFFFFF"/>
                </a:solidFill>
                <a:effectLst/>
                <a:uLnTx/>
                <a:uFillTx/>
                <a:latin typeface="Arial" pitchFamily="34" charset="0"/>
                <a:ea typeface="+mn-ea"/>
                <a:cs typeface="+mn-cs"/>
              </a:rPr>
              <a:t> Trial, EXIT-CALC Trial, ECMO-CS </a:t>
            </a:r>
          </a:p>
          <a:p>
            <a:pPr defTabSz="771525" fontAlgn="base">
              <a:spcBef>
                <a:spcPct val="0"/>
              </a:spcBef>
              <a:spcAft>
                <a:spcPct val="0"/>
              </a:spcAft>
              <a:buNone/>
              <a:defRPr/>
            </a:pPr>
            <a:r>
              <a:rPr lang="en-US" altLang="en-US" sz="3600" b="1" dirty="0">
                <a:solidFill>
                  <a:srgbClr val="FFFFFF"/>
                </a:solidFill>
                <a:latin typeface="Arial" pitchFamily="34" charset="0"/>
              </a:rPr>
              <a:t> </a:t>
            </a:r>
            <a:r>
              <a:rPr lang="en-US" altLang="en-US" sz="3600" b="1" dirty="0" smtClean="0">
                <a:solidFill>
                  <a:srgbClr val="FFFFFF"/>
                </a:solidFill>
                <a:latin typeface="Arial" pitchFamily="34" charset="0"/>
              </a:rPr>
              <a:t>    </a:t>
            </a:r>
            <a:r>
              <a:rPr kumimoji="0" lang="en-US" altLang="en-US" sz="3600" b="1" i="0" u="none" strike="noStrike" kern="1200" cap="none" spc="0" normalizeH="0" noProof="0" dirty="0" smtClean="0">
                <a:ln>
                  <a:noFill/>
                </a:ln>
                <a:solidFill>
                  <a:srgbClr val="FFFFFF"/>
                </a:solidFill>
                <a:effectLst/>
                <a:uLnTx/>
                <a:uFillTx/>
                <a:latin typeface="Arial" pitchFamily="34" charset="0"/>
                <a:ea typeface="+mn-ea"/>
                <a:cs typeface="+mn-cs"/>
              </a:rPr>
              <a:t>Trial</a:t>
            </a:r>
            <a:endParaRPr kumimoji="0" lang="en-US" altLang="en-US" sz="3000" b="1" i="0" u="none" strike="noStrike" kern="1200" cap="none" spc="0" normalizeH="0" baseline="0" noProof="0" dirty="0" smtClean="0">
              <a:ln>
                <a:noFill/>
              </a:ln>
              <a:solidFill>
                <a:srgbClr val="FFFFFF"/>
              </a:solidFill>
              <a:effectLst/>
              <a:uLnTx/>
              <a:uFillTx/>
              <a:latin typeface="Arial" pitchFamily="34" charset="0"/>
              <a:ea typeface="+mn-ea"/>
              <a:cs typeface="+mn-cs"/>
            </a:endParaRPr>
          </a:p>
          <a:p>
            <a:pPr defTabSz="771525" fontAlgn="base">
              <a:spcBef>
                <a:spcPct val="0"/>
              </a:spcBef>
              <a:spcAft>
                <a:spcPct val="0"/>
              </a:spcAft>
              <a:buNone/>
              <a:defRPr/>
            </a:pPr>
            <a:endParaRPr kumimoji="0" lang="en-US" altLang="en-US" sz="3200" b="1" i="0" u="none" strike="noStrike" kern="1200" cap="none" spc="0" normalizeH="0" baseline="0" noProof="0" dirty="0">
              <a:ln>
                <a:noFill/>
              </a:ln>
              <a:solidFill>
                <a:srgbClr val="FFFFFF"/>
              </a:solidFill>
              <a:effectLst/>
              <a:uLnTx/>
              <a:uFillTx/>
              <a:latin typeface="Arial" pitchFamily="34" charset="0"/>
              <a:ea typeface="+mn-ea"/>
              <a:cs typeface="+mn-cs"/>
            </a:endParaRPr>
          </a:p>
          <a:p>
            <a:pPr marL="0" marR="0" lvl="0" indent="0" algn="l" defTabSz="771525" rtl="0" eaLnBrk="0" fontAlgn="base" latinLnBrk="0" hangingPunct="0">
              <a:lnSpc>
                <a:spcPct val="100000"/>
              </a:lnSpc>
              <a:spcBef>
                <a:spcPct val="0"/>
              </a:spcBef>
              <a:spcAft>
                <a:spcPct val="0"/>
              </a:spcAft>
              <a:buClrTx/>
              <a:buSzTx/>
              <a:buFontTx/>
              <a:buNone/>
              <a:tabLst/>
              <a:defRPr/>
            </a:pPr>
            <a:r>
              <a:rPr kumimoji="0" lang="en-US" altLang="en-US" sz="3000" b="1" i="1" u="none" strike="noStrike" kern="1200" cap="none" spc="0" normalizeH="0" baseline="0" noProof="0" dirty="0">
                <a:ln>
                  <a:noFill/>
                </a:ln>
                <a:solidFill>
                  <a:srgbClr val="FFFFFF"/>
                </a:solidFill>
                <a:effectLst/>
                <a:uLnTx/>
                <a:uFillTx/>
                <a:latin typeface="Arial" pitchFamily="34" charset="0"/>
                <a:ea typeface="+mn-ea"/>
                <a:cs typeface="+mn-cs"/>
              </a:rPr>
              <a:t> Focused review of the month</a:t>
            </a:r>
          </a:p>
          <a:p>
            <a:pPr marL="0" marR="0" lvl="0" indent="0" algn="l" defTabSz="771525" rtl="0" eaLnBrk="0" fontAlgn="base" latinLnBrk="0" hangingPunct="0">
              <a:lnSpc>
                <a:spcPct val="100000"/>
              </a:lnSpc>
              <a:spcBef>
                <a:spcPct val="0"/>
              </a:spcBef>
              <a:spcAft>
                <a:spcPct val="0"/>
              </a:spcAft>
              <a:buClrTx/>
              <a:buSzTx/>
              <a:buFontTx/>
              <a:buChar char="•"/>
              <a:tabLst/>
              <a:defRPr/>
            </a:pPr>
            <a:r>
              <a:rPr kumimoji="0" lang="en-US" altLang="en-US" sz="3600" b="1" i="0" u="none" strike="noStrike" kern="1200" cap="none" spc="0" normalizeH="0" baseline="0" noProof="0" dirty="0">
                <a:ln>
                  <a:noFill/>
                </a:ln>
                <a:solidFill>
                  <a:srgbClr val="FFFFFF"/>
                </a:solidFill>
                <a:effectLst/>
                <a:uLnTx/>
                <a:uFillTx/>
                <a:latin typeface="Arial" pitchFamily="34" charset="0"/>
                <a:ea typeface="+mn-ea"/>
                <a:cs typeface="+mn-cs"/>
              </a:rPr>
              <a:t> </a:t>
            </a:r>
            <a:r>
              <a:rPr kumimoji="0" lang="en-US" altLang="en-US" sz="3600" b="1" i="0" u="none" strike="noStrike" kern="1200" cap="none" spc="0" normalizeH="0" baseline="0" noProof="0" dirty="0" smtClean="0">
                <a:ln>
                  <a:noFill/>
                </a:ln>
                <a:solidFill>
                  <a:srgbClr val="FFFFFF"/>
                </a:solidFill>
                <a:effectLst/>
                <a:uLnTx/>
                <a:uFillTx/>
                <a:latin typeface="Arial" pitchFamily="34" charset="0"/>
                <a:ea typeface="+mn-ea"/>
                <a:cs typeface="+mn-cs"/>
              </a:rPr>
              <a:t>Impact of Revascularization on Low EF:</a:t>
            </a:r>
            <a:r>
              <a:rPr kumimoji="0" lang="en-US" altLang="en-US" sz="4000" b="1" i="0" u="none" strike="noStrike" kern="1200" cap="none" spc="0" normalizeH="0" baseline="0" noProof="0" dirty="0" smtClean="0">
                <a:ln>
                  <a:noFill/>
                </a:ln>
                <a:solidFill>
                  <a:srgbClr val="FFFFFF"/>
                </a:solidFill>
                <a:effectLst/>
                <a:uLnTx/>
                <a:uFillTx/>
                <a:latin typeface="Arial" pitchFamily="34" charset="0"/>
                <a:ea typeface="+mn-ea"/>
                <a:cs typeface="+mn-cs"/>
              </a:rPr>
              <a:t>    </a:t>
            </a:r>
          </a:p>
          <a:p>
            <a:pPr marL="0" marR="0" lvl="0" indent="0" algn="l" defTabSz="771525" rtl="0" eaLnBrk="0" fontAlgn="base" latinLnBrk="0" hangingPunct="0">
              <a:lnSpc>
                <a:spcPct val="100000"/>
              </a:lnSpc>
              <a:spcBef>
                <a:spcPct val="0"/>
              </a:spcBef>
              <a:spcAft>
                <a:spcPct val="0"/>
              </a:spcAft>
              <a:buClrTx/>
              <a:buSzTx/>
              <a:buNone/>
              <a:tabLst/>
              <a:defRPr/>
            </a:pPr>
            <a:r>
              <a:rPr lang="en-US" altLang="en-US" sz="4000" b="1" noProof="0" dirty="0" smtClean="0">
                <a:solidFill>
                  <a:srgbClr val="FFFFFF"/>
                </a:solidFill>
                <a:latin typeface="Arial" pitchFamily="34" charset="0"/>
              </a:rPr>
              <a:t>     </a:t>
            </a:r>
            <a:r>
              <a:rPr lang="en-US" altLang="en-US" sz="3000" b="1" i="1" dirty="0" smtClean="0">
                <a:solidFill>
                  <a:srgbClr val="FFFFFF"/>
                </a:solidFill>
                <a:latin typeface="Arial" pitchFamily="34" charset="0"/>
              </a:rPr>
              <a:t>Change in LVEF with coronary revascularization </a:t>
            </a:r>
          </a:p>
          <a:p>
            <a:pPr marL="0" marR="0" lvl="0" indent="0" algn="l" defTabSz="771525" rtl="0" eaLnBrk="0" fontAlgn="base" latinLnBrk="0" hangingPunct="0">
              <a:lnSpc>
                <a:spcPct val="100000"/>
              </a:lnSpc>
              <a:spcBef>
                <a:spcPct val="0"/>
              </a:spcBef>
              <a:spcAft>
                <a:spcPct val="0"/>
              </a:spcAft>
              <a:buClrTx/>
              <a:buSzTx/>
              <a:buNone/>
              <a:tabLst/>
              <a:defRPr/>
            </a:pPr>
            <a:r>
              <a:rPr lang="en-US" altLang="en-US" sz="3000" b="1" i="1" dirty="0">
                <a:solidFill>
                  <a:srgbClr val="FFFFFF"/>
                </a:solidFill>
                <a:latin typeface="Arial" pitchFamily="34" charset="0"/>
              </a:rPr>
              <a:t> </a:t>
            </a:r>
            <a:r>
              <a:rPr lang="en-US" altLang="en-US" sz="3000" b="1" i="1" dirty="0" smtClean="0">
                <a:solidFill>
                  <a:srgbClr val="FFFFFF"/>
                </a:solidFill>
                <a:latin typeface="Arial" pitchFamily="34" charset="0"/>
              </a:rPr>
              <a:t>     and subsequent risk for adverse CV outcomes</a:t>
            </a:r>
            <a:endParaRPr kumimoji="0" lang="en-US" altLang="en-US" sz="3000" b="1" i="1" u="none" strike="noStrike" kern="1200" cap="none" spc="0" normalizeH="0" baseline="0" noProof="0" dirty="0">
              <a:ln>
                <a:noFill/>
              </a:ln>
              <a:solidFill>
                <a:srgbClr val="FFFFFF"/>
              </a:solidFill>
              <a:effectLst/>
              <a:uLnTx/>
              <a:uFillTx/>
              <a:latin typeface="Arial" pitchFamily="34" charset="0"/>
              <a:ea typeface="+mn-ea"/>
              <a:cs typeface="+mn-cs"/>
            </a:endParaRPr>
          </a:p>
        </p:txBody>
      </p:sp>
      <p:pic>
        <p:nvPicPr>
          <p:cNvPr id="13210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0705" y="3162"/>
            <a:ext cx="356295" cy="3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570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036995"/>
                                        </p:tgtEl>
                                        <p:attrNameLst>
                                          <p:attrName>style.visibility</p:attrName>
                                        </p:attrNameLst>
                                      </p:cBhvr>
                                      <p:to>
                                        <p:strVal val="visible"/>
                                      </p:to>
                                    </p:set>
                                    <p:animEffect transition="in" filter="box(in)">
                                      <p:cBhvr>
                                        <p:cTn id="7" dur="500"/>
                                        <p:tgtEl>
                                          <p:spTgt spid="14036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6995"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8" descr="MC90044132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6018" y="1572491"/>
            <a:ext cx="654329" cy="59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88418" name="Rectangle 2"/>
          <p:cNvSpPr>
            <a:spLocks noGrp="1" noChangeArrowheads="1"/>
          </p:cNvSpPr>
          <p:nvPr>
            <p:ph type="title" idx="4294967295"/>
          </p:nvPr>
        </p:nvSpPr>
        <p:spPr>
          <a:xfrm>
            <a:off x="-97260" y="422623"/>
            <a:ext cx="10412254" cy="632222"/>
          </a:xfrm>
        </p:spPr>
        <p:txBody>
          <a:bodyPr/>
          <a:lstStyle/>
          <a:p>
            <a:pPr>
              <a:lnSpc>
                <a:spcPct val="110000"/>
              </a:lnSpc>
            </a:pPr>
            <a:r>
              <a:rPr lang="en-US" altLang="en-US" sz="3000" dirty="0">
                <a:latin typeface="Arial" pitchFamily="34" charset="0"/>
                <a:cs typeface="Arial" pitchFamily="34" charset="0"/>
              </a:rPr>
              <a:t>Take Home Message:</a:t>
            </a:r>
            <a:br>
              <a:rPr lang="en-US" altLang="en-US" sz="3000" dirty="0">
                <a:latin typeface="Arial" pitchFamily="34" charset="0"/>
                <a:cs typeface="Arial" pitchFamily="34" charset="0"/>
              </a:rPr>
            </a:br>
            <a:r>
              <a:rPr lang="en-US" altLang="en-US" sz="3000" dirty="0" smtClean="0">
                <a:latin typeface="Arial" pitchFamily="34" charset="0"/>
                <a:cs typeface="Arial" pitchFamily="34" charset="0"/>
              </a:rPr>
              <a:t>Key Interventional Trials TCT/AHA 2022 and </a:t>
            </a:r>
            <a:br>
              <a:rPr lang="en-US" altLang="en-US" sz="3000" dirty="0" smtClean="0">
                <a:latin typeface="Arial" pitchFamily="34" charset="0"/>
                <a:cs typeface="Arial" pitchFamily="34" charset="0"/>
              </a:rPr>
            </a:br>
            <a:r>
              <a:rPr lang="en-US" altLang="en-US" sz="3000" dirty="0" smtClean="0">
                <a:latin typeface="Arial" pitchFamily="34" charset="0"/>
                <a:cs typeface="Arial" pitchFamily="34" charset="0"/>
              </a:rPr>
              <a:t>Change in LVEF after revascularization and MACE</a:t>
            </a:r>
            <a:endParaRPr lang="en-US" altLang="en-US" sz="3000" dirty="0">
              <a:latin typeface="Arial" pitchFamily="34" charset="0"/>
              <a:cs typeface="Arial" pitchFamily="34" charset="0"/>
            </a:endParaRPr>
          </a:p>
        </p:txBody>
      </p:sp>
      <p:sp>
        <p:nvSpPr>
          <p:cNvPr id="188419" name="Rectangle 3"/>
          <p:cNvSpPr>
            <a:spLocks noChangeArrowheads="1"/>
          </p:cNvSpPr>
          <p:nvPr/>
        </p:nvSpPr>
        <p:spPr bwMode="auto">
          <a:xfrm>
            <a:off x="893481" y="1912966"/>
            <a:ext cx="8561784" cy="131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308" tIns="30630" rIns="61308" bIns="30630"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l" defTabSz="771525" rtl="0" eaLnBrk="0" fontAlgn="base" latinLnBrk="0" hangingPunct="0">
              <a:lnSpc>
                <a:spcPct val="100000"/>
              </a:lnSpc>
              <a:spcBef>
                <a:spcPct val="0"/>
              </a:spcBef>
              <a:spcAft>
                <a:spcPct val="0"/>
              </a:spcAft>
              <a:buClrTx/>
              <a:buSzTx/>
              <a:buFontTx/>
              <a:buNone/>
              <a:tabLst/>
              <a:defRPr/>
            </a:pPr>
            <a:endParaRPr kumimoji="0" lang="en-US" altLang="en-US" sz="2278"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algn="l" defTabSz="771525" rtl="0" eaLnBrk="0" fontAlgn="base" latinLnBrk="0" hangingPunct="0">
              <a:lnSpc>
                <a:spcPct val="100000"/>
              </a:lnSpc>
              <a:spcBef>
                <a:spcPct val="0"/>
              </a:spcBef>
              <a:spcAft>
                <a:spcPct val="0"/>
              </a:spcAft>
              <a:buClrTx/>
              <a:buSzTx/>
              <a:buFontTx/>
              <a:buNone/>
              <a:tabLst/>
              <a:defRPr/>
            </a:pPr>
            <a:endParaRPr kumimoji="0" lang="en-US" altLang="en-US" sz="2278"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88421" name="Rectangle 3"/>
          <p:cNvSpPr>
            <a:spLocks noChangeArrowheads="1"/>
          </p:cNvSpPr>
          <p:nvPr/>
        </p:nvSpPr>
        <p:spPr bwMode="auto">
          <a:xfrm>
            <a:off x="897435" y="4086729"/>
            <a:ext cx="8567143" cy="232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308" tIns="30630" rIns="61308" bIns="30630"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l" defTabSz="771525" rtl="0" eaLnBrk="0" fontAlgn="base" latinLnBrk="0" hangingPunct="0">
              <a:lnSpc>
                <a:spcPct val="100000"/>
              </a:lnSpc>
              <a:spcBef>
                <a:spcPct val="0"/>
              </a:spcBef>
              <a:spcAft>
                <a:spcPct val="0"/>
              </a:spcAft>
              <a:buClrTx/>
              <a:buSzTx/>
              <a:buFontTx/>
              <a:buNone/>
              <a:tabLst/>
              <a:defRPr/>
            </a:pPr>
            <a:endParaRPr kumimoji="0" lang="en-US" altLang="en-US" sz="2363" b="1"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6285702" name="Rectangle 6"/>
          <p:cNvSpPr>
            <a:spLocks noChangeArrowheads="1"/>
          </p:cNvSpPr>
          <p:nvPr/>
        </p:nvSpPr>
        <p:spPr bwMode="auto">
          <a:xfrm>
            <a:off x="111719" y="3404231"/>
            <a:ext cx="10142864" cy="338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308" tIns="30632" rIns="61308" bIns="30632">
            <a:spAutoFit/>
          </a:bodyP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lvl="0" defTabSz="771525" fontAlgn="base">
              <a:spcBef>
                <a:spcPct val="50000"/>
              </a:spcBef>
              <a:spcAft>
                <a:spcPct val="0"/>
              </a:spcAft>
              <a:buFont typeface="Wingdings" pitchFamily="2" charset="2"/>
              <a:buChar char="ü"/>
              <a:defRPr/>
            </a:pPr>
            <a:r>
              <a:rPr kumimoji="0" lang="en-US" altLang="en-US" sz="2700" b="1" i="0" u="none" strike="noStrike" kern="1200" cap="none" spc="0" normalizeH="0" baseline="0" noProof="0" dirty="0">
                <a:ln>
                  <a:noFill/>
                </a:ln>
                <a:solidFill>
                  <a:srgbClr val="FFFFFF"/>
                </a:solidFill>
                <a:effectLst/>
                <a:uLnTx/>
                <a:uFillTx/>
                <a:latin typeface="Arial" pitchFamily="34" charset="0"/>
                <a:cs typeface="Arial" pitchFamily="34" charset="0"/>
              </a:rPr>
              <a:t> </a:t>
            </a:r>
            <a:r>
              <a:rPr kumimoji="0" lang="en-US" altLang="en-US" sz="2700" b="1" i="0" u="none" strike="noStrike" kern="1200" cap="none" spc="0" normalizeH="0" baseline="0" noProof="0" dirty="0" smtClean="0">
                <a:ln>
                  <a:noFill/>
                </a:ln>
                <a:solidFill>
                  <a:srgbClr val="FFFFFF"/>
                </a:solidFill>
                <a:effectLst/>
                <a:uLnTx/>
                <a:uFillTx/>
                <a:latin typeface="Arial" pitchFamily="34" charset="0"/>
                <a:cs typeface="Arial" pitchFamily="34" charset="0"/>
              </a:rPr>
              <a:t>Coronary artery revascularization (PCI or CABG) in pts with low EF has variable response of improvement and its impact on subsequent death and HF hospitalization days at mean f/u of 5 years. While CABG is routinely favored in these </a:t>
            </a:r>
            <a:r>
              <a:rPr kumimoji="0" lang="en-US" altLang="en-US" sz="2700" b="1" i="0" u="none" strike="noStrike" kern="1200" cap="none" spc="0" normalizeH="0" baseline="0" noProof="0" dirty="0" err="1" smtClean="0">
                <a:ln>
                  <a:noFill/>
                </a:ln>
                <a:solidFill>
                  <a:srgbClr val="FFFFFF"/>
                </a:solidFill>
                <a:effectLst/>
                <a:uLnTx/>
                <a:uFillTx/>
                <a:latin typeface="Arial" pitchFamily="34" charset="0"/>
                <a:cs typeface="Arial" pitchFamily="34" charset="0"/>
              </a:rPr>
              <a:t>pt</a:t>
            </a:r>
            <a:r>
              <a:rPr kumimoji="0" lang="en-US" altLang="en-US" sz="2700" b="1" i="0" u="none" strike="noStrike" kern="1200" cap="none" spc="0" normalizeH="0" baseline="0" noProof="0" dirty="0" smtClean="0">
                <a:ln>
                  <a:noFill/>
                </a:ln>
                <a:solidFill>
                  <a:srgbClr val="FFFFFF"/>
                </a:solidFill>
                <a:effectLst/>
                <a:uLnTx/>
                <a:uFillTx/>
                <a:latin typeface="Arial" pitchFamily="34" charset="0"/>
                <a:cs typeface="Arial" pitchFamily="34" charset="0"/>
              </a:rPr>
              <a:t> subset,</a:t>
            </a:r>
            <a:r>
              <a:rPr kumimoji="0" lang="en-US" altLang="en-US" sz="2700" b="1" i="0" u="none" strike="noStrike" kern="1200" cap="none" spc="0" normalizeH="0" noProof="0" dirty="0" smtClean="0">
                <a:ln>
                  <a:noFill/>
                </a:ln>
                <a:solidFill>
                  <a:srgbClr val="FFFFFF"/>
                </a:solidFill>
                <a:effectLst/>
                <a:uLnTx/>
                <a:uFillTx/>
                <a:latin typeface="Arial" pitchFamily="34" charset="0"/>
                <a:cs typeface="Arial" pitchFamily="34" charset="0"/>
              </a:rPr>
              <a:t> current registry study showed that improvement in EF after PCI was significantly associated with</a:t>
            </a:r>
            <a:r>
              <a:rPr kumimoji="0" lang="en-US" altLang="en-US" sz="2700" b="1" i="0" u="none" strike="noStrike" kern="1200" cap="none" spc="0" normalizeH="0" baseline="0" noProof="0" dirty="0" smtClean="0">
                <a:ln>
                  <a:noFill/>
                </a:ln>
                <a:solidFill>
                  <a:srgbClr val="FFFFFF"/>
                </a:solidFill>
                <a:effectLst/>
                <a:uLnTx/>
                <a:uFillTx/>
                <a:latin typeface="Arial" pitchFamily="34" charset="0"/>
                <a:cs typeface="Arial" pitchFamily="34" charset="0"/>
              </a:rPr>
              <a:t> reduction</a:t>
            </a:r>
            <a:r>
              <a:rPr kumimoji="0" lang="en-US" altLang="en-US" sz="2700" b="1" i="0" u="none" strike="noStrike" kern="1200" cap="none" spc="0" normalizeH="0" noProof="0" dirty="0" smtClean="0">
                <a:ln>
                  <a:noFill/>
                </a:ln>
                <a:solidFill>
                  <a:srgbClr val="FFFFFF"/>
                </a:solidFill>
                <a:effectLst/>
                <a:uLnTx/>
                <a:uFillTx/>
                <a:latin typeface="Arial" pitchFamily="34" charset="0"/>
                <a:cs typeface="Arial" pitchFamily="34" charset="0"/>
              </a:rPr>
              <a:t> in mortality and HF hospitalization while there was no clear cut correlation after CABG in this elderly </a:t>
            </a:r>
            <a:r>
              <a:rPr kumimoji="0" lang="en-US" altLang="en-US" sz="2700" b="1" i="0" u="none" strike="noStrike" kern="1200" cap="none" spc="0" normalizeH="0" noProof="0" dirty="0" err="1" smtClean="0">
                <a:ln>
                  <a:noFill/>
                </a:ln>
                <a:solidFill>
                  <a:srgbClr val="FFFFFF"/>
                </a:solidFill>
                <a:effectLst/>
                <a:uLnTx/>
                <a:uFillTx/>
                <a:latin typeface="Arial" pitchFamily="34" charset="0"/>
                <a:cs typeface="Arial" pitchFamily="34" charset="0"/>
              </a:rPr>
              <a:t>pt</a:t>
            </a:r>
            <a:r>
              <a:rPr kumimoji="0" lang="en-US" altLang="en-US" sz="2700" b="1" i="0" u="none" strike="noStrike" kern="1200" cap="none" spc="0" normalizeH="0" noProof="0" dirty="0" smtClean="0">
                <a:ln>
                  <a:noFill/>
                </a:ln>
                <a:solidFill>
                  <a:srgbClr val="FFFFFF"/>
                </a:solidFill>
                <a:effectLst/>
                <a:uLnTx/>
                <a:uFillTx/>
                <a:latin typeface="Arial" pitchFamily="34" charset="0"/>
                <a:cs typeface="Arial" pitchFamily="34" charset="0"/>
              </a:rPr>
              <a:t> subset.</a:t>
            </a:r>
            <a:endParaRPr lang="en-US" altLang="en-US" sz="2700" b="1" dirty="0">
              <a:solidFill>
                <a:srgbClr val="FFFFFF"/>
              </a:solidFill>
              <a:latin typeface="Arial" pitchFamily="34" charset="0"/>
              <a:cs typeface="Arial" pitchFamily="34" charset="0"/>
            </a:endParaRPr>
          </a:p>
        </p:txBody>
      </p:sp>
      <p:pic>
        <p:nvPicPr>
          <p:cNvPr id="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952" y="-4551"/>
            <a:ext cx="380048" cy="34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3"/>
          <p:cNvSpPr>
            <a:spLocks noChangeArrowheads="1"/>
          </p:cNvSpPr>
          <p:nvPr/>
        </p:nvSpPr>
        <p:spPr bwMode="auto">
          <a:xfrm>
            <a:off x="48810" y="1812248"/>
            <a:ext cx="9912007" cy="7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85" tIns="34968" rIns="69985" bIns="349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l" defTabSz="850804" rtl="0" eaLnBrk="0" fontAlgn="base" latinLnBrk="0" hangingPunct="0">
              <a:lnSpc>
                <a:spcPct val="150000"/>
              </a:lnSpc>
              <a:spcBef>
                <a:spcPct val="0"/>
              </a:spcBef>
              <a:spcAft>
                <a:spcPct val="0"/>
              </a:spcAft>
              <a:buClrTx/>
              <a:buSzTx/>
              <a:buNone/>
              <a:tabLst/>
              <a:defRPr/>
            </a:pPr>
            <a:endParaRPr kumimoji="0" lang="en-US" altLang="en-US" sz="2800" b="1" i="0" u="none" strike="noStrike" kern="1200" cap="none" spc="0" normalizeH="0" baseline="0" noProof="0" dirty="0">
              <a:ln>
                <a:noFill/>
              </a:ln>
              <a:solidFill>
                <a:srgbClr val="FFFFFF"/>
              </a:solidFill>
              <a:effectLst/>
              <a:uLnTx/>
              <a:uFillTx/>
              <a:latin typeface="Arial" pitchFamily="34" charset="0"/>
              <a:cs typeface="Arial" pitchFamily="34" charset="0"/>
            </a:endParaRPr>
          </a:p>
        </p:txBody>
      </p:sp>
      <p:sp>
        <p:nvSpPr>
          <p:cNvPr id="20" name="Rectangle 3"/>
          <p:cNvSpPr>
            <a:spLocks noChangeArrowheads="1"/>
          </p:cNvSpPr>
          <p:nvPr/>
        </p:nvSpPr>
        <p:spPr bwMode="auto">
          <a:xfrm>
            <a:off x="34172" y="1507797"/>
            <a:ext cx="9050485" cy="66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85" tIns="34968" rIns="69985" bIns="349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l" defTabSz="850804" rtl="0" eaLnBrk="0" fontAlgn="base" latinLnBrk="0" hangingPunct="0">
              <a:lnSpc>
                <a:spcPct val="150000"/>
              </a:lnSpc>
              <a:spcBef>
                <a:spcPct val="0"/>
              </a:spcBef>
              <a:spcAft>
                <a:spcPct val="0"/>
              </a:spcAft>
              <a:buClrTx/>
              <a:buSzTx/>
              <a:buFont typeface="Wingdings" pitchFamily="2" charset="2"/>
              <a:buChar char="ü"/>
              <a:tabLst/>
              <a:defRPr/>
            </a:pPr>
            <a:r>
              <a:rPr kumimoji="0" lang="en-US" altLang="en-US" sz="2800" b="1" i="0" u="none" strike="noStrike" kern="1200" cap="none" spc="0" normalizeH="0" baseline="0" noProof="0" dirty="0">
                <a:ln>
                  <a:noFill/>
                </a:ln>
                <a:solidFill>
                  <a:srgbClr val="FFFFFF"/>
                </a:solidFill>
                <a:effectLst/>
                <a:uLnTx/>
                <a:uFillTx/>
                <a:latin typeface="Arial" pitchFamily="34" charset="0"/>
                <a:cs typeface="Arial" pitchFamily="34" charset="0"/>
              </a:rPr>
              <a:t> </a:t>
            </a:r>
            <a:r>
              <a:rPr lang="en-US" altLang="en-US" sz="2800" b="1" dirty="0" smtClean="0">
                <a:solidFill>
                  <a:srgbClr val="FFFFFF"/>
                </a:solidFill>
                <a:latin typeface="Arial" pitchFamily="34" charset="0"/>
                <a:cs typeface="Arial" pitchFamily="34" charset="0"/>
              </a:rPr>
              <a:t>Bivalirudin with high dose infusion in STEMI PCI</a:t>
            </a:r>
            <a:r>
              <a:rPr lang="en-US" altLang="en-US" sz="2800" b="1" dirty="0" smtClean="0">
                <a:solidFill>
                  <a:srgbClr val="FFFFFF"/>
                </a:solidFill>
                <a:latin typeface="Arial" pitchFamily="34" charset="0"/>
                <a:cs typeface="Arial" pitchFamily="34" charset="0"/>
              </a:rPr>
              <a:t>:</a:t>
            </a:r>
            <a:r>
              <a:rPr kumimoji="0" lang="en-US" altLang="en-US" sz="2800" b="1" i="0" u="none" strike="noStrike" kern="1200" cap="none" spc="0" normalizeH="0" baseline="0" noProof="0" dirty="0" smtClean="0">
                <a:ln>
                  <a:noFill/>
                </a:ln>
                <a:solidFill>
                  <a:srgbClr val="FFFFFF"/>
                </a:solidFill>
                <a:effectLst/>
                <a:uLnTx/>
                <a:uFillTx/>
                <a:latin typeface="Arial" pitchFamily="34" charset="0"/>
                <a:cs typeface="Arial" pitchFamily="34" charset="0"/>
              </a:rPr>
              <a:t>    </a:t>
            </a:r>
            <a:endParaRPr kumimoji="0" lang="en-US" altLang="en-US" sz="2800" b="1" i="0" u="none" strike="noStrike" kern="1200" cap="none" spc="0" normalizeH="0" baseline="0" noProof="0" dirty="0">
              <a:ln>
                <a:noFill/>
              </a:ln>
              <a:solidFill>
                <a:srgbClr val="FFFFFF"/>
              </a:solidFill>
              <a:effectLst/>
              <a:uLnTx/>
              <a:uFillTx/>
              <a:latin typeface="Arial" pitchFamily="34" charset="0"/>
              <a:cs typeface="Arial" pitchFamily="34" charset="0"/>
            </a:endParaRPr>
          </a:p>
        </p:txBody>
      </p:sp>
      <p:sp>
        <p:nvSpPr>
          <p:cNvPr id="23" name="Rectangle 3"/>
          <p:cNvSpPr>
            <a:spLocks noChangeArrowheads="1"/>
          </p:cNvSpPr>
          <p:nvPr/>
        </p:nvSpPr>
        <p:spPr bwMode="auto">
          <a:xfrm>
            <a:off x="3757" y="2084624"/>
            <a:ext cx="9661238" cy="65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85" tIns="34968" rIns="69985" bIns="349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l" defTabSz="850804" rtl="0" eaLnBrk="0" fontAlgn="base" latinLnBrk="0" hangingPunct="0">
              <a:lnSpc>
                <a:spcPct val="150000"/>
              </a:lnSpc>
              <a:spcBef>
                <a:spcPct val="0"/>
              </a:spcBef>
              <a:spcAft>
                <a:spcPct val="0"/>
              </a:spcAft>
              <a:buClrTx/>
              <a:buSzTx/>
              <a:buFont typeface="Wingdings" pitchFamily="2" charset="2"/>
              <a:buChar char="ü"/>
              <a:tabLst/>
              <a:defRPr/>
            </a:pPr>
            <a:r>
              <a:rPr kumimoji="0" lang="en-US" altLang="en-US" sz="2800" b="1" i="0" u="none" strike="noStrike" kern="1200" cap="none" spc="0" normalizeH="0" baseline="0" noProof="0" dirty="0">
                <a:ln>
                  <a:noFill/>
                </a:ln>
                <a:solidFill>
                  <a:srgbClr val="FFFFFF"/>
                </a:solidFill>
                <a:effectLst/>
                <a:uLnTx/>
                <a:uFillTx/>
                <a:latin typeface="Arial" pitchFamily="34" charset="0"/>
                <a:cs typeface="Arial" pitchFamily="34" charset="0"/>
              </a:rPr>
              <a:t> </a:t>
            </a:r>
            <a:r>
              <a:rPr lang="en-US" altLang="en-US" sz="2800" b="1" dirty="0" smtClean="0">
                <a:solidFill>
                  <a:srgbClr val="FFFFFF"/>
                </a:solidFill>
                <a:latin typeface="Arial" pitchFamily="34" charset="0"/>
                <a:cs typeface="Arial" pitchFamily="34" charset="0"/>
              </a:rPr>
              <a:t>IVL vs NC BA for stent expansion in Ca++ lesions</a:t>
            </a:r>
            <a:r>
              <a:rPr kumimoji="0" lang="en-US" altLang="en-US" sz="2800" b="1" i="0" u="none" strike="noStrike" kern="1200" cap="none" spc="0" normalizeH="0" noProof="0" dirty="0" smtClean="0">
                <a:ln>
                  <a:noFill/>
                </a:ln>
                <a:solidFill>
                  <a:srgbClr val="FFFFFF"/>
                </a:solidFill>
                <a:effectLst/>
                <a:uLnTx/>
                <a:uFillTx/>
                <a:latin typeface="Arial" pitchFamily="34" charset="0"/>
                <a:cs typeface="Arial" pitchFamily="34" charset="0"/>
              </a:rPr>
              <a:t>:</a:t>
            </a:r>
            <a:endParaRPr kumimoji="0" lang="en-US" altLang="en-US" sz="2800" b="1" i="0" u="none" strike="noStrike" kern="1200" cap="none" spc="0" normalizeH="0" baseline="0" noProof="0" dirty="0">
              <a:ln>
                <a:noFill/>
              </a:ln>
              <a:solidFill>
                <a:srgbClr val="FFFFFF"/>
              </a:solidFill>
              <a:effectLst/>
              <a:uLnTx/>
              <a:uFillTx/>
              <a:latin typeface="Arial" pitchFamily="34" charset="0"/>
              <a:cs typeface="Arial" pitchFamily="34" charset="0"/>
            </a:endParaRPr>
          </a:p>
        </p:txBody>
      </p:sp>
      <p:pic>
        <p:nvPicPr>
          <p:cNvPr id="29" name="Picture 29" descr="MC90044132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3768" y="2745633"/>
            <a:ext cx="588559" cy="5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1" name="Rectangle 3"/>
          <p:cNvSpPr>
            <a:spLocks noChangeArrowheads="1"/>
          </p:cNvSpPr>
          <p:nvPr/>
        </p:nvSpPr>
        <p:spPr bwMode="auto">
          <a:xfrm>
            <a:off x="16448" y="2074872"/>
            <a:ext cx="8766764" cy="66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85" tIns="34968" rIns="69985" bIns="349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l" defTabSz="850804" rtl="0" eaLnBrk="0" fontAlgn="base" latinLnBrk="0" hangingPunct="0">
              <a:lnSpc>
                <a:spcPct val="150000"/>
              </a:lnSpc>
              <a:spcBef>
                <a:spcPct val="0"/>
              </a:spcBef>
              <a:spcAft>
                <a:spcPct val="0"/>
              </a:spcAft>
              <a:buClrTx/>
              <a:buSzTx/>
              <a:buNone/>
              <a:tabLst/>
              <a:defRPr/>
            </a:pPr>
            <a:endParaRPr kumimoji="0" lang="en-US" altLang="en-US" sz="2800" b="1" i="0" u="none" strike="noStrike" kern="1200" cap="none" spc="0" normalizeH="0" baseline="0" noProof="0" dirty="0">
              <a:ln>
                <a:noFill/>
              </a:ln>
              <a:solidFill>
                <a:srgbClr val="FFFFFF"/>
              </a:solidFill>
              <a:effectLst/>
              <a:uLnTx/>
              <a:uFillTx/>
              <a:latin typeface="Arial" pitchFamily="34" charset="0"/>
              <a:cs typeface="Arial" pitchFamily="34" charset="0"/>
            </a:endParaRPr>
          </a:p>
        </p:txBody>
      </p:sp>
      <p:sp>
        <p:nvSpPr>
          <p:cNvPr id="34" name="Rectangle 3"/>
          <p:cNvSpPr>
            <a:spLocks noChangeArrowheads="1"/>
          </p:cNvSpPr>
          <p:nvPr/>
        </p:nvSpPr>
        <p:spPr bwMode="auto">
          <a:xfrm>
            <a:off x="17930" y="2609159"/>
            <a:ext cx="9058506" cy="65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85" tIns="34968" rIns="69985" bIns="349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l" defTabSz="850804" rtl="0" eaLnBrk="0" fontAlgn="base" latinLnBrk="0" hangingPunct="0">
              <a:lnSpc>
                <a:spcPct val="150000"/>
              </a:lnSpc>
              <a:spcBef>
                <a:spcPct val="0"/>
              </a:spcBef>
              <a:spcAft>
                <a:spcPct val="0"/>
              </a:spcAft>
              <a:buClrTx/>
              <a:buSzTx/>
              <a:buFont typeface="Wingdings" pitchFamily="2" charset="2"/>
              <a:buChar char="ü"/>
              <a:tabLst/>
              <a:defRPr/>
            </a:pPr>
            <a:r>
              <a:rPr kumimoji="0" lang="en-US" altLang="en-US" sz="2800" b="1" i="0" u="none" strike="noStrike" kern="1200" cap="none" spc="0" normalizeH="0" baseline="0" noProof="0" dirty="0">
                <a:ln>
                  <a:noFill/>
                </a:ln>
                <a:solidFill>
                  <a:srgbClr val="FFFFFF"/>
                </a:solidFill>
                <a:effectLst/>
                <a:uLnTx/>
                <a:uFillTx/>
                <a:latin typeface="Arial" pitchFamily="34" charset="0"/>
                <a:cs typeface="Arial" pitchFamily="34" charset="0"/>
              </a:rPr>
              <a:t> </a:t>
            </a:r>
            <a:r>
              <a:rPr lang="en-US" altLang="en-US" sz="2800" b="1" dirty="0" smtClean="0">
                <a:solidFill>
                  <a:srgbClr val="FFFFFF"/>
                </a:solidFill>
                <a:latin typeface="Arial" pitchFamily="34" charset="0"/>
                <a:cs typeface="Arial" pitchFamily="34" charset="0"/>
              </a:rPr>
              <a:t>Immediate</a:t>
            </a:r>
            <a:r>
              <a:rPr kumimoji="0" lang="en-US" altLang="en-US" sz="2800" b="1" i="0" u="none" strike="noStrike" kern="1200" cap="none" spc="0" normalizeH="0" baseline="0" noProof="0" dirty="0" smtClean="0">
                <a:ln>
                  <a:noFill/>
                </a:ln>
                <a:solidFill>
                  <a:srgbClr val="FFFFFF"/>
                </a:solidFill>
                <a:effectLst/>
                <a:uLnTx/>
                <a:uFillTx/>
                <a:latin typeface="Arial" pitchFamily="34" charset="0"/>
                <a:cs typeface="Arial" pitchFamily="34" charset="0"/>
              </a:rPr>
              <a:t> ECMO vs EST (delayed</a:t>
            </a:r>
            <a:r>
              <a:rPr kumimoji="0" lang="en-US" altLang="en-US" sz="2800" b="1" i="0" u="none" strike="noStrike" kern="1200" cap="none" spc="0" normalizeH="0" noProof="0" dirty="0" smtClean="0">
                <a:ln>
                  <a:noFill/>
                </a:ln>
                <a:solidFill>
                  <a:srgbClr val="FFFFFF"/>
                </a:solidFill>
                <a:effectLst/>
                <a:uLnTx/>
                <a:uFillTx/>
                <a:latin typeface="Arial" pitchFamily="34" charset="0"/>
                <a:cs typeface="Arial" pitchFamily="34" charset="0"/>
              </a:rPr>
              <a:t> ECMO) in CS:</a:t>
            </a:r>
            <a:endParaRPr kumimoji="0" lang="en-US" altLang="en-US" sz="2800" b="1" i="0" u="none" strike="noStrike" kern="1200" cap="none" spc="0" normalizeH="0" baseline="0" noProof="0" dirty="0">
              <a:ln>
                <a:noFill/>
              </a:ln>
              <a:solidFill>
                <a:srgbClr val="FFFFFF"/>
              </a:solidFill>
              <a:effectLst/>
              <a:uLnTx/>
              <a:uFillTx/>
              <a:latin typeface="Arial" pitchFamily="34" charset="0"/>
              <a:cs typeface="Arial" pitchFamily="34" charset="0"/>
            </a:endParaRPr>
          </a:p>
        </p:txBody>
      </p:sp>
      <p:pic>
        <p:nvPicPr>
          <p:cNvPr id="35" name="Picture 28" descr="MC90044132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8433" y="1558314"/>
            <a:ext cx="654329" cy="59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6" name="Picture 28" descr="MC90044132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6678" y="1529954"/>
            <a:ext cx="654329" cy="59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6" name="Picture 29" descr="MC90044132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9329" y="2238814"/>
            <a:ext cx="588559" cy="5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8" name="Picture 28" descr="MC90044132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1337" y="2107667"/>
            <a:ext cx="654329" cy="59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58748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par>
                                <p:cTn id="14" presetID="16" presetClass="entr" presetSubtype="21"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par>
                                <p:cTn id="22" presetID="16" presetClass="entr" presetSubtype="21"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par>
                                <p:cTn id="25" presetID="16" presetClass="entr" presetSubtype="21"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par>
                                <p:cTn id="33" presetID="16" presetClass="entr" presetSubtype="21"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285702"/>
                                        </p:tgtEl>
                                        <p:attrNameLst>
                                          <p:attrName>style.visibility</p:attrName>
                                        </p:attrNameLst>
                                      </p:cBhvr>
                                      <p:to>
                                        <p:strVal val="visible"/>
                                      </p:to>
                                    </p:set>
                                    <p:animEffect transition="in" filter="wipe(up)">
                                      <p:cBhvr>
                                        <p:cTn id="40" dur="500"/>
                                        <p:tgtEl>
                                          <p:spTgt spid="16285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5702" grpId="0"/>
      <p:bldP spid="20" grpId="0"/>
      <p:bldP spid="23" grpId="0"/>
      <p:bldP spid="3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284710" y="2367857"/>
            <a:ext cx="9579993"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308" tIns="30632" rIns="61308" bIns="30632" anchor="b" anchorCtr="1"/>
          <a:lstStyle>
            <a:lvl1pPr eaLnBrk="0" hangingPunct="0">
              <a:spcBef>
                <a:spcPct val="20000"/>
              </a:spcBef>
              <a:buChar char="•"/>
              <a:defRPr sz="3200">
                <a:solidFill>
                  <a:schemeClr val="bg1"/>
                </a:solidFill>
                <a:latin typeface="Times New Roman" pitchFamily="18" charset="0"/>
              </a:defRPr>
            </a:lvl1pPr>
            <a:lvl2pPr marL="800100" indent="-34290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l" defTabSz="771525"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rPr>
              <a:t>Following </a:t>
            </a:r>
            <a:r>
              <a:rPr lang="en-US" altLang="en-US" sz="2400" b="1" dirty="0" smtClean="0">
                <a:solidFill>
                  <a:srgbClr val="FFFFFF"/>
                </a:solidFill>
                <a:latin typeface="Arial" pitchFamily="34" charset="0"/>
                <a:cs typeface="Arial" pitchFamily="34" charset="0"/>
              </a:rPr>
              <a:t>is the true statements </a:t>
            </a:r>
            <a:r>
              <a:rPr lang="en-US" altLang="en-US" sz="2400" b="1" dirty="0" smtClean="0">
                <a:solidFill>
                  <a:srgbClr val="FFFFFF"/>
                </a:solidFill>
                <a:latin typeface="Arial" pitchFamily="34" charset="0"/>
                <a:cs typeface="Arial" pitchFamily="34" charset="0"/>
              </a:rPr>
              <a:t>of the BRIGHT-4 trial comparing Bivalirudin vs heparin in STEMI PCI at 30-days except</a:t>
            </a:r>
            <a:r>
              <a:rPr kumimoji="0" lang="en-US" altLang="en-US" sz="2400" b="1" i="0" u="none" strike="noStrike" kern="1200" cap="none" spc="0" normalizeH="0" baseline="0" noProof="0" dirty="0" smtClean="0">
                <a:ln>
                  <a:noFill/>
                </a:ln>
                <a:solidFill>
                  <a:srgbClr val="FFFFFF"/>
                </a:solidFill>
                <a:effectLst/>
                <a:uLnTx/>
                <a:uFillTx/>
                <a:latin typeface="Arial" pitchFamily="34" charset="0"/>
                <a:cs typeface="Arial" pitchFamily="34" charset="0"/>
              </a:rPr>
              <a:t>;</a:t>
            </a: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a:p>
            <a:pPr marL="0" marR="0" lvl="0" indent="0" algn="l" defTabSz="771525"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a:p>
            <a:pPr marL="675084" marR="0" lvl="1" indent="-289322" algn="l" defTabSz="771525" rtl="0" eaLnBrk="0" fontAlgn="base" latinLnBrk="0" hangingPunct="0">
              <a:lnSpc>
                <a:spcPct val="100000"/>
              </a:lnSpc>
              <a:spcBef>
                <a:spcPct val="0"/>
              </a:spcBef>
              <a:spcAft>
                <a:spcPct val="0"/>
              </a:spcAft>
              <a:buClrTx/>
              <a:buSzTx/>
              <a:buFontTx/>
              <a:buAutoNum type="alphaUcPeriod"/>
              <a:tabLst/>
              <a:defRPr/>
            </a:pPr>
            <a:r>
              <a:rPr lang="en-US" altLang="en-US" sz="2400" b="1" dirty="0">
                <a:solidFill>
                  <a:srgbClr val="FFFFFF"/>
                </a:solidFill>
                <a:latin typeface="Arial" pitchFamily="34" charset="0"/>
                <a:cs typeface="Arial" pitchFamily="34" charset="0"/>
              </a:rPr>
              <a:t> </a:t>
            </a:r>
            <a:r>
              <a:rPr lang="en-US" altLang="en-US" sz="2400" b="1" dirty="0" smtClean="0">
                <a:solidFill>
                  <a:srgbClr val="FFFFFF"/>
                </a:solidFill>
                <a:latin typeface="Arial" pitchFamily="34" charset="0"/>
                <a:cs typeface="Arial" pitchFamily="34" charset="0"/>
              </a:rPr>
              <a:t>Bivalirudin gp had lower mortality</a:t>
            </a: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a:p>
            <a:pPr marL="675084" marR="0" lvl="1" indent="-289322" algn="l" defTabSz="771525" rtl="0" eaLnBrk="0" fontAlgn="base" latinLnBrk="0" hangingPunct="0">
              <a:lnSpc>
                <a:spcPct val="100000"/>
              </a:lnSpc>
              <a:spcBef>
                <a:spcPct val="0"/>
              </a:spcBef>
              <a:spcAft>
                <a:spcPct val="0"/>
              </a:spcAft>
              <a:buClrTx/>
              <a:buSzTx/>
              <a:buFontTx/>
              <a:buAutoNum type="alphaUcPeriod"/>
              <a:tabLst/>
              <a:defRPr/>
            </a:pP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a:p>
            <a:pPr marL="675084" marR="0" lvl="1" indent="-289322" algn="l" defTabSz="771525" rtl="0" eaLnBrk="0" fontAlgn="base" latinLnBrk="0" hangingPunct="0">
              <a:lnSpc>
                <a:spcPct val="100000"/>
              </a:lnSpc>
              <a:spcBef>
                <a:spcPct val="0"/>
              </a:spcBef>
              <a:spcAft>
                <a:spcPct val="0"/>
              </a:spcAft>
              <a:buClrTx/>
              <a:buSzTx/>
              <a:buFontTx/>
              <a:buAutoNum type="alphaUcPeriod"/>
              <a:tabLst/>
              <a:defRPr/>
            </a:pPr>
            <a:r>
              <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rPr>
              <a:t> </a:t>
            </a:r>
            <a:r>
              <a:rPr lang="en-US" altLang="en-US" sz="2400" b="1" dirty="0" smtClean="0">
                <a:solidFill>
                  <a:srgbClr val="FFFFFF"/>
                </a:solidFill>
                <a:latin typeface="Arial" pitchFamily="34" charset="0"/>
                <a:cs typeface="Arial" pitchFamily="34" charset="0"/>
              </a:rPr>
              <a:t>Bivalirudin gp had lower BARC 3-5 bleeding</a:t>
            </a: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a:p>
            <a:pPr marL="317543" marR="0" lvl="1" indent="0" algn="l" defTabSz="771525"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a:p>
            <a:pPr marL="700616" marR="0" lvl="1" indent="-383073" algn="l" defTabSz="771525" rtl="0" eaLnBrk="0" fontAlgn="base" latinLnBrk="0" hangingPunct="0">
              <a:lnSpc>
                <a:spcPct val="100000"/>
              </a:lnSpc>
              <a:spcBef>
                <a:spcPct val="0"/>
              </a:spcBef>
              <a:spcAft>
                <a:spcPct val="0"/>
              </a:spcAft>
              <a:buClrTx/>
              <a:buSzTx/>
              <a:buFontTx/>
              <a:buAutoNum type="alphaUcPeriod" startAt="3"/>
              <a:tabLst/>
              <a:defRPr/>
            </a:pPr>
            <a:r>
              <a:rPr lang="en-US" altLang="en-US" sz="2400" b="1" noProof="0" dirty="0">
                <a:solidFill>
                  <a:srgbClr val="FFFFFF"/>
                </a:solidFill>
                <a:latin typeface="Arial" pitchFamily="34" charset="0"/>
                <a:cs typeface="Arial" pitchFamily="34" charset="0"/>
              </a:rPr>
              <a:t> </a:t>
            </a:r>
            <a:r>
              <a:rPr lang="en-US" altLang="en-US" sz="2400" b="1" dirty="0" smtClean="0">
                <a:solidFill>
                  <a:srgbClr val="FFFFFF"/>
                </a:solidFill>
                <a:latin typeface="Arial" pitchFamily="34" charset="0"/>
                <a:cs typeface="Arial" pitchFamily="34" charset="0"/>
              </a:rPr>
              <a:t>Bivalirudin gp had lower MACE and NACE</a:t>
            </a:r>
            <a:endParaRPr kumimoji="0" lang="en-US" altLang="en-US" sz="2400" b="1" i="0" u="none" strike="noStrike" kern="1200" cap="none" spc="0" normalizeH="0" noProof="0" dirty="0">
              <a:ln>
                <a:noFill/>
              </a:ln>
              <a:solidFill>
                <a:srgbClr val="FFFFFF"/>
              </a:solidFill>
              <a:effectLst/>
              <a:uLnTx/>
              <a:uFillTx/>
              <a:latin typeface="Arial" pitchFamily="34" charset="0"/>
              <a:cs typeface="Arial" pitchFamily="34" charset="0"/>
            </a:endParaRPr>
          </a:p>
          <a:p>
            <a:pPr marL="700616" marR="0" lvl="1" indent="-383073" algn="l" defTabSz="771525" rtl="0" eaLnBrk="0" fontAlgn="base" latinLnBrk="0" hangingPunct="0">
              <a:lnSpc>
                <a:spcPct val="100000"/>
              </a:lnSpc>
              <a:spcBef>
                <a:spcPct val="0"/>
              </a:spcBef>
              <a:spcAft>
                <a:spcPct val="0"/>
              </a:spcAft>
              <a:buClrTx/>
              <a:buSzTx/>
              <a:buFontTx/>
              <a:buAutoNum type="alphaUcPeriod" startAt="3"/>
              <a:tabLst/>
              <a:defRPr/>
            </a:pP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a:p>
            <a:pPr marL="663164" lvl="1" indent="-345376" defTabSz="771525" fontAlgn="base">
              <a:spcBef>
                <a:spcPct val="0"/>
              </a:spcBef>
              <a:spcAft>
                <a:spcPct val="0"/>
              </a:spcAft>
              <a:buFontTx/>
              <a:buAutoNum type="alphaUcPeriod" startAt="4"/>
              <a:defRPr/>
            </a:pPr>
            <a:r>
              <a:rPr lang="en-US" altLang="en-US" sz="2400" b="1" noProof="0" dirty="0">
                <a:solidFill>
                  <a:srgbClr val="FFFFFF"/>
                </a:solidFill>
                <a:latin typeface="Arial" pitchFamily="34" charset="0"/>
                <a:cs typeface="Arial" pitchFamily="34" charset="0"/>
              </a:rPr>
              <a:t> </a:t>
            </a:r>
            <a:r>
              <a:rPr lang="en-US" altLang="en-US" sz="2400" b="1" dirty="0" smtClean="0">
                <a:solidFill>
                  <a:srgbClr val="FFFFFF"/>
                </a:solidFill>
                <a:latin typeface="Arial" pitchFamily="34" charset="0"/>
                <a:cs typeface="Arial" pitchFamily="34" charset="0"/>
              </a:rPr>
              <a:t>Bivalirudin gp had slightly higher ST</a:t>
            </a:r>
            <a:endParaRPr lang="en-US" altLang="en-US" sz="2400" b="1" dirty="0">
              <a:solidFill>
                <a:srgbClr val="FFFFFF"/>
              </a:solidFill>
              <a:latin typeface="Arial" pitchFamily="34" charset="0"/>
              <a:cs typeface="Arial" pitchFamily="34" charset="0"/>
            </a:endParaRPr>
          </a:p>
          <a:p>
            <a:pPr marL="663164" lvl="1" indent="-345376" defTabSz="771525" fontAlgn="base">
              <a:spcBef>
                <a:spcPct val="0"/>
              </a:spcBef>
              <a:spcAft>
                <a:spcPct val="0"/>
              </a:spcAft>
              <a:buFontTx/>
              <a:buAutoNum type="alphaUcPeriod" startAt="4"/>
              <a:defRPr/>
            </a:pPr>
            <a:endParaRPr lang="en-US" altLang="en-US" sz="2400" b="1" dirty="0">
              <a:solidFill>
                <a:srgbClr val="FFFFFF"/>
              </a:solidFill>
              <a:latin typeface="Arial" pitchFamily="34" charset="0"/>
              <a:cs typeface="Arial" pitchFamily="34" charset="0"/>
            </a:endParaRPr>
          </a:p>
          <a:p>
            <a:pPr marL="663164" marR="0" lvl="1" indent="-345376" algn="l" defTabSz="771525" rtl="0" eaLnBrk="0" fontAlgn="base" latinLnBrk="0" hangingPunct="0">
              <a:lnSpc>
                <a:spcPct val="100000"/>
              </a:lnSpc>
              <a:spcBef>
                <a:spcPct val="0"/>
              </a:spcBef>
              <a:spcAft>
                <a:spcPct val="0"/>
              </a:spcAft>
              <a:buClrTx/>
              <a:buSzTx/>
              <a:buFontTx/>
              <a:buAutoNum type="alphaUcPeriod" startAt="4"/>
              <a:tabLst/>
              <a:defRPr/>
            </a:pPr>
            <a:r>
              <a:rPr lang="en-US" altLang="en-US" sz="2400" b="1" dirty="0">
                <a:solidFill>
                  <a:srgbClr val="FFFFFF"/>
                </a:solidFill>
                <a:latin typeface="Arial" pitchFamily="34" charset="0"/>
                <a:cs typeface="Arial" pitchFamily="34" charset="0"/>
              </a:rPr>
              <a:t> </a:t>
            </a:r>
            <a:r>
              <a:rPr lang="en-US" altLang="en-US" sz="2400" b="1" dirty="0" smtClean="0">
                <a:solidFill>
                  <a:srgbClr val="FFFFFF"/>
                </a:solidFill>
                <a:latin typeface="Arial" pitchFamily="34" charset="0"/>
                <a:cs typeface="Arial" pitchFamily="34" charset="0"/>
              </a:rPr>
              <a:t>Bivalirudin gp had similar re-infarction</a:t>
            </a: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a:p>
            <a:pPr marL="663164" marR="0" lvl="1" indent="-345376" algn="l" defTabSz="771525" rtl="0" eaLnBrk="0" fontAlgn="base" latinLnBrk="0" hangingPunct="0">
              <a:lnSpc>
                <a:spcPct val="100000"/>
              </a:lnSpc>
              <a:spcBef>
                <a:spcPct val="0"/>
              </a:spcBef>
              <a:spcAft>
                <a:spcPct val="0"/>
              </a:spcAft>
              <a:buClrTx/>
              <a:buSzTx/>
              <a:buFontTx/>
              <a:buAutoNum type="alphaUcPeriod" startAt="4"/>
              <a:tabLst/>
              <a:defRPr/>
            </a:pP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p:txBody>
      </p:sp>
      <p:sp>
        <p:nvSpPr>
          <p:cNvPr id="189443" name="Rectangle 3"/>
          <p:cNvSpPr>
            <a:spLocks noGrp="1" noChangeArrowheads="1"/>
          </p:cNvSpPr>
          <p:nvPr>
            <p:ph type="title" idx="4294967295"/>
          </p:nvPr>
        </p:nvSpPr>
        <p:spPr>
          <a:xfrm>
            <a:off x="822426" y="176768"/>
            <a:ext cx="8679656" cy="514806"/>
          </a:xfrm>
        </p:spPr>
        <p:txBody>
          <a:bodyPr/>
          <a:lstStyle/>
          <a:p>
            <a:pPr>
              <a:lnSpc>
                <a:spcPct val="80000"/>
              </a:lnSpc>
            </a:pPr>
            <a:r>
              <a:rPr lang="en-US" altLang="en-US" sz="3600" dirty="0">
                <a:latin typeface="Arial" pitchFamily="34" charset="0"/>
                <a:cs typeface="Arial" pitchFamily="34" charset="0"/>
              </a:rPr>
              <a:t>Question # 1</a:t>
            </a:r>
          </a:p>
        </p:txBody>
      </p:sp>
      <p:sp>
        <p:nvSpPr>
          <p:cNvPr id="189444" name="Text Box 4"/>
          <p:cNvSpPr txBox="1">
            <a:spLocks noChangeArrowheads="1"/>
          </p:cNvSpPr>
          <p:nvPr/>
        </p:nvSpPr>
        <p:spPr bwMode="auto">
          <a:xfrm>
            <a:off x="4858294" y="6011536"/>
            <a:ext cx="4588966" cy="2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308" tIns="30632" rIns="61308" bIns="30632" anchor="b"/>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r" defTabSz="771525" rtl="0" eaLnBrk="1" fontAlgn="base" latinLnBrk="0" hangingPunct="0">
              <a:lnSpc>
                <a:spcPct val="97000"/>
              </a:lnSpc>
              <a:spcBef>
                <a:spcPct val="0"/>
              </a:spcBef>
              <a:spcAft>
                <a:spcPct val="0"/>
              </a:spcAft>
              <a:buClr>
                <a:srgbClr val="000000"/>
              </a:buClr>
              <a:buSzPct val="45000"/>
              <a:buFontTx/>
              <a:buNone/>
              <a:tabLst/>
              <a:defRPr/>
            </a:pPr>
            <a:endParaRPr kumimoji="0" lang="en-GB" altLang="en-US" sz="1519" b="1" i="1" u="none" strike="noStrike" kern="1200" cap="none" spc="0" normalizeH="0" baseline="0" noProof="0">
              <a:ln>
                <a:noFill/>
              </a:ln>
              <a:solidFill>
                <a:srgbClr val="FFFF00"/>
              </a:solidFill>
              <a:effectLst/>
              <a:uLnTx/>
              <a:uFillTx/>
              <a:latin typeface="Arial" pitchFamily="34" charset="0"/>
              <a:ea typeface="+mn-ea"/>
              <a:cs typeface="Arial" pitchFamily="34" charset="0"/>
            </a:endParaRPr>
          </a:p>
        </p:txBody>
      </p:sp>
      <p:pic>
        <p:nvPicPr>
          <p:cNvPr id="18944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3672" y="63606"/>
            <a:ext cx="35629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967090" y="6079570"/>
            <a:ext cx="8587234" cy="43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713" tIns="30837" rIns="61713" bIns="30837">
            <a:spAutoFit/>
          </a:bodyP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71525" rtl="0" eaLnBrk="0" fontAlgn="base" latinLnBrk="0" hangingPunct="0">
              <a:lnSpc>
                <a:spcPct val="80000"/>
              </a:lnSpc>
              <a:spcBef>
                <a:spcPct val="20000"/>
              </a:spcBef>
              <a:spcAft>
                <a:spcPct val="0"/>
              </a:spcAft>
              <a:buClrTx/>
              <a:buSzTx/>
              <a:buFontTx/>
              <a:buNone/>
              <a:tabLst/>
              <a:defRPr/>
            </a:pPr>
            <a:r>
              <a:rPr kumimoji="0" lang="en-US" altLang="en-US" sz="3038" b="1" i="0" u="none" strike="noStrike" kern="1200" cap="none" spc="0" normalizeH="0" baseline="0" noProof="0" dirty="0">
                <a:ln>
                  <a:noFill/>
                </a:ln>
                <a:solidFill>
                  <a:srgbClr val="CC0000"/>
                </a:solidFill>
                <a:effectLst/>
                <a:uLnTx/>
                <a:uFillTx/>
                <a:latin typeface="Arial" pitchFamily="34" charset="0"/>
                <a:ea typeface="+mn-ea"/>
                <a:cs typeface="+mn-cs"/>
              </a:rPr>
              <a:t>The correct answer is </a:t>
            </a:r>
            <a:r>
              <a:rPr kumimoji="0" lang="en-US" altLang="en-US" sz="3038" b="1" i="0" u="none" strike="noStrike" kern="1200" cap="none" spc="0" normalizeH="0" baseline="0" noProof="0" dirty="0" smtClean="0">
                <a:ln>
                  <a:noFill/>
                </a:ln>
                <a:solidFill>
                  <a:srgbClr val="CC0000"/>
                </a:solidFill>
                <a:effectLst/>
                <a:uLnTx/>
                <a:uFillTx/>
                <a:latin typeface="Arial" pitchFamily="34" charset="0"/>
                <a:ea typeface="+mn-ea"/>
                <a:cs typeface="+mn-cs"/>
              </a:rPr>
              <a:t>D </a:t>
            </a:r>
            <a:endParaRPr kumimoji="0" lang="en-US" altLang="en-US" sz="3038" b="1" i="0" u="none" strike="noStrike" kern="1200" cap="none" spc="0" normalizeH="0" baseline="0" noProof="0" dirty="0">
              <a:ln>
                <a:noFill/>
              </a:ln>
              <a:solidFill>
                <a:srgbClr val="CC0000"/>
              </a:solidFill>
              <a:effectLst/>
              <a:uLnTx/>
              <a:uFillTx/>
              <a:latin typeface="Arial" pitchFamily="34" charset="0"/>
              <a:ea typeface="+mn-ea"/>
              <a:cs typeface="+mn-cs"/>
            </a:endParaRPr>
          </a:p>
        </p:txBody>
      </p:sp>
    </p:spTree>
    <p:extLst>
      <p:ext uri="{BB962C8B-B14F-4D97-AF65-F5344CB8AC3E}">
        <p14:creationId xmlns:p14="http://schemas.microsoft.com/office/powerpoint/2010/main" val="1299371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60377" y="1953982"/>
            <a:ext cx="10182572"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713" tIns="30837" rIns="61713" bIns="30837" anchor="b" anchorCtr="1"/>
          <a:lstStyle>
            <a:lvl1pPr marL="762000" indent="-762000" eaLnBrk="0" hangingPunct="0">
              <a:spcBef>
                <a:spcPct val="20000"/>
              </a:spcBef>
              <a:buChar char="•"/>
              <a:defRPr sz="3200">
                <a:solidFill>
                  <a:schemeClr val="bg1"/>
                </a:solidFill>
                <a:latin typeface="Times New Roman" pitchFamily="18" charset="0"/>
              </a:defRPr>
            </a:lvl1pPr>
            <a:lvl2pPr marL="1219200" indent="-76200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642938" marR="0" lvl="0" indent="-642938" algn="l" defTabSz="771525" rtl="0" eaLnBrk="0" fontAlgn="base" latinLnBrk="0" hangingPunct="0">
              <a:lnSpc>
                <a:spcPct val="11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rPr>
              <a:t>   Following statement</a:t>
            </a:r>
            <a:r>
              <a:rPr lang="en-US" altLang="en-US" sz="2400" b="1" noProof="0" dirty="0">
                <a:solidFill>
                  <a:srgbClr val="FFFFFF"/>
                </a:solidFill>
                <a:latin typeface="Arial" pitchFamily="34" charset="0"/>
                <a:cs typeface="Arial" pitchFamily="34" charset="0"/>
              </a:rPr>
              <a:t> is </a:t>
            </a:r>
            <a:r>
              <a:rPr lang="en-US" altLang="en-US" sz="2400" b="1" dirty="0" smtClean="0">
                <a:solidFill>
                  <a:srgbClr val="FFFFFF"/>
                </a:solidFill>
                <a:latin typeface="Arial" pitchFamily="34" charset="0"/>
                <a:cs typeface="Arial" pitchFamily="34" charset="0"/>
              </a:rPr>
              <a:t>false </a:t>
            </a:r>
            <a:r>
              <a:rPr kumimoji="0" lang="en-US" altLang="en-US" sz="2400" b="1" i="0" u="none" strike="noStrike" kern="1200" cap="none" spc="0" normalizeH="0" baseline="0" noProof="0" dirty="0" smtClean="0">
                <a:ln>
                  <a:noFill/>
                </a:ln>
                <a:solidFill>
                  <a:srgbClr val="FFFFFF"/>
                </a:solidFill>
                <a:effectLst/>
                <a:uLnTx/>
                <a:uFillTx/>
                <a:latin typeface="Arial" pitchFamily="34" charset="0"/>
                <a:cs typeface="Arial" pitchFamily="34" charset="0"/>
              </a:rPr>
              <a:t>regarding </a:t>
            </a:r>
            <a:r>
              <a:rPr kumimoji="0" lang="en-US" altLang="en-US" sz="2400" b="1" i="0" u="none" strike="noStrike" kern="1200" cap="none" spc="0" normalizeH="0" baseline="0" noProof="0" dirty="0" smtClean="0">
                <a:ln>
                  <a:noFill/>
                </a:ln>
                <a:solidFill>
                  <a:srgbClr val="FFFFFF"/>
                </a:solidFill>
                <a:effectLst/>
                <a:uLnTx/>
                <a:uFillTx/>
                <a:latin typeface="Arial" pitchFamily="34" charset="0"/>
                <a:cs typeface="Arial" pitchFamily="34" charset="0"/>
              </a:rPr>
              <a:t>the results </a:t>
            </a:r>
            <a:r>
              <a:rPr kumimoji="0" lang="en-US" altLang="en-US" sz="2400" b="1" i="0" u="none" strike="noStrike" kern="1200" cap="none" spc="0" normalizeH="0" baseline="0" noProof="0" dirty="0" smtClean="0">
                <a:ln>
                  <a:noFill/>
                </a:ln>
                <a:solidFill>
                  <a:srgbClr val="FFFFFF"/>
                </a:solidFill>
                <a:effectLst/>
                <a:uLnTx/>
                <a:uFillTx/>
                <a:latin typeface="Arial" pitchFamily="34" charset="0"/>
                <a:cs typeface="Arial" pitchFamily="34" charset="0"/>
              </a:rPr>
              <a:t>of the EXIT-CALC</a:t>
            </a:r>
            <a:r>
              <a:rPr kumimoji="0" lang="en-US" altLang="en-US" sz="2400" b="1" i="0" u="none" strike="noStrike" kern="1200" cap="none" spc="0" normalizeH="0" noProof="0" dirty="0" smtClean="0">
                <a:ln>
                  <a:noFill/>
                </a:ln>
                <a:solidFill>
                  <a:srgbClr val="FFFFFF"/>
                </a:solidFill>
                <a:effectLst/>
                <a:uLnTx/>
                <a:uFillTx/>
                <a:latin typeface="Arial" pitchFamily="34" charset="0"/>
                <a:cs typeface="Arial" pitchFamily="34" charset="0"/>
              </a:rPr>
              <a:t> trial comparing IVL vs BA in Ca++ lesions PCI</a:t>
            </a:r>
            <a:r>
              <a:rPr kumimoji="0" lang="en-US" altLang="en-US" sz="2400" b="1" i="0" u="none" strike="noStrike" kern="1200" cap="none" spc="0" normalizeH="0" baseline="0" noProof="0" dirty="0" smtClean="0">
                <a:ln>
                  <a:noFill/>
                </a:ln>
                <a:solidFill>
                  <a:srgbClr val="FFFFFF"/>
                </a:solidFill>
                <a:effectLst/>
                <a:uLnTx/>
                <a:uFillTx/>
                <a:latin typeface="Arial" pitchFamily="34" charset="0"/>
                <a:cs typeface="Arial" pitchFamily="34" charset="0"/>
              </a:rPr>
              <a:t>;</a:t>
            </a: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a:p>
            <a:pPr marL="642938" marR="0" lvl="0" indent="-642938" algn="l" defTabSz="771525" rtl="0" eaLnBrk="0" fontAlgn="base" latinLnBrk="0" hangingPunct="0">
              <a:lnSpc>
                <a:spcPct val="11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a:p>
            <a:pPr marL="384343" marR="0" lvl="1" indent="0" algn="l" defTabSz="771525" rtl="0" eaLnBrk="0" fontAlgn="base" latinLnBrk="0" hangingPunct="0">
              <a:lnSpc>
                <a:spcPct val="90000"/>
              </a:lnSpc>
              <a:spcBef>
                <a:spcPct val="0"/>
              </a:spcBef>
              <a:spcAft>
                <a:spcPct val="0"/>
              </a:spcAft>
              <a:buClrTx/>
              <a:buSzTx/>
              <a:buNone/>
              <a:tabLst/>
              <a:defRPr/>
            </a:pPr>
            <a:r>
              <a:rPr lang="en-US" altLang="en-US" sz="2400" b="1" dirty="0">
                <a:solidFill>
                  <a:srgbClr val="FFFFFF"/>
                </a:solidFill>
                <a:latin typeface="Arial" pitchFamily="34" charset="0"/>
                <a:cs typeface="Arial" pitchFamily="34" charset="0"/>
              </a:rPr>
              <a:t>A. </a:t>
            </a:r>
            <a:r>
              <a:rPr lang="en-US" altLang="en-US" sz="2400" b="1" dirty="0" smtClean="0">
                <a:solidFill>
                  <a:srgbClr val="FFFFFF"/>
                </a:solidFill>
                <a:latin typeface="Arial" pitchFamily="34" charset="0"/>
                <a:cs typeface="Arial" pitchFamily="34" charset="0"/>
              </a:rPr>
              <a:t>Similar MSA post PCI</a:t>
            </a: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a:p>
            <a:pPr marL="384343" marR="0" lvl="1" indent="0" algn="l" defTabSz="771525" rtl="0" eaLnBrk="0" fontAlgn="base" latinLnBrk="0" hangingPunct="0">
              <a:lnSpc>
                <a:spcPct val="9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a:p>
            <a:pPr marL="1028700" marR="0" lvl="1" indent="-642938" algn="l" defTabSz="771525" rtl="0" eaLnBrk="0" fontAlgn="base" latinLnBrk="0" hangingPunct="0">
              <a:lnSpc>
                <a:spcPct val="9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rPr>
              <a:t>B. </a:t>
            </a:r>
            <a:r>
              <a:rPr lang="en-US" altLang="en-US" sz="2400" b="1" dirty="0" smtClean="0">
                <a:solidFill>
                  <a:srgbClr val="FFFFFF"/>
                </a:solidFill>
                <a:latin typeface="Arial" pitchFamily="34" charset="0"/>
                <a:cs typeface="Arial" pitchFamily="34" charset="0"/>
              </a:rPr>
              <a:t>Similar stent expansion</a:t>
            </a:r>
            <a:endParaRPr kumimoji="0" lang="en-US" altLang="en-US" sz="2400" b="1" i="0" u="none" strike="noStrike" kern="1200" cap="none" spc="0" normalizeH="0" baseline="0" noProof="0" dirty="0" smtClean="0">
              <a:ln>
                <a:noFill/>
              </a:ln>
              <a:solidFill>
                <a:srgbClr val="FFFFFF"/>
              </a:solidFill>
              <a:effectLst/>
              <a:uLnTx/>
              <a:uFillTx/>
              <a:latin typeface="Arial" pitchFamily="34" charset="0"/>
              <a:cs typeface="Arial" pitchFamily="34" charset="0"/>
            </a:endParaRPr>
          </a:p>
          <a:p>
            <a:pPr marL="1028700" marR="0" lvl="1" indent="-642938" algn="l" defTabSz="771525" rtl="0" eaLnBrk="0" fontAlgn="base" latinLnBrk="0" hangingPunct="0">
              <a:lnSpc>
                <a:spcPct val="90000"/>
              </a:lnSpc>
              <a:spcBef>
                <a:spcPct val="0"/>
              </a:spcBef>
              <a:spcAft>
                <a:spcPct val="0"/>
              </a:spcAft>
              <a:buClrTx/>
              <a:buSzTx/>
              <a:buFontTx/>
              <a:buNone/>
              <a:tabLst/>
              <a:defRPr/>
            </a:pPr>
            <a:endParaRPr kumimoji="0" lang="en-US" altLang="en-US" sz="2400" b="1" i="0" u="none" strike="noStrike" kern="1200" cap="none" spc="0" normalizeH="0" baseline="0" noProof="0" dirty="0" smtClean="0">
              <a:ln>
                <a:noFill/>
              </a:ln>
              <a:solidFill>
                <a:srgbClr val="FFFFFF"/>
              </a:solidFill>
              <a:effectLst/>
              <a:uLnTx/>
              <a:uFillTx/>
              <a:latin typeface="Arial" pitchFamily="34" charset="0"/>
              <a:cs typeface="Arial" pitchFamily="34" charset="0"/>
            </a:endParaRPr>
          </a:p>
          <a:p>
            <a:pPr marL="1028700" marR="0" lvl="1" indent="-642938" algn="l" defTabSz="771525" rtl="0" eaLnBrk="0" fontAlgn="base" latinLnBrk="0" hangingPunct="0">
              <a:lnSpc>
                <a:spcPct val="9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srgbClr val="FFFFFF"/>
                </a:solidFill>
                <a:effectLst/>
                <a:uLnTx/>
                <a:uFillTx/>
                <a:latin typeface="Arial" pitchFamily="34" charset="0"/>
                <a:cs typeface="Arial" pitchFamily="34" charset="0"/>
              </a:rPr>
              <a:t>C</a:t>
            </a:r>
            <a:r>
              <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rPr>
              <a:t>. </a:t>
            </a:r>
            <a:r>
              <a:rPr kumimoji="0" lang="en-US" altLang="en-US" sz="2400" b="1" i="0" u="none" strike="noStrike" kern="1200" cap="none" spc="0" normalizeH="0" baseline="0" noProof="0" dirty="0" smtClean="0">
                <a:ln>
                  <a:noFill/>
                </a:ln>
                <a:solidFill>
                  <a:srgbClr val="FFFFFF"/>
                </a:solidFill>
                <a:effectLst/>
                <a:uLnTx/>
                <a:uFillTx/>
                <a:latin typeface="Arial" pitchFamily="34" charset="0"/>
                <a:cs typeface="Arial" pitchFamily="34" charset="0"/>
              </a:rPr>
              <a:t>Similar MACE</a:t>
            </a: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a:p>
            <a:pPr marL="1028700" marR="0" lvl="1" indent="-642938" algn="l" defTabSz="771525" rtl="0" eaLnBrk="0" fontAlgn="base" latinLnBrk="0" hangingPunct="0">
              <a:lnSpc>
                <a:spcPct val="9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a:p>
            <a:pPr marL="1028700" lvl="1" indent="-642938" defTabSz="771525" fontAlgn="base">
              <a:lnSpc>
                <a:spcPct val="90000"/>
              </a:lnSpc>
              <a:spcBef>
                <a:spcPct val="0"/>
              </a:spcBef>
              <a:spcAft>
                <a:spcPct val="0"/>
              </a:spcAft>
              <a:buNone/>
              <a:defRPr/>
            </a:pPr>
            <a:r>
              <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rPr>
              <a:t>D. </a:t>
            </a:r>
            <a:r>
              <a:rPr lang="en-US" altLang="en-US" sz="2400" b="1" dirty="0" smtClean="0">
                <a:solidFill>
                  <a:srgbClr val="FFFFFF"/>
                </a:solidFill>
                <a:latin typeface="Arial" pitchFamily="34" charset="0"/>
                <a:cs typeface="Arial" pitchFamily="34" charset="0"/>
              </a:rPr>
              <a:t>Higher edge dissection after IVL vs BA gp</a:t>
            </a:r>
            <a:endParaRPr lang="en-US" altLang="en-US" sz="2400" b="1" dirty="0" smtClean="0">
              <a:solidFill>
                <a:srgbClr val="FFFFFF"/>
              </a:solidFill>
              <a:latin typeface="Arial" pitchFamily="34" charset="0"/>
              <a:cs typeface="Arial" pitchFamily="34" charset="0"/>
            </a:endParaRPr>
          </a:p>
          <a:p>
            <a:pPr marL="1028700" marR="0" lvl="1" indent="-642938" algn="l" defTabSz="771525" rtl="0" eaLnBrk="0" fontAlgn="base" latinLnBrk="0" hangingPunct="0">
              <a:lnSpc>
                <a:spcPct val="9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srgbClr val="FFFFFF"/>
                </a:solidFill>
                <a:effectLst/>
                <a:uLnTx/>
                <a:uFillTx/>
                <a:latin typeface="Arial" pitchFamily="34" charset="0"/>
                <a:cs typeface="Arial" pitchFamily="34" charset="0"/>
              </a:rPr>
              <a:t> </a:t>
            </a:r>
          </a:p>
          <a:p>
            <a:pPr marL="1028700" lvl="1" indent="-642938" defTabSz="771525" fontAlgn="base">
              <a:lnSpc>
                <a:spcPct val="90000"/>
              </a:lnSpc>
              <a:spcBef>
                <a:spcPct val="0"/>
              </a:spcBef>
              <a:spcAft>
                <a:spcPct val="0"/>
              </a:spcAft>
              <a:buNone/>
              <a:defRPr/>
            </a:pPr>
            <a:r>
              <a:rPr kumimoji="0" lang="en-US" altLang="en-US" sz="2400" b="1" i="0" u="none" strike="noStrike" kern="1200" cap="none" spc="0" normalizeH="0" baseline="0" noProof="0" dirty="0" smtClean="0">
                <a:ln>
                  <a:noFill/>
                </a:ln>
                <a:solidFill>
                  <a:srgbClr val="FFFFFF"/>
                </a:solidFill>
                <a:effectLst/>
                <a:uLnTx/>
                <a:uFillTx/>
                <a:latin typeface="Arial" pitchFamily="34" charset="0"/>
                <a:cs typeface="Arial" pitchFamily="34" charset="0"/>
              </a:rPr>
              <a:t>E. </a:t>
            </a:r>
            <a:r>
              <a:rPr kumimoji="0" lang="en-US" altLang="en-US" sz="2400" b="1" i="0" u="none" strike="noStrike" kern="1200" cap="none" spc="0" normalizeH="0" baseline="0" noProof="0" dirty="0" smtClean="0">
                <a:ln>
                  <a:noFill/>
                </a:ln>
                <a:solidFill>
                  <a:srgbClr val="FFFFFF"/>
                </a:solidFill>
                <a:effectLst/>
                <a:uLnTx/>
                <a:uFillTx/>
                <a:latin typeface="Arial" pitchFamily="34" charset="0"/>
                <a:cs typeface="Arial" pitchFamily="34" charset="0"/>
              </a:rPr>
              <a:t>Similar Ca++ fracture after IVL vs BA gp</a:t>
            </a: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p:txBody>
      </p:sp>
      <p:sp>
        <p:nvSpPr>
          <p:cNvPr id="191491" name="Rectangle 3"/>
          <p:cNvSpPr>
            <a:spLocks noGrp="1" noChangeArrowheads="1"/>
          </p:cNvSpPr>
          <p:nvPr>
            <p:ph type="title" idx="4294967295"/>
          </p:nvPr>
        </p:nvSpPr>
        <p:spPr>
          <a:xfrm>
            <a:off x="803672" y="197515"/>
            <a:ext cx="8679656" cy="621775"/>
          </a:xfrm>
        </p:spPr>
        <p:txBody>
          <a:bodyPr/>
          <a:lstStyle/>
          <a:p>
            <a:pPr>
              <a:lnSpc>
                <a:spcPct val="80000"/>
              </a:lnSpc>
            </a:pPr>
            <a:r>
              <a:rPr lang="en-US" altLang="en-US" sz="3600" dirty="0">
                <a:latin typeface="Arial" pitchFamily="34" charset="0"/>
                <a:cs typeface="Arial" pitchFamily="34" charset="0"/>
              </a:rPr>
              <a:t>Question # 2</a:t>
            </a:r>
          </a:p>
        </p:txBody>
      </p:sp>
      <p:sp>
        <p:nvSpPr>
          <p:cNvPr id="191492" name="Text Box 4"/>
          <p:cNvSpPr txBox="1">
            <a:spLocks noChangeArrowheads="1"/>
          </p:cNvSpPr>
          <p:nvPr/>
        </p:nvSpPr>
        <p:spPr bwMode="auto">
          <a:xfrm>
            <a:off x="4858294" y="6011536"/>
            <a:ext cx="4588966" cy="2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713" tIns="30837" rIns="61713" bIns="30837" anchor="b"/>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r" defTabSz="771525" rtl="0" eaLnBrk="1" fontAlgn="base" latinLnBrk="0" hangingPunct="0">
              <a:lnSpc>
                <a:spcPct val="97000"/>
              </a:lnSpc>
              <a:spcBef>
                <a:spcPct val="0"/>
              </a:spcBef>
              <a:spcAft>
                <a:spcPct val="0"/>
              </a:spcAft>
              <a:buClr>
                <a:srgbClr val="000000"/>
              </a:buClr>
              <a:buSzPct val="45000"/>
              <a:buFontTx/>
              <a:buNone/>
              <a:tabLst/>
              <a:defRPr/>
            </a:pPr>
            <a:r>
              <a:rPr kumimoji="0" lang="en-GB" altLang="en-US" sz="1519" b="1" i="1" u="none" strike="noStrike" kern="1200" cap="none" spc="0" normalizeH="0" baseline="0" noProof="0" dirty="0">
                <a:ln>
                  <a:noFill/>
                </a:ln>
                <a:solidFill>
                  <a:srgbClr val="FFFF00"/>
                </a:solidFill>
                <a:effectLst/>
                <a:uLnTx/>
                <a:uFillTx/>
                <a:latin typeface="Arial" pitchFamily="34" charset="0"/>
                <a:ea typeface="+mn-ea"/>
                <a:cs typeface="Arial" pitchFamily="34" charset="0"/>
              </a:rPr>
              <a:t>,</a:t>
            </a:r>
          </a:p>
        </p:txBody>
      </p:sp>
      <p:pic>
        <p:nvPicPr>
          <p:cNvPr id="19149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2296" y="22042"/>
            <a:ext cx="356295" cy="3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967090" y="6314452"/>
            <a:ext cx="8587234" cy="43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713" tIns="30837" rIns="61713" bIns="30837">
            <a:spAutoFit/>
          </a:bodyP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71525" rtl="0" eaLnBrk="0" fontAlgn="base" latinLnBrk="0" hangingPunct="0">
              <a:lnSpc>
                <a:spcPct val="80000"/>
              </a:lnSpc>
              <a:spcBef>
                <a:spcPct val="20000"/>
              </a:spcBef>
              <a:spcAft>
                <a:spcPct val="0"/>
              </a:spcAft>
              <a:buClrTx/>
              <a:buSzTx/>
              <a:buFontTx/>
              <a:buNone/>
              <a:tabLst/>
              <a:defRPr/>
            </a:pPr>
            <a:r>
              <a:rPr kumimoji="0" lang="en-US" altLang="en-US" sz="3038" b="1" i="0" u="none" strike="noStrike" kern="1200" cap="none" spc="0" normalizeH="0" baseline="0" noProof="0" dirty="0">
                <a:ln>
                  <a:noFill/>
                </a:ln>
                <a:solidFill>
                  <a:srgbClr val="CC0000"/>
                </a:solidFill>
                <a:effectLst/>
                <a:uLnTx/>
                <a:uFillTx/>
                <a:latin typeface="Arial" pitchFamily="34" charset="0"/>
                <a:ea typeface="+mn-ea"/>
                <a:cs typeface="+mn-cs"/>
              </a:rPr>
              <a:t>The correct answer is E </a:t>
            </a:r>
          </a:p>
        </p:txBody>
      </p:sp>
    </p:spTree>
    <p:extLst>
      <p:ext uri="{BB962C8B-B14F-4D97-AF65-F5344CB8AC3E}">
        <p14:creationId xmlns:p14="http://schemas.microsoft.com/office/powerpoint/2010/main" val="3650804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189668" y="1861205"/>
            <a:ext cx="9853215" cy="405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308" tIns="30632" rIns="61308" bIns="30632" anchor="b" anchorCtr="1"/>
          <a:lstStyle>
            <a:lvl1pPr eaLnBrk="0" hangingPunct="0">
              <a:spcBef>
                <a:spcPct val="20000"/>
              </a:spcBef>
              <a:buChar char="•"/>
              <a:defRPr sz="3200">
                <a:solidFill>
                  <a:schemeClr val="bg1"/>
                </a:solidFill>
                <a:latin typeface="Times New Roman" pitchFamily="18" charset="0"/>
              </a:defRPr>
            </a:lvl1pPr>
            <a:lvl2pPr marL="800100" indent="-34290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l" defTabSz="771525" rtl="0" eaLnBrk="0" fontAlgn="base" latinLnBrk="0" hangingPunct="0">
              <a:lnSpc>
                <a:spcPct val="11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rPr>
              <a:t>Following statement is false </a:t>
            </a:r>
            <a:r>
              <a:rPr kumimoji="0" lang="en-US" altLang="en-US" sz="2400" b="1" i="0" u="none" strike="noStrike" kern="1200" cap="none" spc="0" normalizeH="0" baseline="0" noProof="0" dirty="0" smtClean="0">
                <a:ln>
                  <a:noFill/>
                </a:ln>
                <a:solidFill>
                  <a:srgbClr val="FFFFFF"/>
                </a:solidFill>
                <a:effectLst/>
                <a:uLnTx/>
                <a:uFillTx/>
                <a:latin typeface="Arial" pitchFamily="34" charset="0"/>
                <a:cs typeface="Arial" pitchFamily="34" charset="0"/>
              </a:rPr>
              <a:t>regarding the impact of coronary revascularization on LVEF change in HF hospitalization after PCI vs CABG in pts with low EF:</a:t>
            </a:r>
            <a:endParaRPr kumimoji="0" lang="en-US" altLang="en-US" sz="2400" b="1" i="0" u="none" strike="noStrike" kern="1200" cap="none" spc="0" normalizeH="0" baseline="0" noProof="0" dirty="0" smtClean="0">
              <a:ln>
                <a:noFill/>
              </a:ln>
              <a:solidFill>
                <a:srgbClr val="FFFFFF"/>
              </a:solidFill>
              <a:effectLst/>
              <a:uLnTx/>
              <a:uFillTx/>
              <a:latin typeface="Arial" pitchFamily="34" charset="0"/>
              <a:cs typeface="Arial" pitchFamily="34" charset="0"/>
            </a:endParaRPr>
          </a:p>
          <a:p>
            <a:pPr marL="0" marR="0" lvl="0" indent="0" algn="l" defTabSz="771525" rtl="0" eaLnBrk="0" fontAlgn="base" latinLnBrk="0" hangingPunct="0">
              <a:lnSpc>
                <a:spcPct val="11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a:p>
            <a:pPr marL="675084" marR="0" lvl="1" indent="-289322" algn="l" defTabSz="771525" rtl="0" eaLnBrk="0" fontAlgn="base" latinLnBrk="0" hangingPunct="0">
              <a:lnSpc>
                <a:spcPct val="90000"/>
              </a:lnSpc>
              <a:spcBef>
                <a:spcPct val="0"/>
              </a:spcBef>
              <a:spcAft>
                <a:spcPct val="0"/>
              </a:spcAft>
              <a:buClrTx/>
              <a:buSzTx/>
              <a:buFontTx/>
              <a:buAutoNum type="alphaUcPeriod"/>
              <a:tabLst/>
              <a:defRPr/>
            </a:pPr>
            <a:r>
              <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rPr>
              <a:t> </a:t>
            </a:r>
            <a:r>
              <a:rPr lang="en-US" altLang="en-US" sz="2400" b="1" dirty="0" smtClean="0">
                <a:solidFill>
                  <a:srgbClr val="FFFFFF"/>
                </a:solidFill>
                <a:latin typeface="Arial" pitchFamily="34" charset="0"/>
                <a:cs typeface="Arial" pitchFamily="34" charset="0"/>
              </a:rPr>
              <a:t>Both PCI and CABG are associated with rise in LVEF</a:t>
            </a:r>
            <a:endParaRPr kumimoji="0" lang="en-US" altLang="en-US" sz="2400" b="1" i="0" u="none" strike="noStrike" kern="1200" cap="none" spc="0" normalizeH="0" baseline="0" noProof="0" dirty="0" smtClean="0">
              <a:ln>
                <a:noFill/>
              </a:ln>
              <a:solidFill>
                <a:srgbClr val="FFFFFF"/>
              </a:solidFill>
              <a:effectLst/>
              <a:uLnTx/>
              <a:uFillTx/>
              <a:latin typeface="Arial" pitchFamily="34" charset="0"/>
              <a:cs typeface="Arial" pitchFamily="34" charset="0"/>
            </a:endParaRPr>
          </a:p>
          <a:p>
            <a:pPr marL="675084" marR="0" lvl="1" indent="-289322" algn="l" defTabSz="771525" rtl="0" eaLnBrk="0" fontAlgn="base" latinLnBrk="0" hangingPunct="0">
              <a:lnSpc>
                <a:spcPct val="90000"/>
              </a:lnSpc>
              <a:spcBef>
                <a:spcPct val="0"/>
              </a:spcBef>
              <a:spcAft>
                <a:spcPct val="0"/>
              </a:spcAft>
              <a:buClrTx/>
              <a:buSzTx/>
              <a:buFontTx/>
              <a:buAutoNum type="alphaUcPeriod"/>
              <a:tabLst/>
              <a:defRPr/>
            </a:pPr>
            <a:endParaRPr kumimoji="0" lang="en-US" altLang="en-US" sz="2400" b="1" i="0" u="none" strike="noStrike" kern="1200" cap="none" spc="0" normalizeH="0" baseline="0" noProof="0" dirty="0" smtClean="0">
              <a:ln>
                <a:noFill/>
              </a:ln>
              <a:solidFill>
                <a:srgbClr val="FFFFFF"/>
              </a:solidFill>
              <a:effectLst/>
              <a:uLnTx/>
              <a:uFillTx/>
              <a:latin typeface="Arial" pitchFamily="34" charset="0"/>
              <a:cs typeface="Arial" pitchFamily="34" charset="0"/>
            </a:endParaRPr>
          </a:p>
          <a:p>
            <a:pPr marL="675084" marR="0" lvl="1" indent="-289322" algn="l" defTabSz="771525" rtl="0" eaLnBrk="0" fontAlgn="base" latinLnBrk="0" hangingPunct="0">
              <a:lnSpc>
                <a:spcPct val="90000"/>
              </a:lnSpc>
              <a:spcBef>
                <a:spcPct val="0"/>
              </a:spcBef>
              <a:spcAft>
                <a:spcPct val="0"/>
              </a:spcAft>
              <a:buClrTx/>
              <a:buSzTx/>
              <a:buFontTx/>
              <a:buAutoNum type="alphaUcPeriod"/>
              <a:tabLst/>
              <a:defRPr/>
            </a:pPr>
            <a:r>
              <a:rPr lang="en-US" altLang="en-US" sz="2400" b="1" noProof="0" dirty="0" smtClean="0">
                <a:solidFill>
                  <a:srgbClr val="FFFFFF"/>
                </a:solidFill>
                <a:latin typeface="Arial" pitchFamily="34" charset="0"/>
                <a:cs typeface="Arial" pitchFamily="34" charset="0"/>
              </a:rPr>
              <a:t> </a:t>
            </a:r>
            <a:r>
              <a:rPr lang="en-US" altLang="en-US" sz="2400" b="1" noProof="0" dirty="0" smtClean="0">
                <a:solidFill>
                  <a:srgbClr val="FFFFFF"/>
                </a:solidFill>
                <a:latin typeface="Arial" pitchFamily="34" charset="0"/>
                <a:cs typeface="Arial" pitchFamily="34" charset="0"/>
              </a:rPr>
              <a:t>5% </a:t>
            </a:r>
            <a:r>
              <a:rPr lang="en-US" altLang="en-US" sz="2400" b="1" dirty="0">
                <a:solidFill>
                  <a:srgbClr val="FFFFFF"/>
                </a:solidFill>
                <a:latin typeface="Arial" pitchFamily="34" charset="0"/>
                <a:cs typeface="Arial" pitchFamily="34" charset="0"/>
              </a:rPr>
              <a:t>r</a:t>
            </a:r>
            <a:r>
              <a:rPr lang="en-US" altLang="en-US" sz="2400" b="1" noProof="0" dirty="0" err="1" smtClean="0">
                <a:solidFill>
                  <a:srgbClr val="FFFFFF"/>
                </a:solidFill>
                <a:latin typeface="Arial" pitchFamily="34" charset="0"/>
                <a:cs typeface="Arial" pitchFamily="34" charset="0"/>
              </a:rPr>
              <a:t>ise</a:t>
            </a:r>
            <a:r>
              <a:rPr lang="en-US" altLang="en-US" sz="2400" b="1" noProof="0" dirty="0" smtClean="0">
                <a:solidFill>
                  <a:srgbClr val="FFFFFF"/>
                </a:solidFill>
                <a:latin typeface="Arial" pitchFamily="34" charset="0"/>
                <a:cs typeface="Arial" pitchFamily="34" charset="0"/>
              </a:rPr>
              <a:t> in LVEF is associated with 5% reduction in death </a:t>
            </a: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a:p>
            <a:pPr marL="675084" marR="0" lvl="1" indent="-289322" algn="l" defTabSz="771525" rtl="0" eaLnBrk="0" fontAlgn="base" latinLnBrk="0" hangingPunct="0">
              <a:lnSpc>
                <a:spcPct val="90000"/>
              </a:lnSpc>
              <a:spcBef>
                <a:spcPct val="0"/>
              </a:spcBef>
              <a:spcAft>
                <a:spcPct val="0"/>
              </a:spcAft>
              <a:buClrTx/>
              <a:buSzTx/>
              <a:buFontTx/>
              <a:buAutoNum type="alphaUcPeriod"/>
              <a:tabLst/>
              <a:defRPr/>
            </a:pP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a:p>
            <a:pPr marL="675084" marR="0" lvl="1" indent="-289322" algn="l" defTabSz="771525" rtl="0" eaLnBrk="0" fontAlgn="base" latinLnBrk="0" hangingPunct="0">
              <a:lnSpc>
                <a:spcPct val="90000"/>
              </a:lnSpc>
              <a:spcBef>
                <a:spcPct val="0"/>
              </a:spcBef>
              <a:spcAft>
                <a:spcPct val="0"/>
              </a:spcAft>
              <a:buClrTx/>
              <a:buSzTx/>
              <a:buFontTx/>
              <a:buAutoNum type="alphaUcPeriod"/>
              <a:tabLst/>
              <a:defRPr/>
            </a:pPr>
            <a:r>
              <a:rPr lang="en-US" altLang="en-US" sz="2400" b="1" dirty="0">
                <a:solidFill>
                  <a:srgbClr val="FFFFFF"/>
                </a:solidFill>
                <a:latin typeface="Arial" pitchFamily="34" charset="0"/>
                <a:cs typeface="Arial" pitchFamily="34" charset="0"/>
              </a:rPr>
              <a:t> </a:t>
            </a:r>
            <a:r>
              <a:rPr lang="en-US" altLang="en-US" sz="2400" b="1" dirty="0" smtClean="0">
                <a:solidFill>
                  <a:srgbClr val="FFFFFF"/>
                </a:solidFill>
                <a:latin typeface="Arial" pitchFamily="34" charset="0"/>
                <a:cs typeface="Arial" pitchFamily="34" charset="0"/>
              </a:rPr>
              <a:t>5% rise in LVEF is associated with 10% in HF hospitalization</a:t>
            </a: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a:p>
            <a:pPr marL="675084" marR="0" lvl="1" indent="-289322" algn="l" defTabSz="771525" rtl="0" eaLnBrk="0" fontAlgn="base" latinLnBrk="0" hangingPunct="0">
              <a:lnSpc>
                <a:spcPct val="90000"/>
              </a:lnSpc>
              <a:spcBef>
                <a:spcPct val="0"/>
              </a:spcBef>
              <a:spcAft>
                <a:spcPct val="0"/>
              </a:spcAft>
              <a:buClrTx/>
              <a:buSzTx/>
              <a:buFontTx/>
              <a:buAutoNum type="alphaUcPeriod"/>
              <a:tabLst/>
              <a:defRPr/>
            </a:pP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a:p>
            <a:pPr marL="675084" marR="0" lvl="1" indent="-289322" algn="l" defTabSz="771525" rtl="0" eaLnBrk="0" fontAlgn="base" latinLnBrk="0" hangingPunct="0">
              <a:lnSpc>
                <a:spcPct val="90000"/>
              </a:lnSpc>
              <a:spcBef>
                <a:spcPct val="0"/>
              </a:spcBef>
              <a:spcAft>
                <a:spcPct val="0"/>
              </a:spcAft>
              <a:buClrTx/>
              <a:buSzTx/>
              <a:buFontTx/>
              <a:buAutoNum type="alphaUcPeriod"/>
              <a:tabLst/>
              <a:defRPr/>
            </a:pPr>
            <a:r>
              <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rPr>
              <a:t> </a:t>
            </a:r>
            <a:r>
              <a:rPr lang="en-US" altLang="en-US" sz="2400" b="1" dirty="0" smtClean="0">
                <a:solidFill>
                  <a:srgbClr val="FFFFFF"/>
                </a:solidFill>
                <a:latin typeface="Arial" pitchFamily="34" charset="0"/>
                <a:cs typeface="Arial" pitchFamily="34" charset="0"/>
              </a:rPr>
              <a:t>Impact of LVEF improvement was similar in both CABG and PCI gp</a:t>
            </a:r>
            <a:endParaRPr lang="en-US" altLang="en-US" sz="2400" b="1" dirty="0">
              <a:solidFill>
                <a:srgbClr val="FFFFFF"/>
              </a:solidFill>
              <a:latin typeface="Arial" pitchFamily="34" charset="0"/>
              <a:cs typeface="Arial" pitchFamily="34" charset="0"/>
            </a:endParaRPr>
          </a:p>
          <a:p>
            <a:pPr marL="675084" marR="0" lvl="1" indent="-289322" algn="l" defTabSz="771525" rtl="0" eaLnBrk="0" fontAlgn="base" latinLnBrk="0" hangingPunct="0">
              <a:lnSpc>
                <a:spcPct val="90000"/>
              </a:lnSpc>
              <a:spcBef>
                <a:spcPct val="0"/>
              </a:spcBef>
              <a:spcAft>
                <a:spcPct val="0"/>
              </a:spcAft>
              <a:buClrTx/>
              <a:buSzTx/>
              <a:buFontTx/>
              <a:buAutoNum type="alphaUcPeriod"/>
              <a:tabLst/>
              <a:defRPr/>
            </a:pP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a:p>
            <a:pPr marL="675084" marR="0" lvl="1" indent="-289322" algn="l" defTabSz="771525" rtl="0" eaLnBrk="0" fontAlgn="base" latinLnBrk="0" hangingPunct="0">
              <a:lnSpc>
                <a:spcPct val="90000"/>
              </a:lnSpc>
              <a:spcBef>
                <a:spcPct val="0"/>
              </a:spcBef>
              <a:spcAft>
                <a:spcPct val="0"/>
              </a:spcAft>
              <a:buClrTx/>
              <a:buSzTx/>
              <a:buFontTx/>
              <a:buAutoNum type="alphaUcPeriod"/>
              <a:tabLst/>
              <a:defRPr/>
            </a:pPr>
            <a:r>
              <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rPr>
              <a:t> </a:t>
            </a:r>
            <a:r>
              <a:rPr lang="en-US" altLang="en-US" sz="2400" b="1" dirty="0" smtClean="0">
                <a:solidFill>
                  <a:srgbClr val="FFFFFF"/>
                </a:solidFill>
                <a:latin typeface="Arial" pitchFamily="34" charset="0"/>
                <a:cs typeface="Arial" pitchFamily="34" charset="0"/>
              </a:rPr>
              <a:t>There was gradient with delta change in LVEF improvement and corresponding reduction in death and HF hospitalization</a:t>
            </a:r>
            <a:endParaRPr kumimoji="0" lang="en-US" altLang="en-US" sz="2400" b="1" i="0" u="none" strike="noStrike" kern="1200" cap="none" spc="0" normalizeH="0" baseline="0" noProof="0" dirty="0">
              <a:ln>
                <a:noFill/>
              </a:ln>
              <a:solidFill>
                <a:srgbClr val="FFFFFF"/>
              </a:solidFill>
              <a:effectLst/>
              <a:uLnTx/>
              <a:uFillTx/>
              <a:latin typeface="Arial" pitchFamily="34" charset="0"/>
              <a:cs typeface="Arial" pitchFamily="34" charset="0"/>
            </a:endParaRPr>
          </a:p>
        </p:txBody>
      </p:sp>
      <p:sp>
        <p:nvSpPr>
          <p:cNvPr id="190467" name="Rectangle 3"/>
          <p:cNvSpPr>
            <a:spLocks noGrp="1" noChangeArrowheads="1"/>
          </p:cNvSpPr>
          <p:nvPr>
            <p:ph type="title" idx="4294967295"/>
          </p:nvPr>
        </p:nvSpPr>
        <p:spPr>
          <a:xfrm>
            <a:off x="763916" y="34447"/>
            <a:ext cx="8679656" cy="900113"/>
          </a:xfrm>
        </p:spPr>
        <p:txBody>
          <a:bodyPr/>
          <a:lstStyle/>
          <a:p>
            <a:pPr>
              <a:lnSpc>
                <a:spcPct val="80000"/>
              </a:lnSpc>
            </a:pPr>
            <a:r>
              <a:rPr lang="en-US" altLang="en-US" sz="3600" dirty="0">
                <a:latin typeface="Arial" pitchFamily="34" charset="0"/>
                <a:cs typeface="Arial" pitchFamily="34" charset="0"/>
              </a:rPr>
              <a:t>Question # 3 </a:t>
            </a:r>
          </a:p>
        </p:txBody>
      </p:sp>
      <p:sp>
        <p:nvSpPr>
          <p:cNvPr id="190468" name="Text Box 4"/>
          <p:cNvSpPr txBox="1">
            <a:spLocks noChangeArrowheads="1"/>
          </p:cNvSpPr>
          <p:nvPr/>
        </p:nvSpPr>
        <p:spPr bwMode="auto">
          <a:xfrm>
            <a:off x="4858294" y="5864197"/>
            <a:ext cx="4588966" cy="2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308" tIns="30632" rIns="61308" bIns="30632" anchor="b"/>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r" defTabSz="771525" rtl="0" eaLnBrk="1" fontAlgn="base" latinLnBrk="0" hangingPunct="0">
              <a:lnSpc>
                <a:spcPct val="97000"/>
              </a:lnSpc>
              <a:spcBef>
                <a:spcPct val="0"/>
              </a:spcBef>
              <a:spcAft>
                <a:spcPct val="0"/>
              </a:spcAft>
              <a:buClr>
                <a:srgbClr val="000000"/>
              </a:buClr>
              <a:buSzPct val="45000"/>
              <a:buFontTx/>
              <a:buNone/>
              <a:tabLst/>
              <a:defRPr/>
            </a:pPr>
            <a:endParaRPr kumimoji="0" lang="en-GB" altLang="en-US" sz="1519" b="1" i="1" u="none" strike="noStrike" kern="1200" cap="none" spc="0" normalizeH="0" baseline="0" noProof="0">
              <a:ln>
                <a:noFill/>
              </a:ln>
              <a:solidFill>
                <a:srgbClr val="FFFF00"/>
              </a:solidFill>
              <a:effectLst/>
              <a:uLnTx/>
              <a:uFillTx/>
              <a:latin typeface="Arial" pitchFamily="34" charset="0"/>
              <a:ea typeface="+mn-ea"/>
              <a:cs typeface="Arial" pitchFamily="34" charset="0"/>
            </a:endParaRPr>
          </a:p>
        </p:txBody>
      </p:sp>
      <p:pic>
        <p:nvPicPr>
          <p:cNvPr id="190469"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3676" y="3678"/>
            <a:ext cx="356295" cy="40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1115948" y="6331020"/>
            <a:ext cx="8587234" cy="43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713" tIns="30837" rIns="61713" bIns="30837">
            <a:spAutoFit/>
          </a:bodyP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71525" rtl="0" eaLnBrk="0" fontAlgn="base" latinLnBrk="0" hangingPunct="0">
              <a:lnSpc>
                <a:spcPct val="80000"/>
              </a:lnSpc>
              <a:spcBef>
                <a:spcPct val="20000"/>
              </a:spcBef>
              <a:spcAft>
                <a:spcPct val="0"/>
              </a:spcAft>
              <a:buClrTx/>
              <a:buSzTx/>
              <a:buFontTx/>
              <a:buNone/>
              <a:tabLst/>
              <a:defRPr/>
            </a:pPr>
            <a:r>
              <a:rPr kumimoji="0" lang="en-US" altLang="en-US" sz="3038" b="1" i="0" u="none" strike="noStrike" kern="1200" cap="none" spc="0" normalizeH="0" baseline="0" noProof="0" dirty="0">
                <a:ln>
                  <a:noFill/>
                </a:ln>
                <a:solidFill>
                  <a:srgbClr val="CC0000"/>
                </a:solidFill>
                <a:effectLst/>
                <a:uLnTx/>
                <a:uFillTx/>
                <a:latin typeface="Arial" pitchFamily="34" charset="0"/>
                <a:ea typeface="+mn-ea"/>
                <a:cs typeface="+mn-cs"/>
              </a:rPr>
              <a:t>The correct answer is </a:t>
            </a:r>
            <a:r>
              <a:rPr lang="en-US" altLang="en-US" sz="3038" b="1" dirty="0">
                <a:solidFill>
                  <a:srgbClr val="CC0000"/>
                </a:solidFill>
                <a:latin typeface="Arial" pitchFamily="34" charset="0"/>
              </a:rPr>
              <a:t>D</a:t>
            </a:r>
            <a:r>
              <a:rPr kumimoji="0" lang="en-US" altLang="en-US" sz="3038" b="1" i="0" u="none" strike="noStrike" kern="1200" cap="none" spc="0" normalizeH="0" baseline="0" noProof="0" dirty="0" smtClean="0">
                <a:ln>
                  <a:noFill/>
                </a:ln>
                <a:solidFill>
                  <a:srgbClr val="CC0000"/>
                </a:solidFill>
                <a:effectLst/>
                <a:uLnTx/>
                <a:uFillTx/>
                <a:latin typeface="Arial" pitchFamily="34" charset="0"/>
                <a:ea typeface="+mn-ea"/>
                <a:cs typeface="+mn-cs"/>
              </a:rPr>
              <a:t> </a:t>
            </a:r>
            <a:endParaRPr kumimoji="0" lang="en-US" altLang="en-US" sz="3038" b="1" i="0" u="none" strike="noStrike" kern="1200" cap="none" spc="0" normalizeH="0" baseline="0" noProof="0" dirty="0">
              <a:ln>
                <a:noFill/>
              </a:ln>
              <a:solidFill>
                <a:srgbClr val="CC0000"/>
              </a:solidFill>
              <a:effectLst/>
              <a:uLnTx/>
              <a:uFillTx/>
              <a:latin typeface="Arial" pitchFamily="34" charset="0"/>
              <a:ea typeface="+mn-ea"/>
              <a:cs typeface="+mn-cs"/>
            </a:endParaRPr>
          </a:p>
        </p:txBody>
      </p:sp>
    </p:spTree>
    <p:extLst>
      <p:ext uri="{BB962C8B-B14F-4D97-AF65-F5344CB8AC3E}">
        <p14:creationId xmlns:p14="http://schemas.microsoft.com/office/powerpoint/2010/main" val="624967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166984" y="194294"/>
            <a:ext cx="9835661" cy="450056"/>
          </a:xfrm>
        </p:spPr>
        <p:txBody>
          <a:bodyPr/>
          <a:lstStyle/>
          <a:p>
            <a:r>
              <a:rPr lang="en-US" altLang="en-US" sz="4000" u="sng" dirty="0">
                <a:latin typeface="Arial" pitchFamily="34" charset="0"/>
              </a:rPr>
              <a:t>Latest Issues in Coronary Intervention</a:t>
            </a:r>
            <a:endParaRPr lang="en-US" altLang="en-US" sz="4000" i="1" u="sng" dirty="0">
              <a:latin typeface="Arial" pitchFamily="34" charset="0"/>
            </a:endParaRPr>
          </a:p>
        </p:txBody>
      </p:sp>
      <p:sp>
        <p:nvSpPr>
          <p:cNvPr id="14036995" name="Rectangle 3"/>
          <p:cNvSpPr>
            <a:spLocks noChangeArrowheads="1"/>
          </p:cNvSpPr>
          <p:nvPr/>
        </p:nvSpPr>
        <p:spPr bwMode="auto">
          <a:xfrm>
            <a:off x="19878" y="1565575"/>
            <a:ext cx="10453192" cy="437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308" tIns="30632" rIns="61308" bIns="30632" anchor="ctr">
            <a:spAutoFit/>
          </a:bodyP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l" defTabSz="771525" rtl="0" eaLnBrk="0" fontAlgn="base" latinLnBrk="0" hangingPunct="0">
              <a:lnSpc>
                <a:spcPct val="100000"/>
              </a:lnSpc>
              <a:spcBef>
                <a:spcPct val="0"/>
              </a:spcBef>
              <a:spcAft>
                <a:spcPct val="0"/>
              </a:spcAft>
              <a:buClrTx/>
              <a:buSzTx/>
              <a:buFontTx/>
              <a:buChar char="•"/>
              <a:tabLst/>
              <a:defRPr/>
            </a:pPr>
            <a:r>
              <a:rPr kumimoji="0" lang="en-US" altLang="en-US" sz="3600" b="1" i="0" u="none" strike="noStrike" kern="1200" cap="none" spc="0" normalizeH="0" baseline="0" noProof="0" dirty="0">
                <a:ln>
                  <a:noFill/>
                </a:ln>
                <a:solidFill>
                  <a:srgbClr val="FFFFFF"/>
                </a:solidFill>
                <a:effectLst/>
                <a:uLnTx/>
                <a:uFillTx/>
                <a:latin typeface="Arial" pitchFamily="34" charset="0"/>
                <a:ea typeface="+mn-ea"/>
                <a:cs typeface="+mn-cs"/>
              </a:rPr>
              <a:t> Key Interventional Trials </a:t>
            </a:r>
            <a:r>
              <a:rPr kumimoji="0" lang="en-US" altLang="en-US" sz="3600" b="1" i="0" u="none" strike="noStrike" kern="1200" cap="none" spc="0" normalizeH="0" baseline="0" noProof="0" dirty="0" smtClean="0">
                <a:ln>
                  <a:noFill/>
                </a:ln>
                <a:solidFill>
                  <a:srgbClr val="FFFFFF"/>
                </a:solidFill>
                <a:effectLst/>
                <a:uLnTx/>
                <a:uFillTx/>
                <a:latin typeface="Arial" pitchFamily="34" charset="0"/>
                <a:ea typeface="+mn-ea"/>
                <a:cs typeface="+mn-cs"/>
              </a:rPr>
              <a:t>from</a:t>
            </a:r>
            <a:r>
              <a:rPr kumimoji="0" lang="en-US" altLang="en-US" sz="3600" b="1" i="0" u="none" strike="noStrike" kern="1200" cap="none" spc="0" normalizeH="0" noProof="0" dirty="0" smtClean="0">
                <a:ln>
                  <a:noFill/>
                </a:ln>
                <a:solidFill>
                  <a:srgbClr val="FFFFFF"/>
                </a:solidFill>
                <a:effectLst/>
                <a:uLnTx/>
                <a:uFillTx/>
                <a:latin typeface="Arial" pitchFamily="34" charset="0"/>
                <a:ea typeface="+mn-ea"/>
                <a:cs typeface="+mn-cs"/>
              </a:rPr>
              <a:t> TCT/</a:t>
            </a:r>
            <a:r>
              <a:rPr lang="en-US" altLang="en-US" sz="3600" b="1" noProof="0" dirty="0" smtClean="0">
                <a:solidFill>
                  <a:srgbClr val="FFFFFF"/>
                </a:solidFill>
                <a:latin typeface="Arial" pitchFamily="34" charset="0"/>
              </a:rPr>
              <a:t>AHA </a:t>
            </a:r>
            <a:r>
              <a:rPr kumimoji="0" lang="en-US" altLang="en-US" sz="3600" b="1" i="0" u="none" strike="noStrike" kern="1200" cap="none" spc="0" normalizeH="0" baseline="0" noProof="0" dirty="0" smtClean="0">
                <a:ln>
                  <a:noFill/>
                </a:ln>
                <a:solidFill>
                  <a:srgbClr val="FFFFFF"/>
                </a:solidFill>
                <a:effectLst/>
                <a:uLnTx/>
                <a:uFillTx/>
                <a:latin typeface="Arial" pitchFamily="34" charset="0"/>
                <a:ea typeface="+mn-ea"/>
                <a:cs typeface="+mn-cs"/>
              </a:rPr>
              <a:t>2022</a:t>
            </a:r>
            <a:r>
              <a:rPr kumimoji="0" lang="en-US" altLang="en-US" sz="3600" b="1" i="0" u="none" strike="noStrike" kern="1200" cap="none" spc="0" normalizeH="0" baseline="0" noProof="0" dirty="0">
                <a:ln>
                  <a:noFill/>
                </a:ln>
                <a:solidFill>
                  <a:srgbClr val="FFFFFF"/>
                </a:solidFill>
                <a:effectLst/>
                <a:uLnTx/>
                <a:uFillTx/>
                <a:latin typeface="Arial" pitchFamily="34" charset="0"/>
                <a:ea typeface="+mn-ea"/>
                <a:cs typeface="+mn-cs"/>
              </a:rPr>
              <a:t>:    </a:t>
            </a:r>
          </a:p>
          <a:p>
            <a:pPr defTabSz="771525" fontAlgn="base">
              <a:spcBef>
                <a:spcPct val="0"/>
              </a:spcBef>
              <a:spcAft>
                <a:spcPct val="0"/>
              </a:spcAft>
              <a:buNone/>
              <a:defRPr/>
            </a:pPr>
            <a:r>
              <a:rPr kumimoji="0" lang="en-US" altLang="en-US" sz="3600" b="1" i="0" u="none" strike="noStrike" kern="1200" cap="none" spc="0" normalizeH="0" baseline="0" noProof="0" dirty="0">
                <a:ln>
                  <a:noFill/>
                </a:ln>
                <a:solidFill>
                  <a:srgbClr val="FFFFFF"/>
                </a:solidFill>
                <a:effectLst/>
                <a:uLnTx/>
                <a:uFillTx/>
                <a:latin typeface="Arial" pitchFamily="34" charset="0"/>
                <a:ea typeface="+mn-ea"/>
                <a:cs typeface="+mn-cs"/>
              </a:rPr>
              <a:t>   </a:t>
            </a:r>
            <a:r>
              <a:rPr kumimoji="0" lang="en-US" altLang="en-US" sz="3600" b="1" i="0" u="none" strike="noStrike" kern="1200" cap="none" spc="0" normalizeH="0" baseline="0" noProof="0" dirty="0" smtClean="0">
                <a:ln>
                  <a:noFill/>
                </a:ln>
                <a:solidFill>
                  <a:srgbClr val="FFFFFF"/>
                </a:solidFill>
                <a:effectLst/>
                <a:uLnTx/>
                <a:uFillTx/>
                <a:latin typeface="Arial" pitchFamily="34" charset="0"/>
                <a:ea typeface="+mn-ea"/>
                <a:cs typeface="+mn-cs"/>
              </a:rPr>
              <a:t>  BRIGHT-4</a:t>
            </a:r>
            <a:r>
              <a:rPr kumimoji="0" lang="en-US" altLang="en-US" sz="3600" b="1" i="0" u="none" strike="noStrike" kern="1200" cap="none" spc="0" normalizeH="0" noProof="0" dirty="0" smtClean="0">
                <a:ln>
                  <a:noFill/>
                </a:ln>
                <a:solidFill>
                  <a:srgbClr val="FFFFFF"/>
                </a:solidFill>
                <a:effectLst/>
                <a:uLnTx/>
                <a:uFillTx/>
                <a:latin typeface="Arial" pitchFamily="34" charset="0"/>
                <a:ea typeface="+mn-ea"/>
                <a:cs typeface="+mn-cs"/>
              </a:rPr>
              <a:t> Trial, EXIT-CALC Trial, ECMO-CS </a:t>
            </a:r>
          </a:p>
          <a:p>
            <a:pPr defTabSz="771525" fontAlgn="base">
              <a:spcBef>
                <a:spcPct val="0"/>
              </a:spcBef>
              <a:spcAft>
                <a:spcPct val="0"/>
              </a:spcAft>
              <a:buNone/>
              <a:defRPr/>
            </a:pPr>
            <a:r>
              <a:rPr lang="en-US" altLang="en-US" sz="3600" b="1" dirty="0">
                <a:solidFill>
                  <a:srgbClr val="FFFFFF"/>
                </a:solidFill>
                <a:latin typeface="Arial" pitchFamily="34" charset="0"/>
              </a:rPr>
              <a:t> </a:t>
            </a:r>
            <a:r>
              <a:rPr lang="en-US" altLang="en-US" sz="3600" b="1" dirty="0" smtClean="0">
                <a:solidFill>
                  <a:srgbClr val="FFFFFF"/>
                </a:solidFill>
                <a:latin typeface="Arial" pitchFamily="34" charset="0"/>
              </a:rPr>
              <a:t>    </a:t>
            </a:r>
            <a:r>
              <a:rPr kumimoji="0" lang="en-US" altLang="en-US" sz="3600" b="1" i="0" u="none" strike="noStrike" kern="1200" cap="none" spc="0" normalizeH="0" noProof="0" dirty="0" smtClean="0">
                <a:ln>
                  <a:noFill/>
                </a:ln>
                <a:solidFill>
                  <a:srgbClr val="FFFFFF"/>
                </a:solidFill>
                <a:effectLst/>
                <a:uLnTx/>
                <a:uFillTx/>
                <a:latin typeface="Arial" pitchFamily="34" charset="0"/>
                <a:ea typeface="+mn-ea"/>
                <a:cs typeface="+mn-cs"/>
              </a:rPr>
              <a:t>Trial</a:t>
            </a:r>
            <a:endParaRPr kumimoji="0" lang="en-US" altLang="en-US" sz="3000" b="1" i="0" u="none" strike="noStrike" kern="1200" cap="none" spc="0" normalizeH="0" baseline="0" noProof="0" dirty="0" smtClean="0">
              <a:ln>
                <a:noFill/>
              </a:ln>
              <a:solidFill>
                <a:srgbClr val="FFFFFF"/>
              </a:solidFill>
              <a:effectLst/>
              <a:uLnTx/>
              <a:uFillTx/>
              <a:latin typeface="Arial" pitchFamily="34" charset="0"/>
              <a:ea typeface="+mn-ea"/>
              <a:cs typeface="+mn-cs"/>
            </a:endParaRPr>
          </a:p>
          <a:p>
            <a:pPr defTabSz="771525" fontAlgn="base">
              <a:spcBef>
                <a:spcPct val="0"/>
              </a:spcBef>
              <a:spcAft>
                <a:spcPct val="0"/>
              </a:spcAft>
              <a:buNone/>
              <a:defRPr/>
            </a:pPr>
            <a:endParaRPr kumimoji="0" lang="en-US" altLang="en-US" sz="3200" b="1" i="0" u="none" strike="noStrike" kern="1200" cap="none" spc="0" normalizeH="0" baseline="0" noProof="0" dirty="0">
              <a:ln>
                <a:noFill/>
              </a:ln>
              <a:solidFill>
                <a:srgbClr val="FFFFFF"/>
              </a:solidFill>
              <a:effectLst/>
              <a:uLnTx/>
              <a:uFillTx/>
              <a:latin typeface="Arial" pitchFamily="34" charset="0"/>
              <a:ea typeface="+mn-ea"/>
              <a:cs typeface="+mn-cs"/>
            </a:endParaRPr>
          </a:p>
          <a:p>
            <a:pPr marL="0" marR="0" lvl="0" indent="0" algn="l" defTabSz="771525" rtl="0" eaLnBrk="0" fontAlgn="base" latinLnBrk="0" hangingPunct="0">
              <a:lnSpc>
                <a:spcPct val="100000"/>
              </a:lnSpc>
              <a:spcBef>
                <a:spcPct val="0"/>
              </a:spcBef>
              <a:spcAft>
                <a:spcPct val="0"/>
              </a:spcAft>
              <a:buClrTx/>
              <a:buSzTx/>
              <a:buFontTx/>
              <a:buNone/>
              <a:tabLst/>
              <a:defRPr/>
            </a:pPr>
            <a:r>
              <a:rPr kumimoji="0" lang="en-US" altLang="en-US" sz="3000" b="1" i="1" u="none" strike="noStrike" kern="1200" cap="none" spc="0" normalizeH="0" baseline="0" noProof="0" dirty="0">
                <a:ln>
                  <a:noFill/>
                </a:ln>
                <a:solidFill>
                  <a:srgbClr val="FFFFFF"/>
                </a:solidFill>
                <a:effectLst/>
                <a:uLnTx/>
                <a:uFillTx/>
                <a:latin typeface="Arial" pitchFamily="34" charset="0"/>
                <a:ea typeface="+mn-ea"/>
                <a:cs typeface="+mn-cs"/>
              </a:rPr>
              <a:t> </a:t>
            </a:r>
            <a:r>
              <a:rPr kumimoji="0" lang="en-US" altLang="en-US" sz="3000" b="1" i="1" u="none" strike="noStrike" kern="1200" cap="none" spc="0" normalizeH="0" baseline="0" noProof="0" dirty="0">
                <a:ln>
                  <a:noFill/>
                </a:ln>
                <a:solidFill>
                  <a:schemeClr val="bg2"/>
                </a:solidFill>
                <a:effectLst/>
                <a:uLnTx/>
                <a:uFillTx/>
                <a:latin typeface="Arial" pitchFamily="34" charset="0"/>
                <a:ea typeface="+mn-ea"/>
                <a:cs typeface="+mn-cs"/>
              </a:rPr>
              <a:t>Focused review of the month</a:t>
            </a:r>
          </a:p>
          <a:p>
            <a:pPr marL="0" marR="0" lvl="0" indent="0" algn="l" defTabSz="771525" rtl="0" eaLnBrk="0" fontAlgn="base" latinLnBrk="0" hangingPunct="0">
              <a:lnSpc>
                <a:spcPct val="100000"/>
              </a:lnSpc>
              <a:spcBef>
                <a:spcPct val="0"/>
              </a:spcBef>
              <a:spcAft>
                <a:spcPct val="0"/>
              </a:spcAft>
              <a:buClrTx/>
              <a:buSzTx/>
              <a:buFontTx/>
              <a:buChar char="•"/>
              <a:tabLst/>
              <a:defRPr/>
            </a:pPr>
            <a:r>
              <a:rPr kumimoji="0" lang="en-US" altLang="en-US" sz="3600" b="1" i="0" u="none" strike="noStrike" kern="1200" cap="none" spc="0" normalizeH="0" baseline="0" noProof="0" dirty="0">
                <a:ln>
                  <a:noFill/>
                </a:ln>
                <a:solidFill>
                  <a:schemeClr val="bg2"/>
                </a:solidFill>
                <a:effectLst/>
                <a:uLnTx/>
                <a:uFillTx/>
                <a:latin typeface="Arial" pitchFamily="34" charset="0"/>
                <a:ea typeface="+mn-ea"/>
                <a:cs typeface="+mn-cs"/>
              </a:rPr>
              <a:t> </a:t>
            </a:r>
            <a:r>
              <a:rPr kumimoji="0" lang="en-US" altLang="en-US" sz="3600" b="1" i="0" u="none" strike="noStrike" kern="1200" cap="none" spc="0" normalizeH="0" baseline="0" noProof="0" dirty="0" smtClean="0">
                <a:ln>
                  <a:noFill/>
                </a:ln>
                <a:solidFill>
                  <a:schemeClr val="bg2"/>
                </a:solidFill>
                <a:effectLst/>
                <a:uLnTx/>
                <a:uFillTx/>
                <a:latin typeface="Arial" pitchFamily="34" charset="0"/>
                <a:ea typeface="+mn-ea"/>
                <a:cs typeface="+mn-cs"/>
              </a:rPr>
              <a:t>Impact of Revascularization on Low EF:</a:t>
            </a:r>
            <a:r>
              <a:rPr kumimoji="0" lang="en-US" altLang="en-US" sz="4000" b="1" i="0" u="none" strike="noStrike" kern="1200" cap="none" spc="0" normalizeH="0" baseline="0" noProof="0" dirty="0" smtClean="0">
                <a:ln>
                  <a:noFill/>
                </a:ln>
                <a:solidFill>
                  <a:schemeClr val="bg2"/>
                </a:solidFill>
                <a:effectLst/>
                <a:uLnTx/>
                <a:uFillTx/>
                <a:latin typeface="Arial" pitchFamily="34" charset="0"/>
                <a:ea typeface="+mn-ea"/>
                <a:cs typeface="+mn-cs"/>
              </a:rPr>
              <a:t>    </a:t>
            </a:r>
          </a:p>
          <a:p>
            <a:pPr marL="0" marR="0" lvl="0" indent="0" algn="l" defTabSz="771525" rtl="0" eaLnBrk="0" fontAlgn="base" latinLnBrk="0" hangingPunct="0">
              <a:lnSpc>
                <a:spcPct val="100000"/>
              </a:lnSpc>
              <a:spcBef>
                <a:spcPct val="0"/>
              </a:spcBef>
              <a:spcAft>
                <a:spcPct val="0"/>
              </a:spcAft>
              <a:buClrTx/>
              <a:buSzTx/>
              <a:buNone/>
              <a:tabLst/>
              <a:defRPr/>
            </a:pPr>
            <a:r>
              <a:rPr lang="en-US" altLang="en-US" sz="4000" b="1" noProof="0" dirty="0" smtClean="0">
                <a:solidFill>
                  <a:schemeClr val="bg2"/>
                </a:solidFill>
                <a:latin typeface="Arial" pitchFamily="34" charset="0"/>
              </a:rPr>
              <a:t>     </a:t>
            </a:r>
            <a:r>
              <a:rPr lang="en-US" altLang="en-US" sz="3000" b="1" i="1" dirty="0" smtClean="0">
                <a:solidFill>
                  <a:schemeClr val="bg2"/>
                </a:solidFill>
                <a:latin typeface="Arial" pitchFamily="34" charset="0"/>
              </a:rPr>
              <a:t>Change in LVEF with coronary revascularization </a:t>
            </a:r>
          </a:p>
          <a:p>
            <a:pPr marL="0" marR="0" lvl="0" indent="0" algn="l" defTabSz="771525" rtl="0" eaLnBrk="0" fontAlgn="base" latinLnBrk="0" hangingPunct="0">
              <a:lnSpc>
                <a:spcPct val="100000"/>
              </a:lnSpc>
              <a:spcBef>
                <a:spcPct val="0"/>
              </a:spcBef>
              <a:spcAft>
                <a:spcPct val="0"/>
              </a:spcAft>
              <a:buClrTx/>
              <a:buSzTx/>
              <a:buNone/>
              <a:tabLst/>
              <a:defRPr/>
            </a:pPr>
            <a:r>
              <a:rPr lang="en-US" altLang="en-US" sz="3000" b="1" i="1" dirty="0">
                <a:solidFill>
                  <a:schemeClr val="bg2"/>
                </a:solidFill>
                <a:latin typeface="Arial" pitchFamily="34" charset="0"/>
              </a:rPr>
              <a:t> </a:t>
            </a:r>
            <a:r>
              <a:rPr lang="en-US" altLang="en-US" sz="3000" b="1" i="1" dirty="0" smtClean="0">
                <a:solidFill>
                  <a:schemeClr val="bg2"/>
                </a:solidFill>
                <a:latin typeface="Arial" pitchFamily="34" charset="0"/>
              </a:rPr>
              <a:t>     and subsequent risk for adverse CV outcomes</a:t>
            </a:r>
            <a:endParaRPr kumimoji="0" lang="en-US" altLang="en-US" sz="3000" b="1" i="1" u="none" strike="noStrike" kern="1200" cap="none" spc="0" normalizeH="0" baseline="0" noProof="0" dirty="0">
              <a:ln>
                <a:noFill/>
              </a:ln>
              <a:solidFill>
                <a:schemeClr val="bg2"/>
              </a:solidFill>
              <a:effectLst/>
              <a:uLnTx/>
              <a:uFillTx/>
              <a:latin typeface="Arial" pitchFamily="34" charset="0"/>
            </a:endParaRPr>
          </a:p>
        </p:txBody>
      </p:sp>
      <p:pic>
        <p:nvPicPr>
          <p:cNvPr id="13210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0705" y="3162"/>
            <a:ext cx="356295" cy="3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881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036995"/>
                                        </p:tgtEl>
                                        <p:attrNameLst>
                                          <p:attrName>style.visibility</p:attrName>
                                        </p:attrNameLst>
                                      </p:cBhvr>
                                      <p:to>
                                        <p:strVal val="visible"/>
                                      </p:to>
                                    </p:set>
                                    <p:animEffect transition="in" filter="box(in)">
                                      <p:cBhvr>
                                        <p:cTn id="7" dur="500"/>
                                        <p:tgtEl>
                                          <p:spTgt spid="14036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699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4" y="564780"/>
            <a:ext cx="10287000" cy="6051173"/>
          </a:xfrm>
          <a:prstGeom prst="rect">
            <a:avLst/>
          </a:prstGeom>
        </p:spPr>
      </p:pic>
      <p:sp>
        <p:nvSpPr>
          <p:cNvPr id="2" name="TextBox 1"/>
          <p:cNvSpPr txBox="1"/>
          <p:nvPr/>
        </p:nvSpPr>
        <p:spPr>
          <a:xfrm>
            <a:off x="2902225" y="3041375"/>
            <a:ext cx="5686172" cy="424732"/>
          </a:xfrm>
          <a:prstGeom prst="rect">
            <a:avLst/>
          </a:prstGeom>
          <a:noFill/>
        </p:spPr>
        <p:txBody>
          <a:bodyPr wrap="none" rtlCol="0">
            <a:spAutoFit/>
          </a:bodyPr>
          <a:lstStyle/>
          <a:p>
            <a:r>
              <a:rPr lang="en-US" b="1" i="1" dirty="0" smtClean="0">
                <a:latin typeface="Arial" panose="020B0604020202020204" pitchFamily="34" charset="0"/>
                <a:cs typeface="Arial" panose="020B0604020202020204" pitchFamily="34" charset="0"/>
              </a:rPr>
              <a:t>(Usual PCI dose 1.75 mg/kg/</a:t>
            </a:r>
            <a:r>
              <a:rPr lang="en-US" b="1" i="1" dirty="0" err="1" smtClean="0">
                <a:latin typeface="Arial" panose="020B0604020202020204" pitchFamily="34" charset="0"/>
                <a:cs typeface="Arial" panose="020B0604020202020204" pitchFamily="34" charset="0"/>
              </a:rPr>
              <a:t>hr</a:t>
            </a:r>
            <a:r>
              <a:rPr lang="en-US" b="1" i="1" dirty="0" smtClean="0">
                <a:latin typeface="Arial" panose="020B0604020202020204" pitchFamily="34" charset="0"/>
                <a:cs typeface="Arial" panose="020B0604020202020204" pitchFamily="34" charset="0"/>
              </a:rPr>
              <a:t> for 2-4 </a:t>
            </a:r>
            <a:r>
              <a:rPr lang="en-US" b="1" i="1" dirty="0" err="1" smtClean="0">
                <a:latin typeface="Arial" panose="020B0604020202020204" pitchFamily="34" charset="0"/>
                <a:cs typeface="Arial" panose="020B0604020202020204" pitchFamily="34" charset="0"/>
              </a:rPr>
              <a:t>hrs</a:t>
            </a:r>
            <a:r>
              <a:rPr lang="en-US" b="1" i="1" dirty="0" smtClean="0">
                <a:latin typeface="Arial" panose="020B0604020202020204" pitchFamily="34" charset="0"/>
                <a:cs typeface="Arial" panose="020B0604020202020204" pitchFamily="34" charset="0"/>
              </a:rPr>
              <a:t>)</a:t>
            </a: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13390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1">
            <a:extLst>
              <a:ext uri="{FF2B5EF4-FFF2-40B4-BE49-F238E27FC236}">
                <a16:creationId xmlns:a16="http://schemas.microsoft.com/office/drawing/2014/main" id="{4AE70950-2408-6142-923C-69508D045519}"/>
              </a:ext>
            </a:extLst>
          </p:cNvPr>
          <p:cNvSpPr txBox="1"/>
          <p:nvPr/>
        </p:nvSpPr>
        <p:spPr>
          <a:xfrm>
            <a:off x="15304" y="41134"/>
            <a:ext cx="1027169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altLang="zh-CN" sz="3200" b="1" i="0" u="none" strike="noStrike" kern="1200" cap="none" spc="0" normalizeH="0" baseline="0" noProof="0" dirty="0">
                <a:ln>
                  <a:noFill/>
                </a:ln>
                <a:solidFill>
                  <a:srgbClr val="FFFF00"/>
                </a:solidFill>
                <a:effectLst/>
                <a:uLnTx/>
                <a:uFillTx/>
                <a:latin typeface="Arial" panose="020B0604020202020204" pitchFamily="34" charset="0"/>
                <a:ea typeface="等线" panose="02010600030101010101"/>
                <a:cs typeface="Arial" panose="020B0604020202020204" pitchFamily="34" charset="0"/>
              </a:rPr>
              <a:t>Bivalirudin vs. Heparin Anticoagulation During Primary PCI in STEMI</a:t>
            </a:r>
          </a:p>
        </p:txBody>
      </p:sp>
      <p:sp>
        <p:nvSpPr>
          <p:cNvPr id="4" name="文本框 3">
            <a:extLst>
              <a:ext uri="{FF2B5EF4-FFF2-40B4-BE49-F238E27FC236}">
                <a16:creationId xmlns:a16="http://schemas.microsoft.com/office/drawing/2014/main" id="{FF85DABF-AAE0-18F2-99D4-C20A8A2CB9CB}"/>
              </a:ext>
            </a:extLst>
          </p:cNvPr>
          <p:cNvSpPr txBox="1"/>
          <p:nvPr/>
        </p:nvSpPr>
        <p:spPr>
          <a:xfrm>
            <a:off x="-101777" y="1017359"/>
            <a:ext cx="10527925" cy="5232202"/>
          </a:xfrm>
          <a:prstGeom prst="rect">
            <a:avLst/>
          </a:prstGeom>
          <a:noFill/>
        </p:spPr>
        <p:txBody>
          <a:bodyPr wrap="square">
            <a:spAutoFit/>
          </a:bodyPr>
          <a:lstStyle/>
          <a:p>
            <a:pPr marL="376237" marR="0" lvl="0" indent="-285750" algn="l" defTabSz="914400" rtl="0" eaLnBrk="1" fontAlgn="auto" latinLnBrk="0" hangingPunct="1">
              <a:lnSpc>
                <a:spcPct val="100000"/>
              </a:lnSpc>
              <a:spcBef>
                <a:spcPts val="2000"/>
              </a:spcBef>
              <a:spcAft>
                <a:spcPts val="0"/>
              </a:spcAft>
              <a:buClr>
                <a:srgbClr val="FFC000"/>
              </a:buClr>
              <a:buSzTx/>
              <a:buFont typeface="Arial" panose="020B0604020202020204" pitchFamily="34" charset="0"/>
              <a:buChar char="•"/>
              <a:tabLst/>
              <a:defRPr/>
            </a:pPr>
            <a:r>
              <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a:cs typeface="Arial" panose="020B0604020202020204" pitchFamily="34" charset="0"/>
              </a:rPr>
              <a:t>Six</a:t>
            </a:r>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a:cs typeface="Arial" panose="020B0604020202020204" pitchFamily="34" charset="0"/>
              </a:rPr>
              <a:t> </a:t>
            </a:r>
            <a:r>
              <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a:cs typeface="Arial" panose="020B0604020202020204" pitchFamily="34" charset="0"/>
              </a:rPr>
              <a:t>completed randomized trials have reported conflicting results</a:t>
            </a:r>
            <a:r>
              <a:rPr kumimoji="0" lang="en-US" altLang="zh-CN" sz="2400" b="1" i="0" u="none" strike="noStrike" kern="1200" cap="none" spc="0" normalizeH="0" baseline="30000" noProof="0" dirty="0">
                <a:ln>
                  <a:noFill/>
                </a:ln>
                <a:solidFill>
                  <a:srgbClr val="FFFFFF"/>
                </a:solidFill>
                <a:effectLst/>
                <a:uLnTx/>
                <a:uFillTx/>
                <a:latin typeface="Arial" panose="020B0604020202020204" pitchFamily="34" charset="0"/>
                <a:ea typeface="等线" panose="02010600030101010101"/>
                <a:cs typeface="Arial" panose="020B0604020202020204" pitchFamily="34" charset="0"/>
              </a:rPr>
              <a:t>1-6</a:t>
            </a:r>
          </a:p>
          <a:p>
            <a:pPr marL="376237" marR="0" lvl="0" indent="-285750" algn="l" defTabSz="914400" rtl="0" eaLnBrk="1" fontAlgn="auto" latinLnBrk="0" hangingPunct="1">
              <a:lnSpc>
                <a:spcPct val="100000"/>
              </a:lnSpc>
              <a:spcBef>
                <a:spcPts val="2000"/>
              </a:spcBef>
              <a:spcAft>
                <a:spcPts val="0"/>
              </a:spcAft>
              <a:buClr>
                <a:srgbClr val="FFC000"/>
              </a:buClr>
              <a:buSzTx/>
              <a:buFont typeface="Arial" panose="020B0604020202020204" pitchFamily="34" charset="0"/>
              <a:buChar char="•"/>
              <a:tabLst/>
              <a:defRPr/>
            </a:pPr>
            <a:r>
              <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a:cs typeface="Arial" panose="020B0604020202020204" pitchFamily="34" charset="0"/>
              </a:rPr>
              <a:t>Substantial heterogeneity was present in the prior trial </a:t>
            </a:r>
            <a:r>
              <a:rPr kumimoji="0" lang="en-US" altLang="zh-CN" sz="2400" b="1" i="0" u="none" strike="noStrike" kern="1200" cap="none" spc="0" normalizeH="0" baseline="0" noProof="0" dirty="0" smtClean="0">
                <a:ln>
                  <a:noFill/>
                </a:ln>
                <a:solidFill>
                  <a:srgbClr val="FFFFFF"/>
                </a:solidFill>
                <a:effectLst/>
                <a:uLnTx/>
                <a:uFillTx/>
                <a:latin typeface="Arial" panose="020B0604020202020204" pitchFamily="34" charset="0"/>
                <a:ea typeface="等线" panose="02010600030101010101"/>
                <a:cs typeface="Arial" panose="020B0604020202020204" pitchFamily="34" charset="0"/>
              </a:rPr>
              <a:t>designs:</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a:cs typeface="Arial" panose="020B0604020202020204" pitchFamily="34" charset="0"/>
            </a:endParaRPr>
          </a:p>
          <a:p>
            <a:pPr marL="838200" marR="0" lvl="0" indent="-285750" algn="l" defTabSz="914400" rtl="0" eaLnBrk="1" fontAlgn="auto" latinLnBrk="0" hangingPunct="1">
              <a:lnSpc>
                <a:spcPct val="100000"/>
              </a:lnSpc>
              <a:spcBef>
                <a:spcPts val="2000"/>
              </a:spcBef>
              <a:spcAft>
                <a:spcPts val="0"/>
              </a:spcAft>
              <a:buClr>
                <a:srgbClr val="FFC000"/>
              </a:buClr>
              <a:buSzTx/>
              <a:buFont typeface="Arial" panose="020B0604020202020204" pitchFamily="34" charset="0"/>
              <a:buChar char="‒"/>
              <a:tabLst/>
              <a:defRPr/>
            </a:pPr>
            <a:r>
              <a:rPr kumimoji="0" lang="en-US" altLang="zh-CN" sz="2400" b="1" i="0" u="none" strike="noStrike" kern="1200" cap="none" spc="0" normalizeH="0" baseline="0" noProof="0" dirty="0" smtClean="0">
                <a:ln>
                  <a:noFill/>
                </a:ln>
                <a:solidFill>
                  <a:srgbClr val="B3EBFF"/>
                </a:solidFill>
                <a:effectLst>
                  <a:outerShdw blurRad="38100" dist="38100" dir="2700000" algn="tl">
                    <a:srgbClr val="000000">
                      <a:alpha val="43137"/>
                    </a:srgbClr>
                  </a:outerShdw>
                </a:effectLst>
                <a:uLnTx/>
                <a:uFillTx/>
                <a:latin typeface="Arial" panose="020B0604020202020204" pitchFamily="34" charset="0"/>
                <a:ea typeface="等线" panose="02010600030101010101"/>
                <a:cs typeface="Arial" panose="020B0604020202020204" pitchFamily="34" charset="0"/>
              </a:rPr>
              <a:t>Routine </a:t>
            </a:r>
            <a:r>
              <a:rPr kumimoji="0" lang="en-US" altLang="zh-CN" sz="2400" b="1" i="0" u="none" strike="noStrike" kern="1200" cap="none" spc="0" normalizeH="0" baseline="0" noProof="0" dirty="0">
                <a:ln>
                  <a:noFill/>
                </a:ln>
                <a:solidFill>
                  <a:srgbClr val="B3EBFF"/>
                </a:solidFill>
                <a:effectLst>
                  <a:outerShdw blurRad="38100" dist="38100" dir="2700000" algn="tl">
                    <a:srgbClr val="000000">
                      <a:alpha val="43137"/>
                    </a:srgbClr>
                  </a:outerShdw>
                </a:effectLst>
                <a:uLnTx/>
                <a:uFillTx/>
                <a:latin typeface="Arial" panose="020B0604020202020204" pitchFamily="34" charset="0"/>
                <a:ea typeface="等线" panose="02010600030101010101"/>
                <a:cs typeface="Arial" panose="020B0604020202020204" pitchFamily="34" charset="0"/>
              </a:rPr>
              <a:t>vs. selective use of GPIIb/IIIa inhibitors (GPI</a:t>
            </a:r>
            <a:r>
              <a:rPr kumimoji="0" lang="en-US" altLang="zh-CN" sz="2400" b="1" i="0" u="none" strike="noStrike" kern="1200" cap="none" spc="0" normalizeH="0" baseline="0" noProof="0" dirty="0" smtClean="0">
                <a:ln>
                  <a:noFill/>
                </a:ln>
                <a:solidFill>
                  <a:srgbClr val="B3EBFF"/>
                </a:solidFill>
                <a:effectLst>
                  <a:outerShdw blurRad="38100" dist="38100" dir="2700000" algn="tl">
                    <a:srgbClr val="000000">
                      <a:alpha val="43137"/>
                    </a:srgbClr>
                  </a:outerShdw>
                </a:effectLst>
                <a:uLnTx/>
                <a:uFillTx/>
                <a:latin typeface="Arial" panose="020B0604020202020204" pitchFamily="34" charset="0"/>
                <a:ea typeface="等线" panose="02010600030101010101"/>
                <a:cs typeface="Arial" panose="020B0604020202020204" pitchFamily="34" charset="0"/>
              </a:rPr>
              <a:t>) + heparin </a:t>
            </a:r>
            <a:endParaRPr kumimoji="0" lang="en-US" altLang="zh-CN" sz="2400" b="1" i="0" u="none" strike="noStrike" kern="1200" cap="none" spc="0" normalizeH="0" baseline="0" noProof="0" dirty="0">
              <a:ln>
                <a:noFill/>
              </a:ln>
              <a:solidFill>
                <a:srgbClr val="B3EBFF"/>
              </a:solidFill>
              <a:effectLst>
                <a:outerShdw blurRad="38100" dist="38100" dir="2700000" algn="tl">
                  <a:srgbClr val="000000">
                    <a:alpha val="43137"/>
                  </a:srgbClr>
                </a:outerShdw>
              </a:effectLst>
              <a:uLnTx/>
              <a:uFillTx/>
              <a:latin typeface="Arial" panose="020B0604020202020204" pitchFamily="34" charset="0"/>
              <a:ea typeface="等线" panose="02010600030101010101"/>
              <a:cs typeface="Arial" panose="020B0604020202020204" pitchFamily="34" charset="0"/>
            </a:endParaRPr>
          </a:p>
          <a:p>
            <a:pPr marL="838200" marR="0" lvl="0" indent="-285750" algn="l" defTabSz="914400" rtl="0" eaLnBrk="1" fontAlgn="auto" latinLnBrk="0" hangingPunct="1">
              <a:lnSpc>
                <a:spcPct val="100000"/>
              </a:lnSpc>
              <a:spcBef>
                <a:spcPts val="2000"/>
              </a:spcBef>
              <a:spcAft>
                <a:spcPts val="0"/>
              </a:spcAft>
              <a:buClr>
                <a:srgbClr val="FFC000"/>
              </a:buClr>
              <a:buSzTx/>
              <a:buFont typeface="Arial" panose="020B0604020202020204" pitchFamily="34" charset="0"/>
              <a:buChar char="‒"/>
              <a:tabLst/>
              <a:defRPr/>
            </a:pPr>
            <a:r>
              <a:rPr kumimoji="0" lang="en-US" altLang="zh-CN" sz="2400" b="1" i="0" u="none" strike="noStrike" kern="1200" cap="none" spc="0" normalizeH="0" baseline="0" noProof="0" dirty="0" smtClean="0">
                <a:ln>
                  <a:noFill/>
                </a:ln>
                <a:solidFill>
                  <a:srgbClr val="B3EBFF"/>
                </a:solidFill>
                <a:effectLst>
                  <a:outerShdw blurRad="38100" dist="38100" dir="2700000" algn="tl">
                    <a:srgbClr val="000000">
                      <a:alpha val="43137"/>
                    </a:srgbClr>
                  </a:outerShdw>
                </a:effectLst>
                <a:uLnTx/>
                <a:uFillTx/>
                <a:latin typeface="Arial" panose="020B0604020202020204" pitchFamily="34" charset="0"/>
                <a:ea typeface="等线" panose="02010600030101010101"/>
                <a:cs typeface="Arial" panose="020B0604020202020204" pitchFamily="34" charset="0"/>
              </a:rPr>
              <a:t>Use</a:t>
            </a:r>
            <a:r>
              <a:rPr kumimoji="0" lang="en-US" altLang="zh-CN" sz="2400" b="1" i="0" u="none" strike="noStrike" kern="1200" cap="none" spc="0" normalizeH="0" baseline="0" noProof="0" dirty="0">
                <a:ln>
                  <a:noFill/>
                </a:ln>
                <a:solidFill>
                  <a:srgbClr val="B3EBFF"/>
                </a:solidFill>
                <a:effectLst>
                  <a:outerShdw blurRad="38100" dist="38100" dir="2700000" algn="tl">
                    <a:srgbClr val="000000">
                      <a:alpha val="43137"/>
                    </a:srgbClr>
                  </a:outerShdw>
                </a:effectLst>
                <a:uLnTx/>
                <a:uFillTx/>
                <a:latin typeface="Arial" panose="020B0604020202020204" pitchFamily="34" charset="0"/>
                <a:ea typeface="等线" panose="02010600030101010101"/>
                <a:cs typeface="Arial" panose="020B0604020202020204" pitchFamily="34" charset="0"/>
              </a:rPr>
              <a:t>, dose and duration of a post-PCI bivalirudin infusion</a:t>
            </a:r>
          </a:p>
          <a:p>
            <a:pPr marL="838200" marR="0" lvl="0" indent="-285750" algn="l" defTabSz="914400" rtl="0" eaLnBrk="1" fontAlgn="auto" latinLnBrk="0" hangingPunct="1">
              <a:lnSpc>
                <a:spcPct val="100000"/>
              </a:lnSpc>
              <a:spcBef>
                <a:spcPts val="2000"/>
              </a:spcBef>
              <a:spcAft>
                <a:spcPts val="0"/>
              </a:spcAft>
              <a:buClr>
                <a:srgbClr val="FFC000"/>
              </a:buClr>
              <a:buSzTx/>
              <a:buFont typeface="Arial" panose="020B0604020202020204" pitchFamily="34" charset="0"/>
              <a:buChar char="‒"/>
              <a:tabLst/>
              <a:defRPr/>
            </a:pPr>
            <a:r>
              <a:rPr kumimoji="0" lang="en-US" altLang="zh-CN" sz="2400" b="1" i="0" u="none" strike="noStrike" kern="1200" cap="none" spc="0" normalizeH="0" baseline="0" noProof="0" dirty="0" smtClean="0">
                <a:ln>
                  <a:noFill/>
                </a:ln>
                <a:solidFill>
                  <a:srgbClr val="B3EBFF"/>
                </a:solidFill>
                <a:effectLst>
                  <a:outerShdw blurRad="38100" dist="38100" dir="2700000" algn="tl">
                    <a:srgbClr val="000000">
                      <a:alpha val="43137"/>
                    </a:srgbClr>
                  </a:outerShdw>
                </a:effectLst>
                <a:uLnTx/>
                <a:uFillTx/>
                <a:latin typeface="Arial" panose="020B0604020202020204" pitchFamily="34" charset="0"/>
                <a:ea typeface="等线" panose="02010600030101010101"/>
                <a:cs typeface="Arial" panose="020B0604020202020204" pitchFamily="34" charset="0"/>
              </a:rPr>
              <a:t>Radial </a:t>
            </a:r>
            <a:r>
              <a:rPr kumimoji="0" lang="en-US" altLang="zh-CN" sz="2400" b="1" i="0" u="none" strike="noStrike" kern="1200" cap="none" spc="0" normalizeH="0" baseline="0" noProof="0" dirty="0">
                <a:ln>
                  <a:noFill/>
                </a:ln>
                <a:solidFill>
                  <a:srgbClr val="B3EBFF"/>
                </a:solidFill>
                <a:effectLst>
                  <a:outerShdw blurRad="38100" dist="38100" dir="2700000" algn="tl">
                    <a:srgbClr val="000000">
                      <a:alpha val="43137"/>
                    </a:srgbClr>
                  </a:outerShdw>
                </a:effectLst>
                <a:uLnTx/>
                <a:uFillTx/>
                <a:latin typeface="Arial" panose="020B0604020202020204" pitchFamily="34" charset="0"/>
                <a:ea typeface="等线" panose="02010600030101010101"/>
                <a:cs typeface="Arial" panose="020B0604020202020204" pitchFamily="34" charset="0"/>
              </a:rPr>
              <a:t>vs. femoral vascular access</a:t>
            </a:r>
          </a:p>
          <a:p>
            <a:pPr marL="376237" marR="0" lvl="0" indent="-285750" algn="l" defTabSz="914400" rtl="0" eaLnBrk="1" fontAlgn="auto" latinLnBrk="0" hangingPunct="1">
              <a:lnSpc>
                <a:spcPct val="100000"/>
              </a:lnSpc>
              <a:spcBef>
                <a:spcPts val="2000"/>
              </a:spcBef>
              <a:spcAft>
                <a:spcPts val="0"/>
              </a:spcAft>
              <a:buClr>
                <a:srgbClr val="FFC000"/>
              </a:buClr>
              <a:buSzTx/>
              <a:buFont typeface="Arial" panose="020B0604020202020204" pitchFamily="34" charset="0"/>
              <a:buChar char="•"/>
              <a:tabLst/>
              <a:defRPr/>
            </a:pPr>
            <a:r>
              <a:rPr kumimoji="0" lang="en-US" altLang="zh-CN" sz="2400" b="1" i="1"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Post hoc</a:t>
            </a:r>
            <a:r>
              <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 analyses suggest that </a:t>
            </a:r>
            <a:r>
              <a:rPr kumimoji="0" lang="en-US" altLang="zh-CN" sz="2400" b="1" i="0" u="none" strike="noStrike" kern="1200" cap="none" spc="0" normalizeH="0" baseline="0" noProof="0" dirty="0">
                <a:ln>
                  <a:noFill/>
                </a:ln>
                <a:solidFill>
                  <a:srgbClr val="00CC99">
                    <a:lumMod val="60000"/>
                    <a:lumOff val="40000"/>
                  </a:srgbClr>
                </a:solidFill>
                <a:effectLst/>
                <a:uLnTx/>
                <a:uFillTx/>
                <a:latin typeface="Arial" panose="020B0604020202020204" pitchFamily="34" charset="0"/>
                <a:ea typeface="等线" panose="02010600030101010101" pitchFamily="2" charset="-122"/>
                <a:cs typeface="Arial" panose="020B0604020202020204" pitchFamily="34" charset="0"/>
              </a:rPr>
              <a:t>bivalirudin with a </a:t>
            </a:r>
            <a:r>
              <a:rPr kumimoji="0" lang="en-US" altLang="zh-CN" sz="2400" b="1" i="0" u="none" strike="noStrike" kern="1200" cap="none" spc="0" normalizeH="0" baseline="0" noProof="0" dirty="0" smtClean="0">
                <a:ln>
                  <a:noFill/>
                </a:ln>
                <a:solidFill>
                  <a:srgbClr val="00CC99">
                    <a:lumMod val="60000"/>
                    <a:lumOff val="40000"/>
                  </a:srgbClr>
                </a:solidFill>
                <a:effectLst/>
                <a:uLnTx/>
                <a:uFillTx/>
                <a:latin typeface="Arial" panose="020B0604020202020204" pitchFamily="34" charset="0"/>
                <a:ea typeface="等线" panose="02010600030101010101" pitchFamily="2" charset="-122"/>
                <a:cs typeface="Arial" panose="020B0604020202020204" pitchFamily="34" charset="0"/>
              </a:rPr>
              <a:t>2-4</a:t>
            </a:r>
            <a:r>
              <a:rPr kumimoji="0" lang="en-US" altLang="zh-CN" sz="2400" b="1" i="0" u="none" strike="noStrike" kern="1200" cap="none" spc="0" normalizeH="0" noProof="0" dirty="0" smtClean="0">
                <a:ln>
                  <a:noFill/>
                </a:ln>
                <a:solidFill>
                  <a:srgbClr val="00CC99">
                    <a:lumMod val="60000"/>
                    <a:lumOff val="40000"/>
                  </a:srgbClr>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2400" b="1" i="0" u="none" strike="noStrike" kern="1200" cap="none" spc="0" normalizeH="0" baseline="0" noProof="0" dirty="0" smtClean="0">
                <a:ln>
                  <a:noFill/>
                </a:ln>
                <a:solidFill>
                  <a:srgbClr val="00CC99">
                    <a:lumMod val="60000"/>
                    <a:lumOff val="40000"/>
                  </a:srgbClr>
                </a:solidFill>
                <a:effectLst/>
                <a:uLnTx/>
                <a:uFillTx/>
                <a:latin typeface="Arial" panose="020B0604020202020204" pitchFamily="34" charset="0"/>
                <a:ea typeface="等线" panose="02010600030101010101" pitchFamily="2" charset="-122"/>
                <a:cs typeface="Arial" panose="020B0604020202020204" pitchFamily="34" charset="0"/>
              </a:rPr>
              <a:t>hour </a:t>
            </a:r>
            <a:r>
              <a:rPr kumimoji="0" lang="en-US" altLang="zh-CN" sz="2400" b="1" i="0" u="none" strike="noStrike" kern="1200" cap="none" spc="0" normalizeH="0" baseline="0" noProof="0" dirty="0">
                <a:ln>
                  <a:noFill/>
                </a:ln>
                <a:solidFill>
                  <a:srgbClr val="00CC99">
                    <a:lumMod val="60000"/>
                    <a:lumOff val="40000"/>
                  </a:srgbClr>
                </a:solidFill>
                <a:effectLst/>
                <a:uLnTx/>
                <a:uFillTx/>
                <a:latin typeface="Arial" panose="020B0604020202020204" pitchFamily="34" charset="0"/>
                <a:ea typeface="等线" panose="02010600030101010101" pitchFamily="2" charset="-122"/>
                <a:cs typeface="Arial" panose="020B0604020202020204" pitchFamily="34" charset="0"/>
              </a:rPr>
              <a:t>post-PCI high-dose </a:t>
            </a:r>
            <a:r>
              <a:rPr kumimoji="0" lang="en-US" altLang="zh-CN" sz="2400" b="1" i="0" u="none" strike="noStrike" kern="1200" cap="none" spc="0" normalizeH="0" baseline="0" noProof="0" dirty="0" smtClean="0">
                <a:ln>
                  <a:noFill/>
                </a:ln>
                <a:solidFill>
                  <a:srgbClr val="00CC99">
                    <a:lumMod val="60000"/>
                    <a:lumOff val="40000"/>
                  </a:srgbClr>
                </a:solidFill>
                <a:effectLst/>
                <a:uLnTx/>
                <a:uFillTx/>
                <a:latin typeface="Arial" panose="020B0604020202020204" pitchFamily="34" charset="0"/>
                <a:ea typeface="等线" panose="02010600030101010101" pitchFamily="2" charset="-122"/>
                <a:cs typeface="Arial" panose="020B0604020202020204" pitchFamily="34" charset="0"/>
              </a:rPr>
              <a:t>infusion 1.75mg/kg/h</a:t>
            </a:r>
            <a:r>
              <a:rPr kumimoji="0" lang="en-US" altLang="zh-CN" sz="2400" b="1" i="0" u="none" strike="noStrike" kern="1200" cap="none" spc="0" normalizeH="0" baseline="0" noProof="0" dirty="0" smtClean="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and </a:t>
            </a: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heparin monotherapy </a:t>
            </a:r>
            <a:r>
              <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are the two regimens likely to minimize both ischemic and hemorrhagic </a:t>
            </a:r>
            <a:r>
              <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a:cs typeface="Arial" panose="020B0604020202020204" pitchFamily="34" charset="0"/>
              </a:rPr>
              <a:t>complications in STEMI </a:t>
            </a:r>
            <a:r>
              <a:rPr kumimoji="0" lang="en-US" altLang="zh-CN" sz="2400" b="1" i="0" u="none" strike="noStrike" kern="1200" cap="none" spc="0" normalizeH="0" baseline="0" noProof="0" dirty="0" smtClean="0">
                <a:ln>
                  <a:noFill/>
                </a:ln>
                <a:solidFill>
                  <a:srgbClr val="FFFFFF"/>
                </a:solidFill>
                <a:effectLst/>
                <a:uLnTx/>
                <a:uFillTx/>
                <a:latin typeface="Arial" panose="020B0604020202020204" pitchFamily="34" charset="0"/>
                <a:ea typeface="等线" panose="02010600030101010101"/>
                <a:cs typeface="Arial" panose="020B0604020202020204" pitchFamily="34" charset="0"/>
              </a:rPr>
              <a:t>pts </a:t>
            </a:r>
            <a:r>
              <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a:cs typeface="Arial" panose="020B0604020202020204" pitchFamily="34" charset="0"/>
              </a:rPr>
              <a:t>undergoing </a:t>
            </a:r>
            <a:r>
              <a:rPr lang="en-US" altLang="zh-CN" sz="2400" b="1" dirty="0">
                <a:solidFill>
                  <a:srgbClr val="FFFFFF"/>
                </a:solidFill>
                <a:latin typeface="Arial" panose="020B0604020202020204" pitchFamily="34" charset="0"/>
                <a:ea typeface="等线" panose="02010600030101010101"/>
                <a:cs typeface="Arial" panose="020B0604020202020204" pitchFamily="34" charset="0"/>
              </a:rPr>
              <a:t>p</a:t>
            </a:r>
            <a:r>
              <a:rPr kumimoji="0" lang="en-US" altLang="zh-CN" sz="2400" b="1" i="0" u="none" strike="noStrike" kern="1200" cap="none" spc="0" normalizeH="0" baseline="0" noProof="0" dirty="0" smtClean="0">
                <a:ln>
                  <a:noFill/>
                </a:ln>
                <a:solidFill>
                  <a:srgbClr val="FFFFFF"/>
                </a:solidFill>
                <a:effectLst/>
                <a:uLnTx/>
                <a:uFillTx/>
                <a:latin typeface="Arial" panose="020B0604020202020204" pitchFamily="34" charset="0"/>
                <a:ea typeface="等线" panose="02010600030101010101"/>
                <a:cs typeface="Arial" panose="020B0604020202020204" pitchFamily="34" charset="0"/>
              </a:rPr>
              <a:t>PCI </a:t>
            </a:r>
            <a:r>
              <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a:cs typeface="Arial" panose="020B0604020202020204" pitchFamily="34" charset="0"/>
              </a:rPr>
              <a:t>with radial access </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endParaRPr>
          </a:p>
          <a:p>
            <a:pPr marL="376237" marR="0" lvl="0" indent="-285750" algn="l" defTabSz="914400" rtl="0" eaLnBrk="1" fontAlgn="auto" latinLnBrk="0" hangingPunct="1">
              <a:lnSpc>
                <a:spcPct val="100000"/>
              </a:lnSpc>
              <a:spcBef>
                <a:spcPts val="2000"/>
              </a:spcBef>
              <a:spcAft>
                <a:spcPts val="0"/>
              </a:spcAft>
              <a:buClr>
                <a:srgbClr val="FFC000"/>
              </a:buClr>
              <a:buSzTx/>
              <a:buFont typeface="Arial" panose="020B0604020202020204" pitchFamily="34" charset="0"/>
              <a:buChar char="•"/>
              <a:tabLst/>
              <a:defRPr/>
            </a:pPr>
            <a:r>
              <a:rPr kumimoji="0" lang="en-US" altLang="zh-CN" sz="18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These two regimens have not been compared in an adequately powered randomized trial</a:t>
            </a:r>
            <a:endParaRPr kumimoji="0" lang="en-US" altLang="zh-CN" sz="1400" b="1" i="1"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a:cs typeface="Arial" panose="020B0604020202020204" pitchFamily="34" charset="0"/>
            </a:endParaRPr>
          </a:p>
        </p:txBody>
      </p:sp>
      <p:grpSp>
        <p:nvGrpSpPr>
          <p:cNvPr id="5" name="Group 4">
            <a:extLst>
              <a:ext uri="{FF2B5EF4-FFF2-40B4-BE49-F238E27FC236}">
                <a16:creationId xmlns:a16="http://schemas.microsoft.com/office/drawing/2014/main" id="{885CC1DE-9AF6-4393-7ADF-BF3656189CFC}"/>
              </a:ext>
            </a:extLst>
          </p:cNvPr>
          <p:cNvGrpSpPr/>
          <p:nvPr/>
        </p:nvGrpSpPr>
        <p:grpSpPr>
          <a:xfrm>
            <a:off x="0" y="6340166"/>
            <a:ext cx="10271697" cy="369332"/>
            <a:chOff x="1216375" y="6440750"/>
            <a:chExt cx="9571491" cy="369332"/>
          </a:xfrm>
        </p:grpSpPr>
        <p:sp>
          <p:nvSpPr>
            <p:cNvPr id="6" name="文本框 5">
              <a:extLst>
                <a:ext uri="{FF2B5EF4-FFF2-40B4-BE49-F238E27FC236}">
                  <a16:creationId xmlns:a16="http://schemas.microsoft.com/office/drawing/2014/main" id="{CCF4824C-ADE6-7B29-2FA7-D075CC2C98FF}"/>
                </a:ext>
              </a:extLst>
            </p:cNvPr>
            <p:cNvSpPr txBox="1"/>
            <p:nvPr/>
          </p:nvSpPr>
          <p:spPr>
            <a:xfrm>
              <a:off x="1216375" y="6440750"/>
              <a:ext cx="316041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1" i="1"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1. N Engl J Med 2008; 358(21): 2218-30.</a:t>
              </a:r>
              <a:r>
                <a:rPr kumimoji="0" lang="en-US" altLang="zh-CN" sz="900" b="1" i="1"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a:cs typeface="Arial" panose="020B0604020202020204" pitchFamily="34" charset="0"/>
                </a:rPr>
                <a:t> (HORIZONS-AMI)</a:t>
              </a:r>
              <a:endParaRPr kumimoji="0" lang="en-US" altLang="zh-CN" sz="900" b="1" i="1"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1" i="1"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2. N Engl J Med 2013; 369(23): 2207-17. (</a:t>
              </a:r>
              <a:r>
                <a:rPr kumimoji="0" lang="en-US" altLang="zh-CN" sz="900" b="1" i="1"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a:cs typeface="Arial" panose="020B0604020202020204" pitchFamily="34" charset="0"/>
                </a:rPr>
                <a:t>EUROMAX)</a:t>
              </a:r>
              <a:endParaRPr kumimoji="0" lang="en-US" altLang="zh-CN" sz="900" b="1" i="1"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7" name="文本框 13">
              <a:extLst>
                <a:ext uri="{FF2B5EF4-FFF2-40B4-BE49-F238E27FC236}">
                  <a16:creationId xmlns:a16="http://schemas.microsoft.com/office/drawing/2014/main" id="{341F2482-A463-1B38-7442-4418D5D3E067}"/>
                </a:ext>
              </a:extLst>
            </p:cNvPr>
            <p:cNvSpPr txBox="1"/>
            <p:nvPr/>
          </p:nvSpPr>
          <p:spPr>
            <a:xfrm>
              <a:off x="7161338" y="6440750"/>
              <a:ext cx="36265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1" i="1"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5. N Engl J Med 2015; 373(11): 997-1009. (MATRIX)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1" i="1"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6. N Engl J Med 2017; 377(12): 1132-42. (VALIDATE-SWEDEHEART)</a:t>
              </a:r>
            </a:p>
          </p:txBody>
        </p:sp>
        <p:sp>
          <p:nvSpPr>
            <p:cNvPr id="8" name="TextBox 7">
              <a:extLst>
                <a:ext uri="{FF2B5EF4-FFF2-40B4-BE49-F238E27FC236}">
                  <a16:creationId xmlns:a16="http://schemas.microsoft.com/office/drawing/2014/main" id="{9DD4EC8F-7CAA-624D-0378-AEEB6C8ACA38}"/>
                </a:ext>
              </a:extLst>
            </p:cNvPr>
            <p:cNvSpPr txBox="1"/>
            <p:nvPr/>
          </p:nvSpPr>
          <p:spPr>
            <a:xfrm>
              <a:off x="4394770" y="6440750"/>
              <a:ext cx="268412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1" i="1"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3. Lancet 2014; 384(9957): 1849-58. (HEAT</a:t>
              </a:r>
              <a:r>
                <a:rPr kumimoji="0" lang="zh-CN" altLang="en-US" sz="900" b="1" i="1"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900" b="1" i="1"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PPCI)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1" i="1"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4. JAMA 2015; 313(13): 1336-46. (BRIGHT)</a:t>
              </a:r>
            </a:p>
          </p:txBody>
        </p:sp>
      </p:grpSp>
    </p:spTree>
    <p:extLst>
      <p:ext uri="{BB962C8B-B14F-4D97-AF65-F5344CB8AC3E}">
        <p14:creationId xmlns:p14="http://schemas.microsoft.com/office/powerpoint/2010/main" val="2530840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left)">
                                      <p:cBhvr>
                                        <p:cTn id="18" dur="500"/>
                                        <p:tgtEl>
                                          <p:spTgt spid="4">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left)">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left)">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left)">
                                      <p:cBhvr>
                                        <p:cTn id="3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072" y="41134"/>
            <a:ext cx="35562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1">
            <a:extLst>
              <a:ext uri="{FF2B5EF4-FFF2-40B4-BE49-F238E27FC236}">
                <a16:creationId xmlns:a16="http://schemas.microsoft.com/office/drawing/2014/main" id="{4AE70950-2408-6142-923C-69508D045519}"/>
              </a:ext>
            </a:extLst>
          </p:cNvPr>
          <p:cNvSpPr txBox="1"/>
          <p:nvPr/>
        </p:nvSpPr>
        <p:spPr>
          <a:xfrm>
            <a:off x="15304" y="41134"/>
            <a:ext cx="102716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altLang="zh-CN" sz="3600" b="1" i="0" u="none" strike="noStrike" kern="1200" cap="none" spc="0" normalizeH="0" baseline="0" noProof="0" dirty="0" smtClean="0">
                <a:ln>
                  <a:noFill/>
                </a:ln>
                <a:solidFill>
                  <a:srgbClr val="FFFF00"/>
                </a:solidFill>
                <a:effectLst/>
                <a:uLnTx/>
                <a:uFillTx/>
                <a:latin typeface="Arial" panose="020B0604020202020204" pitchFamily="34" charset="0"/>
                <a:ea typeface="等线" panose="02010600030101010101"/>
                <a:cs typeface="Arial" panose="020B0604020202020204" pitchFamily="34" charset="0"/>
              </a:rPr>
              <a:t>BRIGHT-4 Trial: Patient Flow</a:t>
            </a:r>
            <a:endParaRPr kumimoji="0" lang="en-US" altLang="zh-CN" sz="3600" b="1" i="0" u="none" strike="noStrike" kern="1200" cap="none" spc="0" normalizeH="0" baseline="0" noProof="0" dirty="0">
              <a:ln>
                <a:noFill/>
              </a:ln>
              <a:solidFill>
                <a:srgbClr val="FFFF00"/>
              </a:solidFill>
              <a:effectLst/>
              <a:uLnTx/>
              <a:uFillTx/>
              <a:latin typeface="Arial" panose="020B0604020202020204" pitchFamily="34" charset="0"/>
              <a:ea typeface="等线" panose="02010600030101010101"/>
              <a:cs typeface="Arial" panose="020B0604020202020204" pitchFamily="34" charset="0"/>
            </a:endParaRPr>
          </a:p>
        </p:txBody>
      </p:sp>
      <p:sp>
        <p:nvSpPr>
          <p:cNvPr id="2" name="TextBox 1"/>
          <p:cNvSpPr txBox="1"/>
          <p:nvPr/>
        </p:nvSpPr>
        <p:spPr>
          <a:xfrm>
            <a:off x="4919472" y="6488668"/>
            <a:ext cx="536752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Li et al., Lancet 2022 Nov 6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 name="Picture 5" descr="Diagram, timeline&#10;&#10;Description automatically generated">
            <a:extLst>
              <a:ext uri="{FF2B5EF4-FFF2-40B4-BE49-F238E27FC236}">
                <a16:creationId xmlns:a16="http://schemas.microsoft.com/office/drawing/2014/main" id="{96D9F75A-21ED-93B5-170A-5915641763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7989" y="716098"/>
            <a:ext cx="9511943" cy="5743936"/>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grpSp>
        <p:nvGrpSpPr>
          <p:cNvPr id="7" name="Group 6">
            <a:extLst>
              <a:ext uri="{FF2B5EF4-FFF2-40B4-BE49-F238E27FC236}">
                <a16:creationId xmlns:a16="http://schemas.microsoft.com/office/drawing/2014/main" id="{AF8D1242-F3BE-DF55-0145-DFB2174C175C}"/>
              </a:ext>
            </a:extLst>
          </p:cNvPr>
          <p:cNvGrpSpPr/>
          <p:nvPr/>
        </p:nvGrpSpPr>
        <p:grpSpPr>
          <a:xfrm>
            <a:off x="6876492" y="716098"/>
            <a:ext cx="2814355" cy="567603"/>
            <a:chOff x="9377645" y="1050326"/>
            <a:chExt cx="2814355" cy="567603"/>
          </a:xfrm>
        </p:grpSpPr>
        <p:sp>
          <p:nvSpPr>
            <p:cNvPr id="8" name="文本框 66">
              <a:extLst>
                <a:ext uri="{FF2B5EF4-FFF2-40B4-BE49-F238E27FC236}">
                  <a16:creationId xmlns:a16="http://schemas.microsoft.com/office/drawing/2014/main" id="{8A611025-3C48-95BE-2689-337A01A9C1CD}"/>
                </a:ext>
              </a:extLst>
            </p:cNvPr>
            <p:cNvSpPr txBox="1"/>
            <p:nvPr/>
          </p:nvSpPr>
          <p:spPr>
            <a:xfrm>
              <a:off x="9377645" y="1279375"/>
              <a:ext cx="2814355"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1"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a:cs typeface="Arial" panose="020B0604020202020204" pitchFamily="34" charset="0"/>
                </a:rPr>
                <a:t>Feb 14, 2019 - Apr 7, 2022</a:t>
              </a:r>
              <a:endParaRPr kumimoji="0" lang="zh-CN" altLang="en-US" sz="1600" b="1" i="1"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a:cs typeface="Arial" panose="020B0604020202020204" pitchFamily="34" charset="0"/>
              </a:endParaRPr>
            </a:p>
          </p:txBody>
        </p:sp>
        <p:sp>
          <p:nvSpPr>
            <p:cNvPr id="9" name="文本框 67">
              <a:extLst>
                <a:ext uri="{FF2B5EF4-FFF2-40B4-BE49-F238E27FC236}">
                  <a16:creationId xmlns:a16="http://schemas.microsoft.com/office/drawing/2014/main" id="{1565DCF3-605E-98C7-DF68-6B4F85B77499}"/>
                </a:ext>
              </a:extLst>
            </p:cNvPr>
            <p:cNvSpPr txBox="1"/>
            <p:nvPr/>
          </p:nvSpPr>
          <p:spPr>
            <a:xfrm>
              <a:off x="9557139" y="1050326"/>
              <a:ext cx="245536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1" u="none" strike="noStrike" kern="1200" cap="none" spc="0" normalizeH="0" baseline="0" noProof="0" dirty="0">
                  <a:ln>
                    <a:noFill/>
                  </a:ln>
                  <a:solidFill>
                    <a:srgbClr val="002060"/>
                  </a:solidFill>
                  <a:effectLst/>
                  <a:uLnTx/>
                  <a:uFillTx/>
                  <a:latin typeface="Arial" panose="020B0604020202020204" pitchFamily="34" charset="0"/>
                  <a:ea typeface="等线" panose="02010600030101010101"/>
                  <a:cs typeface="Arial" panose="020B0604020202020204" pitchFamily="34" charset="0"/>
                </a:rPr>
                <a:t>87 Sites in China</a:t>
              </a:r>
              <a:endParaRPr kumimoji="0" lang="zh-CN" altLang="en-US" sz="1600" b="1" i="1" u="none" strike="noStrike" kern="1200" cap="none" spc="0" normalizeH="0" baseline="0" noProof="0" dirty="0">
                <a:ln>
                  <a:noFill/>
                </a:ln>
                <a:solidFill>
                  <a:srgbClr val="002060"/>
                </a:solidFill>
                <a:effectLst/>
                <a:uLnTx/>
                <a:uFillTx/>
                <a:latin typeface="Arial" panose="020B0604020202020204" pitchFamily="34" charset="0"/>
                <a:ea typeface="等线" panose="02010600030101010101"/>
                <a:cs typeface="Arial" panose="020B0604020202020204" pitchFamily="34" charset="0"/>
              </a:endParaRPr>
            </a:p>
          </p:txBody>
        </p:sp>
      </p:grpSp>
      <p:sp>
        <p:nvSpPr>
          <p:cNvPr id="11" name="TextBox 10">
            <a:extLst>
              <a:ext uri="{FF2B5EF4-FFF2-40B4-BE49-F238E27FC236}">
                <a16:creationId xmlns:a16="http://schemas.microsoft.com/office/drawing/2014/main" id="{55D97DA7-6462-6A86-BFFD-AFAA8B9275EB}"/>
              </a:ext>
            </a:extLst>
          </p:cNvPr>
          <p:cNvSpPr txBox="1"/>
          <p:nvPr/>
        </p:nvSpPr>
        <p:spPr>
          <a:xfrm>
            <a:off x="3613842" y="6041521"/>
            <a:ext cx="193424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rPr>
              <a:t>99.7% 30-day follow-up</a:t>
            </a:r>
          </a:p>
        </p:txBody>
      </p:sp>
    </p:spTree>
    <p:extLst>
      <p:ext uri="{BB962C8B-B14F-4D97-AF65-F5344CB8AC3E}">
        <p14:creationId xmlns:p14="http://schemas.microsoft.com/office/powerpoint/2010/main" val="94977617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14097</TotalTime>
  <Words>4015</Words>
  <Application>Microsoft Office PowerPoint</Application>
  <PresentationFormat>35mm Slides</PresentationFormat>
  <Paragraphs>988</Paragraphs>
  <Slides>53</Slides>
  <Notes>43</Notes>
  <HiddenSlides>0</HiddenSlides>
  <MMClips>0</MMClips>
  <ScaleCrop>false</ScaleCrop>
  <HeadingPairs>
    <vt:vector size="8" baseType="variant">
      <vt:variant>
        <vt:lpstr>Fonts Used</vt:lpstr>
      </vt:variant>
      <vt:variant>
        <vt:i4>12</vt:i4>
      </vt:variant>
      <vt:variant>
        <vt:lpstr>Theme</vt:lpstr>
      </vt:variant>
      <vt:variant>
        <vt:i4>7</vt:i4>
      </vt:variant>
      <vt:variant>
        <vt:lpstr>Embedded OLE Servers</vt:lpstr>
      </vt:variant>
      <vt:variant>
        <vt:i4>1</vt:i4>
      </vt:variant>
      <vt:variant>
        <vt:lpstr>Slide Titles</vt:lpstr>
      </vt:variant>
      <vt:variant>
        <vt:i4>53</vt:i4>
      </vt:variant>
    </vt:vector>
  </HeadingPairs>
  <TitlesOfParts>
    <vt:vector size="73" baseType="lpstr">
      <vt:lpstr>SimSun</vt:lpstr>
      <vt:lpstr>Airal</vt:lpstr>
      <vt:lpstr>Arial</vt:lpstr>
      <vt:lpstr>Calibri</vt:lpstr>
      <vt:lpstr>Calibri Light</vt:lpstr>
      <vt:lpstr>等线</vt:lpstr>
      <vt:lpstr>等线</vt:lpstr>
      <vt:lpstr>Symbol</vt:lpstr>
      <vt:lpstr>Times New Roman</vt:lpstr>
      <vt:lpstr>Wingdings</vt:lpstr>
      <vt:lpstr>Wingdings 2</vt:lpstr>
      <vt:lpstr>ヒラギノ角ゴ Pro W3</vt:lpstr>
      <vt:lpstr>Office Theme</vt:lpstr>
      <vt:lpstr>Default Design</vt:lpstr>
      <vt:lpstr>13_Default Design</vt:lpstr>
      <vt:lpstr>1_BASIC SHARMA BLUE</vt:lpstr>
      <vt:lpstr>9_BASIC SHARMA BLUE</vt:lpstr>
      <vt:lpstr>1_Office Theme</vt:lpstr>
      <vt:lpstr>2_Office Theme</vt:lpstr>
      <vt:lpstr>Prism 8</vt:lpstr>
      <vt:lpstr>PowerPoint Presentation</vt:lpstr>
      <vt:lpstr>PowerPoint Presentation</vt:lpstr>
      <vt:lpstr>CCC Live Case # 161</vt:lpstr>
      <vt:lpstr>PowerPoint Presentation</vt:lpstr>
      <vt:lpstr>Latest Issues in Coronary Intervention</vt:lpstr>
      <vt:lpstr>Latest Issues in Coronary Intervention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Latest Issues in Coronary Intervention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Message: Key Interventional Trials TCT/AHA 2022 and  Change in LVEF after revascularization and MACE</vt:lpstr>
      <vt:lpstr>Question # 1</vt:lpstr>
      <vt:lpstr>Question # 2</vt:lpstr>
      <vt:lpstr>Question # 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Ramos, Elena</dc:creator>
  <cp:lastModifiedBy>Samin Sharma</cp:lastModifiedBy>
  <cp:revision>1088</cp:revision>
  <cp:lastPrinted>2022-04-19T11:09:14Z</cp:lastPrinted>
  <dcterms:created xsi:type="dcterms:W3CDTF">2019-05-13T14:16:18Z</dcterms:created>
  <dcterms:modified xsi:type="dcterms:W3CDTF">2022-11-15T12:56:48Z</dcterms:modified>
</cp:coreProperties>
</file>