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media/image15.jpg" ContentType="image/jpg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media/image83.jpg" ContentType="image/jpg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  <p:sldMasterId id="2147483828" r:id="rId2"/>
    <p:sldMasterId id="2147483880" r:id="rId3"/>
    <p:sldMasterId id="2147484123" r:id="rId4"/>
    <p:sldMasterId id="2147484880" r:id="rId5"/>
    <p:sldMasterId id="2147484924" r:id="rId6"/>
    <p:sldMasterId id="2147484937" r:id="rId7"/>
    <p:sldMasterId id="2147484949" r:id="rId8"/>
    <p:sldMasterId id="2147484961" r:id="rId9"/>
  </p:sldMasterIdLst>
  <p:notesMasterIdLst>
    <p:notesMasterId r:id="rId74"/>
  </p:notesMasterIdLst>
  <p:sldIdLst>
    <p:sldId id="413" r:id="rId10"/>
    <p:sldId id="414" r:id="rId11"/>
    <p:sldId id="823" r:id="rId12"/>
    <p:sldId id="1627" r:id="rId13"/>
    <p:sldId id="1685" r:id="rId14"/>
    <p:sldId id="1395" r:id="rId15"/>
    <p:sldId id="1628" r:id="rId16"/>
    <p:sldId id="1630" r:id="rId17"/>
    <p:sldId id="1631" r:id="rId18"/>
    <p:sldId id="1686" r:id="rId19"/>
    <p:sldId id="1689" r:id="rId20"/>
    <p:sldId id="1633" r:id="rId21"/>
    <p:sldId id="1636" r:id="rId22"/>
    <p:sldId id="1648" r:id="rId23"/>
    <p:sldId id="1649" r:id="rId24"/>
    <p:sldId id="1650" r:id="rId25"/>
    <p:sldId id="1698" r:id="rId26"/>
    <p:sldId id="1652" r:id="rId27"/>
    <p:sldId id="1653" r:id="rId28"/>
    <p:sldId id="1655" r:id="rId29"/>
    <p:sldId id="1638" r:id="rId30"/>
    <p:sldId id="1697" r:id="rId31"/>
    <p:sldId id="1640" r:id="rId32"/>
    <p:sldId id="1641" r:id="rId33"/>
    <p:sldId id="1643" r:id="rId34"/>
    <p:sldId id="1642" r:id="rId35"/>
    <p:sldId id="1645" r:id="rId36"/>
    <p:sldId id="1647" r:id="rId37"/>
    <p:sldId id="1657" r:id="rId38"/>
    <p:sldId id="1656" r:id="rId39"/>
    <p:sldId id="1658" r:id="rId40"/>
    <p:sldId id="1694" r:id="rId41"/>
    <p:sldId id="1661" r:id="rId42"/>
    <p:sldId id="1662" r:id="rId43"/>
    <p:sldId id="1664" r:id="rId44"/>
    <p:sldId id="1665" r:id="rId45"/>
    <p:sldId id="1700" r:id="rId46"/>
    <p:sldId id="1666" r:id="rId47"/>
    <p:sldId id="1667" r:id="rId48"/>
    <p:sldId id="1668" r:id="rId49"/>
    <p:sldId id="1670" r:id="rId50"/>
    <p:sldId id="1671" r:id="rId51"/>
    <p:sldId id="1672" r:id="rId52"/>
    <p:sldId id="1673" r:id="rId53"/>
    <p:sldId id="1629" r:id="rId54"/>
    <p:sldId id="1674" r:id="rId55"/>
    <p:sldId id="1675" r:id="rId56"/>
    <p:sldId id="1676" r:id="rId57"/>
    <p:sldId id="1677" r:id="rId58"/>
    <p:sldId id="1678" r:id="rId59"/>
    <p:sldId id="1679" r:id="rId60"/>
    <p:sldId id="1680" r:id="rId61"/>
    <p:sldId id="1682" r:id="rId62"/>
    <p:sldId id="1690" r:id="rId63"/>
    <p:sldId id="1683" r:id="rId64"/>
    <p:sldId id="1684" r:id="rId65"/>
    <p:sldId id="1691" r:id="rId66"/>
    <p:sldId id="435" r:id="rId67"/>
    <p:sldId id="436" r:id="rId68"/>
    <p:sldId id="437" r:id="rId69"/>
    <p:sldId id="438" r:id="rId70"/>
    <p:sldId id="1579" r:id="rId71"/>
    <p:sldId id="1580" r:id="rId72"/>
    <p:sldId id="479" r:id="rId73"/>
  </p:sldIdLst>
  <p:sldSz cx="10287000" cy="6858000" type="35mm"/>
  <p:notesSz cx="7010400" cy="9296400"/>
  <p:defaultTextStyle>
    <a:defPPr>
      <a:defRPr lang="en-US"/>
    </a:defPPr>
    <a:lvl1pPr marL="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B0F0"/>
    <a:srgbClr val="2E75B6"/>
    <a:srgbClr val="E46C0A"/>
    <a:srgbClr val="000090"/>
    <a:srgbClr val="00A1DA"/>
    <a:srgbClr val="2D75B6"/>
    <a:srgbClr val="70AD47"/>
    <a:srgbClr val="CCFF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35" autoAdjust="0"/>
    <p:restoredTop sz="93103" autoAdjust="0"/>
  </p:normalViewPr>
  <p:slideViewPr>
    <p:cSldViewPr snapToGrid="0">
      <p:cViewPr varScale="1">
        <p:scale>
          <a:sx n="106" d="100"/>
          <a:sy n="106" d="100"/>
        </p:scale>
        <p:origin x="145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3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858697396553245E-2"/>
          <c:y val="0.17738366053009741"/>
          <c:w val="0.94067713429312461"/>
          <c:h val="0.739733931243618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FFR (n=1250)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All-cause mortality</c:v>
                </c:pt>
                <c:pt idx="1">
                  <c:v>Unplanned revasc</c:v>
                </c:pt>
                <c:pt idx="2">
                  <c:v>Total revascularization</c:v>
                </c:pt>
                <c:pt idx="3">
                  <c:v>MI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6.16</c:v>
                </c:pt>
                <c:pt idx="1">
                  <c:v>12.2</c:v>
                </c:pt>
                <c:pt idx="2">
                  <c:v>19.2</c:v>
                </c:pt>
                <c:pt idx="3">
                  <c:v>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70-4671-949A-7E0E41A137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iFR (n=1242)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All-cause mortality</c:v>
                </c:pt>
                <c:pt idx="1">
                  <c:v>Unplanned revasc</c:v>
                </c:pt>
                <c:pt idx="2">
                  <c:v>Total revascularization</c:v>
                </c:pt>
                <c:pt idx="3">
                  <c:v>MI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9.02</c:v>
                </c:pt>
                <c:pt idx="1">
                  <c:v>11.9</c:v>
                </c:pt>
                <c:pt idx="2">
                  <c:v>24.6</c:v>
                </c:pt>
                <c:pt idx="3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70-4671-949A-7E0E41A137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1377960"/>
        <c:axId val="591377632"/>
      </c:barChart>
      <c:catAx>
        <c:axId val="591377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91377632"/>
        <c:crosses val="autoZero"/>
        <c:auto val="1"/>
        <c:lblAlgn val="ctr"/>
        <c:lblOffset val="10"/>
        <c:noMultiLvlLbl val="0"/>
      </c:catAx>
      <c:valAx>
        <c:axId val="591377632"/>
        <c:scaling>
          <c:orientation val="minMax"/>
          <c:max val="3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91377960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956182991918908"/>
          <c:y val="7.8209178144701755E-3"/>
          <c:w val="0.52689558775567258"/>
          <c:h val="6.75437863629057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080990247874118E-2"/>
          <c:y val="0.18171016053677208"/>
          <c:w val="0.94038316568208957"/>
          <c:h val="0.71189155884165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DES (n=101)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All-cause death</c:v>
                </c:pt>
                <c:pt idx="1">
                  <c:v>Cardiac death</c:v>
                </c:pt>
                <c:pt idx="2">
                  <c:v>MI</c:v>
                </c:pt>
                <c:pt idx="3">
                  <c:v>TLR</c:v>
                </c:pt>
                <c:pt idx="4">
                  <c:v>Vessel thrombosis</c:v>
                </c:pt>
                <c:pt idx="5">
                  <c:v>MACE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3.96</c:v>
                </c:pt>
                <c:pt idx="1">
                  <c:v>1</c:v>
                </c:pt>
                <c:pt idx="2">
                  <c:v>6.9</c:v>
                </c:pt>
                <c:pt idx="3">
                  <c:v>14.8</c:v>
                </c:pt>
                <c:pt idx="4">
                  <c:v>3.96</c:v>
                </c:pt>
                <c:pt idx="5">
                  <c:v>20.8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F8-4A52-AA2D-CA06540E91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DCB (n=102)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All-cause death</c:v>
                </c:pt>
                <c:pt idx="1">
                  <c:v>Cardiac death</c:v>
                </c:pt>
                <c:pt idx="2">
                  <c:v>MI</c:v>
                </c:pt>
                <c:pt idx="3">
                  <c:v>TLR</c:v>
                </c:pt>
                <c:pt idx="4">
                  <c:v>Vessel thrombosis</c:v>
                </c:pt>
                <c:pt idx="5">
                  <c:v>MACE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3.92</c:v>
                </c:pt>
                <c:pt idx="1">
                  <c:v>1.96</c:v>
                </c:pt>
                <c:pt idx="2">
                  <c:v>1.96</c:v>
                </c:pt>
                <c:pt idx="3">
                  <c:v>8.8000000000000007</c:v>
                </c:pt>
                <c:pt idx="4">
                  <c:v>0</c:v>
                </c:pt>
                <c:pt idx="5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F8-4A52-AA2D-CA06540E9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-5"/>
        <c:axId val="556337976"/>
        <c:axId val="556338304"/>
      </c:barChart>
      <c:catAx>
        <c:axId val="556337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56338304"/>
        <c:crosses val="autoZero"/>
        <c:auto val="1"/>
        <c:lblAlgn val="ctr"/>
        <c:lblOffset val="10"/>
        <c:noMultiLvlLbl val="0"/>
      </c:catAx>
      <c:valAx>
        <c:axId val="5563383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56337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0369332178373643"/>
          <c:y val="8.8724584103512014E-2"/>
          <c:w val="0.395256133122111"/>
          <c:h val="6.38543379859402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Eruptive CN (n=126)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TLF</c:v>
                </c:pt>
                <c:pt idx="1">
                  <c:v>CD-TLR</c:v>
                </c:pt>
                <c:pt idx="2">
                  <c:v>MI</c:v>
                </c:pt>
                <c:pt idx="3">
                  <c:v>Def/prob ST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19.8</c:v>
                </c:pt>
                <c:pt idx="1">
                  <c:v>18.3</c:v>
                </c:pt>
                <c:pt idx="2">
                  <c:v>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E8-45C0-9D3F-8DC3859534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Noneruptive CN (n=104)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TLF</c:v>
                </c:pt>
                <c:pt idx="1">
                  <c:v>CD-TLR</c:v>
                </c:pt>
                <c:pt idx="2">
                  <c:v>MI</c:v>
                </c:pt>
                <c:pt idx="3">
                  <c:v>Def/prob ST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12.5</c:v>
                </c:pt>
                <c:pt idx="1">
                  <c:v>9.6</c:v>
                </c:pt>
                <c:pt idx="2">
                  <c:v>3.8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E8-45C0-9D3F-8DC3859534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7785680"/>
        <c:axId val="447782728"/>
      </c:barChart>
      <c:catAx>
        <c:axId val="447785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7782728"/>
        <c:crosses val="autoZero"/>
        <c:auto val="1"/>
        <c:lblAlgn val="ctr"/>
        <c:lblOffset val="10"/>
        <c:noMultiLvlLbl val="0"/>
      </c:catAx>
      <c:valAx>
        <c:axId val="447782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4778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PCI (n=757)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Death, MI, stroke or repeat revasc</c:v>
                </c:pt>
                <c:pt idx="1">
                  <c:v>Death</c:v>
                </c:pt>
                <c:pt idx="2">
                  <c:v>MI</c:v>
                </c:pt>
                <c:pt idx="3">
                  <c:v>Stroke</c:v>
                </c:pt>
                <c:pt idx="4">
                  <c:v>Repeat revasc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18.600000000000001</c:v>
                </c:pt>
                <c:pt idx="1">
                  <c:v>4.0999999999999996</c:v>
                </c:pt>
                <c:pt idx="2">
                  <c:v>7</c:v>
                </c:pt>
                <c:pt idx="3">
                  <c:v>1.6</c:v>
                </c:pt>
                <c:pt idx="4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27-4882-88A2-D6E0A97429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CABG (N=743)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Death, MI, stroke or repeat revasc</c:v>
                </c:pt>
                <c:pt idx="1">
                  <c:v>Death</c:v>
                </c:pt>
                <c:pt idx="2">
                  <c:v>MI</c:v>
                </c:pt>
                <c:pt idx="3">
                  <c:v>Stroke</c:v>
                </c:pt>
                <c:pt idx="4">
                  <c:v>Repeat revasc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12.5</c:v>
                </c:pt>
                <c:pt idx="1">
                  <c:v>3.9</c:v>
                </c:pt>
                <c:pt idx="2">
                  <c:v>4.2</c:v>
                </c:pt>
                <c:pt idx="3">
                  <c:v>2</c:v>
                </c:pt>
                <c:pt idx="4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27-4882-88A2-D6E0A97429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-8"/>
        <c:axId val="585777584"/>
        <c:axId val="585782504"/>
      </c:barChart>
      <c:catAx>
        <c:axId val="585777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5782504"/>
        <c:crosses val="autoZero"/>
        <c:auto val="1"/>
        <c:lblAlgn val="ctr"/>
        <c:lblOffset val="10"/>
        <c:noMultiLvlLbl val="0"/>
      </c:catAx>
      <c:valAx>
        <c:axId val="585782504"/>
        <c:scaling>
          <c:orientation val="minMax"/>
          <c:max val="2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577758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PCI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SYNTAX</c:v>
                </c:pt>
                <c:pt idx="1">
                  <c:v>FAME 3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14.8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4F-4191-B18F-700486DA10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CABG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SYNTAX</c:v>
                </c:pt>
                <c:pt idx="1">
                  <c:v>FAME 3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10.6</c:v>
                </c:pt>
                <c:pt idx="1">
                  <c:v>9.1999999999999993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4F-4191-B18F-700486DA1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1"/>
        <c:overlap val="-17"/>
        <c:axId val="715781576"/>
        <c:axId val="715782888"/>
      </c:barChart>
      <c:catAx>
        <c:axId val="715781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15782888"/>
        <c:crosses val="autoZero"/>
        <c:auto val="1"/>
        <c:lblAlgn val="ctr"/>
        <c:lblOffset val="10"/>
        <c:noMultiLvlLbl val="0"/>
      </c:catAx>
      <c:valAx>
        <c:axId val="7157828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1578157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PCI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SYNTAX</c:v>
                </c:pt>
                <c:pt idx="1">
                  <c:v>FAME 3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9.5</c:v>
                </c:pt>
                <c:pt idx="1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10-4661-BC2C-C28E276A7A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CABG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SYNTAX</c:v>
                </c:pt>
                <c:pt idx="1">
                  <c:v>FAME 3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5.7</c:v>
                </c:pt>
                <c:pt idx="1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10-4661-BC2C-C28E276A7A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1"/>
        <c:overlap val="-17"/>
        <c:axId val="715781576"/>
        <c:axId val="715782888"/>
      </c:barChart>
      <c:catAx>
        <c:axId val="715781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15782888"/>
        <c:crosses val="autoZero"/>
        <c:auto val="1"/>
        <c:lblAlgn val="ctr"/>
        <c:lblOffset val="10"/>
        <c:noMultiLvlLbl val="0"/>
      </c:catAx>
      <c:valAx>
        <c:axId val="715782888"/>
        <c:scaling>
          <c:orientation val="minMax"/>
          <c:max val="2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1578157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37760926909291E-2"/>
          <c:y val="0.2155162096450651"/>
          <c:w val="0.94331459836330445"/>
          <c:h val="0.663165557344006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Stepwise provisional (n=230)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Primary endpoint</c:v>
                </c:pt>
                <c:pt idx="1">
                  <c:v>Death</c:v>
                </c:pt>
                <c:pt idx="2">
                  <c:v>MI</c:v>
                </c:pt>
                <c:pt idx="3">
                  <c:v>TLR</c:v>
                </c:pt>
                <c:pt idx="4">
                  <c:v>Def/prob ST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14.7</c:v>
                </c:pt>
                <c:pt idx="1">
                  <c:v>3</c:v>
                </c:pt>
                <c:pt idx="2">
                  <c:v>10</c:v>
                </c:pt>
                <c:pt idx="3">
                  <c:v>6.1</c:v>
                </c:pt>
                <c:pt idx="4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FD-4011-96A2-0A376540B7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Systematic dual (n=237)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Primary endpoint</c:v>
                </c:pt>
                <c:pt idx="1">
                  <c:v>Death</c:v>
                </c:pt>
                <c:pt idx="2">
                  <c:v>MI</c:v>
                </c:pt>
                <c:pt idx="3">
                  <c:v>TLR</c:v>
                </c:pt>
                <c:pt idx="4">
                  <c:v>Def/prob ST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17.7</c:v>
                </c:pt>
                <c:pt idx="1">
                  <c:v>4.2</c:v>
                </c:pt>
                <c:pt idx="2">
                  <c:v>10.1</c:v>
                </c:pt>
                <c:pt idx="3">
                  <c:v>9.3000000000000007</c:v>
                </c:pt>
                <c:pt idx="4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FD-4011-96A2-0A376540B7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overlap val="-12"/>
        <c:axId val="346390296"/>
        <c:axId val="346388984"/>
      </c:barChart>
      <c:catAx>
        <c:axId val="346390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6388984"/>
        <c:crosses val="autoZero"/>
        <c:auto val="1"/>
        <c:lblAlgn val="ctr"/>
        <c:lblOffset val="10"/>
        <c:noMultiLvlLbl val="0"/>
      </c:catAx>
      <c:valAx>
        <c:axId val="346388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639029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6.2848294737132784E-2"/>
          <c:y val="1.4732965009208104E-2"/>
          <c:w val="0.89656918075697634"/>
          <c:h val="0.156129599822121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Stepwise provisional (n=230)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Death / MI / Revasc</c:v>
                </c:pt>
                <c:pt idx="1">
                  <c:v>Death</c:v>
                </c:pt>
                <c:pt idx="2">
                  <c:v>MI</c:v>
                </c:pt>
                <c:pt idx="3">
                  <c:v>TLR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</c:v>
                </c:pt>
                <c:pt idx="1">
                  <c:v>10</c:v>
                </c:pt>
                <c:pt idx="2">
                  <c:v>12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ED-4F4F-9D3C-243A9C00D1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Sytematic dual (n=237)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Death / MI / Revasc</c:v>
                </c:pt>
                <c:pt idx="1">
                  <c:v>Death</c:v>
                </c:pt>
                <c:pt idx="2">
                  <c:v>MI</c:v>
                </c:pt>
                <c:pt idx="3">
                  <c:v>TLR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29</c:v>
                </c:pt>
                <c:pt idx="1">
                  <c:v>13</c:v>
                </c:pt>
                <c:pt idx="2">
                  <c:v>11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ED-4F4F-9D3C-243A9C00D1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4"/>
        <c:overlap val="-9"/>
        <c:axId val="564136208"/>
        <c:axId val="564136864"/>
      </c:barChart>
      <c:catAx>
        <c:axId val="564136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4136864"/>
        <c:crosses val="autoZero"/>
        <c:auto val="1"/>
        <c:lblAlgn val="ctr"/>
        <c:lblOffset val="10"/>
        <c:noMultiLvlLbl val="0"/>
      </c:catAx>
      <c:valAx>
        <c:axId val="564136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413620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Stepwise provisional (n=230)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Death / MI / Revasc</c:v>
                </c:pt>
                <c:pt idx="1">
                  <c:v>Death</c:v>
                </c:pt>
                <c:pt idx="2">
                  <c:v>MI</c:v>
                </c:pt>
                <c:pt idx="3">
                  <c:v>TLR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</c:v>
                </c:pt>
                <c:pt idx="1">
                  <c:v>10</c:v>
                </c:pt>
                <c:pt idx="2">
                  <c:v>12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55-41A8-B146-723C8208E2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Sytematic dual (n=237)</c:v>
                </c:pt>
              </c:strCache>
            </c:strRef>
          </c:tx>
          <c:spPr>
            <a:solidFill>
              <a:srgbClr val="FF050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Death / MI / Revasc</c:v>
                </c:pt>
                <c:pt idx="1">
                  <c:v>Death</c:v>
                </c:pt>
                <c:pt idx="2">
                  <c:v>MI</c:v>
                </c:pt>
                <c:pt idx="3">
                  <c:v>TLR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29</c:v>
                </c:pt>
                <c:pt idx="1">
                  <c:v>13</c:v>
                </c:pt>
                <c:pt idx="2">
                  <c:v>11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55-41A8-B146-723C8208E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overlap val="-11"/>
        <c:axId val="564136208"/>
        <c:axId val="564136864"/>
      </c:barChart>
      <c:catAx>
        <c:axId val="564136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4136864"/>
        <c:crosses val="autoZero"/>
        <c:auto val="1"/>
        <c:lblAlgn val="ctr"/>
        <c:lblOffset val="10"/>
        <c:noMultiLvlLbl val="0"/>
      </c:catAx>
      <c:valAx>
        <c:axId val="564136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413620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6122364032244561E-2"/>
          <c:y val="1.4678899082568808E-2"/>
          <c:w val="0.88788597851145534"/>
          <c:h val="0.158476867945991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Stepwise provisional (n=230)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Death / MI / Revasc</c:v>
                </c:pt>
                <c:pt idx="1">
                  <c:v>Death</c:v>
                </c:pt>
                <c:pt idx="2">
                  <c:v>MI</c:v>
                </c:pt>
                <c:pt idx="3">
                  <c:v>TLR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</c:v>
                </c:pt>
                <c:pt idx="1">
                  <c:v>3</c:v>
                </c:pt>
                <c:pt idx="2">
                  <c:v>10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93-4F2C-BDDB-717F65F006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Sytematic dual (n=237)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0-785D-45B7-8C85-674C4102EBB5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785D-45B7-8C85-674C4102EBB5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2-785D-45B7-8C85-674C4102EBB5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785D-45B7-8C85-674C4102EBB5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Death / MI / Revasc</c:v>
                </c:pt>
                <c:pt idx="1">
                  <c:v>Death</c:v>
                </c:pt>
                <c:pt idx="2">
                  <c:v>MI</c:v>
                </c:pt>
                <c:pt idx="3">
                  <c:v>TLR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18</c:v>
                </c:pt>
                <c:pt idx="1">
                  <c:v>4</c:v>
                </c:pt>
                <c:pt idx="2">
                  <c:v>10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93-4F2C-BDDB-717F65F006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overlap val="-11"/>
        <c:axId val="564136208"/>
        <c:axId val="564136864"/>
      </c:barChart>
      <c:catAx>
        <c:axId val="564136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4136864"/>
        <c:crosses val="autoZero"/>
        <c:auto val="1"/>
        <c:lblAlgn val="ctr"/>
        <c:lblOffset val="10"/>
        <c:noMultiLvlLbl val="0"/>
      </c:catAx>
      <c:valAx>
        <c:axId val="564136864"/>
        <c:scaling>
          <c:orientation val="minMax"/>
          <c:max val="4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413620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6122364032244561E-2"/>
          <c:y val="1.4678899082568808E-2"/>
          <c:w val="0.9138776359677554"/>
          <c:h val="0.204879412250677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880757010636828E-2"/>
          <c:y val="0.23147825271841019"/>
          <c:w val="0.93668064649813509"/>
          <c:h val="0.688860329958755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Provisional (n=103)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MACE</c:v>
                </c:pt>
                <c:pt idx="1">
                  <c:v>All-cause mortality</c:v>
                </c:pt>
                <c:pt idx="2">
                  <c:v>MI</c:v>
                </c:pt>
                <c:pt idx="3">
                  <c:v>TVR</c:v>
                </c:pt>
                <c:pt idx="4">
                  <c:v>ST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18.399999999999999</c:v>
                </c:pt>
                <c:pt idx="1">
                  <c:v>7.8</c:v>
                </c:pt>
                <c:pt idx="2">
                  <c:v>8.6999999999999993</c:v>
                </c:pt>
                <c:pt idx="3">
                  <c:v>6.8</c:v>
                </c:pt>
                <c:pt idx="4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47-4DC5-8D45-65C2739A86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Culotte (n=97)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MACE</c:v>
                </c:pt>
                <c:pt idx="1">
                  <c:v>All-cause mortality</c:v>
                </c:pt>
                <c:pt idx="2">
                  <c:v>MI</c:v>
                </c:pt>
                <c:pt idx="3">
                  <c:v>TVR</c:v>
                </c:pt>
                <c:pt idx="4">
                  <c:v>ST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23.7</c:v>
                </c:pt>
                <c:pt idx="1">
                  <c:v>7.2</c:v>
                </c:pt>
                <c:pt idx="2">
                  <c:v>13.4</c:v>
                </c:pt>
                <c:pt idx="3">
                  <c:v>9.3000000000000007</c:v>
                </c:pt>
                <c:pt idx="4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47-4DC5-8D45-65C2739A86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overlap val="-11"/>
        <c:axId val="137046424"/>
        <c:axId val="488412224"/>
      </c:barChart>
      <c:catAx>
        <c:axId val="137046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88412224"/>
        <c:crosses val="autoZero"/>
        <c:auto val="1"/>
        <c:lblAlgn val="ctr"/>
        <c:lblOffset val="100"/>
        <c:noMultiLvlLbl val="0"/>
      </c:catAx>
      <c:valAx>
        <c:axId val="488412224"/>
        <c:scaling>
          <c:orientation val="minMax"/>
          <c:max val="3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7046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7EC1C-A874-4F2B-BC38-FF3481098D07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162050"/>
            <a:ext cx="47053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E6749-EF86-4E7D-90E3-B87DCDA669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5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446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502A67-B199-450B-86CB-FEAF0ECDB32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59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224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HbA1c 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68DE3-EF28-4001-A656-631E5A0099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336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80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57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27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7AB680-064D-0E5E-4EA2-08AA0C6A9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8D10BC-8488-F996-E3DF-21F1D4047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1E80A-F8F4-408D-61E7-9E343207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806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5053-1D63-45C8-5325-DDA6F550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3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3D2F2-53E4-CDE6-1C17-451918644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315" y="987428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981A0-6EFE-45B1-EAD6-B151E5BD5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73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B974-309F-82C0-5678-BC185D413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455F9-462B-AE96-49FD-201A1C875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01008-89E9-B90B-7325-A1F0E879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893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4757-472B-22A0-5999-F5C79D5F4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3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8D7C88-73BC-D8AF-7270-5FA3A2E6E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3315" y="987428"/>
            <a:ext cx="520779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46CF9-41B3-AA15-0BE1-175924BE9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73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42AC6-156B-3D94-CEAF-1ACF51F8A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17911-3071-FF75-B407-8BD24D937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FC90A-1187-7210-D308-266AC99A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049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D662B-F807-1C92-0E26-B8089D767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96B05-AFB1-D025-0B30-24FF842A1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7A33E-F364-BB6C-5E3F-EC07C82B8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14317-018E-4CEF-C085-C0DA582D0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E1C83-13E0-9CC9-EE11-39623475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139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260CBE-89C8-DCDC-6414-63EC9FE053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6F6028-D523-ACF7-6A91-D5F493B3BF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07231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D204A-6A5E-637C-E3D8-AA8E4828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89E75-7AEC-7D51-DFFD-161786D1B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22F56-3A29-BEEC-570A-AE3561665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42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566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485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06466" indent="0" algn="ctr">
              <a:buNone/>
              <a:defRPr/>
            </a:lvl2pPr>
            <a:lvl3pPr marL="612795" indent="0" algn="ctr">
              <a:buNone/>
              <a:defRPr/>
            </a:lvl3pPr>
            <a:lvl4pPr marL="919254" indent="0" algn="ctr">
              <a:buNone/>
              <a:defRPr/>
            </a:lvl4pPr>
            <a:lvl5pPr marL="1225630" indent="0" algn="ctr">
              <a:buNone/>
              <a:defRPr/>
            </a:lvl5pPr>
            <a:lvl6pPr marL="1532055" indent="0" algn="ctr">
              <a:buNone/>
              <a:defRPr/>
            </a:lvl6pPr>
            <a:lvl7pPr marL="1838420" indent="0" algn="ctr">
              <a:buNone/>
              <a:defRPr/>
            </a:lvl7pPr>
            <a:lvl8pPr marL="2144838" indent="0" algn="ctr">
              <a:buNone/>
              <a:defRPr/>
            </a:lvl8pPr>
            <a:lvl9pPr marL="24512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514760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02986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407119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06466" indent="0">
              <a:buNone/>
              <a:defRPr sz="1519"/>
            </a:lvl2pPr>
            <a:lvl3pPr marL="612795" indent="0">
              <a:buNone/>
              <a:defRPr sz="1350"/>
            </a:lvl3pPr>
            <a:lvl4pPr marL="919254" indent="0">
              <a:buNone/>
              <a:defRPr sz="1181"/>
            </a:lvl4pPr>
            <a:lvl5pPr marL="1225630" indent="0">
              <a:buNone/>
              <a:defRPr sz="1181"/>
            </a:lvl5pPr>
            <a:lvl6pPr marL="1532055" indent="0">
              <a:buNone/>
              <a:defRPr sz="1181"/>
            </a:lvl6pPr>
            <a:lvl7pPr marL="1838420" indent="0">
              <a:buNone/>
              <a:defRPr sz="1181"/>
            </a:lvl7pPr>
            <a:lvl8pPr marL="2144838" indent="0">
              <a:buNone/>
              <a:defRPr sz="1181"/>
            </a:lvl8pPr>
            <a:lvl9pPr marL="2451247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71576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9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36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88356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6466" indent="0">
              <a:buNone/>
              <a:defRPr sz="1688" b="1"/>
            </a:lvl2pPr>
            <a:lvl3pPr marL="612795" indent="0">
              <a:buNone/>
              <a:defRPr sz="1519" b="1"/>
            </a:lvl3pPr>
            <a:lvl4pPr marL="919254" indent="0">
              <a:buNone/>
              <a:defRPr sz="1350" b="1"/>
            </a:lvl4pPr>
            <a:lvl5pPr marL="1225630" indent="0">
              <a:buNone/>
              <a:defRPr sz="1350" b="1"/>
            </a:lvl5pPr>
            <a:lvl6pPr marL="1532055" indent="0">
              <a:buNone/>
              <a:defRPr sz="1350" b="1"/>
            </a:lvl6pPr>
            <a:lvl7pPr marL="1838420" indent="0">
              <a:buNone/>
              <a:defRPr sz="1350" b="1"/>
            </a:lvl7pPr>
            <a:lvl8pPr marL="2144838" indent="0">
              <a:buNone/>
              <a:defRPr sz="1350" b="1"/>
            </a:lvl8pPr>
            <a:lvl9pPr marL="2451247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6466" indent="0">
              <a:buNone/>
              <a:defRPr sz="1688" b="1"/>
            </a:lvl2pPr>
            <a:lvl3pPr marL="612795" indent="0">
              <a:buNone/>
              <a:defRPr sz="1519" b="1"/>
            </a:lvl3pPr>
            <a:lvl4pPr marL="919254" indent="0">
              <a:buNone/>
              <a:defRPr sz="1350" b="1"/>
            </a:lvl4pPr>
            <a:lvl5pPr marL="1225630" indent="0">
              <a:buNone/>
              <a:defRPr sz="1350" b="1"/>
            </a:lvl5pPr>
            <a:lvl6pPr marL="1532055" indent="0">
              <a:buNone/>
              <a:defRPr sz="1350" b="1"/>
            </a:lvl6pPr>
            <a:lvl7pPr marL="1838420" indent="0">
              <a:buNone/>
              <a:defRPr sz="1350" b="1"/>
            </a:lvl7pPr>
            <a:lvl8pPr marL="2144838" indent="0">
              <a:buNone/>
              <a:defRPr sz="1350" b="1"/>
            </a:lvl8pPr>
            <a:lvl9pPr marL="2451247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14030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861239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96580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9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53" y="27379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06466" indent="0">
              <a:buNone/>
              <a:defRPr sz="1013"/>
            </a:lvl2pPr>
            <a:lvl3pPr marL="612795" indent="0">
              <a:buNone/>
              <a:defRPr sz="844"/>
            </a:lvl3pPr>
            <a:lvl4pPr marL="919254" indent="0">
              <a:buNone/>
              <a:defRPr sz="675"/>
            </a:lvl4pPr>
            <a:lvl5pPr marL="1225630" indent="0">
              <a:buNone/>
              <a:defRPr sz="675"/>
            </a:lvl5pPr>
            <a:lvl6pPr marL="1532055" indent="0">
              <a:buNone/>
              <a:defRPr sz="675"/>
            </a:lvl6pPr>
            <a:lvl7pPr marL="1838420" indent="0">
              <a:buNone/>
              <a:defRPr sz="675"/>
            </a:lvl7pPr>
            <a:lvl8pPr marL="2144838" indent="0">
              <a:buNone/>
              <a:defRPr sz="675"/>
            </a:lvl8pPr>
            <a:lvl9pPr marL="24512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5178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25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06466" indent="0">
              <a:buNone/>
              <a:defRPr sz="2363"/>
            </a:lvl2pPr>
            <a:lvl3pPr marL="612795" indent="0">
              <a:buNone/>
              <a:defRPr sz="2025"/>
            </a:lvl3pPr>
            <a:lvl4pPr marL="919254" indent="0">
              <a:buNone/>
              <a:defRPr sz="1688"/>
            </a:lvl4pPr>
            <a:lvl5pPr marL="1225630" indent="0">
              <a:buNone/>
              <a:defRPr sz="1688"/>
            </a:lvl5pPr>
            <a:lvl6pPr marL="1532055" indent="0">
              <a:buNone/>
              <a:defRPr sz="1688"/>
            </a:lvl6pPr>
            <a:lvl7pPr marL="1838420" indent="0">
              <a:buNone/>
              <a:defRPr sz="1688"/>
            </a:lvl7pPr>
            <a:lvl8pPr marL="2144838" indent="0">
              <a:buNone/>
              <a:defRPr sz="1688"/>
            </a:lvl8pPr>
            <a:lvl9pPr marL="2451247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915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06466" indent="0">
              <a:buNone/>
              <a:defRPr sz="1013"/>
            </a:lvl2pPr>
            <a:lvl3pPr marL="612795" indent="0">
              <a:buNone/>
              <a:defRPr sz="844"/>
            </a:lvl3pPr>
            <a:lvl4pPr marL="919254" indent="0">
              <a:buNone/>
              <a:defRPr sz="675"/>
            </a:lvl4pPr>
            <a:lvl5pPr marL="1225630" indent="0">
              <a:buNone/>
              <a:defRPr sz="675"/>
            </a:lvl5pPr>
            <a:lvl6pPr marL="1532055" indent="0">
              <a:buNone/>
              <a:defRPr sz="675"/>
            </a:lvl6pPr>
            <a:lvl7pPr marL="1838420" indent="0">
              <a:buNone/>
              <a:defRPr sz="675"/>
            </a:lvl7pPr>
            <a:lvl8pPr marL="2144838" indent="0">
              <a:buNone/>
              <a:defRPr sz="675"/>
            </a:lvl8pPr>
            <a:lvl9pPr marL="24512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50489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470816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53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27523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752939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478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08395" indent="0" algn="ctr">
              <a:buNone/>
              <a:defRPr/>
            </a:lvl2pPr>
            <a:lvl3pPr marL="616818" indent="0" algn="ctr">
              <a:buNone/>
              <a:defRPr/>
            </a:lvl3pPr>
            <a:lvl4pPr marL="925020" indent="0" algn="ctr">
              <a:buNone/>
              <a:defRPr/>
            </a:lvl4pPr>
            <a:lvl5pPr marL="1233416" indent="0" algn="ctr">
              <a:buNone/>
              <a:defRPr/>
            </a:lvl5pPr>
            <a:lvl6pPr marL="1541658" indent="0" algn="ctr">
              <a:buNone/>
              <a:defRPr/>
            </a:lvl6pPr>
            <a:lvl7pPr marL="1850070" indent="0" algn="ctr">
              <a:buNone/>
              <a:defRPr/>
            </a:lvl7pPr>
            <a:lvl8pPr marL="2158404" indent="0" algn="ctr">
              <a:buNone/>
              <a:defRPr/>
            </a:lvl8pPr>
            <a:lvl9pPr marL="24667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159605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11512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407119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08395" indent="0">
              <a:buNone/>
              <a:defRPr sz="1519"/>
            </a:lvl2pPr>
            <a:lvl3pPr marL="616818" indent="0">
              <a:buNone/>
              <a:defRPr sz="1350"/>
            </a:lvl3pPr>
            <a:lvl4pPr marL="925020" indent="0">
              <a:buNone/>
              <a:defRPr sz="1181"/>
            </a:lvl4pPr>
            <a:lvl5pPr marL="1233416" indent="0">
              <a:buNone/>
              <a:defRPr sz="1181"/>
            </a:lvl5pPr>
            <a:lvl6pPr marL="1541658" indent="0">
              <a:buNone/>
              <a:defRPr sz="1181"/>
            </a:lvl6pPr>
            <a:lvl7pPr marL="1850070" indent="0">
              <a:buNone/>
              <a:defRPr sz="1181"/>
            </a:lvl7pPr>
            <a:lvl8pPr marL="2158404" indent="0">
              <a:buNone/>
              <a:defRPr sz="1181"/>
            </a:lvl8pPr>
            <a:lvl9pPr marL="2466755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4059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9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36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10513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8395" indent="0">
              <a:buNone/>
              <a:defRPr sz="1688" b="1"/>
            </a:lvl2pPr>
            <a:lvl3pPr marL="616818" indent="0">
              <a:buNone/>
              <a:defRPr sz="1519" b="1"/>
            </a:lvl3pPr>
            <a:lvl4pPr marL="925020" indent="0">
              <a:buNone/>
              <a:defRPr sz="1350" b="1"/>
            </a:lvl4pPr>
            <a:lvl5pPr marL="1233416" indent="0">
              <a:buNone/>
              <a:defRPr sz="1350" b="1"/>
            </a:lvl5pPr>
            <a:lvl6pPr marL="1541658" indent="0">
              <a:buNone/>
              <a:defRPr sz="1350" b="1"/>
            </a:lvl6pPr>
            <a:lvl7pPr marL="1850070" indent="0">
              <a:buNone/>
              <a:defRPr sz="1350" b="1"/>
            </a:lvl7pPr>
            <a:lvl8pPr marL="2158404" indent="0">
              <a:buNone/>
              <a:defRPr sz="1350" b="1"/>
            </a:lvl8pPr>
            <a:lvl9pPr marL="2466755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8395" indent="0">
              <a:buNone/>
              <a:defRPr sz="1688" b="1"/>
            </a:lvl2pPr>
            <a:lvl3pPr marL="616818" indent="0">
              <a:buNone/>
              <a:defRPr sz="1519" b="1"/>
            </a:lvl3pPr>
            <a:lvl4pPr marL="925020" indent="0">
              <a:buNone/>
              <a:defRPr sz="1350" b="1"/>
            </a:lvl4pPr>
            <a:lvl5pPr marL="1233416" indent="0">
              <a:buNone/>
              <a:defRPr sz="1350" b="1"/>
            </a:lvl5pPr>
            <a:lvl6pPr marL="1541658" indent="0">
              <a:buNone/>
              <a:defRPr sz="1350" b="1"/>
            </a:lvl6pPr>
            <a:lvl7pPr marL="1850070" indent="0">
              <a:buNone/>
              <a:defRPr sz="1350" b="1"/>
            </a:lvl7pPr>
            <a:lvl8pPr marL="2158404" indent="0">
              <a:buNone/>
              <a:defRPr sz="1350" b="1"/>
            </a:lvl8pPr>
            <a:lvl9pPr marL="2466755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508876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67929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4800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7538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9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53" y="27379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08395" indent="0">
              <a:buNone/>
              <a:defRPr sz="1013"/>
            </a:lvl2pPr>
            <a:lvl3pPr marL="616818" indent="0">
              <a:buNone/>
              <a:defRPr sz="844"/>
            </a:lvl3pPr>
            <a:lvl4pPr marL="925020" indent="0">
              <a:buNone/>
              <a:defRPr sz="675"/>
            </a:lvl4pPr>
            <a:lvl5pPr marL="1233416" indent="0">
              <a:buNone/>
              <a:defRPr sz="675"/>
            </a:lvl5pPr>
            <a:lvl6pPr marL="1541658" indent="0">
              <a:buNone/>
              <a:defRPr sz="675"/>
            </a:lvl6pPr>
            <a:lvl7pPr marL="1850070" indent="0">
              <a:buNone/>
              <a:defRPr sz="675"/>
            </a:lvl7pPr>
            <a:lvl8pPr marL="2158404" indent="0">
              <a:buNone/>
              <a:defRPr sz="675"/>
            </a:lvl8pPr>
            <a:lvl9pPr marL="246675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47203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08395" indent="0">
              <a:buNone/>
              <a:defRPr sz="2363"/>
            </a:lvl2pPr>
            <a:lvl3pPr marL="616818" indent="0">
              <a:buNone/>
              <a:defRPr sz="2025"/>
            </a:lvl3pPr>
            <a:lvl4pPr marL="925020" indent="0">
              <a:buNone/>
              <a:defRPr sz="1688"/>
            </a:lvl4pPr>
            <a:lvl5pPr marL="1233416" indent="0">
              <a:buNone/>
              <a:defRPr sz="1688"/>
            </a:lvl5pPr>
            <a:lvl6pPr marL="1541658" indent="0">
              <a:buNone/>
              <a:defRPr sz="1688"/>
            </a:lvl6pPr>
            <a:lvl7pPr marL="1850070" indent="0">
              <a:buNone/>
              <a:defRPr sz="1688"/>
            </a:lvl7pPr>
            <a:lvl8pPr marL="2158404" indent="0">
              <a:buNone/>
              <a:defRPr sz="1688"/>
            </a:lvl8pPr>
            <a:lvl9pPr marL="2466755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915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08395" indent="0">
              <a:buNone/>
              <a:defRPr sz="1013"/>
            </a:lvl2pPr>
            <a:lvl3pPr marL="616818" indent="0">
              <a:buNone/>
              <a:defRPr sz="844"/>
            </a:lvl3pPr>
            <a:lvl4pPr marL="925020" indent="0">
              <a:buNone/>
              <a:defRPr sz="675"/>
            </a:lvl4pPr>
            <a:lvl5pPr marL="1233416" indent="0">
              <a:buNone/>
              <a:defRPr sz="675"/>
            </a:lvl5pPr>
            <a:lvl6pPr marL="1541658" indent="0">
              <a:buNone/>
              <a:defRPr sz="675"/>
            </a:lvl6pPr>
            <a:lvl7pPr marL="1850070" indent="0">
              <a:buNone/>
              <a:defRPr sz="675"/>
            </a:lvl7pPr>
            <a:lvl8pPr marL="2158404" indent="0">
              <a:buNone/>
              <a:defRPr sz="675"/>
            </a:lvl8pPr>
            <a:lvl9pPr marL="246675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26977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58606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53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63777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4423183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477" indent="0" algn="ctr">
              <a:buNone/>
              <a:defRPr/>
            </a:lvl2pPr>
            <a:lvl3pPr marL="770950" indent="0" algn="ctr">
              <a:buNone/>
              <a:defRPr/>
            </a:lvl3pPr>
            <a:lvl4pPr marL="1156422" indent="0" algn="ctr">
              <a:buNone/>
              <a:defRPr/>
            </a:lvl4pPr>
            <a:lvl5pPr marL="1541891" indent="0" algn="ctr">
              <a:buNone/>
              <a:defRPr/>
            </a:lvl5pPr>
            <a:lvl6pPr marL="1927366" indent="0" algn="ctr">
              <a:buNone/>
              <a:defRPr/>
            </a:lvl6pPr>
            <a:lvl7pPr marL="2312839" indent="0" algn="ctr">
              <a:buNone/>
              <a:defRPr/>
            </a:lvl7pPr>
            <a:lvl8pPr marL="2698311" indent="0" algn="ctr">
              <a:buNone/>
              <a:defRPr/>
            </a:lvl8pPr>
            <a:lvl9pPr marL="30837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628485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69817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3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477" indent="0">
              <a:buNone/>
              <a:defRPr sz="1519"/>
            </a:lvl2pPr>
            <a:lvl3pPr marL="770950" indent="0">
              <a:buNone/>
              <a:defRPr sz="1350"/>
            </a:lvl3pPr>
            <a:lvl4pPr marL="1156422" indent="0">
              <a:buNone/>
              <a:defRPr sz="1181"/>
            </a:lvl4pPr>
            <a:lvl5pPr marL="1541891" indent="0">
              <a:buNone/>
              <a:defRPr sz="1181"/>
            </a:lvl5pPr>
            <a:lvl6pPr marL="1927366" indent="0">
              <a:buNone/>
              <a:defRPr sz="1181"/>
            </a:lvl6pPr>
            <a:lvl7pPr marL="2312839" indent="0">
              <a:buNone/>
              <a:defRPr sz="1181"/>
            </a:lvl7pPr>
            <a:lvl8pPr marL="2698311" indent="0">
              <a:buNone/>
              <a:defRPr sz="1181"/>
            </a:lvl8pPr>
            <a:lvl9pPr marL="3083784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43703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5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51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706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178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477" indent="0">
              <a:buNone/>
              <a:defRPr sz="1688" b="1"/>
            </a:lvl2pPr>
            <a:lvl3pPr marL="770950" indent="0">
              <a:buNone/>
              <a:defRPr sz="1519" b="1"/>
            </a:lvl3pPr>
            <a:lvl4pPr marL="1156422" indent="0">
              <a:buNone/>
              <a:defRPr sz="1350" b="1"/>
            </a:lvl4pPr>
            <a:lvl5pPr marL="1541891" indent="0">
              <a:buNone/>
              <a:defRPr sz="1350" b="1"/>
            </a:lvl5pPr>
            <a:lvl6pPr marL="1927366" indent="0">
              <a:buNone/>
              <a:defRPr sz="1350" b="1"/>
            </a:lvl6pPr>
            <a:lvl7pPr marL="2312839" indent="0">
              <a:buNone/>
              <a:defRPr sz="1350" b="1"/>
            </a:lvl7pPr>
            <a:lvl8pPr marL="2698311" indent="0">
              <a:buNone/>
              <a:defRPr sz="1350" b="1"/>
            </a:lvl8pPr>
            <a:lvl9pPr marL="308378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477" indent="0">
              <a:buNone/>
              <a:defRPr sz="1688" b="1"/>
            </a:lvl2pPr>
            <a:lvl3pPr marL="770950" indent="0">
              <a:buNone/>
              <a:defRPr sz="1519" b="1"/>
            </a:lvl3pPr>
            <a:lvl4pPr marL="1156422" indent="0">
              <a:buNone/>
              <a:defRPr sz="1350" b="1"/>
            </a:lvl4pPr>
            <a:lvl5pPr marL="1541891" indent="0">
              <a:buNone/>
              <a:defRPr sz="1350" b="1"/>
            </a:lvl5pPr>
            <a:lvl6pPr marL="1927366" indent="0">
              <a:buNone/>
              <a:defRPr sz="1350" b="1"/>
            </a:lvl6pPr>
            <a:lvl7pPr marL="2312839" indent="0">
              <a:buNone/>
              <a:defRPr sz="1350" b="1"/>
            </a:lvl7pPr>
            <a:lvl8pPr marL="2698311" indent="0">
              <a:buNone/>
              <a:defRPr sz="1350" b="1"/>
            </a:lvl8pPr>
            <a:lvl9pPr marL="308378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867783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411675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67374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4" y="273067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4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477" indent="0">
              <a:buNone/>
              <a:defRPr sz="1013"/>
            </a:lvl2pPr>
            <a:lvl3pPr marL="770950" indent="0">
              <a:buNone/>
              <a:defRPr sz="844"/>
            </a:lvl3pPr>
            <a:lvl4pPr marL="1156422" indent="0">
              <a:buNone/>
              <a:defRPr sz="675"/>
            </a:lvl4pPr>
            <a:lvl5pPr marL="1541891" indent="0">
              <a:buNone/>
              <a:defRPr sz="675"/>
            </a:lvl5pPr>
            <a:lvl6pPr marL="1927366" indent="0">
              <a:buNone/>
              <a:defRPr sz="675"/>
            </a:lvl6pPr>
            <a:lvl7pPr marL="2312839" indent="0">
              <a:buNone/>
              <a:defRPr sz="675"/>
            </a:lvl7pPr>
            <a:lvl8pPr marL="2698311" indent="0">
              <a:buNone/>
              <a:defRPr sz="675"/>
            </a:lvl8pPr>
            <a:lvl9pPr marL="308378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65807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477" indent="0">
              <a:buNone/>
              <a:defRPr sz="2363"/>
            </a:lvl2pPr>
            <a:lvl3pPr marL="770950" indent="0">
              <a:buNone/>
              <a:defRPr sz="2025"/>
            </a:lvl3pPr>
            <a:lvl4pPr marL="1156422" indent="0">
              <a:buNone/>
              <a:defRPr sz="1688"/>
            </a:lvl4pPr>
            <a:lvl5pPr marL="1541891" indent="0">
              <a:buNone/>
              <a:defRPr sz="1688"/>
            </a:lvl5pPr>
            <a:lvl6pPr marL="1927366" indent="0">
              <a:buNone/>
              <a:defRPr sz="1688"/>
            </a:lvl6pPr>
            <a:lvl7pPr marL="2312839" indent="0">
              <a:buNone/>
              <a:defRPr sz="1688"/>
            </a:lvl7pPr>
            <a:lvl8pPr marL="2698311" indent="0">
              <a:buNone/>
              <a:defRPr sz="1688"/>
            </a:lvl8pPr>
            <a:lvl9pPr marL="3083784" indent="0">
              <a:buNone/>
              <a:defRPr sz="168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82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477" indent="0">
              <a:buNone/>
              <a:defRPr sz="1013"/>
            </a:lvl2pPr>
            <a:lvl3pPr marL="770950" indent="0">
              <a:buNone/>
              <a:defRPr sz="844"/>
            </a:lvl3pPr>
            <a:lvl4pPr marL="1156422" indent="0">
              <a:buNone/>
              <a:defRPr sz="675"/>
            </a:lvl4pPr>
            <a:lvl5pPr marL="1541891" indent="0">
              <a:buNone/>
              <a:defRPr sz="675"/>
            </a:lvl5pPr>
            <a:lvl6pPr marL="1927366" indent="0">
              <a:buNone/>
              <a:defRPr sz="675"/>
            </a:lvl6pPr>
            <a:lvl7pPr marL="2312839" indent="0">
              <a:buNone/>
              <a:defRPr sz="675"/>
            </a:lvl7pPr>
            <a:lvl8pPr marL="2698311" indent="0">
              <a:buNone/>
              <a:defRPr sz="675"/>
            </a:lvl8pPr>
            <a:lvl9pPr marL="308378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10397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60399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309925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21153301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64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2707" indent="0" algn="ctr">
              <a:buNone/>
              <a:defRPr/>
            </a:lvl2pPr>
            <a:lvl3pPr marL="905407" indent="0" algn="ctr">
              <a:buNone/>
              <a:defRPr/>
            </a:lvl3pPr>
            <a:lvl4pPr marL="1358101" indent="0" algn="ctr">
              <a:buNone/>
              <a:defRPr/>
            </a:lvl4pPr>
            <a:lvl5pPr marL="1810804" indent="0" algn="ctr">
              <a:buNone/>
              <a:defRPr/>
            </a:lvl5pPr>
            <a:lvl6pPr marL="2263505" indent="0" algn="ctr">
              <a:buNone/>
              <a:defRPr/>
            </a:lvl6pPr>
            <a:lvl7pPr marL="2716204" indent="0" algn="ctr">
              <a:buNone/>
              <a:defRPr/>
            </a:lvl7pPr>
            <a:lvl8pPr marL="3168898" indent="0" algn="ctr">
              <a:buNone/>
              <a:defRPr/>
            </a:lvl8pPr>
            <a:lvl9pPr marL="362158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67848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07629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1122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1"/>
            <a:ext cx="874395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707" indent="0">
              <a:buNone/>
              <a:defRPr sz="1800"/>
            </a:lvl2pPr>
            <a:lvl3pPr marL="905407" indent="0">
              <a:buNone/>
              <a:defRPr sz="1600"/>
            </a:lvl3pPr>
            <a:lvl4pPr marL="1358101" indent="0">
              <a:buNone/>
              <a:defRPr sz="1400"/>
            </a:lvl4pPr>
            <a:lvl5pPr marL="1810804" indent="0">
              <a:buNone/>
              <a:defRPr sz="1400"/>
            </a:lvl5pPr>
            <a:lvl6pPr marL="2263505" indent="0">
              <a:buNone/>
              <a:defRPr sz="1400"/>
            </a:lvl6pPr>
            <a:lvl7pPr marL="2716204" indent="0">
              <a:buNone/>
              <a:defRPr sz="1400"/>
            </a:lvl7pPr>
            <a:lvl8pPr marL="3168898" indent="0">
              <a:buNone/>
              <a:defRPr sz="1400"/>
            </a:lvl8pPr>
            <a:lvl9pPr marL="36215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032061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04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868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324221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707" indent="0">
              <a:buNone/>
              <a:defRPr sz="2000" b="1"/>
            </a:lvl2pPr>
            <a:lvl3pPr marL="905407" indent="0">
              <a:buNone/>
              <a:defRPr sz="1800" b="1"/>
            </a:lvl3pPr>
            <a:lvl4pPr marL="1358101" indent="0">
              <a:buNone/>
              <a:defRPr sz="1600" b="1"/>
            </a:lvl4pPr>
            <a:lvl5pPr marL="1810804" indent="0">
              <a:buNone/>
              <a:defRPr sz="1600" b="1"/>
            </a:lvl5pPr>
            <a:lvl6pPr marL="2263505" indent="0">
              <a:buNone/>
              <a:defRPr sz="1600" b="1"/>
            </a:lvl6pPr>
            <a:lvl7pPr marL="2716204" indent="0">
              <a:buNone/>
              <a:defRPr sz="1600" b="1"/>
            </a:lvl7pPr>
            <a:lvl8pPr marL="3168898" indent="0">
              <a:buNone/>
              <a:defRPr sz="1600" b="1"/>
            </a:lvl8pPr>
            <a:lvl9pPr marL="36215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707" indent="0">
              <a:buNone/>
              <a:defRPr sz="2000" b="1"/>
            </a:lvl2pPr>
            <a:lvl3pPr marL="905407" indent="0">
              <a:buNone/>
              <a:defRPr sz="1800" b="1"/>
            </a:lvl3pPr>
            <a:lvl4pPr marL="1358101" indent="0">
              <a:buNone/>
              <a:defRPr sz="1600" b="1"/>
            </a:lvl4pPr>
            <a:lvl5pPr marL="1810804" indent="0">
              <a:buNone/>
              <a:defRPr sz="1600" b="1"/>
            </a:lvl5pPr>
            <a:lvl6pPr marL="2263505" indent="0">
              <a:buNone/>
              <a:defRPr sz="1600" b="1"/>
            </a:lvl6pPr>
            <a:lvl7pPr marL="2716204" indent="0">
              <a:buNone/>
              <a:defRPr sz="1600" b="1"/>
            </a:lvl7pPr>
            <a:lvl8pPr marL="3168898" indent="0">
              <a:buNone/>
              <a:defRPr sz="1600" b="1"/>
            </a:lvl8pPr>
            <a:lvl9pPr marL="36215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637850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181035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54934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27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707" indent="0">
              <a:buNone/>
              <a:defRPr sz="1200"/>
            </a:lvl2pPr>
            <a:lvl3pPr marL="905407" indent="0">
              <a:buNone/>
              <a:defRPr sz="1000"/>
            </a:lvl3pPr>
            <a:lvl4pPr marL="1358101" indent="0">
              <a:buNone/>
              <a:defRPr sz="800"/>
            </a:lvl4pPr>
            <a:lvl5pPr marL="1810804" indent="0">
              <a:buNone/>
              <a:defRPr sz="800"/>
            </a:lvl5pPr>
            <a:lvl6pPr marL="2263505" indent="0">
              <a:buNone/>
              <a:defRPr sz="800"/>
            </a:lvl6pPr>
            <a:lvl7pPr marL="2716204" indent="0">
              <a:buNone/>
              <a:defRPr sz="800"/>
            </a:lvl7pPr>
            <a:lvl8pPr marL="3168898" indent="0">
              <a:buNone/>
              <a:defRPr sz="800"/>
            </a:lvl8pPr>
            <a:lvl9pPr marL="3621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07523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1"/>
            <a:ext cx="6172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707" indent="0">
              <a:buNone/>
              <a:defRPr sz="2800"/>
            </a:lvl2pPr>
            <a:lvl3pPr marL="905407" indent="0">
              <a:buNone/>
              <a:defRPr sz="2400"/>
            </a:lvl3pPr>
            <a:lvl4pPr marL="1358101" indent="0">
              <a:buNone/>
              <a:defRPr sz="2000"/>
            </a:lvl4pPr>
            <a:lvl5pPr marL="1810804" indent="0">
              <a:buNone/>
              <a:defRPr sz="2000"/>
            </a:lvl5pPr>
            <a:lvl6pPr marL="2263505" indent="0">
              <a:buNone/>
              <a:defRPr sz="2000"/>
            </a:lvl6pPr>
            <a:lvl7pPr marL="2716204" indent="0">
              <a:buNone/>
              <a:defRPr sz="2000"/>
            </a:lvl7pPr>
            <a:lvl8pPr marL="3168898" indent="0">
              <a:buNone/>
              <a:defRPr sz="2000"/>
            </a:lvl8pPr>
            <a:lvl9pPr marL="362158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86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2707" indent="0">
              <a:buNone/>
              <a:defRPr sz="1200"/>
            </a:lvl2pPr>
            <a:lvl3pPr marL="905407" indent="0">
              <a:buNone/>
              <a:defRPr sz="1000"/>
            </a:lvl3pPr>
            <a:lvl4pPr marL="1358101" indent="0">
              <a:buNone/>
              <a:defRPr sz="800"/>
            </a:lvl4pPr>
            <a:lvl5pPr marL="1810804" indent="0">
              <a:buNone/>
              <a:defRPr sz="800"/>
            </a:lvl5pPr>
            <a:lvl6pPr marL="2263505" indent="0">
              <a:buNone/>
              <a:defRPr sz="800"/>
            </a:lvl6pPr>
            <a:lvl7pPr marL="2716204" indent="0">
              <a:buNone/>
              <a:defRPr sz="800"/>
            </a:lvl7pPr>
            <a:lvl8pPr marL="3168898" indent="0">
              <a:buNone/>
              <a:defRPr sz="800"/>
            </a:lvl8pPr>
            <a:lvl9pPr marL="3621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28440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595774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510957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2773043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0142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717539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57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9445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1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2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404725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86894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7238635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07695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8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915432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925971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45460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346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997054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49065012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559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0775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2865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5873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5006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573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1259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922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1028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3395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081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3599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0732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6826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9611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7276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618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315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352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60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6143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9180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9630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8344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0B367-680B-A154-DCE0-9A5816CDB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35160-0439-22F2-F089-02F4A9D2E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0EA1C-F645-73C7-EEF7-7307589C8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41059-A27A-8D42-53E1-A3469416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07890-A86D-C05E-2738-35E3F02C5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996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0833-7AF9-46D5-DEB7-8EC290EB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B736D-5234-D68D-4D72-3472F2F9C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DD525-F833-85D6-ED83-00724DC4C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F1905-6463-828D-F387-601E66E65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6060F-40DF-C33B-3262-551B9D3E1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637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56C6-2B3C-BD58-047E-77C6C1D27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73" y="1709741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B9B27-0864-9C9A-275A-8B8E363A5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873" y="4589466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A64D8-997B-BAEA-C548-28745414E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1AF9C-FFE1-327A-F1B3-55C3CB67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8CE4E-408C-D217-843D-F5DE494D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335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14DC6-D614-EF14-2337-C2A65F100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9F34E-1DBC-D0CC-EEA9-7138F848C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AB345-3287-CDF3-2444-A188B4D33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795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F1304-D025-DFB9-F57A-E6528DF6C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FC58C-7B14-19A1-F163-5725F1F5A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C3F5C-6508-950F-5B53-CE978B7ED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813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D3130-47FE-A885-49C5-1AA2947BB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2" y="365128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85767-BF63-73DC-C85A-281AD9ACF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733A8-E1EC-36EA-DADE-C7107BEF8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C37AD-E34F-EB9B-9B0D-7327C33A8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07795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9CEC33-587E-7C8C-8D80-354057268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07795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E274EE-6E85-D262-C4BB-C8FE4E8B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3AAC02-02CC-3755-8922-6AE3F3D21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A75292-410E-07FA-7BD1-571A1E4C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197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F25D6-1ABC-757D-FD5B-63AE45B7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48FD67-AEFD-FF33-3FC0-E22711729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2A9-AD81-4178-A574-92EB5F38E44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37DB94-6ADB-42F2-EAF5-06CE62382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80E9D-CA64-8763-3C7C-7731A1F0B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6793-314B-450E-A342-C53F7CA82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92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88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0646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61279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919254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225630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82612" indent="-8261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385121" indent="-37331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656929" indent="-6692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980727" indent="-6692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280598" indent="-669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1685180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1991639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298079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2604466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06466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612795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919254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22563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532055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183842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144838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451247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410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0839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61681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925020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23341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86622" indent="-8662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390465" indent="-41306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664935" indent="-6692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990017" indent="-6692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291203" indent="-669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1695963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004244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312615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2620905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08395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616818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92502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233416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541658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185007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158404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466755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47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5477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0950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6422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1891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9106" indent="-289106" algn="l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6392" indent="-240919" algn="l" rtl="0" eaLnBrk="1" fontAlgn="base" hangingPunct="1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63683" indent="-192738" algn="l" rtl="0" eaLnBrk="1" fontAlgn="base" hangingPunct="1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49157" indent="-192738" algn="l" rtl="0" eaLnBrk="1" fontAlgn="base" hangingPunct="1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34627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20101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5575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1041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6516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477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0950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6422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1891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7366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2839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98311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3784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530" tIns="45248" rIns="90530" bIns="452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530" tIns="45248" rIns="90530" bIns="452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464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  <p:sldLayoutId id="2147484882" r:id="rId2"/>
    <p:sldLayoutId id="2147484883" r:id="rId3"/>
    <p:sldLayoutId id="2147484884" r:id="rId4"/>
    <p:sldLayoutId id="2147484885" r:id="rId5"/>
    <p:sldLayoutId id="2147484886" r:id="rId6"/>
    <p:sldLayoutId id="2147484887" r:id="rId7"/>
    <p:sldLayoutId id="2147484888" r:id="rId8"/>
    <p:sldLayoutId id="2147484889" r:id="rId9"/>
    <p:sldLayoutId id="2147484890" r:id="rId10"/>
    <p:sldLayoutId id="2147484891" r:id="rId11"/>
    <p:sldLayoutId id="214748489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2707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05407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58101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10804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31788" indent="-33178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30250" indent="-27622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27125" indent="-2190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79563" indent="-21907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32000" indent="-2206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489842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42536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395226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47924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707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407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101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804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505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6204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898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1586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615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5" r:id="rId1"/>
    <p:sldLayoutId id="2147484926" r:id="rId2"/>
    <p:sldLayoutId id="2147484927" r:id="rId3"/>
    <p:sldLayoutId id="2147484928" r:id="rId4"/>
    <p:sldLayoutId id="2147484929" r:id="rId5"/>
    <p:sldLayoutId id="2147484930" r:id="rId6"/>
    <p:sldLayoutId id="2147484931" r:id="rId7"/>
    <p:sldLayoutId id="2147484932" r:id="rId8"/>
    <p:sldLayoutId id="2147484933" r:id="rId9"/>
    <p:sldLayoutId id="2147484934" r:id="rId10"/>
    <p:sldLayoutId id="2147484935" r:id="rId11"/>
    <p:sldLayoutId id="214748493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301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8" r:id="rId1"/>
    <p:sldLayoutId id="2147484939" r:id="rId2"/>
    <p:sldLayoutId id="2147484940" r:id="rId3"/>
    <p:sldLayoutId id="2147484941" r:id="rId4"/>
    <p:sldLayoutId id="2147484942" r:id="rId5"/>
    <p:sldLayoutId id="2147484943" r:id="rId6"/>
    <p:sldLayoutId id="2147484944" r:id="rId7"/>
    <p:sldLayoutId id="2147484945" r:id="rId8"/>
    <p:sldLayoutId id="2147484946" r:id="rId9"/>
    <p:sldLayoutId id="2147484947" r:id="rId10"/>
    <p:sldLayoutId id="21474849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141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50" r:id="rId1"/>
    <p:sldLayoutId id="2147484951" r:id="rId2"/>
    <p:sldLayoutId id="2147484952" r:id="rId3"/>
    <p:sldLayoutId id="2147484953" r:id="rId4"/>
    <p:sldLayoutId id="2147484954" r:id="rId5"/>
    <p:sldLayoutId id="2147484955" r:id="rId6"/>
    <p:sldLayoutId id="2147484956" r:id="rId7"/>
    <p:sldLayoutId id="2147484957" r:id="rId8"/>
    <p:sldLayoutId id="2147484958" r:id="rId9"/>
    <p:sldLayoutId id="2147484959" r:id="rId10"/>
    <p:sldLayoutId id="21474849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16DA00-75DF-DEA0-E456-F6001ED96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2" y="365128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0466A-DAB6-8181-D8F8-19058CDEB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232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E7987-5E43-C47E-B1D3-10E87DA0A3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7231" y="6356353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3D2A9-AD81-4178-A574-92EB5F38E44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BAE86-E68A-B83C-4198-96FAAC47D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07570" y="6356353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FD863-949C-ECB8-42A6-F0ED00DC8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5195" y="6356353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76793-314B-450E-A342-C53F7CA82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6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2" r:id="rId1"/>
    <p:sldLayoutId id="2147484963" r:id="rId2"/>
    <p:sldLayoutId id="2147484964" r:id="rId3"/>
    <p:sldLayoutId id="2147484965" r:id="rId4"/>
    <p:sldLayoutId id="2147484966" r:id="rId5"/>
    <p:sldLayoutId id="2147484967" r:id="rId6"/>
    <p:sldLayoutId id="2147484968" r:id="rId7"/>
    <p:sldLayoutId id="2147484969" r:id="rId8"/>
    <p:sldLayoutId id="2147484970" r:id="rId9"/>
    <p:sldLayoutId id="2147484971" r:id="rId10"/>
    <p:sldLayoutId id="21474849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Relationship Id="rId4" Type="http://schemas.openxmlformats.org/officeDocument/2006/relationships/chart" Target="../charts/char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9" Type="http://schemas.openxmlformats.org/officeDocument/2006/relationships/image" Target="../media/image67.png"/><Relationship Id="rId21" Type="http://schemas.openxmlformats.org/officeDocument/2006/relationships/image" Target="../media/image49.png"/><Relationship Id="rId34" Type="http://schemas.openxmlformats.org/officeDocument/2006/relationships/image" Target="../media/image62.png"/><Relationship Id="rId42" Type="http://schemas.openxmlformats.org/officeDocument/2006/relationships/image" Target="../media/image70.png"/><Relationship Id="rId47" Type="http://schemas.openxmlformats.org/officeDocument/2006/relationships/image" Target="../media/image75.png"/><Relationship Id="rId50" Type="http://schemas.openxmlformats.org/officeDocument/2006/relationships/image" Target="../media/image78.png"/><Relationship Id="rId55" Type="http://schemas.openxmlformats.org/officeDocument/2006/relationships/image" Target="../media/image83.jp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png"/><Relationship Id="rId46" Type="http://schemas.openxmlformats.org/officeDocument/2006/relationships/image" Target="../media/image74.png"/><Relationship Id="rId59" Type="http://schemas.openxmlformats.org/officeDocument/2006/relationships/image" Target="../media/image87.png"/><Relationship Id="rId2" Type="http://schemas.openxmlformats.org/officeDocument/2006/relationships/image" Target="../media/image7.jpe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41" Type="http://schemas.openxmlformats.org/officeDocument/2006/relationships/image" Target="../media/image69.png"/><Relationship Id="rId54" Type="http://schemas.openxmlformats.org/officeDocument/2006/relationships/image" Target="../media/image8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37" Type="http://schemas.openxmlformats.org/officeDocument/2006/relationships/image" Target="../media/image65.png"/><Relationship Id="rId40" Type="http://schemas.openxmlformats.org/officeDocument/2006/relationships/image" Target="../media/image68.png"/><Relationship Id="rId45" Type="http://schemas.openxmlformats.org/officeDocument/2006/relationships/image" Target="../media/image73.png"/><Relationship Id="rId53" Type="http://schemas.openxmlformats.org/officeDocument/2006/relationships/image" Target="../media/image81.png"/><Relationship Id="rId58" Type="http://schemas.openxmlformats.org/officeDocument/2006/relationships/image" Target="../media/image86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36" Type="http://schemas.openxmlformats.org/officeDocument/2006/relationships/image" Target="../media/image64.png"/><Relationship Id="rId49" Type="http://schemas.openxmlformats.org/officeDocument/2006/relationships/image" Target="../media/image77.png"/><Relationship Id="rId57" Type="http://schemas.openxmlformats.org/officeDocument/2006/relationships/image" Target="../media/image85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4" Type="http://schemas.openxmlformats.org/officeDocument/2006/relationships/image" Target="../media/image72.png"/><Relationship Id="rId52" Type="http://schemas.openxmlformats.org/officeDocument/2006/relationships/image" Target="../media/image80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43" Type="http://schemas.openxmlformats.org/officeDocument/2006/relationships/image" Target="../media/image71.png"/><Relationship Id="rId48" Type="http://schemas.openxmlformats.org/officeDocument/2006/relationships/image" Target="../media/image76.png"/><Relationship Id="rId56" Type="http://schemas.openxmlformats.org/officeDocument/2006/relationships/image" Target="../media/image84.png"/><Relationship Id="rId8" Type="http://schemas.openxmlformats.org/officeDocument/2006/relationships/image" Target="../media/image36.png"/><Relationship Id="rId51" Type="http://schemas.openxmlformats.org/officeDocument/2006/relationships/image" Target="../media/image79.png"/><Relationship Id="rId3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gif"/><Relationship Id="rId18" Type="http://schemas.openxmlformats.org/officeDocument/2006/relationships/image" Target="../media/image12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image" Target="../media/image107.png"/><Relationship Id="rId16" Type="http://schemas.openxmlformats.org/officeDocument/2006/relationships/image" Target="../media/image121.jpe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jpe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0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90023" y="0"/>
            <a:ext cx="9906953" cy="86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Complex Coronary Cases Supported by: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21629" y="1045334"/>
            <a:ext cx="8258028" cy="39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t" anchorCtr="0" compatLnSpc="1">
            <a:prstTxWarp prst="textNoShape">
              <a:avLst/>
            </a:prstTxWarp>
          </a:bodyPr>
          <a:lstStyle>
            <a:lvl1pPr marL="97911" indent="-9791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6440" indent="-442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77858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16234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1517745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199725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36046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2723649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086775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Abbott Vascular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Boston Scientific Corp.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Terumo Vascular Corp.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Cardiovascular Systems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Abiomed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Chiesi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8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Shockwave 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Medical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38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Cardinal Health </a:t>
            </a:r>
            <a:r>
              <a:rPr lang="en-US" altLang="en-US" sz="3800" b="1" kern="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Cordis</a:t>
            </a:r>
            <a:r>
              <a:rPr lang="en-US" altLang="en-US" sz="38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Inc.</a:t>
            </a: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348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0821"/>
            <a:ext cx="1028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 FLAIR Trial: 5-Yr Primary Endpoint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Outcomes after FFR vs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iFR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in Stable CAD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98659" y="6488668"/>
            <a:ext cx="308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Escaned J, EuroPCR 2023</a:t>
            </a:r>
          </a:p>
        </p:txBody>
      </p:sp>
      <p:pic>
        <p:nvPicPr>
          <p:cNvPr id="90113" name="Picture 90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1" y="1721224"/>
            <a:ext cx="4876800" cy="4679576"/>
          </a:xfrm>
          <a:prstGeom prst="rect">
            <a:avLst/>
          </a:prstGeom>
        </p:spPr>
      </p:pic>
      <p:sp>
        <p:nvSpPr>
          <p:cNvPr id="6" name="object 12"/>
          <p:cNvSpPr txBox="1"/>
          <p:nvPr/>
        </p:nvSpPr>
        <p:spPr>
          <a:xfrm>
            <a:off x="5273488" y="1137895"/>
            <a:ext cx="4901453" cy="462305"/>
          </a:xfrm>
          <a:prstGeom prst="rect">
            <a:avLst/>
          </a:prstGeom>
          <a:noFill/>
        </p:spPr>
        <p:txBody>
          <a:bodyPr vert="horz" wrap="square" lIns="0" tIns="31114" rIns="0" bIns="0" rtlCol="0">
            <a:spAutoFit/>
          </a:bodyPr>
          <a:lstStyle/>
          <a:p>
            <a:pPr marL="104775" marR="0" lvl="0" indent="0" algn="ctr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All-Cause Mortality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885" t="8167" r="2268" b="15321"/>
          <a:stretch/>
        </p:blipFill>
        <p:spPr>
          <a:xfrm>
            <a:off x="5217459" y="1721224"/>
            <a:ext cx="4885764" cy="4679576"/>
          </a:xfrm>
          <a:prstGeom prst="rect">
            <a:avLst/>
          </a:prstGeom>
        </p:spPr>
      </p:pic>
      <p:sp>
        <p:nvSpPr>
          <p:cNvPr id="8" name="object 12"/>
          <p:cNvSpPr txBox="1"/>
          <p:nvPr/>
        </p:nvSpPr>
        <p:spPr>
          <a:xfrm>
            <a:off x="190500" y="1110903"/>
            <a:ext cx="4733366" cy="462305"/>
          </a:xfrm>
          <a:prstGeom prst="rect">
            <a:avLst/>
          </a:prstGeom>
          <a:noFill/>
        </p:spPr>
        <p:txBody>
          <a:bodyPr vert="horz" wrap="square" lIns="0" tIns="31114" rIns="0" bIns="0" rtlCol="0">
            <a:spAutoFit/>
          </a:bodyPr>
          <a:lstStyle/>
          <a:p>
            <a:pPr marL="104775" marR="0" lvl="0" indent="0" algn="ctr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MACE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11451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14300" y="25996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 FLAIR Trial: Clinical Results @ 5Yrs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98659" y="6488668"/>
            <a:ext cx="308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Escaned J, EuroPCR 2023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482101136"/>
              </p:ext>
            </p:extLst>
          </p:nvPr>
        </p:nvGraphicFramePr>
        <p:xfrm>
          <a:off x="314325" y="990600"/>
          <a:ext cx="9658350" cy="5290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581" y="3158409"/>
            <a:ext cx="42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0543" y="3820954"/>
            <a:ext cx="1400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=0.80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2633" y="3218613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=0.01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98201" y="2946920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=0.96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6603" y="1699727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=0.02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64988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5996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 FLAIR Trial: 5-Yr Mortality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98659" y="6488668"/>
            <a:ext cx="308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Escaned J, EuroPCR 2023</a:t>
            </a:r>
          </a:p>
        </p:txBody>
      </p:sp>
      <p:sp>
        <p:nvSpPr>
          <p:cNvPr id="5" name="object 12"/>
          <p:cNvSpPr txBox="1"/>
          <p:nvPr/>
        </p:nvSpPr>
        <p:spPr>
          <a:xfrm>
            <a:off x="242047" y="941841"/>
            <a:ext cx="4901453" cy="400750"/>
          </a:xfrm>
          <a:prstGeom prst="rect">
            <a:avLst/>
          </a:prstGeom>
          <a:noFill/>
        </p:spPr>
        <p:txBody>
          <a:bodyPr vert="horz" wrap="square" lIns="0" tIns="31114" rIns="0" bIns="0" rtlCol="0">
            <a:spAutoFit/>
          </a:bodyPr>
          <a:lstStyle/>
          <a:p>
            <a:pPr marL="104775" marR="0" lvl="0" indent="0" algn="ctr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All-Cause Mortality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0120" name="Picture 90119"/>
          <p:cNvPicPr>
            <a:picLocks noChangeAspect="1"/>
          </p:cNvPicPr>
          <p:nvPr/>
        </p:nvPicPr>
        <p:blipFill rotWithShape="1">
          <a:blip r:embed="rId3"/>
          <a:srcRect l="13885" t="8167" r="2268" b="15321"/>
          <a:stretch/>
        </p:blipFill>
        <p:spPr>
          <a:xfrm>
            <a:off x="170330" y="1670828"/>
            <a:ext cx="4885764" cy="4281737"/>
          </a:xfrm>
          <a:prstGeom prst="rect">
            <a:avLst/>
          </a:prstGeom>
        </p:spPr>
      </p:pic>
      <p:pic>
        <p:nvPicPr>
          <p:cNvPr id="90123" name="Picture 901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283" y="1670828"/>
            <a:ext cx="4885764" cy="4281738"/>
          </a:xfrm>
          <a:prstGeom prst="rect">
            <a:avLst/>
          </a:prstGeom>
        </p:spPr>
      </p:pic>
      <p:sp>
        <p:nvSpPr>
          <p:cNvPr id="56" name="object 12"/>
          <p:cNvSpPr txBox="1"/>
          <p:nvPr/>
        </p:nvSpPr>
        <p:spPr>
          <a:xfrm>
            <a:off x="4957590" y="900746"/>
            <a:ext cx="5190458" cy="400750"/>
          </a:xfrm>
          <a:prstGeom prst="rect">
            <a:avLst/>
          </a:prstGeom>
          <a:noFill/>
        </p:spPr>
        <p:txBody>
          <a:bodyPr vert="horz" wrap="square" lIns="0" tIns="31114" rIns="0" bIns="0" rtlCol="0">
            <a:spAutoFit/>
          </a:bodyPr>
          <a:lstStyle/>
          <a:p>
            <a:pPr marL="104775" marR="0" lvl="0" indent="0" algn="ctr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Non-Cardiovasc/CV Mortality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2108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7031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 FLAIR Trial: Comparison with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5-Yr iFR SWEDEHEART 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7459" y="6488668"/>
            <a:ext cx="506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Götberg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2022;79:965</a:t>
            </a:r>
          </a:p>
        </p:txBody>
      </p:sp>
      <p:sp>
        <p:nvSpPr>
          <p:cNvPr id="5" name="object 12"/>
          <p:cNvSpPr txBox="1"/>
          <p:nvPr/>
        </p:nvSpPr>
        <p:spPr>
          <a:xfrm>
            <a:off x="111449" y="1488240"/>
            <a:ext cx="4843934" cy="400750"/>
          </a:xfrm>
          <a:prstGeom prst="rect">
            <a:avLst/>
          </a:prstGeom>
          <a:noFill/>
        </p:spPr>
        <p:txBody>
          <a:bodyPr vert="horz" wrap="square" lIns="0" tIns="31114" rIns="0" bIns="0" rtlCol="0">
            <a:spAutoFit/>
          </a:bodyPr>
          <a:lstStyle/>
          <a:p>
            <a:pPr marL="104775" marR="0" lvl="0" indent="0" algn="ctr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MACE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13"/>
          <p:cNvSpPr txBox="1"/>
          <p:nvPr/>
        </p:nvSpPr>
        <p:spPr>
          <a:xfrm>
            <a:off x="5286183" y="1517859"/>
            <a:ext cx="4834970" cy="369972"/>
          </a:xfrm>
          <a:prstGeom prst="rect">
            <a:avLst/>
          </a:prstGeom>
          <a:noFill/>
        </p:spPr>
        <p:txBody>
          <a:bodyPr vert="horz" wrap="square" lIns="0" tIns="31114" rIns="0" bIns="0" rtlCol="0">
            <a:spAutoFit/>
          </a:bodyPr>
          <a:lstStyle/>
          <a:p>
            <a:pPr marL="101600" marR="0" lvl="0" indent="0" algn="ctr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All-Cause Mortality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1449" y="2164732"/>
            <a:ext cx="4916260" cy="4068111"/>
            <a:chOff x="111449" y="2286036"/>
            <a:chExt cx="4916260" cy="33796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9" y="2286036"/>
              <a:ext cx="4916260" cy="337962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54095" y="2524554"/>
              <a:ext cx="20738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HR 1.09 (95% CI: 0.90-1.33)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164732"/>
            <a:ext cx="4916260" cy="406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8864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6"/>
          <p:cNvSpPr txBox="1">
            <a:spLocks/>
          </p:cNvSpPr>
          <p:nvPr/>
        </p:nvSpPr>
        <p:spPr>
          <a:xfrm>
            <a:off x="1020620" y="1711647"/>
            <a:ext cx="8266430" cy="20569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FFR-G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uided</a:t>
            </a:r>
            <a:r>
              <a:rPr kumimoji="0" lang="en-US" sz="4400" b="1" i="0" u="none" strike="noStrike" kern="0" cap="none" spc="7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PCI</a:t>
            </a:r>
            <a:r>
              <a:rPr kumimoji="0" lang="en-US" sz="4400" b="1" i="0" u="none" strike="noStrike" kern="0" cap="none" spc="7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versus</a:t>
            </a:r>
            <a:r>
              <a:rPr kumimoji="0" lang="en-US" sz="4400" b="1" i="0" u="none" strike="noStrike" kern="0" cap="none" spc="7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CABG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Three-Year</a:t>
            </a:r>
            <a:r>
              <a:rPr kumimoji="0" lang="en-US" sz="4400" b="1" i="0" u="none" strike="noStrike" kern="0" cap="none" spc="4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Follow-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Up</a:t>
            </a:r>
            <a:r>
              <a:rPr kumimoji="0" lang="en-US" sz="4400" b="1" i="0" u="none" strike="noStrike" kern="0" cap="none" spc="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</a:t>
            </a:r>
            <a:r>
              <a:rPr kumimoji="0" lang="en-US" sz="4400" b="1" i="0" u="none" strike="noStrike" kern="0" cap="none" spc="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</a:t>
            </a:r>
            <a:r>
              <a:rPr kumimoji="0" lang="en-US" sz="4400" b="1" i="0" u="none" strike="noStrike" kern="0" cap="none" spc="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Randomized</a:t>
            </a:r>
            <a:r>
              <a:rPr kumimoji="0" lang="en-US" sz="4400" b="1" i="0" u="none" strike="noStrike" kern="0" cap="none" spc="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FAME</a:t>
            </a:r>
            <a:r>
              <a:rPr kumimoji="0" lang="en-US" sz="4400" b="1" i="0" u="none" strike="noStrike" kern="0" cap="none" spc="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4400" b="1" i="0" u="none" strike="noStrike" kern="0" cap="none" spc="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Trial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961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" y="9525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FAME 3 Trial: Study Design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11788" y="6508377"/>
            <a:ext cx="337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Zimmerman F, EuroPCR 2023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1000" y="749539"/>
            <a:ext cx="950595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Investigator-initiated, multicenter, randomized, controlled study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05153" y="1402333"/>
            <a:ext cx="9481796" cy="4496443"/>
            <a:chOff x="405153" y="1402333"/>
            <a:chExt cx="9481796" cy="4496443"/>
          </a:xfrm>
        </p:grpSpPr>
        <p:grpSp>
          <p:nvGrpSpPr>
            <p:cNvPr id="22" name="Group 21"/>
            <p:cNvGrpSpPr/>
            <p:nvPr/>
          </p:nvGrpSpPr>
          <p:grpSpPr>
            <a:xfrm>
              <a:off x="405153" y="1402333"/>
              <a:ext cx="9481796" cy="2446827"/>
              <a:chOff x="395628" y="1554606"/>
              <a:chExt cx="9481796" cy="3137026"/>
            </a:xfrm>
          </p:grpSpPr>
          <p:sp>
            <p:nvSpPr>
              <p:cNvPr id="23" name="Text Box 27">
                <a:extLst>
                  <a:ext uri="{FF2B5EF4-FFF2-40B4-BE49-F238E27FC236}">
                    <a16:creationId xmlns:a16="http://schemas.microsoft.com/office/drawing/2014/main" id="{E4D7F3CD-4D1B-403B-8F18-800FBD7F2C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5628" y="3437260"/>
                <a:ext cx="3566771" cy="1254370"/>
              </a:xfrm>
              <a:prstGeom prst="rect">
                <a:avLst/>
              </a:prstGeom>
              <a:solidFill>
                <a:srgbClr val="00B0F0"/>
              </a:solidFill>
              <a:ln w="19050">
                <a:solidFill>
                  <a:srgbClr val="4169E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CC0000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CC0000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FFR-Guided PCI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stent all lesions with FFR ≤0.80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(N=757)</a:t>
                </a:r>
              </a:p>
            </p:txBody>
          </p:sp>
          <p:sp>
            <p:nvSpPr>
              <p:cNvPr id="24" name="Text Box 28">
                <a:extLst>
                  <a:ext uri="{FF2B5EF4-FFF2-40B4-BE49-F238E27FC236}">
                    <a16:creationId xmlns:a16="http://schemas.microsoft.com/office/drawing/2014/main" id="{7D91C989-8361-4066-8E3C-56A96B474E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10653" y="3437261"/>
                <a:ext cx="3566771" cy="1254371"/>
              </a:xfrm>
              <a:prstGeom prst="rect">
                <a:avLst/>
              </a:prstGeom>
              <a:solidFill>
                <a:srgbClr val="FF3B3B"/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anchor="t">
                <a:no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CC0000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CC0000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CABG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based on coronary angiogram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(N=743)</a:t>
                </a:r>
              </a:p>
            </p:txBody>
          </p:sp>
          <p:sp>
            <p:nvSpPr>
              <p:cNvPr id="25" name="Line 35">
                <a:extLst>
                  <a:ext uri="{FF2B5EF4-FFF2-40B4-BE49-F238E27FC236}">
                    <a16:creationId xmlns:a16="http://schemas.microsoft.com/office/drawing/2014/main" id="{4DC3A781-6C18-42BB-AAC8-B81F46EE1A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1600" y="2782097"/>
                <a:ext cx="1129053" cy="655162"/>
              </a:xfrm>
              <a:prstGeom prst="line">
                <a:avLst/>
              </a:prstGeom>
              <a:noFill/>
              <a:ln w="28575">
                <a:solidFill>
                  <a:sysClr val="window" lastClr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Line 36">
                <a:extLst>
                  <a:ext uri="{FF2B5EF4-FFF2-40B4-BE49-F238E27FC236}">
                    <a16:creationId xmlns:a16="http://schemas.microsoft.com/office/drawing/2014/main" id="{0C425480-A272-491D-AC8D-EC9ABA2D7B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99087" y="2782094"/>
                <a:ext cx="1192362" cy="655164"/>
              </a:xfrm>
              <a:prstGeom prst="line">
                <a:avLst/>
              </a:prstGeom>
              <a:noFill/>
              <a:ln w="28575">
                <a:solidFill>
                  <a:sysClr val="window" lastClr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 Box 24">
                <a:extLst>
                  <a:ext uri="{FF2B5EF4-FFF2-40B4-BE49-F238E27FC236}">
                    <a16:creationId xmlns:a16="http://schemas.microsoft.com/office/drawing/2014/main" id="{16C78BA9-06E0-4508-9AF0-66A0B29120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89899" y="1554606"/>
                <a:ext cx="7335245" cy="1227489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9525">
                <a:solidFill>
                  <a:srgbClr val="FFFFFF">
                    <a:lumMod val="50000"/>
                  </a:srgbClr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CC0000"/>
                  </a:buClr>
                  <a:buSzPct val="65000"/>
                  <a:buFont typeface="Wingdings" pitchFamily="2" charset="2"/>
                  <a:buChar char="n"/>
                  <a:defRPr sz="3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bg2"/>
                  </a:buClr>
                  <a:buSzPct val="60000"/>
                  <a:buFont typeface="Wingdings" pitchFamily="2" charset="2"/>
                  <a:buChar char="q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itchFamily="2" charset="2"/>
                  <a:buChar char="n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CC0000"/>
                  </a:buClr>
                  <a:buSzPct val="70000"/>
                  <a:buFont typeface="Wingdings" pitchFamily="2" charset="2"/>
                  <a:buChar char="q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CC0000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Pct val="75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All Comers with 3V-CAD </a:t>
                </a:r>
                <a:r>
                  <a:rPr kumimoji="0" lang="en-US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(not involving Left Main)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amenable to PCI or CABG by Heart Team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at 48 centers in Europe, North America, Australia and Asia</a:t>
                </a:r>
              </a:p>
            </p:txBody>
          </p:sp>
        </p:grpSp>
        <p:sp>
          <p:nvSpPr>
            <p:cNvPr id="28" name="Text Box 24">
              <a:extLst>
                <a:ext uri="{FF2B5EF4-FFF2-40B4-BE49-F238E27FC236}">
                  <a16:creationId xmlns:a16="http://schemas.microsoft.com/office/drawing/2014/main" id="{16C78BA9-06E0-4508-9AF0-66A0B2912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3502" y="4376282"/>
              <a:ext cx="7335245" cy="1522494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9525">
              <a:solidFill>
                <a:srgbClr val="FFFFFF">
                  <a:lumMod val="50000"/>
                </a:srgb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anchor="ctr">
              <a:no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Primary Endpoint:</a:t>
              </a:r>
            </a:p>
            <a:p>
              <a:pPr marL="169863" marR="0" lvl="0" indent="-16986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MACCE at 1 year: all-cause death, MI, stroke or repeat revascularization</a:t>
              </a:r>
            </a:p>
            <a:p>
              <a:pPr marL="169863" marR="0" lvl="0" indent="-16986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Key Secondary Endpoint</a:t>
              </a:r>
            </a:p>
            <a:p>
              <a:pPr marL="169863" marR="0" lvl="0" indent="-16986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3 year follow-up for composite of death/MI/stroke</a:t>
              </a:r>
            </a:p>
          </p:txBody>
        </p:sp>
        <p:cxnSp>
          <p:nvCxnSpPr>
            <p:cNvPr id="29" name="Straight Arrow Connector 28"/>
            <p:cNvCxnSpPr>
              <a:stCxn id="23" idx="2"/>
            </p:cNvCxnSpPr>
            <p:nvPr/>
          </p:nvCxnSpPr>
          <p:spPr bwMode="auto">
            <a:xfrm flipH="1">
              <a:off x="2178424" y="3849158"/>
              <a:ext cx="10115" cy="527124"/>
            </a:xfrm>
            <a:prstGeom prst="straightConnector1">
              <a:avLst/>
            </a:prstGeom>
            <a:solidFill>
              <a:srgbClr val="FFCC99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/>
            <p:cNvCxnSpPr>
              <a:stCxn id="24" idx="2"/>
            </p:cNvCxnSpPr>
            <p:nvPr/>
          </p:nvCxnSpPr>
          <p:spPr bwMode="auto">
            <a:xfrm flipH="1">
              <a:off x="8095129" y="3849160"/>
              <a:ext cx="8435" cy="527122"/>
            </a:xfrm>
            <a:prstGeom prst="straightConnector1">
              <a:avLst/>
            </a:prstGeom>
            <a:solidFill>
              <a:srgbClr val="FFCC99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" name="object 30"/>
            <p:cNvSpPr/>
            <p:nvPr/>
          </p:nvSpPr>
          <p:spPr>
            <a:xfrm>
              <a:off x="1560169" y="5227931"/>
              <a:ext cx="7261910" cy="594922"/>
            </a:xfrm>
            <a:custGeom>
              <a:avLst/>
              <a:gdLst/>
              <a:ahLst/>
              <a:cxnLst/>
              <a:rect l="l" t="t" r="r" b="b"/>
              <a:pathLst>
                <a:path w="5293359" h="562610">
                  <a:moveTo>
                    <a:pt x="0" y="562188"/>
                  </a:moveTo>
                  <a:lnTo>
                    <a:pt x="5293360" y="562188"/>
                  </a:lnTo>
                  <a:lnTo>
                    <a:pt x="5293360" y="0"/>
                  </a:lnTo>
                  <a:lnTo>
                    <a:pt x="0" y="0"/>
                  </a:lnTo>
                  <a:lnTo>
                    <a:pt x="0" y="562188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514537" y="5889809"/>
            <a:ext cx="729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follow-up at 3 years: 96.5%</a:t>
            </a:r>
          </a:p>
        </p:txBody>
      </p:sp>
    </p:spTree>
    <p:extLst>
      <p:ext uri="{BB962C8B-B14F-4D97-AF65-F5344CB8AC3E}">
        <p14:creationId xmlns:p14="http://schemas.microsoft.com/office/powerpoint/2010/main" val="7683804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" y="9525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FAME 3 Trial: Key Secondary Endpoint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11788" y="6508377"/>
            <a:ext cx="337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Zimmerman F, EuroPCR 2023</a:t>
            </a:r>
          </a:p>
        </p:txBody>
      </p:sp>
      <p:sp>
        <p:nvSpPr>
          <p:cNvPr id="5" name="object 11"/>
          <p:cNvSpPr txBox="1"/>
          <p:nvPr/>
        </p:nvSpPr>
        <p:spPr>
          <a:xfrm>
            <a:off x="672353" y="789130"/>
            <a:ext cx="89467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Death,</a:t>
            </a:r>
            <a:r>
              <a:rPr kumimoji="0" sz="28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MI,</a:t>
            </a:r>
            <a:r>
              <a:rPr kumimoji="0" sz="28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r>
              <a:rPr kumimoji="0" sz="28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troke</a:t>
            </a:r>
            <a:r>
              <a:rPr kumimoji="0" sz="2800" b="1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sz="28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3-year</a:t>
            </a:r>
            <a:r>
              <a:rPr kumimoji="0" sz="2800" b="1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ollow-</a:t>
            </a:r>
            <a:r>
              <a:rPr kumimoji="0" lang="en-US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3" y="1371601"/>
            <a:ext cx="8946776" cy="50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3379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4151396390"/>
              </p:ext>
            </p:extLst>
          </p:nvPr>
        </p:nvGraphicFramePr>
        <p:xfrm>
          <a:off x="265112" y="1580691"/>
          <a:ext cx="981075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01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" y="19050"/>
            <a:ext cx="1028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FAME 3 Trial: Secondary Endpoint at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3-Year Follow-Up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11788" y="6508377"/>
            <a:ext cx="337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Zimmerman F, EuroPCR 2023</a:t>
            </a:r>
          </a:p>
        </p:txBody>
      </p:sp>
      <p:sp>
        <p:nvSpPr>
          <p:cNvPr id="6" name="object 5"/>
          <p:cNvSpPr txBox="1"/>
          <p:nvPr/>
        </p:nvSpPr>
        <p:spPr>
          <a:xfrm>
            <a:off x="4535011" y="3413755"/>
            <a:ext cx="188705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Δ2.8%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(NNT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36)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" y="3682025"/>
            <a:ext cx="380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226127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p=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0.002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58199" y="3110201"/>
            <a:ext cx="128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p=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0.001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38925" y="4356773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p=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0.56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368202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p=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1800" y="4077044"/>
            <a:ext cx="116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p=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0.88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6"/>
          <p:cNvSpPr txBox="1"/>
          <p:nvPr/>
        </p:nvSpPr>
        <p:spPr>
          <a:xfrm>
            <a:off x="8197702" y="2859290"/>
            <a:ext cx="170103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Δ5.2%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(NNT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840765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" y="9525"/>
            <a:ext cx="1028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FAME 3 Trial: Subgroup Analyses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(Death, MI or Stroke) at 3-Year Follow-Up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11788" y="6508377"/>
            <a:ext cx="337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Zimmerman F, EuroPCR 2023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1" y="1160987"/>
            <a:ext cx="9000565" cy="538325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57970" y="5225825"/>
            <a:ext cx="9000565" cy="807422"/>
          </a:xfrm>
          <a:custGeom>
            <a:avLst/>
            <a:gdLst/>
            <a:ahLst/>
            <a:cxnLst/>
            <a:rect l="l" t="t" r="r" b="b"/>
            <a:pathLst>
              <a:path w="5374640" h="619760">
                <a:moveTo>
                  <a:pt x="0" y="619760"/>
                </a:moveTo>
                <a:lnTo>
                  <a:pt x="5374144" y="619760"/>
                </a:lnTo>
                <a:lnTo>
                  <a:pt x="5374144" y="0"/>
                </a:lnTo>
                <a:lnTo>
                  <a:pt x="0" y="0"/>
                </a:lnTo>
                <a:lnTo>
                  <a:pt x="0" y="61976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00308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" y="9525"/>
            <a:ext cx="1028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FAME 3 Trial: Comparison with SYNTAX Trial (3VD Cohort) at 3-Year Follow-Up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11788" y="6508377"/>
            <a:ext cx="337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Zimmerman F, EuroPCR 2023</a:t>
            </a:r>
          </a:p>
        </p:txBody>
      </p:sp>
      <p:sp>
        <p:nvSpPr>
          <p:cNvPr id="5" name="object 30"/>
          <p:cNvSpPr txBox="1"/>
          <p:nvPr/>
        </p:nvSpPr>
        <p:spPr>
          <a:xfrm>
            <a:off x="864095" y="1411711"/>
            <a:ext cx="36507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Death,</a:t>
            </a:r>
            <a:r>
              <a:rPr kumimoji="0" sz="2400" b="1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MI,</a:t>
            </a:r>
            <a:r>
              <a:rPr kumimoji="0" sz="2400" b="1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r>
              <a:rPr kumimoji="0" sz="2400" b="1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troke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3980" y="1909285"/>
            <a:ext cx="4731395" cy="4572000"/>
            <a:chOff x="202407" y="1750647"/>
            <a:chExt cx="9481155" cy="4572000"/>
          </a:xfrm>
        </p:grpSpPr>
        <p:graphicFrame>
          <p:nvGraphicFramePr>
            <p:cNvPr id="7" name="Chart 6"/>
            <p:cNvGraphicFramePr/>
            <p:nvPr/>
          </p:nvGraphicFramePr>
          <p:xfrm>
            <a:off x="656103" y="1750647"/>
            <a:ext cx="9027459" cy="457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2659557" y="2063555"/>
              <a:ext cx="1817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=0.04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95886" y="2432887"/>
              <a:ext cx="2176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=0.07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2407" y="1895474"/>
              <a:ext cx="461664" cy="3626883"/>
            </a:xfrm>
            <a:prstGeom prst="rect">
              <a:avLst/>
            </a:prstGeom>
            <a:noFill/>
          </p:spPr>
          <p:txBody>
            <a:bodyPr vert="vert270"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 Death at 3 Years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65105" y="1909285"/>
            <a:ext cx="4731395" cy="4572000"/>
            <a:chOff x="202407" y="1750647"/>
            <a:chExt cx="9481155" cy="4572000"/>
          </a:xfrm>
        </p:grpSpPr>
        <p:graphicFrame>
          <p:nvGraphicFramePr>
            <p:cNvPr id="14" name="Chart 13"/>
            <p:cNvGraphicFramePr/>
            <p:nvPr/>
          </p:nvGraphicFramePr>
          <p:xfrm>
            <a:off x="656103" y="1750647"/>
            <a:ext cx="9027459" cy="457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2882312" y="2802219"/>
              <a:ext cx="1817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=0.03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57712" y="3719165"/>
              <a:ext cx="2176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=0.88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2407" y="1895474"/>
              <a:ext cx="461664" cy="3626883"/>
            </a:xfrm>
            <a:prstGeom prst="rect">
              <a:avLst/>
            </a:prstGeom>
            <a:noFill/>
          </p:spPr>
          <p:txBody>
            <a:bodyPr vert="vert270"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 Death at 3 Years </a:t>
              </a:r>
            </a:p>
          </p:txBody>
        </p:sp>
      </p:grpSp>
      <p:sp>
        <p:nvSpPr>
          <p:cNvPr id="18" name="object 30"/>
          <p:cNvSpPr txBox="1"/>
          <p:nvPr/>
        </p:nvSpPr>
        <p:spPr>
          <a:xfrm>
            <a:off x="6198095" y="1411711"/>
            <a:ext cx="36507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195616459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331" y="-4550"/>
            <a:ext cx="449669" cy="41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27703"/>
            <a:ext cx="10068339" cy="83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Disclosures</a:t>
            </a:r>
            <a:endParaRPr kumimoji="0" lang="en-US" altLang="en-US" sz="45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6038" y="1504552"/>
            <a:ext cx="10130962" cy="3954939"/>
          </a:xfrm>
          <a:prstGeom prst="rect">
            <a:avLst/>
          </a:prstGeom>
        </p:spPr>
        <p:txBody>
          <a:bodyPr vert="horz" lIns="102870" tIns="51435" rIns="102870" bIns="51435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Samin K. Sharma, MD, MSCAI, FACC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</a:t>
            </a:r>
            <a:r>
              <a:rPr lang="en-US" altLang="en-US" sz="4000" b="1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Nothing to disclose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Annapoorna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S. Kini, MD, MRCP, FACC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Nothing to disclose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Sameer Mehta, MD, FACC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(Moderator)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Nothing to disclose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41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" y="9525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FAME 3 Trial: Conclusions</a:t>
            </a:r>
          </a:p>
        </p:txBody>
      </p:sp>
      <p:sp>
        <p:nvSpPr>
          <p:cNvPr id="4" name="object 2"/>
          <p:cNvSpPr txBox="1"/>
          <p:nvPr/>
        </p:nvSpPr>
        <p:spPr>
          <a:xfrm>
            <a:off x="190501" y="851115"/>
            <a:ext cx="9906000" cy="54912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160655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FFC000"/>
              </a:buClr>
              <a:buSzPct val="102500"/>
              <a:buFontTx/>
              <a:buChar char="•"/>
              <a:tabLst>
                <a:tab pos="354965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400" b="1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r>
              <a:rPr kumimoji="0" sz="2400" b="1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24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3V-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CAD</a:t>
            </a:r>
            <a:r>
              <a:rPr kumimoji="0" sz="2400" b="1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comparing</a:t>
            </a:r>
            <a:r>
              <a:rPr kumimoji="0" sz="2400" b="1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FFR-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guided</a:t>
            </a:r>
            <a:r>
              <a:rPr kumimoji="0" sz="24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PCI</a:t>
            </a:r>
            <a:r>
              <a:rPr kumimoji="0" sz="2400" b="1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4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CABG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after</a:t>
            </a:r>
            <a:r>
              <a:rPr kumimoji="0" sz="24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three</a:t>
            </a:r>
            <a:r>
              <a:rPr kumimoji="0" sz="2400" b="1" i="0" u="sng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years</a:t>
            </a:r>
            <a:r>
              <a:rPr kumimoji="0" sz="2400" b="1" i="0" u="none" strike="noStrike" kern="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4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follow-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up: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5015" marR="483234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500"/>
              <a:buFontTx/>
              <a:buChar char="–"/>
              <a:tabLst>
                <a:tab pos="755015" algn="l"/>
                <a:tab pos="1655445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</a:t>
            </a:r>
            <a:r>
              <a:rPr kumimoji="0" sz="2400" b="1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significant</a:t>
            </a:r>
            <a:r>
              <a:rPr kumimoji="0" sz="2400" b="1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difference</a:t>
            </a:r>
            <a:r>
              <a:rPr kumimoji="0" sz="2400" b="1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400" b="1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400" b="1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composite</a:t>
            </a:r>
            <a:r>
              <a:rPr kumimoji="0" sz="2400" b="1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400" b="1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death,</a:t>
            </a:r>
            <a:r>
              <a:rPr kumimoji="0" sz="2400" b="1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MI,</a:t>
            </a:r>
            <a:r>
              <a:rPr kumimoji="0" sz="2400" b="1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stroke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400" b="1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(pre-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specified</a:t>
            </a:r>
            <a:r>
              <a:rPr kumimoji="0" sz="24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</a:t>
            </a:r>
            <a:r>
              <a:rPr kumimoji="0" sz="24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secondary</a:t>
            </a:r>
            <a:r>
              <a:rPr kumimoji="0" sz="24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endpoint)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–"/>
              <a:tabLst/>
              <a:defRPr/>
            </a:pP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5650" marR="0" lvl="1" indent="-2863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500"/>
              <a:buFontTx/>
              <a:buChar char="–"/>
              <a:tabLst>
                <a:tab pos="75565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</a:t>
            </a:r>
            <a:r>
              <a:rPr kumimoji="0" sz="24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difference</a:t>
            </a:r>
            <a:r>
              <a:rPr kumimoji="0" sz="2400" b="1" i="0" u="none" strike="noStrike" kern="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4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death</a:t>
            </a:r>
            <a:r>
              <a:rPr kumimoji="0" sz="2400" b="1" i="0" u="none" strike="noStrike" kern="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400" b="1" i="0" u="none" strike="noStrike" kern="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stroke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–"/>
              <a:tabLst/>
              <a:defRPr/>
            </a:pP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5015" marR="508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500"/>
              <a:buFontTx/>
              <a:buChar char="–"/>
              <a:tabLst>
                <a:tab pos="755015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Lower</a:t>
            </a:r>
            <a:r>
              <a:rPr kumimoji="0" sz="2400" b="1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</a:t>
            </a:r>
            <a:r>
              <a:rPr kumimoji="0" sz="2400" b="1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400" b="1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</a:t>
            </a:r>
            <a:r>
              <a:rPr kumimoji="0" sz="2400" b="1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(NNT</a:t>
            </a:r>
            <a:r>
              <a:rPr kumimoji="0" sz="24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36)</a:t>
            </a:r>
            <a:r>
              <a:rPr kumimoji="0" sz="2400" b="1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400" b="1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repeat</a:t>
            </a:r>
            <a:r>
              <a:rPr kumimoji="0" sz="2400" b="1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revascularization</a:t>
            </a:r>
            <a:r>
              <a:rPr kumimoji="0" sz="2400" b="1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(NNT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19)</a:t>
            </a:r>
            <a:r>
              <a:rPr kumimoji="0" sz="2400" b="1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after</a:t>
            </a:r>
            <a:r>
              <a:rPr kumimoji="0" sz="2400" b="1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CABG</a:t>
            </a:r>
            <a:endParaRPr kumimoji="0" lang="en-US" sz="2400" b="1" i="0" u="none" strike="noStrike" kern="0" cap="none" spc="-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5015" marR="508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500"/>
              <a:buFontTx/>
              <a:buChar char="–"/>
              <a:tabLst>
                <a:tab pos="755015" algn="l"/>
              </a:tabLst>
              <a:defRPr/>
            </a:pPr>
            <a:endParaRPr kumimoji="0" lang="en-US" sz="1200" b="1" i="0" u="none" strike="noStrike" kern="0" cap="none" spc="-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508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500"/>
              <a:buFont typeface="Arial" panose="020B0604020202020204" pitchFamily="34" charset="0"/>
              <a:buChar char="•"/>
              <a:tabLst>
                <a:tab pos="75501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Shared decision making becomes increasingly important to discuss the trade-offs between revascularization strategies.</a:t>
            </a:r>
          </a:p>
          <a:p>
            <a:pPr marL="342900" marR="508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500"/>
              <a:buFont typeface="Arial" panose="020B0604020202020204" pitchFamily="34" charset="0"/>
              <a:buChar char="•"/>
              <a:tabLst>
                <a:tab pos="755015" algn="l"/>
              </a:tabLst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508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500"/>
              <a:buFont typeface="Arial" panose="020B0604020202020204" pitchFamily="34" charset="0"/>
              <a:buChar char="•"/>
              <a:tabLst>
                <a:tab pos="75501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patients with low SYNTAX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tertile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PCI is favorable over CABG</a:t>
            </a:r>
          </a:p>
          <a:p>
            <a:pPr marL="342900" marR="508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500"/>
              <a:buFont typeface="Arial" panose="020B0604020202020204" pitchFamily="34" charset="0"/>
              <a:buChar char="•"/>
              <a:tabLst>
                <a:tab pos="755015" algn="l"/>
              </a:tabLst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508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500"/>
              <a:buFont typeface="Arial" panose="020B0604020202020204" pitchFamily="34" charset="0"/>
              <a:buChar char="•"/>
              <a:tabLst>
                <a:tab pos="75501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patients with more complex 3V-CAD, CABG remains the treatment of choice</a:t>
            </a:r>
          </a:p>
        </p:txBody>
      </p:sp>
    </p:spTree>
    <p:extLst>
      <p:ext uri="{BB962C8B-B14F-4D97-AF65-F5344CB8AC3E}">
        <p14:creationId xmlns:p14="http://schemas.microsoft.com/office/powerpoint/2010/main" val="26526567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6"/>
          <p:cNvSpPr txBox="1">
            <a:spLocks/>
          </p:cNvSpPr>
          <p:nvPr/>
        </p:nvSpPr>
        <p:spPr>
          <a:xfrm>
            <a:off x="555812" y="1836111"/>
            <a:ext cx="9197787" cy="30059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Garamond"/>
                <a:ea typeface="+mj-ea"/>
                <a:cs typeface="Garamon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66620" algn="l"/>
                <a:tab pos="3978275" algn="l"/>
              </a:tabLst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European Bifurcation Club Left Main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66620" algn="l"/>
                <a:tab pos="3978275" algn="l"/>
              </a:tabLst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Coronary Stent Study – A Randomized Comparison of Stepwise Provisional vs Systematical Dual Stenting Strategies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66620" algn="l"/>
                <a:tab pos="3978275" algn="l"/>
              </a:tabLst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(EBC MAIN – 3 Year Results)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66620" algn="l"/>
                <a:tab pos="3978275" algn="l"/>
              </a:tabLst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6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9100" y="279402"/>
            <a:ext cx="1553135" cy="12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2508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06988" y="6488668"/>
            <a:ext cx="368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Hildick-Smith D, EuroPCR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7930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EBC MAIN Trial: Study Design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6845" y="744068"/>
            <a:ext cx="9210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Randomized comparison of provisional strategy vs a systematic dual stent strategy for true bifurcation LM disease with Resolute Onyx™ DES</a:t>
            </a:r>
          </a:p>
        </p:txBody>
      </p:sp>
      <p:pic>
        <p:nvPicPr>
          <p:cNvPr id="7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5701" y="1810912"/>
            <a:ext cx="940309" cy="6794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133601" y="1660698"/>
            <a:ext cx="6033250" cy="92333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Stable or unstable angina patients with ULM bifurcation disease (type 1,1,1 or 0,1,1; both branches &gt;2.75 mm) requiring PCI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70920" y="2935069"/>
            <a:ext cx="2339790" cy="830997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Stepwise provisional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N=230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693710" y="2935068"/>
            <a:ext cx="2339790" cy="830997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Dual-stent strategy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N=237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9165" y="2765790"/>
            <a:ext cx="4166599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EBC initiated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European Canters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 investigator – David-Hildick-Smith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Medtronic funded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Device: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Resolute Onyx™ DES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11583" y="4066072"/>
            <a:ext cx="9072293" cy="745863"/>
            <a:chOff x="611583" y="4173652"/>
            <a:chExt cx="9072293" cy="745863"/>
          </a:xfrm>
        </p:grpSpPr>
        <p:grpSp>
          <p:nvGrpSpPr>
            <p:cNvPr id="19" name="Group 18"/>
            <p:cNvGrpSpPr/>
            <p:nvPr/>
          </p:nvGrpSpPr>
          <p:grpSpPr>
            <a:xfrm>
              <a:off x="611583" y="4173652"/>
              <a:ext cx="9072293" cy="398342"/>
              <a:chOff x="611583" y="4460526"/>
              <a:chExt cx="9072293" cy="398342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611583" y="4554071"/>
                <a:ext cx="9072293" cy="179294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90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2635626" y="4460528"/>
                <a:ext cx="107577" cy="389380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9081253" y="4469488"/>
                <a:ext cx="107577" cy="389380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7010397" y="4460527"/>
                <a:ext cx="107577" cy="389380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4294096" y="4460526"/>
                <a:ext cx="107577" cy="38938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133601" y="4580961"/>
              <a:ext cx="75502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6 mo                     12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mos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                3 yr                              5 yr      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46845" y="4823000"/>
            <a:ext cx="91370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endpoint:			Composite of death, MI and TLR at 1 yr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 endpoints:		Death, MI, TLR each at 12 months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Angina status, ST, death, MI, TLR at 3 and 5 years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Procedural endpoints:		Procedural and technical success</a:t>
            </a:r>
          </a:p>
          <a:p>
            <a:pPr marL="2743200" marR="0" lvl="0" indent="-2743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Procedural and in-hospital MACE</a:t>
            </a:r>
          </a:p>
          <a:p>
            <a:pPr marL="2743200" marR="0" lvl="0" indent="-2743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Procedure duration, fluoroscopy and cost</a:t>
            </a:r>
          </a:p>
        </p:txBody>
      </p:sp>
      <p:cxnSp>
        <p:nvCxnSpPr>
          <p:cNvPr id="27" name="Straight Connector 26"/>
          <p:cNvCxnSpPr>
            <a:stCxn id="6" idx="1"/>
          </p:cNvCxnSpPr>
          <p:nvPr/>
        </p:nvCxnSpPr>
        <p:spPr bwMode="auto">
          <a:xfrm flipH="1">
            <a:off x="1440815" y="2122363"/>
            <a:ext cx="692786" cy="0"/>
          </a:xfrm>
          <a:prstGeom prst="line">
            <a:avLst/>
          </a:prstGeom>
          <a:solidFill>
            <a:srgbClr val="FFCC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Arrow Connector 28"/>
          <p:cNvCxnSpPr>
            <a:endCxn id="10" idx="0"/>
          </p:cNvCxnSpPr>
          <p:nvPr/>
        </p:nvCxnSpPr>
        <p:spPr bwMode="auto">
          <a:xfrm flipH="1">
            <a:off x="1440815" y="2122363"/>
            <a:ext cx="2503" cy="812706"/>
          </a:xfrm>
          <a:prstGeom prst="straightConnector1">
            <a:avLst/>
          </a:prstGeom>
          <a:solidFill>
            <a:srgbClr val="FFCC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0113" name="Straight Arrow Connector 90112"/>
          <p:cNvCxnSpPr/>
          <p:nvPr/>
        </p:nvCxnSpPr>
        <p:spPr bwMode="auto">
          <a:xfrm>
            <a:off x="8857128" y="2122363"/>
            <a:ext cx="0" cy="812705"/>
          </a:xfrm>
          <a:prstGeom prst="straightConnector1">
            <a:avLst/>
          </a:prstGeom>
          <a:solidFill>
            <a:srgbClr val="FFCC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0116" name="Straight Connector 90115"/>
          <p:cNvCxnSpPr>
            <a:stCxn id="6" idx="3"/>
          </p:cNvCxnSpPr>
          <p:nvPr/>
        </p:nvCxnSpPr>
        <p:spPr bwMode="auto">
          <a:xfrm>
            <a:off x="8166851" y="2122363"/>
            <a:ext cx="690277" cy="0"/>
          </a:xfrm>
          <a:prstGeom prst="line">
            <a:avLst/>
          </a:prstGeom>
          <a:solidFill>
            <a:srgbClr val="FFCC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6974748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EBC MAIN: Procedural Characteristics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99800" y="636497"/>
            <a:ext cx="9672918" cy="5827058"/>
            <a:chOff x="573739" y="582707"/>
            <a:chExt cx="9108144" cy="594182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41" y="582707"/>
              <a:ext cx="9108142" cy="594182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573741" y="592540"/>
              <a:ext cx="9108142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73739" y="6509249"/>
              <a:ext cx="9108142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/>
          <p:nvPr/>
        </p:nvSpPr>
        <p:spPr>
          <a:xfrm>
            <a:off x="7924800" y="1559860"/>
            <a:ext cx="1622612" cy="7530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06136" y="1574039"/>
            <a:ext cx="1622612" cy="7530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1919" y="6515563"/>
            <a:ext cx="5207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Hildick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-Smith et al., Eur Heart J 2021;42:3829 </a:t>
            </a:r>
          </a:p>
        </p:txBody>
      </p:sp>
    </p:spTree>
    <p:extLst>
      <p:ext uri="{BB962C8B-B14F-4D97-AF65-F5344CB8AC3E}">
        <p14:creationId xmlns:p14="http://schemas.microsoft.com/office/powerpoint/2010/main" val="1638818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EBC MAIN Trial: Clinical Results at 1 Year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71475" y="785191"/>
            <a:ext cx="9556937" cy="5712925"/>
            <a:chOff x="142875" y="1142999"/>
            <a:chExt cx="9556937" cy="5172075"/>
          </a:xfrm>
        </p:grpSpPr>
        <p:graphicFrame>
          <p:nvGraphicFramePr>
            <p:cNvPr id="6" name="Chart 5"/>
            <p:cNvGraphicFramePr/>
            <p:nvPr>
              <p:extLst>
                <p:ext uri="{D42A27DB-BD31-4B8C-83A1-F6EECF244321}">
                  <p14:modId xmlns:p14="http://schemas.microsoft.com/office/powerpoint/2010/main" val="3840934056"/>
                </p:ext>
              </p:extLst>
            </p:nvPr>
          </p:nvGraphicFramePr>
          <p:xfrm>
            <a:off x="573741" y="1142999"/>
            <a:ext cx="9126071" cy="51720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142875" y="3781425"/>
              <a:ext cx="4095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52526" y="1914525"/>
              <a:ext cx="1314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=0.34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05776" y="4457700"/>
              <a:ext cx="1314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=0.09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81751" y="3188702"/>
              <a:ext cx="1314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=0.16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67251" y="2962275"/>
              <a:ext cx="1314450" cy="33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=0.99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24175" y="4166771"/>
              <a:ext cx="1228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=0.48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041919" y="6515563"/>
            <a:ext cx="5207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Hildick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-Smith et al., Eur Heart J 2021;42:3829 </a:t>
            </a:r>
          </a:p>
        </p:txBody>
      </p:sp>
    </p:spTree>
    <p:extLst>
      <p:ext uri="{BB962C8B-B14F-4D97-AF65-F5344CB8AC3E}">
        <p14:creationId xmlns:p14="http://schemas.microsoft.com/office/powerpoint/2010/main" val="3611471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7930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EBC MAIN Trial: Clinical Results at 3-Yrs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06988" y="6488668"/>
            <a:ext cx="368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Hildick-Smith D, EuroPCR 2023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512677158"/>
              </p:ext>
            </p:extLst>
          </p:nvPr>
        </p:nvGraphicFramePr>
        <p:xfrm>
          <a:off x="675715" y="1009649"/>
          <a:ext cx="9246160" cy="519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8600" y="3524250"/>
            <a:ext cx="51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250" y="1866900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=0.13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1975" y="3437965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=0.02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6438" y="3607242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=0.75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52570" y="3524250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=0.27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2756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7930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EBC MAIN Study: Clinical 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06988" y="6488668"/>
            <a:ext cx="368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Hildick-Smith D, EuroPCR 2023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86910" y="1362075"/>
            <a:ext cx="5171236" cy="4926454"/>
            <a:chOff x="5086910" y="1011679"/>
            <a:chExt cx="5171236" cy="5191125"/>
          </a:xfrm>
        </p:grpSpPr>
        <p:graphicFrame>
          <p:nvGraphicFramePr>
            <p:cNvPr id="5" name="Chart 4"/>
            <p:cNvGraphicFramePr/>
            <p:nvPr/>
          </p:nvGraphicFramePr>
          <p:xfrm>
            <a:off x="5400395" y="1011679"/>
            <a:ext cx="4857751" cy="51911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5086910" y="3189648"/>
              <a:ext cx="513790" cy="389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7710" y="1362075"/>
            <a:ext cx="4999786" cy="4926454"/>
            <a:chOff x="5258360" y="1011679"/>
            <a:chExt cx="4999786" cy="5191125"/>
          </a:xfrm>
        </p:grpSpPr>
        <p:graphicFrame>
          <p:nvGraphicFramePr>
            <p:cNvPr id="13" name="Chart 12"/>
            <p:cNvGraphicFramePr/>
            <p:nvPr/>
          </p:nvGraphicFramePr>
          <p:xfrm>
            <a:off x="5400395" y="1011679"/>
            <a:ext cx="4857751" cy="51911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5258360" y="3189648"/>
              <a:ext cx="513790" cy="389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80720" y="819150"/>
            <a:ext cx="4600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1-Year Clinical Results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57545" y="809625"/>
            <a:ext cx="4600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3-Year Clinical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0700" y="3200400"/>
            <a:ext cx="862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ral"/>
                <a:ea typeface="+mn-ea"/>
                <a:cs typeface="Arial" pitchFamily="34" charset="0"/>
              </a:rPr>
              <a:t>P=NS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53100" y="251162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=0.13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96116" y="395942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=0.27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62900" y="403562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=0.75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29700" y="380702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=0.02</a:t>
            </a:r>
          </a:p>
        </p:txBody>
      </p:sp>
    </p:spTree>
    <p:extLst>
      <p:ext uri="{BB962C8B-B14F-4D97-AF65-F5344CB8AC3E}">
        <p14:creationId xmlns:p14="http://schemas.microsoft.com/office/powerpoint/2010/main" val="415456317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8737"/>
            <a:ext cx="535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EBC MAIN: 3-Yr Primary Endpoint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06988" y="6488668"/>
            <a:ext cx="368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Hildick-Smith D, EuroPCR 2023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09" y="718458"/>
            <a:ext cx="5119262" cy="568952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12162" y="20504"/>
            <a:ext cx="5421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EBC MAIN: 3-Yr TLR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1262"/>
          <a:stretch/>
        </p:blipFill>
        <p:spPr>
          <a:xfrm>
            <a:off x="5486402" y="709728"/>
            <a:ext cx="4684700" cy="571796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167258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5632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EBC MAIN: Conclusions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161925" y="955384"/>
            <a:ext cx="9915526" cy="5631029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1785"/>
              <a:buFontTx/>
              <a:buChar char="•"/>
              <a:tabLst>
                <a:tab pos="3556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bifurcation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left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stem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</a:t>
            </a:r>
            <a:endParaRPr kumimoji="0" lang="en-US" sz="2400" b="1" i="0" u="none" strike="noStrike" kern="0" cap="none" spc="-2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1785"/>
              <a:buFontTx/>
              <a:buChar char="•"/>
              <a:tabLst>
                <a:tab pos="355600" algn="l"/>
              </a:tabLst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1785"/>
              <a:buFontTx/>
              <a:buChar char="•"/>
              <a:tabLst>
                <a:tab pos="3556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difference in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yr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endpoint (death/MI/TLR) between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groups</a:t>
            </a:r>
            <a:endParaRPr kumimoji="0" lang="en-US" sz="2400" b="1" i="0" u="none" strike="noStrike" kern="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1785"/>
              <a:buFontTx/>
              <a:buChar char="•"/>
              <a:tabLst>
                <a:tab pos="355600" algn="l"/>
              </a:tabLst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1785"/>
              <a:buFontTx/>
              <a:buChar char="•"/>
              <a:tabLst>
                <a:tab pos="35560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Almost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twice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much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TLR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systematic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dual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stent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</a:t>
            </a:r>
            <a:endParaRPr kumimoji="0" lang="en-US" sz="2400" b="1" i="0" u="none" strike="noStrike" kern="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1785"/>
              <a:buFontTx/>
              <a:buChar char="•"/>
              <a:tabLst>
                <a:tab pos="355600" algn="l"/>
              </a:tabLst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1785"/>
              <a:buFontTx/>
              <a:buChar char="•"/>
              <a:tabLst>
                <a:tab pos="355600" algn="l"/>
                <a:tab pos="228092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 20%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n-US" sz="2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sz="24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provisional group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required a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stent</a:t>
            </a:r>
            <a:endParaRPr kumimoji="0" lang="en-US" sz="2400" b="1" i="0" u="none" strike="noStrike" kern="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1785"/>
              <a:buFontTx/>
              <a:buChar char="•"/>
              <a:tabLst>
                <a:tab pos="355600" algn="l"/>
                <a:tab pos="2280920" algn="l"/>
              </a:tabLst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1785"/>
              <a:buFontTx/>
              <a:buChar char="•"/>
              <a:tabLst>
                <a:tab pos="355600" algn="l"/>
                <a:tab pos="6385560" algn="l"/>
              </a:tabLst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necessary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decide the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number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n-US" sz="2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tents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start</a:t>
            </a:r>
            <a:endParaRPr kumimoji="0" lang="en-US" sz="2400" b="1" i="0" u="none" strike="noStrike" kern="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1785"/>
              <a:buFontTx/>
              <a:buChar char="•"/>
              <a:tabLst>
                <a:tab pos="355600" algn="l"/>
                <a:tab pos="6385560" algn="l"/>
              </a:tabLst>
              <a:defRPr/>
            </a:pPr>
            <a:endParaRPr kumimoji="0" lang="en-US" sz="2400" b="1" i="0" u="none" strike="noStrike" kern="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1785"/>
              <a:buFontTx/>
              <a:buChar char="•"/>
              <a:tabLst>
                <a:tab pos="355600" algn="l"/>
                <a:tab pos="6385560" algn="l"/>
              </a:tabLst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stepwise provisional approach is the technique of choice for bifurcation left main stem stenosis</a:t>
            </a:r>
          </a:p>
        </p:txBody>
      </p:sp>
    </p:spTree>
    <p:extLst>
      <p:ext uri="{BB962C8B-B14F-4D97-AF65-F5344CB8AC3E}">
        <p14:creationId xmlns:p14="http://schemas.microsoft.com/office/powerpoint/2010/main" val="1027685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1292"/>
            <a:ext cx="10287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EBC TWO Study: Provisional-T vs Culotte Stenting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1859" y="6508379"/>
            <a:ext cx="7965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Arunothayaraj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EuroIntervention 2023 May 19 Epub ahead of print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71" y="532706"/>
            <a:ext cx="6337864" cy="597118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3435" y="1515035"/>
            <a:ext cx="1972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MACE at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Years</a:t>
            </a:r>
          </a:p>
        </p:txBody>
      </p:sp>
    </p:spTree>
    <p:extLst>
      <p:ext uri="{BB962C8B-B14F-4D97-AF65-F5344CB8AC3E}">
        <p14:creationId xmlns:p14="http://schemas.microsoft.com/office/powerpoint/2010/main" val="345167944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59" y="34989"/>
            <a:ext cx="8679656" cy="784919"/>
          </a:xfrm>
        </p:spPr>
        <p:txBody>
          <a:bodyPr/>
          <a:lstStyle/>
          <a:p>
            <a:pPr>
              <a:defRPr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CCC Live Case # 168</a:t>
            </a: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4244808" y="1957322"/>
            <a:ext cx="6022613" cy="95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034" tIns="38012" rIns="76034" bIns="380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cs typeface="Arial" pitchFamily="34" charset="0"/>
              </a:rPr>
              <a:t>Clinical Variables</a:t>
            </a: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cs typeface="Arial" pitchFamily="34" charset="0"/>
              </a:rPr>
              <a:t>s/p CABG x3 in 6/2014, s/p multiple PCIs last being CBPTCA to distal LAD via LIMA on 5/2/2023. EF 60%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16822" y="871299"/>
            <a:ext cx="6054047" cy="955010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Clinical Presentation</a:t>
            </a:r>
          </a:p>
          <a:p>
            <a:pPr defTabSz="771525">
              <a:defRPr/>
            </a:pPr>
            <a:r>
              <a:rPr 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with CCS class III angina and +stress MPI for anterior &amp; </a:t>
            </a:r>
            <a:r>
              <a:rPr lang="en-US" sz="1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infero</a:t>
            </a:r>
            <a:r>
              <a:rPr 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-lateral ischemia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735" y="868338"/>
            <a:ext cx="2746148" cy="662622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Demographics</a:t>
            </a:r>
          </a:p>
          <a:p>
            <a:pPr defTabSz="771525">
              <a:defRPr/>
            </a:pPr>
            <a:r>
              <a:rPr 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 yrs, Male</a:t>
            </a: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09" y="1932617"/>
            <a:ext cx="3529376" cy="1539786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Risk Factors</a:t>
            </a:r>
            <a:endParaRPr lang="en-US" altLang="en-US" sz="1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Hyperlipidemia</a:t>
            </a: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Smoker</a:t>
            </a: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MI, Anemia, GERD, Gout </a:t>
            </a: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SAQ-7 score:33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887" y="3496429"/>
            <a:ext cx="9101439" cy="631845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Medications</a:t>
            </a:r>
          </a:p>
          <a:p>
            <a:pPr defTabSz="771525">
              <a:defRPr/>
            </a:pP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Aspirin, Prasugrel, Metoprolol XL, Nitropatch, Ranolazine, Olmesartan, Atorvastatin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55" y="4276759"/>
            <a:ext cx="10176195" cy="1924506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Cath: </a:t>
            </a: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 cath on 5/2/2023 revealed 3 V CAD; TO distal RCA filling via SVG, multiple, calcified 80% lesions in mid LAD with DES ISR in dLAD, TO DES ISR to LAD-D2, TO prox LCx with distal vessel fills via RCA, patent LIMA to LAD with distal LAD ISR, occluded SVG to D2, patent SVG to RPDA with 80-90% lesions in retrograde limb supplying 80% RPL &amp; CTO &amp; LVEF 62%. Pt underwent successful PTCA+atherotomy PCI dLAD via LIMA &amp; did well.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7461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49296" y="13836"/>
            <a:ext cx="1028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EBC TWO Study: Primary 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Secondary Endpoints @ 5-Yrs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non-LM True Bifurcation Lesion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1859" y="6472519"/>
            <a:ext cx="7965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Arunothayaraj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EuroIntervention 2023 May 19 Epub ahead of print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38150" y="838200"/>
            <a:ext cx="9439275" cy="5334000"/>
            <a:chOff x="238125" y="838200"/>
            <a:chExt cx="9439275" cy="5334000"/>
          </a:xfrm>
        </p:grpSpPr>
        <p:graphicFrame>
          <p:nvGraphicFramePr>
            <p:cNvPr id="6" name="Chart 5"/>
            <p:cNvGraphicFramePr/>
            <p:nvPr>
              <p:extLst>
                <p:ext uri="{D42A27DB-BD31-4B8C-83A1-F6EECF244321}">
                  <p14:modId xmlns:p14="http://schemas.microsoft.com/office/powerpoint/2010/main" val="122377622"/>
                </p:ext>
              </p:extLst>
            </p:nvPr>
          </p:nvGraphicFramePr>
          <p:xfrm>
            <a:off x="628650" y="838200"/>
            <a:ext cx="9048750" cy="533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1466850" y="1830046"/>
              <a:ext cx="1162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=0.36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64045" y="4648200"/>
              <a:ext cx="8942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=0.61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97731" y="3750707"/>
              <a:ext cx="1162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=0.84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80989" y="3197423"/>
              <a:ext cx="1162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=0.30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8125" y="3689152"/>
              <a:ext cx="504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239340" y="3773294"/>
            <a:ext cx="1162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=0.85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37370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424"/>
            <a:ext cx="10287000" cy="604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5854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74258" y="6499408"/>
            <a:ext cx="781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Cortese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Intv 2023 April 19 Epub ahead of print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9525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Flowchart and Follow-Up of PICCOLETO II Study</a:t>
            </a:r>
          </a:p>
        </p:txBody>
      </p:sp>
      <p:cxnSp>
        <p:nvCxnSpPr>
          <p:cNvPr id="90127" name="Straight Connector 90126"/>
          <p:cNvCxnSpPr>
            <a:stCxn id="7" idx="3"/>
            <a:endCxn id="7" idx="3"/>
          </p:cNvCxnSpPr>
          <p:nvPr/>
        </p:nvCxnSpPr>
        <p:spPr bwMode="auto">
          <a:xfrm>
            <a:off x="6004673" y="1789545"/>
            <a:ext cx="0" cy="0"/>
          </a:xfrm>
          <a:prstGeom prst="line">
            <a:avLst/>
          </a:prstGeom>
          <a:solidFill>
            <a:srgbClr val="FFCC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0149" name="Group 90148"/>
          <p:cNvGrpSpPr/>
          <p:nvPr/>
        </p:nvGrpSpPr>
        <p:grpSpPr>
          <a:xfrm>
            <a:off x="770963" y="563105"/>
            <a:ext cx="8821273" cy="5860463"/>
            <a:chOff x="833718" y="563105"/>
            <a:chExt cx="8821273" cy="5860463"/>
          </a:xfrm>
        </p:grpSpPr>
        <p:grpSp>
          <p:nvGrpSpPr>
            <p:cNvPr id="90148" name="Group 90147"/>
            <p:cNvGrpSpPr/>
            <p:nvPr/>
          </p:nvGrpSpPr>
          <p:grpSpPr>
            <a:xfrm>
              <a:off x="1099861" y="630978"/>
              <a:ext cx="8555130" cy="5792590"/>
              <a:chOff x="1682568" y="630978"/>
              <a:chExt cx="8555130" cy="5792590"/>
            </a:xfrm>
          </p:grpSpPr>
          <p:cxnSp>
            <p:nvCxnSpPr>
              <p:cNvPr id="90116" name="Straight Connector 90115"/>
              <p:cNvCxnSpPr/>
              <p:nvPr/>
            </p:nvCxnSpPr>
            <p:spPr bwMode="auto">
              <a:xfrm>
                <a:off x="4504767" y="3249346"/>
                <a:ext cx="0" cy="2651002"/>
              </a:xfrm>
              <a:prstGeom prst="line">
                <a:avLst/>
              </a:prstGeom>
              <a:solidFill>
                <a:srgbClr val="FFCC99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118" name="Straight Connector 90117"/>
              <p:cNvCxnSpPr/>
              <p:nvPr/>
            </p:nvCxnSpPr>
            <p:spPr bwMode="auto">
              <a:xfrm>
                <a:off x="6445066" y="3249346"/>
                <a:ext cx="0" cy="2651002"/>
              </a:xfrm>
              <a:prstGeom prst="line">
                <a:avLst/>
              </a:prstGeom>
              <a:solidFill>
                <a:srgbClr val="FFCC99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90147" name="Group 90146"/>
              <p:cNvGrpSpPr/>
              <p:nvPr/>
            </p:nvGrpSpPr>
            <p:grpSpPr>
              <a:xfrm>
                <a:off x="1682568" y="630978"/>
                <a:ext cx="8555130" cy="5792590"/>
                <a:chOff x="1682568" y="630978"/>
                <a:chExt cx="8555130" cy="5792590"/>
              </a:xfrm>
            </p:grpSpPr>
            <p:grpSp>
              <p:nvGrpSpPr>
                <p:cNvPr id="90146" name="Group 90145"/>
                <p:cNvGrpSpPr/>
                <p:nvPr/>
              </p:nvGrpSpPr>
              <p:grpSpPr>
                <a:xfrm>
                  <a:off x="1682568" y="630978"/>
                  <a:ext cx="8555130" cy="5792590"/>
                  <a:chOff x="1682568" y="630978"/>
                  <a:chExt cx="8555130" cy="5792590"/>
                </a:xfrm>
              </p:grpSpPr>
              <p:sp>
                <p:nvSpPr>
                  <p:cNvPr id="5" name="Rectangle 4"/>
                  <p:cNvSpPr/>
                  <p:nvPr/>
                </p:nvSpPr>
                <p:spPr bwMode="auto">
                  <a:xfrm>
                    <a:off x="3158938" y="630978"/>
                    <a:ext cx="4961212" cy="584775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PICCOLETO II, an academic, investigator-driven, international RCT Study Flow Chart</a:t>
                    </a:r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 bwMode="auto">
                  <a:xfrm>
                    <a:off x="4085109" y="1416365"/>
                    <a:ext cx="2565026" cy="746358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Patients with </a:t>
                    </a:r>
                    <a:r>
                      <a:rPr kumimoji="0" lang="en-US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de novo</a:t>
                    </a: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lesions with natives </a:t>
                    </a:r>
                  </a:p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(diameter ≤2.75 mm visual </a:t>
                    </a:r>
                    <a:r>
                      <a:rPr kumimoji="0" lang="en-US" sz="1050" b="1" i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ly</a:t>
                    </a:r>
                    <a:r>
                      <a:rPr kumimoji="0" lang="en-US" sz="105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)</a:t>
                    </a: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 bwMode="auto">
                  <a:xfrm>
                    <a:off x="3585888" y="2331067"/>
                    <a:ext cx="3567952" cy="769441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232 patients enrolled</a:t>
                    </a:r>
                  </a:p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Centralized blocks randomization 1:1</a:t>
                    </a:r>
                  </a:p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(prior to guidewire insertion)</a:t>
                    </a:r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 bwMode="auto">
                  <a:xfrm>
                    <a:off x="1701057" y="1557555"/>
                    <a:ext cx="1413061" cy="461665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170 screened and not enrolled</a:t>
                    </a:r>
                  </a:p>
                </p:txBody>
              </p:sp>
              <p:sp>
                <p:nvSpPr>
                  <p:cNvPr id="10" name="Rectangle 9"/>
                  <p:cNvSpPr/>
                  <p:nvPr/>
                </p:nvSpPr>
                <p:spPr bwMode="auto">
                  <a:xfrm>
                    <a:off x="7779126" y="1465626"/>
                    <a:ext cx="1413061" cy="646331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Enrollment:</a:t>
                    </a:r>
                  </a:p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May 2015 –</a:t>
                    </a:r>
                  </a:p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May 2018</a:t>
                    </a:r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 bwMode="auto">
                  <a:xfrm>
                    <a:off x="3585888" y="3493083"/>
                    <a:ext cx="1837763" cy="677108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118 </a:t>
                    </a:r>
                    <a:r>
                      <a:rPr kumimoji="0" lang="en-US" sz="14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Elutax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SV DCB</a:t>
                    </a:r>
                  </a:p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Predilatation, DCB dilatation for 30-60 sec</a:t>
                    </a:r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 bwMode="auto">
                  <a:xfrm>
                    <a:off x="3585887" y="4483997"/>
                    <a:ext cx="1837763" cy="523220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105 with angio follow up (89%)</a:t>
                    </a:r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 bwMode="auto">
                  <a:xfrm>
                    <a:off x="3585886" y="5242280"/>
                    <a:ext cx="1837763" cy="523220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108 with 12-month clinical F/U</a:t>
                    </a:r>
                    <a:endPara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 bwMode="auto">
                  <a:xfrm>
                    <a:off x="3585886" y="5900348"/>
                    <a:ext cx="1837763" cy="523220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102 with 36-month clinical F/U</a:t>
                    </a:r>
                    <a:endPara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 bwMode="auto">
                  <a:xfrm>
                    <a:off x="1682568" y="3600804"/>
                    <a:ext cx="1413061" cy="461665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5 lost</a:t>
                    </a:r>
                  </a:p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8 refused</a:t>
                    </a:r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 bwMode="auto">
                  <a:xfrm>
                    <a:off x="1701057" y="5272783"/>
                    <a:ext cx="1413061" cy="461665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2 lost</a:t>
                    </a:r>
                  </a:p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4 refused</a:t>
                    </a:r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 bwMode="auto">
                  <a:xfrm>
                    <a:off x="5699036" y="3677747"/>
                    <a:ext cx="1682002" cy="307777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114 EES</a:t>
                    </a:r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 bwMode="auto">
                  <a:xfrm>
                    <a:off x="5740779" y="4483997"/>
                    <a:ext cx="1682002" cy="523220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104 with angio follow up (90%)</a:t>
                    </a: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 bwMode="auto">
                  <a:xfrm>
                    <a:off x="5740778" y="5242005"/>
                    <a:ext cx="1682002" cy="523220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106 with 12-mo clinical F/U</a:t>
                    </a: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 bwMode="auto">
                  <a:xfrm>
                    <a:off x="5740777" y="5900348"/>
                    <a:ext cx="1682002" cy="523220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101 with 36-mo clinical F/U</a:t>
                    </a:r>
                  </a:p>
                </p:txBody>
              </p:sp>
              <p:sp>
                <p:nvSpPr>
                  <p:cNvPr id="21" name="Rectangle 20"/>
                  <p:cNvSpPr/>
                  <p:nvPr/>
                </p:nvSpPr>
                <p:spPr bwMode="auto">
                  <a:xfrm>
                    <a:off x="7779125" y="3600802"/>
                    <a:ext cx="1413061" cy="461665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3 lost</a:t>
                    </a:r>
                  </a:p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7 refused</a:t>
                    </a:r>
                  </a:p>
                </p:txBody>
              </p:sp>
              <p:sp>
                <p:nvSpPr>
                  <p:cNvPr id="22" name="Rectangle 21"/>
                  <p:cNvSpPr/>
                  <p:nvPr/>
                </p:nvSpPr>
                <p:spPr bwMode="auto">
                  <a:xfrm>
                    <a:off x="7779125" y="4514773"/>
                    <a:ext cx="1974477" cy="461665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6 months in- lesion LLL</a:t>
                    </a:r>
                  </a:p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(core lab)</a:t>
                    </a:r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 bwMode="auto">
                  <a:xfrm>
                    <a:off x="7791450" y="5272782"/>
                    <a:ext cx="1413061" cy="461665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2 lost</a:t>
                    </a:r>
                  </a:p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3 refused</a:t>
                    </a:r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 bwMode="auto">
                  <a:xfrm>
                    <a:off x="7779125" y="5941305"/>
                    <a:ext cx="2458573" cy="461665"/>
                  </a:xfrm>
                  <a:prstGeom prst="rect">
                    <a:avLst/>
                  </a:prstGeom>
                  <a:solidFill>
                    <a:srgbClr val="0070C0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36 months clinical assessment</a:t>
                    </a:r>
                  </a:p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(CEC adjudicated)</a:t>
                    </a:r>
                  </a:p>
                </p:txBody>
              </p:sp>
            </p:grpSp>
            <p:cxnSp>
              <p:nvCxnSpPr>
                <p:cNvPr id="25" name="Straight Connector 24"/>
                <p:cNvCxnSpPr>
                  <a:stCxn id="7" idx="2"/>
                  <a:endCxn id="8" idx="0"/>
                </p:cNvCxnSpPr>
                <p:nvPr/>
              </p:nvCxnSpPr>
              <p:spPr bwMode="auto">
                <a:xfrm>
                  <a:off x="5367622" y="2205043"/>
                  <a:ext cx="2242" cy="172190"/>
                </a:xfrm>
                <a:prstGeom prst="line">
                  <a:avLst/>
                </a:prstGeom>
                <a:solidFill>
                  <a:srgbClr val="FFCC99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" name="Straight Connector 26"/>
                <p:cNvCxnSpPr>
                  <a:stCxn id="8" idx="2"/>
                </p:cNvCxnSpPr>
                <p:nvPr/>
              </p:nvCxnSpPr>
              <p:spPr bwMode="auto">
                <a:xfrm>
                  <a:off x="5369864" y="3054341"/>
                  <a:ext cx="0" cy="195005"/>
                </a:xfrm>
                <a:prstGeom prst="line">
                  <a:avLst/>
                </a:prstGeom>
                <a:solidFill>
                  <a:srgbClr val="FFCC99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Straight Connector 30"/>
                <p:cNvCxnSpPr/>
                <p:nvPr/>
              </p:nvCxnSpPr>
              <p:spPr bwMode="auto">
                <a:xfrm>
                  <a:off x="4504767" y="3249346"/>
                  <a:ext cx="1942540" cy="0"/>
                </a:xfrm>
                <a:prstGeom prst="line">
                  <a:avLst/>
                </a:prstGeom>
                <a:solidFill>
                  <a:srgbClr val="FFCC99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0123" name="Straight Connector 90122"/>
                <p:cNvCxnSpPr>
                  <a:stCxn id="9" idx="3"/>
                  <a:endCxn id="7" idx="1"/>
                </p:cNvCxnSpPr>
                <p:nvPr/>
              </p:nvCxnSpPr>
              <p:spPr bwMode="auto">
                <a:xfrm>
                  <a:off x="3114118" y="1788388"/>
                  <a:ext cx="970991" cy="1157"/>
                </a:xfrm>
                <a:prstGeom prst="line">
                  <a:avLst/>
                </a:prstGeom>
                <a:solidFill>
                  <a:srgbClr val="FFCC99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0129" name="Straight Connector 90128"/>
                <p:cNvCxnSpPr>
                  <a:stCxn id="7" idx="3"/>
                  <a:endCxn id="10" idx="1"/>
                </p:cNvCxnSpPr>
                <p:nvPr/>
              </p:nvCxnSpPr>
              <p:spPr bwMode="auto">
                <a:xfrm flipV="1">
                  <a:off x="6650135" y="1788792"/>
                  <a:ext cx="1128991" cy="753"/>
                </a:xfrm>
                <a:prstGeom prst="line">
                  <a:avLst/>
                </a:prstGeom>
                <a:solidFill>
                  <a:srgbClr val="FFCC99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0132" name="Straight Connector 90131"/>
                <p:cNvCxnSpPr>
                  <a:stCxn id="15" idx="3"/>
                  <a:endCxn id="11" idx="1"/>
                </p:cNvCxnSpPr>
                <p:nvPr/>
              </p:nvCxnSpPr>
              <p:spPr bwMode="auto">
                <a:xfrm>
                  <a:off x="3095629" y="3831637"/>
                  <a:ext cx="490259" cy="0"/>
                </a:xfrm>
                <a:prstGeom prst="line">
                  <a:avLst/>
                </a:prstGeom>
                <a:solidFill>
                  <a:srgbClr val="FFCC99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0135" name="Straight Connector 90134"/>
                <p:cNvCxnSpPr>
                  <a:stCxn id="17" idx="3"/>
                  <a:endCxn id="21" idx="1"/>
                </p:cNvCxnSpPr>
                <p:nvPr/>
              </p:nvCxnSpPr>
              <p:spPr bwMode="auto">
                <a:xfrm flipV="1">
                  <a:off x="7381038" y="3831635"/>
                  <a:ext cx="398087" cy="1"/>
                </a:xfrm>
                <a:prstGeom prst="line">
                  <a:avLst/>
                </a:prstGeom>
                <a:solidFill>
                  <a:srgbClr val="FFCC99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0138" name="Straight Connector 90137"/>
                <p:cNvCxnSpPr>
                  <a:stCxn id="16" idx="3"/>
                  <a:endCxn id="13" idx="1"/>
                </p:cNvCxnSpPr>
                <p:nvPr/>
              </p:nvCxnSpPr>
              <p:spPr bwMode="auto">
                <a:xfrm>
                  <a:off x="3114118" y="5503616"/>
                  <a:ext cx="471768" cy="274"/>
                </a:xfrm>
                <a:prstGeom prst="line">
                  <a:avLst/>
                </a:prstGeom>
                <a:solidFill>
                  <a:srgbClr val="FFCC99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0140" name="Straight Connector 90139"/>
                <p:cNvCxnSpPr>
                  <a:stCxn id="19" idx="3"/>
                  <a:endCxn id="23" idx="1"/>
                </p:cNvCxnSpPr>
                <p:nvPr/>
              </p:nvCxnSpPr>
              <p:spPr bwMode="auto">
                <a:xfrm>
                  <a:off x="7422780" y="5503615"/>
                  <a:ext cx="368670" cy="0"/>
                </a:xfrm>
                <a:prstGeom prst="line">
                  <a:avLst/>
                </a:prstGeom>
                <a:solidFill>
                  <a:srgbClr val="FFCC99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71" name="Gruppo 11">
              <a:extLst>
                <a:ext uri="{FF2B5EF4-FFF2-40B4-BE49-F238E27FC236}">
                  <a16:creationId xmlns:a16="http://schemas.microsoft.com/office/drawing/2014/main" id="{E66E3B84-3216-1548-958D-9372A45B0008}"/>
                </a:ext>
              </a:extLst>
            </p:cNvPr>
            <p:cNvGrpSpPr/>
            <p:nvPr/>
          </p:nvGrpSpPr>
          <p:grpSpPr>
            <a:xfrm>
              <a:off x="833718" y="563105"/>
              <a:ext cx="1332940" cy="458979"/>
              <a:chOff x="596092" y="747131"/>
              <a:chExt cx="7951816" cy="3820600"/>
            </a:xfrm>
          </p:grpSpPr>
          <p:pic>
            <p:nvPicPr>
              <p:cNvPr id="72" name="Immagine 15">
                <a:extLst>
                  <a:ext uri="{FF2B5EF4-FFF2-40B4-BE49-F238E27FC236}">
                    <a16:creationId xmlns:a16="http://schemas.microsoft.com/office/drawing/2014/main" id="{D8FC2D03-0BA5-7046-9DCC-473DCBDEC9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6092" y="747131"/>
                <a:ext cx="7951816" cy="3820599"/>
              </a:xfrm>
              <a:prstGeom prst="rect">
                <a:avLst/>
              </a:prstGeom>
            </p:spPr>
          </p:pic>
          <p:pic>
            <p:nvPicPr>
              <p:cNvPr id="73" name="Immagine 16">
                <a:extLst>
                  <a:ext uri="{FF2B5EF4-FFF2-40B4-BE49-F238E27FC236}">
                    <a16:creationId xmlns:a16="http://schemas.microsoft.com/office/drawing/2014/main" id="{7DC1691A-886F-104E-A027-AA674BD12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01883" y="2906309"/>
                <a:ext cx="1846025" cy="166142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892512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9525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PICCOLETO II Study: Lesion Characteristics and Procedural Aspects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7" y="1086743"/>
            <a:ext cx="8630816" cy="5412666"/>
          </a:xfrm>
          <a:prstGeom prst="rect">
            <a:avLst/>
          </a:prstGeom>
          <a:ln w="38100" cap="sq">
            <a:solidFill>
              <a:srgbClr val="C6D8D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16824" y="6499408"/>
            <a:ext cx="567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Cortese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Intv 2023;16:1054</a:t>
            </a:r>
          </a:p>
        </p:txBody>
      </p:sp>
    </p:spTree>
    <p:extLst>
      <p:ext uri="{BB962C8B-B14F-4D97-AF65-F5344CB8AC3E}">
        <p14:creationId xmlns:p14="http://schemas.microsoft.com/office/powerpoint/2010/main" val="356982918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9525"/>
            <a:ext cx="1028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PICCOLETO II Study: Clinical Outcome After 3 Years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518214424"/>
              </p:ext>
            </p:extLst>
          </p:nvPr>
        </p:nvGraphicFramePr>
        <p:xfrm>
          <a:off x="428625" y="1142999"/>
          <a:ext cx="9610725" cy="5153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5250" y="3638550"/>
            <a:ext cx="57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799" y="4633645"/>
            <a:ext cx="106680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=0.56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91549" y="1952718"/>
            <a:ext cx="111442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=0.05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3275" y="4348044"/>
            <a:ext cx="104774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=0.04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1175" y="2640062"/>
            <a:ext cx="119062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=0.18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24313" y="3749082"/>
            <a:ext cx="111918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=0.14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6824" y="4147870"/>
            <a:ext cx="111442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=0.98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16824" y="6499408"/>
            <a:ext cx="567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Cortese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Intv 2023;16:1054</a:t>
            </a:r>
          </a:p>
        </p:txBody>
      </p:sp>
    </p:spTree>
    <p:extLst>
      <p:ext uri="{BB962C8B-B14F-4D97-AF65-F5344CB8AC3E}">
        <p14:creationId xmlns:p14="http://schemas.microsoft.com/office/powerpoint/2010/main" val="67776824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"/>
          <a:stretch/>
        </p:blipFill>
        <p:spPr>
          <a:xfrm>
            <a:off x="0" y="585217"/>
            <a:ext cx="10287000" cy="61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8770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6"/>
          <p:cNvSpPr txBox="1">
            <a:spLocks/>
          </p:cNvSpPr>
          <p:nvPr/>
        </p:nvSpPr>
        <p:spPr>
          <a:xfrm>
            <a:off x="1111627" y="1852672"/>
            <a:ext cx="807720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5080" lvl="0" indent="1270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Prognostic</a:t>
            </a:r>
            <a:r>
              <a:rPr kumimoji="0" lang="en-US" sz="4000" b="1" i="0" u="none" strike="noStrike" kern="0" cap="none" spc="-9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alue</a:t>
            </a: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</a:t>
            </a: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</a:t>
            </a:r>
            <a:r>
              <a:rPr kumimoji="0" lang="en-US" sz="4000" b="1" i="0" u="none" strike="noStrike" kern="0" cap="none" spc="-3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ost-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PCI</a:t>
            </a:r>
            <a:r>
              <a:rPr kumimoji="0" lang="en-US" sz="4000" b="1" i="0" u="none" strike="noStrike" kern="0" cap="none" spc="-8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QFR</a:t>
            </a:r>
            <a:r>
              <a:rPr kumimoji="0" lang="en-US" sz="4000" b="1" i="0" u="none" strike="noStrike" kern="0" cap="none" spc="-8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(Quantitative</a:t>
            </a:r>
            <a:r>
              <a:rPr kumimoji="0" lang="en-US" sz="4000" b="1" i="0" u="none" strike="noStrike" kern="0" cap="none" spc="-8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Flow Ratio)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</a:t>
            </a:r>
            <a:r>
              <a:rPr kumimoji="0" lang="en-US" sz="4000" b="1" i="0" u="none" strike="noStrike" kern="0" cap="none" spc="-8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Randomized</a:t>
            </a:r>
            <a:r>
              <a:rPr kumimoji="0" lang="en-US" sz="4000" b="1" i="0" u="none" strike="noStrike" kern="0" cap="none" spc="-1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FLAVOUR</a:t>
            </a:r>
            <a:r>
              <a:rPr kumimoji="0" lang="en-US" sz="4000" b="1" i="0" u="none" strike="noStrike" kern="0" cap="none" spc="-1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Trial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81182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9184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Computation of QFR Angiography on RCA with Physiologically Significant Stenosis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377" y="59531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" y="1690576"/>
            <a:ext cx="5753231" cy="49122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0275" y="1563545"/>
            <a:ext cx="41840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A, B – coronary angiography shows RCA with lesions. FFR measured by pressure-wire at * was 0.74.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 – computed fixed-flow QFR at * was 0.75.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 – computed contrast-flow QFR was 0.76, mean flow velocity calculated on angiographic runs acquired without maximum hyperemia was 0.17 m/s.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 Computed adenosine-flow QFR at * was 0.75 and hyperemic flow velocity calculated on angiographic runs acquired during maximum hyperemia was 0.37 m/s.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3133" y="1063810"/>
            <a:ext cx="876329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iral"/>
              </a:rPr>
              <a:t>AI based Computation of FFR from 3D QCA and TIMI frame count</a:t>
            </a:r>
          </a:p>
        </p:txBody>
      </p:sp>
    </p:spTree>
    <p:extLst>
      <p:ext uri="{BB962C8B-B14F-4D97-AF65-F5344CB8AC3E}">
        <p14:creationId xmlns:p14="http://schemas.microsoft.com/office/powerpoint/2010/main" val="1379227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5858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Trial: Study Flowchart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5152" y="6508376"/>
            <a:ext cx="245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S, EuroPCR 2023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1000" y="894347"/>
            <a:ext cx="9659471" cy="5430605"/>
            <a:chOff x="381000" y="805073"/>
            <a:chExt cx="8393239" cy="3571678"/>
          </a:xfrm>
        </p:grpSpPr>
        <p:grpSp>
          <p:nvGrpSpPr>
            <p:cNvPr id="6" name="object 2"/>
            <p:cNvGrpSpPr/>
            <p:nvPr/>
          </p:nvGrpSpPr>
          <p:grpSpPr>
            <a:xfrm>
              <a:off x="381000" y="1854200"/>
              <a:ext cx="5880100" cy="1409700"/>
              <a:chOff x="381000" y="1854200"/>
              <a:chExt cx="5880100" cy="1409700"/>
            </a:xfrm>
          </p:grpSpPr>
          <p:pic>
            <p:nvPicPr>
              <p:cNvPr id="35" name="object 5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81000" y="1854200"/>
                <a:ext cx="5880100" cy="1409700"/>
              </a:xfrm>
              <a:prstGeom prst="rect">
                <a:avLst/>
              </a:prstGeom>
            </p:spPr>
          </p:pic>
          <p:sp>
            <p:nvSpPr>
              <p:cNvPr id="36" name="object 6"/>
              <p:cNvSpPr/>
              <p:nvPr/>
            </p:nvSpPr>
            <p:spPr>
              <a:xfrm>
                <a:off x="486230" y="1938248"/>
                <a:ext cx="5674360" cy="1210945"/>
              </a:xfrm>
              <a:custGeom>
                <a:avLst/>
                <a:gdLst/>
                <a:ahLst/>
                <a:cxnLst/>
                <a:rect l="l" t="t" r="r" b="b"/>
                <a:pathLst>
                  <a:path w="5674360" h="1210945">
                    <a:moveTo>
                      <a:pt x="5673839" y="0"/>
                    </a:moveTo>
                    <a:lnTo>
                      <a:pt x="0" y="0"/>
                    </a:lnTo>
                    <a:lnTo>
                      <a:pt x="0" y="1210856"/>
                    </a:lnTo>
                    <a:lnTo>
                      <a:pt x="5673839" y="1210856"/>
                    </a:lnTo>
                    <a:lnTo>
                      <a:pt x="5673839" y="0"/>
                    </a:lnTo>
                    <a:close/>
                  </a:path>
                </a:pathLst>
              </a:custGeom>
              <a:solidFill>
                <a:srgbClr val="F6E7E6"/>
              </a:solidFill>
            </p:spPr>
            <p:txBody>
              <a:bodyPr wrap="square"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7" name="object 7"/>
              <p:cNvSpPr/>
              <p:nvPr/>
            </p:nvSpPr>
            <p:spPr>
              <a:xfrm>
                <a:off x="486230" y="1938248"/>
                <a:ext cx="5674360" cy="1210945"/>
              </a:xfrm>
              <a:custGeom>
                <a:avLst/>
                <a:gdLst/>
                <a:ahLst/>
                <a:cxnLst/>
                <a:rect l="l" t="t" r="r" b="b"/>
                <a:pathLst>
                  <a:path w="5674360" h="1210945">
                    <a:moveTo>
                      <a:pt x="0" y="1210856"/>
                    </a:moveTo>
                    <a:lnTo>
                      <a:pt x="5673839" y="1210856"/>
                    </a:lnTo>
                    <a:lnTo>
                      <a:pt x="5673839" y="0"/>
                    </a:lnTo>
                    <a:lnTo>
                      <a:pt x="0" y="0"/>
                    </a:lnTo>
                    <a:lnTo>
                      <a:pt x="0" y="1210856"/>
                    </a:lnTo>
                    <a:close/>
                  </a:path>
                </a:pathLst>
              </a:custGeom>
              <a:ln w="38100">
                <a:solidFill>
                  <a:srgbClr val="C04F4D"/>
                </a:solidFill>
              </a:ln>
            </p:spPr>
            <p:txBody>
              <a:bodyPr wrap="square"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7" name="object 9"/>
            <p:cNvSpPr txBox="1"/>
            <p:nvPr/>
          </p:nvSpPr>
          <p:spPr>
            <a:xfrm>
              <a:off x="2233955" y="2100198"/>
              <a:ext cx="2184400" cy="364783"/>
            </a:xfrm>
            <a:prstGeom prst="rect">
              <a:avLst/>
            </a:prstGeom>
            <a:solidFill>
              <a:srgbClr val="F6E7E6"/>
            </a:solidFill>
            <a:ln w="19050">
              <a:solidFill>
                <a:srgbClr val="000000"/>
              </a:solidFill>
            </a:ln>
          </p:spPr>
          <p:txBody>
            <a:bodyPr vert="horz" wrap="square" lIns="0" tIns="635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-2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Post-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PCI</a:t>
              </a:r>
              <a:r>
                <a:rPr kumimoji="0" sz="1800" b="1" i="0" u="none" strike="noStrike" kern="0" cap="none" spc="4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1800" b="1" i="0" u="none" strike="noStrike" kern="0" cap="none" spc="-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μQFR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777</a:t>
              </a:r>
              <a:r>
                <a:rPr kumimoji="0" sz="1800" b="1" i="0" u="none" strike="noStrike" kern="0" cap="none" spc="-5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patients,</a:t>
              </a:r>
              <a:r>
                <a:rPr kumimoji="0" sz="1800" b="1" i="0" u="none" strike="noStrike" kern="0" cap="none" spc="-5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806</a:t>
              </a:r>
              <a:r>
                <a:rPr kumimoji="0" sz="1800" b="1" i="0" u="none" strike="noStrike" kern="0" cap="none" spc="-5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vessels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" name="object 10"/>
            <p:cNvSpPr txBox="1"/>
            <p:nvPr/>
          </p:nvSpPr>
          <p:spPr>
            <a:xfrm>
              <a:off x="1663319" y="805073"/>
              <a:ext cx="3317875" cy="575640"/>
            </a:xfrm>
            <a:prstGeom prst="rect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vert="horz" wrap="square" lIns="0" tIns="43815" rIns="0" bIns="0" rtlCol="0" anchor="ctr">
              <a:spAutoFit/>
            </a:bodyPr>
            <a:lstStyle/>
            <a:p>
              <a:pPr marL="144780" marR="133985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Patients</a:t>
              </a:r>
              <a:r>
                <a:rPr kumimoji="0" sz="1800" b="1" i="0" u="none" strike="noStrike" kern="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with</a:t>
              </a:r>
              <a:r>
                <a:rPr kumimoji="0" sz="1800" b="1" i="0" u="none" strike="noStrike" kern="0" cap="none" spc="-3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</a:t>
              </a:r>
              <a:r>
                <a:rPr kumimoji="0" sz="1800" b="1" i="0" u="none" strike="noStrike" kern="0" cap="none" spc="-3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least</a:t>
              </a:r>
              <a:r>
                <a:rPr kumimoji="0" sz="1800" b="1" i="0" u="none" strike="noStrike" kern="0" cap="none" spc="-3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sz="1800" b="1" i="0" u="none" strike="noStrike" kern="0" cap="none" spc="-3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PCI</a:t>
              </a:r>
              <a:r>
                <a:rPr kumimoji="0" sz="1800" b="1" i="0" u="none" strike="noStrike" kern="0" cap="none" spc="-3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treated</a:t>
              </a:r>
              <a:r>
                <a:rPr kumimoji="0" sz="1800" b="1" i="0" u="none" strike="noStrike" kern="0" cap="none" spc="-3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vessel 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</a:t>
              </a:r>
              <a:r>
                <a:rPr kumimoji="0" sz="1800" b="1" i="0" u="none" strike="noStrike" kern="0" cap="none" spc="-5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FLAVOUR</a:t>
              </a:r>
              <a:r>
                <a:rPr kumimoji="0" sz="1800" b="1" i="0" u="none" strike="noStrike" kern="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trial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801</a:t>
              </a:r>
              <a:r>
                <a:rPr kumimoji="0" sz="1800" b="1" i="0" u="none" strike="noStrike" kern="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patients,</a:t>
              </a:r>
              <a:r>
                <a:rPr kumimoji="0" sz="1800" b="1" i="0" u="none" strike="noStrike" kern="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831</a:t>
              </a:r>
              <a:r>
                <a:rPr kumimoji="0" sz="1800" b="1" i="0" u="none" strike="noStrike" kern="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vessels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object 11"/>
            <p:cNvSpPr txBox="1"/>
            <p:nvPr/>
          </p:nvSpPr>
          <p:spPr>
            <a:xfrm>
              <a:off x="1663319" y="3861838"/>
              <a:ext cx="3317875" cy="514913"/>
            </a:xfrm>
            <a:prstGeom prst="rect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vert="horz" wrap="square" lIns="0" tIns="43815" rIns="0" bIns="0" rtlCol="0" anchor="ctr">
              <a:spAutoFit/>
            </a:bodyPr>
            <a:lstStyle/>
            <a:p>
              <a:pPr marL="114935" marR="100330" lvl="0" indent="31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2-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year</a:t>
              </a:r>
              <a:r>
                <a:rPr kumimoji="0" sz="1600" b="1" i="0" u="none" strike="noStrike" kern="0" cap="none" spc="-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target</a:t>
              </a:r>
              <a:r>
                <a:rPr kumimoji="0" sz="1600" b="1" i="0" u="none" strike="noStrike" kern="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vessel</a:t>
              </a:r>
              <a:r>
                <a:rPr kumimoji="0" sz="1600" b="1" i="0" u="none" strike="noStrike" kern="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failure</a:t>
              </a:r>
              <a:r>
                <a:rPr kumimoji="0" sz="1600" b="1" i="0" u="none" strike="noStrike" kern="0" cap="none" spc="-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</a:t>
              </a:r>
              <a:r>
                <a:rPr kumimoji="0" sz="1600" b="1" i="0" u="none" strike="noStrike" kern="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r>
                <a:rPr kumimoji="0" sz="1600" b="1" i="0" u="none" strike="noStrike" kern="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composite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of</a:t>
              </a:r>
              <a:r>
                <a:rPr kumimoji="0" sz="1600" b="1" i="0" u="none" strike="noStrike" kern="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cardiac</a:t>
              </a:r>
              <a:r>
                <a:rPr kumimoji="0" sz="1600" b="1" i="0" u="none" strike="noStrike" kern="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death,</a:t>
              </a:r>
              <a:r>
                <a:rPr kumimoji="0" sz="1600" b="1" i="0" u="none" strike="noStrike" kern="0" cap="none" spc="-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6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target</a:t>
              </a:r>
              <a:r>
                <a:rPr kumimoji="0" sz="1600" b="1" i="0" u="none" strike="noStrike" kern="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vessel</a:t>
              </a:r>
              <a:r>
                <a:rPr kumimoji="0" sz="1600" b="1" i="0" u="none" strike="noStrike" kern="0" cap="none" spc="-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</a:t>
              </a:r>
              <a:r>
                <a:rPr kumimoji="0" sz="1600" b="1" i="0" u="none" strike="noStrike" kern="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and</a:t>
              </a:r>
              <a:r>
                <a:rPr kumimoji="0" sz="1600" b="1" i="0" u="none" strike="noStrike" kern="0" cap="none" spc="-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600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TVR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object 12"/>
            <p:cNvSpPr txBox="1"/>
            <p:nvPr/>
          </p:nvSpPr>
          <p:spPr>
            <a:xfrm>
              <a:off x="6753034" y="2660211"/>
              <a:ext cx="2021205" cy="283814"/>
            </a:xfrm>
            <a:prstGeom prst="rect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vert="horz" wrap="square" lIns="0" tIns="635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Stent</a:t>
              </a:r>
              <a:r>
                <a:rPr kumimoji="0" sz="1400" b="1" i="0" u="none" strike="noStrike" kern="0" cap="none" spc="-7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analysis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441</a:t>
              </a:r>
              <a:r>
                <a:rPr kumimoji="0" sz="1400" b="1" i="0" u="none" strike="noStrike" kern="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patients,</a:t>
              </a:r>
              <a:r>
                <a:rPr kumimoji="0" sz="1400" b="1" i="0" u="none" strike="noStrike" kern="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459</a:t>
              </a:r>
              <a:r>
                <a:rPr kumimoji="0" sz="1400" b="1" i="0" u="none" strike="noStrike" kern="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vessels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1" name="object 13"/>
            <p:cNvGrpSpPr/>
            <p:nvPr/>
          </p:nvGrpSpPr>
          <p:grpSpPr>
            <a:xfrm>
              <a:off x="4408513" y="2277427"/>
              <a:ext cx="610870" cy="320040"/>
              <a:chOff x="4408513" y="2277427"/>
              <a:chExt cx="610870" cy="320040"/>
            </a:xfrm>
          </p:grpSpPr>
          <p:sp>
            <p:nvSpPr>
              <p:cNvPr id="31" name="object 14"/>
              <p:cNvSpPr/>
              <p:nvPr/>
            </p:nvSpPr>
            <p:spPr>
              <a:xfrm>
                <a:off x="4418038" y="2286952"/>
                <a:ext cx="563245" cy="253365"/>
              </a:xfrm>
              <a:custGeom>
                <a:avLst/>
                <a:gdLst/>
                <a:ahLst/>
                <a:cxnLst/>
                <a:rect l="l" t="t" r="r" b="b"/>
                <a:pathLst>
                  <a:path w="563245" h="253364">
                    <a:moveTo>
                      <a:pt x="0" y="0"/>
                    </a:moveTo>
                    <a:lnTo>
                      <a:pt x="562889" y="0"/>
                    </a:lnTo>
                    <a:lnTo>
                      <a:pt x="562889" y="253326"/>
                    </a:lnTo>
                  </a:path>
                </a:pathLst>
              </a:custGeom>
              <a:ln w="19050">
                <a:solidFill>
                  <a:srgbClr val="000000"/>
                </a:solidFill>
              </a:ln>
            </p:spPr>
            <p:txBody>
              <a:bodyPr wrap="square"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2" name="object 15"/>
              <p:cNvSpPr/>
              <p:nvPr/>
            </p:nvSpPr>
            <p:spPr>
              <a:xfrm>
                <a:off x="4942827" y="2521229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>
                    <a:moveTo>
                      <a:pt x="76200" y="0"/>
                    </a:moveTo>
                    <a:lnTo>
                      <a:pt x="0" y="0"/>
                    </a:lnTo>
                    <a:lnTo>
                      <a:pt x="38100" y="76200"/>
                    </a:lnTo>
                    <a:lnTo>
                      <a:pt x="762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12" name="object 16"/>
            <p:cNvSpPr txBox="1"/>
            <p:nvPr/>
          </p:nvSpPr>
          <p:spPr>
            <a:xfrm>
              <a:off x="5448185" y="1353619"/>
              <a:ext cx="2082800" cy="433101"/>
            </a:xfrm>
            <a:prstGeom prst="rect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vert="horz" wrap="square" lIns="0" tIns="42545" rIns="0" bIns="0" rtlCol="0" anchor="ctr">
              <a:spAutoFit/>
            </a:bodyPr>
            <a:lstStyle/>
            <a:p>
              <a:pPr marL="9080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 vessels</a:t>
              </a:r>
              <a:r>
                <a:rPr kumimoji="0" sz="1000" b="1" i="0" u="none" strike="noStrike" kern="0" cap="none" spc="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excluded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99085" marR="323215" lvl="0" indent="-208279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6250"/>
                <a:buFontTx/>
                <a:buChar char="-"/>
                <a:tabLst>
                  <a:tab pos="299085" algn="l"/>
                </a:tabLst>
                <a:defRPr/>
              </a:pP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Inadequate</a:t>
              </a:r>
              <a:r>
                <a:rPr kumimoji="0" sz="10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</a:t>
              </a:r>
              <a:r>
                <a:rPr kumimoji="0" sz="10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suboptimal</a:t>
              </a:r>
              <a:r>
                <a:rPr kumimoji="0" sz="10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image</a:t>
              </a:r>
              <a:r>
                <a:rPr kumimoji="0" sz="1000" b="1" i="0" u="none" strike="noStrike" kern="0" cap="none" spc="5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quality</a:t>
              </a:r>
              <a:r>
                <a:rPr kumimoji="0" sz="1000" b="1" i="0" u="none" strike="noStrike" kern="0" cap="none" spc="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</a:t>
              </a:r>
              <a:r>
                <a:rPr kumimoji="0" sz="1000" b="1" i="0" u="none" strike="noStrike" kern="0" cap="none" spc="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  <a:r>
                <a:rPr kumimoji="0" sz="1000" b="1" i="0" u="none" strike="noStrike" kern="0" cap="none" spc="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22)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99720" marR="0" lvl="0" indent="-20891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6250"/>
                <a:buFontTx/>
                <a:buChar char="-"/>
                <a:tabLst>
                  <a:tab pos="299720" algn="l"/>
                </a:tabLst>
                <a:defRPr/>
              </a:pP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Image</a:t>
              </a:r>
              <a:r>
                <a:rPr kumimoji="0" sz="1000" b="1" i="0" u="none" strike="noStrike" kern="0" cap="none" spc="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failed</a:t>
              </a:r>
              <a:r>
                <a:rPr kumimoji="0" sz="1000" b="1" i="0" u="none" strike="noStrike" kern="0" cap="none" spc="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</a:t>
              </a:r>
              <a:r>
                <a:rPr kumimoji="0" sz="1000" b="1" i="0" u="none" strike="noStrike" kern="0" cap="none" spc="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</a:t>
              </a:r>
              <a:r>
                <a:rPr kumimoji="0" sz="1000" b="1" i="0" u="none" strike="noStrike" kern="0" cap="none" spc="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imported</a:t>
              </a:r>
              <a:r>
                <a:rPr kumimoji="0" sz="1000" b="1" i="0" u="none" strike="noStrike" kern="0" cap="none" spc="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</a:t>
              </a:r>
              <a:r>
                <a:rPr kumimoji="0" sz="1000" b="1" i="0" u="none" strike="noStrike" kern="0" cap="none" spc="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  <a:r>
                <a:rPr kumimoji="0" sz="1000" b="1" i="0" u="none" strike="noStrike" kern="0" cap="none" spc="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3)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object 20"/>
            <p:cNvSpPr txBox="1"/>
            <p:nvPr/>
          </p:nvSpPr>
          <p:spPr>
            <a:xfrm>
              <a:off x="5448185" y="3357762"/>
              <a:ext cx="2204359" cy="433101"/>
            </a:xfrm>
            <a:prstGeom prst="rect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vert="horz" wrap="square" lIns="0" tIns="42545" rIns="0" bIns="0" rtlCol="0" anchor="ctr">
              <a:spAutoFit/>
            </a:bodyPr>
            <a:lstStyle/>
            <a:p>
              <a:pPr marL="9080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 vessels</a:t>
              </a:r>
              <a:r>
                <a:rPr kumimoji="0" sz="1000" b="1" i="0" u="none" strike="noStrike" kern="0" cap="none" spc="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excluded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99720" marR="0" lvl="0" indent="-20891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6250"/>
                <a:buFontTx/>
                <a:buChar char="-"/>
                <a:tabLst>
                  <a:tab pos="299720" algn="l"/>
                </a:tabLst>
                <a:defRPr/>
              </a:pP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Post-PCI</a:t>
              </a:r>
              <a:r>
                <a:rPr kumimoji="0" sz="1000" b="1" i="0" u="none" strike="noStrike" kern="0" cap="none" spc="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IVUS</a:t>
              </a:r>
              <a:r>
                <a:rPr kumimoji="0" sz="1000" b="1" i="0" u="none" strike="noStrike" kern="0" cap="none" spc="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not</a:t>
              </a:r>
              <a:r>
                <a:rPr kumimoji="0" sz="1000" b="1" i="0" u="none" strike="noStrike" kern="0" cap="none" spc="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available</a:t>
              </a:r>
              <a:r>
                <a:rPr kumimoji="0" sz="1000" b="1" i="0" u="none" strike="noStrike" kern="0" cap="none" spc="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</a:t>
              </a:r>
              <a:r>
                <a:rPr kumimoji="0" sz="1000" b="1" i="0" u="none" strike="noStrike" kern="0" cap="none" spc="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  <a:r>
                <a:rPr kumimoji="0" sz="1000" b="1" i="0" u="none" strike="noStrike" kern="0" cap="none" spc="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39)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99720" marR="0" lvl="0" indent="-20891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6250"/>
                <a:buFontTx/>
                <a:buChar char="-"/>
                <a:tabLst>
                  <a:tab pos="299720" algn="l"/>
                </a:tabLst>
                <a:defRPr/>
              </a:pP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Inadequate</a:t>
              </a:r>
              <a:r>
                <a:rPr kumimoji="0" sz="1000" b="1" i="0" u="none" strike="noStrike" kern="0" cap="none" spc="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IVUS</a:t>
              </a:r>
              <a:r>
                <a:rPr kumimoji="0" sz="1000" b="1" i="0" u="none" strike="noStrike" kern="0" cap="none" spc="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images</a:t>
              </a:r>
              <a:r>
                <a:rPr kumimoji="0" sz="1000" b="1" i="0" u="none" strike="noStrike" kern="0" cap="none" spc="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</a:t>
              </a:r>
              <a:r>
                <a:rPr kumimoji="0" sz="1000" b="1" i="0" u="none" strike="noStrike" kern="0" cap="none" spc="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  <a:r>
                <a:rPr kumimoji="0" sz="1000" b="1" i="0" u="none" strike="noStrike" kern="0" cap="none" spc="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12)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99720" marR="0" lvl="0" indent="-20891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6250"/>
                <a:buFontTx/>
                <a:buChar char="-"/>
                <a:tabLst>
                  <a:tab pos="299720" algn="l"/>
                </a:tabLst>
                <a:defRPr/>
              </a:pP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POBA</a:t>
              </a:r>
              <a:r>
                <a:rPr kumimoji="0" sz="1000" b="1" i="0" u="none" strike="noStrike" kern="0" cap="none" spc="1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only</a:t>
              </a:r>
              <a:r>
                <a:rPr kumimoji="0" sz="1000" b="1" i="0" u="none" strike="noStrike" kern="0" cap="none" spc="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</a:t>
              </a:r>
              <a:r>
                <a:rPr kumimoji="0" sz="1000" b="1" i="0" u="none" strike="noStrike" kern="0" cap="none" spc="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  <a:r>
                <a:rPr kumimoji="0" sz="1000" b="1" i="0" u="none" strike="noStrike" kern="0" cap="none" spc="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000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3)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bject 26"/>
            <p:cNvSpPr txBox="1"/>
            <p:nvPr/>
          </p:nvSpPr>
          <p:spPr>
            <a:xfrm>
              <a:off x="3961879" y="2617517"/>
              <a:ext cx="2038350" cy="364361"/>
            </a:xfrm>
            <a:prstGeom prst="rect">
              <a:avLst/>
            </a:prstGeom>
            <a:solidFill>
              <a:srgbClr val="F6E7E6"/>
            </a:solidFill>
            <a:ln w="19050">
              <a:solidFill>
                <a:srgbClr val="000000"/>
              </a:solidFill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marL="63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IVUS-guidance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494</a:t>
              </a:r>
              <a:r>
                <a:rPr kumimoji="0" sz="1800" b="1" i="0" u="none" strike="noStrike" kern="0" cap="none" spc="-5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patients,</a:t>
              </a:r>
              <a:r>
                <a:rPr kumimoji="0" sz="1800" b="1" i="0" u="none" strike="noStrike" kern="0" cap="none" spc="-5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513</a:t>
              </a:r>
              <a:r>
                <a:rPr kumimoji="0" sz="1800" b="1" i="0" u="none" strike="noStrike" kern="0" cap="none" spc="-5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vessels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7" name="object 27"/>
            <p:cNvSpPr txBox="1"/>
            <p:nvPr/>
          </p:nvSpPr>
          <p:spPr>
            <a:xfrm>
              <a:off x="644272" y="2625938"/>
              <a:ext cx="2038350" cy="367735"/>
            </a:xfrm>
            <a:prstGeom prst="rect">
              <a:avLst/>
            </a:prstGeom>
            <a:solidFill>
              <a:srgbClr val="F6E7E6"/>
            </a:solidFill>
            <a:ln w="19050">
              <a:solidFill>
                <a:srgbClr val="000000"/>
              </a:solidFill>
            </a:ln>
          </p:spPr>
          <p:txBody>
            <a:bodyPr vert="horz" wrap="square" lIns="0" tIns="5080" rIns="0" bIns="0" rtlCol="0" anchor="ctr">
              <a:spAutoFit/>
            </a:bodyPr>
            <a:lstStyle/>
            <a:p>
              <a:pPr marL="127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FFR-guidance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283</a:t>
              </a:r>
              <a:r>
                <a:rPr kumimoji="0" sz="1800" b="1" i="0" u="none" strike="noStrike" kern="0" cap="none" spc="-5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patients,</a:t>
              </a:r>
              <a:r>
                <a:rPr kumimoji="0" sz="1800" b="1" i="0" u="none" strike="noStrike" kern="0" cap="none" spc="-5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293</a:t>
              </a:r>
              <a:r>
                <a:rPr kumimoji="0" sz="1800" b="1" i="0" u="none" strike="noStrike" kern="0" cap="none" spc="-5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sz="1800" b="1" i="0" u="none" strike="noStrike" kern="0" cap="none" spc="-1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vessels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8" name="object 28"/>
            <p:cNvGrpSpPr/>
            <p:nvPr/>
          </p:nvGrpSpPr>
          <p:grpSpPr>
            <a:xfrm>
              <a:off x="1625219" y="2286952"/>
              <a:ext cx="608965" cy="318554"/>
              <a:chOff x="1625219" y="2286952"/>
              <a:chExt cx="608965" cy="318554"/>
            </a:xfrm>
          </p:grpSpPr>
          <p:sp>
            <p:nvSpPr>
              <p:cNvPr id="21" name="object 31"/>
              <p:cNvSpPr/>
              <p:nvPr/>
            </p:nvSpPr>
            <p:spPr>
              <a:xfrm>
                <a:off x="1663319" y="2286952"/>
                <a:ext cx="570865" cy="261620"/>
              </a:xfrm>
              <a:custGeom>
                <a:avLst/>
                <a:gdLst/>
                <a:ahLst/>
                <a:cxnLst/>
                <a:rect l="l" t="t" r="r" b="b"/>
                <a:pathLst>
                  <a:path w="570864" h="261619">
                    <a:moveTo>
                      <a:pt x="570636" y="0"/>
                    </a:moveTo>
                    <a:lnTo>
                      <a:pt x="0" y="0"/>
                    </a:lnTo>
                    <a:lnTo>
                      <a:pt x="0" y="261404"/>
                    </a:lnTo>
                  </a:path>
                </a:pathLst>
              </a:custGeom>
              <a:ln w="19050">
                <a:solidFill>
                  <a:srgbClr val="000000"/>
                </a:solidFill>
              </a:ln>
            </p:spPr>
            <p:txBody>
              <a:bodyPr wrap="square"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2" name="object 32"/>
              <p:cNvSpPr/>
              <p:nvPr/>
            </p:nvSpPr>
            <p:spPr>
              <a:xfrm>
                <a:off x="1625219" y="2529306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>
                    <a:moveTo>
                      <a:pt x="76200" y="0"/>
                    </a:moveTo>
                    <a:lnTo>
                      <a:pt x="0" y="0"/>
                    </a:lnTo>
                    <a:lnTo>
                      <a:pt x="38100" y="76200"/>
                    </a:lnTo>
                    <a:lnTo>
                      <a:pt x="762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38" name="Straight Arrow Connector 37"/>
          <p:cNvCxnSpPr/>
          <p:nvPr/>
        </p:nvCxnSpPr>
        <p:spPr bwMode="auto">
          <a:xfrm>
            <a:off x="3765837" y="2088776"/>
            <a:ext cx="2446800" cy="0"/>
          </a:xfrm>
          <a:prstGeom prst="straightConnector1">
            <a:avLst/>
          </a:prstGeom>
          <a:solidFill>
            <a:srgbClr val="FFCC99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/>
          <p:cNvCxnSpPr>
            <a:stCxn id="8" idx="2"/>
          </p:cNvCxnSpPr>
          <p:nvPr/>
        </p:nvCxnSpPr>
        <p:spPr bwMode="auto">
          <a:xfrm flipH="1">
            <a:off x="3765837" y="1769587"/>
            <a:ext cx="148" cy="803284"/>
          </a:xfrm>
          <a:prstGeom prst="straightConnector1">
            <a:avLst/>
          </a:prstGeom>
          <a:solidFill>
            <a:srgbClr val="FFCC99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" name="Straight Arrow Connector 41"/>
          <p:cNvCxnSpPr>
            <a:stCxn id="16" idx="3"/>
            <a:endCxn id="10" idx="1"/>
          </p:cNvCxnSpPr>
          <p:nvPr/>
        </p:nvCxnSpPr>
        <p:spPr bwMode="auto">
          <a:xfrm>
            <a:off x="6847964" y="3927100"/>
            <a:ext cx="866376" cy="3681"/>
          </a:xfrm>
          <a:prstGeom prst="straightConnector1">
            <a:avLst/>
          </a:prstGeom>
          <a:solidFill>
            <a:srgbClr val="FFCC99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3765837" y="4458495"/>
            <a:ext cx="0" cy="1063764"/>
          </a:xfrm>
          <a:prstGeom prst="straightConnector1">
            <a:avLst/>
          </a:prstGeom>
          <a:solidFill>
            <a:srgbClr val="FFCC99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/>
          <p:cNvCxnSpPr>
            <a:endCxn id="9" idx="3"/>
          </p:cNvCxnSpPr>
          <p:nvPr/>
        </p:nvCxnSpPr>
        <p:spPr bwMode="auto">
          <a:xfrm flipH="1" flipV="1">
            <a:off x="5675195" y="5933499"/>
            <a:ext cx="3202210" cy="9649"/>
          </a:xfrm>
          <a:prstGeom prst="straightConnector1">
            <a:avLst/>
          </a:prstGeom>
          <a:solidFill>
            <a:srgbClr val="FFCC99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Connector 48"/>
          <p:cNvCxnSpPr>
            <a:stCxn id="10" idx="2"/>
          </p:cNvCxnSpPr>
          <p:nvPr/>
        </p:nvCxnSpPr>
        <p:spPr bwMode="auto">
          <a:xfrm>
            <a:off x="8877406" y="4146544"/>
            <a:ext cx="2" cy="1770161"/>
          </a:xfrm>
          <a:prstGeom prst="line">
            <a:avLst/>
          </a:prstGeom>
          <a:solidFill>
            <a:srgbClr val="FFCC99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7401806" y="3927100"/>
            <a:ext cx="1" cy="842105"/>
          </a:xfrm>
          <a:prstGeom prst="straightConnector1">
            <a:avLst/>
          </a:prstGeom>
          <a:solidFill>
            <a:srgbClr val="FFCC99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5637152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3433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Trial: Key Baseline and Procedural Characteristics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35152" y="6508376"/>
            <a:ext cx="245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S, EuroPCR 2023</a:t>
            </a:r>
          </a:p>
        </p:txBody>
      </p:sp>
      <p:graphicFrame>
        <p:nvGraphicFramePr>
          <p:cNvPr id="5" name="object 3"/>
          <p:cNvGraphicFramePr>
            <a:graphicFrameLocks noGrp="1"/>
          </p:cNvGraphicFramePr>
          <p:nvPr/>
        </p:nvGraphicFramePr>
        <p:xfrm>
          <a:off x="170329" y="1695826"/>
          <a:ext cx="2892726" cy="4319102"/>
        </p:xfrm>
        <a:graphic>
          <a:graphicData uri="http://schemas.openxmlformats.org/drawingml/2006/table">
            <a:tbl>
              <a:tblPr firstRow="1" bandRow="1"/>
              <a:tblGrid>
                <a:gridCol w="1740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258">
                <a:tc gridSpan="2"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08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Patient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(n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=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777)</a:t>
                      </a:r>
                      <a:endParaRPr sz="1200" b="1">
                        <a:latin typeface="Calibri"/>
                        <a:cs typeface="Calibri"/>
                      </a:endParaRPr>
                    </a:p>
                  </a:txBody>
                  <a:tcPr marL="0" marR="0" marT="698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Age,</a:t>
                      </a:r>
                      <a:r>
                        <a:rPr sz="11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years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65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[58,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72]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Female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26.0%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Diabetes</a:t>
                      </a:r>
                      <a:r>
                        <a:rPr sz="1100" b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mellitus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34.5%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Multivessel</a:t>
                      </a:r>
                      <a:r>
                        <a:rPr sz="11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disease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59.7%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Clinical</a:t>
                      </a:r>
                      <a:r>
                        <a:rPr sz="11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presentation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9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4310">
                        <a:lnSpc>
                          <a:spcPts val="122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Stable</a:t>
                      </a:r>
                      <a:r>
                        <a:rPr sz="11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angina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56.6%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4310">
                        <a:lnSpc>
                          <a:spcPts val="122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Unstable</a:t>
                      </a:r>
                      <a:r>
                        <a:rPr sz="11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angina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36.8%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4310">
                        <a:lnSpc>
                          <a:spcPts val="122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STEMI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spc="-20" dirty="0">
                          <a:latin typeface="Calibri"/>
                          <a:cs typeface="Calibri"/>
                        </a:rPr>
                        <a:t>0.5%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4310">
                        <a:lnSpc>
                          <a:spcPts val="122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NSTEMI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spc="-20" dirty="0">
                          <a:latin typeface="Calibri"/>
                          <a:cs typeface="Calibri"/>
                        </a:rPr>
                        <a:t>1.9%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4310">
                        <a:lnSpc>
                          <a:spcPts val="122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Others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spc="-20" dirty="0">
                          <a:latin typeface="Calibri"/>
                          <a:cs typeface="Calibri"/>
                        </a:rPr>
                        <a:t>4.1%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Baseline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SYNTAX</a:t>
                      </a:r>
                      <a:r>
                        <a:rPr sz="11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score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[7,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13]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Post-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PCI</a:t>
                      </a:r>
                      <a:r>
                        <a:rPr sz="11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SYNTAX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score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[0,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5]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464">
                <a:tc gridSpan="2"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Vessel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(n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=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806)</a:t>
                      </a:r>
                      <a:endParaRPr sz="1200" b="1">
                        <a:latin typeface="Calibri"/>
                        <a:cs typeface="Calibri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Interrogated</a:t>
                      </a:r>
                      <a:r>
                        <a:rPr sz="11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vessels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9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4310">
                        <a:lnSpc>
                          <a:spcPts val="1220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LAD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63.6%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4310">
                        <a:lnSpc>
                          <a:spcPts val="1220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LCx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12.2%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4310">
                        <a:lnSpc>
                          <a:spcPts val="1220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RCA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24.2%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Mean</a:t>
                      </a:r>
                      <a:r>
                        <a:rPr sz="11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number</a:t>
                      </a:r>
                      <a:r>
                        <a:rPr sz="11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stents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0">
                        <a:lnSpc>
                          <a:spcPts val="122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1.2 ±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0.4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1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stent</a:t>
                      </a:r>
                      <a:r>
                        <a:rPr sz="11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length,</a:t>
                      </a:r>
                      <a:r>
                        <a:rPr sz="11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mm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28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[21,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38]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Mean</a:t>
                      </a:r>
                      <a:r>
                        <a:rPr sz="11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stent</a:t>
                      </a:r>
                      <a:r>
                        <a:rPr sz="11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diameter,</a:t>
                      </a:r>
                      <a:r>
                        <a:rPr sz="11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mm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[2.75,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3.5]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981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PCI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optimization</a:t>
                      </a:r>
                      <a:endParaRPr sz="1100" b="1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58.2%</a:t>
                      </a:r>
                      <a:endParaRPr sz="11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3254189" y="1695826"/>
            <a:ext cx="3403712" cy="4319108"/>
            <a:chOff x="3254189" y="1695826"/>
            <a:chExt cx="3403712" cy="4319108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54189" y="1695826"/>
              <a:ext cx="3403712" cy="4319108"/>
            </a:xfrm>
            <a:prstGeom prst="rect">
              <a:avLst/>
            </a:prstGeom>
            <a:ln w="38100" cap="sq">
              <a:solidFill>
                <a:srgbClr val="0070C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object 10"/>
            <p:cNvSpPr txBox="1"/>
            <p:nvPr/>
          </p:nvSpPr>
          <p:spPr>
            <a:xfrm>
              <a:off x="4052048" y="1761424"/>
              <a:ext cx="1918446" cy="6591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N</a:t>
              </a:r>
              <a:r>
                <a:rPr kumimoji="0" sz="1400" b="0" i="0" u="none" strike="noStrike" kern="0" cap="none" spc="-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=</a:t>
              </a:r>
              <a:r>
                <a:rPr kumimoji="0" sz="1400" b="0" i="0" u="none" strike="noStrike" kern="0" cap="none" spc="-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sz="1400" b="1" i="0" u="none" strike="noStrike" kern="0" cap="none" spc="-2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806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Mean 0.92 ±</a:t>
              </a:r>
              <a:r>
                <a:rPr kumimoji="0" sz="1400" b="1" i="0" u="none" strike="noStrike" kern="0" cap="none" spc="-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0.05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Median</a:t>
              </a:r>
              <a:r>
                <a:rPr kumimoji="0" sz="1400" b="0" i="0" u="none" strike="noStrike" kern="0" cap="none" spc="-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0.93</a:t>
              </a:r>
              <a:r>
                <a:rPr kumimoji="0" sz="1400" b="0" i="0" u="none" strike="noStrike" kern="0" cap="none" spc="-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[0.90,</a:t>
              </a:r>
              <a:r>
                <a:rPr kumimoji="0" sz="1400" b="0" i="0" u="none" strike="noStrike" kern="0" cap="none" spc="-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0.96]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 bwMode="auto">
          <a:xfrm>
            <a:off x="9561746" y="2978237"/>
            <a:ext cx="0" cy="0"/>
          </a:xfrm>
          <a:prstGeom prst="line">
            <a:avLst/>
          </a:prstGeom>
          <a:solidFill>
            <a:srgbClr val="FFCC99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0" name="Group 19"/>
          <p:cNvGrpSpPr/>
          <p:nvPr/>
        </p:nvGrpSpPr>
        <p:grpSpPr>
          <a:xfrm>
            <a:off x="6840070" y="1704786"/>
            <a:ext cx="3296032" cy="4319108"/>
            <a:chOff x="6840070" y="1704786"/>
            <a:chExt cx="3296032" cy="4319108"/>
          </a:xfrm>
        </p:grpSpPr>
        <p:pic>
          <p:nvPicPr>
            <p:cNvPr id="7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0070" y="1704786"/>
              <a:ext cx="3296032" cy="4319108"/>
            </a:xfrm>
            <a:prstGeom prst="rect">
              <a:avLst/>
            </a:prstGeom>
            <a:ln w="38100" cap="sq">
              <a:solidFill>
                <a:srgbClr val="0070C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object 8"/>
            <p:cNvSpPr txBox="1"/>
            <p:nvPr/>
          </p:nvSpPr>
          <p:spPr>
            <a:xfrm>
              <a:off x="7906871" y="1789424"/>
              <a:ext cx="1138517" cy="4437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&lt;0.90:</a:t>
              </a:r>
              <a:r>
                <a:rPr kumimoji="0" sz="1400" b="0" i="0" u="none" strike="noStrike" kern="0" cap="none" spc="-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24.7%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≤0.80: </a:t>
              </a:r>
              <a:r>
                <a:rPr kumimoji="0" sz="1400" b="1" i="0" u="none" strike="noStrike" kern="0" cap="none" spc="-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2.7%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2" name="object 7"/>
            <p:cNvSpPr txBox="1"/>
            <p:nvPr/>
          </p:nvSpPr>
          <p:spPr>
            <a:xfrm>
              <a:off x="7835152" y="2696179"/>
              <a:ext cx="1726594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678815" algn="l"/>
                </a:tabLst>
                <a:defRPr/>
              </a:pP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>
                      <a:srgbClr val="C04F4D"/>
                    </a:solidFill>
                  </a:uFill>
                  <a:latin typeface="Times New Roman"/>
                  <a:ea typeface="+mn-ea"/>
                  <a:cs typeface="Times New Roman"/>
                </a:rPr>
                <a:t>	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>
                      <a:srgbClr val="C04F4D"/>
                    </a:solidFill>
                  </a:uFill>
                  <a:latin typeface="Calibri"/>
                  <a:ea typeface="+mn-ea"/>
                  <a:cs typeface="Calibri"/>
                </a:rPr>
                <a:t>0.93,</a:t>
              </a:r>
              <a:r>
                <a:rPr kumimoji="0" sz="1400" b="0" i="0" u="none" strike="noStrike" kern="0" cap="none" spc="-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>
                      <a:srgbClr val="C04F4D"/>
                    </a:solidFill>
                  </a:uFill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sz="1400" b="1" i="0" u="none" strike="noStrike" kern="0" cap="none" spc="-1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>
                      <a:srgbClr val="C04F4D"/>
                    </a:solidFill>
                  </a:uFill>
                  <a:latin typeface="Calibri"/>
                  <a:ea typeface="+mn-ea"/>
                  <a:cs typeface="Calibri"/>
                </a:rPr>
                <a:t>50.0%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flipV="1">
              <a:off x="7835151" y="2913531"/>
              <a:ext cx="1712261" cy="15203"/>
            </a:xfrm>
            <a:prstGeom prst="line">
              <a:avLst/>
            </a:prstGeom>
            <a:solidFill>
              <a:srgbClr val="FFCC99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object 6"/>
            <p:cNvSpPr/>
            <p:nvPr/>
          </p:nvSpPr>
          <p:spPr>
            <a:xfrm>
              <a:off x="9561746" y="2910801"/>
              <a:ext cx="0" cy="2431918"/>
            </a:xfrm>
            <a:custGeom>
              <a:avLst/>
              <a:gdLst/>
              <a:ahLst/>
              <a:cxnLst/>
              <a:rect l="l" t="t" r="r" b="b"/>
              <a:pathLst>
                <a:path h="2014220">
                  <a:moveTo>
                    <a:pt x="0" y="0"/>
                  </a:moveTo>
                  <a:lnTo>
                    <a:pt x="0" y="2014095"/>
                  </a:lnTo>
                </a:path>
              </a:pathLst>
            </a:custGeom>
            <a:ln w="12700">
              <a:solidFill>
                <a:srgbClr val="F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42151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8" y="25400"/>
            <a:ext cx="47466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Box 2"/>
          <p:cNvSpPr txBox="1">
            <a:spLocks noChangeArrowheads="1"/>
          </p:cNvSpPr>
          <p:nvPr/>
        </p:nvSpPr>
        <p:spPr bwMode="auto">
          <a:xfrm>
            <a:off x="0" y="68263"/>
            <a:ext cx="10287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AUC 2017: IMA to LAD Patent Without Stenosis</a:t>
            </a:r>
          </a:p>
        </p:txBody>
      </p:sp>
      <p:pic>
        <p:nvPicPr>
          <p:cNvPr id="9933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0"/>
            <a:ext cx="102870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903178" y="6426020"/>
            <a:ext cx="5423789" cy="36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942" tIns="27973" rIns="55942" bIns="27973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639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Patel et al., J Am </a:t>
            </a:r>
            <a:r>
              <a:rPr kumimoji="0" lang="en-US" altLang="en-US" sz="2025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</a:t>
            </a: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025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Cardiol</a:t>
            </a: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2017;69:2212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846317" y="3519041"/>
            <a:ext cx="519095" cy="275951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4542" tIns="32244" rIns="64542" bIns="32244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91281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91281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91281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91281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498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99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7573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Trial: Post-PCI µQFR for Predicting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2-Year TVF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35152" y="6508376"/>
            <a:ext cx="245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S, EuroPCR 2023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1460" r="56215" b="1460"/>
          <a:stretch/>
        </p:blipFill>
        <p:spPr>
          <a:xfrm>
            <a:off x="134469" y="1918445"/>
            <a:ext cx="4867836" cy="451821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-266749" y="1435817"/>
            <a:ext cx="5547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2-Yr Events Stratified by Post-PCI µQFR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07107" y="1482335"/>
            <a:ext cx="4867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K-M Curves of 2-Year TVF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0" t="1938" b="3171"/>
          <a:stretch/>
        </p:blipFill>
        <p:spPr>
          <a:xfrm>
            <a:off x="5307107" y="1909480"/>
            <a:ext cx="4867836" cy="453614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733450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7573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Trial: Reconstruction 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Quantification of Stent in IVUS by AI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7906" y="6508376"/>
            <a:ext cx="619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Comput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Imaging Graph 2023;104:102166</a:t>
            </a:r>
          </a:p>
        </p:txBody>
      </p:sp>
      <p:grpSp>
        <p:nvGrpSpPr>
          <p:cNvPr id="90120" name="Group 90119"/>
          <p:cNvGrpSpPr/>
          <p:nvPr/>
        </p:nvGrpSpPr>
        <p:grpSpPr>
          <a:xfrm>
            <a:off x="242045" y="1305862"/>
            <a:ext cx="9816353" cy="4808070"/>
            <a:chOff x="242045" y="1305862"/>
            <a:chExt cx="9816353" cy="4808070"/>
          </a:xfrm>
        </p:grpSpPr>
        <p:grpSp>
          <p:nvGrpSpPr>
            <p:cNvPr id="230" name="Group 229"/>
            <p:cNvGrpSpPr/>
            <p:nvPr/>
          </p:nvGrpSpPr>
          <p:grpSpPr>
            <a:xfrm>
              <a:off x="242045" y="1305862"/>
              <a:ext cx="9816353" cy="4808070"/>
              <a:chOff x="203200" y="660400"/>
              <a:chExt cx="8699887" cy="4006481"/>
            </a:xfrm>
          </p:grpSpPr>
          <p:sp>
            <p:nvSpPr>
              <p:cNvPr id="232" name="object 85"/>
              <p:cNvSpPr txBox="1"/>
              <p:nvPr/>
            </p:nvSpPr>
            <p:spPr>
              <a:xfrm>
                <a:off x="6409054" y="3841191"/>
                <a:ext cx="2340610" cy="16456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254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012825" algn="l"/>
                    <a:tab pos="1861820" algn="l"/>
                  </a:tabLst>
                  <a:defRPr/>
                </a:pPr>
                <a:r>
                  <a: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Expansion</a:t>
                </a:r>
                <a:r>
                  <a:rPr kumimoji="0" sz="12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 </a:t>
                </a:r>
                <a:r>
                  <a: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=</a:t>
                </a:r>
                <a:r>
                  <a:rPr kumimoji="0" sz="1200" b="1" i="0" u="none" strike="noStrike" kern="0" cap="none" spc="-7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 </a:t>
                </a:r>
                <a:r>
                  <a:rPr kumimoji="0" sz="1800" b="1" i="0" u="sng" strike="noStrike" kern="0" cap="none" spc="0" normalizeH="0" baseline="34722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+mn-ea"/>
                    <a:cs typeface="Times New Roman"/>
                  </a:rPr>
                  <a:t>	</a:t>
                </a:r>
                <a:r>
                  <a:rPr kumimoji="0" sz="1800" b="1" i="0" u="sng" strike="noStrike" kern="0" cap="none" spc="0" normalizeH="0" baseline="34722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Calibri"/>
                    <a:ea typeface="+mn-ea"/>
                    <a:cs typeface="Calibri"/>
                  </a:rPr>
                  <a:t>Stent</a:t>
                </a:r>
                <a:r>
                  <a:rPr kumimoji="0" sz="1800" b="1" i="0" u="sng" strike="noStrike" kern="0" cap="none" spc="-44" normalizeH="0" baseline="34722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+mn-ea"/>
                    <a:cs typeface="Times New Roman"/>
                  </a:rPr>
                  <a:t> </a:t>
                </a:r>
                <a:r>
                  <a:rPr kumimoji="0" sz="1800" b="1" i="0" u="sng" strike="noStrike" kern="0" cap="none" spc="-30" normalizeH="0" baseline="34722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Calibri"/>
                    <a:ea typeface="+mn-ea"/>
                    <a:cs typeface="Calibri"/>
                  </a:rPr>
                  <a:t>area</a:t>
                </a:r>
                <a:r>
                  <a:rPr kumimoji="0" sz="1800" b="1" i="0" u="sng" strike="noStrike" kern="0" cap="none" spc="0" normalizeH="0" baseline="34722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+mn-ea"/>
                    <a:cs typeface="Times New Roman"/>
                  </a:rPr>
                  <a:t>	</a:t>
                </a:r>
                <a:r>
                  <a:rPr kumimoji="0" sz="1800" b="1" i="0" u="none" strike="noStrike" kern="0" cap="none" spc="-202" normalizeH="0" baseline="34722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 </a:t>
                </a:r>
                <a:r>
                  <a: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&gt;120%</a:t>
                </a:r>
              </a:p>
            </p:txBody>
          </p:sp>
          <p:grpSp>
            <p:nvGrpSpPr>
              <p:cNvPr id="233" name="Group 232"/>
              <p:cNvGrpSpPr/>
              <p:nvPr/>
            </p:nvGrpSpPr>
            <p:grpSpPr>
              <a:xfrm>
                <a:off x="203200" y="660400"/>
                <a:ext cx="8699887" cy="4006481"/>
                <a:chOff x="203200" y="660400"/>
                <a:chExt cx="8699887" cy="4006481"/>
              </a:xfrm>
            </p:grpSpPr>
            <p:grpSp>
              <p:nvGrpSpPr>
                <p:cNvPr id="234" name="object 31"/>
                <p:cNvGrpSpPr/>
                <p:nvPr/>
              </p:nvGrpSpPr>
              <p:grpSpPr>
                <a:xfrm>
                  <a:off x="6873875" y="2297899"/>
                  <a:ext cx="1411605" cy="1409700"/>
                  <a:chOff x="6873875" y="2297899"/>
                  <a:chExt cx="1411605" cy="1409700"/>
                </a:xfrm>
              </p:grpSpPr>
              <p:sp>
                <p:nvSpPr>
                  <p:cNvPr id="335" name="object 32"/>
                  <p:cNvSpPr/>
                  <p:nvPr/>
                </p:nvSpPr>
                <p:spPr>
                  <a:xfrm>
                    <a:off x="6931025" y="2340762"/>
                    <a:ext cx="1296670" cy="12966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6670" h="1296670">
                        <a:moveTo>
                          <a:pt x="0" y="647700"/>
                        </a:moveTo>
                        <a:lnTo>
                          <a:pt x="3175" y="581825"/>
                        </a:lnTo>
                        <a:lnTo>
                          <a:pt x="13500" y="516737"/>
                        </a:lnTo>
                        <a:lnTo>
                          <a:pt x="29375" y="454825"/>
                        </a:lnTo>
                        <a:lnTo>
                          <a:pt x="50800" y="395287"/>
                        </a:lnTo>
                        <a:lnTo>
                          <a:pt x="78587" y="338937"/>
                        </a:lnTo>
                        <a:lnTo>
                          <a:pt x="111125" y="285750"/>
                        </a:lnTo>
                        <a:lnTo>
                          <a:pt x="148437" y="235750"/>
                        </a:lnTo>
                        <a:lnTo>
                          <a:pt x="189712" y="189712"/>
                        </a:lnTo>
                        <a:lnTo>
                          <a:pt x="235750" y="147637"/>
                        </a:lnTo>
                        <a:lnTo>
                          <a:pt x="285750" y="110337"/>
                        </a:lnTo>
                        <a:lnTo>
                          <a:pt x="339725" y="77787"/>
                        </a:lnTo>
                        <a:lnTo>
                          <a:pt x="396087" y="50800"/>
                        </a:lnTo>
                        <a:lnTo>
                          <a:pt x="455612" y="29375"/>
                        </a:lnTo>
                        <a:lnTo>
                          <a:pt x="517525" y="13500"/>
                        </a:lnTo>
                        <a:lnTo>
                          <a:pt x="582612" y="3175"/>
                        </a:lnTo>
                        <a:lnTo>
                          <a:pt x="648500" y="0"/>
                        </a:lnTo>
                        <a:lnTo>
                          <a:pt x="714375" y="3175"/>
                        </a:lnTo>
                        <a:lnTo>
                          <a:pt x="779462" y="13500"/>
                        </a:lnTo>
                        <a:lnTo>
                          <a:pt x="841375" y="29375"/>
                        </a:lnTo>
                        <a:lnTo>
                          <a:pt x="900912" y="50800"/>
                        </a:lnTo>
                        <a:lnTo>
                          <a:pt x="957262" y="77787"/>
                        </a:lnTo>
                        <a:lnTo>
                          <a:pt x="1010450" y="110337"/>
                        </a:lnTo>
                        <a:lnTo>
                          <a:pt x="1060450" y="147637"/>
                        </a:lnTo>
                        <a:lnTo>
                          <a:pt x="1106487" y="189712"/>
                        </a:lnTo>
                        <a:lnTo>
                          <a:pt x="1148562" y="235750"/>
                        </a:lnTo>
                        <a:lnTo>
                          <a:pt x="1185862" y="285750"/>
                        </a:lnTo>
                        <a:lnTo>
                          <a:pt x="1218412" y="338937"/>
                        </a:lnTo>
                        <a:lnTo>
                          <a:pt x="1245400" y="395287"/>
                        </a:lnTo>
                        <a:lnTo>
                          <a:pt x="1266825" y="454825"/>
                        </a:lnTo>
                        <a:lnTo>
                          <a:pt x="1282700" y="516737"/>
                        </a:lnTo>
                        <a:lnTo>
                          <a:pt x="1293025" y="581825"/>
                        </a:lnTo>
                        <a:lnTo>
                          <a:pt x="1296200" y="647700"/>
                        </a:lnTo>
                        <a:lnTo>
                          <a:pt x="1293025" y="713587"/>
                        </a:lnTo>
                        <a:lnTo>
                          <a:pt x="1282700" y="778675"/>
                        </a:lnTo>
                        <a:lnTo>
                          <a:pt x="1266825" y="840587"/>
                        </a:lnTo>
                        <a:lnTo>
                          <a:pt x="1245400" y="900112"/>
                        </a:lnTo>
                        <a:lnTo>
                          <a:pt x="1218412" y="956475"/>
                        </a:lnTo>
                        <a:lnTo>
                          <a:pt x="1185862" y="1010450"/>
                        </a:lnTo>
                        <a:lnTo>
                          <a:pt x="1148562" y="1060450"/>
                        </a:lnTo>
                        <a:lnTo>
                          <a:pt x="1106487" y="1106487"/>
                        </a:lnTo>
                        <a:lnTo>
                          <a:pt x="1060450" y="1147762"/>
                        </a:lnTo>
                        <a:lnTo>
                          <a:pt x="1010450" y="1185075"/>
                        </a:lnTo>
                        <a:lnTo>
                          <a:pt x="957262" y="1217612"/>
                        </a:lnTo>
                        <a:lnTo>
                          <a:pt x="900912" y="1245400"/>
                        </a:lnTo>
                        <a:lnTo>
                          <a:pt x="841375" y="1266825"/>
                        </a:lnTo>
                        <a:lnTo>
                          <a:pt x="779462" y="1282700"/>
                        </a:lnTo>
                        <a:lnTo>
                          <a:pt x="714375" y="1293025"/>
                        </a:lnTo>
                        <a:lnTo>
                          <a:pt x="648500" y="1296200"/>
                        </a:lnTo>
                        <a:lnTo>
                          <a:pt x="582612" y="1293025"/>
                        </a:lnTo>
                        <a:lnTo>
                          <a:pt x="517525" y="1282700"/>
                        </a:lnTo>
                        <a:lnTo>
                          <a:pt x="455612" y="1266825"/>
                        </a:lnTo>
                        <a:lnTo>
                          <a:pt x="396087" y="1245400"/>
                        </a:lnTo>
                        <a:lnTo>
                          <a:pt x="339725" y="1217612"/>
                        </a:lnTo>
                        <a:lnTo>
                          <a:pt x="285750" y="1185075"/>
                        </a:lnTo>
                        <a:lnTo>
                          <a:pt x="235750" y="1147762"/>
                        </a:lnTo>
                        <a:lnTo>
                          <a:pt x="189712" y="1106487"/>
                        </a:lnTo>
                        <a:lnTo>
                          <a:pt x="148437" y="1060450"/>
                        </a:lnTo>
                        <a:lnTo>
                          <a:pt x="111125" y="1010450"/>
                        </a:lnTo>
                        <a:lnTo>
                          <a:pt x="78587" y="956475"/>
                        </a:lnTo>
                        <a:lnTo>
                          <a:pt x="50800" y="900112"/>
                        </a:lnTo>
                        <a:lnTo>
                          <a:pt x="29375" y="840587"/>
                        </a:lnTo>
                        <a:lnTo>
                          <a:pt x="13500" y="778675"/>
                        </a:lnTo>
                        <a:lnTo>
                          <a:pt x="3175" y="713587"/>
                        </a:lnTo>
                        <a:lnTo>
                          <a:pt x="0" y="647700"/>
                        </a:lnTo>
                        <a:close/>
                      </a:path>
                    </a:pathLst>
                  </a:custGeom>
                  <a:ln w="19050">
                    <a:solidFill>
                      <a:srgbClr val="595959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" name="object 33"/>
                  <p:cNvSpPr/>
                  <p:nvPr/>
                </p:nvSpPr>
                <p:spPr>
                  <a:xfrm>
                    <a:off x="7524064" y="3614117"/>
                    <a:ext cx="92710" cy="41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09" h="41275">
                        <a:moveTo>
                          <a:pt x="92635" y="0"/>
                        </a:moveTo>
                        <a:lnTo>
                          <a:pt x="0" y="0"/>
                        </a:lnTo>
                        <a:lnTo>
                          <a:pt x="0" y="41170"/>
                        </a:lnTo>
                        <a:lnTo>
                          <a:pt x="92635" y="41170"/>
                        </a:lnTo>
                        <a:lnTo>
                          <a:pt x="9263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" name="object 34"/>
                  <p:cNvSpPr/>
                  <p:nvPr/>
                </p:nvSpPr>
                <p:spPr>
                  <a:xfrm>
                    <a:off x="7524064" y="3614117"/>
                    <a:ext cx="92710" cy="41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09" h="41275">
                        <a:moveTo>
                          <a:pt x="0" y="41170"/>
                        </a:moveTo>
                        <a:lnTo>
                          <a:pt x="92635" y="41170"/>
                        </a:lnTo>
                        <a:lnTo>
                          <a:pt x="92635" y="0"/>
                        </a:lnTo>
                        <a:lnTo>
                          <a:pt x="0" y="0"/>
                        </a:lnTo>
                        <a:lnTo>
                          <a:pt x="0" y="41170"/>
                        </a:lnTo>
                        <a:close/>
                      </a:path>
                    </a:pathLst>
                  </a:custGeom>
                  <a:ln w="19050">
                    <a:solidFill>
                      <a:srgbClr val="595959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38" name="object 35"/>
                  <p:cNvPicPr/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8086648" y="2611704"/>
                    <a:ext cx="101015" cy="119862"/>
                  </a:xfrm>
                  <a:prstGeom prst="rect">
                    <a:avLst/>
                  </a:prstGeom>
                </p:spPr>
              </p:pic>
              <p:pic>
                <p:nvPicPr>
                  <p:cNvPr id="339" name="object 36"/>
                  <p:cNvPicPr/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6971690" y="3255733"/>
                    <a:ext cx="101028" cy="119862"/>
                  </a:xfrm>
                  <a:prstGeom prst="rect">
                    <a:avLst/>
                  </a:prstGeom>
                </p:spPr>
              </p:pic>
              <p:pic>
                <p:nvPicPr>
                  <p:cNvPr id="340" name="object 37"/>
                  <p:cNvPicPr/>
                  <p:nvPr/>
                </p:nvPicPr>
                <p:blipFill>
                  <a:blip r:embed="rId5" cstate="print"/>
                  <a:stretch>
                    <a:fillRect/>
                  </a:stretch>
                </p:blipFill>
                <p:spPr>
                  <a:xfrm>
                    <a:off x="7740345" y="2341676"/>
                    <a:ext cx="120180" cy="89420"/>
                  </a:xfrm>
                  <a:prstGeom prst="rect">
                    <a:avLst/>
                  </a:prstGeom>
                </p:spPr>
              </p:pic>
              <p:pic>
                <p:nvPicPr>
                  <p:cNvPr id="341" name="object 38"/>
                  <p:cNvPicPr/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7298626" y="3551440"/>
                    <a:ext cx="120180" cy="89420"/>
                  </a:xfrm>
                  <a:prstGeom prst="rect">
                    <a:avLst/>
                  </a:prstGeom>
                </p:spPr>
              </p:pic>
              <p:pic>
                <p:nvPicPr>
                  <p:cNvPr id="342" name="object 39"/>
                  <p:cNvPicPr/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7937372" y="2448953"/>
                    <a:ext cx="116484" cy="110134"/>
                  </a:xfrm>
                  <a:prstGeom prst="rect">
                    <a:avLst/>
                  </a:prstGeom>
                </p:spPr>
              </p:pic>
              <p:pic>
                <p:nvPicPr>
                  <p:cNvPr id="343" name="object 40"/>
                  <p:cNvPicPr/>
                  <p:nvPr/>
                </p:nvPicPr>
                <p:blipFill>
                  <a:blip r:embed="rId8" cstate="print"/>
                  <a:stretch>
                    <a:fillRect/>
                  </a:stretch>
                </p:blipFill>
                <p:spPr>
                  <a:xfrm>
                    <a:off x="7113219" y="3436111"/>
                    <a:ext cx="116471" cy="110134"/>
                  </a:xfrm>
                  <a:prstGeom prst="rect">
                    <a:avLst/>
                  </a:prstGeom>
                </p:spPr>
              </p:pic>
              <p:pic>
                <p:nvPicPr>
                  <p:cNvPr id="344" name="object 41"/>
                  <p:cNvPicPr/>
                  <p:nvPr/>
                </p:nvPicPr>
                <p:blipFill>
                  <a:blip r:embed="rId9" cstate="print"/>
                  <a:stretch>
                    <a:fillRect/>
                  </a:stretch>
                </p:blipFill>
                <p:spPr>
                  <a:xfrm>
                    <a:off x="8173377" y="2832633"/>
                    <a:ext cx="75679" cy="117424"/>
                  </a:xfrm>
                  <a:prstGeom prst="rect">
                    <a:avLst/>
                  </a:prstGeom>
                </p:spPr>
              </p:pic>
              <p:pic>
                <p:nvPicPr>
                  <p:cNvPr id="345" name="object 42"/>
                  <p:cNvPicPr/>
                  <p:nvPr/>
                </p:nvPicPr>
                <p:blipFill>
                  <a:blip r:embed="rId10" cstate="print"/>
                  <a:stretch>
                    <a:fillRect/>
                  </a:stretch>
                </p:blipFill>
                <p:spPr>
                  <a:xfrm>
                    <a:off x="6906234" y="3051213"/>
                    <a:ext cx="75679" cy="117424"/>
                  </a:xfrm>
                  <a:prstGeom prst="rect">
                    <a:avLst/>
                  </a:prstGeom>
                </p:spPr>
              </p:pic>
              <p:pic>
                <p:nvPicPr>
                  <p:cNvPr id="346" name="object 43"/>
                  <p:cNvPicPr/>
                  <p:nvPr/>
                </p:nvPicPr>
                <p:blipFill>
                  <a:blip r:embed="rId11" cstate="print"/>
                  <a:stretch>
                    <a:fillRect/>
                  </a:stretch>
                </p:blipFill>
                <p:spPr>
                  <a:xfrm>
                    <a:off x="8173377" y="3060725"/>
                    <a:ext cx="75679" cy="117424"/>
                  </a:xfrm>
                  <a:prstGeom prst="rect">
                    <a:avLst/>
                  </a:prstGeom>
                </p:spPr>
              </p:pic>
              <p:pic>
                <p:nvPicPr>
                  <p:cNvPr id="347" name="object 44"/>
                  <p:cNvPicPr/>
                  <p:nvPr/>
                </p:nvPicPr>
                <p:blipFill>
                  <a:blip r:embed="rId12" cstate="print"/>
                  <a:stretch>
                    <a:fillRect/>
                  </a:stretch>
                </p:blipFill>
                <p:spPr>
                  <a:xfrm>
                    <a:off x="6902208" y="2838564"/>
                    <a:ext cx="75679" cy="117424"/>
                  </a:xfrm>
                  <a:prstGeom prst="rect">
                    <a:avLst/>
                  </a:prstGeom>
                </p:spPr>
              </p:pic>
              <p:pic>
                <p:nvPicPr>
                  <p:cNvPr id="348" name="object 45"/>
                  <p:cNvPicPr/>
                  <p:nvPr/>
                </p:nvPicPr>
                <p:blipFill>
                  <a:blip r:embed="rId13" cstate="print"/>
                  <a:stretch>
                    <a:fillRect/>
                  </a:stretch>
                </p:blipFill>
                <p:spPr>
                  <a:xfrm>
                    <a:off x="8076704" y="3267709"/>
                    <a:ext cx="101015" cy="119849"/>
                  </a:xfrm>
                  <a:prstGeom prst="rect">
                    <a:avLst/>
                  </a:prstGeom>
                </p:spPr>
              </p:pic>
              <p:pic>
                <p:nvPicPr>
                  <p:cNvPr id="349" name="object 46"/>
                  <p:cNvPicPr/>
                  <p:nvPr/>
                </p:nvPicPr>
                <p:blipFill>
                  <a:blip r:embed="rId14" cstate="print"/>
                  <a:stretch>
                    <a:fillRect/>
                  </a:stretch>
                </p:blipFill>
                <p:spPr>
                  <a:xfrm>
                    <a:off x="6962190" y="2629268"/>
                    <a:ext cx="101015" cy="119862"/>
                  </a:xfrm>
                  <a:prstGeom prst="rect">
                    <a:avLst/>
                  </a:prstGeom>
                </p:spPr>
              </p:pic>
              <p:pic>
                <p:nvPicPr>
                  <p:cNvPr id="350" name="object 47"/>
                  <p:cNvPicPr/>
                  <p:nvPr/>
                </p:nvPicPr>
                <p:blipFill>
                  <a:blip r:embed="rId15" cstate="print"/>
                  <a:stretch>
                    <a:fillRect/>
                  </a:stretch>
                </p:blipFill>
                <p:spPr>
                  <a:xfrm>
                    <a:off x="7924203" y="3438702"/>
                    <a:ext cx="116484" cy="110134"/>
                  </a:xfrm>
                  <a:prstGeom prst="rect">
                    <a:avLst/>
                  </a:prstGeom>
                </p:spPr>
              </p:pic>
              <p:pic>
                <p:nvPicPr>
                  <p:cNvPr id="351" name="object 48"/>
                  <p:cNvPicPr/>
                  <p:nvPr/>
                </p:nvPicPr>
                <p:blipFill>
                  <a:blip r:embed="rId16" cstate="print"/>
                  <a:stretch>
                    <a:fillRect/>
                  </a:stretch>
                </p:blipFill>
                <p:spPr>
                  <a:xfrm>
                    <a:off x="7099884" y="2449169"/>
                    <a:ext cx="116484" cy="110134"/>
                  </a:xfrm>
                  <a:prstGeom prst="rect">
                    <a:avLst/>
                  </a:prstGeom>
                </p:spPr>
              </p:pic>
              <p:pic>
                <p:nvPicPr>
                  <p:cNvPr id="352" name="object 49"/>
                  <p:cNvPicPr/>
                  <p:nvPr/>
                </p:nvPicPr>
                <p:blipFill>
                  <a:blip r:embed="rId17" cstate="print"/>
                  <a:stretch>
                    <a:fillRect/>
                  </a:stretch>
                </p:blipFill>
                <p:spPr>
                  <a:xfrm>
                    <a:off x="7735290" y="3555644"/>
                    <a:ext cx="120180" cy="89420"/>
                  </a:xfrm>
                  <a:prstGeom prst="rect">
                    <a:avLst/>
                  </a:prstGeom>
                </p:spPr>
              </p:pic>
              <p:pic>
                <p:nvPicPr>
                  <p:cNvPr id="353" name="object 50"/>
                  <p:cNvPicPr/>
                  <p:nvPr/>
                </p:nvPicPr>
                <p:blipFill>
                  <a:blip r:embed="rId18" cstate="print"/>
                  <a:stretch>
                    <a:fillRect/>
                  </a:stretch>
                </p:blipFill>
                <p:spPr>
                  <a:xfrm>
                    <a:off x="7293559" y="2345702"/>
                    <a:ext cx="120192" cy="89433"/>
                  </a:xfrm>
                  <a:prstGeom prst="rect">
                    <a:avLst/>
                  </a:prstGeom>
                </p:spPr>
              </p:pic>
              <p:sp>
                <p:nvSpPr>
                  <p:cNvPr id="354" name="object 51"/>
                  <p:cNvSpPr/>
                  <p:nvPr/>
                </p:nvSpPr>
                <p:spPr>
                  <a:xfrm>
                    <a:off x="7526070" y="2328166"/>
                    <a:ext cx="92710" cy="41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09" h="41275">
                        <a:moveTo>
                          <a:pt x="92635" y="0"/>
                        </a:moveTo>
                        <a:lnTo>
                          <a:pt x="0" y="0"/>
                        </a:lnTo>
                        <a:lnTo>
                          <a:pt x="0" y="41170"/>
                        </a:lnTo>
                        <a:lnTo>
                          <a:pt x="92635" y="41170"/>
                        </a:lnTo>
                        <a:lnTo>
                          <a:pt x="9263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" name="object 52"/>
                  <p:cNvSpPr/>
                  <p:nvPr/>
                </p:nvSpPr>
                <p:spPr>
                  <a:xfrm>
                    <a:off x="7526070" y="2328166"/>
                    <a:ext cx="92710" cy="41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09" h="41275">
                        <a:moveTo>
                          <a:pt x="0" y="41170"/>
                        </a:moveTo>
                        <a:lnTo>
                          <a:pt x="92635" y="41170"/>
                        </a:lnTo>
                        <a:lnTo>
                          <a:pt x="92635" y="0"/>
                        </a:lnTo>
                        <a:lnTo>
                          <a:pt x="0" y="0"/>
                        </a:lnTo>
                        <a:lnTo>
                          <a:pt x="0" y="41170"/>
                        </a:lnTo>
                        <a:close/>
                      </a:path>
                    </a:pathLst>
                  </a:custGeom>
                  <a:ln w="19050">
                    <a:solidFill>
                      <a:srgbClr val="595959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object 53"/>
                  <p:cNvSpPr/>
                  <p:nvPr/>
                </p:nvSpPr>
                <p:spPr>
                  <a:xfrm>
                    <a:off x="6883400" y="2307424"/>
                    <a:ext cx="1392555" cy="1390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554" h="1390650">
                        <a:moveTo>
                          <a:pt x="0" y="695325"/>
                        </a:moveTo>
                        <a:lnTo>
                          <a:pt x="3975" y="623887"/>
                        </a:lnTo>
                        <a:lnTo>
                          <a:pt x="14287" y="554837"/>
                        </a:lnTo>
                        <a:lnTo>
                          <a:pt x="30962" y="488162"/>
                        </a:lnTo>
                        <a:lnTo>
                          <a:pt x="54775" y="424662"/>
                        </a:lnTo>
                        <a:lnTo>
                          <a:pt x="84137" y="363537"/>
                        </a:lnTo>
                        <a:lnTo>
                          <a:pt x="119062" y="306387"/>
                        </a:lnTo>
                        <a:lnTo>
                          <a:pt x="158750" y="253212"/>
                        </a:lnTo>
                        <a:lnTo>
                          <a:pt x="204000" y="204000"/>
                        </a:lnTo>
                        <a:lnTo>
                          <a:pt x="253212" y="158750"/>
                        </a:lnTo>
                        <a:lnTo>
                          <a:pt x="306387" y="119062"/>
                        </a:lnTo>
                        <a:lnTo>
                          <a:pt x="364337" y="84137"/>
                        </a:lnTo>
                        <a:lnTo>
                          <a:pt x="424662" y="54775"/>
                        </a:lnTo>
                        <a:lnTo>
                          <a:pt x="488950" y="30962"/>
                        </a:lnTo>
                        <a:lnTo>
                          <a:pt x="555625" y="14287"/>
                        </a:lnTo>
                        <a:lnTo>
                          <a:pt x="624687" y="3975"/>
                        </a:lnTo>
                        <a:lnTo>
                          <a:pt x="696125" y="0"/>
                        </a:lnTo>
                        <a:lnTo>
                          <a:pt x="767562" y="3975"/>
                        </a:lnTo>
                        <a:lnTo>
                          <a:pt x="836612" y="14287"/>
                        </a:lnTo>
                        <a:lnTo>
                          <a:pt x="903287" y="30962"/>
                        </a:lnTo>
                        <a:lnTo>
                          <a:pt x="966787" y="54775"/>
                        </a:lnTo>
                        <a:lnTo>
                          <a:pt x="1027912" y="84137"/>
                        </a:lnTo>
                        <a:lnTo>
                          <a:pt x="1085062" y="119062"/>
                        </a:lnTo>
                        <a:lnTo>
                          <a:pt x="1139037" y="158750"/>
                        </a:lnTo>
                        <a:lnTo>
                          <a:pt x="1188250" y="204000"/>
                        </a:lnTo>
                        <a:lnTo>
                          <a:pt x="1233487" y="253212"/>
                        </a:lnTo>
                        <a:lnTo>
                          <a:pt x="1273175" y="306387"/>
                        </a:lnTo>
                        <a:lnTo>
                          <a:pt x="1308100" y="363537"/>
                        </a:lnTo>
                        <a:lnTo>
                          <a:pt x="1337475" y="424662"/>
                        </a:lnTo>
                        <a:lnTo>
                          <a:pt x="1361287" y="488162"/>
                        </a:lnTo>
                        <a:lnTo>
                          <a:pt x="1377950" y="554837"/>
                        </a:lnTo>
                        <a:lnTo>
                          <a:pt x="1388275" y="623887"/>
                        </a:lnTo>
                        <a:lnTo>
                          <a:pt x="1392237" y="695325"/>
                        </a:lnTo>
                        <a:lnTo>
                          <a:pt x="1388275" y="765975"/>
                        </a:lnTo>
                        <a:lnTo>
                          <a:pt x="1377950" y="835025"/>
                        </a:lnTo>
                        <a:lnTo>
                          <a:pt x="1361287" y="901700"/>
                        </a:lnTo>
                        <a:lnTo>
                          <a:pt x="1337475" y="966000"/>
                        </a:lnTo>
                        <a:lnTo>
                          <a:pt x="1308100" y="1026325"/>
                        </a:lnTo>
                        <a:lnTo>
                          <a:pt x="1273175" y="1083475"/>
                        </a:lnTo>
                        <a:lnTo>
                          <a:pt x="1233487" y="1137450"/>
                        </a:lnTo>
                        <a:lnTo>
                          <a:pt x="1188250" y="1186662"/>
                        </a:lnTo>
                        <a:lnTo>
                          <a:pt x="1139037" y="1231900"/>
                        </a:lnTo>
                        <a:lnTo>
                          <a:pt x="1085062" y="1271587"/>
                        </a:lnTo>
                        <a:lnTo>
                          <a:pt x="1027912" y="1306512"/>
                        </a:lnTo>
                        <a:lnTo>
                          <a:pt x="966787" y="1335887"/>
                        </a:lnTo>
                        <a:lnTo>
                          <a:pt x="903287" y="1359700"/>
                        </a:lnTo>
                        <a:lnTo>
                          <a:pt x="836612" y="1376362"/>
                        </a:lnTo>
                        <a:lnTo>
                          <a:pt x="767562" y="1386687"/>
                        </a:lnTo>
                        <a:lnTo>
                          <a:pt x="696125" y="1390650"/>
                        </a:lnTo>
                        <a:lnTo>
                          <a:pt x="624687" y="1386687"/>
                        </a:lnTo>
                        <a:lnTo>
                          <a:pt x="555625" y="1376362"/>
                        </a:lnTo>
                        <a:lnTo>
                          <a:pt x="488950" y="1359700"/>
                        </a:lnTo>
                        <a:lnTo>
                          <a:pt x="424662" y="1335887"/>
                        </a:lnTo>
                        <a:lnTo>
                          <a:pt x="364337" y="1306512"/>
                        </a:lnTo>
                        <a:lnTo>
                          <a:pt x="306387" y="1271587"/>
                        </a:lnTo>
                        <a:lnTo>
                          <a:pt x="253212" y="1231900"/>
                        </a:lnTo>
                        <a:lnTo>
                          <a:pt x="204000" y="1186662"/>
                        </a:lnTo>
                        <a:lnTo>
                          <a:pt x="158750" y="1137450"/>
                        </a:lnTo>
                        <a:lnTo>
                          <a:pt x="119062" y="1083475"/>
                        </a:lnTo>
                        <a:lnTo>
                          <a:pt x="84137" y="1026325"/>
                        </a:lnTo>
                        <a:lnTo>
                          <a:pt x="54775" y="966000"/>
                        </a:lnTo>
                        <a:lnTo>
                          <a:pt x="30962" y="901700"/>
                        </a:lnTo>
                        <a:lnTo>
                          <a:pt x="14287" y="835025"/>
                        </a:lnTo>
                        <a:lnTo>
                          <a:pt x="3975" y="765975"/>
                        </a:lnTo>
                        <a:lnTo>
                          <a:pt x="0" y="695325"/>
                        </a:lnTo>
                        <a:close/>
                      </a:path>
                    </a:pathLst>
                  </a:custGeom>
                  <a:ln w="19050">
                    <a:solidFill>
                      <a:srgbClr val="C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" name="object 54"/>
                  <p:cNvSpPr/>
                  <p:nvPr/>
                </p:nvSpPr>
                <p:spPr>
                  <a:xfrm>
                    <a:off x="7008812" y="2415374"/>
                    <a:ext cx="1143000" cy="11423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000" h="1142364">
                        <a:moveTo>
                          <a:pt x="0" y="570712"/>
                        </a:moveTo>
                        <a:lnTo>
                          <a:pt x="3175" y="512762"/>
                        </a:lnTo>
                        <a:lnTo>
                          <a:pt x="11912" y="455612"/>
                        </a:lnTo>
                        <a:lnTo>
                          <a:pt x="25400" y="400850"/>
                        </a:lnTo>
                        <a:lnTo>
                          <a:pt x="45250" y="348462"/>
                        </a:lnTo>
                        <a:lnTo>
                          <a:pt x="69062" y="298450"/>
                        </a:lnTo>
                        <a:lnTo>
                          <a:pt x="97637" y="251625"/>
                        </a:lnTo>
                        <a:lnTo>
                          <a:pt x="167487" y="167487"/>
                        </a:lnTo>
                        <a:lnTo>
                          <a:pt x="252412" y="97637"/>
                        </a:lnTo>
                        <a:lnTo>
                          <a:pt x="299250" y="69062"/>
                        </a:lnTo>
                        <a:lnTo>
                          <a:pt x="349250" y="45250"/>
                        </a:lnTo>
                        <a:lnTo>
                          <a:pt x="401637" y="25400"/>
                        </a:lnTo>
                        <a:lnTo>
                          <a:pt x="456412" y="11912"/>
                        </a:lnTo>
                        <a:lnTo>
                          <a:pt x="512762" y="3175"/>
                        </a:lnTo>
                        <a:lnTo>
                          <a:pt x="571500" y="0"/>
                        </a:lnTo>
                        <a:lnTo>
                          <a:pt x="630237" y="3175"/>
                        </a:lnTo>
                        <a:lnTo>
                          <a:pt x="686600" y="11912"/>
                        </a:lnTo>
                        <a:lnTo>
                          <a:pt x="741362" y="25400"/>
                        </a:lnTo>
                        <a:lnTo>
                          <a:pt x="793750" y="45250"/>
                        </a:lnTo>
                        <a:lnTo>
                          <a:pt x="843762" y="69062"/>
                        </a:lnTo>
                        <a:lnTo>
                          <a:pt x="891387" y="97637"/>
                        </a:lnTo>
                        <a:lnTo>
                          <a:pt x="975525" y="167487"/>
                        </a:lnTo>
                        <a:lnTo>
                          <a:pt x="1045375" y="251625"/>
                        </a:lnTo>
                        <a:lnTo>
                          <a:pt x="1073950" y="298450"/>
                        </a:lnTo>
                        <a:lnTo>
                          <a:pt x="1097762" y="348462"/>
                        </a:lnTo>
                        <a:lnTo>
                          <a:pt x="1117600" y="400850"/>
                        </a:lnTo>
                        <a:lnTo>
                          <a:pt x="1131100" y="455612"/>
                        </a:lnTo>
                        <a:lnTo>
                          <a:pt x="1139825" y="511975"/>
                        </a:lnTo>
                        <a:lnTo>
                          <a:pt x="1143000" y="570712"/>
                        </a:lnTo>
                        <a:lnTo>
                          <a:pt x="1139825" y="629450"/>
                        </a:lnTo>
                        <a:lnTo>
                          <a:pt x="1131100" y="685800"/>
                        </a:lnTo>
                        <a:lnTo>
                          <a:pt x="1117600" y="740575"/>
                        </a:lnTo>
                        <a:lnTo>
                          <a:pt x="1097762" y="792962"/>
                        </a:lnTo>
                        <a:lnTo>
                          <a:pt x="1073950" y="842962"/>
                        </a:lnTo>
                        <a:lnTo>
                          <a:pt x="1045375" y="890587"/>
                        </a:lnTo>
                        <a:lnTo>
                          <a:pt x="975525" y="974725"/>
                        </a:lnTo>
                        <a:lnTo>
                          <a:pt x="891387" y="1044575"/>
                        </a:lnTo>
                        <a:lnTo>
                          <a:pt x="843762" y="1073150"/>
                        </a:lnTo>
                        <a:lnTo>
                          <a:pt x="793750" y="1096962"/>
                        </a:lnTo>
                        <a:lnTo>
                          <a:pt x="741362" y="1116812"/>
                        </a:lnTo>
                        <a:lnTo>
                          <a:pt x="686600" y="1130300"/>
                        </a:lnTo>
                        <a:lnTo>
                          <a:pt x="630237" y="1139037"/>
                        </a:lnTo>
                        <a:lnTo>
                          <a:pt x="571500" y="1142212"/>
                        </a:lnTo>
                        <a:lnTo>
                          <a:pt x="512762" y="1139037"/>
                        </a:lnTo>
                        <a:lnTo>
                          <a:pt x="456412" y="1130300"/>
                        </a:lnTo>
                        <a:lnTo>
                          <a:pt x="401637" y="1116812"/>
                        </a:lnTo>
                        <a:lnTo>
                          <a:pt x="349250" y="1096962"/>
                        </a:lnTo>
                        <a:lnTo>
                          <a:pt x="299250" y="1073150"/>
                        </a:lnTo>
                        <a:lnTo>
                          <a:pt x="252412" y="1044575"/>
                        </a:lnTo>
                        <a:lnTo>
                          <a:pt x="167487" y="974725"/>
                        </a:lnTo>
                        <a:lnTo>
                          <a:pt x="97637" y="890587"/>
                        </a:lnTo>
                        <a:lnTo>
                          <a:pt x="69062" y="842962"/>
                        </a:lnTo>
                        <a:lnTo>
                          <a:pt x="45250" y="792962"/>
                        </a:lnTo>
                        <a:lnTo>
                          <a:pt x="25400" y="740575"/>
                        </a:lnTo>
                        <a:lnTo>
                          <a:pt x="11912" y="685800"/>
                        </a:lnTo>
                        <a:lnTo>
                          <a:pt x="3175" y="629450"/>
                        </a:lnTo>
                        <a:lnTo>
                          <a:pt x="0" y="570712"/>
                        </a:lnTo>
                        <a:close/>
                      </a:path>
                    </a:pathLst>
                  </a:custGeom>
                  <a:ln w="19050">
                    <a:solidFill>
                      <a:srgbClr val="006FC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5" name="Group 234"/>
                <p:cNvGrpSpPr/>
                <p:nvPr/>
              </p:nvGrpSpPr>
              <p:grpSpPr>
                <a:xfrm>
                  <a:off x="203200" y="660400"/>
                  <a:ext cx="8699887" cy="4006481"/>
                  <a:chOff x="203200" y="660400"/>
                  <a:chExt cx="8699887" cy="4006481"/>
                </a:xfrm>
              </p:grpSpPr>
              <p:grpSp>
                <p:nvGrpSpPr>
                  <p:cNvPr id="236" name="object 7"/>
                  <p:cNvGrpSpPr/>
                  <p:nvPr/>
                </p:nvGrpSpPr>
                <p:grpSpPr>
                  <a:xfrm>
                    <a:off x="864393" y="2287587"/>
                    <a:ext cx="1437005" cy="1437005"/>
                    <a:chOff x="864393" y="2287587"/>
                    <a:chExt cx="1437005" cy="1437005"/>
                  </a:xfrm>
                </p:grpSpPr>
                <p:sp>
                  <p:nvSpPr>
                    <p:cNvPr id="312" name="object 8"/>
                    <p:cNvSpPr/>
                    <p:nvPr/>
                  </p:nvSpPr>
                  <p:spPr>
                    <a:xfrm>
                      <a:off x="1004093" y="2428875"/>
                      <a:ext cx="1165860" cy="1136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65860" h="1136650">
                          <a:moveTo>
                            <a:pt x="0" y="568325"/>
                          </a:moveTo>
                          <a:lnTo>
                            <a:pt x="3175" y="510374"/>
                          </a:lnTo>
                          <a:lnTo>
                            <a:pt x="11906" y="454025"/>
                          </a:lnTo>
                          <a:lnTo>
                            <a:pt x="26193" y="399249"/>
                          </a:lnTo>
                          <a:lnTo>
                            <a:pt x="46037" y="346862"/>
                          </a:lnTo>
                          <a:lnTo>
                            <a:pt x="70643" y="297649"/>
                          </a:lnTo>
                          <a:lnTo>
                            <a:pt x="99218" y="250825"/>
                          </a:lnTo>
                          <a:lnTo>
                            <a:pt x="170656" y="166687"/>
                          </a:lnTo>
                          <a:lnTo>
                            <a:pt x="257175" y="96837"/>
                          </a:lnTo>
                          <a:lnTo>
                            <a:pt x="304806" y="69049"/>
                          </a:lnTo>
                          <a:lnTo>
                            <a:pt x="355606" y="44450"/>
                          </a:lnTo>
                          <a:lnTo>
                            <a:pt x="409581" y="25400"/>
                          </a:lnTo>
                          <a:lnTo>
                            <a:pt x="465143" y="11899"/>
                          </a:lnTo>
                          <a:lnTo>
                            <a:pt x="523081" y="3175"/>
                          </a:lnTo>
                          <a:lnTo>
                            <a:pt x="582618" y="0"/>
                          </a:lnTo>
                          <a:lnTo>
                            <a:pt x="642143" y="3175"/>
                          </a:lnTo>
                          <a:lnTo>
                            <a:pt x="700093" y="11899"/>
                          </a:lnTo>
                          <a:lnTo>
                            <a:pt x="755656" y="25400"/>
                          </a:lnTo>
                          <a:lnTo>
                            <a:pt x="809631" y="44450"/>
                          </a:lnTo>
                          <a:lnTo>
                            <a:pt x="860431" y="69049"/>
                          </a:lnTo>
                          <a:lnTo>
                            <a:pt x="908056" y="96837"/>
                          </a:lnTo>
                          <a:lnTo>
                            <a:pt x="994568" y="166687"/>
                          </a:lnTo>
                          <a:lnTo>
                            <a:pt x="1066006" y="250825"/>
                          </a:lnTo>
                          <a:lnTo>
                            <a:pt x="1094581" y="297649"/>
                          </a:lnTo>
                          <a:lnTo>
                            <a:pt x="1119193" y="346862"/>
                          </a:lnTo>
                          <a:lnTo>
                            <a:pt x="1139031" y="399249"/>
                          </a:lnTo>
                          <a:lnTo>
                            <a:pt x="1153318" y="454025"/>
                          </a:lnTo>
                          <a:lnTo>
                            <a:pt x="1162056" y="510374"/>
                          </a:lnTo>
                          <a:lnTo>
                            <a:pt x="1165231" y="568325"/>
                          </a:lnTo>
                          <a:lnTo>
                            <a:pt x="1162056" y="626262"/>
                          </a:lnTo>
                          <a:lnTo>
                            <a:pt x="1153318" y="682625"/>
                          </a:lnTo>
                          <a:lnTo>
                            <a:pt x="1139031" y="737387"/>
                          </a:lnTo>
                          <a:lnTo>
                            <a:pt x="1119193" y="789774"/>
                          </a:lnTo>
                          <a:lnTo>
                            <a:pt x="1094581" y="838987"/>
                          </a:lnTo>
                          <a:lnTo>
                            <a:pt x="1066006" y="885825"/>
                          </a:lnTo>
                          <a:lnTo>
                            <a:pt x="994568" y="969962"/>
                          </a:lnTo>
                          <a:lnTo>
                            <a:pt x="908056" y="1039812"/>
                          </a:lnTo>
                          <a:lnTo>
                            <a:pt x="860431" y="1067587"/>
                          </a:lnTo>
                          <a:lnTo>
                            <a:pt x="809631" y="1092200"/>
                          </a:lnTo>
                          <a:lnTo>
                            <a:pt x="755656" y="1111250"/>
                          </a:lnTo>
                          <a:lnTo>
                            <a:pt x="700093" y="1124737"/>
                          </a:lnTo>
                          <a:lnTo>
                            <a:pt x="642143" y="1133475"/>
                          </a:lnTo>
                          <a:lnTo>
                            <a:pt x="582618" y="1136650"/>
                          </a:lnTo>
                          <a:lnTo>
                            <a:pt x="523081" y="1133475"/>
                          </a:lnTo>
                          <a:lnTo>
                            <a:pt x="465143" y="1124737"/>
                          </a:lnTo>
                          <a:lnTo>
                            <a:pt x="409581" y="1111250"/>
                          </a:lnTo>
                          <a:lnTo>
                            <a:pt x="355606" y="1092200"/>
                          </a:lnTo>
                          <a:lnTo>
                            <a:pt x="304806" y="1067587"/>
                          </a:lnTo>
                          <a:lnTo>
                            <a:pt x="257175" y="1039812"/>
                          </a:lnTo>
                          <a:lnTo>
                            <a:pt x="170656" y="969962"/>
                          </a:lnTo>
                          <a:lnTo>
                            <a:pt x="99218" y="885825"/>
                          </a:lnTo>
                          <a:lnTo>
                            <a:pt x="70643" y="838987"/>
                          </a:lnTo>
                          <a:lnTo>
                            <a:pt x="46037" y="789774"/>
                          </a:lnTo>
                          <a:lnTo>
                            <a:pt x="26193" y="737387"/>
                          </a:lnTo>
                          <a:lnTo>
                            <a:pt x="11906" y="682625"/>
                          </a:lnTo>
                          <a:lnTo>
                            <a:pt x="3175" y="626262"/>
                          </a:lnTo>
                          <a:lnTo>
                            <a:pt x="0" y="568325"/>
                          </a:lnTo>
                          <a:close/>
                        </a:path>
                      </a:pathLst>
                    </a:custGeom>
                    <a:ln w="19050">
                      <a:solidFill>
                        <a:srgbClr val="595959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3" name="object 9"/>
                    <p:cNvSpPr/>
                    <p:nvPr/>
                  </p:nvSpPr>
                  <p:spPr>
                    <a:xfrm>
                      <a:off x="1537195" y="3545153"/>
                      <a:ext cx="83820" cy="361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819" h="36195">
                          <a:moveTo>
                            <a:pt x="83219" y="0"/>
                          </a:moveTo>
                          <a:lnTo>
                            <a:pt x="0" y="0"/>
                          </a:lnTo>
                          <a:lnTo>
                            <a:pt x="0" y="36080"/>
                          </a:lnTo>
                          <a:lnTo>
                            <a:pt x="83219" y="36080"/>
                          </a:lnTo>
                          <a:lnTo>
                            <a:pt x="83219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4" name="object 10"/>
                    <p:cNvSpPr/>
                    <p:nvPr/>
                  </p:nvSpPr>
                  <p:spPr>
                    <a:xfrm>
                      <a:off x="1537195" y="3545153"/>
                      <a:ext cx="83820" cy="361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819" h="36195">
                          <a:moveTo>
                            <a:pt x="0" y="36080"/>
                          </a:moveTo>
                          <a:lnTo>
                            <a:pt x="83219" y="36080"/>
                          </a:lnTo>
                          <a:lnTo>
                            <a:pt x="83219" y="0"/>
                          </a:lnTo>
                          <a:lnTo>
                            <a:pt x="0" y="0"/>
                          </a:lnTo>
                          <a:lnTo>
                            <a:pt x="0" y="36080"/>
                          </a:lnTo>
                          <a:close/>
                        </a:path>
                      </a:pathLst>
                    </a:custGeom>
                    <a:ln w="19050">
                      <a:solidFill>
                        <a:srgbClr val="595959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315" name="object 11"/>
                    <p:cNvPicPr/>
                    <p:nvPr/>
                  </p:nvPicPr>
                  <p:blipFill>
                    <a:blip r:embed="rId19" cstate="print"/>
                    <a:stretch>
                      <a:fillRect/>
                    </a:stretch>
                  </p:blipFill>
                  <p:spPr>
                    <a:xfrm>
                      <a:off x="2042160" y="2665272"/>
                      <a:ext cx="91668" cy="10784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6" name="object 12"/>
                    <p:cNvPicPr/>
                    <p:nvPr/>
                  </p:nvPicPr>
                  <p:blipFill>
                    <a:blip r:embed="rId20" cstate="print"/>
                    <a:stretch>
                      <a:fillRect/>
                    </a:stretch>
                  </p:blipFill>
                  <p:spPr>
                    <a:xfrm>
                      <a:off x="1040507" y="3229686"/>
                      <a:ext cx="91677" cy="10784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7" name="object 13"/>
                    <p:cNvPicPr/>
                    <p:nvPr/>
                  </p:nvPicPr>
                  <p:blipFill>
                    <a:blip r:embed="rId21" cstate="print"/>
                    <a:stretch>
                      <a:fillRect/>
                    </a:stretch>
                  </p:blipFill>
                  <p:spPr>
                    <a:xfrm>
                      <a:off x="1730692" y="2428506"/>
                      <a:ext cx="109588" cy="814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8" name="object 14"/>
                    <p:cNvPicPr/>
                    <p:nvPr/>
                  </p:nvPicPr>
                  <p:blipFill>
                    <a:blip r:embed="rId22" cstate="print"/>
                    <a:stretch>
                      <a:fillRect/>
                    </a:stretch>
                  </p:blipFill>
                  <p:spPr>
                    <a:xfrm>
                      <a:off x="1333868" y="3488702"/>
                      <a:ext cx="109588" cy="814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9" name="object 15"/>
                    <p:cNvPicPr/>
                    <p:nvPr/>
                  </p:nvPicPr>
                  <p:blipFill>
                    <a:blip r:embed="rId23" cstate="print"/>
                    <a:stretch>
                      <a:fillRect/>
                    </a:stretch>
                  </p:blipFill>
                  <p:spPr>
                    <a:xfrm>
                      <a:off x="1907832" y="2522220"/>
                      <a:ext cx="105994" cy="1001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0" name="object 16"/>
                    <p:cNvPicPr/>
                    <p:nvPr/>
                  </p:nvPicPr>
                  <p:blipFill>
                    <a:blip r:embed="rId23" cstate="print"/>
                    <a:stretch>
                      <a:fillRect/>
                    </a:stretch>
                  </p:blipFill>
                  <p:spPr>
                    <a:xfrm>
                      <a:off x="1167427" y="3387331"/>
                      <a:ext cx="105995" cy="1001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1" name="object 17"/>
                    <p:cNvPicPr/>
                    <p:nvPr/>
                  </p:nvPicPr>
                  <p:blipFill>
                    <a:blip r:embed="rId24" cstate="print"/>
                    <a:stretch>
                      <a:fillRect/>
                    </a:stretch>
                  </p:blipFill>
                  <p:spPr>
                    <a:xfrm>
                      <a:off x="2119731" y="2859036"/>
                      <a:ext cx="69570" cy="10542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2" name="object 18"/>
                    <p:cNvPicPr/>
                    <p:nvPr/>
                  </p:nvPicPr>
                  <p:blipFill>
                    <a:blip r:embed="rId25" cstate="print"/>
                    <a:stretch>
                      <a:fillRect/>
                    </a:stretch>
                  </p:blipFill>
                  <p:spPr>
                    <a:xfrm>
                      <a:off x="981367" y="3050590"/>
                      <a:ext cx="69573" cy="10542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3" name="object 19"/>
                    <p:cNvPicPr/>
                    <p:nvPr/>
                  </p:nvPicPr>
                  <p:blipFill>
                    <a:blip r:embed="rId26" cstate="print"/>
                    <a:stretch>
                      <a:fillRect/>
                    </a:stretch>
                  </p:blipFill>
                  <p:spPr>
                    <a:xfrm>
                      <a:off x="2119731" y="3058922"/>
                      <a:ext cx="69570" cy="10542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4" name="object 20"/>
                    <p:cNvPicPr/>
                    <p:nvPr/>
                  </p:nvPicPr>
                  <p:blipFill>
                    <a:blip r:embed="rId27" cstate="print"/>
                    <a:stretch>
                      <a:fillRect/>
                    </a:stretch>
                  </p:blipFill>
                  <p:spPr>
                    <a:xfrm>
                      <a:off x="977751" y="2864230"/>
                      <a:ext cx="69571" cy="10542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5" name="object 21"/>
                    <p:cNvPicPr/>
                    <p:nvPr/>
                  </p:nvPicPr>
                  <p:blipFill>
                    <a:blip r:embed="rId28" cstate="print"/>
                    <a:stretch>
                      <a:fillRect/>
                    </a:stretch>
                  </p:blipFill>
                  <p:spPr>
                    <a:xfrm>
                      <a:off x="2033219" y="3240176"/>
                      <a:ext cx="91668" cy="10784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6" name="object 22"/>
                    <p:cNvPicPr/>
                    <p:nvPr/>
                  </p:nvPicPr>
                  <p:blipFill>
                    <a:blip r:embed="rId28" cstate="print"/>
                    <a:stretch>
                      <a:fillRect/>
                    </a:stretch>
                  </p:blipFill>
                  <p:spPr>
                    <a:xfrm>
                      <a:off x="1031963" y="2680665"/>
                      <a:ext cx="91673" cy="10784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7" name="object 23"/>
                    <p:cNvPicPr/>
                    <p:nvPr/>
                  </p:nvPicPr>
                  <p:blipFill>
                    <a:blip r:embed="rId29" cstate="print"/>
                    <a:stretch>
                      <a:fillRect/>
                    </a:stretch>
                  </p:blipFill>
                  <p:spPr>
                    <a:xfrm>
                      <a:off x="1896008" y="3389604"/>
                      <a:ext cx="105994" cy="1001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8" name="object 24"/>
                    <p:cNvPicPr/>
                    <p:nvPr/>
                  </p:nvPicPr>
                  <p:blipFill>
                    <a:blip r:embed="rId30" cstate="print"/>
                    <a:stretch>
                      <a:fillRect/>
                    </a:stretch>
                  </p:blipFill>
                  <p:spPr>
                    <a:xfrm>
                      <a:off x="1155452" y="2522410"/>
                      <a:ext cx="105995" cy="10019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9" name="object 25"/>
                    <p:cNvPicPr/>
                    <p:nvPr/>
                  </p:nvPicPr>
                  <p:blipFill>
                    <a:blip r:embed="rId31" cstate="print"/>
                    <a:stretch>
                      <a:fillRect/>
                    </a:stretch>
                  </p:blipFill>
                  <p:spPr>
                    <a:xfrm>
                      <a:off x="1726145" y="3492385"/>
                      <a:ext cx="109588" cy="814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30" name="object 26"/>
                    <p:cNvPicPr/>
                    <p:nvPr/>
                  </p:nvPicPr>
                  <p:blipFill>
                    <a:blip r:embed="rId32" cstate="print"/>
                    <a:stretch>
                      <a:fillRect/>
                    </a:stretch>
                  </p:blipFill>
                  <p:spPr>
                    <a:xfrm>
                      <a:off x="1329309" y="2432037"/>
                      <a:ext cx="109601" cy="8141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1" name="object 27"/>
                    <p:cNvSpPr/>
                    <p:nvPr/>
                  </p:nvSpPr>
                  <p:spPr>
                    <a:xfrm>
                      <a:off x="1539011" y="2418194"/>
                      <a:ext cx="83820" cy="361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819" h="36194">
                          <a:moveTo>
                            <a:pt x="83219" y="0"/>
                          </a:moveTo>
                          <a:lnTo>
                            <a:pt x="0" y="0"/>
                          </a:lnTo>
                          <a:lnTo>
                            <a:pt x="0" y="36080"/>
                          </a:lnTo>
                          <a:lnTo>
                            <a:pt x="83219" y="36080"/>
                          </a:lnTo>
                          <a:lnTo>
                            <a:pt x="83219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2" name="object 28"/>
                    <p:cNvSpPr/>
                    <p:nvPr/>
                  </p:nvSpPr>
                  <p:spPr>
                    <a:xfrm>
                      <a:off x="1539011" y="2418194"/>
                      <a:ext cx="83820" cy="361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819" h="36194">
                          <a:moveTo>
                            <a:pt x="0" y="36080"/>
                          </a:moveTo>
                          <a:lnTo>
                            <a:pt x="83219" y="36080"/>
                          </a:lnTo>
                          <a:lnTo>
                            <a:pt x="83219" y="0"/>
                          </a:lnTo>
                          <a:lnTo>
                            <a:pt x="0" y="0"/>
                          </a:lnTo>
                          <a:lnTo>
                            <a:pt x="0" y="36080"/>
                          </a:lnTo>
                          <a:close/>
                        </a:path>
                      </a:pathLst>
                    </a:custGeom>
                    <a:ln w="19050">
                      <a:solidFill>
                        <a:srgbClr val="595959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3" name="object 29"/>
                    <p:cNvSpPr/>
                    <p:nvPr/>
                  </p:nvSpPr>
                  <p:spPr>
                    <a:xfrm>
                      <a:off x="957262" y="2397912"/>
                      <a:ext cx="1258570" cy="12045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8570" h="1204595">
                          <a:moveTo>
                            <a:pt x="0" y="601662"/>
                          </a:moveTo>
                          <a:lnTo>
                            <a:pt x="3175" y="539750"/>
                          </a:lnTo>
                          <a:lnTo>
                            <a:pt x="12700" y="480225"/>
                          </a:lnTo>
                          <a:lnTo>
                            <a:pt x="28575" y="422275"/>
                          </a:lnTo>
                          <a:lnTo>
                            <a:pt x="49212" y="367512"/>
                          </a:lnTo>
                          <a:lnTo>
                            <a:pt x="75406" y="315125"/>
                          </a:lnTo>
                          <a:lnTo>
                            <a:pt x="107156" y="265112"/>
                          </a:lnTo>
                          <a:lnTo>
                            <a:pt x="184150" y="176212"/>
                          </a:lnTo>
                          <a:lnTo>
                            <a:pt x="277018" y="102400"/>
                          </a:lnTo>
                          <a:lnTo>
                            <a:pt x="328612" y="72237"/>
                          </a:lnTo>
                          <a:lnTo>
                            <a:pt x="383387" y="47625"/>
                          </a:lnTo>
                          <a:lnTo>
                            <a:pt x="441325" y="26987"/>
                          </a:lnTo>
                          <a:lnTo>
                            <a:pt x="501650" y="11912"/>
                          </a:lnTo>
                          <a:lnTo>
                            <a:pt x="564362" y="3175"/>
                          </a:lnTo>
                          <a:lnTo>
                            <a:pt x="628650" y="0"/>
                          </a:lnTo>
                          <a:lnTo>
                            <a:pt x="692950" y="3175"/>
                          </a:lnTo>
                          <a:lnTo>
                            <a:pt x="755650" y="11912"/>
                          </a:lnTo>
                          <a:lnTo>
                            <a:pt x="815975" y="26987"/>
                          </a:lnTo>
                          <a:lnTo>
                            <a:pt x="873925" y="47625"/>
                          </a:lnTo>
                          <a:lnTo>
                            <a:pt x="928687" y="72237"/>
                          </a:lnTo>
                          <a:lnTo>
                            <a:pt x="980287" y="102400"/>
                          </a:lnTo>
                          <a:lnTo>
                            <a:pt x="1073950" y="176212"/>
                          </a:lnTo>
                          <a:lnTo>
                            <a:pt x="1150937" y="265112"/>
                          </a:lnTo>
                          <a:lnTo>
                            <a:pt x="1181900" y="315125"/>
                          </a:lnTo>
                          <a:lnTo>
                            <a:pt x="1208887" y="367512"/>
                          </a:lnTo>
                          <a:lnTo>
                            <a:pt x="1229525" y="422275"/>
                          </a:lnTo>
                          <a:lnTo>
                            <a:pt x="1245400" y="480225"/>
                          </a:lnTo>
                          <a:lnTo>
                            <a:pt x="1254925" y="539750"/>
                          </a:lnTo>
                          <a:lnTo>
                            <a:pt x="1258100" y="601662"/>
                          </a:lnTo>
                          <a:lnTo>
                            <a:pt x="1254925" y="663575"/>
                          </a:lnTo>
                          <a:lnTo>
                            <a:pt x="1245400" y="723112"/>
                          </a:lnTo>
                          <a:lnTo>
                            <a:pt x="1229525" y="781050"/>
                          </a:lnTo>
                          <a:lnTo>
                            <a:pt x="1208887" y="835825"/>
                          </a:lnTo>
                          <a:lnTo>
                            <a:pt x="1181900" y="889000"/>
                          </a:lnTo>
                          <a:lnTo>
                            <a:pt x="1150937" y="938212"/>
                          </a:lnTo>
                          <a:lnTo>
                            <a:pt x="1073950" y="1027912"/>
                          </a:lnTo>
                          <a:lnTo>
                            <a:pt x="980287" y="1100937"/>
                          </a:lnTo>
                          <a:lnTo>
                            <a:pt x="928687" y="1131100"/>
                          </a:lnTo>
                          <a:lnTo>
                            <a:pt x="873925" y="1156500"/>
                          </a:lnTo>
                          <a:lnTo>
                            <a:pt x="815975" y="1177137"/>
                          </a:lnTo>
                          <a:lnTo>
                            <a:pt x="755650" y="1192212"/>
                          </a:lnTo>
                          <a:lnTo>
                            <a:pt x="692950" y="1200950"/>
                          </a:lnTo>
                          <a:lnTo>
                            <a:pt x="628650" y="1204125"/>
                          </a:lnTo>
                          <a:lnTo>
                            <a:pt x="564362" y="1200950"/>
                          </a:lnTo>
                          <a:lnTo>
                            <a:pt x="501650" y="1192212"/>
                          </a:lnTo>
                          <a:lnTo>
                            <a:pt x="441325" y="1177137"/>
                          </a:lnTo>
                          <a:lnTo>
                            <a:pt x="383387" y="1156500"/>
                          </a:lnTo>
                          <a:lnTo>
                            <a:pt x="328612" y="1131100"/>
                          </a:lnTo>
                          <a:lnTo>
                            <a:pt x="277018" y="1100937"/>
                          </a:lnTo>
                          <a:lnTo>
                            <a:pt x="184150" y="1027912"/>
                          </a:lnTo>
                          <a:lnTo>
                            <a:pt x="107156" y="938212"/>
                          </a:lnTo>
                          <a:lnTo>
                            <a:pt x="75406" y="889000"/>
                          </a:lnTo>
                          <a:lnTo>
                            <a:pt x="49212" y="835825"/>
                          </a:lnTo>
                          <a:lnTo>
                            <a:pt x="28575" y="781050"/>
                          </a:lnTo>
                          <a:lnTo>
                            <a:pt x="12700" y="723112"/>
                          </a:lnTo>
                          <a:lnTo>
                            <a:pt x="3175" y="663575"/>
                          </a:lnTo>
                          <a:lnTo>
                            <a:pt x="0" y="601662"/>
                          </a:lnTo>
                          <a:close/>
                        </a:path>
                      </a:pathLst>
                    </a:custGeom>
                    <a:ln w="19050">
                      <a:solidFill>
                        <a:srgbClr val="C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4" name="object 30"/>
                    <p:cNvSpPr/>
                    <p:nvPr/>
                  </p:nvSpPr>
                  <p:spPr>
                    <a:xfrm>
                      <a:off x="873918" y="2297112"/>
                      <a:ext cx="1417955" cy="14179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7955" h="1417954">
                          <a:moveTo>
                            <a:pt x="0" y="708812"/>
                          </a:moveTo>
                          <a:lnTo>
                            <a:pt x="3968" y="636587"/>
                          </a:lnTo>
                          <a:lnTo>
                            <a:pt x="14287" y="565937"/>
                          </a:lnTo>
                          <a:lnTo>
                            <a:pt x="31750" y="498475"/>
                          </a:lnTo>
                          <a:lnTo>
                            <a:pt x="55562" y="432587"/>
                          </a:lnTo>
                          <a:lnTo>
                            <a:pt x="85725" y="370674"/>
                          </a:lnTo>
                          <a:lnTo>
                            <a:pt x="121443" y="312737"/>
                          </a:lnTo>
                          <a:lnTo>
                            <a:pt x="161925" y="257962"/>
                          </a:lnTo>
                          <a:lnTo>
                            <a:pt x="207962" y="207962"/>
                          </a:lnTo>
                          <a:lnTo>
                            <a:pt x="257968" y="161925"/>
                          </a:lnTo>
                          <a:lnTo>
                            <a:pt x="312737" y="121437"/>
                          </a:lnTo>
                          <a:lnTo>
                            <a:pt x="370681" y="85725"/>
                          </a:lnTo>
                          <a:lnTo>
                            <a:pt x="432593" y="55562"/>
                          </a:lnTo>
                          <a:lnTo>
                            <a:pt x="498481" y="31750"/>
                          </a:lnTo>
                          <a:lnTo>
                            <a:pt x="565943" y="14287"/>
                          </a:lnTo>
                          <a:lnTo>
                            <a:pt x="636593" y="3962"/>
                          </a:lnTo>
                          <a:lnTo>
                            <a:pt x="708818" y="0"/>
                          </a:lnTo>
                          <a:lnTo>
                            <a:pt x="781056" y="3962"/>
                          </a:lnTo>
                          <a:lnTo>
                            <a:pt x="851693" y="14287"/>
                          </a:lnTo>
                          <a:lnTo>
                            <a:pt x="919168" y="31750"/>
                          </a:lnTo>
                          <a:lnTo>
                            <a:pt x="985043" y="55562"/>
                          </a:lnTo>
                          <a:lnTo>
                            <a:pt x="1046956" y="85725"/>
                          </a:lnTo>
                          <a:lnTo>
                            <a:pt x="1104906" y="121437"/>
                          </a:lnTo>
                          <a:lnTo>
                            <a:pt x="1159668" y="161925"/>
                          </a:lnTo>
                          <a:lnTo>
                            <a:pt x="1209681" y="207962"/>
                          </a:lnTo>
                          <a:lnTo>
                            <a:pt x="1255718" y="257962"/>
                          </a:lnTo>
                          <a:lnTo>
                            <a:pt x="1296193" y="312737"/>
                          </a:lnTo>
                          <a:lnTo>
                            <a:pt x="1331918" y="370674"/>
                          </a:lnTo>
                          <a:lnTo>
                            <a:pt x="1362081" y="432587"/>
                          </a:lnTo>
                          <a:lnTo>
                            <a:pt x="1385893" y="498475"/>
                          </a:lnTo>
                          <a:lnTo>
                            <a:pt x="1403356" y="565937"/>
                          </a:lnTo>
                          <a:lnTo>
                            <a:pt x="1413668" y="636587"/>
                          </a:lnTo>
                          <a:lnTo>
                            <a:pt x="1417643" y="708812"/>
                          </a:lnTo>
                          <a:lnTo>
                            <a:pt x="1413668" y="781050"/>
                          </a:lnTo>
                          <a:lnTo>
                            <a:pt x="1403356" y="851687"/>
                          </a:lnTo>
                          <a:lnTo>
                            <a:pt x="1385893" y="919949"/>
                          </a:lnTo>
                          <a:lnTo>
                            <a:pt x="1362081" y="985037"/>
                          </a:lnTo>
                          <a:lnTo>
                            <a:pt x="1331918" y="1046949"/>
                          </a:lnTo>
                          <a:lnTo>
                            <a:pt x="1296193" y="1105687"/>
                          </a:lnTo>
                          <a:lnTo>
                            <a:pt x="1255718" y="1159662"/>
                          </a:lnTo>
                          <a:lnTo>
                            <a:pt x="1209681" y="1210462"/>
                          </a:lnTo>
                          <a:lnTo>
                            <a:pt x="1159668" y="1255712"/>
                          </a:lnTo>
                          <a:lnTo>
                            <a:pt x="1104906" y="1296987"/>
                          </a:lnTo>
                          <a:lnTo>
                            <a:pt x="1046956" y="1331912"/>
                          </a:lnTo>
                          <a:lnTo>
                            <a:pt x="985043" y="1362075"/>
                          </a:lnTo>
                          <a:lnTo>
                            <a:pt x="919168" y="1385887"/>
                          </a:lnTo>
                          <a:lnTo>
                            <a:pt x="851693" y="1403350"/>
                          </a:lnTo>
                          <a:lnTo>
                            <a:pt x="781056" y="1413662"/>
                          </a:lnTo>
                          <a:lnTo>
                            <a:pt x="708818" y="1417637"/>
                          </a:lnTo>
                          <a:lnTo>
                            <a:pt x="636593" y="1413662"/>
                          </a:lnTo>
                          <a:lnTo>
                            <a:pt x="565943" y="1403350"/>
                          </a:lnTo>
                          <a:lnTo>
                            <a:pt x="498481" y="1385887"/>
                          </a:lnTo>
                          <a:lnTo>
                            <a:pt x="432593" y="1362075"/>
                          </a:lnTo>
                          <a:lnTo>
                            <a:pt x="370681" y="1331912"/>
                          </a:lnTo>
                          <a:lnTo>
                            <a:pt x="312737" y="1296987"/>
                          </a:lnTo>
                          <a:lnTo>
                            <a:pt x="257968" y="1255712"/>
                          </a:lnTo>
                          <a:lnTo>
                            <a:pt x="207962" y="1210462"/>
                          </a:lnTo>
                          <a:lnTo>
                            <a:pt x="161925" y="1159662"/>
                          </a:lnTo>
                          <a:lnTo>
                            <a:pt x="121443" y="1105687"/>
                          </a:lnTo>
                          <a:lnTo>
                            <a:pt x="85725" y="1046949"/>
                          </a:lnTo>
                          <a:lnTo>
                            <a:pt x="55562" y="985037"/>
                          </a:lnTo>
                          <a:lnTo>
                            <a:pt x="31750" y="919949"/>
                          </a:lnTo>
                          <a:lnTo>
                            <a:pt x="14287" y="851687"/>
                          </a:lnTo>
                          <a:lnTo>
                            <a:pt x="3968" y="781050"/>
                          </a:lnTo>
                          <a:lnTo>
                            <a:pt x="0" y="708812"/>
                          </a:lnTo>
                          <a:close/>
                        </a:path>
                      </a:pathLst>
                    </a:custGeom>
                    <a:ln w="19050">
                      <a:solidFill>
                        <a:srgbClr val="006FC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37" name="object 55"/>
                  <p:cNvSpPr txBox="1"/>
                  <p:nvPr/>
                </p:nvSpPr>
                <p:spPr>
                  <a:xfrm>
                    <a:off x="7001573" y="2050745"/>
                    <a:ext cx="1446715" cy="215858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1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600" b="1" i="0" u="none" strike="noStrike" kern="0" cap="none" spc="-2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Over-</a:t>
                    </a:r>
                    <a:r>
                      <a:rPr kumimoji="0" sz="16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expansion</a:t>
                    </a: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8" name="object 56"/>
                  <p:cNvSpPr txBox="1"/>
                  <p:nvPr/>
                </p:nvSpPr>
                <p:spPr>
                  <a:xfrm>
                    <a:off x="943419" y="2049217"/>
                    <a:ext cx="1590916" cy="215858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1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6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Under-expansion</a:t>
                    </a:r>
                    <a:endParaRPr kumimoji="0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9" name="object 57"/>
                  <p:cNvSpPr txBox="1"/>
                  <p:nvPr/>
                </p:nvSpPr>
                <p:spPr>
                  <a:xfrm>
                    <a:off x="4116195" y="2040218"/>
                    <a:ext cx="1355805" cy="215858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1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6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Malapposition</a:t>
                    </a: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240" name="object 58"/>
                  <p:cNvGrpSpPr/>
                  <p:nvPr/>
                </p:nvGrpSpPr>
                <p:grpSpPr>
                  <a:xfrm>
                    <a:off x="3977487" y="2400300"/>
                    <a:ext cx="1322070" cy="1214120"/>
                    <a:chOff x="3977487" y="2400300"/>
                    <a:chExt cx="1322070" cy="1214120"/>
                  </a:xfrm>
                </p:grpSpPr>
                <p:sp>
                  <p:nvSpPr>
                    <p:cNvPr id="287" name="object 59"/>
                    <p:cNvSpPr/>
                    <p:nvPr/>
                  </p:nvSpPr>
                  <p:spPr>
                    <a:xfrm>
                      <a:off x="4074325" y="2432050"/>
                      <a:ext cx="1083945" cy="11334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83945" h="1133475">
                          <a:moveTo>
                            <a:pt x="0" y="566737"/>
                          </a:moveTo>
                          <a:lnTo>
                            <a:pt x="3175" y="508787"/>
                          </a:lnTo>
                          <a:lnTo>
                            <a:pt x="11112" y="452437"/>
                          </a:lnTo>
                          <a:lnTo>
                            <a:pt x="24599" y="398462"/>
                          </a:lnTo>
                          <a:lnTo>
                            <a:pt x="42862" y="346075"/>
                          </a:lnTo>
                          <a:lnTo>
                            <a:pt x="92862" y="250024"/>
                          </a:lnTo>
                          <a:lnTo>
                            <a:pt x="158750" y="165887"/>
                          </a:lnTo>
                          <a:lnTo>
                            <a:pt x="238912" y="96837"/>
                          </a:lnTo>
                          <a:lnTo>
                            <a:pt x="284162" y="68262"/>
                          </a:lnTo>
                          <a:lnTo>
                            <a:pt x="330987" y="44450"/>
                          </a:lnTo>
                          <a:lnTo>
                            <a:pt x="381000" y="25400"/>
                          </a:lnTo>
                          <a:lnTo>
                            <a:pt x="432587" y="11899"/>
                          </a:lnTo>
                          <a:lnTo>
                            <a:pt x="486562" y="3175"/>
                          </a:lnTo>
                          <a:lnTo>
                            <a:pt x="542124" y="0"/>
                          </a:lnTo>
                          <a:lnTo>
                            <a:pt x="597687" y="3175"/>
                          </a:lnTo>
                          <a:lnTo>
                            <a:pt x="651662" y="11899"/>
                          </a:lnTo>
                          <a:lnTo>
                            <a:pt x="703262" y="25400"/>
                          </a:lnTo>
                          <a:lnTo>
                            <a:pt x="753262" y="44450"/>
                          </a:lnTo>
                          <a:lnTo>
                            <a:pt x="800100" y="68262"/>
                          </a:lnTo>
                          <a:lnTo>
                            <a:pt x="844550" y="96837"/>
                          </a:lnTo>
                          <a:lnTo>
                            <a:pt x="924712" y="165887"/>
                          </a:lnTo>
                          <a:lnTo>
                            <a:pt x="991387" y="250024"/>
                          </a:lnTo>
                          <a:lnTo>
                            <a:pt x="1040599" y="346075"/>
                          </a:lnTo>
                          <a:lnTo>
                            <a:pt x="1058862" y="398462"/>
                          </a:lnTo>
                          <a:lnTo>
                            <a:pt x="1072349" y="452437"/>
                          </a:lnTo>
                          <a:lnTo>
                            <a:pt x="1080287" y="508787"/>
                          </a:lnTo>
                          <a:lnTo>
                            <a:pt x="1083462" y="566737"/>
                          </a:lnTo>
                          <a:lnTo>
                            <a:pt x="1080287" y="624674"/>
                          </a:lnTo>
                          <a:lnTo>
                            <a:pt x="1072349" y="681037"/>
                          </a:lnTo>
                          <a:lnTo>
                            <a:pt x="1058862" y="735012"/>
                          </a:lnTo>
                          <a:lnTo>
                            <a:pt x="1040599" y="787400"/>
                          </a:lnTo>
                          <a:lnTo>
                            <a:pt x="991387" y="883437"/>
                          </a:lnTo>
                          <a:lnTo>
                            <a:pt x="924712" y="967574"/>
                          </a:lnTo>
                          <a:lnTo>
                            <a:pt x="844550" y="1036637"/>
                          </a:lnTo>
                          <a:lnTo>
                            <a:pt x="800100" y="1065212"/>
                          </a:lnTo>
                          <a:lnTo>
                            <a:pt x="753262" y="1089025"/>
                          </a:lnTo>
                          <a:lnTo>
                            <a:pt x="703262" y="1108075"/>
                          </a:lnTo>
                          <a:lnTo>
                            <a:pt x="651662" y="1121562"/>
                          </a:lnTo>
                          <a:lnTo>
                            <a:pt x="597687" y="1130300"/>
                          </a:lnTo>
                          <a:lnTo>
                            <a:pt x="542124" y="1133475"/>
                          </a:lnTo>
                          <a:lnTo>
                            <a:pt x="486562" y="1130300"/>
                          </a:lnTo>
                          <a:lnTo>
                            <a:pt x="432587" y="1121562"/>
                          </a:lnTo>
                          <a:lnTo>
                            <a:pt x="381000" y="1108075"/>
                          </a:lnTo>
                          <a:lnTo>
                            <a:pt x="330987" y="1089025"/>
                          </a:lnTo>
                          <a:lnTo>
                            <a:pt x="284162" y="1065212"/>
                          </a:lnTo>
                          <a:lnTo>
                            <a:pt x="238912" y="1036637"/>
                          </a:lnTo>
                          <a:lnTo>
                            <a:pt x="158750" y="967574"/>
                          </a:lnTo>
                          <a:lnTo>
                            <a:pt x="92862" y="883437"/>
                          </a:lnTo>
                          <a:lnTo>
                            <a:pt x="42862" y="787400"/>
                          </a:lnTo>
                          <a:lnTo>
                            <a:pt x="24599" y="735012"/>
                          </a:lnTo>
                          <a:lnTo>
                            <a:pt x="11112" y="681037"/>
                          </a:lnTo>
                          <a:lnTo>
                            <a:pt x="3175" y="624674"/>
                          </a:lnTo>
                          <a:lnTo>
                            <a:pt x="0" y="566737"/>
                          </a:lnTo>
                          <a:close/>
                        </a:path>
                      </a:pathLst>
                    </a:custGeom>
                    <a:ln w="19050">
                      <a:solidFill>
                        <a:srgbClr val="595959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8" name="object 60"/>
                    <p:cNvSpPr/>
                    <p:nvPr/>
                  </p:nvSpPr>
                  <p:spPr>
                    <a:xfrm>
                      <a:off x="4570031" y="3545258"/>
                      <a:ext cx="77470" cy="361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7470" h="36195">
                          <a:moveTo>
                            <a:pt x="77395" y="0"/>
                          </a:moveTo>
                          <a:lnTo>
                            <a:pt x="0" y="0"/>
                          </a:lnTo>
                          <a:lnTo>
                            <a:pt x="0" y="35976"/>
                          </a:lnTo>
                          <a:lnTo>
                            <a:pt x="77395" y="35976"/>
                          </a:lnTo>
                          <a:lnTo>
                            <a:pt x="77395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9" name="object 61"/>
                    <p:cNvSpPr/>
                    <p:nvPr/>
                  </p:nvSpPr>
                  <p:spPr>
                    <a:xfrm>
                      <a:off x="4570031" y="3545258"/>
                      <a:ext cx="77470" cy="361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7470" h="36195">
                          <a:moveTo>
                            <a:pt x="0" y="35976"/>
                          </a:moveTo>
                          <a:lnTo>
                            <a:pt x="77395" y="35976"/>
                          </a:lnTo>
                          <a:lnTo>
                            <a:pt x="77395" y="0"/>
                          </a:lnTo>
                          <a:lnTo>
                            <a:pt x="0" y="0"/>
                          </a:lnTo>
                          <a:lnTo>
                            <a:pt x="0" y="35976"/>
                          </a:lnTo>
                          <a:close/>
                        </a:path>
                      </a:pathLst>
                    </a:custGeom>
                    <a:ln w="19050">
                      <a:solidFill>
                        <a:srgbClr val="595959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290" name="object 62"/>
                    <p:cNvPicPr/>
                    <p:nvPr/>
                  </p:nvPicPr>
                  <p:blipFill>
                    <a:blip r:embed="rId33" cstate="print"/>
                    <a:stretch>
                      <a:fillRect/>
                    </a:stretch>
                  </p:blipFill>
                  <p:spPr>
                    <a:xfrm>
                      <a:off x="5037633" y="2668536"/>
                      <a:ext cx="89306" cy="10634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1" name="object 63"/>
                    <p:cNvPicPr/>
                    <p:nvPr/>
                  </p:nvPicPr>
                  <p:blipFill>
                    <a:blip r:embed="rId34" cstate="print"/>
                    <a:stretch>
                      <a:fillRect/>
                    </a:stretch>
                  </p:blipFill>
                  <p:spPr>
                    <a:xfrm>
                      <a:off x="4106075" y="3231299"/>
                      <a:ext cx="89306" cy="10634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2" name="object 64"/>
                    <p:cNvPicPr/>
                    <p:nvPr/>
                  </p:nvPicPr>
                  <p:blipFill>
                    <a:blip r:embed="rId35" cstate="print"/>
                    <a:stretch>
                      <a:fillRect/>
                    </a:stretch>
                  </p:blipFill>
                  <p:spPr>
                    <a:xfrm>
                      <a:off x="4748911" y="2432786"/>
                      <a:ext cx="104076" cy="7933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3" name="object 65"/>
                    <p:cNvPicPr/>
                    <p:nvPr/>
                  </p:nvPicPr>
                  <p:blipFill>
                    <a:blip r:embed="rId36" cstate="print"/>
                    <a:stretch>
                      <a:fillRect/>
                    </a:stretch>
                  </p:blipFill>
                  <p:spPr>
                    <a:xfrm>
                      <a:off x="4379849" y="3489896"/>
                      <a:ext cx="104076" cy="7933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4" name="object 66"/>
                    <p:cNvPicPr/>
                    <p:nvPr/>
                  </p:nvPicPr>
                  <p:blipFill>
                    <a:blip r:embed="rId37" cstate="print"/>
                    <a:stretch>
                      <a:fillRect/>
                    </a:stretch>
                  </p:blipFill>
                  <p:spPr>
                    <a:xfrm>
                      <a:off x="4913287" y="2527058"/>
                      <a:ext cx="101473" cy="9635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5" name="object 67"/>
                    <p:cNvPicPr/>
                    <p:nvPr/>
                  </p:nvPicPr>
                  <p:blipFill>
                    <a:blip r:embed="rId38" cstate="print"/>
                    <a:stretch>
                      <a:fillRect/>
                    </a:stretch>
                  </p:blipFill>
                  <p:spPr>
                    <a:xfrm>
                      <a:off x="4224693" y="3389655"/>
                      <a:ext cx="101473" cy="9636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6" name="object 68"/>
                    <p:cNvPicPr/>
                    <p:nvPr/>
                  </p:nvPicPr>
                  <p:blipFill>
                    <a:blip r:embed="rId39" cstate="print"/>
                    <a:stretch>
                      <a:fillRect/>
                    </a:stretch>
                  </p:blipFill>
                  <p:spPr>
                    <a:xfrm>
                      <a:off x="5110670" y="2861322"/>
                      <a:ext cx="66979" cy="10473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7" name="object 69"/>
                    <p:cNvPicPr/>
                    <p:nvPr/>
                  </p:nvPicPr>
                  <p:blipFill>
                    <a:blip r:embed="rId40" cstate="print"/>
                    <a:stretch>
                      <a:fillRect/>
                    </a:stretch>
                  </p:blipFill>
                  <p:spPr>
                    <a:xfrm>
                      <a:off x="4051960" y="3052330"/>
                      <a:ext cx="66979" cy="10473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8" name="object 70"/>
                    <p:cNvPicPr/>
                    <p:nvPr/>
                  </p:nvPicPr>
                  <p:blipFill>
                    <a:blip r:embed="rId41" cstate="print"/>
                    <a:stretch>
                      <a:fillRect/>
                    </a:stretch>
                  </p:blipFill>
                  <p:spPr>
                    <a:xfrm>
                      <a:off x="5110658" y="3060636"/>
                      <a:ext cx="66992" cy="10473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9" name="object 71"/>
                    <p:cNvPicPr/>
                    <p:nvPr/>
                  </p:nvPicPr>
                  <p:blipFill>
                    <a:blip r:embed="rId42" cstate="print"/>
                    <a:stretch>
                      <a:fillRect/>
                    </a:stretch>
                  </p:blipFill>
                  <p:spPr>
                    <a:xfrm>
                      <a:off x="4048595" y="2866504"/>
                      <a:ext cx="66979" cy="10474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0" name="object 72"/>
                    <p:cNvPicPr/>
                    <p:nvPr/>
                  </p:nvPicPr>
                  <p:blipFill>
                    <a:blip r:embed="rId43" cstate="print"/>
                    <a:stretch>
                      <a:fillRect/>
                    </a:stretch>
                  </p:blipFill>
                  <p:spPr>
                    <a:xfrm>
                      <a:off x="5029314" y="3241751"/>
                      <a:ext cx="89319" cy="10634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1" name="object 73"/>
                    <p:cNvPicPr/>
                    <p:nvPr/>
                  </p:nvPicPr>
                  <p:blipFill>
                    <a:blip r:embed="rId44" cstate="print"/>
                    <a:stretch>
                      <a:fillRect/>
                    </a:stretch>
                  </p:blipFill>
                  <p:spPr>
                    <a:xfrm>
                      <a:off x="4098125" y="2683878"/>
                      <a:ext cx="89319" cy="1063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2" name="object 74"/>
                    <p:cNvPicPr/>
                    <p:nvPr/>
                  </p:nvPicPr>
                  <p:blipFill>
                    <a:blip r:embed="rId45" cstate="print"/>
                    <a:stretch>
                      <a:fillRect/>
                    </a:stretch>
                  </p:blipFill>
                  <p:spPr>
                    <a:xfrm>
                      <a:off x="4902289" y="3391916"/>
                      <a:ext cx="101460" cy="9636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3" name="object 75"/>
                    <p:cNvPicPr/>
                    <p:nvPr/>
                  </p:nvPicPr>
                  <p:blipFill>
                    <a:blip r:embed="rId46" cstate="print"/>
                    <a:stretch>
                      <a:fillRect/>
                    </a:stretch>
                  </p:blipFill>
                  <p:spPr>
                    <a:xfrm>
                      <a:off x="4213555" y="2527249"/>
                      <a:ext cx="101473" cy="9636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4" name="object 76"/>
                    <p:cNvPicPr/>
                    <p:nvPr/>
                  </p:nvPicPr>
                  <p:blipFill>
                    <a:blip r:embed="rId47" cstate="print"/>
                    <a:stretch>
                      <a:fillRect/>
                    </a:stretch>
                  </p:blipFill>
                  <p:spPr>
                    <a:xfrm>
                      <a:off x="4744682" y="3493579"/>
                      <a:ext cx="104089" cy="793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5" name="object 77"/>
                    <p:cNvPicPr/>
                    <p:nvPr/>
                  </p:nvPicPr>
                  <p:blipFill>
                    <a:blip r:embed="rId48" cstate="print"/>
                    <a:stretch>
                      <a:fillRect/>
                    </a:stretch>
                  </p:blipFill>
                  <p:spPr>
                    <a:xfrm>
                      <a:off x="4375620" y="2436317"/>
                      <a:ext cx="104076" cy="7932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6" name="object 78"/>
                    <p:cNvSpPr/>
                    <p:nvPr/>
                  </p:nvSpPr>
                  <p:spPr>
                    <a:xfrm>
                      <a:off x="4571708" y="2421574"/>
                      <a:ext cx="77470" cy="361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7470" h="36194">
                          <a:moveTo>
                            <a:pt x="77400" y="0"/>
                          </a:moveTo>
                          <a:lnTo>
                            <a:pt x="0" y="0"/>
                          </a:lnTo>
                          <a:lnTo>
                            <a:pt x="0" y="35976"/>
                          </a:lnTo>
                          <a:lnTo>
                            <a:pt x="77400" y="35976"/>
                          </a:lnTo>
                          <a:lnTo>
                            <a:pt x="7740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object 79"/>
                    <p:cNvSpPr/>
                    <p:nvPr/>
                  </p:nvSpPr>
                  <p:spPr>
                    <a:xfrm>
                      <a:off x="4571708" y="2421574"/>
                      <a:ext cx="77470" cy="361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7470" h="36194">
                          <a:moveTo>
                            <a:pt x="0" y="35976"/>
                          </a:moveTo>
                          <a:lnTo>
                            <a:pt x="77400" y="35976"/>
                          </a:lnTo>
                          <a:lnTo>
                            <a:pt x="77400" y="0"/>
                          </a:lnTo>
                          <a:lnTo>
                            <a:pt x="0" y="0"/>
                          </a:lnTo>
                          <a:lnTo>
                            <a:pt x="0" y="35976"/>
                          </a:lnTo>
                          <a:close/>
                        </a:path>
                      </a:pathLst>
                    </a:custGeom>
                    <a:ln w="19050">
                      <a:solidFill>
                        <a:srgbClr val="595959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8" name="object 80"/>
                    <p:cNvSpPr/>
                    <p:nvPr/>
                  </p:nvSpPr>
                  <p:spPr>
                    <a:xfrm>
                      <a:off x="4033050" y="2409825"/>
                      <a:ext cx="1256665" cy="11950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6664" h="1195070">
                          <a:moveTo>
                            <a:pt x="0" y="597687"/>
                          </a:moveTo>
                          <a:lnTo>
                            <a:pt x="3175" y="536575"/>
                          </a:lnTo>
                          <a:lnTo>
                            <a:pt x="12700" y="477037"/>
                          </a:lnTo>
                          <a:lnTo>
                            <a:pt x="28575" y="419887"/>
                          </a:lnTo>
                          <a:lnTo>
                            <a:pt x="49212" y="365125"/>
                          </a:lnTo>
                          <a:lnTo>
                            <a:pt x="75399" y="312737"/>
                          </a:lnTo>
                          <a:lnTo>
                            <a:pt x="107149" y="263525"/>
                          </a:lnTo>
                          <a:lnTo>
                            <a:pt x="184150" y="174625"/>
                          </a:lnTo>
                          <a:lnTo>
                            <a:pt x="277012" y="102387"/>
                          </a:lnTo>
                          <a:lnTo>
                            <a:pt x="328612" y="72224"/>
                          </a:lnTo>
                          <a:lnTo>
                            <a:pt x="383374" y="46824"/>
                          </a:lnTo>
                          <a:lnTo>
                            <a:pt x="441325" y="26987"/>
                          </a:lnTo>
                          <a:lnTo>
                            <a:pt x="501650" y="11899"/>
                          </a:lnTo>
                          <a:lnTo>
                            <a:pt x="563562" y="3175"/>
                          </a:lnTo>
                          <a:lnTo>
                            <a:pt x="627849" y="0"/>
                          </a:lnTo>
                          <a:lnTo>
                            <a:pt x="692150" y="3175"/>
                          </a:lnTo>
                          <a:lnTo>
                            <a:pt x="754062" y="11899"/>
                          </a:lnTo>
                          <a:lnTo>
                            <a:pt x="814387" y="26987"/>
                          </a:lnTo>
                          <a:lnTo>
                            <a:pt x="872324" y="46824"/>
                          </a:lnTo>
                          <a:lnTo>
                            <a:pt x="927100" y="72224"/>
                          </a:lnTo>
                          <a:lnTo>
                            <a:pt x="979487" y="102387"/>
                          </a:lnTo>
                          <a:lnTo>
                            <a:pt x="1072349" y="174625"/>
                          </a:lnTo>
                          <a:lnTo>
                            <a:pt x="1149350" y="263525"/>
                          </a:lnTo>
                          <a:lnTo>
                            <a:pt x="1180299" y="312737"/>
                          </a:lnTo>
                          <a:lnTo>
                            <a:pt x="1207287" y="365125"/>
                          </a:lnTo>
                          <a:lnTo>
                            <a:pt x="1227924" y="419887"/>
                          </a:lnTo>
                          <a:lnTo>
                            <a:pt x="1243799" y="477037"/>
                          </a:lnTo>
                          <a:lnTo>
                            <a:pt x="1253324" y="536575"/>
                          </a:lnTo>
                          <a:lnTo>
                            <a:pt x="1256499" y="597687"/>
                          </a:lnTo>
                          <a:lnTo>
                            <a:pt x="1253324" y="658812"/>
                          </a:lnTo>
                          <a:lnTo>
                            <a:pt x="1243799" y="717550"/>
                          </a:lnTo>
                          <a:lnTo>
                            <a:pt x="1227924" y="775487"/>
                          </a:lnTo>
                          <a:lnTo>
                            <a:pt x="1207287" y="830262"/>
                          </a:lnTo>
                          <a:lnTo>
                            <a:pt x="1180299" y="881849"/>
                          </a:lnTo>
                          <a:lnTo>
                            <a:pt x="1149350" y="931062"/>
                          </a:lnTo>
                          <a:lnTo>
                            <a:pt x="1072349" y="1019962"/>
                          </a:lnTo>
                          <a:lnTo>
                            <a:pt x="979487" y="1092200"/>
                          </a:lnTo>
                          <a:lnTo>
                            <a:pt x="927100" y="1122362"/>
                          </a:lnTo>
                          <a:lnTo>
                            <a:pt x="872324" y="1147762"/>
                          </a:lnTo>
                          <a:lnTo>
                            <a:pt x="814387" y="1167599"/>
                          </a:lnTo>
                          <a:lnTo>
                            <a:pt x="754062" y="1182687"/>
                          </a:lnTo>
                          <a:lnTo>
                            <a:pt x="692150" y="1191412"/>
                          </a:lnTo>
                          <a:lnTo>
                            <a:pt x="627849" y="1194587"/>
                          </a:lnTo>
                          <a:lnTo>
                            <a:pt x="563562" y="1191412"/>
                          </a:lnTo>
                          <a:lnTo>
                            <a:pt x="501650" y="1182687"/>
                          </a:lnTo>
                          <a:lnTo>
                            <a:pt x="441325" y="1167599"/>
                          </a:lnTo>
                          <a:lnTo>
                            <a:pt x="383374" y="1147762"/>
                          </a:lnTo>
                          <a:lnTo>
                            <a:pt x="328612" y="1122362"/>
                          </a:lnTo>
                          <a:lnTo>
                            <a:pt x="277012" y="1092200"/>
                          </a:lnTo>
                          <a:lnTo>
                            <a:pt x="184150" y="1019962"/>
                          </a:lnTo>
                          <a:lnTo>
                            <a:pt x="107149" y="931062"/>
                          </a:lnTo>
                          <a:lnTo>
                            <a:pt x="75399" y="881849"/>
                          </a:lnTo>
                          <a:lnTo>
                            <a:pt x="49212" y="830262"/>
                          </a:lnTo>
                          <a:lnTo>
                            <a:pt x="28575" y="775487"/>
                          </a:lnTo>
                          <a:lnTo>
                            <a:pt x="12700" y="717550"/>
                          </a:lnTo>
                          <a:lnTo>
                            <a:pt x="3175" y="658812"/>
                          </a:lnTo>
                          <a:lnTo>
                            <a:pt x="0" y="597687"/>
                          </a:lnTo>
                          <a:close/>
                        </a:path>
                      </a:pathLst>
                    </a:custGeom>
                    <a:ln w="19050">
                      <a:solidFill>
                        <a:srgbClr val="C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9" name="object 81"/>
                    <p:cNvSpPr/>
                    <p:nvPr/>
                  </p:nvSpPr>
                  <p:spPr>
                    <a:xfrm>
                      <a:off x="3987012" y="2440774"/>
                      <a:ext cx="1143000" cy="11423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000" h="1142364">
                          <a:moveTo>
                            <a:pt x="0" y="571500"/>
                          </a:moveTo>
                          <a:lnTo>
                            <a:pt x="3175" y="512762"/>
                          </a:lnTo>
                          <a:lnTo>
                            <a:pt x="11899" y="456412"/>
                          </a:lnTo>
                          <a:lnTo>
                            <a:pt x="25400" y="401637"/>
                          </a:lnTo>
                          <a:lnTo>
                            <a:pt x="45237" y="349250"/>
                          </a:lnTo>
                          <a:lnTo>
                            <a:pt x="69049" y="299250"/>
                          </a:lnTo>
                          <a:lnTo>
                            <a:pt x="97624" y="251625"/>
                          </a:lnTo>
                          <a:lnTo>
                            <a:pt x="167474" y="167487"/>
                          </a:lnTo>
                          <a:lnTo>
                            <a:pt x="252412" y="97637"/>
                          </a:lnTo>
                          <a:lnTo>
                            <a:pt x="299237" y="69062"/>
                          </a:lnTo>
                          <a:lnTo>
                            <a:pt x="349250" y="45250"/>
                          </a:lnTo>
                          <a:lnTo>
                            <a:pt x="401637" y="25400"/>
                          </a:lnTo>
                          <a:lnTo>
                            <a:pt x="456399" y="11912"/>
                          </a:lnTo>
                          <a:lnTo>
                            <a:pt x="512762" y="3175"/>
                          </a:lnTo>
                          <a:lnTo>
                            <a:pt x="571500" y="0"/>
                          </a:lnTo>
                          <a:lnTo>
                            <a:pt x="630237" y="3175"/>
                          </a:lnTo>
                          <a:lnTo>
                            <a:pt x="686587" y="11912"/>
                          </a:lnTo>
                          <a:lnTo>
                            <a:pt x="741362" y="25400"/>
                          </a:lnTo>
                          <a:lnTo>
                            <a:pt x="793750" y="45250"/>
                          </a:lnTo>
                          <a:lnTo>
                            <a:pt x="843749" y="69062"/>
                          </a:lnTo>
                          <a:lnTo>
                            <a:pt x="891374" y="97637"/>
                          </a:lnTo>
                          <a:lnTo>
                            <a:pt x="975512" y="167487"/>
                          </a:lnTo>
                          <a:lnTo>
                            <a:pt x="1045362" y="251625"/>
                          </a:lnTo>
                          <a:lnTo>
                            <a:pt x="1073937" y="299250"/>
                          </a:lnTo>
                          <a:lnTo>
                            <a:pt x="1097749" y="349250"/>
                          </a:lnTo>
                          <a:lnTo>
                            <a:pt x="1117600" y="401637"/>
                          </a:lnTo>
                          <a:lnTo>
                            <a:pt x="1131087" y="456412"/>
                          </a:lnTo>
                          <a:lnTo>
                            <a:pt x="1139825" y="512762"/>
                          </a:lnTo>
                          <a:lnTo>
                            <a:pt x="1143000" y="571500"/>
                          </a:lnTo>
                          <a:lnTo>
                            <a:pt x="1139825" y="629450"/>
                          </a:lnTo>
                          <a:lnTo>
                            <a:pt x="1131087" y="686600"/>
                          </a:lnTo>
                          <a:lnTo>
                            <a:pt x="1117600" y="741362"/>
                          </a:lnTo>
                          <a:lnTo>
                            <a:pt x="1097749" y="793750"/>
                          </a:lnTo>
                          <a:lnTo>
                            <a:pt x="1073937" y="843762"/>
                          </a:lnTo>
                          <a:lnTo>
                            <a:pt x="1045362" y="890587"/>
                          </a:lnTo>
                          <a:lnTo>
                            <a:pt x="975512" y="974725"/>
                          </a:lnTo>
                          <a:lnTo>
                            <a:pt x="891374" y="1044575"/>
                          </a:lnTo>
                          <a:lnTo>
                            <a:pt x="843749" y="1073150"/>
                          </a:lnTo>
                          <a:lnTo>
                            <a:pt x="793750" y="1096962"/>
                          </a:lnTo>
                          <a:lnTo>
                            <a:pt x="741362" y="1116812"/>
                          </a:lnTo>
                          <a:lnTo>
                            <a:pt x="686587" y="1130300"/>
                          </a:lnTo>
                          <a:lnTo>
                            <a:pt x="630237" y="1139037"/>
                          </a:lnTo>
                          <a:lnTo>
                            <a:pt x="571500" y="1142212"/>
                          </a:lnTo>
                          <a:lnTo>
                            <a:pt x="512762" y="1139037"/>
                          </a:lnTo>
                          <a:lnTo>
                            <a:pt x="456399" y="1130300"/>
                          </a:lnTo>
                          <a:lnTo>
                            <a:pt x="401637" y="1116812"/>
                          </a:lnTo>
                          <a:lnTo>
                            <a:pt x="349250" y="1096962"/>
                          </a:lnTo>
                          <a:lnTo>
                            <a:pt x="299237" y="1073150"/>
                          </a:lnTo>
                          <a:lnTo>
                            <a:pt x="252412" y="1044575"/>
                          </a:lnTo>
                          <a:lnTo>
                            <a:pt x="167474" y="974725"/>
                          </a:lnTo>
                          <a:lnTo>
                            <a:pt x="97624" y="890587"/>
                          </a:lnTo>
                          <a:lnTo>
                            <a:pt x="69049" y="843762"/>
                          </a:lnTo>
                          <a:lnTo>
                            <a:pt x="45237" y="793750"/>
                          </a:lnTo>
                          <a:lnTo>
                            <a:pt x="25400" y="741362"/>
                          </a:lnTo>
                          <a:lnTo>
                            <a:pt x="11899" y="686600"/>
                          </a:lnTo>
                          <a:lnTo>
                            <a:pt x="3175" y="630237"/>
                          </a:lnTo>
                          <a:lnTo>
                            <a:pt x="0" y="571500"/>
                          </a:lnTo>
                          <a:close/>
                        </a:path>
                      </a:pathLst>
                    </a:custGeom>
                    <a:ln w="19050">
                      <a:solidFill>
                        <a:srgbClr val="006FC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0" name="object 82"/>
                    <p:cNvSpPr/>
                    <p:nvPr/>
                  </p:nvSpPr>
                  <p:spPr>
                    <a:xfrm>
                      <a:off x="5187391" y="3132861"/>
                      <a:ext cx="62230" cy="12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229" h="12700">
                          <a:moveTo>
                            <a:pt x="0" y="0"/>
                          </a:moveTo>
                          <a:lnTo>
                            <a:pt x="61950" y="12407"/>
                          </a:lnTo>
                        </a:path>
                      </a:pathLst>
                    </a:custGeom>
                    <a:ln w="6350">
                      <a:solidFill>
                        <a:srgbClr val="538134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1" name="object 83"/>
                    <p:cNvSpPr/>
                    <p:nvPr/>
                  </p:nvSpPr>
                  <p:spPr>
                    <a:xfrm>
                      <a:off x="5150028" y="3110445"/>
                      <a:ext cx="137160" cy="577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160" h="57785">
                          <a:moveTo>
                            <a:pt x="54800" y="0"/>
                          </a:moveTo>
                          <a:lnTo>
                            <a:pt x="0" y="14922"/>
                          </a:lnTo>
                          <a:lnTo>
                            <a:pt x="44818" y="49809"/>
                          </a:lnTo>
                          <a:lnTo>
                            <a:pt x="54800" y="0"/>
                          </a:lnTo>
                          <a:close/>
                        </a:path>
                        <a:path w="137160" h="57785">
                          <a:moveTo>
                            <a:pt x="136664" y="42316"/>
                          </a:moveTo>
                          <a:lnTo>
                            <a:pt x="91846" y="7429"/>
                          </a:lnTo>
                          <a:lnTo>
                            <a:pt x="81864" y="57226"/>
                          </a:lnTo>
                          <a:lnTo>
                            <a:pt x="136664" y="42316"/>
                          </a:lnTo>
                          <a:close/>
                        </a:path>
                      </a:pathLst>
                    </a:custGeom>
                    <a:solidFill>
                      <a:srgbClr val="538134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41" name="object 86"/>
                  <p:cNvSpPr txBox="1"/>
                  <p:nvPr/>
                </p:nvSpPr>
                <p:spPr>
                  <a:xfrm>
                    <a:off x="380667" y="3898261"/>
                    <a:ext cx="2534920" cy="562086"/>
                  </a:xfrm>
                  <a:prstGeom prst="rect">
                    <a:avLst/>
                  </a:prstGeom>
                </p:spPr>
                <p:txBody>
                  <a:bodyPr vert="horz" wrap="square" lIns="0" tIns="68580" rIns="0" bIns="0" rtlCol="0">
                    <a:spAutoFit/>
                  </a:bodyPr>
                  <a:lstStyle/>
                  <a:p>
                    <a:pPr marL="941705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54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Reference</a:t>
                    </a:r>
                    <a:r>
                      <a:rPr kumimoji="0" sz="1200" b="1" i="0" u="none" strike="noStrike" kern="0" cap="none" spc="-7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-2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area</a:t>
                    </a:r>
                    <a:endParaRPr kumimoji="0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44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Under-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expansion</a:t>
                    </a:r>
                    <a:r>
                      <a:rPr kumimoji="0" sz="1200" b="1" i="0" u="none" strike="noStrike" kern="0" cap="none" spc="-4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length</a:t>
                    </a:r>
                    <a:r>
                      <a:rPr kumimoji="0" sz="1200" b="1" i="0" u="none" strike="noStrike" kern="0" cap="none" spc="-4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=</a:t>
                    </a:r>
                    <a:r>
                      <a:rPr kumimoji="0" sz="1200" b="1" i="0" u="none" strike="noStrike" kern="0" cap="none" spc="-4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No.</a:t>
                    </a:r>
                    <a:r>
                      <a:rPr kumimoji="0" sz="1200" b="1" i="0" u="none" strike="noStrike" kern="0" cap="none" spc="-4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of</a:t>
                    </a:r>
                    <a:r>
                      <a:rPr kumimoji="0" sz="1200" b="1" i="0" u="none" strike="noStrike" kern="0" cap="none" spc="-4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frames</a:t>
                    </a:r>
                    <a:endParaRPr kumimoji="0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with</a:t>
                    </a:r>
                    <a:r>
                      <a:rPr kumimoji="0" sz="1200" b="1" i="0" u="none" strike="noStrike" kern="0" cap="none" spc="-2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expansion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&lt;80%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×</a:t>
                    </a:r>
                    <a:r>
                      <a:rPr kumimoji="0" sz="1200" b="1" i="0" u="none" strike="noStrike" kern="0" cap="none" spc="-15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slice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thickness</a:t>
                    </a:r>
                    <a:endParaRPr kumimoji="0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2" name="object 87"/>
                  <p:cNvSpPr txBox="1"/>
                  <p:nvPr/>
                </p:nvSpPr>
                <p:spPr>
                  <a:xfrm>
                    <a:off x="6324444" y="3915741"/>
                    <a:ext cx="2476500" cy="708484"/>
                  </a:xfrm>
                  <a:prstGeom prst="rect">
                    <a:avLst/>
                  </a:prstGeom>
                </p:spPr>
                <p:txBody>
                  <a:bodyPr vert="horz" wrap="square" lIns="0" tIns="59690" rIns="0" bIns="0" rtlCol="0">
                    <a:spAutoFit/>
                  </a:bodyPr>
                  <a:lstStyle/>
                  <a:p>
                    <a:pPr marL="977265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47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Reference</a:t>
                    </a:r>
                    <a:r>
                      <a:rPr kumimoji="0" sz="1200" b="1" i="0" u="none" strike="noStrike" kern="0" cap="none" spc="-7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-2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area</a:t>
                    </a:r>
                    <a:endParaRPr kumimoji="0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37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0" cap="none" spc="-2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Over-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expansion</a:t>
                    </a:r>
                    <a:r>
                      <a:rPr kumimoji="0" sz="1200" b="1" i="0" u="none" strike="noStrike" kern="0" cap="none" spc="-35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length</a:t>
                    </a:r>
                    <a:r>
                      <a:rPr kumimoji="0" sz="1200" b="1" i="0" u="none" strike="noStrike" kern="0" cap="none" spc="-35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=</a:t>
                    </a:r>
                    <a:r>
                      <a:rPr kumimoji="0" sz="1200" b="1" i="0" u="none" strike="noStrike" kern="0" cap="none" spc="-3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No.</a:t>
                    </a:r>
                    <a:r>
                      <a:rPr kumimoji="0" sz="1200" b="1" i="0" u="none" strike="noStrike" kern="0" cap="none" spc="-35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of</a:t>
                    </a:r>
                    <a:r>
                      <a:rPr kumimoji="0" sz="1200" b="1" i="0" u="none" strike="noStrike" kern="0" cap="none" spc="-3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frames</a:t>
                    </a:r>
                    <a:endParaRPr kumimoji="0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with</a:t>
                    </a:r>
                    <a:r>
                      <a:rPr kumimoji="0" sz="1200" b="1" i="0" u="none" strike="noStrike" kern="0" cap="none" spc="-2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expansion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&gt;120%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×</a:t>
                    </a:r>
                    <a:r>
                      <a:rPr kumimoji="0" sz="1200" b="1" i="0" u="none" strike="noStrike" kern="0" cap="none" spc="-15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slice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thickness</a:t>
                    </a:r>
                    <a:endParaRPr kumimoji="0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3" name="object 88"/>
                  <p:cNvSpPr/>
                  <p:nvPr/>
                </p:nvSpPr>
                <p:spPr>
                  <a:xfrm>
                    <a:off x="253752" y="2012789"/>
                    <a:ext cx="8649335" cy="2635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9335" h="2635250">
                        <a:moveTo>
                          <a:pt x="5949994" y="2634754"/>
                        </a:moveTo>
                        <a:lnTo>
                          <a:pt x="8649074" y="2634754"/>
                        </a:lnTo>
                        <a:lnTo>
                          <a:pt x="8649074" y="0"/>
                        </a:lnTo>
                        <a:lnTo>
                          <a:pt x="5949994" y="0"/>
                        </a:lnTo>
                        <a:lnTo>
                          <a:pt x="5949994" y="2634754"/>
                        </a:lnTo>
                        <a:close/>
                      </a:path>
                      <a:path w="8649335" h="2635250">
                        <a:moveTo>
                          <a:pt x="0" y="2634754"/>
                        </a:moveTo>
                        <a:lnTo>
                          <a:pt x="2747314" y="2634754"/>
                        </a:lnTo>
                        <a:lnTo>
                          <a:pt x="2747314" y="0"/>
                        </a:lnTo>
                        <a:lnTo>
                          <a:pt x="0" y="0"/>
                        </a:lnTo>
                        <a:lnTo>
                          <a:pt x="0" y="2634754"/>
                        </a:lnTo>
                        <a:close/>
                      </a:path>
                    </a:pathLst>
                  </a:custGeom>
                  <a:ln w="38100">
                    <a:solidFill>
                      <a:srgbClr val="FFC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object 89"/>
                  <p:cNvSpPr txBox="1"/>
                  <p:nvPr/>
                </p:nvSpPr>
                <p:spPr>
                  <a:xfrm>
                    <a:off x="3294697" y="3799565"/>
                    <a:ext cx="2604770" cy="701004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649605" marR="615950" lvl="0" indent="136525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1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Max</a:t>
                    </a:r>
                    <a:r>
                      <a:rPr kumimoji="0" sz="1200" b="0" i="0" u="none" strike="noStrike" kern="0" cap="none" spc="-3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strut-lumen</a:t>
                    </a:r>
                    <a:r>
                      <a:rPr kumimoji="0" sz="12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distance</a:t>
                    </a:r>
                    <a:r>
                      <a:rPr kumimoji="0" sz="1200" b="0" i="0" u="none" strike="noStrike" kern="0" cap="none" spc="-45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D</a:t>
                    </a:r>
                    <a:r>
                      <a:rPr kumimoji="0" sz="1200" b="1" i="0" u="none" strike="noStrike" kern="0" cap="none" spc="0" normalizeH="0" baseline="-20833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m</a:t>
                    </a:r>
                    <a:r>
                      <a:rPr kumimoji="0" sz="1200" b="0" i="0" u="none" strike="noStrike" kern="0" cap="none" spc="82" normalizeH="0" baseline="-20833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&gt;200</a:t>
                    </a:r>
                    <a:r>
                      <a:rPr kumimoji="0" sz="1200" b="0" i="0" u="none" strike="noStrike" kern="0" cap="none" spc="-25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-25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μm</a:t>
                    </a:r>
                    <a:endPara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  <a:p>
                    <a:pPr marL="144145" marR="93345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695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Malapposition</a:t>
                    </a:r>
                    <a:r>
                      <a:rPr kumimoji="0" sz="1200" b="0" i="0" u="none" strike="noStrike" kern="0" cap="none" spc="-4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length</a:t>
                    </a:r>
                    <a:r>
                      <a:rPr kumimoji="0" sz="1200" b="0" i="0" u="none" strike="noStrike" kern="0" cap="none" spc="-4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=</a:t>
                    </a:r>
                    <a:r>
                      <a:rPr kumimoji="0" sz="1200" b="0" i="0" u="none" strike="noStrike" kern="0" cap="none" spc="-35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No.</a:t>
                    </a:r>
                    <a:r>
                      <a:rPr kumimoji="0" sz="1200" b="0" i="0" u="none" strike="noStrike" kern="0" cap="none" spc="-4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of</a:t>
                    </a:r>
                    <a:r>
                      <a:rPr kumimoji="0" sz="1200" b="0" i="0" u="none" strike="noStrike" kern="0" cap="none" spc="-35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frames</a:t>
                    </a:r>
                    <a:r>
                      <a:rPr kumimoji="0" sz="12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with</a:t>
                    </a:r>
                    <a:r>
                      <a:rPr kumimoji="0" sz="1200" b="0" i="0" u="none" strike="noStrike" kern="0" cap="none" spc="-35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D</a:t>
                    </a:r>
                    <a:r>
                      <a:rPr kumimoji="0" sz="1200" b="1" i="0" u="none" strike="noStrike" kern="0" cap="none" spc="0" normalizeH="0" baseline="-20833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m</a:t>
                    </a:r>
                    <a:r>
                      <a:rPr kumimoji="0" sz="1200" b="0" i="0" u="none" strike="noStrike" kern="0" cap="none" spc="-37" normalizeH="0" baseline="-20833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&gt;</a:t>
                    </a:r>
                    <a:r>
                      <a:rPr kumimoji="0" sz="1200" b="1" i="0" u="none" strike="noStrike" kern="0" cap="none" spc="-5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200</a:t>
                    </a:r>
                    <a:r>
                      <a:rPr kumimoji="0" sz="1200" b="1" i="0" u="none" strike="noStrike" kern="0" cap="none" spc="-5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μm</a:t>
                    </a:r>
                    <a:r>
                      <a:rPr kumimoji="0" sz="1200" b="1" i="0" u="none" strike="noStrike" kern="0" cap="none" spc="-5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×</a:t>
                    </a:r>
                    <a:r>
                      <a:rPr kumimoji="0" sz="1200" b="1" i="0" u="none" strike="noStrike" kern="0" cap="none" spc="-5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slice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 thickness</a:t>
                    </a:r>
                    <a:endPara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  <p:grpSp>
                <p:nvGrpSpPr>
                  <p:cNvPr id="245" name="object 90"/>
                  <p:cNvGrpSpPr/>
                  <p:nvPr/>
                </p:nvGrpSpPr>
                <p:grpSpPr>
                  <a:xfrm>
                    <a:off x="1570266" y="1624596"/>
                    <a:ext cx="6369685" cy="3042285"/>
                    <a:chOff x="1570266" y="1624596"/>
                    <a:chExt cx="6369685" cy="3042285"/>
                  </a:xfrm>
                </p:grpSpPr>
                <p:sp>
                  <p:nvSpPr>
                    <p:cNvPr id="281" name="object 91"/>
                    <p:cNvSpPr/>
                    <p:nvPr/>
                  </p:nvSpPr>
                  <p:spPr>
                    <a:xfrm>
                      <a:off x="7553287" y="1713623"/>
                      <a:ext cx="367665" cy="2044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7665" h="204469">
                          <a:moveTo>
                            <a:pt x="367360" y="0"/>
                          </a:moveTo>
                          <a:lnTo>
                            <a:pt x="367360" y="149580"/>
                          </a:lnTo>
                          <a:lnTo>
                            <a:pt x="0" y="149580"/>
                          </a:lnTo>
                          <a:lnTo>
                            <a:pt x="0" y="203911"/>
                          </a:lnTo>
                        </a:path>
                      </a:pathLst>
                    </a:custGeom>
                    <a:ln w="38100">
                      <a:solidFill>
                        <a:srgbClr val="FFC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object 92"/>
                    <p:cNvSpPr/>
                    <p:nvPr/>
                  </p:nvSpPr>
                  <p:spPr>
                    <a:xfrm>
                      <a:off x="7496137" y="1898484"/>
                      <a:ext cx="114300" cy="11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00" h="114300">
                          <a:moveTo>
                            <a:pt x="114300" y="0"/>
                          </a:moveTo>
                          <a:lnTo>
                            <a:pt x="0" y="0"/>
                          </a:lnTo>
                          <a:lnTo>
                            <a:pt x="57150" y="114300"/>
                          </a:lnTo>
                          <a:lnTo>
                            <a:pt x="114300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3" name="object 93"/>
                    <p:cNvSpPr/>
                    <p:nvPr/>
                  </p:nvSpPr>
                  <p:spPr>
                    <a:xfrm>
                      <a:off x="3301047" y="1643646"/>
                      <a:ext cx="3675379" cy="30041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75379" h="3004185">
                          <a:moveTo>
                            <a:pt x="0" y="3003898"/>
                          </a:moveTo>
                          <a:lnTo>
                            <a:pt x="2591473" y="3003898"/>
                          </a:lnTo>
                          <a:lnTo>
                            <a:pt x="2591473" y="369143"/>
                          </a:lnTo>
                          <a:lnTo>
                            <a:pt x="0" y="369143"/>
                          </a:lnTo>
                          <a:lnTo>
                            <a:pt x="0" y="3003898"/>
                          </a:lnTo>
                          <a:close/>
                        </a:path>
                        <a:path w="3675379" h="3004185">
                          <a:moveTo>
                            <a:pt x="3675253" y="0"/>
                          </a:moveTo>
                          <a:lnTo>
                            <a:pt x="3675253" y="184569"/>
                          </a:lnTo>
                          <a:lnTo>
                            <a:pt x="1295742" y="184569"/>
                          </a:lnTo>
                          <a:lnTo>
                            <a:pt x="1295742" y="273888"/>
                          </a:lnTo>
                        </a:path>
                      </a:pathLst>
                    </a:custGeom>
                    <a:ln w="38100">
                      <a:solidFill>
                        <a:srgbClr val="FFC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4" name="object 94"/>
                    <p:cNvSpPr/>
                    <p:nvPr/>
                  </p:nvSpPr>
                  <p:spPr>
                    <a:xfrm>
                      <a:off x="4539640" y="1898484"/>
                      <a:ext cx="114300" cy="11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00" h="114300">
                          <a:moveTo>
                            <a:pt x="114300" y="0"/>
                          </a:moveTo>
                          <a:lnTo>
                            <a:pt x="0" y="0"/>
                          </a:lnTo>
                          <a:lnTo>
                            <a:pt x="57150" y="114300"/>
                          </a:lnTo>
                          <a:lnTo>
                            <a:pt x="114300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5" name="object 95"/>
                    <p:cNvSpPr/>
                    <p:nvPr/>
                  </p:nvSpPr>
                  <p:spPr>
                    <a:xfrm>
                      <a:off x="1627416" y="1657642"/>
                      <a:ext cx="2778760" cy="260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78760" h="260350">
                          <a:moveTo>
                            <a:pt x="2778594" y="0"/>
                          </a:moveTo>
                          <a:lnTo>
                            <a:pt x="2778594" y="168427"/>
                          </a:lnTo>
                          <a:lnTo>
                            <a:pt x="0" y="168427"/>
                          </a:lnTo>
                          <a:lnTo>
                            <a:pt x="0" y="259892"/>
                          </a:lnTo>
                        </a:path>
                      </a:pathLst>
                    </a:custGeom>
                    <a:ln w="38100">
                      <a:solidFill>
                        <a:srgbClr val="FFC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6" name="object 96"/>
                    <p:cNvSpPr/>
                    <p:nvPr/>
                  </p:nvSpPr>
                  <p:spPr>
                    <a:xfrm>
                      <a:off x="1570266" y="1898484"/>
                      <a:ext cx="114300" cy="11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00" h="114300">
                          <a:moveTo>
                            <a:pt x="114300" y="0"/>
                          </a:moveTo>
                          <a:lnTo>
                            <a:pt x="0" y="0"/>
                          </a:lnTo>
                          <a:lnTo>
                            <a:pt x="57150" y="114300"/>
                          </a:lnTo>
                          <a:lnTo>
                            <a:pt x="114300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6" name="object 99"/>
                  <p:cNvGrpSpPr/>
                  <p:nvPr/>
                </p:nvGrpSpPr>
                <p:grpSpPr>
                  <a:xfrm>
                    <a:off x="203200" y="660400"/>
                    <a:ext cx="8312150" cy="1181100"/>
                    <a:chOff x="203200" y="660400"/>
                    <a:chExt cx="8312150" cy="1181100"/>
                  </a:xfrm>
                </p:grpSpPr>
                <p:pic>
                  <p:nvPicPr>
                    <p:cNvPr id="263" name="object 100"/>
                    <p:cNvPicPr/>
                    <p:nvPr/>
                  </p:nvPicPr>
                  <p:blipFill>
                    <a:blip r:embed="rId49" cstate="print"/>
                    <a:stretch>
                      <a:fillRect/>
                    </a:stretch>
                  </p:blipFill>
                  <p:spPr>
                    <a:xfrm>
                      <a:off x="4045839" y="995073"/>
                      <a:ext cx="4409141" cy="6286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64" name="object 101"/>
                    <p:cNvSpPr/>
                    <p:nvPr/>
                  </p:nvSpPr>
                  <p:spPr>
                    <a:xfrm>
                      <a:off x="4046537" y="995362"/>
                      <a:ext cx="4408805" cy="628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08805" h="628650">
                          <a:moveTo>
                            <a:pt x="0" y="173824"/>
                          </a:moveTo>
                          <a:lnTo>
                            <a:pt x="37312" y="157162"/>
                          </a:lnTo>
                          <a:lnTo>
                            <a:pt x="93662" y="135724"/>
                          </a:lnTo>
                          <a:lnTo>
                            <a:pt x="156375" y="115087"/>
                          </a:lnTo>
                          <a:lnTo>
                            <a:pt x="211137" y="100012"/>
                          </a:lnTo>
                          <a:lnTo>
                            <a:pt x="253212" y="94449"/>
                          </a:lnTo>
                          <a:lnTo>
                            <a:pt x="290512" y="94449"/>
                          </a:lnTo>
                          <a:lnTo>
                            <a:pt x="327825" y="95250"/>
                          </a:lnTo>
                          <a:lnTo>
                            <a:pt x="370687" y="92862"/>
                          </a:lnTo>
                          <a:lnTo>
                            <a:pt x="420687" y="83337"/>
                          </a:lnTo>
                          <a:lnTo>
                            <a:pt x="474662" y="71437"/>
                          </a:lnTo>
                          <a:lnTo>
                            <a:pt x="531025" y="59524"/>
                          </a:lnTo>
                          <a:lnTo>
                            <a:pt x="587375" y="49999"/>
                          </a:lnTo>
                          <a:lnTo>
                            <a:pt x="702475" y="42862"/>
                          </a:lnTo>
                          <a:lnTo>
                            <a:pt x="817562" y="42862"/>
                          </a:lnTo>
                          <a:lnTo>
                            <a:pt x="929487" y="49212"/>
                          </a:lnTo>
                          <a:lnTo>
                            <a:pt x="1034262" y="61112"/>
                          </a:lnTo>
                          <a:lnTo>
                            <a:pt x="1131887" y="80962"/>
                          </a:lnTo>
                          <a:lnTo>
                            <a:pt x="1176337" y="91274"/>
                          </a:lnTo>
                          <a:lnTo>
                            <a:pt x="1215237" y="100012"/>
                          </a:lnTo>
                          <a:lnTo>
                            <a:pt x="1243012" y="104775"/>
                          </a:lnTo>
                          <a:lnTo>
                            <a:pt x="1262862" y="107950"/>
                          </a:lnTo>
                          <a:lnTo>
                            <a:pt x="1284287" y="109537"/>
                          </a:lnTo>
                          <a:lnTo>
                            <a:pt x="1299375" y="110324"/>
                          </a:lnTo>
                          <a:lnTo>
                            <a:pt x="1318425" y="110324"/>
                          </a:lnTo>
                          <a:lnTo>
                            <a:pt x="1345412" y="109537"/>
                          </a:lnTo>
                          <a:lnTo>
                            <a:pt x="1380337" y="108737"/>
                          </a:lnTo>
                          <a:lnTo>
                            <a:pt x="1460500" y="105562"/>
                          </a:lnTo>
                          <a:lnTo>
                            <a:pt x="1498600" y="103187"/>
                          </a:lnTo>
                          <a:lnTo>
                            <a:pt x="1530350" y="101600"/>
                          </a:lnTo>
                          <a:lnTo>
                            <a:pt x="1551787" y="100799"/>
                          </a:lnTo>
                          <a:lnTo>
                            <a:pt x="1559725" y="100012"/>
                          </a:lnTo>
                          <a:lnTo>
                            <a:pt x="1782762" y="88900"/>
                          </a:lnTo>
                          <a:lnTo>
                            <a:pt x="1885950" y="79375"/>
                          </a:lnTo>
                          <a:lnTo>
                            <a:pt x="1934375" y="74612"/>
                          </a:lnTo>
                          <a:lnTo>
                            <a:pt x="1978025" y="71437"/>
                          </a:lnTo>
                          <a:lnTo>
                            <a:pt x="2016125" y="70637"/>
                          </a:lnTo>
                          <a:lnTo>
                            <a:pt x="2049462" y="71437"/>
                          </a:lnTo>
                          <a:lnTo>
                            <a:pt x="2112962" y="75399"/>
                          </a:lnTo>
                          <a:lnTo>
                            <a:pt x="2184400" y="82550"/>
                          </a:lnTo>
                          <a:lnTo>
                            <a:pt x="2218537" y="86512"/>
                          </a:lnTo>
                          <a:lnTo>
                            <a:pt x="2247900" y="88900"/>
                          </a:lnTo>
                          <a:lnTo>
                            <a:pt x="2274100" y="88099"/>
                          </a:lnTo>
                          <a:lnTo>
                            <a:pt x="2298700" y="85725"/>
                          </a:lnTo>
                          <a:lnTo>
                            <a:pt x="2316162" y="83337"/>
                          </a:lnTo>
                          <a:lnTo>
                            <a:pt x="2322512" y="81749"/>
                          </a:lnTo>
                          <a:lnTo>
                            <a:pt x="2496350" y="64287"/>
                          </a:lnTo>
                          <a:lnTo>
                            <a:pt x="2560637" y="59524"/>
                          </a:lnTo>
                          <a:lnTo>
                            <a:pt x="2620175" y="53975"/>
                          </a:lnTo>
                          <a:lnTo>
                            <a:pt x="2659062" y="46824"/>
                          </a:lnTo>
                          <a:lnTo>
                            <a:pt x="2701925" y="37299"/>
                          </a:lnTo>
                          <a:lnTo>
                            <a:pt x="2720975" y="32537"/>
                          </a:lnTo>
                          <a:lnTo>
                            <a:pt x="2736850" y="29362"/>
                          </a:lnTo>
                          <a:lnTo>
                            <a:pt x="2747175" y="26187"/>
                          </a:lnTo>
                          <a:lnTo>
                            <a:pt x="2751137" y="25400"/>
                          </a:lnTo>
                          <a:lnTo>
                            <a:pt x="2817812" y="11112"/>
                          </a:lnTo>
                          <a:lnTo>
                            <a:pt x="2886075" y="787"/>
                          </a:lnTo>
                          <a:lnTo>
                            <a:pt x="2958312" y="0"/>
                          </a:lnTo>
                          <a:lnTo>
                            <a:pt x="3032125" y="3962"/>
                          </a:lnTo>
                          <a:lnTo>
                            <a:pt x="3108325" y="10312"/>
                          </a:lnTo>
                          <a:lnTo>
                            <a:pt x="3180562" y="22225"/>
                          </a:lnTo>
                          <a:lnTo>
                            <a:pt x="3235325" y="42862"/>
                          </a:lnTo>
                          <a:lnTo>
                            <a:pt x="3261525" y="55562"/>
                          </a:lnTo>
                          <a:lnTo>
                            <a:pt x="3294062" y="68262"/>
                          </a:lnTo>
                          <a:lnTo>
                            <a:pt x="3375825" y="92862"/>
                          </a:lnTo>
                          <a:lnTo>
                            <a:pt x="3475037" y="114300"/>
                          </a:lnTo>
                          <a:lnTo>
                            <a:pt x="3534575" y="122237"/>
                          </a:lnTo>
                          <a:lnTo>
                            <a:pt x="3601250" y="127787"/>
                          </a:lnTo>
                          <a:lnTo>
                            <a:pt x="3667125" y="133350"/>
                          </a:lnTo>
                          <a:lnTo>
                            <a:pt x="3727450" y="138899"/>
                          </a:lnTo>
                          <a:lnTo>
                            <a:pt x="3779050" y="145249"/>
                          </a:lnTo>
                          <a:lnTo>
                            <a:pt x="3825875" y="152400"/>
                          </a:lnTo>
                          <a:lnTo>
                            <a:pt x="3911600" y="167474"/>
                          </a:lnTo>
                          <a:lnTo>
                            <a:pt x="3988600" y="186524"/>
                          </a:lnTo>
                          <a:lnTo>
                            <a:pt x="4060825" y="206375"/>
                          </a:lnTo>
                          <a:lnTo>
                            <a:pt x="4138612" y="223037"/>
                          </a:lnTo>
                          <a:lnTo>
                            <a:pt x="4175925" y="230974"/>
                          </a:lnTo>
                          <a:lnTo>
                            <a:pt x="4261650" y="251612"/>
                          </a:lnTo>
                          <a:lnTo>
                            <a:pt x="4302125" y="262724"/>
                          </a:lnTo>
                          <a:lnTo>
                            <a:pt x="4351337" y="284162"/>
                          </a:lnTo>
                          <a:lnTo>
                            <a:pt x="4383087" y="309562"/>
                          </a:lnTo>
                          <a:lnTo>
                            <a:pt x="4404525" y="358775"/>
                          </a:lnTo>
                          <a:lnTo>
                            <a:pt x="4408487" y="404012"/>
                          </a:lnTo>
                          <a:lnTo>
                            <a:pt x="4408487" y="454812"/>
                          </a:lnTo>
                          <a:lnTo>
                            <a:pt x="4405312" y="503237"/>
                          </a:lnTo>
                          <a:lnTo>
                            <a:pt x="4397375" y="546887"/>
                          </a:lnTo>
                          <a:lnTo>
                            <a:pt x="4362450" y="607212"/>
                          </a:lnTo>
                          <a:lnTo>
                            <a:pt x="4294987" y="628650"/>
                          </a:lnTo>
                          <a:lnTo>
                            <a:pt x="4284662" y="628650"/>
                          </a:lnTo>
                          <a:lnTo>
                            <a:pt x="4278312" y="627062"/>
                          </a:lnTo>
                          <a:lnTo>
                            <a:pt x="4266412" y="623887"/>
                          </a:lnTo>
                          <a:lnTo>
                            <a:pt x="4256087" y="622300"/>
                          </a:lnTo>
                          <a:lnTo>
                            <a:pt x="4195762" y="619912"/>
                          </a:lnTo>
                          <a:lnTo>
                            <a:pt x="4136237" y="618324"/>
                          </a:lnTo>
                          <a:lnTo>
                            <a:pt x="4072737" y="616737"/>
                          </a:lnTo>
                          <a:lnTo>
                            <a:pt x="4043362" y="615950"/>
                          </a:lnTo>
                          <a:lnTo>
                            <a:pt x="3969550" y="609600"/>
                          </a:lnTo>
                          <a:lnTo>
                            <a:pt x="3922712" y="604037"/>
                          </a:lnTo>
                          <a:lnTo>
                            <a:pt x="3876675" y="597687"/>
                          </a:lnTo>
                          <a:lnTo>
                            <a:pt x="3872712" y="596900"/>
                          </a:lnTo>
                          <a:lnTo>
                            <a:pt x="3797300" y="587375"/>
                          </a:lnTo>
                          <a:lnTo>
                            <a:pt x="3716337" y="575462"/>
                          </a:lnTo>
                          <a:lnTo>
                            <a:pt x="3691737" y="571500"/>
                          </a:lnTo>
                          <a:lnTo>
                            <a:pt x="3662362" y="565937"/>
                          </a:lnTo>
                          <a:lnTo>
                            <a:pt x="3598862" y="554037"/>
                          </a:lnTo>
                          <a:lnTo>
                            <a:pt x="3570287" y="548474"/>
                          </a:lnTo>
                          <a:lnTo>
                            <a:pt x="3546475" y="543712"/>
                          </a:lnTo>
                          <a:lnTo>
                            <a:pt x="3530600" y="540537"/>
                          </a:lnTo>
                          <a:lnTo>
                            <a:pt x="3525050" y="539750"/>
                          </a:lnTo>
                          <a:lnTo>
                            <a:pt x="3490912" y="532599"/>
                          </a:lnTo>
                          <a:lnTo>
                            <a:pt x="3463137" y="527050"/>
                          </a:lnTo>
                          <a:lnTo>
                            <a:pt x="3434562" y="521487"/>
                          </a:lnTo>
                          <a:lnTo>
                            <a:pt x="3397250" y="515137"/>
                          </a:lnTo>
                          <a:lnTo>
                            <a:pt x="3371062" y="511175"/>
                          </a:lnTo>
                          <a:lnTo>
                            <a:pt x="3337725" y="507199"/>
                          </a:lnTo>
                          <a:lnTo>
                            <a:pt x="3263112" y="497674"/>
                          </a:lnTo>
                          <a:lnTo>
                            <a:pt x="3228975" y="492912"/>
                          </a:lnTo>
                          <a:lnTo>
                            <a:pt x="3200400" y="489737"/>
                          </a:lnTo>
                          <a:lnTo>
                            <a:pt x="3180562" y="487362"/>
                          </a:lnTo>
                          <a:lnTo>
                            <a:pt x="3173412" y="486562"/>
                          </a:lnTo>
                          <a:lnTo>
                            <a:pt x="3067850" y="469900"/>
                          </a:lnTo>
                          <a:lnTo>
                            <a:pt x="3017837" y="462749"/>
                          </a:lnTo>
                          <a:lnTo>
                            <a:pt x="2971800" y="457987"/>
                          </a:lnTo>
                          <a:lnTo>
                            <a:pt x="2922587" y="458787"/>
                          </a:lnTo>
                          <a:lnTo>
                            <a:pt x="2872587" y="462749"/>
                          </a:lnTo>
                          <a:lnTo>
                            <a:pt x="2851150" y="465137"/>
                          </a:lnTo>
                          <a:lnTo>
                            <a:pt x="2834487" y="466725"/>
                          </a:lnTo>
                          <a:lnTo>
                            <a:pt x="2822575" y="468312"/>
                          </a:lnTo>
                          <a:lnTo>
                            <a:pt x="2818612" y="469099"/>
                          </a:lnTo>
                          <a:lnTo>
                            <a:pt x="2588425" y="486562"/>
                          </a:lnTo>
                          <a:lnTo>
                            <a:pt x="2468562" y="496887"/>
                          </a:lnTo>
                          <a:lnTo>
                            <a:pt x="2347125" y="504024"/>
                          </a:lnTo>
                          <a:lnTo>
                            <a:pt x="2283625" y="505612"/>
                          </a:lnTo>
                          <a:lnTo>
                            <a:pt x="2218537" y="506412"/>
                          </a:lnTo>
                          <a:lnTo>
                            <a:pt x="2155825" y="505612"/>
                          </a:lnTo>
                          <a:lnTo>
                            <a:pt x="2101850" y="504024"/>
                          </a:lnTo>
                          <a:lnTo>
                            <a:pt x="2053437" y="500849"/>
                          </a:lnTo>
                          <a:lnTo>
                            <a:pt x="2008987" y="496087"/>
                          </a:lnTo>
                          <a:lnTo>
                            <a:pt x="1990725" y="494499"/>
                          </a:lnTo>
                          <a:lnTo>
                            <a:pt x="1976437" y="492125"/>
                          </a:lnTo>
                          <a:lnTo>
                            <a:pt x="1966912" y="491324"/>
                          </a:lnTo>
                          <a:lnTo>
                            <a:pt x="1963737" y="490537"/>
                          </a:lnTo>
                          <a:lnTo>
                            <a:pt x="1882775" y="480212"/>
                          </a:lnTo>
                          <a:lnTo>
                            <a:pt x="1840712" y="476250"/>
                          </a:lnTo>
                          <a:lnTo>
                            <a:pt x="1801025" y="476250"/>
                          </a:lnTo>
                          <a:lnTo>
                            <a:pt x="1764512" y="481012"/>
                          </a:lnTo>
                          <a:lnTo>
                            <a:pt x="1730375" y="489737"/>
                          </a:lnTo>
                          <a:lnTo>
                            <a:pt x="1694662" y="500062"/>
                          </a:lnTo>
                          <a:lnTo>
                            <a:pt x="1654975" y="508000"/>
                          </a:lnTo>
                          <a:lnTo>
                            <a:pt x="1608937" y="513549"/>
                          </a:lnTo>
                          <a:lnTo>
                            <a:pt x="1558925" y="518312"/>
                          </a:lnTo>
                          <a:lnTo>
                            <a:pt x="1453362" y="522287"/>
                          </a:lnTo>
                          <a:lnTo>
                            <a:pt x="1397800" y="519112"/>
                          </a:lnTo>
                          <a:lnTo>
                            <a:pt x="1339062" y="512762"/>
                          </a:lnTo>
                          <a:lnTo>
                            <a:pt x="1282700" y="506412"/>
                          </a:lnTo>
                          <a:lnTo>
                            <a:pt x="1232700" y="500849"/>
                          </a:lnTo>
                          <a:lnTo>
                            <a:pt x="1193012" y="496887"/>
                          </a:lnTo>
                          <a:lnTo>
                            <a:pt x="1160462" y="492912"/>
                          </a:lnTo>
                          <a:lnTo>
                            <a:pt x="1129512" y="490537"/>
                          </a:lnTo>
                          <a:lnTo>
                            <a:pt x="1094587" y="490537"/>
                          </a:lnTo>
                          <a:lnTo>
                            <a:pt x="1013625" y="496087"/>
                          </a:lnTo>
                          <a:lnTo>
                            <a:pt x="927900" y="508000"/>
                          </a:lnTo>
                          <a:lnTo>
                            <a:pt x="838200" y="527050"/>
                          </a:lnTo>
                          <a:lnTo>
                            <a:pt x="792162" y="537362"/>
                          </a:lnTo>
                          <a:lnTo>
                            <a:pt x="746925" y="543712"/>
                          </a:lnTo>
                          <a:lnTo>
                            <a:pt x="702475" y="545299"/>
                          </a:lnTo>
                          <a:lnTo>
                            <a:pt x="657225" y="542925"/>
                          </a:lnTo>
                          <a:lnTo>
                            <a:pt x="573087" y="539750"/>
                          </a:lnTo>
                          <a:lnTo>
                            <a:pt x="530225" y="542124"/>
                          </a:lnTo>
                          <a:lnTo>
                            <a:pt x="486575" y="545299"/>
                          </a:lnTo>
                          <a:lnTo>
                            <a:pt x="442125" y="550062"/>
                          </a:lnTo>
                          <a:lnTo>
                            <a:pt x="438150" y="550062"/>
                          </a:lnTo>
                          <a:lnTo>
                            <a:pt x="384975" y="553237"/>
                          </a:lnTo>
                          <a:lnTo>
                            <a:pt x="335762" y="557212"/>
                          </a:lnTo>
                          <a:lnTo>
                            <a:pt x="285750" y="566737"/>
                          </a:lnTo>
                          <a:lnTo>
                            <a:pt x="235750" y="575462"/>
                          </a:lnTo>
                          <a:lnTo>
                            <a:pt x="187325" y="583399"/>
                          </a:lnTo>
                          <a:lnTo>
                            <a:pt x="136525" y="585787"/>
                          </a:lnTo>
                          <a:lnTo>
                            <a:pt x="107162" y="581812"/>
                          </a:lnTo>
                          <a:lnTo>
                            <a:pt x="75412" y="574675"/>
                          </a:lnTo>
                          <a:lnTo>
                            <a:pt x="46837" y="566737"/>
                          </a:lnTo>
                          <a:lnTo>
                            <a:pt x="29375" y="559587"/>
                          </a:lnTo>
                          <a:lnTo>
                            <a:pt x="26200" y="554037"/>
                          </a:lnTo>
                          <a:lnTo>
                            <a:pt x="33337" y="549275"/>
                          </a:lnTo>
                          <a:lnTo>
                            <a:pt x="44450" y="543712"/>
                          </a:lnTo>
                          <a:lnTo>
                            <a:pt x="53975" y="536575"/>
                          </a:lnTo>
                          <a:lnTo>
                            <a:pt x="68262" y="517525"/>
                          </a:lnTo>
                          <a:lnTo>
                            <a:pt x="80175" y="490537"/>
                          </a:lnTo>
                          <a:lnTo>
                            <a:pt x="86525" y="450850"/>
                          </a:lnTo>
                          <a:lnTo>
                            <a:pt x="88112" y="406400"/>
                          </a:lnTo>
                          <a:lnTo>
                            <a:pt x="84937" y="359562"/>
                          </a:lnTo>
                          <a:lnTo>
                            <a:pt x="78587" y="315112"/>
                          </a:lnTo>
                          <a:lnTo>
                            <a:pt x="54775" y="252412"/>
                          </a:lnTo>
                          <a:lnTo>
                            <a:pt x="26987" y="199224"/>
                          </a:lnTo>
                          <a:lnTo>
                            <a:pt x="12700" y="184150"/>
                          </a:lnTo>
                          <a:lnTo>
                            <a:pt x="0" y="173824"/>
                          </a:lnTo>
                          <a:close/>
                        </a:path>
                      </a:pathLst>
                    </a:custGeom>
                    <a:ln w="1270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265" name="object 102"/>
                    <p:cNvPicPr/>
                    <p:nvPr/>
                  </p:nvPicPr>
                  <p:blipFill>
                    <a:blip r:embed="rId50" cstate="print"/>
                    <a:stretch>
                      <a:fillRect/>
                    </a:stretch>
                  </p:blipFill>
                  <p:spPr>
                    <a:xfrm>
                      <a:off x="4060329" y="1456639"/>
                      <a:ext cx="4342423" cy="21270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66" name="object 103"/>
                    <p:cNvSpPr/>
                    <p:nvPr/>
                  </p:nvSpPr>
                  <p:spPr>
                    <a:xfrm>
                      <a:off x="4064000" y="1457324"/>
                      <a:ext cx="4342130" cy="212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42130" h="212725">
                          <a:moveTo>
                            <a:pt x="27787" y="122237"/>
                          </a:moveTo>
                          <a:lnTo>
                            <a:pt x="55562" y="122237"/>
                          </a:lnTo>
                          <a:lnTo>
                            <a:pt x="93662" y="123024"/>
                          </a:lnTo>
                          <a:lnTo>
                            <a:pt x="134937" y="123825"/>
                          </a:lnTo>
                          <a:lnTo>
                            <a:pt x="174625" y="122237"/>
                          </a:lnTo>
                          <a:lnTo>
                            <a:pt x="252412" y="111125"/>
                          </a:lnTo>
                          <a:lnTo>
                            <a:pt x="325437" y="97624"/>
                          </a:lnTo>
                          <a:lnTo>
                            <a:pt x="355600" y="92075"/>
                          </a:lnTo>
                          <a:lnTo>
                            <a:pt x="381800" y="88099"/>
                          </a:lnTo>
                          <a:lnTo>
                            <a:pt x="408787" y="84137"/>
                          </a:lnTo>
                          <a:lnTo>
                            <a:pt x="444500" y="80962"/>
                          </a:lnTo>
                          <a:lnTo>
                            <a:pt x="490537" y="80962"/>
                          </a:lnTo>
                          <a:lnTo>
                            <a:pt x="543725" y="82550"/>
                          </a:lnTo>
                          <a:lnTo>
                            <a:pt x="600075" y="83337"/>
                          </a:lnTo>
                          <a:lnTo>
                            <a:pt x="652462" y="80962"/>
                          </a:lnTo>
                          <a:lnTo>
                            <a:pt x="701675" y="73812"/>
                          </a:lnTo>
                          <a:lnTo>
                            <a:pt x="750100" y="63500"/>
                          </a:lnTo>
                          <a:lnTo>
                            <a:pt x="796925" y="52387"/>
                          </a:lnTo>
                          <a:lnTo>
                            <a:pt x="839787" y="44450"/>
                          </a:lnTo>
                          <a:lnTo>
                            <a:pt x="877887" y="40474"/>
                          </a:lnTo>
                          <a:lnTo>
                            <a:pt x="912812" y="38100"/>
                          </a:lnTo>
                          <a:lnTo>
                            <a:pt x="946150" y="37299"/>
                          </a:lnTo>
                          <a:lnTo>
                            <a:pt x="982662" y="36512"/>
                          </a:lnTo>
                          <a:lnTo>
                            <a:pt x="1067600" y="33337"/>
                          </a:lnTo>
                          <a:lnTo>
                            <a:pt x="1154112" y="32537"/>
                          </a:lnTo>
                          <a:lnTo>
                            <a:pt x="1235875" y="32537"/>
                          </a:lnTo>
                          <a:lnTo>
                            <a:pt x="1312862" y="36512"/>
                          </a:lnTo>
                          <a:lnTo>
                            <a:pt x="1382712" y="49999"/>
                          </a:lnTo>
                          <a:lnTo>
                            <a:pt x="1416050" y="57150"/>
                          </a:lnTo>
                          <a:lnTo>
                            <a:pt x="1451775" y="61112"/>
                          </a:lnTo>
                          <a:lnTo>
                            <a:pt x="1528762" y="57937"/>
                          </a:lnTo>
                          <a:lnTo>
                            <a:pt x="1570037" y="53975"/>
                          </a:lnTo>
                          <a:lnTo>
                            <a:pt x="1615287" y="48412"/>
                          </a:lnTo>
                          <a:lnTo>
                            <a:pt x="1666875" y="42062"/>
                          </a:lnTo>
                          <a:lnTo>
                            <a:pt x="1724025" y="33337"/>
                          </a:lnTo>
                          <a:lnTo>
                            <a:pt x="1781975" y="25400"/>
                          </a:lnTo>
                          <a:lnTo>
                            <a:pt x="1835150" y="19837"/>
                          </a:lnTo>
                          <a:lnTo>
                            <a:pt x="2010575" y="28575"/>
                          </a:lnTo>
                          <a:lnTo>
                            <a:pt x="2097887" y="35712"/>
                          </a:lnTo>
                          <a:lnTo>
                            <a:pt x="2139950" y="38887"/>
                          </a:lnTo>
                          <a:lnTo>
                            <a:pt x="2178050" y="40474"/>
                          </a:lnTo>
                          <a:lnTo>
                            <a:pt x="2209012" y="39687"/>
                          </a:lnTo>
                          <a:lnTo>
                            <a:pt x="2234412" y="37299"/>
                          </a:lnTo>
                          <a:lnTo>
                            <a:pt x="2259812" y="34925"/>
                          </a:lnTo>
                          <a:lnTo>
                            <a:pt x="2292350" y="32537"/>
                          </a:lnTo>
                          <a:lnTo>
                            <a:pt x="2334425" y="30949"/>
                          </a:lnTo>
                          <a:lnTo>
                            <a:pt x="2382837" y="29362"/>
                          </a:lnTo>
                          <a:lnTo>
                            <a:pt x="2432050" y="28575"/>
                          </a:lnTo>
                          <a:lnTo>
                            <a:pt x="2475712" y="28575"/>
                          </a:lnTo>
                          <a:lnTo>
                            <a:pt x="2513012" y="28575"/>
                          </a:lnTo>
                          <a:lnTo>
                            <a:pt x="2545562" y="28575"/>
                          </a:lnTo>
                          <a:lnTo>
                            <a:pt x="2578100" y="29362"/>
                          </a:lnTo>
                          <a:lnTo>
                            <a:pt x="2614612" y="28575"/>
                          </a:lnTo>
                          <a:lnTo>
                            <a:pt x="2656687" y="26187"/>
                          </a:lnTo>
                          <a:lnTo>
                            <a:pt x="2701925" y="23012"/>
                          </a:lnTo>
                          <a:lnTo>
                            <a:pt x="2747175" y="19837"/>
                          </a:lnTo>
                          <a:lnTo>
                            <a:pt x="2790037" y="15875"/>
                          </a:lnTo>
                          <a:lnTo>
                            <a:pt x="2864650" y="6350"/>
                          </a:lnTo>
                          <a:lnTo>
                            <a:pt x="2936875" y="0"/>
                          </a:lnTo>
                          <a:lnTo>
                            <a:pt x="3017050" y="3962"/>
                          </a:lnTo>
                          <a:lnTo>
                            <a:pt x="3055937" y="7937"/>
                          </a:lnTo>
                          <a:lnTo>
                            <a:pt x="3121825" y="16662"/>
                          </a:lnTo>
                          <a:lnTo>
                            <a:pt x="3172625" y="26987"/>
                          </a:lnTo>
                          <a:lnTo>
                            <a:pt x="3201987" y="32537"/>
                          </a:lnTo>
                          <a:lnTo>
                            <a:pt x="3221037" y="34925"/>
                          </a:lnTo>
                          <a:lnTo>
                            <a:pt x="3244062" y="38100"/>
                          </a:lnTo>
                          <a:lnTo>
                            <a:pt x="3294062" y="45237"/>
                          </a:lnTo>
                          <a:lnTo>
                            <a:pt x="3316287" y="47625"/>
                          </a:lnTo>
                          <a:lnTo>
                            <a:pt x="3335337" y="49999"/>
                          </a:lnTo>
                          <a:lnTo>
                            <a:pt x="3348037" y="51587"/>
                          </a:lnTo>
                          <a:lnTo>
                            <a:pt x="3352800" y="52387"/>
                          </a:lnTo>
                          <a:lnTo>
                            <a:pt x="3380587" y="55562"/>
                          </a:lnTo>
                          <a:lnTo>
                            <a:pt x="3425825" y="61112"/>
                          </a:lnTo>
                          <a:lnTo>
                            <a:pt x="3513137" y="78574"/>
                          </a:lnTo>
                          <a:lnTo>
                            <a:pt x="3577437" y="93662"/>
                          </a:lnTo>
                          <a:lnTo>
                            <a:pt x="3606012" y="100012"/>
                          </a:lnTo>
                          <a:lnTo>
                            <a:pt x="3662362" y="111912"/>
                          </a:lnTo>
                          <a:lnTo>
                            <a:pt x="3748087" y="124612"/>
                          </a:lnTo>
                          <a:lnTo>
                            <a:pt x="3803650" y="130962"/>
                          </a:lnTo>
                          <a:lnTo>
                            <a:pt x="3861600" y="137312"/>
                          </a:lnTo>
                          <a:lnTo>
                            <a:pt x="3916362" y="142875"/>
                          </a:lnTo>
                          <a:lnTo>
                            <a:pt x="4018762" y="150012"/>
                          </a:lnTo>
                          <a:lnTo>
                            <a:pt x="4065587" y="152400"/>
                          </a:lnTo>
                          <a:lnTo>
                            <a:pt x="4103687" y="154774"/>
                          </a:lnTo>
                          <a:lnTo>
                            <a:pt x="4129087" y="156362"/>
                          </a:lnTo>
                          <a:lnTo>
                            <a:pt x="4144962" y="157949"/>
                          </a:lnTo>
                          <a:lnTo>
                            <a:pt x="4159250" y="159537"/>
                          </a:lnTo>
                          <a:lnTo>
                            <a:pt x="4181475" y="162712"/>
                          </a:lnTo>
                          <a:lnTo>
                            <a:pt x="4198937" y="165100"/>
                          </a:lnTo>
                          <a:lnTo>
                            <a:pt x="4268787" y="173824"/>
                          </a:lnTo>
                          <a:lnTo>
                            <a:pt x="4312450" y="180174"/>
                          </a:lnTo>
                          <a:lnTo>
                            <a:pt x="4341812" y="189699"/>
                          </a:lnTo>
                          <a:lnTo>
                            <a:pt x="4338637" y="192087"/>
                          </a:lnTo>
                          <a:lnTo>
                            <a:pt x="4322762" y="198437"/>
                          </a:lnTo>
                          <a:lnTo>
                            <a:pt x="4299750" y="203987"/>
                          </a:lnTo>
                          <a:lnTo>
                            <a:pt x="4282287" y="208749"/>
                          </a:lnTo>
                          <a:lnTo>
                            <a:pt x="4264825" y="211924"/>
                          </a:lnTo>
                          <a:lnTo>
                            <a:pt x="4249737" y="211924"/>
                          </a:lnTo>
                          <a:lnTo>
                            <a:pt x="4233075" y="212725"/>
                          </a:lnTo>
                          <a:lnTo>
                            <a:pt x="4221162" y="212725"/>
                          </a:lnTo>
                          <a:lnTo>
                            <a:pt x="4205287" y="211924"/>
                          </a:lnTo>
                          <a:lnTo>
                            <a:pt x="4161637" y="211137"/>
                          </a:lnTo>
                          <a:lnTo>
                            <a:pt x="4099725" y="207962"/>
                          </a:lnTo>
                          <a:lnTo>
                            <a:pt x="4048925" y="202399"/>
                          </a:lnTo>
                          <a:lnTo>
                            <a:pt x="3985425" y="193675"/>
                          </a:lnTo>
                          <a:lnTo>
                            <a:pt x="3956050" y="189699"/>
                          </a:lnTo>
                          <a:lnTo>
                            <a:pt x="3931450" y="186524"/>
                          </a:lnTo>
                          <a:lnTo>
                            <a:pt x="3914775" y="184150"/>
                          </a:lnTo>
                          <a:lnTo>
                            <a:pt x="3908425" y="183349"/>
                          </a:lnTo>
                          <a:lnTo>
                            <a:pt x="3740950" y="162712"/>
                          </a:lnTo>
                          <a:lnTo>
                            <a:pt x="3717137" y="160337"/>
                          </a:lnTo>
                          <a:lnTo>
                            <a:pt x="3689350" y="157949"/>
                          </a:lnTo>
                          <a:lnTo>
                            <a:pt x="3632200" y="152400"/>
                          </a:lnTo>
                          <a:lnTo>
                            <a:pt x="3606012" y="150012"/>
                          </a:lnTo>
                          <a:lnTo>
                            <a:pt x="3584575" y="148424"/>
                          </a:lnTo>
                          <a:lnTo>
                            <a:pt x="3571087" y="147637"/>
                          </a:lnTo>
                          <a:lnTo>
                            <a:pt x="3565525" y="146837"/>
                          </a:lnTo>
                          <a:lnTo>
                            <a:pt x="3516312" y="142074"/>
                          </a:lnTo>
                          <a:lnTo>
                            <a:pt x="3464725" y="138112"/>
                          </a:lnTo>
                          <a:lnTo>
                            <a:pt x="3413125" y="132549"/>
                          </a:lnTo>
                          <a:lnTo>
                            <a:pt x="3365500" y="126199"/>
                          </a:lnTo>
                          <a:lnTo>
                            <a:pt x="3323437" y="117475"/>
                          </a:lnTo>
                          <a:lnTo>
                            <a:pt x="3285337" y="107149"/>
                          </a:lnTo>
                          <a:lnTo>
                            <a:pt x="3246437" y="96037"/>
                          </a:lnTo>
                          <a:lnTo>
                            <a:pt x="3201987" y="85725"/>
                          </a:lnTo>
                          <a:lnTo>
                            <a:pt x="3148812" y="74612"/>
                          </a:lnTo>
                          <a:lnTo>
                            <a:pt x="3090075" y="62699"/>
                          </a:lnTo>
                          <a:lnTo>
                            <a:pt x="3032125" y="52387"/>
                          </a:lnTo>
                          <a:lnTo>
                            <a:pt x="2982125" y="44450"/>
                          </a:lnTo>
                          <a:lnTo>
                            <a:pt x="2944025" y="40474"/>
                          </a:lnTo>
                          <a:lnTo>
                            <a:pt x="2913062" y="38887"/>
                          </a:lnTo>
                          <a:lnTo>
                            <a:pt x="2884487" y="39687"/>
                          </a:lnTo>
                          <a:lnTo>
                            <a:pt x="2851150" y="40474"/>
                          </a:lnTo>
                          <a:lnTo>
                            <a:pt x="2770987" y="45237"/>
                          </a:lnTo>
                          <a:lnTo>
                            <a:pt x="2683675" y="52387"/>
                          </a:lnTo>
                          <a:lnTo>
                            <a:pt x="2504287" y="73025"/>
                          </a:lnTo>
                          <a:lnTo>
                            <a:pt x="2411412" y="88900"/>
                          </a:lnTo>
                          <a:lnTo>
                            <a:pt x="2312987" y="101600"/>
                          </a:lnTo>
                          <a:lnTo>
                            <a:pt x="2256637" y="103974"/>
                          </a:lnTo>
                          <a:lnTo>
                            <a:pt x="2197100" y="103974"/>
                          </a:lnTo>
                          <a:lnTo>
                            <a:pt x="2138362" y="103187"/>
                          </a:lnTo>
                          <a:lnTo>
                            <a:pt x="2088362" y="101600"/>
                          </a:lnTo>
                          <a:lnTo>
                            <a:pt x="2047875" y="100012"/>
                          </a:lnTo>
                          <a:lnTo>
                            <a:pt x="1953425" y="89687"/>
                          </a:lnTo>
                          <a:lnTo>
                            <a:pt x="1898650" y="72224"/>
                          </a:lnTo>
                          <a:lnTo>
                            <a:pt x="1873250" y="63500"/>
                          </a:lnTo>
                          <a:lnTo>
                            <a:pt x="1847850" y="57150"/>
                          </a:lnTo>
                          <a:lnTo>
                            <a:pt x="1800225" y="55562"/>
                          </a:lnTo>
                          <a:lnTo>
                            <a:pt x="1745462" y="61112"/>
                          </a:lnTo>
                          <a:lnTo>
                            <a:pt x="1666087" y="73025"/>
                          </a:lnTo>
                          <a:lnTo>
                            <a:pt x="1622425" y="80162"/>
                          </a:lnTo>
                          <a:lnTo>
                            <a:pt x="1582737" y="85725"/>
                          </a:lnTo>
                          <a:lnTo>
                            <a:pt x="1512100" y="92862"/>
                          </a:lnTo>
                          <a:lnTo>
                            <a:pt x="1447800" y="97624"/>
                          </a:lnTo>
                          <a:lnTo>
                            <a:pt x="1392237" y="99212"/>
                          </a:lnTo>
                          <a:lnTo>
                            <a:pt x="1341437" y="97624"/>
                          </a:lnTo>
                          <a:lnTo>
                            <a:pt x="1318425" y="96037"/>
                          </a:lnTo>
                          <a:lnTo>
                            <a:pt x="1296987" y="93662"/>
                          </a:lnTo>
                          <a:lnTo>
                            <a:pt x="1272387" y="92075"/>
                          </a:lnTo>
                          <a:lnTo>
                            <a:pt x="1239837" y="89687"/>
                          </a:lnTo>
                          <a:lnTo>
                            <a:pt x="1195387" y="87312"/>
                          </a:lnTo>
                          <a:lnTo>
                            <a:pt x="1143000" y="84137"/>
                          </a:lnTo>
                          <a:lnTo>
                            <a:pt x="1089025" y="81749"/>
                          </a:lnTo>
                          <a:lnTo>
                            <a:pt x="1039812" y="80962"/>
                          </a:lnTo>
                          <a:lnTo>
                            <a:pt x="956475" y="85725"/>
                          </a:lnTo>
                          <a:lnTo>
                            <a:pt x="881062" y="93662"/>
                          </a:lnTo>
                          <a:lnTo>
                            <a:pt x="812012" y="103974"/>
                          </a:lnTo>
                          <a:lnTo>
                            <a:pt x="746125" y="114300"/>
                          </a:lnTo>
                          <a:lnTo>
                            <a:pt x="674687" y="123825"/>
                          </a:lnTo>
                          <a:lnTo>
                            <a:pt x="607225" y="130175"/>
                          </a:lnTo>
                          <a:lnTo>
                            <a:pt x="580237" y="131762"/>
                          </a:lnTo>
                          <a:lnTo>
                            <a:pt x="555625" y="130962"/>
                          </a:lnTo>
                          <a:lnTo>
                            <a:pt x="531812" y="130175"/>
                          </a:lnTo>
                          <a:lnTo>
                            <a:pt x="505625" y="130175"/>
                          </a:lnTo>
                          <a:lnTo>
                            <a:pt x="441325" y="130962"/>
                          </a:lnTo>
                          <a:lnTo>
                            <a:pt x="374650" y="134137"/>
                          </a:lnTo>
                          <a:lnTo>
                            <a:pt x="315125" y="143662"/>
                          </a:lnTo>
                          <a:lnTo>
                            <a:pt x="256387" y="154774"/>
                          </a:lnTo>
                          <a:lnTo>
                            <a:pt x="192887" y="164299"/>
                          </a:lnTo>
                          <a:lnTo>
                            <a:pt x="161925" y="168275"/>
                          </a:lnTo>
                          <a:lnTo>
                            <a:pt x="134150" y="170649"/>
                          </a:lnTo>
                          <a:lnTo>
                            <a:pt x="52387" y="166687"/>
                          </a:lnTo>
                          <a:lnTo>
                            <a:pt x="26200" y="166687"/>
                          </a:lnTo>
                          <a:lnTo>
                            <a:pt x="5562" y="164299"/>
                          </a:lnTo>
                          <a:lnTo>
                            <a:pt x="0" y="158750"/>
                          </a:lnTo>
                          <a:lnTo>
                            <a:pt x="800" y="150012"/>
                          </a:lnTo>
                          <a:lnTo>
                            <a:pt x="0" y="139700"/>
                          </a:lnTo>
                          <a:lnTo>
                            <a:pt x="2387" y="129374"/>
                          </a:lnTo>
                          <a:lnTo>
                            <a:pt x="6350" y="124612"/>
                          </a:lnTo>
                          <a:lnTo>
                            <a:pt x="12700" y="123024"/>
                          </a:lnTo>
                          <a:lnTo>
                            <a:pt x="27787" y="122237"/>
                          </a:lnTo>
                          <a:close/>
                        </a:path>
                      </a:pathLst>
                    </a:custGeom>
                    <a:ln w="1270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267" name="object 104"/>
                    <p:cNvPicPr/>
                    <p:nvPr/>
                  </p:nvPicPr>
                  <p:blipFill>
                    <a:blip r:embed="rId51" cstate="print"/>
                    <a:stretch>
                      <a:fillRect/>
                    </a:stretch>
                  </p:blipFill>
                  <p:spPr>
                    <a:xfrm>
                      <a:off x="4063187" y="1431213"/>
                      <a:ext cx="4297366" cy="21827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68" name="object 105"/>
                    <p:cNvSpPr/>
                    <p:nvPr/>
                  </p:nvSpPr>
                  <p:spPr>
                    <a:xfrm>
                      <a:off x="4063212" y="1431924"/>
                      <a:ext cx="4297680" cy="2184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97680" h="218439">
                          <a:moveTo>
                            <a:pt x="32537" y="117475"/>
                          </a:moveTo>
                          <a:lnTo>
                            <a:pt x="60325" y="119062"/>
                          </a:lnTo>
                          <a:lnTo>
                            <a:pt x="97624" y="121437"/>
                          </a:lnTo>
                          <a:lnTo>
                            <a:pt x="138899" y="123024"/>
                          </a:lnTo>
                          <a:lnTo>
                            <a:pt x="178587" y="122237"/>
                          </a:lnTo>
                          <a:lnTo>
                            <a:pt x="255587" y="111125"/>
                          </a:lnTo>
                          <a:lnTo>
                            <a:pt x="329399" y="97624"/>
                          </a:lnTo>
                          <a:lnTo>
                            <a:pt x="359562" y="92075"/>
                          </a:lnTo>
                          <a:lnTo>
                            <a:pt x="384962" y="88099"/>
                          </a:lnTo>
                          <a:lnTo>
                            <a:pt x="412750" y="84137"/>
                          </a:lnTo>
                          <a:lnTo>
                            <a:pt x="447675" y="80962"/>
                          </a:lnTo>
                          <a:lnTo>
                            <a:pt x="493712" y="80962"/>
                          </a:lnTo>
                          <a:lnTo>
                            <a:pt x="547687" y="82550"/>
                          </a:lnTo>
                          <a:lnTo>
                            <a:pt x="603250" y="83337"/>
                          </a:lnTo>
                          <a:lnTo>
                            <a:pt x="655637" y="80962"/>
                          </a:lnTo>
                          <a:lnTo>
                            <a:pt x="704850" y="73812"/>
                          </a:lnTo>
                          <a:lnTo>
                            <a:pt x="753262" y="63500"/>
                          </a:lnTo>
                          <a:lnTo>
                            <a:pt x="800100" y="52387"/>
                          </a:lnTo>
                          <a:lnTo>
                            <a:pt x="843749" y="44450"/>
                          </a:lnTo>
                          <a:lnTo>
                            <a:pt x="881849" y="40474"/>
                          </a:lnTo>
                          <a:lnTo>
                            <a:pt x="915987" y="38100"/>
                          </a:lnTo>
                          <a:lnTo>
                            <a:pt x="950112" y="37299"/>
                          </a:lnTo>
                          <a:lnTo>
                            <a:pt x="986624" y="36512"/>
                          </a:lnTo>
                          <a:lnTo>
                            <a:pt x="1071562" y="33337"/>
                          </a:lnTo>
                          <a:lnTo>
                            <a:pt x="1158074" y="32537"/>
                          </a:lnTo>
                          <a:lnTo>
                            <a:pt x="1239837" y="32537"/>
                          </a:lnTo>
                          <a:lnTo>
                            <a:pt x="1316824" y="36512"/>
                          </a:lnTo>
                          <a:lnTo>
                            <a:pt x="1385887" y="49999"/>
                          </a:lnTo>
                          <a:lnTo>
                            <a:pt x="1420012" y="57150"/>
                          </a:lnTo>
                          <a:lnTo>
                            <a:pt x="1455737" y="61112"/>
                          </a:lnTo>
                          <a:lnTo>
                            <a:pt x="1531937" y="57937"/>
                          </a:lnTo>
                          <a:lnTo>
                            <a:pt x="1573212" y="53975"/>
                          </a:lnTo>
                          <a:lnTo>
                            <a:pt x="1618449" y="48412"/>
                          </a:lnTo>
                          <a:lnTo>
                            <a:pt x="1670837" y="42062"/>
                          </a:lnTo>
                          <a:lnTo>
                            <a:pt x="1727987" y="33337"/>
                          </a:lnTo>
                          <a:lnTo>
                            <a:pt x="1785937" y="25400"/>
                          </a:lnTo>
                          <a:lnTo>
                            <a:pt x="1839112" y="19837"/>
                          </a:lnTo>
                          <a:lnTo>
                            <a:pt x="2014537" y="28575"/>
                          </a:lnTo>
                          <a:lnTo>
                            <a:pt x="2101850" y="35712"/>
                          </a:lnTo>
                          <a:lnTo>
                            <a:pt x="2143912" y="38887"/>
                          </a:lnTo>
                          <a:lnTo>
                            <a:pt x="2182012" y="40474"/>
                          </a:lnTo>
                          <a:lnTo>
                            <a:pt x="2212975" y="39687"/>
                          </a:lnTo>
                          <a:lnTo>
                            <a:pt x="2238375" y="37299"/>
                          </a:lnTo>
                          <a:lnTo>
                            <a:pt x="2263775" y="34925"/>
                          </a:lnTo>
                          <a:lnTo>
                            <a:pt x="2296312" y="32537"/>
                          </a:lnTo>
                          <a:lnTo>
                            <a:pt x="2338387" y="30949"/>
                          </a:lnTo>
                          <a:lnTo>
                            <a:pt x="2386012" y="29362"/>
                          </a:lnTo>
                          <a:lnTo>
                            <a:pt x="2435225" y="28575"/>
                          </a:lnTo>
                          <a:lnTo>
                            <a:pt x="2479675" y="28575"/>
                          </a:lnTo>
                          <a:lnTo>
                            <a:pt x="2516974" y="28575"/>
                          </a:lnTo>
                          <a:lnTo>
                            <a:pt x="2549525" y="28575"/>
                          </a:lnTo>
                          <a:lnTo>
                            <a:pt x="2582062" y="29362"/>
                          </a:lnTo>
                          <a:lnTo>
                            <a:pt x="2618574" y="28575"/>
                          </a:lnTo>
                          <a:lnTo>
                            <a:pt x="2660650" y="26187"/>
                          </a:lnTo>
                          <a:lnTo>
                            <a:pt x="2705887" y="23012"/>
                          </a:lnTo>
                          <a:lnTo>
                            <a:pt x="2751137" y="19837"/>
                          </a:lnTo>
                          <a:lnTo>
                            <a:pt x="2794000" y="15875"/>
                          </a:lnTo>
                          <a:lnTo>
                            <a:pt x="2868612" y="6350"/>
                          </a:lnTo>
                          <a:lnTo>
                            <a:pt x="2940837" y="0"/>
                          </a:lnTo>
                          <a:lnTo>
                            <a:pt x="3021012" y="3962"/>
                          </a:lnTo>
                          <a:lnTo>
                            <a:pt x="3059899" y="7937"/>
                          </a:lnTo>
                          <a:lnTo>
                            <a:pt x="3125787" y="16662"/>
                          </a:lnTo>
                          <a:lnTo>
                            <a:pt x="3176587" y="26987"/>
                          </a:lnTo>
                          <a:lnTo>
                            <a:pt x="3205949" y="32537"/>
                          </a:lnTo>
                          <a:lnTo>
                            <a:pt x="3224999" y="34925"/>
                          </a:lnTo>
                          <a:lnTo>
                            <a:pt x="3248025" y="38100"/>
                          </a:lnTo>
                          <a:lnTo>
                            <a:pt x="3298024" y="45237"/>
                          </a:lnTo>
                          <a:lnTo>
                            <a:pt x="3320249" y="47625"/>
                          </a:lnTo>
                          <a:lnTo>
                            <a:pt x="3339299" y="49999"/>
                          </a:lnTo>
                          <a:lnTo>
                            <a:pt x="3351999" y="51587"/>
                          </a:lnTo>
                          <a:lnTo>
                            <a:pt x="3356762" y="52387"/>
                          </a:lnTo>
                          <a:lnTo>
                            <a:pt x="3384550" y="55562"/>
                          </a:lnTo>
                          <a:lnTo>
                            <a:pt x="3429787" y="61112"/>
                          </a:lnTo>
                          <a:lnTo>
                            <a:pt x="3517099" y="78574"/>
                          </a:lnTo>
                          <a:lnTo>
                            <a:pt x="3581400" y="93662"/>
                          </a:lnTo>
                          <a:lnTo>
                            <a:pt x="3609975" y="100012"/>
                          </a:lnTo>
                          <a:lnTo>
                            <a:pt x="3666324" y="111912"/>
                          </a:lnTo>
                          <a:lnTo>
                            <a:pt x="3752049" y="124612"/>
                          </a:lnTo>
                          <a:lnTo>
                            <a:pt x="3807612" y="130962"/>
                          </a:lnTo>
                          <a:lnTo>
                            <a:pt x="3865562" y="137312"/>
                          </a:lnTo>
                          <a:lnTo>
                            <a:pt x="3920324" y="142074"/>
                          </a:lnTo>
                          <a:lnTo>
                            <a:pt x="4022725" y="150012"/>
                          </a:lnTo>
                          <a:lnTo>
                            <a:pt x="4068762" y="152400"/>
                          </a:lnTo>
                          <a:lnTo>
                            <a:pt x="4107649" y="154774"/>
                          </a:lnTo>
                          <a:lnTo>
                            <a:pt x="4133850" y="157162"/>
                          </a:lnTo>
                          <a:lnTo>
                            <a:pt x="4151312" y="160337"/>
                          </a:lnTo>
                          <a:lnTo>
                            <a:pt x="4166387" y="161925"/>
                          </a:lnTo>
                          <a:lnTo>
                            <a:pt x="4185437" y="162712"/>
                          </a:lnTo>
                          <a:lnTo>
                            <a:pt x="4212424" y="160337"/>
                          </a:lnTo>
                          <a:lnTo>
                            <a:pt x="4244174" y="155575"/>
                          </a:lnTo>
                          <a:lnTo>
                            <a:pt x="4272749" y="152400"/>
                          </a:lnTo>
                          <a:lnTo>
                            <a:pt x="4291012" y="154774"/>
                          </a:lnTo>
                          <a:lnTo>
                            <a:pt x="4297362" y="165887"/>
                          </a:lnTo>
                          <a:lnTo>
                            <a:pt x="4295775" y="182562"/>
                          </a:lnTo>
                          <a:lnTo>
                            <a:pt x="4288624" y="200025"/>
                          </a:lnTo>
                          <a:lnTo>
                            <a:pt x="4279099" y="211924"/>
                          </a:lnTo>
                          <a:lnTo>
                            <a:pt x="4267987" y="216687"/>
                          </a:lnTo>
                          <a:lnTo>
                            <a:pt x="4252912" y="218274"/>
                          </a:lnTo>
                          <a:lnTo>
                            <a:pt x="4214012" y="215900"/>
                          </a:lnTo>
                          <a:lnTo>
                            <a:pt x="4166387" y="213512"/>
                          </a:lnTo>
                          <a:lnTo>
                            <a:pt x="4137812" y="211137"/>
                          </a:lnTo>
                          <a:lnTo>
                            <a:pt x="4103687" y="207962"/>
                          </a:lnTo>
                          <a:lnTo>
                            <a:pt x="4080662" y="205574"/>
                          </a:lnTo>
                          <a:lnTo>
                            <a:pt x="4052087" y="201612"/>
                          </a:lnTo>
                          <a:lnTo>
                            <a:pt x="3988587" y="193675"/>
                          </a:lnTo>
                          <a:lnTo>
                            <a:pt x="3959225" y="189699"/>
                          </a:lnTo>
                          <a:lnTo>
                            <a:pt x="3934612" y="186524"/>
                          </a:lnTo>
                          <a:lnTo>
                            <a:pt x="3917950" y="184150"/>
                          </a:lnTo>
                          <a:lnTo>
                            <a:pt x="3911600" y="183349"/>
                          </a:lnTo>
                          <a:lnTo>
                            <a:pt x="3744112" y="162712"/>
                          </a:lnTo>
                          <a:lnTo>
                            <a:pt x="3720299" y="160337"/>
                          </a:lnTo>
                          <a:lnTo>
                            <a:pt x="3693312" y="157949"/>
                          </a:lnTo>
                          <a:lnTo>
                            <a:pt x="3635375" y="152400"/>
                          </a:lnTo>
                          <a:lnTo>
                            <a:pt x="3609174" y="150012"/>
                          </a:lnTo>
                          <a:lnTo>
                            <a:pt x="3588537" y="148424"/>
                          </a:lnTo>
                          <a:lnTo>
                            <a:pt x="3574249" y="147637"/>
                          </a:lnTo>
                          <a:lnTo>
                            <a:pt x="3568700" y="146837"/>
                          </a:lnTo>
                          <a:lnTo>
                            <a:pt x="3520274" y="142074"/>
                          </a:lnTo>
                          <a:lnTo>
                            <a:pt x="3468687" y="138112"/>
                          </a:lnTo>
                          <a:lnTo>
                            <a:pt x="3417087" y="132549"/>
                          </a:lnTo>
                          <a:lnTo>
                            <a:pt x="3369462" y="126199"/>
                          </a:lnTo>
                          <a:lnTo>
                            <a:pt x="3327400" y="117475"/>
                          </a:lnTo>
                          <a:lnTo>
                            <a:pt x="3289300" y="107149"/>
                          </a:lnTo>
                          <a:lnTo>
                            <a:pt x="3250399" y="96037"/>
                          </a:lnTo>
                          <a:lnTo>
                            <a:pt x="3205949" y="85725"/>
                          </a:lnTo>
                          <a:lnTo>
                            <a:pt x="3152775" y="74612"/>
                          </a:lnTo>
                          <a:lnTo>
                            <a:pt x="3093237" y="62699"/>
                          </a:lnTo>
                          <a:lnTo>
                            <a:pt x="3035300" y="52387"/>
                          </a:lnTo>
                          <a:lnTo>
                            <a:pt x="2985287" y="44450"/>
                          </a:lnTo>
                          <a:lnTo>
                            <a:pt x="2947187" y="40474"/>
                          </a:lnTo>
                          <a:lnTo>
                            <a:pt x="2917024" y="38887"/>
                          </a:lnTo>
                          <a:lnTo>
                            <a:pt x="2888449" y="39687"/>
                          </a:lnTo>
                          <a:lnTo>
                            <a:pt x="2855112" y="40474"/>
                          </a:lnTo>
                          <a:lnTo>
                            <a:pt x="2774149" y="45237"/>
                          </a:lnTo>
                          <a:lnTo>
                            <a:pt x="2687637" y="52387"/>
                          </a:lnTo>
                          <a:lnTo>
                            <a:pt x="2508250" y="73025"/>
                          </a:lnTo>
                          <a:lnTo>
                            <a:pt x="2415374" y="88900"/>
                          </a:lnTo>
                          <a:lnTo>
                            <a:pt x="2316162" y="101600"/>
                          </a:lnTo>
                          <a:lnTo>
                            <a:pt x="2260600" y="103974"/>
                          </a:lnTo>
                          <a:lnTo>
                            <a:pt x="2201062" y="103974"/>
                          </a:lnTo>
                          <a:lnTo>
                            <a:pt x="2142324" y="103187"/>
                          </a:lnTo>
                          <a:lnTo>
                            <a:pt x="2092325" y="101600"/>
                          </a:lnTo>
                          <a:lnTo>
                            <a:pt x="2051837" y="100012"/>
                          </a:lnTo>
                          <a:lnTo>
                            <a:pt x="1957387" y="89687"/>
                          </a:lnTo>
                          <a:lnTo>
                            <a:pt x="1902612" y="72224"/>
                          </a:lnTo>
                          <a:lnTo>
                            <a:pt x="1876425" y="63500"/>
                          </a:lnTo>
                          <a:lnTo>
                            <a:pt x="1851025" y="57150"/>
                          </a:lnTo>
                          <a:lnTo>
                            <a:pt x="1804187" y="55562"/>
                          </a:lnTo>
                          <a:lnTo>
                            <a:pt x="1749425" y="61112"/>
                          </a:lnTo>
                          <a:lnTo>
                            <a:pt x="1670050" y="73025"/>
                          </a:lnTo>
                          <a:lnTo>
                            <a:pt x="1626387" y="80162"/>
                          </a:lnTo>
                          <a:lnTo>
                            <a:pt x="1585912" y="85725"/>
                          </a:lnTo>
                          <a:lnTo>
                            <a:pt x="1515262" y="92862"/>
                          </a:lnTo>
                          <a:lnTo>
                            <a:pt x="1451762" y="97624"/>
                          </a:lnTo>
                          <a:lnTo>
                            <a:pt x="1396199" y="99212"/>
                          </a:lnTo>
                          <a:lnTo>
                            <a:pt x="1345399" y="97624"/>
                          </a:lnTo>
                          <a:lnTo>
                            <a:pt x="1321587" y="96037"/>
                          </a:lnTo>
                          <a:lnTo>
                            <a:pt x="1300162" y="93662"/>
                          </a:lnTo>
                          <a:lnTo>
                            <a:pt x="1275549" y="92075"/>
                          </a:lnTo>
                          <a:lnTo>
                            <a:pt x="1243799" y="89687"/>
                          </a:lnTo>
                          <a:lnTo>
                            <a:pt x="1199349" y="87312"/>
                          </a:lnTo>
                          <a:lnTo>
                            <a:pt x="1146962" y="84137"/>
                          </a:lnTo>
                          <a:lnTo>
                            <a:pt x="1092987" y="81749"/>
                          </a:lnTo>
                          <a:lnTo>
                            <a:pt x="1043774" y="80962"/>
                          </a:lnTo>
                          <a:lnTo>
                            <a:pt x="959637" y="85725"/>
                          </a:lnTo>
                          <a:lnTo>
                            <a:pt x="884237" y="93662"/>
                          </a:lnTo>
                          <a:lnTo>
                            <a:pt x="815975" y="103974"/>
                          </a:lnTo>
                          <a:lnTo>
                            <a:pt x="750087" y="113499"/>
                          </a:lnTo>
                          <a:lnTo>
                            <a:pt x="678649" y="123024"/>
                          </a:lnTo>
                          <a:lnTo>
                            <a:pt x="642937" y="127787"/>
                          </a:lnTo>
                          <a:lnTo>
                            <a:pt x="611187" y="130175"/>
                          </a:lnTo>
                          <a:lnTo>
                            <a:pt x="583399" y="130962"/>
                          </a:lnTo>
                          <a:lnTo>
                            <a:pt x="559587" y="130962"/>
                          </a:lnTo>
                          <a:lnTo>
                            <a:pt x="535774" y="130175"/>
                          </a:lnTo>
                          <a:lnTo>
                            <a:pt x="508787" y="130175"/>
                          </a:lnTo>
                          <a:lnTo>
                            <a:pt x="445287" y="130962"/>
                          </a:lnTo>
                          <a:lnTo>
                            <a:pt x="378612" y="134137"/>
                          </a:lnTo>
                          <a:lnTo>
                            <a:pt x="319087" y="143662"/>
                          </a:lnTo>
                          <a:lnTo>
                            <a:pt x="260350" y="154774"/>
                          </a:lnTo>
                          <a:lnTo>
                            <a:pt x="196850" y="164299"/>
                          </a:lnTo>
                          <a:lnTo>
                            <a:pt x="165887" y="168275"/>
                          </a:lnTo>
                          <a:lnTo>
                            <a:pt x="138112" y="170649"/>
                          </a:lnTo>
                          <a:lnTo>
                            <a:pt x="56349" y="166687"/>
                          </a:lnTo>
                          <a:lnTo>
                            <a:pt x="24599" y="167474"/>
                          </a:lnTo>
                          <a:lnTo>
                            <a:pt x="11899" y="166687"/>
                          </a:lnTo>
                          <a:lnTo>
                            <a:pt x="3175" y="162712"/>
                          </a:lnTo>
                          <a:lnTo>
                            <a:pt x="0" y="153187"/>
                          </a:lnTo>
                          <a:lnTo>
                            <a:pt x="2374" y="139700"/>
                          </a:lnTo>
                          <a:lnTo>
                            <a:pt x="6350" y="126199"/>
                          </a:lnTo>
                          <a:lnTo>
                            <a:pt x="10312" y="117475"/>
                          </a:lnTo>
                          <a:lnTo>
                            <a:pt x="11899" y="114300"/>
                          </a:lnTo>
                          <a:lnTo>
                            <a:pt x="12700" y="115087"/>
                          </a:lnTo>
                          <a:lnTo>
                            <a:pt x="18249" y="115887"/>
                          </a:lnTo>
                          <a:lnTo>
                            <a:pt x="32537" y="117475"/>
                          </a:lnTo>
                          <a:close/>
                        </a:path>
                      </a:pathLst>
                    </a:custGeom>
                    <a:ln w="1270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269" name="object 106"/>
                    <p:cNvPicPr/>
                    <p:nvPr/>
                  </p:nvPicPr>
                  <p:blipFill>
                    <a:blip r:embed="rId52" cstate="print"/>
                    <a:stretch>
                      <a:fillRect/>
                    </a:stretch>
                  </p:blipFill>
                  <p:spPr>
                    <a:xfrm>
                      <a:off x="8330704" y="1244710"/>
                      <a:ext cx="141329" cy="41529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0" name="object 107"/>
                    <p:cNvPicPr/>
                    <p:nvPr/>
                  </p:nvPicPr>
                  <p:blipFill>
                    <a:blip r:embed="rId53" cstate="print"/>
                    <a:stretch>
                      <a:fillRect/>
                    </a:stretch>
                  </p:blipFill>
                  <p:spPr>
                    <a:xfrm>
                      <a:off x="3982961" y="816648"/>
                      <a:ext cx="4532337" cy="95637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1" name="object 108"/>
                    <p:cNvPicPr/>
                    <p:nvPr/>
                  </p:nvPicPr>
                  <p:blipFill>
                    <a:blip r:embed="rId54" cstate="print"/>
                    <a:stretch>
                      <a:fillRect/>
                    </a:stretch>
                  </p:blipFill>
                  <p:spPr>
                    <a:xfrm>
                      <a:off x="203200" y="660400"/>
                      <a:ext cx="3225800" cy="11811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72" name="object 109"/>
                    <p:cNvSpPr/>
                    <p:nvPr/>
                  </p:nvSpPr>
                  <p:spPr>
                    <a:xfrm>
                      <a:off x="260409" y="710227"/>
                      <a:ext cx="3085465" cy="10331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85465" h="1033144">
                          <a:moveTo>
                            <a:pt x="3085122" y="0"/>
                          </a:moveTo>
                          <a:lnTo>
                            <a:pt x="0" y="0"/>
                          </a:lnTo>
                          <a:lnTo>
                            <a:pt x="0" y="1032530"/>
                          </a:lnTo>
                          <a:lnTo>
                            <a:pt x="3085122" y="1032530"/>
                          </a:lnTo>
                          <a:lnTo>
                            <a:pt x="3085122" y="0"/>
                          </a:lnTo>
                          <a:close/>
                        </a:path>
                      </a:pathLst>
                    </a:custGeom>
                    <a:solidFill>
                      <a:srgbClr val="262626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273" name="object 110"/>
                    <p:cNvPicPr/>
                    <p:nvPr/>
                  </p:nvPicPr>
                  <p:blipFill>
                    <a:blip r:embed="rId55" cstate="print"/>
                    <a:stretch>
                      <a:fillRect/>
                    </a:stretch>
                  </p:blipFill>
                  <p:spPr>
                    <a:xfrm>
                      <a:off x="254000" y="698496"/>
                      <a:ext cx="1048741" cy="104664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74" name="object 111"/>
                    <p:cNvSpPr/>
                    <p:nvPr/>
                  </p:nvSpPr>
                  <p:spPr>
                    <a:xfrm>
                      <a:off x="398462" y="923924"/>
                      <a:ext cx="708025" cy="708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8025" h="708025">
                          <a:moveTo>
                            <a:pt x="0" y="354012"/>
                          </a:moveTo>
                          <a:lnTo>
                            <a:pt x="7143" y="282575"/>
                          </a:lnTo>
                          <a:lnTo>
                            <a:pt x="27781" y="216687"/>
                          </a:lnTo>
                          <a:lnTo>
                            <a:pt x="60325" y="156362"/>
                          </a:lnTo>
                          <a:lnTo>
                            <a:pt x="103981" y="103974"/>
                          </a:lnTo>
                          <a:lnTo>
                            <a:pt x="156368" y="60325"/>
                          </a:lnTo>
                          <a:lnTo>
                            <a:pt x="216693" y="27774"/>
                          </a:lnTo>
                          <a:lnTo>
                            <a:pt x="282575" y="7137"/>
                          </a:lnTo>
                          <a:lnTo>
                            <a:pt x="354012" y="0"/>
                          </a:lnTo>
                          <a:lnTo>
                            <a:pt x="425450" y="7137"/>
                          </a:lnTo>
                          <a:lnTo>
                            <a:pt x="491331" y="27774"/>
                          </a:lnTo>
                          <a:lnTo>
                            <a:pt x="551656" y="60325"/>
                          </a:lnTo>
                          <a:lnTo>
                            <a:pt x="604043" y="103974"/>
                          </a:lnTo>
                          <a:lnTo>
                            <a:pt x="647700" y="156362"/>
                          </a:lnTo>
                          <a:lnTo>
                            <a:pt x="680243" y="216687"/>
                          </a:lnTo>
                          <a:lnTo>
                            <a:pt x="700881" y="282575"/>
                          </a:lnTo>
                          <a:lnTo>
                            <a:pt x="708025" y="354012"/>
                          </a:lnTo>
                          <a:lnTo>
                            <a:pt x="700881" y="425450"/>
                          </a:lnTo>
                          <a:lnTo>
                            <a:pt x="680243" y="492125"/>
                          </a:lnTo>
                          <a:lnTo>
                            <a:pt x="647700" y="552450"/>
                          </a:lnTo>
                          <a:lnTo>
                            <a:pt x="604043" y="604837"/>
                          </a:lnTo>
                          <a:lnTo>
                            <a:pt x="551656" y="647700"/>
                          </a:lnTo>
                          <a:lnTo>
                            <a:pt x="491331" y="680237"/>
                          </a:lnTo>
                          <a:lnTo>
                            <a:pt x="425450" y="700874"/>
                          </a:lnTo>
                          <a:lnTo>
                            <a:pt x="354012" y="708025"/>
                          </a:lnTo>
                          <a:lnTo>
                            <a:pt x="282575" y="700874"/>
                          </a:lnTo>
                          <a:lnTo>
                            <a:pt x="216693" y="680237"/>
                          </a:lnTo>
                          <a:lnTo>
                            <a:pt x="156368" y="647700"/>
                          </a:lnTo>
                          <a:lnTo>
                            <a:pt x="103981" y="604837"/>
                          </a:lnTo>
                          <a:lnTo>
                            <a:pt x="60325" y="552450"/>
                          </a:lnTo>
                          <a:lnTo>
                            <a:pt x="27781" y="492125"/>
                          </a:lnTo>
                          <a:lnTo>
                            <a:pt x="7143" y="425450"/>
                          </a:lnTo>
                          <a:lnTo>
                            <a:pt x="0" y="354012"/>
                          </a:lnTo>
                          <a:close/>
                        </a:path>
                      </a:pathLst>
                    </a:custGeom>
                    <a:ln w="19050">
                      <a:solidFill>
                        <a:srgbClr val="01E3EE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" name="object 112"/>
                    <p:cNvSpPr/>
                    <p:nvPr/>
                  </p:nvSpPr>
                  <p:spPr>
                    <a:xfrm>
                      <a:off x="1005879" y="907326"/>
                      <a:ext cx="407034" cy="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34" h="6350">
                          <a:moveTo>
                            <a:pt x="0" y="0"/>
                          </a:moveTo>
                          <a:lnTo>
                            <a:pt x="406538" y="5791"/>
                          </a:lnTo>
                        </a:path>
                      </a:pathLst>
                    </a:custGeom>
                    <a:ln w="19050">
                      <a:solidFill>
                        <a:srgbClr val="FFFF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" name="object 113"/>
                    <p:cNvSpPr/>
                    <p:nvPr/>
                  </p:nvSpPr>
                  <p:spPr>
                    <a:xfrm>
                      <a:off x="1392821" y="874750"/>
                      <a:ext cx="76835" cy="76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834" h="76200">
                          <a:moveTo>
                            <a:pt x="1092" y="0"/>
                          </a:moveTo>
                          <a:lnTo>
                            <a:pt x="0" y="76187"/>
                          </a:lnTo>
                          <a:lnTo>
                            <a:pt x="76733" y="39179"/>
                          </a:lnTo>
                          <a:lnTo>
                            <a:pt x="1092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object 114"/>
                    <p:cNvSpPr/>
                    <p:nvPr/>
                  </p:nvSpPr>
                  <p:spPr>
                    <a:xfrm>
                      <a:off x="1067479" y="1143698"/>
                      <a:ext cx="347980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7980">
                          <a:moveTo>
                            <a:pt x="0" y="0"/>
                          </a:moveTo>
                          <a:lnTo>
                            <a:pt x="347960" y="0"/>
                          </a:lnTo>
                        </a:path>
                      </a:pathLst>
                    </a:custGeom>
                    <a:ln w="19050">
                      <a:solidFill>
                        <a:srgbClr val="01E3EE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8" name="object 115"/>
                    <p:cNvSpPr/>
                    <p:nvPr/>
                  </p:nvSpPr>
                  <p:spPr>
                    <a:xfrm>
                      <a:off x="1396390" y="1105598"/>
                      <a:ext cx="76200" cy="76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200" h="76200">
                          <a:moveTo>
                            <a:pt x="0" y="0"/>
                          </a:moveTo>
                          <a:lnTo>
                            <a:pt x="0" y="76200"/>
                          </a:lnTo>
                          <a:lnTo>
                            <a:pt x="76200" y="381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1E3EE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9" name="object 116"/>
                    <p:cNvSpPr/>
                    <p:nvPr/>
                  </p:nvSpPr>
                  <p:spPr>
                    <a:xfrm>
                      <a:off x="1004639" y="1371498"/>
                      <a:ext cx="407034" cy="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34" h="6350">
                          <a:moveTo>
                            <a:pt x="0" y="0"/>
                          </a:moveTo>
                          <a:lnTo>
                            <a:pt x="406533" y="5791"/>
                          </a:lnTo>
                        </a:path>
                      </a:pathLst>
                    </a:custGeom>
                    <a:ln w="190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0" name="object 117"/>
                    <p:cNvSpPr/>
                    <p:nvPr/>
                  </p:nvSpPr>
                  <p:spPr>
                    <a:xfrm>
                      <a:off x="1391577" y="1338922"/>
                      <a:ext cx="76835" cy="76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834" h="76200">
                          <a:moveTo>
                            <a:pt x="1092" y="0"/>
                          </a:moveTo>
                          <a:lnTo>
                            <a:pt x="0" y="76200"/>
                          </a:lnTo>
                          <a:lnTo>
                            <a:pt x="76746" y="39179"/>
                          </a:lnTo>
                          <a:lnTo>
                            <a:pt x="1092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47" name="object 118"/>
                  <p:cNvSpPr txBox="1"/>
                  <p:nvPr/>
                </p:nvSpPr>
                <p:spPr>
                  <a:xfrm>
                    <a:off x="427226" y="777565"/>
                    <a:ext cx="3085465" cy="802628"/>
                  </a:xfrm>
                  <a:prstGeom prst="rect">
                    <a:avLst/>
                  </a:prstGeom>
                </p:spPr>
                <p:txBody>
                  <a:bodyPr vert="horz" wrap="square" lIns="0" tIns="108585" rIns="0" bIns="0" rtlCol="0">
                    <a:spAutoFit/>
                  </a:bodyPr>
                  <a:lstStyle/>
                  <a:p>
                    <a:pPr marL="123952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External</a:t>
                    </a:r>
                    <a:r>
                      <a:rPr kumimoji="0" sz="12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elastic</a:t>
                    </a:r>
                    <a:r>
                      <a:rPr kumimoji="0" sz="1200" b="1" i="0" u="none" strike="noStrike" kern="0" cap="none" spc="-45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laminar</a:t>
                    </a:r>
                    <a:endParaRPr kumimoji="0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  <a:p>
                    <a:pPr marL="1239520" marR="103505" lvl="0" indent="0" algn="l" defTabSz="914400" rtl="0" eaLnBrk="1" fontAlgn="auto" latinLnBrk="0" hangingPunct="1">
                      <a:lnSpc>
                        <a:spcPct val="70000"/>
                      </a:lnSpc>
                      <a:spcBef>
                        <a:spcPts val="495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1E3E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Reference</a:t>
                    </a:r>
                    <a:r>
                      <a:rPr kumimoji="0" sz="1200" b="1" i="0" u="none" strike="noStrike" kern="0" cap="none" spc="-40" normalizeH="0" baseline="0" noProof="0" dirty="0">
                        <a:ln>
                          <a:noFill/>
                        </a:ln>
                        <a:solidFill>
                          <a:srgbClr val="01E3EE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1E3E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lumen</a:t>
                    </a:r>
                    <a:r>
                      <a:rPr kumimoji="0" sz="1200" b="1" i="0" u="none" strike="noStrike" kern="0" cap="none" spc="-35" normalizeH="0" baseline="0" noProof="0" dirty="0">
                        <a:ln>
                          <a:noFill/>
                        </a:ln>
                        <a:solidFill>
                          <a:srgbClr val="01E3EE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1E3E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contour</a:t>
                    </a:r>
                    <a:r>
                      <a:rPr kumimoji="0" sz="1200" b="1" i="0" u="none" strike="noStrike" kern="0" cap="none" spc="-35" normalizeH="0" baseline="0" noProof="0" dirty="0">
                        <a:ln>
                          <a:noFill/>
                        </a:ln>
                        <a:solidFill>
                          <a:srgbClr val="01E3EE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-20" normalizeH="0" baseline="0" noProof="0" dirty="0">
                        <a:ln>
                          <a:noFill/>
                        </a:ln>
                        <a:solidFill>
                          <a:srgbClr val="01E3E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with</a:t>
                    </a:r>
                    <a:r>
                      <a:rPr kumimoji="0" sz="1200" b="1" i="0" u="none" strike="noStrike" kern="0" cap="none" spc="-20" normalizeH="0" baseline="0" noProof="0" dirty="0">
                        <a:ln>
                          <a:noFill/>
                        </a:ln>
                        <a:solidFill>
                          <a:srgbClr val="01E3EE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01E3E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step-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1E3E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down</a:t>
                    </a:r>
                    <a:r>
                      <a:rPr kumimoji="0" sz="1200" b="1" i="0" u="none" strike="noStrike" kern="0" cap="none" spc="-40" normalizeH="0" baseline="0" noProof="0" dirty="0">
                        <a:ln>
                          <a:noFill/>
                        </a:ln>
                        <a:solidFill>
                          <a:srgbClr val="01E3EE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1E3E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across</a:t>
                    </a:r>
                    <a:r>
                      <a:rPr kumimoji="0" sz="1200" b="1" i="0" u="none" strike="noStrike" kern="0" cap="none" spc="-35" normalizeH="0" baseline="0" noProof="0" dirty="0">
                        <a:ln>
                          <a:noFill/>
                        </a:ln>
                        <a:solidFill>
                          <a:srgbClr val="01E3EE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01E3E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bifurcations</a:t>
                    </a:r>
                    <a:endParaRPr kumimoji="0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  <a:p>
                    <a:pPr marL="1245235" marR="963294" lvl="0" indent="1905" algn="l" defTabSz="914400" rtl="0" eaLnBrk="1" fontAlgn="auto" latinLnBrk="0" hangingPunct="1">
                      <a:lnSpc>
                        <a:spcPts val="1290"/>
                      </a:lnSpc>
                      <a:spcBef>
                        <a:spcPts val="55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Lumen</a:t>
                    </a:r>
                    <a:r>
                      <a:rPr kumimoji="0" sz="1200" b="1" i="0" u="none" strike="noStrike" kern="0" cap="none" spc="-6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contour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Stent</a:t>
                    </a:r>
                    <a:r>
                      <a:rPr kumimoji="0" sz="1200" b="1" i="0" u="none" strike="noStrike" kern="0" cap="none" spc="-3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2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strut</a:t>
                    </a:r>
                    <a:endParaRPr kumimoji="0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  <p:grpSp>
                <p:nvGrpSpPr>
                  <p:cNvPr id="248" name="object 119"/>
                  <p:cNvGrpSpPr/>
                  <p:nvPr/>
                </p:nvGrpSpPr>
                <p:grpSpPr>
                  <a:xfrm>
                    <a:off x="905416" y="1016005"/>
                    <a:ext cx="7874000" cy="2641600"/>
                    <a:chOff x="905416" y="1016005"/>
                    <a:chExt cx="7874000" cy="2641600"/>
                  </a:xfrm>
                </p:grpSpPr>
                <p:sp>
                  <p:nvSpPr>
                    <p:cNvPr id="257" name="object 120"/>
                    <p:cNvSpPr/>
                    <p:nvPr/>
                  </p:nvSpPr>
                  <p:spPr>
                    <a:xfrm>
                      <a:off x="914941" y="1532153"/>
                      <a:ext cx="482600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600">
                          <a:moveTo>
                            <a:pt x="0" y="0"/>
                          </a:moveTo>
                          <a:lnTo>
                            <a:pt x="482592" y="0"/>
                          </a:lnTo>
                        </a:path>
                      </a:pathLst>
                    </a:custGeom>
                    <a:ln w="19050">
                      <a:solidFill>
                        <a:srgbClr val="FFFF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8" name="object 121"/>
                    <p:cNvSpPr/>
                    <p:nvPr/>
                  </p:nvSpPr>
                  <p:spPr>
                    <a:xfrm>
                      <a:off x="1378483" y="1494053"/>
                      <a:ext cx="76200" cy="76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200" h="76200">
                          <a:moveTo>
                            <a:pt x="0" y="0"/>
                          </a:moveTo>
                          <a:lnTo>
                            <a:pt x="0" y="76200"/>
                          </a:lnTo>
                          <a:lnTo>
                            <a:pt x="76200" y="381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259" name="object 122"/>
                    <p:cNvPicPr/>
                    <p:nvPr/>
                  </p:nvPicPr>
                  <p:blipFill>
                    <a:blip r:embed="rId56" cstate="print"/>
                    <a:stretch>
                      <a:fillRect/>
                    </a:stretch>
                  </p:blipFill>
                  <p:spPr>
                    <a:xfrm>
                      <a:off x="3937000" y="1016005"/>
                      <a:ext cx="4842395" cy="8602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60" name="object 123"/>
                    <p:cNvPicPr/>
                    <p:nvPr/>
                  </p:nvPicPr>
                  <p:blipFill>
                    <a:blip r:embed="rId57" cstate="print"/>
                    <a:stretch>
                      <a:fillRect/>
                    </a:stretch>
                  </p:blipFill>
                  <p:spPr>
                    <a:xfrm>
                      <a:off x="2451100" y="2654300"/>
                      <a:ext cx="1231900" cy="10033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61" name="object 124"/>
                    <p:cNvSpPr/>
                    <p:nvPr/>
                  </p:nvSpPr>
                  <p:spPr>
                    <a:xfrm>
                      <a:off x="2534335" y="2707900"/>
                      <a:ext cx="1087120" cy="8559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87120" h="855979">
                          <a:moveTo>
                            <a:pt x="1086519" y="0"/>
                          </a:moveTo>
                          <a:lnTo>
                            <a:pt x="0" y="0"/>
                          </a:lnTo>
                          <a:lnTo>
                            <a:pt x="0" y="855478"/>
                          </a:lnTo>
                          <a:lnTo>
                            <a:pt x="1086519" y="855478"/>
                          </a:lnTo>
                          <a:lnTo>
                            <a:pt x="1086519" y="0"/>
                          </a:lnTo>
                          <a:close/>
                        </a:path>
                      </a:pathLst>
                    </a:custGeom>
                    <a:solidFill>
                      <a:srgbClr val="006FC0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object 125"/>
                    <p:cNvSpPr/>
                    <p:nvPr/>
                  </p:nvSpPr>
                  <p:spPr>
                    <a:xfrm>
                      <a:off x="2534335" y="2707900"/>
                      <a:ext cx="1087120" cy="8559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87120" h="855979">
                          <a:moveTo>
                            <a:pt x="0" y="855478"/>
                          </a:moveTo>
                          <a:lnTo>
                            <a:pt x="1086519" y="855478"/>
                          </a:lnTo>
                          <a:lnTo>
                            <a:pt x="1086519" y="0"/>
                          </a:lnTo>
                          <a:lnTo>
                            <a:pt x="0" y="0"/>
                          </a:lnTo>
                          <a:lnTo>
                            <a:pt x="0" y="855478"/>
                          </a:lnTo>
                          <a:close/>
                        </a:path>
                      </a:pathLst>
                    </a:custGeom>
                    <a:ln w="9525">
                      <a:solidFill>
                        <a:srgbClr val="4A7EBA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49" name="object 127"/>
                  <p:cNvSpPr txBox="1"/>
                  <p:nvPr/>
                </p:nvSpPr>
                <p:spPr>
                  <a:xfrm>
                    <a:off x="2657353" y="2806463"/>
                    <a:ext cx="828040" cy="626202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065" marR="508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6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Step-</a:t>
                    </a:r>
                    <a:r>
                      <a:rPr kumimoji="0" sz="1600" b="1" i="0" u="none" strike="noStrike" kern="0" cap="none" spc="-2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down</a:t>
                    </a:r>
                    <a:r>
                      <a:rPr kumimoji="0" sz="1600" b="0" i="0" u="none" strike="noStrike" kern="0" cap="none" spc="-2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6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reference</a:t>
                    </a:r>
                    <a:r>
                      <a:rPr kumimoji="0" sz="16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rPr>
                      <a:t> </a:t>
                    </a:r>
                    <a:r>
                      <a:rPr kumimoji="0" sz="1600" b="1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rPr>
                      <a:t>lumen</a:t>
                    </a:r>
                    <a:endParaRPr kumimoji="0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  <p:grpSp>
                <p:nvGrpSpPr>
                  <p:cNvPr id="250" name="object 128"/>
                  <p:cNvGrpSpPr/>
                  <p:nvPr/>
                </p:nvGrpSpPr>
                <p:grpSpPr>
                  <a:xfrm>
                    <a:off x="2159000" y="3048000"/>
                    <a:ext cx="1930400" cy="190500"/>
                    <a:chOff x="2159000" y="3048000"/>
                    <a:chExt cx="1930400" cy="190500"/>
                  </a:xfrm>
                </p:grpSpPr>
                <p:pic>
                  <p:nvPicPr>
                    <p:cNvPr id="251" name="object 129"/>
                    <p:cNvPicPr/>
                    <p:nvPr/>
                  </p:nvPicPr>
                  <p:blipFill>
                    <a:blip r:embed="rId58" cstate="print"/>
                    <a:stretch>
                      <a:fillRect/>
                    </a:stretch>
                  </p:blipFill>
                  <p:spPr>
                    <a:xfrm>
                      <a:off x="2159000" y="3060700"/>
                      <a:ext cx="444500" cy="1778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52" name="object 130"/>
                    <p:cNvSpPr/>
                    <p:nvPr/>
                  </p:nvSpPr>
                  <p:spPr>
                    <a:xfrm>
                      <a:off x="2316022" y="3135642"/>
                      <a:ext cx="218440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8439">
                          <a:moveTo>
                            <a:pt x="218313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25400">
                      <a:solidFill>
                        <a:srgbClr val="4F80BC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3" name="object 131"/>
                    <p:cNvSpPr/>
                    <p:nvPr/>
                  </p:nvSpPr>
                  <p:spPr>
                    <a:xfrm>
                      <a:off x="2258872" y="3097542"/>
                      <a:ext cx="76200" cy="76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200" h="76200">
                          <a:moveTo>
                            <a:pt x="76200" y="0"/>
                          </a:moveTo>
                          <a:lnTo>
                            <a:pt x="0" y="38100"/>
                          </a:lnTo>
                          <a:lnTo>
                            <a:pt x="76200" y="76200"/>
                          </a:lnTo>
                          <a:lnTo>
                            <a:pt x="76200" y="0"/>
                          </a:lnTo>
                          <a:close/>
                        </a:path>
                      </a:pathLst>
                    </a:custGeom>
                    <a:solidFill>
                      <a:srgbClr val="4F80BC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254" name="object 132"/>
                    <p:cNvPicPr/>
                    <p:nvPr/>
                  </p:nvPicPr>
                  <p:blipFill>
                    <a:blip r:embed="rId59" cstate="print"/>
                    <a:stretch>
                      <a:fillRect/>
                    </a:stretch>
                  </p:blipFill>
                  <p:spPr>
                    <a:xfrm>
                      <a:off x="3492500" y="3048000"/>
                      <a:ext cx="596900" cy="1778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55" name="object 133"/>
                    <p:cNvSpPr/>
                    <p:nvPr/>
                  </p:nvSpPr>
                  <p:spPr>
                    <a:xfrm>
                      <a:off x="3595268" y="3125647"/>
                      <a:ext cx="367030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7029">
                          <a:moveTo>
                            <a:pt x="0" y="0"/>
                          </a:moveTo>
                          <a:lnTo>
                            <a:pt x="366560" y="0"/>
                          </a:lnTo>
                        </a:path>
                      </a:pathLst>
                    </a:custGeom>
                    <a:ln w="25400">
                      <a:solidFill>
                        <a:srgbClr val="4F80BC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6" name="object 134"/>
                    <p:cNvSpPr/>
                    <p:nvPr/>
                  </p:nvSpPr>
                  <p:spPr>
                    <a:xfrm>
                      <a:off x="3942778" y="3087547"/>
                      <a:ext cx="76200" cy="76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200" h="76200">
                          <a:moveTo>
                            <a:pt x="0" y="0"/>
                          </a:moveTo>
                          <a:lnTo>
                            <a:pt x="0" y="76200"/>
                          </a:lnTo>
                          <a:lnTo>
                            <a:pt x="76200" y="381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F80BC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231" name="object 84"/>
              <p:cNvSpPr txBox="1"/>
              <p:nvPr/>
            </p:nvSpPr>
            <p:spPr>
              <a:xfrm>
                <a:off x="427226" y="3816619"/>
                <a:ext cx="2263140" cy="164565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254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012825" algn="l"/>
                    <a:tab pos="1861820" algn="l"/>
                  </a:tabLst>
                  <a:defRPr/>
                </a:pPr>
                <a:r>
                  <a: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Expansion</a:t>
                </a:r>
                <a:r>
                  <a:rPr kumimoji="0" sz="1200" b="1" i="0" u="none" strike="noStrike" kern="0" cap="none" spc="-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  <a:r>
                  <a:rPr kumimoji="0" sz="1200" b="1" i="0" u="none" strike="noStrike" kern="0" cap="none" spc="-75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800" b="1" i="0" u="sng" strike="noStrike" kern="0" cap="none" spc="0" normalizeH="0" baseline="34722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Stent</a:t>
                </a:r>
                <a:r>
                  <a:rPr kumimoji="0" sz="1800" b="1" i="0" u="sng" strike="noStrike" kern="0" cap="none" spc="-44" normalizeH="0" baseline="34722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800" b="1" i="0" u="sng" strike="noStrike" kern="0" cap="none" spc="-30" normalizeH="0" baseline="34722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area</a:t>
                </a:r>
                <a:r>
                  <a:rPr kumimoji="0" sz="1800" b="1" i="0" u="sng" strike="noStrike" kern="0" cap="none" spc="0" normalizeH="0" baseline="34722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sz="1800" b="1" i="0" u="none" strike="noStrike" kern="0" cap="none" spc="-202" normalizeH="0" baseline="34722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&lt;80%</a:t>
                </a:r>
              </a:p>
            </p:txBody>
          </p:sp>
        </p:grpSp>
        <p:cxnSp>
          <p:nvCxnSpPr>
            <p:cNvPr id="90112" name="Straight Connector 90111"/>
            <p:cNvCxnSpPr/>
            <p:nvPr/>
          </p:nvCxnSpPr>
          <p:spPr bwMode="auto">
            <a:xfrm>
              <a:off x="1418319" y="5201826"/>
              <a:ext cx="955161" cy="0"/>
            </a:xfrm>
            <a:prstGeom prst="line">
              <a:avLst/>
            </a:prstGeom>
            <a:solidFill>
              <a:srgbClr val="FFCC99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119" name="Straight Connector 90118"/>
            <p:cNvCxnSpPr/>
            <p:nvPr/>
          </p:nvCxnSpPr>
          <p:spPr bwMode="auto">
            <a:xfrm>
              <a:off x="8089504" y="5236324"/>
              <a:ext cx="995822" cy="0"/>
            </a:xfrm>
            <a:prstGeom prst="line">
              <a:avLst/>
            </a:prstGeom>
            <a:solidFill>
              <a:srgbClr val="FFCC99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5195251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7573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Trial: Post-PCI µQFR, Stent Parameters,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Plaque Burden in IVUS Group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81364" y="6508376"/>
            <a:ext cx="250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S, EuroPCR 2023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r="3074"/>
          <a:stretch/>
        </p:blipFill>
        <p:spPr>
          <a:xfrm>
            <a:off x="233083" y="1050249"/>
            <a:ext cx="9834282" cy="537744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27757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7573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Trial: Post-PCI µQFR, Stent Parameters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Predicting 2-Year TVF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81364" y="6508376"/>
            <a:ext cx="250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S, EuroPCR 2023</a:t>
            </a:r>
          </a:p>
        </p:txBody>
      </p:sp>
      <p:graphicFrame>
        <p:nvGraphicFramePr>
          <p:cNvPr id="5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710107"/>
              </p:ext>
            </p:extLst>
          </p:nvPr>
        </p:nvGraphicFramePr>
        <p:xfrm>
          <a:off x="627528" y="1201281"/>
          <a:ext cx="9045390" cy="5154694"/>
        </p:xfrm>
        <a:graphic>
          <a:graphicData uri="http://schemas.openxmlformats.org/drawingml/2006/table">
            <a:tbl>
              <a:tblPr firstRow="1" bandRow="1"/>
              <a:tblGrid>
                <a:gridCol w="4713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2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9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306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1597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Vessel-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</a:t>
                      </a:r>
                      <a:r>
                        <a:rPr sz="1600" b="1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</a:t>
                      </a:r>
                      <a:r>
                        <a:rPr sz="1600" b="1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sz="1600" b="1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459)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Unadjusted</a:t>
                      </a:r>
                      <a:r>
                        <a:rPr sz="1600" b="1" spc="-5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sz="1600" b="1" spc="-5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</a:t>
                      </a:r>
                      <a:r>
                        <a:rPr sz="1600" b="1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99">
                <a:tc gridSpan="3"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</a:t>
                      </a:r>
                      <a:r>
                        <a:rPr sz="16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</a:t>
                      </a:r>
                      <a:r>
                        <a:rPr sz="16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69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200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spc="-2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 μQFR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(per 0.1 </a:t>
                      </a:r>
                      <a:r>
                        <a:rPr sz="1600" b="1" spc="-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decrease)</a:t>
                      </a:r>
                      <a:endParaRPr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7973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2.42</a:t>
                      </a:r>
                      <a:r>
                        <a:rPr sz="1600" b="1" spc="-35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(1.17,</a:t>
                      </a:r>
                      <a:r>
                        <a:rPr sz="1600" b="1" spc="-35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5.04)</a:t>
                      </a:r>
                      <a:endParaRPr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spc="-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</a:t>
                      </a:r>
                      <a:endParaRPr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69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200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MSA,</a:t>
                      </a:r>
                      <a:r>
                        <a:rPr sz="16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r>
                        <a:rPr sz="1600" b="1" baseline="2469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1600" b="1" spc="-30" baseline="2469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(per</a:t>
                      </a:r>
                      <a:r>
                        <a:rPr sz="16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r>
                        <a:rPr sz="1600" b="1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decrease)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7973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1.22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(0.90,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1.66)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0.196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69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200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</a:t>
                      </a:r>
                      <a:r>
                        <a:rPr sz="1600" b="1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under-expansion</a:t>
                      </a:r>
                      <a:r>
                        <a:rPr sz="1600" b="1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length,</a:t>
                      </a:r>
                      <a:r>
                        <a:rPr sz="1600" b="1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3528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1.004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(0.95,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0.876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69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200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over-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expansion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length,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7973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(0.97,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0.286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69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200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malapposition</a:t>
                      </a:r>
                      <a:r>
                        <a:rPr sz="16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length,</a:t>
                      </a:r>
                      <a:r>
                        <a:rPr sz="16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7973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(0.88,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1.19)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0.785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699">
                <a:tc gridSpan="3"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</a:t>
                      </a:r>
                      <a:r>
                        <a:rPr sz="16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dichotomous</a:t>
                      </a:r>
                      <a:r>
                        <a:rPr sz="1600" b="1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69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200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 μQFR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3401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6.14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(2.18,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17.24)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69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200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MSA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r>
                        <a:rPr sz="1600" b="1" spc="-37" baseline="2469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sz="1600" b="1" baseline="2469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7973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2.35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(0.85,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6.48)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0.099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69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200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</a:t>
                      </a:r>
                      <a:r>
                        <a:rPr sz="1600" b="1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under-expansion</a:t>
                      </a:r>
                      <a:r>
                        <a:rPr sz="1600" b="1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r>
                        <a:rPr sz="1600" b="1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sz="1600" b="1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7973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(0.24,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1.82)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0.420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169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200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</a:t>
                      </a:r>
                      <a:r>
                        <a:rPr sz="1600" b="1" spc="-4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over-</a:t>
                      </a:r>
                      <a:r>
                        <a:rPr sz="1600" b="1" spc="-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expansion</a:t>
                      </a:r>
                      <a:r>
                        <a:rPr sz="1600" b="1" spc="-35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r>
                        <a:rPr sz="1600" b="1" spc="-35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sz="1600" b="1" spc="-35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600" b="1" spc="-35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5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3401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r>
                        <a:rPr sz="1600" b="1" spc="-35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(1.36,</a:t>
                      </a:r>
                      <a:r>
                        <a:rPr sz="1600" b="1" spc="-35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13.42)</a:t>
                      </a:r>
                      <a:endParaRPr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spc="-1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0.013</a:t>
                      </a:r>
                      <a:endParaRPr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169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200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malapposition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6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7909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(0.27,</a:t>
                      </a:r>
                      <a:r>
                        <a:rPr sz="16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2.66)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6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0.774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603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5629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7573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Trial: Stent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Over-Expansion on IVUS for Predicting 2-Year TVF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81364" y="6508376"/>
            <a:ext cx="250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S, EuroPCR 2023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2" y="1656981"/>
            <a:ext cx="4914527" cy="4640283"/>
          </a:xfrm>
          <a:prstGeom prst="rect">
            <a:avLst/>
          </a:prstGeom>
        </p:spPr>
      </p:pic>
      <p:sp>
        <p:nvSpPr>
          <p:cNvPr id="7" name="object 5"/>
          <p:cNvSpPr txBox="1"/>
          <p:nvPr/>
        </p:nvSpPr>
        <p:spPr>
          <a:xfrm>
            <a:off x="123638" y="1273626"/>
            <a:ext cx="480695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Kaplan-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Meier</a:t>
            </a:r>
            <a:r>
              <a:rPr kumimoji="0" sz="2000" b="1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urves</a:t>
            </a:r>
            <a:r>
              <a:rPr kumimoji="0" sz="20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20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2-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</a:t>
            </a:r>
            <a:r>
              <a:rPr kumimoji="0" sz="20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TVF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75938"/>
              </p:ext>
            </p:extLst>
          </p:nvPr>
        </p:nvGraphicFramePr>
        <p:xfrm>
          <a:off x="5271247" y="1648017"/>
          <a:ext cx="4858871" cy="4650146"/>
        </p:xfrm>
        <a:graphic>
          <a:graphicData uri="http://schemas.openxmlformats.org/drawingml/2006/table">
            <a:tbl>
              <a:tblPr firstRow="1" bandRow="1"/>
              <a:tblGrid>
                <a:gridCol w="2412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6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306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36854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Multivariate</a:t>
                      </a:r>
                      <a:r>
                        <a:rPr sz="1200" b="1" spc="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regression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</a:t>
                      </a:r>
                      <a:r>
                        <a:rPr sz="1200" b="1" spc="-4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</a:t>
                      </a:r>
                      <a:r>
                        <a:rPr sz="1200" b="1" spc="-4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CI),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26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08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063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ts val="1260"/>
                        </a:lnSpc>
                      </a:pP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over-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expansion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3030">
                        <a:lnSpc>
                          <a:spcPts val="1260"/>
                        </a:lnSpc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(1.36,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13.42),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0.013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063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ts val="1260"/>
                        </a:lnSpc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</a:t>
                      </a:r>
                      <a:r>
                        <a:rPr sz="1200" b="1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lesion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60"/>
                        </a:lnSpc>
                      </a:pPr>
                      <a:r>
                        <a:rPr sz="12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063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ts val="1260"/>
                        </a:lnSpc>
                      </a:pPr>
                      <a:r>
                        <a:rPr sz="12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60"/>
                        </a:lnSpc>
                      </a:pPr>
                      <a:r>
                        <a:rPr sz="12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871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ts val="1260"/>
                        </a:lnSpc>
                      </a:pP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60"/>
                        </a:lnSpc>
                      </a:pPr>
                      <a:r>
                        <a:rPr sz="12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063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ts val="1260"/>
                        </a:lnSpc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</a:t>
                      </a:r>
                      <a:r>
                        <a:rPr sz="1200" b="1" spc="-6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mellitus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60"/>
                        </a:lnSpc>
                      </a:pPr>
                      <a:r>
                        <a:rPr sz="12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871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ts val="1260"/>
                        </a:lnSpc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</a:t>
                      </a:r>
                      <a:r>
                        <a:rPr sz="12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coronary</a:t>
                      </a:r>
                      <a:r>
                        <a:rPr sz="12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syndrome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60"/>
                        </a:lnSpc>
                      </a:pPr>
                      <a:r>
                        <a:rPr sz="12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10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ts val="1260"/>
                        </a:lnSpc>
                      </a:pPr>
                      <a:r>
                        <a:rPr lang="en-US"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moking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60"/>
                        </a:lnSpc>
                      </a:pPr>
                      <a:r>
                        <a:rPr sz="12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726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08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063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ts val="1260"/>
                        </a:lnSpc>
                      </a:pP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over-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expansion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3030">
                        <a:lnSpc>
                          <a:spcPts val="1260"/>
                        </a:lnSpc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4.26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(1.36,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13.38),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0.013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871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ts val="1260"/>
                        </a:lnSpc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minimal</a:t>
                      </a:r>
                      <a:r>
                        <a:rPr sz="12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</a:t>
                      </a:r>
                      <a:r>
                        <a:rPr sz="12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60"/>
                        </a:lnSpc>
                      </a:pPr>
                      <a:r>
                        <a:rPr sz="12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063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ts val="1260"/>
                        </a:lnSpc>
                      </a:pP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</a:t>
                      </a:r>
                      <a:r>
                        <a:rPr sz="1200" b="1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plaque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burden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60"/>
                        </a:lnSpc>
                      </a:pPr>
                      <a:r>
                        <a:rPr sz="12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10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ts val="1260"/>
                        </a:lnSpc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sz="12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</a:t>
                      </a:r>
                      <a:r>
                        <a:rPr sz="12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60"/>
                        </a:lnSpc>
                      </a:pPr>
                      <a:r>
                        <a:rPr sz="12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726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08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56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2871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30504">
                        <a:lnSpc>
                          <a:spcPts val="1260"/>
                        </a:lnSpc>
                      </a:pP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over-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expansion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3030">
                        <a:lnSpc>
                          <a:spcPts val="1260"/>
                        </a:lnSpc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3.49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(1.08,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11.25),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0.036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2871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ts val="1260"/>
                        </a:lnSpc>
                      </a:pP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μQFR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3030">
                        <a:lnSpc>
                          <a:spcPts val="1260"/>
                        </a:lnSpc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6.58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(2.18,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19.83),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4109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28600">
                        <a:lnSpc>
                          <a:spcPts val="1260"/>
                        </a:lnSpc>
                      </a:pP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</a:t>
                      </a:r>
                      <a:r>
                        <a:rPr sz="1200" b="1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</a:t>
                      </a:r>
                      <a:r>
                        <a:rPr sz="1200" b="1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score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60"/>
                        </a:lnSpc>
                      </a:pPr>
                      <a:r>
                        <a:rPr sz="12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675432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-49695" y="1515967"/>
            <a:ext cx="10336696" cy="461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3500" b="1" dirty="0">
                <a:solidFill>
                  <a:schemeClr val="bg2"/>
                </a:solidFill>
                <a:latin typeface="Arial" pitchFamily="34" charset="0"/>
              </a:rPr>
              <a:t> Interventional Trials from </a:t>
            </a:r>
            <a:r>
              <a:rPr lang="en-US" altLang="en-US" sz="3500" b="1" dirty="0" err="1">
                <a:solidFill>
                  <a:schemeClr val="bg2"/>
                </a:solidFill>
                <a:latin typeface="Arial" pitchFamily="34" charset="0"/>
              </a:rPr>
              <a:t>EuroPCR</a:t>
            </a:r>
            <a:r>
              <a:rPr lang="en-US" altLang="en-US" sz="3500" b="1" dirty="0">
                <a:solidFill>
                  <a:schemeClr val="bg2"/>
                </a:solidFill>
                <a:latin typeface="Arial" pitchFamily="34" charset="0"/>
              </a:rPr>
              <a:t> 2023</a:t>
            </a:r>
            <a:r>
              <a:rPr lang="en-US" altLang="en-US" sz="3400" b="1" dirty="0">
                <a:solidFill>
                  <a:schemeClr val="bg2"/>
                </a:solidFill>
                <a:latin typeface="Arial" pitchFamily="34" charset="0"/>
              </a:rPr>
              <a:t>: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schemeClr val="bg2"/>
                </a:solidFill>
                <a:latin typeface="Arial" pitchFamily="34" charset="0"/>
              </a:rPr>
              <a:t>    Define Flair 5-Yr, FAME 3 3-Yr, EBC Main 3-Y</a:t>
            </a:r>
            <a:r>
              <a:rPr lang="en-US" altLang="en-US" sz="3500" b="1" dirty="0">
                <a:solidFill>
                  <a:schemeClr val="bg2"/>
                </a:solidFill>
                <a:latin typeface="Arial" pitchFamily="34" charset="0"/>
              </a:rPr>
              <a:t>  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500" b="1" dirty="0">
                <a:solidFill>
                  <a:schemeClr val="bg2"/>
                </a:solidFill>
                <a:latin typeface="Arial" pitchFamily="34" charset="0"/>
              </a:rPr>
              <a:t>    PICCOLETO II 3-Yr, Post-PCI QFR in </a:t>
            </a:r>
            <a:r>
              <a:rPr lang="en-US" altLang="en-US" sz="3500" b="1" dirty="0" err="1">
                <a:solidFill>
                  <a:schemeClr val="bg2"/>
                </a:solidFill>
                <a:latin typeface="Arial" pitchFamily="34" charset="0"/>
              </a:rPr>
              <a:t>Flavour</a:t>
            </a:r>
            <a:r>
              <a:rPr lang="en-US" altLang="en-US" sz="3500" b="1" dirty="0">
                <a:solidFill>
                  <a:schemeClr val="bg2"/>
                </a:solidFill>
                <a:latin typeface="Arial" pitchFamily="34" charset="0"/>
              </a:rPr>
              <a:t>   </a:t>
            </a:r>
            <a:r>
              <a:rPr kumimoji="0" lang="en-US" altLang="en-US" sz="35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 </a:t>
            </a:r>
            <a:endParaRPr lang="en-US" altLang="en-US" sz="3500" b="1" dirty="0">
              <a:solidFill>
                <a:schemeClr val="bg2"/>
              </a:solidFill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    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       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Calcified</a:t>
            </a:r>
            <a:r>
              <a:rPr kumimoji="0" lang="en-US" altLang="en-US" sz="3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Nodule Imaging 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and Outcomes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: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i="1" dirty="0">
                <a:latin typeface="Arial" pitchFamily="34" charset="0"/>
              </a:rPr>
              <a:t>     Impact of Eruptive vs Non-eruptive calcified nodule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i="1" dirty="0">
                <a:latin typeface="Arial" pitchFamily="34" charset="0"/>
              </a:rPr>
              <a:t>     morphology on acute and long-term outcomes after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i="1" dirty="0">
                <a:latin typeface="Arial" pitchFamily="34" charset="0"/>
              </a:rPr>
              <a:t>     stenting</a:t>
            </a:r>
            <a:endParaRPr kumimoji="0" lang="en-US" altLang="en-US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15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729"/>
            <a:ext cx="10287000" cy="606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1651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21624" y="6490446"/>
            <a:ext cx="536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Sato et al., J AM Coll Cardiol Intv 2023;16:1024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-8971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Representative Images of Eruptive CN and Noneruptive CN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8235" y="1452282"/>
            <a:ext cx="4473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Eruptive CN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(Early stage)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0071" y="1452280"/>
            <a:ext cx="5376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Noneruptive CN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(Healed chronic stage)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" y="2127647"/>
            <a:ext cx="5029201" cy="307188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09" y="2136611"/>
            <a:ext cx="5029201" cy="306291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2911151" y="3079102"/>
            <a:ext cx="298580" cy="298580"/>
          </a:xfrm>
          <a:prstGeom prst="straightConnector1">
            <a:avLst/>
          </a:prstGeom>
          <a:solidFill>
            <a:srgbClr val="FFCC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7044612" y="2808514"/>
            <a:ext cx="307910" cy="261257"/>
          </a:xfrm>
          <a:prstGeom prst="straightConnector1">
            <a:avLst/>
          </a:prstGeom>
          <a:solidFill>
            <a:srgbClr val="FFCC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3687290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1624" y="6490446"/>
            <a:ext cx="536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Sato et al., J AM Coll Cardiol Intv 2023;16:1024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-8971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Coronary Artery Distribution of Calcified Nodules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1209854"/>
            <a:ext cx="10058400" cy="528059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76437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1624" y="6517341"/>
            <a:ext cx="536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Sato et al., J AM Coll Cardiol Intv 2023;16:1024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9649" y="-8971"/>
            <a:ext cx="10287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Angiographic Characteristics and Procedural Details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6" y="545027"/>
            <a:ext cx="8780106" cy="5945420"/>
          </a:xfrm>
          <a:prstGeom prst="rect">
            <a:avLst/>
          </a:prstGeom>
          <a:ln w="38100" cap="sq">
            <a:solidFill>
              <a:srgbClr val="C8DAD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926326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59" y="34989"/>
            <a:ext cx="8679656" cy="784919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CCC Live Case # 168</a:t>
            </a: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4244808" y="1957322"/>
            <a:ext cx="6022613" cy="95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034" tIns="38012" rIns="76034" bIns="380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cs typeface="Arial" pitchFamily="34" charset="0"/>
              </a:rPr>
              <a:t>Clinical Variables</a:t>
            </a: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cs typeface="Arial" pitchFamily="34" charset="0"/>
              </a:rPr>
              <a:t>s/p CABG x3 in 6/2014, s/p multiple PCIs last being CBPTCA to distal LAD via LIMA on 5/2/2023. EF 60%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16822" y="871299"/>
            <a:ext cx="6054047" cy="955010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Clinical Presentation</a:t>
            </a:r>
          </a:p>
          <a:p>
            <a:pPr defTabSz="771525">
              <a:defRPr/>
            </a:pPr>
            <a:r>
              <a:rPr 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with CCS class III angina and +stress MPI for anterior and </a:t>
            </a:r>
            <a:r>
              <a:rPr lang="en-US" sz="1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infero</a:t>
            </a:r>
            <a:r>
              <a:rPr 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-lateral ischemia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735" y="868338"/>
            <a:ext cx="2746148" cy="662622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Demographics</a:t>
            </a:r>
          </a:p>
          <a:p>
            <a:pPr defTabSz="771525">
              <a:defRPr/>
            </a:pPr>
            <a:r>
              <a:rPr 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 yrs, Male</a:t>
            </a: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09" y="1932617"/>
            <a:ext cx="3529376" cy="1539786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Risk Factors</a:t>
            </a:r>
            <a:endParaRPr lang="en-US" altLang="en-US" sz="1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Hyperlipidemia</a:t>
            </a: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Smoker</a:t>
            </a: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MI, Anemia, GERD, Gout </a:t>
            </a: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SAQ-7 score:33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887" y="3449774"/>
            <a:ext cx="9101439" cy="631845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Medications</a:t>
            </a:r>
          </a:p>
          <a:p>
            <a:pPr defTabSz="771525">
              <a:defRPr/>
            </a:pP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Aspirin, Prasugrel, Metoprolol XL, </a:t>
            </a:r>
            <a:r>
              <a:rPr lang="en-US" altLang="en-US" sz="1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Notropatch</a:t>
            </a: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Ranolazine, Olmesartan, Atorvastatin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052" y="5913479"/>
            <a:ext cx="10173198" cy="939621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Plan: </a:t>
            </a:r>
            <a:r>
              <a:rPr lang="en-US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planned for imaging guided staged complex PCI of SVG to RPDA retrograde limb and/or LCx CTO.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55" y="4099471"/>
            <a:ext cx="10176195" cy="1924506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Cath: </a:t>
            </a: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 cath on 5/2/2023 revealed 3 V CAD; TO distal RCA filling via SVG, multiple, calcified 80% lesions in mid LAD with DES ISR in dLAD, TO DES ISR to LAD-D2, TO prox LCx with distal vessel fills via RCA, patent LIMA to LAD with distal LAD ISR, occluded SVG to D2, patent SVG to RPDA with 80-90% lesions in retrograde limb supplying 80% RPL &amp; CTO &amp; LVEF 62%. Pt underwent successful PTCA+atherotomy PCI dLAD via LIMA &amp; did well.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758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1624" y="6517341"/>
            <a:ext cx="536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Sato et al., J AM Coll Cardiol Intv 2023;16:1024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8971"/>
            <a:ext cx="10286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Optical Coherence Tomography (OCT) Findings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0" y="645458"/>
            <a:ext cx="8528178" cy="5871883"/>
          </a:xfrm>
          <a:prstGeom prst="rect">
            <a:avLst/>
          </a:prstGeom>
          <a:ln w="38100" cap="sq">
            <a:solidFill>
              <a:srgbClr val="C8DAD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 bwMode="auto">
          <a:xfrm>
            <a:off x="1147665" y="3187081"/>
            <a:ext cx="8276253" cy="101566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60102" y="4448505"/>
            <a:ext cx="8276253" cy="135421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32117" y="6034922"/>
            <a:ext cx="8276253" cy="21544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27329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1624" y="6517341"/>
            <a:ext cx="536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Sato et al., J AM Coll Cardiol Intv 2023;16:1024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8971"/>
            <a:ext cx="1028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CN Deformation Post-PCI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717412"/>
            <a:ext cx="10058400" cy="426942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510" y="5071314"/>
            <a:ext cx="10112189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Absolute changes in the CN circumference pre-PCI and Post-PCI in the eruptive CN and Noneruptive CN groups. Changes  in the CN circumference in the eruptive CN group is significantly larger than that in the noneruptive CN group.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Absolute changes in the longitudinal length of CN pre-PCI and post-PCI in the eruptive CN and noneruptive CN groups. There is no difference in the change in the longitudinal length of CN between eruptive CN and Noneruptive CN groups  </a:t>
            </a:r>
          </a:p>
        </p:txBody>
      </p:sp>
    </p:spTree>
    <p:extLst>
      <p:ext uri="{BB962C8B-B14F-4D97-AF65-F5344CB8AC3E}">
        <p14:creationId xmlns:p14="http://schemas.microsoft.com/office/powerpoint/2010/main" val="173561229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8971"/>
            <a:ext cx="1028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2-Year Clinical Outcomes</a:t>
            </a:r>
          </a:p>
        </p:txBody>
      </p:sp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1624" y="6517341"/>
            <a:ext cx="536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Sato et al., J AM Coll Cardiol Intv 2023;16:1024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35024315"/>
              </p:ext>
            </p:extLst>
          </p:nvPr>
        </p:nvGraphicFramePr>
        <p:xfrm>
          <a:off x="581025" y="933450"/>
          <a:ext cx="9395012" cy="546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5274" y="359092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9725" y="1683254"/>
            <a:ext cx="115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=0.11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62925" y="5226554"/>
            <a:ext cx="1152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29325" y="3590925"/>
            <a:ext cx="107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=0.15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69099" y="1826434"/>
            <a:ext cx="115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=0.04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3217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21624" y="6517341"/>
            <a:ext cx="536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Sato et al., J AM Coll Cardiol Intv 2023;16:1024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8971"/>
            <a:ext cx="10286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Relationship Between Timing of TLR and Angiographic Radiolucent Mass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" t="741" r="1356" b="1118"/>
          <a:stretch/>
        </p:blipFill>
        <p:spPr>
          <a:xfrm>
            <a:off x="190501" y="1241284"/>
            <a:ext cx="5753100" cy="530832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964395" y="1998559"/>
            <a:ext cx="4345927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Radiolucent masses are more frequently observed in early TLR.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Representative case with pre-PCI angio showing a radiolucent mass (white arrow) and OCT confirms an eruptive CN (white asterisk).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6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later, pt presented with new onset chest pain, coronary angio reveals a radiolucent mass within the stent (white arrowhead) indicating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reprotruding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the CN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4" y="-8971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2508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1624" y="6517341"/>
            <a:ext cx="536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Sato et al., J AM Coll Cardiol Intv 2023;16:1024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8971"/>
            <a:ext cx="10286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 and Morphologic Factors Associated With 2-Yr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TLF in the Multivariable Hazards Model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814580"/>
              </p:ext>
            </p:extLst>
          </p:nvPr>
        </p:nvGraphicFramePr>
        <p:xfrm>
          <a:off x="308348" y="973920"/>
          <a:ext cx="9654362" cy="536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0097">
                  <a:extLst>
                    <a:ext uri="{9D8B030D-6E8A-4147-A177-3AD203B41FA5}">
                      <a16:colId xmlns:a16="http://schemas.microsoft.com/office/drawing/2014/main" val="566685428"/>
                    </a:ext>
                  </a:extLst>
                </a:gridCol>
                <a:gridCol w="2406400">
                  <a:extLst>
                    <a:ext uri="{9D8B030D-6E8A-4147-A177-3AD203B41FA5}">
                      <a16:colId xmlns:a16="http://schemas.microsoft.com/office/drawing/2014/main" val="1593767083"/>
                    </a:ext>
                  </a:extLst>
                </a:gridCol>
                <a:gridCol w="1907865">
                  <a:extLst>
                    <a:ext uri="{9D8B030D-6E8A-4147-A177-3AD203B41FA5}">
                      <a16:colId xmlns:a16="http://schemas.microsoft.com/office/drawing/2014/main" val="296397298"/>
                    </a:ext>
                  </a:extLst>
                </a:gridCol>
              </a:tblGrid>
              <a:tr h="670333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(95% CI)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Value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486081"/>
                  </a:ext>
                </a:extLst>
              </a:tr>
              <a:tr h="67033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Eruptive CN vs noneruptive CN, reference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7D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2.07 (1.01-4.50)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7D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0.048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7DB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35887"/>
                  </a:ext>
                </a:extLst>
              </a:tr>
              <a:tr h="67033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 of CN, per mm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1.65 (1.01-2.71)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0.047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821151"/>
                  </a:ext>
                </a:extLst>
              </a:tr>
              <a:tr h="67033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 Angle in lesions, per 10°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7D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2.43 (1.63-3.63)</a:t>
                      </a:r>
                    </a:p>
                  </a:txBody>
                  <a:tcPr anchor="ctr">
                    <a:solidFill>
                      <a:srgbClr val="C7D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0.00001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7DB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467898"/>
                  </a:ext>
                </a:extLst>
              </a:tr>
              <a:tr h="67033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 area at CN site,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 mm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 (0.65-0.94)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0.009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228849"/>
                  </a:ext>
                </a:extLst>
              </a:tr>
              <a:tr h="67033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 10 years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7D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 (0.42-1.03)</a:t>
                      </a:r>
                    </a:p>
                  </a:txBody>
                  <a:tcPr anchor="ctr">
                    <a:solidFill>
                      <a:srgbClr val="C7D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7DB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187540"/>
                  </a:ext>
                </a:extLst>
              </a:tr>
              <a:tr h="67033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 mellitus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1.40 (0.68-2.89)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799928"/>
                  </a:ext>
                </a:extLst>
              </a:tr>
              <a:tr h="67033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Chronic kidney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disease</a:t>
                      </a:r>
                      <a:r>
                        <a:rPr lang="en-US" sz="2000" b="1" baseline="30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1.59 (0.65-3.87)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0.30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C7D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B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376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52485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1624" y="6517341"/>
            <a:ext cx="536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Sato et al., J AM Coll Cardiol Intv 2023;16:1024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0079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Findings and Outcomes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16" y="743646"/>
            <a:ext cx="8960966" cy="568645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012017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29"/>
            <a:ext cx="10287000" cy="615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54724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40" y="0"/>
            <a:ext cx="7152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73529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2175"/>
            <a:ext cx="10123714" cy="63222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Take Home Message:</a:t>
            </a:r>
            <a:br>
              <a:rPr lang="en-US" altLang="en-US" sz="2400" dirty="0">
                <a:latin typeface="Arial" pitchFamily="34" charset="0"/>
                <a:cs typeface="Arial" pitchFamily="34" charset="0"/>
              </a:rPr>
            </a:br>
            <a:r>
              <a:rPr lang="en-US" altLang="en-US" sz="2400" dirty="0">
                <a:latin typeface="Arial" pitchFamily="34" charset="0"/>
                <a:cs typeface="Arial" pitchFamily="34" charset="0"/>
              </a:rPr>
              <a:t>Interventional Trials from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EuroPCR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2023 and Impact of Ca+ nodule morphology on acute and long-term outcomes after stenting</a:t>
            </a:r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893481" y="1912966"/>
            <a:ext cx="8561784" cy="131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0" rIns="61308" bIns="306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8421" name="Rectangle 3"/>
          <p:cNvSpPr>
            <a:spLocks noChangeArrowheads="1"/>
          </p:cNvSpPr>
          <p:nvPr/>
        </p:nvSpPr>
        <p:spPr bwMode="auto">
          <a:xfrm>
            <a:off x="897435" y="4086729"/>
            <a:ext cx="8567143" cy="232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0" rIns="61308" bIns="306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36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285702" name="Rectangle 6"/>
          <p:cNvSpPr>
            <a:spLocks noChangeArrowheads="1"/>
          </p:cNvSpPr>
          <p:nvPr/>
        </p:nvSpPr>
        <p:spPr bwMode="auto">
          <a:xfrm>
            <a:off x="108942" y="3640281"/>
            <a:ext cx="10206051" cy="307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lvl="0" defTabSz="771525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Calcific nodules (CN) are </a:t>
            </a:r>
            <a:r>
              <a:rPr lang="en-US" alt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being increasingly recognized by imaging during PCI in 5-30% of ca+ lesions, and many cause ACS. Eruptive CN seems to represent early stage of atherosclerosis vs established staged for </a:t>
            </a:r>
            <a:r>
              <a:rPr lang="en-US" altLang="en-US" sz="28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noneruptive</a:t>
            </a:r>
            <a:r>
              <a:rPr lang="en-US" alt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CN. Both CN behaves differently to PCI; eruptive CN has better stent expansion &amp; CN deformation but higher TLR/TVF at f/u. Hence appropriate treatment of CN during PCI is vital.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-4551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48810" y="1812248"/>
            <a:ext cx="9912007" cy="7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5590" y="1107170"/>
            <a:ext cx="9912007" cy="81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iFR</a:t>
            </a:r>
            <a:r>
              <a:rPr lang="en-US" alt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vs FFR for overall MACE at 5-yrs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 </a:t>
            </a:r>
            <a:r>
              <a:rPr lang="en-US" alt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84716" y="1791623"/>
            <a:ext cx="9219546" cy="50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8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224" y="1249285"/>
            <a:ext cx="582792" cy="49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4461" y="2038854"/>
            <a:ext cx="9494084" cy="70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CABG vs FFR guided PCI for MV CAD at 3 years: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212" y="2095806"/>
            <a:ext cx="641071" cy="59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11098" y="2476338"/>
            <a:ext cx="9951245" cy="70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Stepwise provisional vs Dual stenting for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dLM</a:t>
            </a:r>
            <a:r>
              <a:rPr lang="en-US" alt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@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yrs</a:t>
            </a:r>
            <a:r>
              <a:rPr lang="en-US" alt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361" y="2533293"/>
            <a:ext cx="641071" cy="59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980" y="2971785"/>
            <a:ext cx="9879003" cy="652735"/>
            <a:chOff x="7980" y="2971785"/>
            <a:chExt cx="9879003" cy="652735"/>
          </a:xfrm>
        </p:grpSpPr>
        <p:sp>
          <p:nvSpPr>
            <p:cNvPr id="31" name="Rectangle 3"/>
            <p:cNvSpPr>
              <a:spLocks noChangeArrowheads="1"/>
            </p:cNvSpPr>
            <p:nvPr/>
          </p:nvSpPr>
          <p:spPr bwMode="auto">
            <a:xfrm>
              <a:off x="7980" y="2971785"/>
              <a:ext cx="9879003" cy="65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9985" tIns="34968" rIns="69985" bIns="34968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850804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DCB over DES in small vessels</a:t>
              </a:r>
              <a:r>
                <a:rPr kumimoji="0" lang="en-US" alt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@ 3yrs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: </a:t>
              </a:r>
            </a:p>
          </p:txBody>
        </p:sp>
        <p:pic>
          <p:nvPicPr>
            <p:cNvPr id="25" name="Picture 28" descr="MC900441322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2445" y="3035783"/>
              <a:ext cx="582792" cy="499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8" descr="MC900441322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1413" y="3028694"/>
              <a:ext cx="582792" cy="499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953676" y="1765018"/>
            <a:ext cx="648062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  <a:latin typeface="Airal"/>
              </a:rPr>
              <a:t>iFR</a:t>
            </a:r>
            <a:r>
              <a:rPr lang="en-US" b="1" i="1" dirty="0">
                <a:solidFill>
                  <a:schemeClr val="bg1"/>
                </a:solidFill>
                <a:latin typeface="Airal"/>
              </a:rPr>
              <a:t> vs FFR for mortality and Total TLR at 5-yrs: </a:t>
            </a:r>
          </a:p>
        </p:txBody>
      </p:sp>
      <p:pic>
        <p:nvPicPr>
          <p:cNvPr id="28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87813" y="1313375"/>
            <a:ext cx="620486" cy="5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28545" y="1835791"/>
            <a:ext cx="388108" cy="33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48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28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5702" grpId="0"/>
      <p:bldP spid="10" grpId="0"/>
      <p:bldP spid="23" grpId="0"/>
      <p:bldP spid="24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284709" y="2125259"/>
            <a:ext cx="9876327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Following statement 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is false regarding the outcomes of 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iFR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vs FFR at 5 years in the Define Flair trial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0" marR="0" lvl="0" indent="0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Similar MACE rates between 2 groups at 5 years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Similar MI rates between 2 groups at 5 years</a:t>
            </a:r>
          </a:p>
          <a:p>
            <a:pPr marL="700616" marR="0" lvl="1" indent="-383073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lang="en-US" altLang="en-US" sz="24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Similar M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ortality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rates between 2 groups at 5 years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63164" lvl="1" indent="-345376" defTabSz="77152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 startAt="4"/>
              <a:defRPr/>
            </a:pPr>
            <a:r>
              <a:rPr lang="en-US" altLang="en-US" sz="24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Similar Unplanned revascularization between 2 groups at 5 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ys</a:t>
            </a: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63164" marR="0" lvl="1" indent="-345376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4"/>
              <a:tabLst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Higher overall TLR in 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iFR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gp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vs FFR 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gp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at 5 years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63164" marR="0" lvl="1" indent="-345376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4"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22426" y="176768"/>
            <a:ext cx="8679656" cy="51480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dirty="0">
                <a:latin typeface="Arial" pitchFamily="34" charset="0"/>
                <a:cs typeface="Arial" pitchFamily="34" charset="0"/>
              </a:rPr>
              <a:t>Question # 1</a:t>
            </a:r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4858294" y="6011536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8944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672" y="63606"/>
            <a:ext cx="35629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7090" y="6029875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C </a:t>
            </a:r>
          </a:p>
        </p:txBody>
      </p:sp>
    </p:spTree>
    <p:extLst>
      <p:ext uri="{BB962C8B-B14F-4D97-AF65-F5344CB8AC3E}">
        <p14:creationId xmlns:p14="http://schemas.microsoft.com/office/powerpoint/2010/main" val="12993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-49695" y="1515967"/>
            <a:ext cx="10336696" cy="461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3500" b="1" dirty="0">
                <a:latin typeface="Arial" pitchFamily="34" charset="0"/>
              </a:rPr>
              <a:t> Interventional Trials from </a:t>
            </a:r>
            <a:r>
              <a:rPr lang="en-US" altLang="en-US" sz="3500" b="1" dirty="0" err="1">
                <a:latin typeface="Arial" pitchFamily="34" charset="0"/>
              </a:rPr>
              <a:t>EuroPCR</a:t>
            </a:r>
            <a:r>
              <a:rPr lang="en-US" altLang="en-US" sz="3500" b="1" dirty="0">
                <a:latin typeface="Arial" pitchFamily="34" charset="0"/>
              </a:rPr>
              <a:t> 2023</a:t>
            </a:r>
            <a:r>
              <a:rPr lang="en-US" altLang="en-US" sz="3400" b="1" dirty="0">
                <a:latin typeface="Arial" pitchFamily="34" charset="0"/>
              </a:rPr>
              <a:t>: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latin typeface="Arial" pitchFamily="34" charset="0"/>
              </a:rPr>
              <a:t>    Define Flair 5-Yr, FAME 3 3-Yr, EBC Main 3-Y</a:t>
            </a:r>
            <a:r>
              <a:rPr lang="en-US" altLang="en-US" sz="3500" b="1" dirty="0">
                <a:latin typeface="Arial" pitchFamily="34" charset="0"/>
              </a:rPr>
              <a:t>  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500" b="1" dirty="0">
                <a:latin typeface="Arial" pitchFamily="34" charset="0"/>
              </a:rPr>
              <a:t>    PICCOLETO II 3-Yr, Post-PCI QFR in </a:t>
            </a:r>
            <a:r>
              <a:rPr lang="en-US" altLang="en-US" sz="3500" b="1" dirty="0" err="1">
                <a:latin typeface="Arial" pitchFamily="34" charset="0"/>
              </a:rPr>
              <a:t>Flavour</a:t>
            </a:r>
            <a:r>
              <a:rPr lang="en-US" altLang="en-US" sz="3500" b="1" dirty="0">
                <a:latin typeface="Arial" pitchFamily="34" charset="0"/>
              </a:rPr>
              <a:t>   </a:t>
            </a:r>
            <a:r>
              <a:rPr kumimoji="0" lang="en-US" altLang="en-US" sz="35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</a:t>
            </a:r>
            <a:endParaRPr lang="en-US" altLang="en-US" sz="3500" b="1" dirty="0"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    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       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Calcified</a:t>
            </a:r>
            <a:r>
              <a:rPr kumimoji="0" lang="en-US" altLang="en-US" sz="3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Nodule Imaging 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and Outcomes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: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i="1" dirty="0">
                <a:latin typeface="Arial" pitchFamily="34" charset="0"/>
              </a:rPr>
              <a:t>     Impact of Eruptive vs Non-eruptive calcified nodule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i="1" dirty="0">
                <a:latin typeface="Arial" pitchFamily="34" charset="0"/>
              </a:rPr>
              <a:t>     morphology on acute and long-term outcomes after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i="1" dirty="0">
                <a:latin typeface="Arial" pitchFamily="34" charset="0"/>
              </a:rPr>
              <a:t>     stenting</a:t>
            </a:r>
            <a:endParaRPr kumimoji="0" lang="en-US" altLang="en-US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12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-81645" y="1525266"/>
            <a:ext cx="10235735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 anchor="b" anchorCtr="1"/>
          <a:lstStyle>
            <a:lvl1pPr marL="762000" indent="-7620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Following statement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is false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regarding the results of FAME 3 trial comparing FFR guided PCI vs CABG at 3 years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84343" marR="0" lvl="1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A. Similar mortality between 2 groups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84343" marR="0" lvl="1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B.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Similar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stroke rates </a:t>
            </a: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between 2 groups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C. Higher TLR in PCI </a:t>
            </a:r>
            <a:r>
              <a:rPr kumimoji="0" lang="en-US" alt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gp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vs CABG </a:t>
            </a:r>
            <a:r>
              <a:rPr kumimoji="0" lang="en-US" alt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lvl="1" indent="-642938" defTabSz="77152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D.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Trend towards higher MACE in PCI </a:t>
            </a:r>
            <a:r>
              <a:rPr lang="en-US" altLang="en-US" sz="225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gp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vs CABG </a:t>
            </a:r>
            <a:r>
              <a:rPr lang="en-US" altLang="en-US" sz="225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gp</a:t>
            </a:r>
            <a:endParaRPr lang="en-US" altLang="en-US" sz="22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1028700" lvl="1" indent="-642938" defTabSz="77152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E.  Similar MI rates in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PCI </a:t>
            </a:r>
            <a:r>
              <a:rPr kumimoji="0" lang="en-US" altLang="en-US" sz="225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gp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vs CABG </a:t>
            </a:r>
            <a:r>
              <a:rPr kumimoji="0" lang="en-US" altLang="en-US" sz="225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03672" y="197515"/>
            <a:ext cx="8679656" cy="621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dirty="0">
                <a:latin typeface="Arial" pitchFamily="34" charset="0"/>
                <a:cs typeface="Arial" pitchFamily="34" charset="0"/>
              </a:rPr>
              <a:t>Question # 2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4858294" y="6011536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GB" altLang="en-US" sz="1519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</a:t>
            </a:r>
          </a:p>
        </p:txBody>
      </p:sp>
      <p:pic>
        <p:nvPicPr>
          <p:cNvPr id="19149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296" y="22042"/>
            <a:ext cx="356295" cy="36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20555" y="5917123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E </a:t>
            </a:r>
          </a:p>
        </p:txBody>
      </p:sp>
    </p:spTree>
    <p:extLst>
      <p:ext uri="{BB962C8B-B14F-4D97-AF65-F5344CB8AC3E}">
        <p14:creationId xmlns:p14="http://schemas.microsoft.com/office/powerpoint/2010/main" val="36508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-43599" y="1205672"/>
            <a:ext cx="10437899" cy="40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Following statement is incorrect regarding the short and 2-year outcomes of Eruptive vs Noneruptive CN encountered during OCT guided PCI;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Better stent expansion in eruptive vs noneruptive CN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More uniform/circular stent expansion in eruptive vs noneruptive CN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 impact of </a:t>
            </a:r>
            <a:r>
              <a:rPr lang="en-US" altLang="en-US" sz="225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atheroablation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in both types of CN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Lower TLR in eruptive vs noneruptive CN at 2 years</a:t>
            </a:r>
            <a:endParaRPr lang="en-US" altLang="en-US" sz="22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Less negative remodeling in eruptive vs noneruptive CN 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3916" y="87612"/>
            <a:ext cx="8679656" cy="900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dirty="0">
                <a:latin typeface="Arial" pitchFamily="34" charset="0"/>
                <a:cs typeface="Arial" pitchFamily="34" charset="0"/>
              </a:rPr>
              <a:t>Question # 3 </a:t>
            </a:r>
          </a:p>
        </p:txBody>
      </p:sp>
      <p:pic>
        <p:nvPicPr>
          <p:cNvPr id="19046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676" y="3678"/>
            <a:ext cx="356295" cy="40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35191" y="6021057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D </a:t>
            </a:r>
          </a:p>
        </p:txBody>
      </p:sp>
    </p:spTree>
    <p:extLst>
      <p:ext uri="{BB962C8B-B14F-4D97-AF65-F5344CB8AC3E}">
        <p14:creationId xmlns:p14="http://schemas.microsoft.com/office/powerpoint/2010/main" val="62496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2" y="609600"/>
            <a:ext cx="4737969" cy="5944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81" y="609600"/>
            <a:ext cx="4995144" cy="5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62874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" y="849932"/>
            <a:ext cx="10269538" cy="57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5369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43790F-6D45-0445-B1FC-C09F75F554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4076" y="1782934"/>
            <a:ext cx="719466" cy="719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ACF66-9E25-4D4F-B167-442A99F8F0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" r="667"/>
          <a:stretch/>
        </p:blipFill>
        <p:spPr>
          <a:xfrm>
            <a:off x="3517053" y="1782934"/>
            <a:ext cx="719466" cy="719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122" y="1782934"/>
            <a:ext cx="719466" cy="719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45" y="1782934"/>
            <a:ext cx="719466" cy="719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099" y="1782934"/>
            <a:ext cx="719466" cy="719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2" descr="Cardiology Apps">
            <a:extLst>
              <a:ext uri="{FF2B5EF4-FFF2-40B4-BE49-F238E27FC236}">
                <a16:creationId xmlns:a16="http://schemas.microsoft.com/office/drawing/2014/main" id="{4FE77DB7-21B1-EC0F-2B00-EE3900EF2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92" r="-2927"/>
          <a:stretch/>
        </p:blipFill>
        <p:spPr bwMode="auto">
          <a:xfrm>
            <a:off x="4360030" y="1782934"/>
            <a:ext cx="719466" cy="719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7119FF-7022-C474-F52A-995494A294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3007" y="1782934"/>
            <a:ext cx="719466" cy="719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AFFE38-EEDC-B7EB-ABD1-CDA5FDDE9F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90" t="-5886" r="-15945" b="-5886"/>
          <a:stretch/>
        </p:blipFill>
        <p:spPr>
          <a:xfrm>
            <a:off x="6045984" y="1782934"/>
            <a:ext cx="719466" cy="719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9B1AE1-2726-6DB6-4588-AF0F5C4EAC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30" t="-2759" r="-33345" b="-3557"/>
          <a:stretch/>
        </p:blipFill>
        <p:spPr>
          <a:xfrm>
            <a:off x="6888961" y="1782934"/>
            <a:ext cx="719469" cy="719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756327" y="94252"/>
            <a:ext cx="8841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Growing Library of Educational Applications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31084" y="1208472"/>
            <a:ext cx="591219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Already released and past 76,500 downloads...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4253" y="3308751"/>
            <a:ext cx="29033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Newly released: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IVUSAID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08" y="5038094"/>
            <a:ext cx="717518" cy="7175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124873" y="5253242"/>
            <a:ext cx="213231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more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coming soon!!!</a:t>
            </a: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" descr="https://bn1304files.storage.live.com/y4mIEehEkr2AXrAdgU7JcLMeQeWXTAb0G-Urg1oXt3Cywr4xFjeCtuTpe1fE7TwmZW8XwVrH1lcQ6-j3b2ycTdHREP-i-Vct8HET08746zMNW4FYSWcblo543qmH3WwFU5_T5nPfwHfDxhCApbBbwPF89-hDBcZjjy08Spf84MNeSUk0SRJYyRtdaJv-yPZ3NQmBfwKH49YCcfJdUtdUGnoq-wR9GgnZS4xKJZRh0sDWKk?width=891&amp;height=891&amp;cropmode=cente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970" y="1782938"/>
            <a:ext cx="709544" cy="7007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2ACF66-9E25-4D4F-B167-442A99F8F0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" r="667"/>
          <a:stretch/>
        </p:blipFill>
        <p:spPr>
          <a:xfrm>
            <a:off x="6171443" y="5038094"/>
            <a:ext cx="717518" cy="7175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5810292" y="5798727"/>
            <a:ext cx="1439818" cy="663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6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Updated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6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CalcificAID</a:t>
            </a:r>
            <a:endParaRPr kumimoji="0" lang="en-US" sz="1856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52113" y="5029413"/>
            <a:ext cx="2843086" cy="102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025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Also</a:t>
            </a:r>
          </a:p>
          <a:p>
            <a:pPr marL="289339" marR="0" lvl="0" indent="-2893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25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AngioAID</a:t>
            </a:r>
            <a:r>
              <a: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3D</a:t>
            </a:r>
          </a:p>
          <a:p>
            <a:pPr marL="289339" marR="0" lvl="0" indent="-2893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25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HemodynamicsAID</a:t>
            </a: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Content Placeholder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8423" y="5038094"/>
            <a:ext cx="719466" cy="719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287693" y="5798727"/>
            <a:ext cx="1281120" cy="878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6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Updated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6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BifurcAID</a:t>
            </a:r>
            <a:endParaRPr kumimoji="0" lang="en-US" sz="1856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(to Android)</a:t>
            </a:r>
          </a:p>
        </p:txBody>
      </p:sp>
      <p:pic>
        <p:nvPicPr>
          <p:cNvPr id="31" name="Picture 30" descr="A picture containing shape&#10;&#10;Description automatically generated">
            <a:extLst>
              <a:ext uri="{FF2B5EF4-FFF2-40B4-BE49-F238E27FC236}">
                <a16:creationId xmlns:a16="http://schemas.microsoft.com/office/drawing/2014/main" id="{19CB9B82-B0EE-DCDD-30BE-F0099FE377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941" y="1768408"/>
            <a:ext cx="717518" cy="717518"/>
          </a:xfrm>
          <a:prstGeom prst="roundRect">
            <a:avLst>
              <a:gd name="adj" fmla="val 9515"/>
            </a:avLst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0E9F70-8911-B123-E371-776874B24BE8}"/>
              </a:ext>
            </a:extLst>
          </p:cNvPr>
          <p:cNvSpPr txBox="1"/>
          <p:nvPr/>
        </p:nvSpPr>
        <p:spPr>
          <a:xfrm>
            <a:off x="2498667" y="5798727"/>
            <a:ext cx="1430200" cy="663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6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DeviceAID</a:t>
            </a:r>
            <a:endParaRPr kumimoji="0" lang="en-US" sz="1856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6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Mobile app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FA0E2E-497B-BC8D-F858-4573E8002128}"/>
              </a:ext>
            </a:extLst>
          </p:cNvPr>
          <p:cNvSpPr txBox="1"/>
          <p:nvPr/>
        </p:nvSpPr>
        <p:spPr>
          <a:xfrm>
            <a:off x="1891327" y="679024"/>
            <a:ext cx="6476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 more at CardiologyApps.com</a:t>
            </a:r>
          </a:p>
        </p:txBody>
      </p:sp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45CE65-BAA0-94B7-6A26-2AB38994B0A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" b="5842"/>
          <a:stretch/>
        </p:blipFill>
        <p:spPr>
          <a:xfrm>
            <a:off x="5013125" y="2863853"/>
            <a:ext cx="914400" cy="1781289"/>
          </a:xfrm>
          <a:prstGeom prst="roundRect">
            <a:avLst>
              <a:gd name="adj" fmla="val 4765"/>
            </a:avLst>
          </a:prstGeom>
        </p:spPr>
      </p:pic>
      <p:pic>
        <p:nvPicPr>
          <p:cNvPr id="32" name="Picture 3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E3B1B9-FF5D-5732-9309-08E7F814F1C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" b="5673"/>
          <a:stretch/>
        </p:blipFill>
        <p:spPr>
          <a:xfrm>
            <a:off x="6199834" y="2863853"/>
            <a:ext cx="914400" cy="1787639"/>
          </a:xfrm>
          <a:prstGeom prst="roundRect">
            <a:avLst>
              <a:gd name="adj" fmla="val 3902"/>
            </a:avLst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009EE2CF-D3F1-3617-40A6-D87D946CBCE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" b="5609"/>
          <a:stretch/>
        </p:blipFill>
        <p:spPr>
          <a:xfrm>
            <a:off x="7386543" y="2863850"/>
            <a:ext cx="914400" cy="1790700"/>
          </a:xfrm>
          <a:prstGeom prst="roundRect">
            <a:avLst>
              <a:gd name="adj" fmla="val 4398"/>
            </a:avLst>
          </a:prstGeom>
        </p:spPr>
      </p:pic>
      <p:pic>
        <p:nvPicPr>
          <p:cNvPr id="34" name="Picture 33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8BB5171C-85D3-0F36-A0AF-6A2C145A44D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" b="5683"/>
          <a:stretch/>
        </p:blipFill>
        <p:spPr>
          <a:xfrm>
            <a:off x="8573252" y="2860789"/>
            <a:ext cx="914400" cy="1790700"/>
          </a:xfrm>
          <a:prstGeom prst="roundRect">
            <a:avLst>
              <a:gd name="adj" fmla="val 4514"/>
            </a:avLst>
          </a:prstGeom>
        </p:spPr>
      </p:pic>
      <p:pic>
        <p:nvPicPr>
          <p:cNvPr id="35" name="Content Placeholder 4" descr="A black and white photo of a dog's face&#10;&#10;Description automatically generated with low confidence">
            <a:extLst>
              <a:ext uri="{FF2B5EF4-FFF2-40B4-BE49-F238E27FC236}">
                <a16:creationId xmlns:a16="http://schemas.microsoft.com/office/drawing/2014/main" id="{42E7FE65-21A9-96C7-690D-0B99BD50B77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029" y="1782934"/>
            <a:ext cx="717518" cy="7175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" name="Content Placeholder 4" descr="A black and white photo of a dog's face&#10;&#10;Description automatically generated with low confidence">
            <a:extLst>
              <a:ext uri="{FF2B5EF4-FFF2-40B4-BE49-F238E27FC236}">
                <a16:creationId xmlns:a16="http://schemas.microsoft.com/office/drawing/2014/main" id="{2B8F6529-0014-60BC-028B-F71832B45F4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67" y="3077143"/>
            <a:ext cx="1417322" cy="141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79043344-AC00-F549-585A-8B00D504AC37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7978" y="93665"/>
            <a:ext cx="604090" cy="8491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5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-49695" y="1515967"/>
            <a:ext cx="10336696" cy="461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3500" b="1" dirty="0">
                <a:latin typeface="Arial" pitchFamily="34" charset="0"/>
              </a:rPr>
              <a:t> Interventional Trials from </a:t>
            </a:r>
            <a:r>
              <a:rPr lang="en-US" altLang="en-US" sz="3500" b="1" dirty="0" err="1">
                <a:latin typeface="Arial" pitchFamily="34" charset="0"/>
              </a:rPr>
              <a:t>EuroPCR</a:t>
            </a:r>
            <a:r>
              <a:rPr lang="en-US" altLang="en-US" sz="3500" b="1" dirty="0">
                <a:latin typeface="Arial" pitchFamily="34" charset="0"/>
              </a:rPr>
              <a:t> 2023</a:t>
            </a:r>
            <a:r>
              <a:rPr lang="en-US" altLang="en-US" sz="3400" b="1" dirty="0">
                <a:latin typeface="Arial" pitchFamily="34" charset="0"/>
              </a:rPr>
              <a:t>: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latin typeface="Arial" pitchFamily="34" charset="0"/>
              </a:rPr>
              <a:t>    Define Flair 5-Yr, FAME 3 3-Yr, EBC Main 3-Y</a:t>
            </a:r>
            <a:r>
              <a:rPr lang="en-US" altLang="en-US" sz="3500" b="1" dirty="0">
                <a:latin typeface="Arial" pitchFamily="34" charset="0"/>
              </a:rPr>
              <a:t>  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500" b="1" dirty="0">
                <a:latin typeface="Arial" pitchFamily="34" charset="0"/>
              </a:rPr>
              <a:t>    PICCOLETO II 3-Yr, Post-PCI QFR in </a:t>
            </a:r>
            <a:r>
              <a:rPr lang="en-US" altLang="en-US" sz="3500" b="1" dirty="0" err="1">
                <a:latin typeface="Arial" pitchFamily="34" charset="0"/>
              </a:rPr>
              <a:t>Flavour</a:t>
            </a:r>
            <a:r>
              <a:rPr lang="en-US" altLang="en-US" sz="3500" b="1" dirty="0">
                <a:latin typeface="Arial" pitchFamily="34" charset="0"/>
              </a:rPr>
              <a:t>   </a:t>
            </a:r>
            <a:r>
              <a:rPr kumimoji="0" lang="en-US" altLang="en-US" sz="35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</a:t>
            </a:r>
            <a:endParaRPr lang="en-US" altLang="en-US" sz="3500" b="1" dirty="0"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    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       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 Calcified</a:t>
            </a:r>
            <a:r>
              <a:rPr kumimoji="0" lang="en-US" altLang="en-US" sz="3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 Nodule Imaging 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and Outcomes</a:t>
            </a: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: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i="1" dirty="0">
                <a:solidFill>
                  <a:schemeClr val="bg2"/>
                </a:solidFill>
                <a:latin typeface="Arial" pitchFamily="34" charset="0"/>
              </a:rPr>
              <a:t>     Impact of Eruptive vs Non-eruptive calcified nodule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i="1" dirty="0">
                <a:solidFill>
                  <a:schemeClr val="bg2"/>
                </a:solidFill>
                <a:latin typeface="Arial" pitchFamily="34" charset="0"/>
              </a:rPr>
              <a:t>     morphology on acute and long-term outcomes after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i="1" dirty="0">
                <a:solidFill>
                  <a:schemeClr val="bg2"/>
                </a:solidFill>
                <a:latin typeface="Arial" pitchFamily="34" charset="0"/>
              </a:rPr>
              <a:t>     stenting</a:t>
            </a:r>
            <a:endParaRPr kumimoji="0" lang="en-US" altLang="en-US" b="1" i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03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6"/>
          <p:cNvSpPr txBox="1"/>
          <p:nvPr/>
        </p:nvSpPr>
        <p:spPr>
          <a:xfrm>
            <a:off x="1615964" y="1980730"/>
            <a:ext cx="7071359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</a:t>
            </a:r>
            <a:r>
              <a:rPr kumimoji="0" lang="en-US" sz="4400" b="1" i="0" u="none" strike="noStrike" kern="120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sz="4400" b="1" i="0" u="none" strike="noStrike" kern="120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</a:t>
            </a:r>
            <a:r>
              <a:rPr kumimoji="0" sz="44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sz="4400" b="1" i="0" u="none" strike="noStrike" kern="120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ollow</a:t>
            </a:r>
            <a:r>
              <a:rPr kumimoji="0" sz="44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r>
              <a:rPr kumimoji="0" sz="44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44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44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sz="44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sz="44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200" cap="none" spc="-5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</a:t>
            </a:r>
            <a:r>
              <a:rPr kumimoji="0" sz="44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44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FLAIR</a:t>
            </a:r>
            <a:r>
              <a:rPr kumimoji="0" sz="4400" b="1" i="0" u="none" strike="noStrike" kern="120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4400" b="1" i="0" u="none" strike="noStrike" kern="1200" cap="none" spc="-4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Trial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87333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0821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 FLAIR Trial: Study Overview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98659" y="6488668"/>
            <a:ext cx="308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Escaned J, EuroPCR 2023</a:t>
            </a:r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322729" y="795208"/>
            <a:ext cx="9541996" cy="18287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2100" b="0" i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marR="1905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380"/>
              <a:buFont typeface="Arial"/>
              <a:buChar char="•"/>
              <a:tabLst>
                <a:tab pos="341313" algn="l"/>
              </a:tabLst>
              <a:defRPr/>
            </a:pP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Multicenter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randomized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trial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(17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countries, &gt;45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centers)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comparing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</a:t>
            </a:r>
            <a:r>
              <a:rPr kumimoji="0" lang="en-US" sz="2000" b="1" i="0" u="none" strike="noStrike" kern="0" cap="none" spc="-4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 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FFR- or iFR-based</a:t>
            </a:r>
            <a:r>
              <a:rPr kumimoji="0" lang="en-US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decision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making.</a:t>
            </a:r>
          </a:p>
          <a:p>
            <a:pPr marL="457200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Char char="•"/>
              <a:tabLst>
                <a:tab pos="341313" algn="l"/>
              </a:tabLst>
              <a:defRPr/>
            </a:pP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380"/>
              <a:buFont typeface="Arial"/>
              <a:buChar char="•"/>
              <a:tabLst>
                <a:tab pos="341313" algn="l"/>
              </a:tabLst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2492</a:t>
            </a:r>
            <a:r>
              <a:rPr kumimoji="0" lang="en-US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patients</a:t>
            </a:r>
            <a:r>
              <a:rPr kumimoji="0" lang="en-US" sz="20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(1242</a:t>
            </a:r>
            <a:r>
              <a:rPr kumimoji="0" lang="en-US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iFR,</a:t>
            </a:r>
            <a:r>
              <a:rPr kumimoji="0" lang="en-US" sz="20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1250</a:t>
            </a:r>
            <a:r>
              <a:rPr kumimoji="0" lang="en-US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FFR).</a:t>
            </a:r>
          </a:p>
          <a:p>
            <a:pPr marL="4572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380"/>
              <a:buFont typeface="Arial"/>
              <a:buChar char="•"/>
              <a:tabLst>
                <a:tab pos="341313" algn="l"/>
              </a:tabLst>
              <a:defRPr/>
            </a:pPr>
            <a:endParaRPr kumimoji="0" lang="en-US" sz="900" b="1" i="0" u="none" strike="noStrike" kern="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508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2380"/>
              <a:buFont typeface="Arial"/>
              <a:buChar char="•"/>
              <a:tabLst>
                <a:tab pos="341313" algn="l"/>
              </a:tabLst>
              <a:defRPr/>
            </a:pP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Non-inferiority hypothesis met: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iFR </a:t>
            </a:r>
            <a:r>
              <a:rPr kumimoji="0" lang="en-US" sz="2000" b="1" i="0" u="none" strike="noStrike" kern="0" cap="none" spc="-1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r>
              <a:rPr kumimoji="0" lang="en-US" sz="2000" b="1" i="0" u="none" strike="noStrike" kern="0" cap="none" spc="-1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inferior to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FFR </a:t>
            </a:r>
            <a:r>
              <a:rPr kumimoji="0" lang="en-US" sz="2000" b="1" i="0" u="none" strike="noStrike" kern="0" cap="none" spc="-1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1-year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</a:t>
            </a:r>
            <a:r>
              <a:rPr kumimoji="0" lang="en-US" sz="2000" b="1" i="0" u="none" strike="noStrike" kern="0" cap="none" spc="-4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MACE</a:t>
            </a:r>
            <a:r>
              <a:rPr kumimoji="0" lang="en-US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(HR</a:t>
            </a:r>
            <a:r>
              <a:rPr kumimoji="0" lang="en-US" sz="20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0.95,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95%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CI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0.68-1.33;</a:t>
            </a:r>
            <a:r>
              <a:rPr kumimoji="0" lang="en-US" sz="20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difference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-0.2,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95% 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 -2.3</a:t>
            </a:r>
            <a:r>
              <a:rPr kumimoji="0" lang="en-US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1.8).</a:t>
            </a:r>
          </a:p>
        </p:txBody>
      </p:sp>
      <p:graphicFrame>
        <p:nvGraphicFramePr>
          <p:cNvPr id="6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099540"/>
              </p:ext>
            </p:extLst>
          </p:nvPr>
        </p:nvGraphicFramePr>
        <p:xfrm>
          <a:off x="690464" y="2753269"/>
          <a:ext cx="9022702" cy="3601084"/>
        </p:xfrm>
        <a:graphic>
          <a:graphicData uri="http://schemas.openxmlformats.org/drawingml/2006/table">
            <a:tbl>
              <a:tblPr firstRow="1" bandRow="1"/>
              <a:tblGrid>
                <a:gridCol w="2422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0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7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18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iFR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(N=1242)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308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FFR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(N=1250)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81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2069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65.5</a:t>
                      </a:r>
                      <a:r>
                        <a:rPr sz="12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(10.8)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5247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r>
                        <a:rPr sz="12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(10.6)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n/s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Stable</a:t>
                      </a:r>
                      <a:r>
                        <a:rPr sz="12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986</a:t>
                      </a:r>
                      <a:r>
                        <a:rPr sz="12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(79.4%)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454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1012</a:t>
                      </a:r>
                      <a:r>
                        <a:rPr sz="12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(81.0%)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n/s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Congestive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HF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r>
                        <a:rPr sz="12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(6.2%)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r>
                        <a:rPr sz="12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(5.4%)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n/s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(iFR</a:t>
                      </a:r>
                      <a:r>
                        <a:rPr sz="1200" b="1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FFR)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2069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  <a:r>
                        <a:rPr sz="12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(0.09)</a:t>
                      </a: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5247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  <a:r>
                        <a:rPr sz="12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(0.09)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92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0805" marR="1238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functionally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significant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lesions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(per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  <a:r>
                        <a:rPr sz="12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(34.3%)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8867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</a:t>
                      </a:r>
                      <a:r>
                        <a:rPr sz="12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(38.9%)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Revascularisation</a:t>
                      </a:r>
                      <a:r>
                        <a:rPr sz="12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performed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590</a:t>
                      </a:r>
                      <a:r>
                        <a:rPr sz="12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(47.5%)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8867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667</a:t>
                      </a:r>
                      <a:r>
                        <a:rPr sz="12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(53.4%)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&lt;0.01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284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Nº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stents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placed</a:t>
                      </a:r>
                      <a:r>
                        <a:rPr sz="1200" b="1" spc="-2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(per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2069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  <a:r>
                        <a:rPr sz="12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(0.92)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5247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  <a:r>
                        <a:rPr sz="12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(0.96)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Lost to</a:t>
                      </a:r>
                      <a:r>
                        <a:rPr sz="12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5-year </a:t>
                      </a:r>
                      <a:r>
                        <a:rPr sz="1200" b="1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follow-up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27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05407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58101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108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63505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16204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68898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21586" algn="l" defTabSz="90540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n/s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58487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9.xml><?xml version="1.0" encoding="utf-8"?>
<a:theme xmlns:a="http://schemas.openxmlformats.org/drawingml/2006/main" name="SS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SBlue" id="{5C5B09CF-E6AF-49BE-8935-F299A5574A78}" vid="{BC5D17C4-4B3B-4D40-BF3E-FD2926E981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14614</TotalTime>
  <Words>3771</Words>
  <Application>Microsoft Office PowerPoint</Application>
  <PresentationFormat>35mm Slides</PresentationFormat>
  <Paragraphs>640</Paragraphs>
  <Slides>64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64</vt:i4>
      </vt:variant>
    </vt:vector>
  </HeadingPairs>
  <TitlesOfParts>
    <vt:vector size="79" baseType="lpstr">
      <vt:lpstr>Airal</vt:lpstr>
      <vt:lpstr>Arial</vt:lpstr>
      <vt:lpstr>Calibri</vt:lpstr>
      <vt:lpstr>Calibri Light</vt:lpstr>
      <vt:lpstr>Times New Roman</vt:lpstr>
      <vt:lpstr>Wingdings</vt:lpstr>
      <vt:lpstr>Office Theme</vt:lpstr>
      <vt:lpstr>Default Design</vt:lpstr>
      <vt:lpstr>13_Default Design</vt:lpstr>
      <vt:lpstr>1_BASIC SHARMA BLUE</vt:lpstr>
      <vt:lpstr>1_Default Design</vt:lpstr>
      <vt:lpstr>7_BASIC SHARMA BLUE</vt:lpstr>
      <vt:lpstr>9_Office Theme</vt:lpstr>
      <vt:lpstr>1_Office Theme</vt:lpstr>
      <vt:lpstr>SSBlue</vt:lpstr>
      <vt:lpstr>PowerPoint Presentation</vt:lpstr>
      <vt:lpstr>PowerPoint Presentation</vt:lpstr>
      <vt:lpstr>CCC Live Case # 168</vt:lpstr>
      <vt:lpstr>PowerPoint Presentation</vt:lpstr>
      <vt:lpstr>CCC Live Case # 168</vt:lpstr>
      <vt:lpstr>Latest Issues in Coronary Intervention</vt:lpstr>
      <vt:lpstr>Latest Issues in Coronary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Latest Issues in Coronary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Message: Interventional Trials from EuroPCR 2023 and Impact of Ca+ nodule morphology on acute and long-term outcomes after stenting</vt:lpstr>
      <vt:lpstr>Question # 1</vt:lpstr>
      <vt:lpstr>Question # 2</vt:lpstr>
      <vt:lpstr>Question # 3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Medinbox SBI</cp:lastModifiedBy>
  <cp:revision>1148</cp:revision>
  <cp:lastPrinted>2023-06-18T18:40:30Z</cp:lastPrinted>
  <dcterms:created xsi:type="dcterms:W3CDTF">2019-05-13T14:16:18Z</dcterms:created>
  <dcterms:modified xsi:type="dcterms:W3CDTF">2023-06-20T13:05:30Z</dcterms:modified>
</cp:coreProperties>
</file>