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36.jpg" ContentType="image/jpg"/>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91" r:id="rId1"/>
    <p:sldMasterId id="2147483805" r:id="rId2"/>
    <p:sldMasterId id="2147483883" r:id="rId3"/>
    <p:sldMasterId id="2147484249" r:id="rId4"/>
    <p:sldMasterId id="2147484263" r:id="rId5"/>
    <p:sldMasterId id="2147484277" r:id="rId6"/>
  </p:sldMasterIdLst>
  <p:notesMasterIdLst>
    <p:notesMasterId r:id="rId54"/>
  </p:notesMasterIdLst>
  <p:sldIdLst>
    <p:sldId id="800" r:id="rId7"/>
    <p:sldId id="801" r:id="rId8"/>
    <p:sldId id="921" r:id="rId9"/>
    <p:sldId id="922" r:id="rId10"/>
    <p:sldId id="923" r:id="rId11"/>
    <p:sldId id="924" r:id="rId12"/>
    <p:sldId id="925" r:id="rId13"/>
    <p:sldId id="926" r:id="rId14"/>
    <p:sldId id="927" r:id="rId15"/>
    <p:sldId id="928" r:id="rId16"/>
    <p:sldId id="929" r:id="rId17"/>
    <p:sldId id="930" r:id="rId18"/>
    <p:sldId id="965" r:id="rId19"/>
    <p:sldId id="931" r:id="rId20"/>
    <p:sldId id="933" r:id="rId21"/>
    <p:sldId id="934" r:id="rId22"/>
    <p:sldId id="932" r:id="rId23"/>
    <p:sldId id="936" r:id="rId24"/>
    <p:sldId id="937" r:id="rId25"/>
    <p:sldId id="938" r:id="rId26"/>
    <p:sldId id="943" r:id="rId27"/>
    <p:sldId id="966" r:id="rId28"/>
    <p:sldId id="967" r:id="rId29"/>
    <p:sldId id="968" r:id="rId30"/>
    <p:sldId id="944" r:id="rId31"/>
    <p:sldId id="945" r:id="rId32"/>
    <p:sldId id="946" r:id="rId33"/>
    <p:sldId id="947" r:id="rId34"/>
    <p:sldId id="948" r:id="rId35"/>
    <p:sldId id="950" r:id="rId36"/>
    <p:sldId id="951" r:id="rId37"/>
    <p:sldId id="952" r:id="rId38"/>
    <p:sldId id="953" r:id="rId39"/>
    <p:sldId id="955" r:id="rId40"/>
    <p:sldId id="956" r:id="rId41"/>
    <p:sldId id="957" r:id="rId42"/>
    <p:sldId id="958" r:id="rId43"/>
    <p:sldId id="959" r:id="rId44"/>
    <p:sldId id="962" r:id="rId45"/>
    <p:sldId id="960" r:id="rId46"/>
    <p:sldId id="961" r:id="rId47"/>
    <p:sldId id="963" r:id="rId48"/>
    <p:sldId id="964" r:id="rId49"/>
    <p:sldId id="753" r:id="rId50"/>
    <p:sldId id="754" r:id="rId51"/>
    <p:sldId id="755" r:id="rId52"/>
    <p:sldId id="756" r:id="rId53"/>
  </p:sldIdLst>
  <p:sldSz cx="10287000" cy="6858000" type="35mm"/>
  <p:notesSz cx="7010400" cy="9296400"/>
  <p:embeddedFontLst>
    <p:embeddedFont>
      <p:font typeface="Calibri" panose="020F0502020204030204" pitchFamily="34" charset="0"/>
      <p:regular r:id="rId55"/>
      <p:bold r:id="rId56"/>
      <p:italic r:id="rId57"/>
      <p:boldItalic r:id="rId58"/>
    </p:embeddedFont>
    <p:embeddedFont>
      <p:font typeface="Calibri Light" panose="020F0302020204030204" pitchFamily="34" charset="0"/>
      <p:regular r:id="rId59"/>
      <p:italic r:id="rId60"/>
    </p:embeddedFont>
  </p:embeddedFontLst>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CCFF"/>
    <a:srgbClr val="A7E8FF"/>
    <a:srgbClr val="5B5BD7"/>
    <a:srgbClr val="0000FF"/>
    <a:srgbClr val="009AD0"/>
    <a:srgbClr val="659A2A"/>
    <a:srgbClr val="00FFFF"/>
    <a:srgbClr val="72AF2F"/>
    <a:srgbClr val="00CC9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110" d="100"/>
          <a:sy n="110" d="100"/>
        </p:scale>
        <p:origin x="1170" y="102"/>
      </p:cViewPr>
      <p:guideLst/>
    </p:cSldViewPr>
  </p:slideViewPr>
  <p:notesTextViewPr>
    <p:cViewPr>
      <p:scale>
        <a:sx n="3" d="2"/>
        <a:sy n="3" d="2"/>
      </p:scale>
      <p:origin x="0" y="0"/>
    </p:cViewPr>
  </p:notesTextViewPr>
  <p:sorterViewPr>
    <p:cViewPr varScale="1">
      <p:scale>
        <a:sx n="1" d="1"/>
        <a:sy n="1" d="1"/>
      </p:scale>
      <p:origin x="0" y="-45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font" Target="fonts/font1.fntdata"/><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4.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3.fntdata"/><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2.fntdata"/><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360540241343554E-2"/>
          <c:y val="0.16434000224680087"/>
          <c:w val="0.92816021191809761"/>
          <c:h val="0.73577540161565402"/>
        </c:manualLayout>
      </c:layout>
      <c:barChart>
        <c:barDir val="col"/>
        <c:grouping val="clustered"/>
        <c:varyColors val="0"/>
        <c:ser>
          <c:idx val="0"/>
          <c:order val="0"/>
          <c:tx>
            <c:strRef>
              <c:f>Sheet1!$B$1</c:f>
              <c:strCache>
                <c:ptCount val="1"/>
                <c:pt idx="0">
                  <c:v>TAVR (n=730)</c:v>
                </c:pt>
              </c:strCache>
            </c:strRef>
          </c:tx>
          <c:spPr>
            <a:solidFill>
              <a:srgbClr val="00B0F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Mortality or stroke</c:v>
                </c:pt>
                <c:pt idx="1">
                  <c:v>Mortality</c:v>
                </c:pt>
                <c:pt idx="2">
                  <c:v>Stroke</c:v>
                </c:pt>
                <c:pt idx="3">
                  <c:v>AV hosp</c:v>
                </c:pt>
                <c:pt idx="4">
                  <c:v>Major vasc compl</c:v>
                </c:pt>
                <c:pt idx="5">
                  <c:v>PPM</c:v>
                </c:pt>
                <c:pt idx="6">
                  <c:v>A-fib</c:v>
                </c:pt>
                <c:pt idx="7">
                  <c:v>Valve endocarditis</c:v>
                </c:pt>
                <c:pt idx="8">
                  <c:v>Reintervn</c:v>
                </c:pt>
                <c:pt idx="9">
                  <c:v>Total valve thromb</c:v>
                </c:pt>
              </c:strCache>
            </c:strRef>
          </c:cat>
          <c:val>
            <c:numRef>
              <c:f>Sheet1!$B$2:$B$11</c:f>
              <c:numCache>
                <c:formatCode>General</c:formatCode>
                <c:ptCount val="10"/>
                <c:pt idx="0">
                  <c:v>7.4</c:v>
                </c:pt>
                <c:pt idx="1">
                  <c:v>6.3</c:v>
                </c:pt>
                <c:pt idx="2">
                  <c:v>7.4</c:v>
                </c:pt>
                <c:pt idx="3">
                  <c:v>7.4</c:v>
                </c:pt>
                <c:pt idx="4">
                  <c:v>4.0999999999999996</c:v>
                </c:pt>
                <c:pt idx="5">
                  <c:v>23.2</c:v>
                </c:pt>
                <c:pt idx="6">
                  <c:v>13.1</c:v>
                </c:pt>
                <c:pt idx="7">
                  <c:v>0.7</c:v>
                </c:pt>
                <c:pt idx="8">
                  <c:v>1</c:v>
                </c:pt>
                <c:pt idx="9">
                  <c:v>0.7</c:v>
                </c:pt>
              </c:numCache>
            </c:numRef>
          </c:val>
          <c:extLst>
            <c:ext xmlns:c16="http://schemas.microsoft.com/office/drawing/2014/chart" uri="{C3380CC4-5D6E-409C-BE32-E72D297353CC}">
              <c16:uniqueId val="{00000000-9C90-4573-BB0E-6A141B79184C}"/>
            </c:ext>
          </c:extLst>
        </c:ser>
        <c:ser>
          <c:idx val="1"/>
          <c:order val="1"/>
          <c:tx>
            <c:strRef>
              <c:f>Sheet1!$C$1</c:f>
              <c:strCache>
                <c:ptCount val="1"/>
                <c:pt idx="0">
                  <c:v>SAVR (n=684)</c:v>
                </c:pt>
              </c:strCache>
            </c:strRef>
          </c:tx>
          <c:spPr>
            <a:solidFill>
              <a:srgbClr val="FF0000"/>
            </a:solidFill>
            <a:ln>
              <a:noFill/>
            </a:ln>
            <a:effectLst/>
            <a:scene3d>
              <a:camera prst="orthographicFront"/>
              <a:lightRig rig="threePt" dir="t"/>
            </a:scene3d>
            <a:sp3d>
              <a:bevelT/>
            </a:sp3d>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Mortality or stroke</c:v>
                </c:pt>
                <c:pt idx="1">
                  <c:v>Mortality</c:v>
                </c:pt>
                <c:pt idx="2">
                  <c:v>Stroke</c:v>
                </c:pt>
                <c:pt idx="3">
                  <c:v>AV hosp</c:v>
                </c:pt>
                <c:pt idx="4">
                  <c:v>Major vasc compl</c:v>
                </c:pt>
                <c:pt idx="5">
                  <c:v>PPM</c:v>
                </c:pt>
                <c:pt idx="6">
                  <c:v>A-fib</c:v>
                </c:pt>
                <c:pt idx="7">
                  <c:v>Valve endocarditis</c:v>
                </c:pt>
                <c:pt idx="8">
                  <c:v>Reintervn</c:v>
                </c:pt>
                <c:pt idx="9">
                  <c:v>Total valve thromb</c:v>
                </c:pt>
              </c:strCache>
            </c:strRef>
          </c:cat>
          <c:val>
            <c:numRef>
              <c:f>Sheet1!$C$2:$C$11</c:f>
              <c:numCache>
                <c:formatCode>General</c:formatCode>
                <c:ptCount val="10"/>
                <c:pt idx="0">
                  <c:v>10.4</c:v>
                </c:pt>
                <c:pt idx="1">
                  <c:v>8.3000000000000007</c:v>
                </c:pt>
                <c:pt idx="2">
                  <c:v>6.6</c:v>
                </c:pt>
                <c:pt idx="3">
                  <c:v>9.1999999999999993</c:v>
                </c:pt>
                <c:pt idx="4">
                  <c:v>3.7</c:v>
                </c:pt>
                <c:pt idx="5">
                  <c:v>9.1</c:v>
                </c:pt>
                <c:pt idx="6">
                  <c:v>40</c:v>
                </c:pt>
                <c:pt idx="7">
                  <c:v>1.3</c:v>
                </c:pt>
                <c:pt idx="8">
                  <c:v>0.9</c:v>
                </c:pt>
                <c:pt idx="9">
                  <c:v>0.6</c:v>
                </c:pt>
              </c:numCache>
            </c:numRef>
          </c:val>
          <c:extLst>
            <c:ext xmlns:c16="http://schemas.microsoft.com/office/drawing/2014/chart" uri="{C3380CC4-5D6E-409C-BE32-E72D297353CC}">
              <c16:uniqueId val="{00000001-9C90-4573-BB0E-6A141B79184C}"/>
            </c:ext>
          </c:extLst>
        </c:ser>
        <c:dLbls>
          <c:showLegendKey val="0"/>
          <c:showVal val="0"/>
          <c:showCatName val="0"/>
          <c:showSerName val="0"/>
          <c:showPercent val="0"/>
          <c:showBubbleSize val="0"/>
        </c:dLbls>
        <c:gapWidth val="49"/>
        <c:overlap val="-11"/>
        <c:axId val="464358184"/>
        <c:axId val="464354248"/>
      </c:barChart>
      <c:catAx>
        <c:axId val="464358184"/>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64354248"/>
        <c:crosses val="autoZero"/>
        <c:auto val="1"/>
        <c:lblAlgn val="ctr"/>
        <c:lblOffset val="10"/>
        <c:noMultiLvlLbl val="0"/>
      </c:catAx>
      <c:valAx>
        <c:axId val="464354248"/>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64358184"/>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605483607869442E-2"/>
          <c:y val="0.11374174969881896"/>
          <c:w val="0.9243593437557962"/>
          <c:h val="0.77492745054967693"/>
        </c:manualLayout>
      </c:layout>
      <c:barChart>
        <c:barDir val="col"/>
        <c:grouping val="clustered"/>
        <c:varyColors val="0"/>
        <c:ser>
          <c:idx val="0"/>
          <c:order val="0"/>
          <c:tx>
            <c:strRef>
              <c:f>Sheet1!$B$1</c:f>
              <c:strCache>
                <c:ptCount val="1"/>
                <c:pt idx="0">
                  <c:v>With Lunderquist</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3500000" scaled="1"/>
              <a:tileRect/>
            </a:gradFill>
            <a:ln>
              <a:noFill/>
            </a:ln>
            <a:effectLst/>
            <a:scene3d>
              <a:camera prst="orthographicFront"/>
              <a:lightRig rig="threePt" dir="t"/>
            </a:scene3d>
            <a:sp3d>
              <a:bevelT/>
            </a:sp3d>
          </c:spPr>
          <c:invertIfNegative val="0"/>
          <c:dLbls>
            <c:dLbl>
              <c:idx val="1"/>
              <c:tx>
                <c:rich>
                  <a:bodyPr/>
                  <a:lstStyle/>
                  <a:p>
                    <a:r>
                      <a:rPr lang="en-US"/>
                      <a:t>4.9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146-44D1-8F15-2C2BC69E9630}"/>
                </c:ext>
              </c:extLst>
            </c:dLbl>
            <c:dLbl>
              <c:idx val="2"/>
              <c:tx>
                <c:rich>
                  <a:bodyPr/>
                  <a:lstStyle/>
                  <a:p>
                    <a:r>
                      <a:rPr lang="en-US"/>
                      <a:t>8.8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146-44D1-8F15-2C2BC69E9630}"/>
                </c:ext>
              </c:extLst>
            </c:dLbl>
            <c:dLbl>
              <c:idx val="3"/>
              <c:tx>
                <c:rich>
                  <a:bodyPr/>
                  <a:lstStyle/>
                  <a:p>
                    <a:r>
                      <a:rPr lang="en-US"/>
                      <a:t>14.1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146-44D1-8F15-2C2BC69E9630}"/>
                </c:ext>
              </c:extLst>
            </c:dLbl>
            <c:dLbl>
              <c:idx val="4"/>
              <c:tx>
                <c:rich>
                  <a:bodyPr/>
                  <a:lstStyle/>
                  <a:p>
                    <a:r>
                      <a:rPr lang="en-US"/>
                      <a:t>9.0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9146-44D1-8F15-2C2BC69E963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23 mm</c:v>
                </c:pt>
                <c:pt idx="1">
                  <c:v>26 mm </c:v>
                </c:pt>
                <c:pt idx="2">
                  <c:v>29 mm</c:v>
                </c:pt>
                <c:pt idx="3">
                  <c:v>34 mm</c:v>
                </c:pt>
                <c:pt idx="4">
                  <c:v>Overall</c:v>
                </c:pt>
              </c:strCache>
            </c:strRef>
          </c:cat>
          <c:val>
            <c:numRef>
              <c:f>Sheet1!$B$2:$B$6</c:f>
              <c:numCache>
                <c:formatCode>0.0%</c:formatCode>
                <c:ptCount val="5"/>
                <c:pt idx="0">
                  <c:v>0</c:v>
                </c:pt>
                <c:pt idx="1">
                  <c:v>4.9000000000000002E-2</c:v>
                </c:pt>
                <c:pt idx="2">
                  <c:v>8.7999999999999995E-2</c:v>
                </c:pt>
                <c:pt idx="3">
                  <c:v>0.14099999999999999</c:v>
                </c:pt>
                <c:pt idx="4">
                  <c:v>0.09</c:v>
                </c:pt>
              </c:numCache>
            </c:numRef>
          </c:val>
          <c:extLst>
            <c:ext xmlns:c16="http://schemas.microsoft.com/office/drawing/2014/chart" uri="{C3380CC4-5D6E-409C-BE32-E72D297353CC}">
              <c16:uniqueId val="{00000000-9146-44D1-8F15-2C2BC69E9630}"/>
            </c:ext>
          </c:extLst>
        </c:ser>
        <c:ser>
          <c:idx val="1"/>
          <c:order val="1"/>
          <c:tx>
            <c:strRef>
              <c:f>Sheet1!$C$1</c:f>
              <c:strCache>
                <c:ptCount val="1"/>
                <c:pt idx="0">
                  <c:v>Without Lunderquist</c:v>
                </c:pt>
              </c:strCache>
            </c:strRef>
          </c:tx>
          <c:spPr>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a:effectLst/>
            <a:scene3d>
              <a:camera prst="orthographicFront"/>
              <a:lightRig rig="threePt" dir="t"/>
            </a:scene3d>
            <a:sp3d>
              <a:bevelT/>
            </a:sp3d>
          </c:spPr>
          <c:invertIfNegative val="0"/>
          <c:dLbls>
            <c:dLbl>
              <c:idx val="1"/>
              <c:tx>
                <c:rich>
                  <a:bodyPr/>
                  <a:lstStyle/>
                  <a:p>
                    <a:r>
                      <a:rPr lang="en-US"/>
                      <a:t>15.0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9146-44D1-8F15-2C2BC69E9630}"/>
                </c:ext>
              </c:extLst>
            </c:dLbl>
            <c:dLbl>
              <c:idx val="2"/>
              <c:tx>
                <c:rich>
                  <a:bodyPr/>
                  <a:lstStyle/>
                  <a:p>
                    <a:r>
                      <a:rPr lang="en-US"/>
                      <a:t>13.6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9146-44D1-8F15-2C2BC69E9630}"/>
                </c:ext>
              </c:extLst>
            </c:dLbl>
            <c:dLbl>
              <c:idx val="3"/>
              <c:tx>
                <c:rich>
                  <a:bodyPr/>
                  <a:lstStyle/>
                  <a:p>
                    <a:r>
                      <a:rPr lang="en-US"/>
                      <a:t>22.0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146-44D1-8F15-2C2BC69E9630}"/>
                </c:ext>
              </c:extLst>
            </c:dLbl>
            <c:dLbl>
              <c:idx val="4"/>
              <c:tx>
                <c:rich>
                  <a:bodyPr/>
                  <a:lstStyle/>
                  <a:p>
                    <a:r>
                      <a:rPr lang="en-US"/>
                      <a:t>15.1</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9146-44D1-8F15-2C2BC69E963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23 mm</c:v>
                </c:pt>
                <c:pt idx="1">
                  <c:v>26 mm </c:v>
                </c:pt>
                <c:pt idx="2">
                  <c:v>29 mm</c:v>
                </c:pt>
                <c:pt idx="3">
                  <c:v>34 mm</c:v>
                </c:pt>
                <c:pt idx="4">
                  <c:v>Overall</c:v>
                </c:pt>
              </c:strCache>
            </c:strRef>
          </c:cat>
          <c:val>
            <c:numRef>
              <c:f>Sheet1!$C$2:$C$6</c:f>
              <c:numCache>
                <c:formatCode>0.0%</c:formatCode>
                <c:ptCount val="5"/>
                <c:pt idx="0">
                  <c:v>0</c:v>
                </c:pt>
                <c:pt idx="1">
                  <c:v>0.15</c:v>
                </c:pt>
                <c:pt idx="2">
                  <c:v>0.13600000000000001</c:v>
                </c:pt>
                <c:pt idx="3">
                  <c:v>0.22</c:v>
                </c:pt>
                <c:pt idx="4">
                  <c:v>0.151</c:v>
                </c:pt>
              </c:numCache>
            </c:numRef>
          </c:val>
          <c:extLst>
            <c:ext xmlns:c16="http://schemas.microsoft.com/office/drawing/2014/chart" uri="{C3380CC4-5D6E-409C-BE32-E72D297353CC}">
              <c16:uniqueId val="{00000001-9146-44D1-8F15-2C2BC69E9630}"/>
            </c:ext>
          </c:extLst>
        </c:ser>
        <c:dLbls>
          <c:showLegendKey val="0"/>
          <c:showVal val="0"/>
          <c:showCatName val="0"/>
          <c:showSerName val="0"/>
          <c:showPercent val="0"/>
          <c:showBubbleSize val="0"/>
        </c:dLbls>
        <c:gapWidth val="113"/>
        <c:overlap val="-11"/>
        <c:axId val="225612608"/>
        <c:axId val="225606704"/>
      </c:barChart>
      <c:catAx>
        <c:axId val="225612608"/>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25606704"/>
        <c:crosses val="autoZero"/>
        <c:auto val="1"/>
        <c:lblAlgn val="ctr"/>
        <c:lblOffset val="10"/>
        <c:noMultiLvlLbl val="0"/>
      </c:catAx>
      <c:valAx>
        <c:axId val="225606704"/>
        <c:scaling>
          <c:orientation val="minMax"/>
        </c:scaling>
        <c:delete val="0"/>
        <c:axPos val="l"/>
        <c:numFmt formatCode="0%" sourceLinked="0"/>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256126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Redo-TAVR (n=215)</c:v>
                </c:pt>
              </c:strCache>
            </c:strRef>
          </c:tx>
          <c:spPr>
            <a:solidFill>
              <a:srgbClr val="00B0F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Until 2/2022</c:v>
                </c:pt>
              </c:strCache>
            </c:strRef>
          </c:cat>
          <c:val>
            <c:numRef>
              <c:f>Sheet1!$B$2:$B$15</c:f>
              <c:numCache>
                <c:formatCode>General</c:formatCode>
                <c:ptCount val="14"/>
                <c:pt idx="0">
                  <c:v>2</c:v>
                </c:pt>
                <c:pt idx="1">
                  <c:v>3</c:v>
                </c:pt>
                <c:pt idx="2">
                  <c:v>2</c:v>
                </c:pt>
                <c:pt idx="3">
                  <c:v>4</c:v>
                </c:pt>
                <c:pt idx="4">
                  <c:v>6</c:v>
                </c:pt>
                <c:pt idx="5">
                  <c:v>7</c:v>
                </c:pt>
                <c:pt idx="6">
                  <c:v>7</c:v>
                </c:pt>
                <c:pt idx="7">
                  <c:v>15</c:v>
                </c:pt>
                <c:pt idx="8">
                  <c:v>27</c:v>
                </c:pt>
                <c:pt idx="9">
                  <c:v>30</c:v>
                </c:pt>
                <c:pt idx="10">
                  <c:v>32</c:v>
                </c:pt>
                <c:pt idx="11">
                  <c:v>38</c:v>
                </c:pt>
                <c:pt idx="12">
                  <c:v>35</c:v>
                </c:pt>
                <c:pt idx="13">
                  <c:v>7</c:v>
                </c:pt>
              </c:numCache>
            </c:numRef>
          </c:val>
          <c:extLst>
            <c:ext xmlns:c16="http://schemas.microsoft.com/office/drawing/2014/chart" uri="{C3380CC4-5D6E-409C-BE32-E72D297353CC}">
              <c16:uniqueId val="{00000000-0C50-4B3D-AB6A-A956BFB9AD20}"/>
            </c:ext>
          </c:extLst>
        </c:ser>
        <c:ser>
          <c:idx val="1"/>
          <c:order val="1"/>
          <c:tx>
            <c:strRef>
              <c:f>Sheet1!$C$1</c:f>
              <c:strCache>
                <c:ptCount val="1"/>
                <c:pt idx="0">
                  <c:v>TAVR Explant (N=181)</c:v>
                </c:pt>
              </c:strCache>
            </c:strRef>
          </c:tx>
          <c:spPr>
            <a:solidFill>
              <a:srgbClr val="FF000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Until 2/2022</c:v>
                </c:pt>
              </c:strCache>
            </c:strRef>
          </c:cat>
          <c:val>
            <c:numRef>
              <c:f>Sheet1!$C$2:$C$15</c:f>
              <c:numCache>
                <c:formatCode>General</c:formatCode>
                <c:ptCount val="14"/>
                <c:pt idx="0">
                  <c:v>1</c:v>
                </c:pt>
                <c:pt idx="1">
                  <c:v>0</c:v>
                </c:pt>
                <c:pt idx="2">
                  <c:v>0</c:v>
                </c:pt>
                <c:pt idx="3">
                  <c:v>4</c:v>
                </c:pt>
                <c:pt idx="4">
                  <c:v>4</c:v>
                </c:pt>
                <c:pt idx="5">
                  <c:v>7</c:v>
                </c:pt>
                <c:pt idx="6">
                  <c:v>14</c:v>
                </c:pt>
                <c:pt idx="7">
                  <c:v>12</c:v>
                </c:pt>
                <c:pt idx="8">
                  <c:v>17</c:v>
                </c:pt>
                <c:pt idx="9">
                  <c:v>13</c:v>
                </c:pt>
                <c:pt idx="10">
                  <c:v>34</c:v>
                </c:pt>
                <c:pt idx="11">
                  <c:v>32</c:v>
                </c:pt>
                <c:pt idx="12">
                  <c:v>38</c:v>
                </c:pt>
                <c:pt idx="13">
                  <c:v>5</c:v>
                </c:pt>
              </c:numCache>
            </c:numRef>
          </c:val>
          <c:extLst>
            <c:ext xmlns:c16="http://schemas.microsoft.com/office/drawing/2014/chart" uri="{C3380CC4-5D6E-409C-BE32-E72D297353CC}">
              <c16:uniqueId val="{00000001-0C50-4B3D-AB6A-A956BFB9AD20}"/>
            </c:ext>
          </c:extLst>
        </c:ser>
        <c:dLbls>
          <c:showLegendKey val="0"/>
          <c:showVal val="0"/>
          <c:showCatName val="0"/>
          <c:showSerName val="0"/>
          <c:showPercent val="0"/>
          <c:showBubbleSize val="0"/>
        </c:dLbls>
        <c:gapWidth val="39"/>
        <c:overlap val="-2"/>
        <c:axId val="467771320"/>
        <c:axId val="467767384"/>
      </c:barChart>
      <c:catAx>
        <c:axId val="467771320"/>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67767384"/>
        <c:crosses val="autoZero"/>
        <c:auto val="1"/>
        <c:lblAlgn val="ctr"/>
        <c:lblOffset val="10"/>
        <c:noMultiLvlLbl val="0"/>
      </c:catAx>
      <c:valAx>
        <c:axId val="467767384"/>
        <c:scaling>
          <c:orientation val="minMax"/>
          <c:max val="50"/>
        </c:scaling>
        <c:delete val="0"/>
        <c:axPos val="l"/>
        <c:numFmt formatCode="General" sourceLinked="1"/>
        <c:majorTickMark val="out"/>
        <c:minorTickMark val="none"/>
        <c:tickLblPos val="nextTo"/>
        <c:spPr>
          <a:noFill/>
          <a:ln w="22225">
            <a:solidFill>
              <a:schemeClr val="bg1">
                <a:alpha val="99000"/>
              </a:schemeClr>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67771320"/>
        <c:crosses val="autoZero"/>
        <c:crossBetween val="between"/>
        <c:majorUnit val="10"/>
      </c:valAx>
      <c:spPr>
        <a:noFill/>
        <a:ln>
          <a:noFill/>
        </a:ln>
        <a:effectLst/>
      </c:spPr>
    </c:plotArea>
    <c:legend>
      <c:legendPos val="t"/>
      <c:layout>
        <c:manualLayout>
          <c:xMode val="edge"/>
          <c:yMode val="edge"/>
          <c:x val="0.17704679737160531"/>
          <c:y val="3.8846043113755058E-2"/>
          <c:w val="0.6147226853684411"/>
          <c:h val="6.533151236133855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00B0F0"/>
            </a:solidFill>
            <a:ln>
              <a:noFill/>
            </a:ln>
            <a:effectLst/>
            <a:scene3d>
              <a:camera prst="orthographicFront"/>
              <a:lightRig rig="threePt" dir="t"/>
            </a:scene3d>
            <a:sp3d>
              <a:bevelT w="165100" prst="coolSlant"/>
            </a:sp3d>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8-2581-4D57-B90E-A505B2CD87AF}"/>
                </c:ext>
              </c:extLst>
            </c:dLbl>
            <c:dLbl>
              <c:idx val="5"/>
              <c:delete val="1"/>
              <c:extLst>
                <c:ext xmlns:c15="http://schemas.microsoft.com/office/drawing/2012/chart" uri="{CE6537A1-D6FC-4f65-9D91-7224C49458BB}"/>
                <c:ext xmlns:c16="http://schemas.microsoft.com/office/drawing/2014/chart" uri="{C3380CC4-5D6E-409C-BE32-E72D297353CC}">
                  <c16:uniqueId val="{00000009-2581-4D57-B90E-A505B2CD87AF}"/>
                </c:ext>
              </c:extLst>
            </c:dLbl>
            <c:dLbl>
              <c:idx val="8"/>
              <c:delete val="1"/>
              <c:extLst>
                <c:ext xmlns:c15="http://schemas.microsoft.com/office/drawing/2012/chart" uri="{CE6537A1-D6FC-4f65-9D91-7224C49458BB}"/>
                <c:ext xmlns:c16="http://schemas.microsoft.com/office/drawing/2014/chart" uri="{C3380CC4-5D6E-409C-BE32-E72D297353CC}">
                  <c16:uniqueId val="{0000000A-2581-4D57-B90E-A505B2CD87AF}"/>
                </c:ext>
              </c:extLst>
            </c:dLbl>
            <c:dLbl>
              <c:idx val="9"/>
              <c:tx>
                <c:rich>
                  <a:bodyPr/>
                  <a:lstStyle/>
                  <a:p>
                    <a:r>
                      <a:rPr lang="en-US"/>
                      <a:t>54.0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581-4D57-B90E-A505B2CD87A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Non-BEV</c:v>
                </c:pt>
                <c:pt idx="1">
                  <c:v>BEV</c:v>
                </c:pt>
                <c:pt idx="2">
                  <c:v> </c:v>
                </c:pt>
                <c:pt idx="3">
                  <c:v>Non-BEV</c:v>
                </c:pt>
                <c:pt idx="4">
                  <c:v>BEV</c:v>
                </c:pt>
                <c:pt idx="5">
                  <c:v> </c:v>
                </c:pt>
                <c:pt idx="6">
                  <c:v>Non-BEV</c:v>
                </c:pt>
                <c:pt idx="7">
                  <c:v>BEV</c:v>
                </c:pt>
                <c:pt idx="8">
                  <c:v> </c:v>
                </c:pt>
                <c:pt idx="9">
                  <c:v>Non-BEV</c:v>
                </c:pt>
                <c:pt idx="10">
                  <c:v>BEV</c:v>
                </c:pt>
              </c:strCache>
            </c:strRef>
          </c:cat>
          <c:val>
            <c:numRef>
              <c:f>Sheet1!$B$2:$B$12</c:f>
              <c:numCache>
                <c:formatCode>General</c:formatCode>
                <c:ptCount val="11"/>
                <c:pt idx="0">
                  <c:v>85.2</c:v>
                </c:pt>
                <c:pt idx="1">
                  <c:v>87.5</c:v>
                </c:pt>
                <c:pt idx="2">
                  <c:v>0</c:v>
                </c:pt>
                <c:pt idx="3">
                  <c:v>86.1</c:v>
                </c:pt>
                <c:pt idx="4">
                  <c:v>94.4</c:v>
                </c:pt>
                <c:pt idx="5">
                  <c:v>0</c:v>
                </c:pt>
                <c:pt idx="6">
                  <c:v>56.3</c:v>
                </c:pt>
                <c:pt idx="7">
                  <c:v>41.4</c:v>
                </c:pt>
                <c:pt idx="8">
                  <c:v>0</c:v>
                </c:pt>
                <c:pt idx="9">
                  <c:v>54</c:v>
                </c:pt>
                <c:pt idx="10">
                  <c:v>54.7</c:v>
                </c:pt>
              </c:numCache>
            </c:numRef>
          </c:val>
          <c:extLst>
            <c:ext xmlns:c16="http://schemas.microsoft.com/office/drawing/2014/chart" uri="{C3380CC4-5D6E-409C-BE32-E72D297353CC}">
              <c16:uniqueId val="{00000000-2581-4D57-B90E-A505B2CD87AF}"/>
            </c:ext>
          </c:extLst>
        </c:ser>
        <c:ser>
          <c:idx val="1"/>
          <c:order val="1"/>
          <c:tx>
            <c:strRef>
              <c:f>Sheet1!$C$1</c:f>
              <c:strCache>
                <c:ptCount val="1"/>
                <c:pt idx="0">
                  <c:v>Series 2</c:v>
                </c:pt>
              </c:strCache>
            </c:strRef>
          </c:tx>
          <c:spPr>
            <a:solidFill>
              <a:srgbClr val="FF0000"/>
            </a:solidFill>
            <a:ln>
              <a:noFill/>
            </a:ln>
            <a:effectLst/>
            <a:scene3d>
              <a:camera prst="orthographicFront"/>
              <a:lightRig rig="threePt" dir="t"/>
            </a:scene3d>
            <a:sp3d>
              <a:bevelT w="165100" prst="coolSlant"/>
            </a:sp3d>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7-2581-4D57-B90E-A505B2CD87AF}"/>
                </c:ext>
              </c:extLst>
            </c:dLbl>
            <c:dLbl>
              <c:idx val="5"/>
              <c:delete val="1"/>
              <c:extLst>
                <c:ext xmlns:c15="http://schemas.microsoft.com/office/drawing/2012/chart" uri="{CE6537A1-D6FC-4f65-9D91-7224C49458BB}"/>
                <c:ext xmlns:c16="http://schemas.microsoft.com/office/drawing/2014/chart" uri="{C3380CC4-5D6E-409C-BE32-E72D297353CC}">
                  <c16:uniqueId val="{00000006-2581-4D57-B90E-A505B2CD87AF}"/>
                </c:ext>
              </c:extLst>
            </c:dLbl>
            <c:dLbl>
              <c:idx val="8"/>
              <c:delete val="1"/>
              <c:extLst>
                <c:ext xmlns:c15="http://schemas.microsoft.com/office/drawing/2012/chart" uri="{CE6537A1-D6FC-4f65-9D91-7224C49458BB}"/>
                <c:ext xmlns:c16="http://schemas.microsoft.com/office/drawing/2014/chart" uri="{C3380CC4-5D6E-409C-BE32-E72D297353CC}">
                  <c16:uniqueId val="{00000005-2581-4D57-B90E-A505B2CD87AF}"/>
                </c:ext>
              </c:extLst>
            </c:dLbl>
            <c:dLbl>
              <c:idx val="9"/>
              <c:tx>
                <c:rich>
                  <a:bodyPr/>
                  <a:lstStyle/>
                  <a:p>
                    <a:fld id="{54F6103E-0C95-4DE1-B3A7-9449CE88096B}" type="VALUE">
                      <a:rPr lang="en-US" smtClean="0"/>
                      <a:pPr/>
                      <a:t>[VALEUR]</a:t>
                    </a:fld>
                    <a:r>
                      <a:rPr lang="en-US"/>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2581-4D57-B90E-A505B2CD87A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Non-BEV</c:v>
                </c:pt>
                <c:pt idx="1">
                  <c:v>BEV</c:v>
                </c:pt>
                <c:pt idx="2">
                  <c:v> </c:v>
                </c:pt>
                <c:pt idx="3">
                  <c:v>Non-BEV</c:v>
                </c:pt>
                <c:pt idx="4">
                  <c:v>BEV</c:v>
                </c:pt>
                <c:pt idx="5">
                  <c:v> </c:v>
                </c:pt>
                <c:pt idx="6">
                  <c:v>Non-BEV</c:v>
                </c:pt>
                <c:pt idx="7">
                  <c:v>BEV</c:v>
                </c:pt>
                <c:pt idx="8">
                  <c:v> </c:v>
                </c:pt>
                <c:pt idx="9">
                  <c:v>Non-BEV</c:v>
                </c:pt>
                <c:pt idx="10">
                  <c:v>BEV</c:v>
                </c:pt>
              </c:strCache>
            </c:strRef>
          </c:cat>
          <c:val>
            <c:numRef>
              <c:f>Sheet1!$C$2:$C$12</c:f>
              <c:numCache>
                <c:formatCode>General</c:formatCode>
                <c:ptCount val="11"/>
                <c:pt idx="0">
                  <c:v>14.8</c:v>
                </c:pt>
                <c:pt idx="1">
                  <c:v>12.5</c:v>
                </c:pt>
                <c:pt idx="2">
                  <c:v>0</c:v>
                </c:pt>
                <c:pt idx="3">
                  <c:v>13.9</c:v>
                </c:pt>
                <c:pt idx="4">
                  <c:v>5.3</c:v>
                </c:pt>
                <c:pt idx="5">
                  <c:v>0</c:v>
                </c:pt>
                <c:pt idx="6">
                  <c:v>43.7</c:v>
                </c:pt>
                <c:pt idx="7">
                  <c:v>58.6</c:v>
                </c:pt>
                <c:pt idx="8">
                  <c:v>0</c:v>
                </c:pt>
                <c:pt idx="9">
                  <c:v>46</c:v>
                </c:pt>
                <c:pt idx="10">
                  <c:v>45.3</c:v>
                </c:pt>
              </c:numCache>
            </c:numRef>
          </c:val>
          <c:extLst>
            <c:ext xmlns:c16="http://schemas.microsoft.com/office/drawing/2014/chart" uri="{C3380CC4-5D6E-409C-BE32-E72D297353CC}">
              <c16:uniqueId val="{00000001-2581-4D57-B90E-A505B2CD87AF}"/>
            </c:ext>
          </c:extLst>
        </c:ser>
        <c:dLbls>
          <c:showLegendKey val="0"/>
          <c:showVal val="0"/>
          <c:showCatName val="0"/>
          <c:showSerName val="0"/>
          <c:showPercent val="0"/>
          <c:showBubbleSize val="0"/>
        </c:dLbls>
        <c:gapWidth val="17"/>
        <c:overlap val="100"/>
        <c:axId val="634185728"/>
        <c:axId val="634186384"/>
      </c:barChart>
      <c:catAx>
        <c:axId val="634185728"/>
        <c:scaling>
          <c:orientation val="minMax"/>
        </c:scaling>
        <c:delete val="0"/>
        <c:axPos val="l"/>
        <c:numFmt formatCode="General" sourceLinked="1"/>
        <c:majorTickMark val="out"/>
        <c:minorTickMark val="none"/>
        <c:tickLblPos val="nextTo"/>
        <c:spPr>
          <a:noFill/>
          <a:ln w="6350" cap="flat" cmpd="sng" algn="ctr">
            <a:solidFill>
              <a:schemeClr val="bg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34186384"/>
        <c:crosses val="autoZero"/>
        <c:auto val="1"/>
        <c:lblAlgn val="ctr"/>
        <c:lblOffset val="100"/>
        <c:noMultiLvlLbl val="0"/>
      </c:catAx>
      <c:valAx>
        <c:axId val="634186384"/>
        <c:scaling>
          <c:orientation val="minMax"/>
          <c:max val="100"/>
        </c:scaling>
        <c:delete val="0"/>
        <c:axPos val="b"/>
        <c:numFmt formatCode="General" sourceLinked="1"/>
        <c:majorTickMark val="out"/>
        <c:minorTickMark val="none"/>
        <c:tickLblPos val="nextTo"/>
        <c:spPr>
          <a:noFill/>
          <a:ln w="6350">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63418572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787EC1C-A874-4F2B-BC38-FF3481098D07}" type="datetimeFigureOut">
              <a:rPr lang="en-US" smtClean="0"/>
              <a:t>6/13/2023</a:t>
            </a:fld>
            <a:endParaRPr lang="en-US" dirty="0"/>
          </a:p>
        </p:txBody>
      </p:sp>
      <p:sp>
        <p:nvSpPr>
          <p:cNvPr id="4" name="Slide Image Placeholder 3"/>
          <p:cNvSpPr>
            <a:spLocks noGrp="1" noRot="1" noChangeAspect="1"/>
          </p:cNvSpPr>
          <p:nvPr>
            <p:ph type="sldImg" idx="2"/>
          </p:nvPr>
        </p:nvSpPr>
        <p:spPr>
          <a:xfrm>
            <a:off x="1152525" y="1162050"/>
            <a:ext cx="470535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DAE6749-EF86-4E7D-90E3-B87DCDA66992}" type="slidenum">
              <a:rPr lang="en-US" smtClean="0"/>
              <a:t>‹N°›</a:t>
            </a:fld>
            <a:endParaRPr lang="en-US" dirty="0"/>
          </a:p>
        </p:txBody>
      </p:sp>
    </p:spTree>
    <p:extLst>
      <p:ext uri="{BB962C8B-B14F-4D97-AF65-F5344CB8AC3E}">
        <p14:creationId xmlns:p14="http://schemas.microsoft.com/office/powerpoint/2010/main" val="1214256647"/>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auto" latinLnBrk="0" hangingPunct="0">
              <a:lnSpc>
                <a:spcPct val="100000"/>
              </a:lnSpc>
              <a:spcBef>
                <a:spcPts val="0"/>
              </a:spcBef>
              <a:spcAft>
                <a:spcPts val="0"/>
              </a:spcAft>
              <a:buClrTx/>
              <a:buSzTx/>
              <a:buFontTx/>
              <a:buNone/>
              <a:tabLst/>
              <a:defRPr/>
            </a:pPr>
            <a:fld id="{277CA431-D06D-4545-9B64-F839F81A0B4D}" type="slidenum">
              <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Helvetica"/>
                <a:sym typeface="Calibri"/>
              </a:rPr>
              <a:pPr marL="0" marR="0" lvl="0" indent="0" algn="r" defTabSz="928688" rtl="0" eaLnBrk="0" fontAlgn="auto" latinLnBrk="0" hangingPunct="0">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srgbClr val="FFFFFF"/>
              </a:solidFill>
              <a:effectLst/>
              <a:uLnTx/>
              <a:uFillTx/>
              <a:latin typeface="Times New Roman" pitchFamily="18" charset="0"/>
              <a:ea typeface="+mn-ea"/>
              <a:cs typeface="Helvetica"/>
              <a:sym typeface="Calibri"/>
            </a:endParaRPr>
          </a:p>
        </p:txBody>
      </p:sp>
    </p:spTree>
    <p:extLst>
      <p:ext uri="{BB962C8B-B14F-4D97-AF65-F5344CB8AC3E}">
        <p14:creationId xmlns:p14="http://schemas.microsoft.com/office/powerpoint/2010/main" val="1242322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auto" latinLnBrk="0" hangingPunct="0">
              <a:lnSpc>
                <a:spcPct val="100000"/>
              </a:lnSpc>
              <a:spcBef>
                <a:spcPts val="0"/>
              </a:spcBef>
              <a:spcAft>
                <a:spcPts val="0"/>
              </a:spcAft>
              <a:buClrTx/>
              <a:buSzTx/>
              <a:buFontTx/>
              <a:buNone/>
              <a:tabLst/>
              <a:defRPr/>
            </a:pPr>
            <a:fld id="{277CA431-D06D-4545-9B64-F839F81A0B4D}" type="slidenum">
              <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Helvetica"/>
                <a:sym typeface="Calibri"/>
              </a:rPr>
              <a:pPr marL="0" marR="0" lvl="0" indent="0" algn="r" defTabSz="928688" rtl="0" eaLnBrk="0" fontAlgn="auto" latinLnBrk="0" hangingPunct="0">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dirty="0">
              <a:ln>
                <a:noFill/>
              </a:ln>
              <a:solidFill>
                <a:srgbClr val="FFFFFF"/>
              </a:solidFill>
              <a:effectLst/>
              <a:uLnTx/>
              <a:uFillTx/>
              <a:latin typeface="Times New Roman" pitchFamily="18" charset="0"/>
              <a:ea typeface="+mn-ea"/>
              <a:cs typeface="Helvetica"/>
              <a:sym typeface="Calibri"/>
            </a:endParaRPr>
          </a:p>
        </p:txBody>
      </p:sp>
    </p:spTree>
    <p:extLst>
      <p:ext uri="{BB962C8B-B14F-4D97-AF65-F5344CB8AC3E}">
        <p14:creationId xmlns:p14="http://schemas.microsoft.com/office/powerpoint/2010/main" val="1359038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763" indent="0" algn="ctr">
              <a:buNone/>
              <a:defRPr/>
            </a:lvl2pPr>
            <a:lvl3pPr marL="771525" indent="0" algn="ctr">
              <a:buNone/>
              <a:defRPr/>
            </a:lvl3pPr>
            <a:lvl4pPr marL="1157288" indent="0" algn="ctr">
              <a:buNone/>
              <a:defRPr/>
            </a:lvl4pPr>
            <a:lvl5pPr marL="1543050" indent="0" algn="ctr">
              <a:buNone/>
              <a:defRPr/>
            </a:lvl5pPr>
            <a:lvl6pPr marL="1928813" indent="0" algn="ctr">
              <a:buNone/>
              <a:defRPr/>
            </a:lvl6pPr>
            <a:lvl7pPr marL="2314575" indent="0" algn="ctr">
              <a:buNone/>
              <a:defRPr/>
            </a:lvl7pPr>
            <a:lvl8pPr marL="2700338" indent="0" algn="ctr">
              <a:buNone/>
              <a:defRPr/>
            </a:lvl8pPr>
            <a:lvl9pPr marL="3086100" indent="0" algn="ctr">
              <a:buNone/>
              <a:defRPr/>
            </a:lvl9pPr>
          </a:lstStyle>
          <a:p>
            <a:r>
              <a:rPr lang="en-US"/>
              <a:t>Click to edit Master subtitle style</a:t>
            </a:r>
          </a:p>
        </p:txBody>
      </p:sp>
    </p:spTree>
    <p:extLst>
      <p:ext uri="{BB962C8B-B14F-4D97-AF65-F5344CB8AC3E}">
        <p14:creationId xmlns:p14="http://schemas.microsoft.com/office/powerpoint/2010/main" val="9422605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19867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16409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5403588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66679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1751163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464970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3971995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Footer Placeholder 5"/>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7" name="Slide Number Placeholder 6"/>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3197919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8" name="Footer Placeholder 7"/>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9" name="Slide Number Placeholder 8"/>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3279392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4" name="Footer Placeholder 3"/>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Slide Number Placeholder 4"/>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2046525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532695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3" name="Footer Placeholder 2"/>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4" name="Slide Number Placeholder 3"/>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2832132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Footer Placeholder 5"/>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7" name="Slide Number Placeholder 6"/>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3560324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Footer Placeholder 5"/>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7" name="Slide Number Placeholder 6"/>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1929219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1965137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4190521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1157"/>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2848" indent="0" algn="ctr">
              <a:buNone/>
              <a:defRPr/>
            </a:lvl2pPr>
            <a:lvl3pPr marL="765689" indent="0" algn="ctr">
              <a:buNone/>
              <a:defRPr/>
            </a:lvl3pPr>
            <a:lvl4pPr marL="1148525" indent="0" algn="ctr">
              <a:buNone/>
              <a:defRPr/>
            </a:lvl4pPr>
            <a:lvl5pPr marL="1531368" indent="0" algn="ctr">
              <a:buNone/>
              <a:defRPr/>
            </a:lvl5pPr>
            <a:lvl6pPr marL="1914209" indent="0" algn="ctr">
              <a:buNone/>
              <a:defRPr/>
            </a:lvl6pPr>
            <a:lvl7pPr marL="2297050" indent="0" algn="ctr">
              <a:buNone/>
              <a:defRPr/>
            </a:lvl7pPr>
            <a:lvl8pPr marL="2679886" indent="0" algn="ctr">
              <a:buNone/>
              <a:defRPr/>
            </a:lvl8pPr>
            <a:lvl9pPr marL="3062730" indent="0" algn="ctr">
              <a:buNone/>
              <a:defRPr/>
            </a:lvl9pPr>
          </a:lstStyle>
          <a:p>
            <a:r>
              <a:rPr lang="en-US"/>
              <a:t>Click to edit Master subtitle style</a:t>
            </a:r>
          </a:p>
        </p:txBody>
      </p:sp>
    </p:spTree>
    <p:extLst>
      <p:ext uri="{BB962C8B-B14F-4D97-AF65-F5344CB8AC3E}">
        <p14:creationId xmlns:p14="http://schemas.microsoft.com/office/powerpoint/2010/main" val="373655319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75821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07"/>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2848" indent="0">
              <a:buNone/>
              <a:defRPr sz="1519"/>
            </a:lvl2pPr>
            <a:lvl3pPr marL="765689" indent="0">
              <a:buNone/>
              <a:defRPr sz="1350"/>
            </a:lvl3pPr>
            <a:lvl4pPr marL="1148525" indent="0">
              <a:buNone/>
              <a:defRPr sz="1181"/>
            </a:lvl4pPr>
            <a:lvl5pPr marL="1531368" indent="0">
              <a:buNone/>
              <a:defRPr sz="1181"/>
            </a:lvl5pPr>
            <a:lvl6pPr marL="1914209" indent="0">
              <a:buNone/>
              <a:defRPr sz="1181"/>
            </a:lvl6pPr>
            <a:lvl7pPr marL="2297050" indent="0">
              <a:buNone/>
              <a:defRPr sz="1181"/>
            </a:lvl7pPr>
            <a:lvl8pPr marL="2679886" indent="0">
              <a:buNone/>
              <a:defRPr sz="1181"/>
            </a:lvl8pPr>
            <a:lvl9pPr marL="3062730" indent="0">
              <a:buNone/>
              <a:defRPr sz="1181"/>
            </a:lvl9pPr>
          </a:lstStyle>
          <a:p>
            <a:pPr lvl="0"/>
            <a:r>
              <a:rPr lang="en-US"/>
              <a:t>Click to edit Master text styles</a:t>
            </a:r>
          </a:p>
        </p:txBody>
      </p:sp>
    </p:spTree>
    <p:extLst>
      <p:ext uri="{BB962C8B-B14F-4D97-AF65-F5344CB8AC3E}">
        <p14:creationId xmlns:p14="http://schemas.microsoft.com/office/powerpoint/2010/main" val="301138731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13"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998"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595054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2848" indent="0">
              <a:buNone/>
              <a:defRPr sz="1688" b="1"/>
            </a:lvl2pPr>
            <a:lvl3pPr marL="765689" indent="0">
              <a:buNone/>
              <a:defRPr sz="1519" b="1"/>
            </a:lvl3pPr>
            <a:lvl4pPr marL="1148525" indent="0">
              <a:buNone/>
              <a:defRPr sz="1350" b="1"/>
            </a:lvl4pPr>
            <a:lvl5pPr marL="1531368" indent="0">
              <a:buNone/>
              <a:defRPr sz="1350" b="1"/>
            </a:lvl5pPr>
            <a:lvl6pPr marL="1914209" indent="0">
              <a:buNone/>
              <a:defRPr sz="1350" b="1"/>
            </a:lvl6pPr>
            <a:lvl7pPr marL="2297050" indent="0">
              <a:buNone/>
              <a:defRPr sz="1350" b="1"/>
            </a:lvl7pPr>
            <a:lvl8pPr marL="2679886" indent="0">
              <a:buNone/>
              <a:defRPr sz="1350" b="1"/>
            </a:lvl8pPr>
            <a:lvl9pPr marL="306273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2848" indent="0">
              <a:buNone/>
              <a:defRPr sz="1688" b="1"/>
            </a:lvl2pPr>
            <a:lvl3pPr marL="765689" indent="0">
              <a:buNone/>
              <a:defRPr sz="1519" b="1"/>
            </a:lvl3pPr>
            <a:lvl4pPr marL="1148525" indent="0">
              <a:buNone/>
              <a:defRPr sz="1350" b="1"/>
            </a:lvl4pPr>
            <a:lvl5pPr marL="1531368" indent="0">
              <a:buNone/>
              <a:defRPr sz="1350" b="1"/>
            </a:lvl5pPr>
            <a:lvl6pPr marL="1914209" indent="0">
              <a:buNone/>
              <a:defRPr sz="1350" b="1"/>
            </a:lvl6pPr>
            <a:lvl7pPr marL="2297050" indent="0">
              <a:buNone/>
              <a:defRPr sz="1350" b="1"/>
            </a:lvl7pPr>
            <a:lvl8pPr marL="2679886" indent="0">
              <a:buNone/>
              <a:defRPr sz="1350" b="1"/>
            </a:lvl8pPr>
            <a:lvl9pPr marL="306273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33227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763" indent="0">
              <a:buNone/>
              <a:defRPr sz="1519"/>
            </a:lvl2pPr>
            <a:lvl3pPr marL="771525" indent="0">
              <a:buNone/>
              <a:defRPr sz="1350"/>
            </a:lvl3pPr>
            <a:lvl4pPr marL="1157288" indent="0">
              <a:buNone/>
              <a:defRPr sz="1181"/>
            </a:lvl4pPr>
            <a:lvl5pPr marL="1543050" indent="0">
              <a:buNone/>
              <a:defRPr sz="1181"/>
            </a:lvl5pPr>
            <a:lvl6pPr marL="1928813" indent="0">
              <a:buNone/>
              <a:defRPr sz="1181"/>
            </a:lvl6pPr>
            <a:lvl7pPr marL="2314575" indent="0">
              <a:buNone/>
              <a:defRPr sz="1181"/>
            </a:lvl7pPr>
            <a:lvl8pPr marL="2700338" indent="0">
              <a:buNone/>
              <a:defRPr sz="1181"/>
            </a:lvl8pPr>
            <a:lvl9pPr marL="3086100" indent="0">
              <a:buNone/>
              <a:defRPr sz="1181"/>
            </a:lvl9pPr>
          </a:lstStyle>
          <a:p>
            <a:pPr lvl="0"/>
            <a:r>
              <a:rPr lang="en-US"/>
              <a:t>Click to edit Master text styles</a:t>
            </a:r>
          </a:p>
        </p:txBody>
      </p:sp>
    </p:spTree>
    <p:extLst>
      <p:ext uri="{BB962C8B-B14F-4D97-AF65-F5344CB8AC3E}">
        <p14:creationId xmlns:p14="http://schemas.microsoft.com/office/powerpoint/2010/main" val="284919423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478746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31234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6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321"/>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181"/>
            </a:lvl1pPr>
            <a:lvl2pPr marL="382848" indent="0">
              <a:buNone/>
              <a:defRPr sz="1013"/>
            </a:lvl2pPr>
            <a:lvl3pPr marL="765689" indent="0">
              <a:buNone/>
              <a:defRPr sz="844"/>
            </a:lvl3pPr>
            <a:lvl4pPr marL="1148525" indent="0">
              <a:buNone/>
              <a:defRPr sz="759"/>
            </a:lvl4pPr>
            <a:lvl5pPr marL="1531368" indent="0">
              <a:buNone/>
              <a:defRPr sz="759"/>
            </a:lvl5pPr>
            <a:lvl6pPr marL="1914209" indent="0">
              <a:buNone/>
              <a:defRPr sz="759"/>
            </a:lvl6pPr>
            <a:lvl7pPr marL="2297050" indent="0">
              <a:buNone/>
              <a:defRPr sz="759"/>
            </a:lvl7pPr>
            <a:lvl8pPr marL="2679886" indent="0">
              <a:buNone/>
              <a:defRPr sz="759"/>
            </a:lvl8pPr>
            <a:lvl9pPr marL="3062730" indent="0">
              <a:buNone/>
              <a:defRPr sz="759"/>
            </a:lvl9pPr>
          </a:lstStyle>
          <a:p>
            <a:pPr lvl="0"/>
            <a:r>
              <a:rPr lang="en-US"/>
              <a:t>Click to edit Master text styles</a:t>
            </a:r>
          </a:p>
        </p:txBody>
      </p:sp>
    </p:spTree>
    <p:extLst>
      <p:ext uri="{BB962C8B-B14F-4D97-AF65-F5344CB8AC3E}">
        <p14:creationId xmlns:p14="http://schemas.microsoft.com/office/powerpoint/2010/main" val="186521753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2848" indent="0">
              <a:buNone/>
              <a:defRPr sz="2363"/>
            </a:lvl2pPr>
            <a:lvl3pPr marL="765689" indent="0">
              <a:buNone/>
              <a:defRPr sz="2025"/>
            </a:lvl3pPr>
            <a:lvl4pPr marL="1148525" indent="0">
              <a:buNone/>
              <a:defRPr sz="1688"/>
            </a:lvl4pPr>
            <a:lvl5pPr marL="1531368" indent="0">
              <a:buNone/>
              <a:defRPr sz="1688"/>
            </a:lvl5pPr>
            <a:lvl6pPr marL="1914209" indent="0">
              <a:buNone/>
              <a:defRPr sz="1688"/>
            </a:lvl6pPr>
            <a:lvl7pPr marL="2297050" indent="0">
              <a:buNone/>
              <a:defRPr sz="1688"/>
            </a:lvl7pPr>
            <a:lvl8pPr marL="2679886" indent="0">
              <a:buNone/>
              <a:defRPr sz="1688"/>
            </a:lvl8pPr>
            <a:lvl9pPr marL="3062730" indent="0">
              <a:buNone/>
              <a:defRPr sz="1688"/>
            </a:lvl9pPr>
          </a:lstStyle>
          <a:p>
            <a:pPr lvl="0"/>
            <a:endParaRPr lang="en-US" noProof="0"/>
          </a:p>
        </p:txBody>
      </p:sp>
      <p:sp>
        <p:nvSpPr>
          <p:cNvPr id="4" name="Text Placeholder 3"/>
          <p:cNvSpPr>
            <a:spLocks noGrp="1"/>
          </p:cNvSpPr>
          <p:nvPr>
            <p:ph type="body" sz="half" idx="2"/>
          </p:nvPr>
        </p:nvSpPr>
        <p:spPr>
          <a:xfrm>
            <a:off x="2016125" y="5367506"/>
            <a:ext cx="6172200" cy="804863"/>
          </a:xfrm>
        </p:spPr>
        <p:txBody>
          <a:bodyPr/>
          <a:lstStyle>
            <a:lvl1pPr marL="0" indent="0">
              <a:buNone/>
              <a:defRPr sz="1181"/>
            </a:lvl1pPr>
            <a:lvl2pPr marL="382848" indent="0">
              <a:buNone/>
              <a:defRPr sz="1013"/>
            </a:lvl2pPr>
            <a:lvl3pPr marL="765689" indent="0">
              <a:buNone/>
              <a:defRPr sz="844"/>
            </a:lvl3pPr>
            <a:lvl4pPr marL="1148525" indent="0">
              <a:buNone/>
              <a:defRPr sz="759"/>
            </a:lvl4pPr>
            <a:lvl5pPr marL="1531368" indent="0">
              <a:buNone/>
              <a:defRPr sz="759"/>
            </a:lvl5pPr>
            <a:lvl6pPr marL="1914209" indent="0">
              <a:buNone/>
              <a:defRPr sz="759"/>
            </a:lvl6pPr>
            <a:lvl7pPr marL="2297050" indent="0">
              <a:buNone/>
              <a:defRPr sz="759"/>
            </a:lvl7pPr>
            <a:lvl8pPr marL="2679886" indent="0">
              <a:buNone/>
              <a:defRPr sz="759"/>
            </a:lvl8pPr>
            <a:lvl9pPr marL="3062730" indent="0">
              <a:buNone/>
              <a:defRPr sz="759"/>
            </a:lvl9pPr>
          </a:lstStyle>
          <a:p>
            <a:pPr lvl="0"/>
            <a:r>
              <a:rPr lang="en-US"/>
              <a:t>Click to edit Master text styles</a:t>
            </a:r>
          </a:p>
        </p:txBody>
      </p:sp>
    </p:spTree>
    <p:extLst>
      <p:ext uri="{BB962C8B-B14F-4D97-AF65-F5344CB8AC3E}">
        <p14:creationId xmlns:p14="http://schemas.microsoft.com/office/powerpoint/2010/main" val="47468478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325197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993345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143619706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1757"/>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69983" indent="0" algn="ctr">
              <a:buNone/>
              <a:defRPr/>
            </a:lvl2pPr>
            <a:lvl3pPr marL="739982" indent="0" algn="ctr">
              <a:buNone/>
              <a:defRPr/>
            </a:lvl3pPr>
            <a:lvl4pPr marL="1109971" indent="0" algn="ctr">
              <a:buNone/>
              <a:defRPr/>
            </a:lvl4pPr>
            <a:lvl5pPr marL="1479966" indent="0" algn="ctr">
              <a:buNone/>
              <a:defRPr/>
            </a:lvl5pPr>
            <a:lvl6pPr marL="1849957" indent="0" algn="ctr">
              <a:buNone/>
              <a:defRPr/>
            </a:lvl6pPr>
            <a:lvl7pPr marL="2219946" indent="0" algn="ctr">
              <a:buNone/>
              <a:defRPr/>
            </a:lvl7pPr>
            <a:lvl8pPr marL="2589932" indent="0" algn="ctr">
              <a:buNone/>
              <a:defRPr/>
            </a:lvl8pPr>
            <a:lvl9pPr marL="2959919" indent="0" algn="ctr">
              <a:buNone/>
              <a:defRPr/>
            </a:lvl9pPr>
          </a:lstStyle>
          <a:p>
            <a:r>
              <a:rPr lang="en-US"/>
              <a:t>Click to edit Master subtitle style</a:t>
            </a:r>
          </a:p>
        </p:txBody>
      </p:sp>
    </p:spTree>
    <p:extLst>
      <p:ext uri="{BB962C8B-B14F-4D97-AF65-F5344CB8AC3E}">
        <p14:creationId xmlns:p14="http://schemas.microsoft.com/office/powerpoint/2010/main" val="239736261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00548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07"/>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69983" indent="0">
              <a:buNone/>
              <a:defRPr sz="1519"/>
            </a:lvl2pPr>
            <a:lvl3pPr marL="739982" indent="0">
              <a:buNone/>
              <a:defRPr sz="1350"/>
            </a:lvl3pPr>
            <a:lvl4pPr marL="1109971" indent="0">
              <a:buNone/>
              <a:defRPr sz="1181"/>
            </a:lvl4pPr>
            <a:lvl5pPr marL="1479966" indent="0">
              <a:buNone/>
              <a:defRPr sz="1181"/>
            </a:lvl5pPr>
            <a:lvl6pPr marL="1849957" indent="0">
              <a:buNone/>
              <a:defRPr sz="1181"/>
            </a:lvl6pPr>
            <a:lvl7pPr marL="2219946" indent="0">
              <a:buNone/>
              <a:defRPr sz="1181"/>
            </a:lvl7pPr>
            <a:lvl8pPr marL="2589932" indent="0">
              <a:buNone/>
              <a:defRPr sz="1181"/>
            </a:lvl8pPr>
            <a:lvl9pPr marL="2959919" indent="0">
              <a:buNone/>
              <a:defRPr sz="1181"/>
            </a:lvl9pPr>
          </a:lstStyle>
          <a:p>
            <a:pPr lvl="0"/>
            <a:r>
              <a:rPr lang="en-US"/>
              <a:t>Click to edit Master text styles</a:t>
            </a:r>
          </a:p>
        </p:txBody>
      </p:sp>
    </p:spTree>
    <p:extLst>
      <p:ext uri="{BB962C8B-B14F-4D97-AF65-F5344CB8AC3E}">
        <p14:creationId xmlns:p14="http://schemas.microsoft.com/office/powerpoint/2010/main" val="236862162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38"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3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995003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1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000"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6597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7"/>
            <a:ext cx="4545014"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776194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11173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51748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6" y="27305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369"/>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6" y="1435104"/>
            <a:ext cx="3384550" cy="46910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19932787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69983" indent="0">
              <a:buNone/>
              <a:defRPr sz="2363"/>
            </a:lvl2pPr>
            <a:lvl3pPr marL="739982" indent="0">
              <a:buNone/>
              <a:defRPr sz="2025"/>
            </a:lvl3pPr>
            <a:lvl4pPr marL="1109971" indent="0">
              <a:buNone/>
              <a:defRPr sz="1688"/>
            </a:lvl4pPr>
            <a:lvl5pPr marL="1479966" indent="0">
              <a:buNone/>
              <a:defRPr sz="1688"/>
            </a:lvl5pPr>
            <a:lvl6pPr marL="1849957" indent="0">
              <a:buNone/>
              <a:defRPr sz="1688"/>
            </a:lvl6pPr>
            <a:lvl7pPr marL="2219946" indent="0">
              <a:buNone/>
              <a:defRPr sz="1688"/>
            </a:lvl7pPr>
            <a:lvl8pPr marL="2589932" indent="0">
              <a:buNone/>
              <a:defRPr sz="1688"/>
            </a:lvl8pPr>
            <a:lvl9pPr marL="2959919" indent="0">
              <a:buNone/>
              <a:defRPr sz="1688"/>
            </a:lvl9pPr>
          </a:lstStyle>
          <a:p>
            <a:pPr lvl="0"/>
            <a:endParaRPr lang="en-US" noProof="0"/>
          </a:p>
        </p:txBody>
      </p:sp>
      <p:sp>
        <p:nvSpPr>
          <p:cNvPr id="4" name="Text Placeholder 3"/>
          <p:cNvSpPr>
            <a:spLocks noGrp="1"/>
          </p:cNvSpPr>
          <p:nvPr>
            <p:ph type="body" sz="half" idx="2"/>
          </p:nvPr>
        </p:nvSpPr>
        <p:spPr>
          <a:xfrm>
            <a:off x="2016125" y="5367417"/>
            <a:ext cx="6172200" cy="8048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258429510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6470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983314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345346617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99093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5"/>
            <a:ext cx="4545014"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5"/>
            <a:ext cx="4546600"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70143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41"/>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2707" indent="0" algn="ctr">
              <a:buNone/>
              <a:defRPr/>
            </a:lvl2pPr>
            <a:lvl3pPr marL="905407" indent="0" algn="ctr">
              <a:buNone/>
              <a:defRPr/>
            </a:lvl3pPr>
            <a:lvl4pPr marL="1358101" indent="0" algn="ctr">
              <a:buNone/>
              <a:defRPr/>
            </a:lvl4pPr>
            <a:lvl5pPr marL="1810804" indent="0" algn="ctr">
              <a:buNone/>
              <a:defRPr/>
            </a:lvl5pPr>
            <a:lvl6pPr marL="2263505" indent="0" algn="ctr">
              <a:buNone/>
              <a:defRPr/>
            </a:lvl6pPr>
            <a:lvl7pPr marL="2716204" indent="0" algn="ctr">
              <a:buNone/>
              <a:defRPr/>
            </a:lvl7pPr>
            <a:lvl8pPr marL="3168898" indent="0" algn="ctr">
              <a:buNone/>
              <a:defRPr/>
            </a:lvl8pPr>
            <a:lvl9pPr marL="3621586" indent="0" algn="ctr">
              <a:buNone/>
              <a:defRPr/>
            </a:lvl9pPr>
          </a:lstStyle>
          <a:p>
            <a:r>
              <a:rPr lang="en-US"/>
              <a:t>Click to edit Master subtitle style</a:t>
            </a:r>
          </a:p>
        </p:txBody>
      </p:sp>
    </p:spTree>
    <p:extLst>
      <p:ext uri="{BB962C8B-B14F-4D97-AF65-F5344CB8AC3E}">
        <p14:creationId xmlns:p14="http://schemas.microsoft.com/office/powerpoint/2010/main" val="3158406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42719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1"/>
            <a:ext cx="874395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2707" indent="0">
              <a:buNone/>
              <a:defRPr sz="1800"/>
            </a:lvl2pPr>
            <a:lvl3pPr marL="905407" indent="0">
              <a:buNone/>
              <a:defRPr sz="1600"/>
            </a:lvl3pPr>
            <a:lvl4pPr marL="1358101" indent="0">
              <a:buNone/>
              <a:defRPr sz="1400"/>
            </a:lvl4pPr>
            <a:lvl5pPr marL="1810804" indent="0">
              <a:buNone/>
              <a:defRPr sz="1400"/>
            </a:lvl5pPr>
            <a:lvl6pPr marL="2263505" indent="0">
              <a:buNone/>
              <a:defRPr sz="1400"/>
            </a:lvl6pPr>
            <a:lvl7pPr marL="2716204" indent="0">
              <a:buNone/>
              <a:defRPr sz="1400"/>
            </a:lvl7pPr>
            <a:lvl8pPr marL="3168898" indent="0">
              <a:buNone/>
              <a:defRPr sz="1400"/>
            </a:lvl8pPr>
            <a:lvl9pPr marL="3621586" indent="0">
              <a:buNone/>
              <a:defRPr sz="1400"/>
            </a:lvl9pPr>
          </a:lstStyle>
          <a:p>
            <a:pPr lvl="0"/>
            <a:r>
              <a:rPr lang="en-US"/>
              <a:t>Click to edit Master text styles</a:t>
            </a:r>
          </a:p>
        </p:txBody>
      </p:sp>
    </p:spTree>
    <p:extLst>
      <p:ext uri="{BB962C8B-B14F-4D97-AF65-F5344CB8AC3E}">
        <p14:creationId xmlns:p14="http://schemas.microsoft.com/office/powerpoint/2010/main" val="211080821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04"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868"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40937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2707" indent="0">
              <a:buNone/>
              <a:defRPr sz="2000" b="1"/>
            </a:lvl2pPr>
            <a:lvl3pPr marL="905407" indent="0">
              <a:buNone/>
              <a:defRPr sz="1800" b="1"/>
            </a:lvl3pPr>
            <a:lvl4pPr marL="1358101" indent="0">
              <a:buNone/>
              <a:defRPr sz="1600" b="1"/>
            </a:lvl4pPr>
            <a:lvl5pPr marL="1810804" indent="0">
              <a:buNone/>
              <a:defRPr sz="1600" b="1"/>
            </a:lvl5pPr>
            <a:lvl6pPr marL="2263505" indent="0">
              <a:buNone/>
              <a:defRPr sz="1600" b="1"/>
            </a:lvl6pPr>
            <a:lvl7pPr marL="2716204" indent="0">
              <a:buNone/>
              <a:defRPr sz="1600" b="1"/>
            </a:lvl7pPr>
            <a:lvl8pPr marL="3168898" indent="0">
              <a:buNone/>
              <a:defRPr sz="1600" b="1"/>
            </a:lvl8pPr>
            <a:lvl9pPr marL="3621586"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2707" indent="0">
              <a:buNone/>
              <a:defRPr sz="2000" b="1"/>
            </a:lvl2pPr>
            <a:lvl3pPr marL="905407" indent="0">
              <a:buNone/>
              <a:defRPr sz="1800" b="1"/>
            </a:lvl3pPr>
            <a:lvl4pPr marL="1358101" indent="0">
              <a:buNone/>
              <a:defRPr sz="1600" b="1"/>
            </a:lvl4pPr>
            <a:lvl5pPr marL="1810804" indent="0">
              <a:buNone/>
              <a:defRPr sz="1600" b="1"/>
            </a:lvl5pPr>
            <a:lvl6pPr marL="2263505" indent="0">
              <a:buNone/>
              <a:defRPr sz="1600" b="1"/>
            </a:lvl6pPr>
            <a:lvl7pPr marL="2716204" indent="0">
              <a:buNone/>
              <a:defRPr sz="1600" b="1"/>
            </a:lvl7pPr>
            <a:lvl8pPr marL="3168898" indent="0">
              <a:buNone/>
              <a:defRPr sz="1600" b="1"/>
            </a:lvl8pPr>
            <a:lvl9pPr marL="3621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52497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054340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26054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127"/>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400"/>
            </a:lvl1pPr>
            <a:lvl2pPr marL="452707" indent="0">
              <a:buNone/>
              <a:defRPr sz="1200"/>
            </a:lvl2pPr>
            <a:lvl3pPr marL="905407" indent="0">
              <a:buNone/>
              <a:defRPr sz="1000"/>
            </a:lvl3pPr>
            <a:lvl4pPr marL="1358101" indent="0">
              <a:buNone/>
              <a:defRPr sz="800"/>
            </a:lvl4pPr>
            <a:lvl5pPr marL="1810804" indent="0">
              <a:buNone/>
              <a:defRPr sz="800"/>
            </a:lvl5pPr>
            <a:lvl6pPr marL="2263505" indent="0">
              <a:buNone/>
              <a:defRPr sz="800"/>
            </a:lvl6pPr>
            <a:lvl7pPr marL="2716204" indent="0">
              <a:buNone/>
              <a:defRPr sz="800"/>
            </a:lvl7pPr>
            <a:lvl8pPr marL="3168898" indent="0">
              <a:buNone/>
              <a:defRPr sz="800"/>
            </a:lvl8pPr>
            <a:lvl9pPr marL="3621586" indent="0">
              <a:buNone/>
              <a:defRPr sz="800"/>
            </a:lvl9pPr>
          </a:lstStyle>
          <a:p>
            <a:pPr lvl="0"/>
            <a:r>
              <a:rPr lang="en-US"/>
              <a:t>Click to edit Master text styles</a:t>
            </a:r>
          </a:p>
        </p:txBody>
      </p:sp>
    </p:spTree>
    <p:extLst>
      <p:ext uri="{BB962C8B-B14F-4D97-AF65-F5344CB8AC3E}">
        <p14:creationId xmlns:p14="http://schemas.microsoft.com/office/powerpoint/2010/main" val="423927335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2707" indent="0">
              <a:buNone/>
              <a:defRPr sz="2800"/>
            </a:lvl2pPr>
            <a:lvl3pPr marL="905407" indent="0">
              <a:buNone/>
              <a:defRPr sz="2400"/>
            </a:lvl3pPr>
            <a:lvl4pPr marL="1358101" indent="0">
              <a:buNone/>
              <a:defRPr sz="2000"/>
            </a:lvl4pPr>
            <a:lvl5pPr marL="1810804" indent="0">
              <a:buNone/>
              <a:defRPr sz="2000"/>
            </a:lvl5pPr>
            <a:lvl6pPr marL="2263505" indent="0">
              <a:buNone/>
              <a:defRPr sz="2000"/>
            </a:lvl6pPr>
            <a:lvl7pPr marL="2716204" indent="0">
              <a:buNone/>
              <a:defRPr sz="2000"/>
            </a:lvl7pPr>
            <a:lvl8pPr marL="3168898" indent="0">
              <a:buNone/>
              <a:defRPr sz="2000"/>
            </a:lvl8pPr>
            <a:lvl9pPr marL="3621586" indent="0">
              <a:buNone/>
              <a:defRPr sz="2000"/>
            </a:lvl9pPr>
          </a:lstStyle>
          <a:p>
            <a:pPr lvl="0"/>
            <a:endParaRPr lang="en-US" noProof="0"/>
          </a:p>
        </p:txBody>
      </p:sp>
      <p:sp>
        <p:nvSpPr>
          <p:cNvPr id="4" name="Text Placeholder 3"/>
          <p:cNvSpPr>
            <a:spLocks noGrp="1"/>
          </p:cNvSpPr>
          <p:nvPr>
            <p:ph type="body" sz="half" idx="2"/>
          </p:nvPr>
        </p:nvSpPr>
        <p:spPr>
          <a:xfrm>
            <a:off x="2016125" y="5367386"/>
            <a:ext cx="6172200" cy="804863"/>
          </a:xfrm>
        </p:spPr>
        <p:txBody>
          <a:bodyPr/>
          <a:lstStyle>
            <a:lvl1pPr marL="0" indent="0">
              <a:buNone/>
              <a:defRPr sz="1400"/>
            </a:lvl1pPr>
            <a:lvl2pPr marL="452707" indent="0">
              <a:buNone/>
              <a:defRPr sz="1200"/>
            </a:lvl2pPr>
            <a:lvl3pPr marL="905407" indent="0">
              <a:buNone/>
              <a:defRPr sz="1000"/>
            </a:lvl3pPr>
            <a:lvl4pPr marL="1358101" indent="0">
              <a:buNone/>
              <a:defRPr sz="800"/>
            </a:lvl4pPr>
            <a:lvl5pPr marL="1810804" indent="0">
              <a:buNone/>
              <a:defRPr sz="800"/>
            </a:lvl5pPr>
            <a:lvl6pPr marL="2263505" indent="0">
              <a:buNone/>
              <a:defRPr sz="800"/>
            </a:lvl6pPr>
            <a:lvl7pPr marL="2716204" indent="0">
              <a:buNone/>
              <a:defRPr sz="800"/>
            </a:lvl7pPr>
            <a:lvl8pPr marL="3168898" indent="0">
              <a:buNone/>
              <a:defRPr sz="800"/>
            </a:lvl8pPr>
            <a:lvl9pPr marL="3621586" indent="0">
              <a:buNone/>
              <a:defRPr sz="800"/>
            </a:lvl9pPr>
          </a:lstStyle>
          <a:p>
            <a:pPr lvl="0"/>
            <a:r>
              <a:rPr lang="en-US"/>
              <a:t>Click to edit Master text styles</a:t>
            </a:r>
          </a:p>
        </p:txBody>
      </p:sp>
    </p:spTree>
    <p:extLst>
      <p:ext uri="{BB962C8B-B14F-4D97-AF65-F5344CB8AC3E}">
        <p14:creationId xmlns:p14="http://schemas.microsoft.com/office/powerpoint/2010/main" val="300944250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93904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51678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95204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1295070136"/>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25757407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4867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999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876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94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6754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5915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93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7321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8981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00254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6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9"/>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065"/>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34300772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3"/>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62"/>
            <a:ext cx="6172200" cy="8048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239838300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16403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4276" r:id="rId13"/>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p:titleStyle>
    <p:bodyStyle>
      <a:lvl1pPr marL="289322" indent="-289322" algn="l" rtl="0" eaLnBrk="1" fontAlgn="base" hangingPunct="1">
        <a:spcBef>
          <a:spcPct val="20000"/>
        </a:spcBef>
        <a:spcAft>
          <a:spcPct val="0"/>
        </a:spcAft>
        <a:buChar char="•"/>
        <a:defRPr sz="2700">
          <a:solidFill>
            <a:schemeClr val="bg1"/>
          </a:solidFill>
          <a:latin typeface="+mn-lt"/>
          <a:ea typeface="+mn-ea"/>
          <a:cs typeface="+mn-cs"/>
        </a:defRPr>
      </a:lvl1pPr>
      <a:lvl2pPr marL="626865" indent="-241102" algn="l" rtl="0" eaLnBrk="1" fontAlgn="base" hangingPunct="1">
        <a:spcBef>
          <a:spcPct val="20000"/>
        </a:spcBef>
        <a:spcAft>
          <a:spcPct val="0"/>
        </a:spcAft>
        <a:buChar char="–"/>
        <a:defRPr sz="2363">
          <a:solidFill>
            <a:schemeClr val="bg1"/>
          </a:solidFill>
          <a:latin typeface="+mn-lt"/>
        </a:defRPr>
      </a:lvl2pPr>
      <a:lvl3pPr marL="964406" indent="-192881" algn="l" rtl="0" eaLnBrk="1" fontAlgn="base" hangingPunct="1">
        <a:spcBef>
          <a:spcPct val="20000"/>
        </a:spcBef>
        <a:spcAft>
          <a:spcPct val="0"/>
        </a:spcAft>
        <a:buChar char="•"/>
        <a:defRPr sz="2025">
          <a:solidFill>
            <a:schemeClr val="bg1"/>
          </a:solidFill>
          <a:latin typeface="+mn-lt"/>
        </a:defRPr>
      </a:lvl3pPr>
      <a:lvl4pPr marL="1350169" indent="-192881" algn="l" rtl="0" eaLnBrk="1" fontAlgn="base" hangingPunct="1">
        <a:spcBef>
          <a:spcPct val="20000"/>
        </a:spcBef>
        <a:spcAft>
          <a:spcPct val="0"/>
        </a:spcAft>
        <a:buChar char="–"/>
        <a:defRPr sz="1688">
          <a:solidFill>
            <a:schemeClr val="bg1"/>
          </a:solidFill>
          <a:latin typeface="+mn-lt"/>
        </a:defRPr>
      </a:lvl4pPr>
      <a:lvl5pPr marL="1735931" indent="-194221" algn="l" rtl="0" eaLnBrk="1" fontAlgn="base" hangingPunct="1">
        <a:spcBef>
          <a:spcPct val="20000"/>
        </a:spcBef>
        <a:spcAft>
          <a:spcPct val="0"/>
        </a:spcAft>
        <a:buChar char="»"/>
        <a:defRPr sz="1688">
          <a:solidFill>
            <a:schemeClr val="bg1"/>
          </a:solidFill>
          <a:latin typeface="+mn-lt"/>
        </a:defRPr>
      </a:lvl5pPr>
      <a:lvl6pPr marL="2121694" indent="-194221" algn="l" rtl="0" eaLnBrk="1" fontAlgn="base" hangingPunct="1">
        <a:spcBef>
          <a:spcPct val="20000"/>
        </a:spcBef>
        <a:spcAft>
          <a:spcPct val="0"/>
        </a:spcAft>
        <a:buChar char="»"/>
        <a:defRPr sz="1688">
          <a:solidFill>
            <a:schemeClr val="bg1"/>
          </a:solidFill>
          <a:latin typeface="+mn-lt"/>
        </a:defRPr>
      </a:lvl6pPr>
      <a:lvl7pPr marL="2507456" indent="-194221" algn="l" rtl="0" eaLnBrk="1" fontAlgn="base" hangingPunct="1">
        <a:spcBef>
          <a:spcPct val="20000"/>
        </a:spcBef>
        <a:spcAft>
          <a:spcPct val="0"/>
        </a:spcAft>
        <a:buChar char="»"/>
        <a:defRPr sz="1688">
          <a:solidFill>
            <a:schemeClr val="bg1"/>
          </a:solidFill>
          <a:latin typeface="+mn-lt"/>
        </a:defRPr>
      </a:lvl7pPr>
      <a:lvl8pPr marL="2893219" indent="-194221" algn="l" rtl="0" eaLnBrk="1" fontAlgn="base" hangingPunct="1">
        <a:spcBef>
          <a:spcPct val="20000"/>
        </a:spcBef>
        <a:spcAft>
          <a:spcPct val="0"/>
        </a:spcAft>
        <a:buChar char="»"/>
        <a:defRPr sz="1688">
          <a:solidFill>
            <a:schemeClr val="bg1"/>
          </a:solidFill>
          <a:latin typeface="+mn-lt"/>
        </a:defRPr>
      </a:lvl8pPr>
      <a:lvl9pPr marL="3278981" indent="-194221"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3277912561"/>
      </p:ext>
    </p:extLst>
  </p:cSld>
  <p:clrMap bg1="dk1" tx1="lt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5356220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82848" algn="ctr" rtl="0" eaLnBrk="0" fontAlgn="base" hangingPunct="0">
        <a:spcBef>
          <a:spcPct val="0"/>
        </a:spcBef>
        <a:spcAft>
          <a:spcPct val="0"/>
        </a:spcAft>
        <a:defRPr sz="3544" b="1">
          <a:solidFill>
            <a:srgbClr val="FFFF00"/>
          </a:solidFill>
          <a:latin typeface="Times New Roman" pitchFamily="18" charset="0"/>
        </a:defRPr>
      </a:lvl6pPr>
      <a:lvl7pPr marL="765689" algn="ctr" rtl="0" eaLnBrk="0" fontAlgn="base" hangingPunct="0">
        <a:spcBef>
          <a:spcPct val="0"/>
        </a:spcBef>
        <a:spcAft>
          <a:spcPct val="0"/>
        </a:spcAft>
        <a:defRPr sz="3544" b="1">
          <a:solidFill>
            <a:srgbClr val="FFFF00"/>
          </a:solidFill>
          <a:latin typeface="Times New Roman" pitchFamily="18" charset="0"/>
        </a:defRPr>
      </a:lvl7pPr>
      <a:lvl8pPr marL="1148525" algn="ctr" rtl="0" eaLnBrk="0" fontAlgn="base" hangingPunct="0">
        <a:spcBef>
          <a:spcPct val="0"/>
        </a:spcBef>
        <a:spcAft>
          <a:spcPct val="0"/>
        </a:spcAft>
        <a:defRPr sz="3544" b="1">
          <a:solidFill>
            <a:srgbClr val="FFFF00"/>
          </a:solidFill>
          <a:latin typeface="Times New Roman" pitchFamily="18" charset="0"/>
        </a:defRPr>
      </a:lvl8pPr>
      <a:lvl9pPr marL="1531368" algn="ctr" rtl="0" eaLnBrk="0" fontAlgn="base" hangingPunct="0">
        <a:spcBef>
          <a:spcPct val="0"/>
        </a:spcBef>
        <a:spcAft>
          <a:spcPct val="0"/>
        </a:spcAft>
        <a:defRPr sz="3544" b="1">
          <a:solidFill>
            <a:srgbClr val="FFFF00"/>
          </a:solidFill>
          <a:latin typeface="Times New Roman" pitchFamily="18" charset="0"/>
        </a:defRPr>
      </a:lvl9pPr>
    </p:titleStyle>
    <p:bodyStyle>
      <a:lvl1pPr marL="282625" indent="-282625" algn="l" rtl="0" eaLnBrk="0" fontAlgn="base" hangingPunct="0">
        <a:spcBef>
          <a:spcPct val="20000"/>
        </a:spcBef>
        <a:spcAft>
          <a:spcPct val="0"/>
        </a:spcAft>
        <a:buChar char="•"/>
        <a:defRPr sz="2700">
          <a:solidFill>
            <a:schemeClr val="bg1"/>
          </a:solidFill>
          <a:latin typeface="+mn-lt"/>
          <a:ea typeface="+mn-ea"/>
          <a:cs typeface="+mn-cs"/>
        </a:defRPr>
      </a:lvl1pPr>
      <a:lvl2pPr marL="618828" indent="-234405" algn="l" rtl="0" eaLnBrk="0" fontAlgn="base" hangingPunct="0">
        <a:spcBef>
          <a:spcPct val="20000"/>
        </a:spcBef>
        <a:spcAft>
          <a:spcPct val="0"/>
        </a:spcAft>
        <a:buChar char="–"/>
        <a:defRPr sz="2363">
          <a:solidFill>
            <a:schemeClr val="bg1"/>
          </a:solidFill>
          <a:latin typeface="+mn-lt"/>
        </a:defRPr>
      </a:lvl2pPr>
      <a:lvl3pPr marL="953691" indent="-186184" algn="l" rtl="0" eaLnBrk="0" fontAlgn="base" hangingPunct="0">
        <a:spcBef>
          <a:spcPct val="20000"/>
        </a:spcBef>
        <a:spcAft>
          <a:spcPct val="0"/>
        </a:spcAft>
        <a:buChar char="•"/>
        <a:defRPr sz="2025">
          <a:solidFill>
            <a:schemeClr val="bg1"/>
          </a:solidFill>
          <a:latin typeface="+mn-lt"/>
        </a:defRPr>
      </a:lvl3pPr>
      <a:lvl4pPr marL="1336775" indent="-186184" algn="l" rtl="0" eaLnBrk="0" fontAlgn="base" hangingPunct="0">
        <a:spcBef>
          <a:spcPct val="20000"/>
        </a:spcBef>
        <a:spcAft>
          <a:spcPct val="0"/>
        </a:spcAft>
        <a:buChar char="–"/>
        <a:defRPr sz="1688">
          <a:solidFill>
            <a:schemeClr val="bg1"/>
          </a:solidFill>
          <a:latin typeface="+mn-lt"/>
        </a:defRPr>
      </a:lvl4pPr>
      <a:lvl5pPr marL="1718519" indent="-187524" algn="l" rtl="0" eaLnBrk="0" fontAlgn="base" hangingPunct="0">
        <a:spcBef>
          <a:spcPct val="20000"/>
        </a:spcBef>
        <a:spcAft>
          <a:spcPct val="0"/>
        </a:spcAft>
        <a:buChar char="»"/>
        <a:defRPr sz="1688">
          <a:solidFill>
            <a:schemeClr val="bg1"/>
          </a:solidFill>
          <a:latin typeface="+mn-lt"/>
        </a:defRPr>
      </a:lvl5pPr>
      <a:lvl6pPr marL="2105637" indent="-192755" algn="l" rtl="0" eaLnBrk="0" fontAlgn="base" hangingPunct="0">
        <a:spcBef>
          <a:spcPct val="20000"/>
        </a:spcBef>
        <a:spcAft>
          <a:spcPct val="0"/>
        </a:spcAft>
        <a:buChar char="»"/>
        <a:defRPr sz="1688">
          <a:solidFill>
            <a:schemeClr val="bg1"/>
          </a:solidFill>
          <a:latin typeface="+mn-lt"/>
        </a:defRPr>
      </a:lvl6pPr>
      <a:lvl7pPr marL="2488480" indent="-192755" algn="l" rtl="0" eaLnBrk="0" fontAlgn="base" hangingPunct="0">
        <a:spcBef>
          <a:spcPct val="20000"/>
        </a:spcBef>
        <a:spcAft>
          <a:spcPct val="0"/>
        </a:spcAft>
        <a:buChar char="»"/>
        <a:defRPr sz="1688">
          <a:solidFill>
            <a:schemeClr val="bg1"/>
          </a:solidFill>
          <a:latin typeface="+mn-lt"/>
        </a:defRPr>
      </a:lvl7pPr>
      <a:lvl8pPr marL="2871315" indent="-192755" algn="l" rtl="0" eaLnBrk="0" fontAlgn="base" hangingPunct="0">
        <a:spcBef>
          <a:spcPct val="20000"/>
        </a:spcBef>
        <a:spcAft>
          <a:spcPct val="0"/>
        </a:spcAft>
        <a:buChar char="»"/>
        <a:defRPr sz="1688">
          <a:solidFill>
            <a:schemeClr val="bg1"/>
          </a:solidFill>
          <a:latin typeface="+mn-lt"/>
        </a:defRPr>
      </a:lvl8pPr>
      <a:lvl9pPr marL="3254155" indent="-192755"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765689" rtl="0" eaLnBrk="1" latinLnBrk="0" hangingPunct="1">
        <a:defRPr sz="1519" kern="1200">
          <a:solidFill>
            <a:schemeClr val="tx1"/>
          </a:solidFill>
          <a:latin typeface="+mn-lt"/>
          <a:ea typeface="+mn-ea"/>
          <a:cs typeface="+mn-cs"/>
        </a:defRPr>
      </a:lvl1pPr>
      <a:lvl2pPr marL="382848" algn="l" defTabSz="765689" rtl="0" eaLnBrk="1" latinLnBrk="0" hangingPunct="1">
        <a:defRPr sz="1519" kern="1200">
          <a:solidFill>
            <a:schemeClr val="tx1"/>
          </a:solidFill>
          <a:latin typeface="+mn-lt"/>
          <a:ea typeface="+mn-ea"/>
          <a:cs typeface="+mn-cs"/>
        </a:defRPr>
      </a:lvl2pPr>
      <a:lvl3pPr marL="765689" algn="l" defTabSz="765689" rtl="0" eaLnBrk="1" latinLnBrk="0" hangingPunct="1">
        <a:defRPr sz="1519" kern="1200">
          <a:solidFill>
            <a:schemeClr val="tx1"/>
          </a:solidFill>
          <a:latin typeface="+mn-lt"/>
          <a:ea typeface="+mn-ea"/>
          <a:cs typeface="+mn-cs"/>
        </a:defRPr>
      </a:lvl3pPr>
      <a:lvl4pPr marL="1148525" algn="l" defTabSz="765689" rtl="0" eaLnBrk="1" latinLnBrk="0" hangingPunct="1">
        <a:defRPr sz="1519" kern="1200">
          <a:solidFill>
            <a:schemeClr val="tx1"/>
          </a:solidFill>
          <a:latin typeface="+mn-lt"/>
          <a:ea typeface="+mn-ea"/>
          <a:cs typeface="+mn-cs"/>
        </a:defRPr>
      </a:lvl4pPr>
      <a:lvl5pPr marL="1531368" algn="l" defTabSz="765689" rtl="0" eaLnBrk="1" latinLnBrk="0" hangingPunct="1">
        <a:defRPr sz="1519" kern="1200">
          <a:solidFill>
            <a:schemeClr val="tx1"/>
          </a:solidFill>
          <a:latin typeface="+mn-lt"/>
          <a:ea typeface="+mn-ea"/>
          <a:cs typeface="+mn-cs"/>
        </a:defRPr>
      </a:lvl5pPr>
      <a:lvl6pPr marL="1914209" algn="l" defTabSz="765689" rtl="0" eaLnBrk="1" latinLnBrk="0" hangingPunct="1">
        <a:defRPr sz="1519" kern="1200">
          <a:solidFill>
            <a:schemeClr val="tx1"/>
          </a:solidFill>
          <a:latin typeface="+mn-lt"/>
          <a:ea typeface="+mn-ea"/>
          <a:cs typeface="+mn-cs"/>
        </a:defRPr>
      </a:lvl6pPr>
      <a:lvl7pPr marL="2297050" algn="l" defTabSz="765689" rtl="0" eaLnBrk="1" latinLnBrk="0" hangingPunct="1">
        <a:defRPr sz="1519" kern="1200">
          <a:solidFill>
            <a:schemeClr val="tx1"/>
          </a:solidFill>
          <a:latin typeface="+mn-lt"/>
          <a:ea typeface="+mn-ea"/>
          <a:cs typeface="+mn-cs"/>
        </a:defRPr>
      </a:lvl7pPr>
      <a:lvl8pPr marL="2679886" algn="l" defTabSz="765689" rtl="0" eaLnBrk="1" latinLnBrk="0" hangingPunct="1">
        <a:defRPr sz="1519" kern="1200">
          <a:solidFill>
            <a:schemeClr val="tx1"/>
          </a:solidFill>
          <a:latin typeface="+mn-lt"/>
          <a:ea typeface="+mn-ea"/>
          <a:cs typeface="+mn-cs"/>
        </a:defRPr>
      </a:lvl8pPr>
      <a:lvl9pPr marL="3062730" algn="l" defTabSz="765689"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ctr" anchorCtr="0" compatLnSpc="1">
            <a:prstTxWarp prst="textNoShape">
              <a:avLst/>
            </a:prstTxWarp>
          </a:bodyPr>
          <a:lstStyle/>
          <a:p>
            <a:pPr lvl="0"/>
            <a:endParaRPr lang="en-US" altLang="en-US"/>
          </a:p>
        </p:txBody>
      </p:sp>
      <p:sp>
        <p:nvSpPr>
          <p:cNvPr id="3075"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77589232"/>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69983" algn="ctr" rtl="0" eaLnBrk="0" fontAlgn="base" hangingPunct="0">
        <a:spcBef>
          <a:spcPct val="0"/>
        </a:spcBef>
        <a:spcAft>
          <a:spcPct val="0"/>
        </a:spcAft>
        <a:defRPr sz="3544" b="1">
          <a:solidFill>
            <a:srgbClr val="FFFF00"/>
          </a:solidFill>
          <a:latin typeface="Times New Roman" pitchFamily="18" charset="0"/>
        </a:defRPr>
      </a:lvl6pPr>
      <a:lvl7pPr marL="739982" algn="ctr" rtl="0" eaLnBrk="0" fontAlgn="base" hangingPunct="0">
        <a:spcBef>
          <a:spcPct val="0"/>
        </a:spcBef>
        <a:spcAft>
          <a:spcPct val="0"/>
        </a:spcAft>
        <a:defRPr sz="3544" b="1">
          <a:solidFill>
            <a:srgbClr val="FFFF00"/>
          </a:solidFill>
          <a:latin typeface="Times New Roman" pitchFamily="18" charset="0"/>
        </a:defRPr>
      </a:lvl7pPr>
      <a:lvl8pPr marL="1109971" algn="ctr" rtl="0" eaLnBrk="0" fontAlgn="base" hangingPunct="0">
        <a:spcBef>
          <a:spcPct val="0"/>
        </a:spcBef>
        <a:spcAft>
          <a:spcPct val="0"/>
        </a:spcAft>
        <a:defRPr sz="3544" b="1">
          <a:solidFill>
            <a:srgbClr val="FFFF00"/>
          </a:solidFill>
          <a:latin typeface="Times New Roman" pitchFamily="18" charset="0"/>
        </a:defRPr>
      </a:lvl8pPr>
      <a:lvl9pPr marL="1479966" algn="ctr" rtl="0" eaLnBrk="0" fontAlgn="base" hangingPunct="0">
        <a:spcBef>
          <a:spcPct val="0"/>
        </a:spcBef>
        <a:spcAft>
          <a:spcPct val="0"/>
        </a:spcAft>
        <a:defRPr sz="3544" b="1">
          <a:solidFill>
            <a:srgbClr val="FFFF00"/>
          </a:solidFill>
          <a:latin typeface="Times New Roman" pitchFamily="18" charset="0"/>
        </a:defRPr>
      </a:lvl9pPr>
    </p:titleStyle>
    <p:bodyStyle>
      <a:lvl1pPr marL="261194" indent="-261194" algn="l" rtl="0" eaLnBrk="0" fontAlgn="base" hangingPunct="0">
        <a:spcBef>
          <a:spcPct val="20000"/>
        </a:spcBef>
        <a:spcAft>
          <a:spcPct val="0"/>
        </a:spcAft>
        <a:buChar char="•"/>
        <a:defRPr sz="2700">
          <a:solidFill>
            <a:schemeClr val="bg1"/>
          </a:solidFill>
          <a:latin typeface="+mn-lt"/>
          <a:ea typeface="+mn-ea"/>
          <a:cs typeface="+mn-cs"/>
        </a:defRPr>
      </a:lvl1pPr>
      <a:lvl2pPr marL="588021" indent="-214313" algn="l" rtl="0" eaLnBrk="0" fontAlgn="base" hangingPunct="0">
        <a:spcBef>
          <a:spcPct val="20000"/>
        </a:spcBef>
        <a:spcAft>
          <a:spcPct val="0"/>
        </a:spcAft>
        <a:buChar char="–"/>
        <a:defRPr sz="2363">
          <a:solidFill>
            <a:schemeClr val="bg1"/>
          </a:solidFill>
          <a:latin typeface="+mn-lt"/>
        </a:defRPr>
      </a:lvl2pPr>
      <a:lvl3pPr marL="914847" indent="-166093" algn="l" rtl="0" eaLnBrk="0" fontAlgn="base" hangingPunct="0">
        <a:spcBef>
          <a:spcPct val="20000"/>
        </a:spcBef>
        <a:spcAft>
          <a:spcPct val="0"/>
        </a:spcAft>
        <a:buChar char="•"/>
        <a:defRPr sz="2025">
          <a:solidFill>
            <a:schemeClr val="bg1"/>
          </a:solidFill>
          <a:latin typeface="+mn-lt"/>
        </a:defRPr>
      </a:lvl3pPr>
      <a:lvl4pPr marL="1277838" indent="-166093" algn="l" rtl="0" eaLnBrk="0" fontAlgn="base" hangingPunct="0">
        <a:spcBef>
          <a:spcPct val="20000"/>
        </a:spcBef>
        <a:spcAft>
          <a:spcPct val="0"/>
        </a:spcAft>
        <a:buChar char="–"/>
        <a:defRPr sz="1688">
          <a:solidFill>
            <a:schemeClr val="bg1"/>
          </a:solidFill>
          <a:latin typeface="+mn-lt"/>
        </a:defRPr>
      </a:lvl4pPr>
      <a:lvl5pPr marL="1652885" indent="-167433" algn="l" rtl="0" eaLnBrk="0" fontAlgn="base" hangingPunct="0">
        <a:spcBef>
          <a:spcPct val="20000"/>
        </a:spcBef>
        <a:spcAft>
          <a:spcPct val="0"/>
        </a:spcAft>
        <a:buChar char="»"/>
        <a:defRPr sz="1688">
          <a:solidFill>
            <a:schemeClr val="bg1"/>
          </a:solidFill>
          <a:latin typeface="+mn-lt"/>
        </a:defRPr>
      </a:lvl5pPr>
      <a:lvl6pPr marL="2034951" indent="-186282" algn="l" rtl="0" eaLnBrk="0" fontAlgn="base" hangingPunct="0">
        <a:spcBef>
          <a:spcPct val="20000"/>
        </a:spcBef>
        <a:spcAft>
          <a:spcPct val="0"/>
        </a:spcAft>
        <a:buChar char="»"/>
        <a:defRPr sz="1688">
          <a:solidFill>
            <a:schemeClr val="bg1"/>
          </a:solidFill>
          <a:latin typeface="+mn-lt"/>
        </a:defRPr>
      </a:lvl6pPr>
      <a:lvl7pPr marL="2404938" indent="-186282" algn="l" rtl="0" eaLnBrk="0" fontAlgn="base" hangingPunct="0">
        <a:spcBef>
          <a:spcPct val="20000"/>
        </a:spcBef>
        <a:spcAft>
          <a:spcPct val="0"/>
        </a:spcAft>
        <a:buChar char="»"/>
        <a:defRPr sz="1688">
          <a:solidFill>
            <a:schemeClr val="bg1"/>
          </a:solidFill>
          <a:latin typeface="+mn-lt"/>
        </a:defRPr>
      </a:lvl7pPr>
      <a:lvl8pPr marL="2774934" indent="-186282" algn="l" rtl="0" eaLnBrk="0" fontAlgn="base" hangingPunct="0">
        <a:spcBef>
          <a:spcPct val="20000"/>
        </a:spcBef>
        <a:spcAft>
          <a:spcPct val="0"/>
        </a:spcAft>
        <a:buChar char="»"/>
        <a:defRPr sz="1688">
          <a:solidFill>
            <a:schemeClr val="bg1"/>
          </a:solidFill>
          <a:latin typeface="+mn-lt"/>
        </a:defRPr>
      </a:lvl8pPr>
      <a:lvl9pPr marL="3144916" indent="-186282"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739982" rtl="0" eaLnBrk="1" latinLnBrk="0" hangingPunct="1">
        <a:defRPr sz="1519" kern="1200">
          <a:solidFill>
            <a:schemeClr val="tx1"/>
          </a:solidFill>
          <a:latin typeface="+mn-lt"/>
          <a:ea typeface="+mn-ea"/>
          <a:cs typeface="+mn-cs"/>
        </a:defRPr>
      </a:lvl1pPr>
      <a:lvl2pPr marL="369983" algn="l" defTabSz="739982" rtl="0" eaLnBrk="1" latinLnBrk="0" hangingPunct="1">
        <a:defRPr sz="1519" kern="1200">
          <a:solidFill>
            <a:schemeClr val="tx1"/>
          </a:solidFill>
          <a:latin typeface="+mn-lt"/>
          <a:ea typeface="+mn-ea"/>
          <a:cs typeface="+mn-cs"/>
        </a:defRPr>
      </a:lvl2pPr>
      <a:lvl3pPr marL="739982" algn="l" defTabSz="739982" rtl="0" eaLnBrk="1" latinLnBrk="0" hangingPunct="1">
        <a:defRPr sz="1519" kern="1200">
          <a:solidFill>
            <a:schemeClr val="tx1"/>
          </a:solidFill>
          <a:latin typeface="+mn-lt"/>
          <a:ea typeface="+mn-ea"/>
          <a:cs typeface="+mn-cs"/>
        </a:defRPr>
      </a:lvl3pPr>
      <a:lvl4pPr marL="1109971" algn="l" defTabSz="739982" rtl="0" eaLnBrk="1" latinLnBrk="0" hangingPunct="1">
        <a:defRPr sz="1519" kern="1200">
          <a:solidFill>
            <a:schemeClr val="tx1"/>
          </a:solidFill>
          <a:latin typeface="+mn-lt"/>
          <a:ea typeface="+mn-ea"/>
          <a:cs typeface="+mn-cs"/>
        </a:defRPr>
      </a:lvl4pPr>
      <a:lvl5pPr marL="1479966" algn="l" defTabSz="739982" rtl="0" eaLnBrk="1" latinLnBrk="0" hangingPunct="1">
        <a:defRPr sz="1519" kern="1200">
          <a:solidFill>
            <a:schemeClr val="tx1"/>
          </a:solidFill>
          <a:latin typeface="+mn-lt"/>
          <a:ea typeface="+mn-ea"/>
          <a:cs typeface="+mn-cs"/>
        </a:defRPr>
      </a:lvl5pPr>
      <a:lvl6pPr marL="1849957" algn="l" defTabSz="739982" rtl="0" eaLnBrk="1" latinLnBrk="0" hangingPunct="1">
        <a:defRPr sz="1519" kern="1200">
          <a:solidFill>
            <a:schemeClr val="tx1"/>
          </a:solidFill>
          <a:latin typeface="+mn-lt"/>
          <a:ea typeface="+mn-ea"/>
          <a:cs typeface="+mn-cs"/>
        </a:defRPr>
      </a:lvl6pPr>
      <a:lvl7pPr marL="2219946" algn="l" defTabSz="739982" rtl="0" eaLnBrk="1" latinLnBrk="0" hangingPunct="1">
        <a:defRPr sz="1519" kern="1200">
          <a:solidFill>
            <a:schemeClr val="tx1"/>
          </a:solidFill>
          <a:latin typeface="+mn-lt"/>
          <a:ea typeface="+mn-ea"/>
          <a:cs typeface="+mn-cs"/>
        </a:defRPr>
      </a:lvl7pPr>
      <a:lvl8pPr marL="2589932" algn="l" defTabSz="739982" rtl="0" eaLnBrk="1" latinLnBrk="0" hangingPunct="1">
        <a:defRPr sz="1519" kern="1200">
          <a:solidFill>
            <a:schemeClr val="tx1"/>
          </a:solidFill>
          <a:latin typeface="+mn-lt"/>
          <a:ea typeface="+mn-ea"/>
          <a:cs typeface="+mn-cs"/>
        </a:defRPr>
      </a:lvl8pPr>
      <a:lvl9pPr marL="2959919" algn="l" defTabSz="739982" rtl="0" eaLnBrk="1" latinLnBrk="0" hangingPunct="1">
        <a:defRPr sz="151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560810942"/>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2707" algn="ctr" rtl="0" eaLnBrk="0" fontAlgn="base" hangingPunct="0">
        <a:spcBef>
          <a:spcPct val="0"/>
        </a:spcBef>
        <a:spcAft>
          <a:spcPct val="0"/>
        </a:spcAft>
        <a:defRPr sz="4200" b="1">
          <a:solidFill>
            <a:srgbClr val="FFFF00"/>
          </a:solidFill>
          <a:latin typeface="Times New Roman" pitchFamily="18" charset="0"/>
        </a:defRPr>
      </a:lvl6pPr>
      <a:lvl7pPr marL="905407" algn="ctr" rtl="0" eaLnBrk="0" fontAlgn="base" hangingPunct="0">
        <a:spcBef>
          <a:spcPct val="0"/>
        </a:spcBef>
        <a:spcAft>
          <a:spcPct val="0"/>
        </a:spcAft>
        <a:defRPr sz="4200" b="1">
          <a:solidFill>
            <a:srgbClr val="FFFF00"/>
          </a:solidFill>
          <a:latin typeface="Times New Roman" pitchFamily="18" charset="0"/>
        </a:defRPr>
      </a:lvl7pPr>
      <a:lvl8pPr marL="1358101" algn="ctr" rtl="0" eaLnBrk="0" fontAlgn="base" hangingPunct="0">
        <a:spcBef>
          <a:spcPct val="0"/>
        </a:spcBef>
        <a:spcAft>
          <a:spcPct val="0"/>
        </a:spcAft>
        <a:defRPr sz="4200" b="1">
          <a:solidFill>
            <a:srgbClr val="FFFF00"/>
          </a:solidFill>
          <a:latin typeface="Times New Roman" pitchFamily="18" charset="0"/>
        </a:defRPr>
      </a:lvl8pPr>
      <a:lvl9pPr marL="1810804" algn="ctr" rtl="0" eaLnBrk="0" fontAlgn="base" hangingPunct="0">
        <a:spcBef>
          <a:spcPct val="0"/>
        </a:spcBef>
        <a:spcAft>
          <a:spcPct val="0"/>
        </a:spcAft>
        <a:defRPr sz="4200" b="1">
          <a:solidFill>
            <a:srgbClr val="FFFF00"/>
          </a:solidFill>
          <a:latin typeface="Times New Roman" pitchFamily="18" charset="0"/>
        </a:defRPr>
      </a:lvl9pPr>
    </p:titleStyle>
    <p:bodyStyle>
      <a:lvl1pPr marL="331788" indent="-331788" algn="l" rtl="0" eaLnBrk="0" fontAlgn="base" hangingPunct="0">
        <a:spcBef>
          <a:spcPct val="20000"/>
        </a:spcBef>
        <a:spcAft>
          <a:spcPct val="0"/>
        </a:spcAft>
        <a:buChar char="•"/>
        <a:defRPr sz="3200">
          <a:solidFill>
            <a:schemeClr val="bg1"/>
          </a:solidFill>
          <a:latin typeface="+mn-lt"/>
          <a:ea typeface="+mn-ea"/>
          <a:cs typeface="+mn-cs"/>
        </a:defRPr>
      </a:lvl1pPr>
      <a:lvl2pPr marL="730250" indent="-276225" algn="l" rtl="0" eaLnBrk="0" fontAlgn="base" hangingPunct="0">
        <a:spcBef>
          <a:spcPct val="20000"/>
        </a:spcBef>
        <a:spcAft>
          <a:spcPct val="0"/>
        </a:spcAft>
        <a:buChar char="–"/>
        <a:defRPr sz="2800">
          <a:solidFill>
            <a:schemeClr val="bg1"/>
          </a:solidFill>
          <a:latin typeface="+mn-lt"/>
        </a:defRPr>
      </a:lvl2pPr>
      <a:lvl3pPr marL="1127125" indent="-219075" algn="l" rtl="0" eaLnBrk="0" fontAlgn="base" hangingPunct="0">
        <a:spcBef>
          <a:spcPct val="20000"/>
        </a:spcBef>
        <a:spcAft>
          <a:spcPct val="0"/>
        </a:spcAft>
        <a:buChar char="•"/>
        <a:defRPr sz="2400">
          <a:solidFill>
            <a:schemeClr val="bg1"/>
          </a:solidFill>
          <a:latin typeface="+mn-lt"/>
        </a:defRPr>
      </a:lvl3pPr>
      <a:lvl4pPr marL="1579563" indent="-219075" algn="l" rtl="0" eaLnBrk="0" fontAlgn="base" hangingPunct="0">
        <a:spcBef>
          <a:spcPct val="20000"/>
        </a:spcBef>
        <a:spcAft>
          <a:spcPct val="0"/>
        </a:spcAft>
        <a:buChar char="–"/>
        <a:defRPr sz="2000">
          <a:solidFill>
            <a:schemeClr val="bg1"/>
          </a:solidFill>
          <a:latin typeface="+mn-lt"/>
        </a:defRPr>
      </a:lvl4pPr>
      <a:lvl5pPr marL="2032000" indent="-220663" algn="l" rtl="0" eaLnBrk="0" fontAlgn="base" hangingPunct="0">
        <a:spcBef>
          <a:spcPct val="20000"/>
        </a:spcBef>
        <a:spcAft>
          <a:spcPct val="0"/>
        </a:spcAft>
        <a:buChar char="»"/>
        <a:defRPr sz="2000">
          <a:solidFill>
            <a:schemeClr val="bg1"/>
          </a:solidFill>
          <a:latin typeface="+mn-lt"/>
        </a:defRPr>
      </a:lvl5pPr>
      <a:lvl6pPr marL="2489842" indent="-227932" algn="l" rtl="0" eaLnBrk="0" fontAlgn="base" hangingPunct="0">
        <a:spcBef>
          <a:spcPct val="20000"/>
        </a:spcBef>
        <a:spcAft>
          <a:spcPct val="0"/>
        </a:spcAft>
        <a:buChar char="»"/>
        <a:defRPr sz="2000">
          <a:solidFill>
            <a:schemeClr val="bg1"/>
          </a:solidFill>
          <a:latin typeface="+mn-lt"/>
        </a:defRPr>
      </a:lvl6pPr>
      <a:lvl7pPr marL="2942536" indent="-227932" algn="l" rtl="0" eaLnBrk="0" fontAlgn="base" hangingPunct="0">
        <a:spcBef>
          <a:spcPct val="20000"/>
        </a:spcBef>
        <a:spcAft>
          <a:spcPct val="0"/>
        </a:spcAft>
        <a:buChar char="»"/>
        <a:defRPr sz="2000">
          <a:solidFill>
            <a:schemeClr val="bg1"/>
          </a:solidFill>
          <a:latin typeface="+mn-lt"/>
        </a:defRPr>
      </a:lvl7pPr>
      <a:lvl8pPr marL="3395226" indent="-227932" algn="l" rtl="0" eaLnBrk="0" fontAlgn="base" hangingPunct="0">
        <a:spcBef>
          <a:spcPct val="20000"/>
        </a:spcBef>
        <a:spcAft>
          <a:spcPct val="0"/>
        </a:spcAft>
        <a:buChar char="»"/>
        <a:defRPr sz="2000">
          <a:solidFill>
            <a:schemeClr val="bg1"/>
          </a:solidFill>
          <a:latin typeface="+mn-lt"/>
        </a:defRPr>
      </a:lvl8pPr>
      <a:lvl9pPr marL="3847924" indent="-227932"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05407" rtl="0" eaLnBrk="1" latinLnBrk="0" hangingPunct="1">
        <a:defRPr sz="1800" kern="1200">
          <a:solidFill>
            <a:schemeClr val="tx1"/>
          </a:solidFill>
          <a:latin typeface="+mn-lt"/>
          <a:ea typeface="+mn-ea"/>
          <a:cs typeface="+mn-cs"/>
        </a:defRPr>
      </a:lvl1pPr>
      <a:lvl2pPr marL="452707" algn="l" defTabSz="905407" rtl="0" eaLnBrk="1" latinLnBrk="0" hangingPunct="1">
        <a:defRPr sz="1800" kern="1200">
          <a:solidFill>
            <a:schemeClr val="tx1"/>
          </a:solidFill>
          <a:latin typeface="+mn-lt"/>
          <a:ea typeface="+mn-ea"/>
          <a:cs typeface="+mn-cs"/>
        </a:defRPr>
      </a:lvl2pPr>
      <a:lvl3pPr marL="905407" algn="l" defTabSz="905407" rtl="0" eaLnBrk="1" latinLnBrk="0" hangingPunct="1">
        <a:defRPr sz="1800" kern="1200">
          <a:solidFill>
            <a:schemeClr val="tx1"/>
          </a:solidFill>
          <a:latin typeface="+mn-lt"/>
          <a:ea typeface="+mn-ea"/>
          <a:cs typeface="+mn-cs"/>
        </a:defRPr>
      </a:lvl3pPr>
      <a:lvl4pPr marL="1358101" algn="l" defTabSz="905407" rtl="0" eaLnBrk="1" latinLnBrk="0" hangingPunct="1">
        <a:defRPr sz="1800" kern="1200">
          <a:solidFill>
            <a:schemeClr val="tx1"/>
          </a:solidFill>
          <a:latin typeface="+mn-lt"/>
          <a:ea typeface="+mn-ea"/>
          <a:cs typeface="+mn-cs"/>
        </a:defRPr>
      </a:lvl4pPr>
      <a:lvl5pPr marL="1810804" algn="l" defTabSz="905407" rtl="0" eaLnBrk="1" latinLnBrk="0" hangingPunct="1">
        <a:defRPr sz="1800" kern="1200">
          <a:solidFill>
            <a:schemeClr val="tx1"/>
          </a:solidFill>
          <a:latin typeface="+mn-lt"/>
          <a:ea typeface="+mn-ea"/>
          <a:cs typeface="+mn-cs"/>
        </a:defRPr>
      </a:lvl5pPr>
      <a:lvl6pPr marL="2263505" algn="l" defTabSz="905407" rtl="0" eaLnBrk="1" latinLnBrk="0" hangingPunct="1">
        <a:defRPr sz="1800" kern="1200">
          <a:solidFill>
            <a:schemeClr val="tx1"/>
          </a:solidFill>
          <a:latin typeface="+mn-lt"/>
          <a:ea typeface="+mn-ea"/>
          <a:cs typeface="+mn-cs"/>
        </a:defRPr>
      </a:lvl6pPr>
      <a:lvl7pPr marL="2716204" algn="l" defTabSz="905407" rtl="0" eaLnBrk="1" latinLnBrk="0" hangingPunct="1">
        <a:defRPr sz="1800" kern="1200">
          <a:solidFill>
            <a:schemeClr val="tx1"/>
          </a:solidFill>
          <a:latin typeface="+mn-lt"/>
          <a:ea typeface="+mn-ea"/>
          <a:cs typeface="+mn-cs"/>
        </a:defRPr>
      </a:lvl7pPr>
      <a:lvl8pPr marL="3168898" algn="l" defTabSz="905407" rtl="0" eaLnBrk="1" latinLnBrk="0" hangingPunct="1">
        <a:defRPr sz="1800" kern="1200">
          <a:solidFill>
            <a:schemeClr val="tx1"/>
          </a:solidFill>
          <a:latin typeface="+mn-lt"/>
          <a:ea typeface="+mn-ea"/>
          <a:cs typeface="+mn-cs"/>
        </a:defRPr>
      </a:lvl8pPr>
      <a:lvl9pPr marL="3621586" algn="l" defTabSz="90540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6/13/2023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583061"/>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4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56.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6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4.jpeg"/><Relationship Id="rId1" Type="http://schemas.openxmlformats.org/officeDocument/2006/relationships/slideLayout" Target="../slideLayouts/slideLayout56.xml"/><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4.jpe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slideLayout" Target="../slideLayouts/slideLayout40.xml"/><Relationship Id="rId4" Type="http://schemas.openxmlformats.org/officeDocument/2006/relationships/video" Target="../media/media2.mp4"/><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idx="4294967295"/>
          </p:nvPr>
        </p:nvSpPr>
        <p:spPr>
          <a:xfrm>
            <a:off x="949252" y="13384"/>
            <a:ext cx="8530862" cy="964406"/>
          </a:xfrm>
        </p:spPr>
        <p:txBody>
          <a:bodyPr/>
          <a:lstStyle/>
          <a:p>
            <a:r>
              <a:rPr lang="en-US" altLang="en-US" sz="4400" dirty="0">
                <a:latin typeface="Arial" pitchFamily="34" charset="0"/>
                <a:cs typeface="Arial" pitchFamily="34" charset="0"/>
              </a:rPr>
              <a:t>Structural Heart Live Cases</a:t>
            </a:r>
          </a:p>
        </p:txBody>
      </p:sp>
      <p:sp>
        <p:nvSpPr>
          <p:cNvPr id="24579" name="Content Placeholder 2"/>
          <p:cNvSpPr>
            <a:spLocks noGrp="1" noChangeArrowheads="1"/>
          </p:cNvSpPr>
          <p:nvPr>
            <p:ph idx="4294967295"/>
          </p:nvPr>
        </p:nvSpPr>
        <p:spPr>
          <a:xfrm>
            <a:off x="523535" y="1667534"/>
            <a:ext cx="9492512" cy="3430531"/>
          </a:xfrm>
        </p:spPr>
        <p:txBody>
          <a:bodyPr/>
          <a:lstStyle/>
          <a:p>
            <a:pPr marL="0" indent="0">
              <a:buNone/>
            </a:pPr>
            <a:r>
              <a:rPr lang="en-US" altLang="en-US" sz="4800" b="1" dirty="0">
                <a:latin typeface="Arial" pitchFamily="34" charset="0"/>
                <a:cs typeface="Arial" pitchFamily="34" charset="0"/>
              </a:rPr>
              <a:t>Supported by:</a:t>
            </a:r>
            <a:endParaRPr lang="en-US" altLang="en-US" sz="6000" b="1" dirty="0">
              <a:latin typeface="Arial" pitchFamily="34" charset="0"/>
              <a:cs typeface="Arial" pitchFamily="34" charset="0"/>
            </a:endParaRPr>
          </a:p>
          <a:p>
            <a:pPr marL="0" indent="0"/>
            <a:r>
              <a:rPr lang="en-US" altLang="en-US" sz="5400" b="1" dirty="0">
                <a:latin typeface="Arial" pitchFamily="34" charset="0"/>
                <a:cs typeface="Arial" pitchFamily="34" charset="0"/>
              </a:rPr>
              <a:t> Medtronic </a:t>
            </a:r>
            <a:r>
              <a:rPr lang="en-US" altLang="en-US" sz="5400" b="1" dirty="0" err="1">
                <a:latin typeface="Arial" pitchFamily="34" charset="0"/>
                <a:cs typeface="Arial" pitchFamily="34" charset="0"/>
              </a:rPr>
              <a:t>Inc</a:t>
            </a:r>
            <a:endParaRPr lang="en-US" altLang="en-US" sz="4000" b="1" dirty="0">
              <a:latin typeface="Arial" pitchFamily="34" charset="0"/>
              <a:cs typeface="Arial" pitchFamily="34" charset="0"/>
            </a:endParaRPr>
          </a:p>
          <a:p>
            <a:pPr marL="0" indent="0"/>
            <a:r>
              <a:rPr lang="en-US" altLang="en-US" sz="4400" b="1" dirty="0">
                <a:latin typeface="Arial" pitchFamily="34" charset="0"/>
                <a:cs typeface="Arial" pitchFamily="34" charset="0"/>
              </a:rPr>
              <a:t> Cook Inc.</a:t>
            </a:r>
          </a:p>
          <a:p>
            <a:pPr marL="0" indent="0"/>
            <a:r>
              <a:rPr lang="en-US" altLang="en-US" sz="4400" b="1" dirty="0">
                <a:latin typeface="Arial" pitchFamily="34" charset="0"/>
                <a:cs typeface="Arial" pitchFamily="34" charset="0"/>
              </a:rPr>
              <a:t> Terumo Medical</a:t>
            </a:r>
          </a:p>
          <a:p>
            <a:pPr marL="0" indent="0"/>
            <a:r>
              <a:rPr lang="en-US" altLang="en-US" sz="4400" b="1" dirty="0">
                <a:latin typeface="Arial" pitchFamily="34" charset="0"/>
                <a:cs typeface="Arial" pitchFamily="34" charset="0"/>
              </a:rPr>
              <a:t> B-Braun</a:t>
            </a:r>
            <a:endParaRPr lang="en-US" altLang="en-US" sz="4800" b="1" dirty="0">
              <a:latin typeface="Arial" pitchFamily="34" charset="0"/>
              <a:cs typeface="Arial" pitchFamily="34" charset="0"/>
            </a:endParaRPr>
          </a:p>
        </p:txBody>
      </p:sp>
      <p:pic>
        <p:nvPicPr>
          <p:cNvPr id="5" name="Picture 1" descr="Picture 1"/>
          <p:cNvPicPr>
            <a:picLocks noChangeAspect="1"/>
          </p:cNvPicPr>
          <p:nvPr/>
        </p:nvPicPr>
        <p:blipFill>
          <a:blip r:embed="rId2"/>
          <a:stretch>
            <a:fillRect/>
          </a:stretch>
        </p:blipFill>
        <p:spPr>
          <a:xfrm>
            <a:off x="9871092" y="18652"/>
            <a:ext cx="398624" cy="383282"/>
          </a:xfrm>
          <a:prstGeom prst="rect">
            <a:avLst/>
          </a:prstGeom>
          <a:ln w="12700">
            <a:miter lim="400000"/>
          </a:ln>
        </p:spPr>
      </p:pic>
    </p:spTree>
    <p:extLst>
      <p:ext uri="{BB962C8B-B14F-4D97-AF65-F5344CB8AC3E}">
        <p14:creationId xmlns:p14="http://schemas.microsoft.com/office/powerpoint/2010/main" val="9575887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82107"/>
            <a:ext cx="10287000" cy="503686"/>
          </a:xfrm>
        </p:spPr>
        <p:txBody>
          <a:bodyPr/>
          <a:lstStyle/>
          <a:p>
            <a:r>
              <a:rPr lang="en-US" sz="4400" dirty="0">
                <a:latin typeface="Arial" panose="020B0604020202020204" pitchFamily="34" charset="0"/>
                <a:cs typeface="Arial" panose="020B0604020202020204" pitchFamily="34" charset="0"/>
              </a:rPr>
              <a:t>CTA: Aorta and Aortic Arch</a:t>
            </a:r>
          </a:p>
        </p:txBody>
      </p:sp>
      <p:pic>
        <p:nvPicPr>
          <p:cNvPr id="4"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2" name="Picture 1"/>
          <p:cNvPicPr>
            <a:picLocks noChangeAspect="1"/>
          </p:cNvPicPr>
          <p:nvPr/>
        </p:nvPicPr>
        <p:blipFill rotWithShape="1">
          <a:blip r:embed="rId3"/>
          <a:srcRect l="29524" t="27333" r="41548" b="29048"/>
          <a:stretch/>
        </p:blipFill>
        <p:spPr>
          <a:xfrm>
            <a:off x="285750" y="1466849"/>
            <a:ext cx="4629150" cy="4362451"/>
          </a:xfrm>
          <a:prstGeom prst="rect">
            <a:avLst/>
          </a:prstGeom>
        </p:spPr>
      </p:pic>
      <p:pic>
        <p:nvPicPr>
          <p:cNvPr id="7" name="Picture 6"/>
          <p:cNvPicPr>
            <a:picLocks noChangeAspect="1"/>
          </p:cNvPicPr>
          <p:nvPr/>
        </p:nvPicPr>
        <p:blipFill rotWithShape="1">
          <a:blip r:embed="rId4"/>
          <a:srcRect l="58333" t="32286" r="5832" b="13048"/>
          <a:stretch/>
        </p:blipFill>
        <p:spPr>
          <a:xfrm>
            <a:off x="5633143" y="1466849"/>
            <a:ext cx="4495800" cy="4286694"/>
          </a:xfrm>
          <a:prstGeom prst="rect">
            <a:avLst/>
          </a:prstGeom>
        </p:spPr>
      </p:pic>
    </p:spTree>
    <p:extLst>
      <p:ext uri="{BB962C8B-B14F-4D97-AF65-F5344CB8AC3E}">
        <p14:creationId xmlns:p14="http://schemas.microsoft.com/office/powerpoint/2010/main" val="242928788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1725"/>
            <a:ext cx="10287000" cy="503686"/>
          </a:xfrm>
        </p:spPr>
        <p:txBody>
          <a:bodyPr/>
          <a:lstStyle/>
          <a:p>
            <a:r>
              <a:rPr lang="en-US" sz="4400" dirty="0">
                <a:latin typeface="Arial" panose="020B0604020202020204" pitchFamily="34" charset="0"/>
                <a:cs typeface="Arial" panose="020B0604020202020204" pitchFamily="34" charset="0"/>
              </a:rPr>
              <a:t>CTA: </a:t>
            </a:r>
            <a:r>
              <a:rPr lang="en-US" sz="4400" dirty="0" err="1">
                <a:latin typeface="Arial" panose="020B0604020202020204" pitchFamily="34" charset="0"/>
                <a:cs typeface="Arial" panose="020B0604020202020204" pitchFamily="34" charset="0"/>
              </a:rPr>
              <a:t>Aorto</a:t>
            </a:r>
            <a:r>
              <a:rPr lang="en-US" sz="4400" dirty="0">
                <a:latin typeface="Arial" panose="020B0604020202020204" pitchFamily="34" charset="0"/>
                <a:cs typeface="Arial" panose="020B0604020202020204" pitchFamily="34" charset="0"/>
              </a:rPr>
              <a:t>-iliac Bifurcation</a:t>
            </a:r>
          </a:p>
        </p:txBody>
      </p:sp>
      <p:pic>
        <p:nvPicPr>
          <p:cNvPr id="4"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2" name="Picture 1"/>
          <p:cNvPicPr>
            <a:picLocks noChangeAspect="1"/>
          </p:cNvPicPr>
          <p:nvPr/>
        </p:nvPicPr>
        <p:blipFill rotWithShape="1">
          <a:blip r:embed="rId3"/>
          <a:srcRect l="32381" t="27143" r="15595" b="12476"/>
          <a:stretch/>
        </p:blipFill>
        <p:spPr>
          <a:xfrm>
            <a:off x="1057275" y="781050"/>
            <a:ext cx="7934325" cy="5755564"/>
          </a:xfrm>
          <a:prstGeom prst="rect">
            <a:avLst/>
          </a:prstGeom>
        </p:spPr>
      </p:pic>
    </p:spTree>
    <p:extLst>
      <p:ext uri="{BB962C8B-B14F-4D97-AF65-F5344CB8AC3E}">
        <p14:creationId xmlns:p14="http://schemas.microsoft.com/office/powerpoint/2010/main" val="318200173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hape 117"/>
          <p:cNvSpPr>
            <a:spLocks noChangeArrowheads="1"/>
          </p:cNvSpPr>
          <p:nvPr/>
        </p:nvSpPr>
        <p:spPr bwMode="auto">
          <a:xfrm>
            <a:off x="83408" y="894076"/>
            <a:ext cx="10182026" cy="585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Arial" pitchFamily="34" charset="0"/>
              </a:rPr>
              <a:t>Presentation:</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pitchFamily="34" charset="0"/>
              </a:rPr>
              <a:t> 67 </a:t>
            </a:r>
            <a:r>
              <a:rPr kumimoji="0" lang="en-US" altLang="en-US" sz="26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sym typeface="Arial" pitchFamily="34" charset="0"/>
              </a:rPr>
              <a:t>yo</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pitchFamily="34" charset="0"/>
              </a:rPr>
              <a:t> F with </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severe symptomatic AS &amp; low BSA </a:t>
            </a:r>
            <a:endParaRPr kumimoji="0" lang="en-US" altLang="en-US" sz="26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pitchFamily="34" charset="0"/>
            </a:endParaRP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6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pitchFamily="34"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Arial" pitchFamily="34" charset="0"/>
              </a:rPr>
              <a:t>TTE: </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Severe native AS, EF 63% </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6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6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STS risk mortality for second redo AVR:  </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2.3% </a:t>
            </a:r>
          </a:p>
          <a:p>
            <a:pPr marL="0" marR="0" lvl="0" indent="0" algn="l" defTabSz="771525" rtl="0" eaLnBrk="1" fontAlgn="auto" latinLnBrk="0" hangingPunct="1">
              <a:lnSpc>
                <a:spcPct val="100000"/>
              </a:lnSpc>
              <a:spcBef>
                <a:spcPts val="563"/>
              </a:spcBef>
              <a:spcAft>
                <a:spcPts val="0"/>
              </a:spcAft>
              <a:buClrTx/>
              <a:buSzTx/>
              <a:buFontTx/>
              <a:buNone/>
              <a:tabLst/>
              <a:defRPr/>
            </a:pPr>
            <a:endParaRPr kumimoji="0" lang="en-US" altLang="en-US" sz="26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422"/>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Course: </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Patient was evaluated by heart team, deemed to be at high surgical risk due to frailty, small BSA and elected for TF TAVR</a:t>
            </a:r>
          </a:p>
          <a:p>
            <a:pPr marL="0" marR="0" lvl="0" indent="0" algn="l" defTabSz="771525" rtl="0" eaLnBrk="1" fontAlgn="auto" latinLnBrk="0" hangingPunct="1">
              <a:lnSpc>
                <a:spcPct val="100000"/>
              </a:lnSpc>
              <a:spcBef>
                <a:spcPts val="422"/>
              </a:spcBef>
              <a:spcAft>
                <a:spcPts val="0"/>
              </a:spcAft>
              <a:buClrTx/>
              <a:buSzTx/>
              <a:buFontTx/>
              <a:buNone/>
              <a:tabLst/>
              <a:defRPr/>
            </a:pPr>
            <a:endParaRPr kumimoji="0" lang="en-US" altLang="en-US" sz="26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563"/>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Plan: </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TF TAVR with a 26mm </a:t>
            </a:r>
            <a:r>
              <a:rPr kumimoji="0" lang="en-US" altLang="en-US" sz="26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sym typeface="Calibri"/>
              </a:rPr>
              <a:t>Evolut</a:t>
            </a:r>
            <a:r>
              <a:rPr kumimoji="0" lang="en-US" altLang="en-US" sz="26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FX  valve via right percutaneous femoral arterial access and Sentinel cerebral embolic protection device </a:t>
            </a:r>
          </a:p>
        </p:txBody>
      </p:sp>
      <p:sp>
        <p:nvSpPr>
          <p:cNvPr id="37892" name="Rectangle 1"/>
          <p:cNvSpPr>
            <a:spLocks noChangeArrowheads="1"/>
          </p:cNvSpPr>
          <p:nvPr/>
        </p:nvSpPr>
        <p:spPr bwMode="auto">
          <a:xfrm>
            <a:off x="0" y="0"/>
            <a:ext cx="10287000" cy="77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786" tIns="50884" rIns="101786" bIns="5088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Summary of Case</a:t>
            </a:r>
          </a:p>
        </p:txBody>
      </p:sp>
      <p:pic>
        <p:nvPicPr>
          <p:cNvPr id="6" name="Picture 1" descr="Picture 1"/>
          <p:cNvPicPr>
            <a:picLocks noChangeAspect="1"/>
          </p:cNvPicPr>
          <p:nvPr/>
        </p:nvPicPr>
        <p:blipFill>
          <a:blip r:embed="rId2"/>
          <a:stretch>
            <a:fillRect/>
          </a:stretch>
        </p:blipFill>
        <p:spPr>
          <a:xfrm>
            <a:off x="9888376" y="0"/>
            <a:ext cx="398624" cy="472942"/>
          </a:xfrm>
          <a:prstGeom prst="rect">
            <a:avLst/>
          </a:prstGeom>
          <a:ln w="12700">
            <a:miter lim="400000"/>
          </a:ln>
        </p:spPr>
      </p:pic>
    </p:spTree>
    <p:extLst>
      <p:ext uri="{BB962C8B-B14F-4D97-AF65-F5344CB8AC3E}">
        <p14:creationId xmlns:p14="http://schemas.microsoft.com/office/powerpoint/2010/main" val="217822161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6256" y="336760"/>
            <a:ext cx="10287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3825" b="1" i="0" u="sng" strike="noStrike" kern="0" cap="none" spc="0" normalizeH="0" baseline="0" noProof="0" dirty="0">
                <a:ln>
                  <a:noFill/>
                </a:ln>
                <a:solidFill>
                  <a:srgbClr val="FFFF00"/>
                </a:solidFill>
                <a:effectLst/>
                <a:uLnTx/>
                <a:uFillTx/>
                <a:latin typeface="Arial" pitchFamily="34" charset="0"/>
                <a:ea typeface="+mj-ea"/>
                <a:cs typeface="+mj-cs"/>
                <a:sym typeface="Calibri"/>
              </a:rPr>
              <a:t>Latest Issues in Transcatheter Structural Heart Interventions </a:t>
            </a:r>
            <a:endParaRPr kumimoji="0" lang="en-US" altLang="en-US" sz="3825" b="1" i="1" u="sng" strike="noStrike" kern="0" cap="none" spc="0" normalizeH="0" baseline="0" noProof="0" dirty="0">
              <a:ln>
                <a:noFill/>
              </a:ln>
              <a:solidFill>
                <a:srgbClr val="FFFF00"/>
              </a:solidFill>
              <a:effectLst/>
              <a:uLnTx/>
              <a:uFillTx/>
              <a:latin typeface="Arial" pitchFamily="34" charset="0"/>
              <a:ea typeface="+mj-ea"/>
              <a:cs typeface="+mj-cs"/>
              <a:sym typeface="Calibri"/>
            </a:endParaRPr>
          </a:p>
        </p:txBody>
      </p:sp>
      <p:sp>
        <p:nvSpPr>
          <p:cNvPr id="5" name="Rectangle 3"/>
          <p:cNvSpPr>
            <a:spLocks noChangeArrowheads="1"/>
          </p:cNvSpPr>
          <p:nvPr/>
        </p:nvSpPr>
        <p:spPr bwMode="auto">
          <a:xfrm>
            <a:off x="168065" y="1572179"/>
            <a:ext cx="9912370" cy="465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744" tIns="40842" rIns="81744" bIns="4084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1028700" rtl="0" eaLnBrk="0" fontAlgn="base" latinLnBrk="0" hangingPunct="0">
              <a:lnSpc>
                <a:spcPct val="150000"/>
              </a:lnSpc>
              <a:spcBef>
                <a:spcPct val="0"/>
              </a:spcBef>
              <a:spcAft>
                <a:spcPct val="0"/>
              </a:spcAft>
              <a:buClrTx/>
              <a:buSzTx/>
              <a:buFontTx/>
              <a:buChar char="•"/>
              <a:tabLst/>
              <a:defRPr/>
            </a:pPr>
            <a:r>
              <a:rPr kumimoji="0" lang="en-US" altLang="en-US" sz="42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a:t>
            </a:r>
            <a:r>
              <a:rPr kumimoji="0" lang="en-US" altLang="en-US" sz="38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Recent publications in the TAVR Field:</a:t>
            </a:r>
          </a:p>
          <a:p>
            <a:pPr marL="0" marR="0" lvl="0" indent="0" algn="l" defTabSz="1028700" rtl="0" eaLnBrk="0" fontAlgn="base" latinLnBrk="0" hangingPunct="0">
              <a:lnSpc>
                <a:spcPct val="15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a:t>
            </a:r>
            <a:r>
              <a:rPr kumimoji="0" lang="en-US" altLang="en-US" sz="31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- 3</a:t>
            </a:r>
            <a:r>
              <a:rPr kumimoji="0" lang="en-US" altLang="en-US" sz="3100" b="1" i="0" u="none" strike="noStrike" kern="1200" cap="none" spc="0" normalizeH="0" noProof="0" dirty="0">
                <a:ln>
                  <a:noFill/>
                </a:ln>
                <a:solidFill>
                  <a:srgbClr val="FFFFFF"/>
                </a:solidFill>
                <a:effectLst/>
                <a:uLnTx/>
                <a:uFillTx/>
                <a:latin typeface="Arial" pitchFamily="34" charset="0"/>
                <a:ea typeface="+mn-ea"/>
                <a:cs typeface="+mn-cs"/>
                <a:sym typeface="Calibri"/>
              </a:rPr>
              <a:t> </a:t>
            </a:r>
            <a:r>
              <a:rPr kumimoji="0" lang="en-US" altLang="en-US" sz="31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Year</a:t>
            </a:r>
            <a:r>
              <a:rPr kumimoji="0" lang="en-US" altLang="en-US" sz="3100" b="1" i="0" u="none" strike="noStrike" kern="1200" cap="none" spc="0" normalizeH="0" noProof="0" dirty="0">
                <a:ln>
                  <a:noFill/>
                </a:ln>
                <a:solidFill>
                  <a:srgbClr val="FFFFFF"/>
                </a:solidFill>
                <a:effectLst/>
                <a:uLnTx/>
                <a:uFillTx/>
                <a:latin typeface="Arial" pitchFamily="34" charset="0"/>
                <a:ea typeface="+mn-ea"/>
                <a:cs typeface="+mn-cs"/>
                <a:sym typeface="Calibri"/>
              </a:rPr>
              <a:t> Outcomes </a:t>
            </a:r>
            <a:r>
              <a:rPr lang="en-US" altLang="en-US" sz="3100" b="1" dirty="0">
                <a:solidFill>
                  <a:srgbClr val="FFFFFF"/>
                </a:solidFill>
                <a:latin typeface="Arial" pitchFamily="34" charset="0"/>
                <a:sym typeface="Calibri"/>
              </a:rPr>
              <a:t>of</a:t>
            </a:r>
            <a:r>
              <a:rPr kumimoji="0" lang="en-US" altLang="en-US" sz="3100" b="1" i="0" u="none" strike="noStrike" kern="1200" cap="none" spc="0" normalizeH="0" noProof="0" dirty="0">
                <a:ln>
                  <a:noFill/>
                </a:ln>
                <a:solidFill>
                  <a:srgbClr val="FFFFFF"/>
                </a:solidFill>
                <a:effectLst/>
                <a:uLnTx/>
                <a:uFillTx/>
                <a:latin typeface="Arial" pitchFamily="34" charset="0"/>
                <a:ea typeface="+mn-ea"/>
                <a:cs typeface="+mn-cs"/>
                <a:sym typeface="Calibri"/>
              </a:rPr>
              <a:t> </a:t>
            </a:r>
            <a:r>
              <a:rPr kumimoji="0" lang="en-US" altLang="en-US" sz="3100" b="1" i="0" u="none" strike="noStrike" kern="1200" cap="none" spc="0" normalizeH="0" noProof="0" dirty="0" err="1">
                <a:ln>
                  <a:noFill/>
                </a:ln>
                <a:solidFill>
                  <a:srgbClr val="FFFFFF"/>
                </a:solidFill>
                <a:effectLst/>
                <a:uLnTx/>
                <a:uFillTx/>
                <a:latin typeface="Arial" pitchFamily="34" charset="0"/>
                <a:ea typeface="+mn-ea"/>
                <a:cs typeface="+mn-cs"/>
                <a:sym typeface="Calibri"/>
              </a:rPr>
              <a:t>Evolut</a:t>
            </a:r>
            <a:r>
              <a:rPr kumimoji="0" lang="en-US" altLang="en-US" sz="3100" b="1" i="0" u="none" strike="noStrike" kern="1200" cap="none" spc="0" normalizeH="0" noProof="0" dirty="0">
                <a:ln>
                  <a:noFill/>
                </a:ln>
                <a:solidFill>
                  <a:srgbClr val="FFFFFF"/>
                </a:solidFill>
                <a:effectLst/>
                <a:uLnTx/>
                <a:uFillTx/>
                <a:latin typeface="Arial" pitchFamily="34" charset="0"/>
                <a:ea typeface="+mn-ea"/>
                <a:cs typeface="+mn-cs"/>
                <a:sym typeface="Calibri"/>
              </a:rPr>
              <a:t> </a:t>
            </a:r>
            <a:r>
              <a:rPr lang="en-US" altLang="en-US" sz="3100" b="1" dirty="0">
                <a:solidFill>
                  <a:srgbClr val="FFFFFF"/>
                </a:solidFill>
                <a:latin typeface="Arial" pitchFamily="34" charset="0"/>
                <a:sym typeface="Calibri"/>
              </a:rPr>
              <a:t>Low-risk Trial</a:t>
            </a:r>
            <a:endParaRPr kumimoji="0" lang="en-US" altLang="en-US" sz="3100" b="1" i="0" u="none" strike="noStrike" kern="1200" cap="none" spc="0" normalizeH="0" baseline="0" noProof="0" dirty="0">
              <a:ln>
                <a:noFill/>
              </a:ln>
              <a:solidFill>
                <a:srgbClr val="FFFFFF"/>
              </a:solidFill>
              <a:effectLst/>
              <a:uLnTx/>
              <a:uFillTx/>
              <a:latin typeface="Arial" pitchFamily="34" charset="0"/>
              <a:ea typeface="+mn-ea"/>
              <a:cs typeface="+mn-cs"/>
              <a:sym typeface="Calibri"/>
            </a:endParaRPr>
          </a:p>
          <a:p>
            <a:pPr marL="0" marR="0" lvl="0" indent="0" algn="l" defTabSz="1028700" rtl="0" eaLnBrk="0" fontAlgn="base" latinLnBrk="0" hangingPunct="0">
              <a:lnSpc>
                <a:spcPct val="150000"/>
              </a:lnSpc>
              <a:spcBef>
                <a:spcPct val="0"/>
              </a:spcBef>
              <a:spcAft>
                <a:spcPct val="0"/>
              </a:spcAft>
              <a:buClrTx/>
              <a:buSzTx/>
              <a:buFontTx/>
              <a:buNone/>
              <a:tabLst/>
              <a:defRPr/>
            </a:pPr>
            <a:r>
              <a:rPr kumimoji="0" lang="en-US" altLang="en-US" sz="31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 Optimize Pro Study </a:t>
            </a:r>
          </a:p>
          <a:p>
            <a:pPr marL="0" marR="0" lvl="0" indent="0" algn="l" defTabSz="1028700" rtl="0" eaLnBrk="0" fontAlgn="base" latinLnBrk="0" hangingPunct="0">
              <a:lnSpc>
                <a:spcPct val="150000"/>
              </a:lnSpc>
              <a:spcBef>
                <a:spcPct val="0"/>
              </a:spcBef>
              <a:spcAft>
                <a:spcPct val="0"/>
              </a:spcAft>
              <a:buClrTx/>
              <a:buSzTx/>
              <a:buFontTx/>
              <a:buNone/>
              <a:tabLst/>
              <a:defRPr/>
            </a:pPr>
            <a:r>
              <a:rPr kumimoji="0" lang="en-US" altLang="en-US" sz="31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 Sex</a:t>
            </a:r>
            <a:r>
              <a:rPr kumimoji="0" lang="en-US" altLang="en-US" sz="3100" b="1" i="0" u="none" strike="noStrike" kern="1200" cap="none" spc="0" normalizeH="0" noProof="0" dirty="0">
                <a:ln>
                  <a:noFill/>
                </a:ln>
                <a:solidFill>
                  <a:srgbClr val="FFFFFF"/>
                </a:solidFill>
                <a:effectLst/>
                <a:uLnTx/>
                <a:uFillTx/>
                <a:latin typeface="Arial" pitchFamily="34" charset="0"/>
                <a:ea typeface="+mn-ea"/>
                <a:cs typeface="+mn-cs"/>
                <a:sym typeface="Calibri"/>
              </a:rPr>
              <a:t> Differences in TAVR Outcomes</a:t>
            </a:r>
            <a:r>
              <a:rPr kumimoji="0" lang="en-US" altLang="en-US" sz="31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a:t>
            </a:r>
          </a:p>
          <a:p>
            <a:pPr marL="0" marR="0" lvl="0" indent="0" algn="l" defTabSz="1028700" rtl="0" eaLnBrk="0" fontAlgn="base" latinLnBrk="0" hangingPunct="0">
              <a:lnSpc>
                <a:spcPct val="150000"/>
              </a:lnSpc>
              <a:spcBef>
                <a:spcPct val="0"/>
              </a:spcBef>
              <a:spcAft>
                <a:spcPct val="0"/>
              </a:spcAft>
              <a:buClrTx/>
              <a:buSzTx/>
              <a:buFontTx/>
              <a:buNone/>
              <a:tabLst/>
              <a:defRPr/>
            </a:pPr>
            <a:r>
              <a:rPr lang="en-US" altLang="en-US" sz="3100" b="1" dirty="0">
                <a:solidFill>
                  <a:srgbClr val="FFFFFF"/>
                </a:solidFill>
                <a:latin typeface="Arial" pitchFamily="34" charset="0"/>
                <a:sym typeface="Calibri"/>
              </a:rPr>
              <a:t>   - Redo SAVR after prior TAVR vs SAVR Registry</a:t>
            </a:r>
          </a:p>
          <a:p>
            <a:pPr marL="0" marR="0" lvl="0" indent="0" algn="l" defTabSz="1028700" rtl="0" eaLnBrk="0" fontAlgn="base" latinLnBrk="0" hangingPunct="0">
              <a:lnSpc>
                <a:spcPct val="150000"/>
              </a:lnSpc>
              <a:spcBef>
                <a:spcPct val="0"/>
              </a:spcBef>
              <a:spcAft>
                <a:spcPct val="0"/>
              </a:spcAft>
              <a:buClrTx/>
              <a:buSzTx/>
              <a:buFontTx/>
              <a:buNone/>
              <a:tabLst/>
              <a:defRPr/>
            </a:pPr>
            <a:r>
              <a:rPr kumimoji="0" lang="en-US" altLang="en-US" sz="31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 EXPLANTORREDO TAVR Registry</a:t>
            </a:r>
          </a:p>
        </p:txBody>
      </p:sp>
      <p:pic>
        <p:nvPicPr>
          <p:cNvPr id="6" name="Picture 1" descr="Picture 1"/>
          <p:cNvPicPr>
            <a:picLocks noChangeAspect="1"/>
          </p:cNvPicPr>
          <p:nvPr/>
        </p:nvPicPr>
        <p:blipFill>
          <a:blip r:embed="rId2"/>
          <a:stretch>
            <a:fillRect/>
          </a:stretch>
        </p:blipFill>
        <p:spPr>
          <a:xfrm>
            <a:off x="9871092" y="8604"/>
            <a:ext cx="398624" cy="472942"/>
          </a:xfrm>
          <a:prstGeom prst="rect">
            <a:avLst/>
          </a:prstGeom>
          <a:ln w="12700">
            <a:miter lim="400000"/>
          </a:ln>
        </p:spPr>
      </p:pic>
    </p:spTree>
    <p:extLst>
      <p:ext uri="{BB962C8B-B14F-4D97-AF65-F5344CB8AC3E}">
        <p14:creationId xmlns:p14="http://schemas.microsoft.com/office/powerpoint/2010/main" val="108838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7528"/>
            <a:ext cx="10287000" cy="6122895"/>
          </a:xfrm>
          <a:prstGeom prst="rect">
            <a:avLst/>
          </a:prstGeom>
        </p:spPr>
      </p:pic>
    </p:spTree>
    <p:extLst>
      <p:ext uri="{BB962C8B-B14F-4D97-AF65-F5344CB8AC3E}">
        <p14:creationId xmlns:p14="http://schemas.microsoft.com/office/powerpoint/2010/main" val="50801930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208494" y="6517345"/>
            <a:ext cx="50785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Forrest et al., J Am Coll Cardiol 2023;81:1663</a:t>
            </a:r>
          </a:p>
        </p:txBody>
      </p:sp>
      <p:sp>
        <p:nvSpPr>
          <p:cNvPr id="4" name="TextBox 3"/>
          <p:cNvSpPr txBox="1"/>
          <p:nvPr/>
        </p:nvSpPr>
        <p:spPr>
          <a:xfrm>
            <a:off x="-5323" y="-5478"/>
            <a:ext cx="1028700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3-Year Outcomes From the Evolut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Low Risk Trial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394520"/>
            <a:ext cx="10058400" cy="5122825"/>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825490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208494" y="6517345"/>
            <a:ext cx="50785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Forrest et al., J Am Coll Cardiol 2023;81:1663</a:t>
            </a:r>
          </a:p>
        </p:txBody>
      </p:sp>
      <p:sp>
        <p:nvSpPr>
          <p:cNvPr id="4" name="TextBox 3"/>
          <p:cNvSpPr txBox="1"/>
          <p:nvPr/>
        </p:nvSpPr>
        <p:spPr>
          <a:xfrm>
            <a:off x="-5323" y="-5478"/>
            <a:ext cx="102870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Evolut Low Risk Trial: All-Cause Mortality, Disabling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Stroke and Landmark Analysis of Primary Endpoint </a:t>
            </a:r>
          </a:p>
        </p:txBody>
      </p:sp>
      <p:sp>
        <p:nvSpPr>
          <p:cNvPr id="2" name="TextBox 1"/>
          <p:cNvSpPr txBox="1"/>
          <p:nvPr/>
        </p:nvSpPr>
        <p:spPr>
          <a:xfrm>
            <a:off x="247650" y="1038225"/>
            <a:ext cx="44862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All-Cause Morality</a:t>
            </a:r>
          </a:p>
        </p:txBody>
      </p:sp>
      <p:sp>
        <p:nvSpPr>
          <p:cNvPr id="6" name="TextBox 5"/>
          <p:cNvSpPr txBox="1"/>
          <p:nvPr/>
        </p:nvSpPr>
        <p:spPr>
          <a:xfrm>
            <a:off x="5562600" y="1028700"/>
            <a:ext cx="4343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Disabling Stroke</a:t>
            </a:r>
          </a:p>
        </p:txBody>
      </p:sp>
      <p:sp>
        <p:nvSpPr>
          <p:cNvPr id="7" name="TextBox 6"/>
          <p:cNvSpPr txBox="1"/>
          <p:nvPr/>
        </p:nvSpPr>
        <p:spPr>
          <a:xfrm>
            <a:off x="3075733" y="3810000"/>
            <a:ext cx="470619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Landmark Analysis of Primary Endpoint</a:t>
            </a:r>
          </a:p>
        </p:txBody>
      </p:sp>
      <p:grpSp>
        <p:nvGrpSpPr>
          <p:cNvPr id="18" name="Group 17"/>
          <p:cNvGrpSpPr/>
          <p:nvPr/>
        </p:nvGrpSpPr>
        <p:grpSpPr>
          <a:xfrm>
            <a:off x="342900" y="1434681"/>
            <a:ext cx="4486275" cy="2236481"/>
            <a:chOff x="342900" y="1510881"/>
            <a:chExt cx="4486275" cy="2236481"/>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1510881"/>
              <a:ext cx="4486275" cy="2236481"/>
            </a:xfrm>
            <a:prstGeom prst="rect">
              <a:avLst/>
            </a:prstGeom>
          </p:spPr>
        </p:pic>
        <p:cxnSp>
          <p:nvCxnSpPr>
            <p:cNvPr id="12" name="Straight Connector 11"/>
            <p:cNvCxnSpPr/>
            <p:nvPr/>
          </p:nvCxnSpPr>
          <p:spPr bwMode="auto">
            <a:xfrm>
              <a:off x="1047750" y="1838325"/>
              <a:ext cx="247650" cy="0"/>
            </a:xfrm>
            <a:prstGeom prst="line">
              <a:avLst/>
            </a:prstGeom>
            <a:solidFill>
              <a:srgbClr val="FFCC99"/>
            </a:solidFill>
            <a:ln w="19050" cap="flat" cmpd="sng" algn="ctr">
              <a:solidFill>
                <a:srgbClr val="D8180D"/>
              </a:solidFill>
              <a:prstDash val="solid"/>
              <a:round/>
              <a:headEnd type="none" w="med" len="med"/>
              <a:tailEnd type="none" w="med" len="med"/>
            </a:ln>
            <a:effectLst/>
          </p:spPr>
        </p:cxnSp>
        <p:sp>
          <p:nvSpPr>
            <p:cNvPr id="13" name="TextBox 12"/>
            <p:cNvSpPr txBox="1"/>
            <p:nvPr/>
          </p:nvSpPr>
          <p:spPr>
            <a:xfrm>
              <a:off x="1295400" y="1715214"/>
              <a:ext cx="118110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SAVR (n=684)</a:t>
              </a:r>
            </a:p>
          </p:txBody>
        </p:sp>
        <p:cxnSp>
          <p:nvCxnSpPr>
            <p:cNvPr id="15" name="Straight Connector 14"/>
            <p:cNvCxnSpPr/>
            <p:nvPr/>
          </p:nvCxnSpPr>
          <p:spPr bwMode="auto">
            <a:xfrm>
              <a:off x="1047750" y="1990725"/>
              <a:ext cx="247650" cy="0"/>
            </a:xfrm>
            <a:prstGeom prst="line">
              <a:avLst/>
            </a:prstGeom>
            <a:solidFill>
              <a:srgbClr val="FFCC99"/>
            </a:solidFill>
            <a:ln w="19050" cap="flat" cmpd="sng" algn="ctr">
              <a:solidFill>
                <a:srgbClr val="3A67AF"/>
              </a:solidFill>
              <a:prstDash val="solid"/>
              <a:round/>
              <a:headEnd type="none" w="med" len="med"/>
              <a:tailEnd type="none" w="med" len="med"/>
            </a:ln>
            <a:effectLst/>
          </p:spPr>
        </p:cxnSp>
        <p:sp>
          <p:nvSpPr>
            <p:cNvPr id="19" name="TextBox 18"/>
            <p:cNvSpPr txBox="1"/>
            <p:nvPr/>
          </p:nvSpPr>
          <p:spPr>
            <a:xfrm>
              <a:off x="1308846" y="1867614"/>
              <a:ext cx="109145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TAVR (n=730)</a:t>
              </a:r>
            </a:p>
          </p:txBody>
        </p:sp>
      </p:grpSp>
      <p:grpSp>
        <p:nvGrpSpPr>
          <p:cNvPr id="20" name="Group 19"/>
          <p:cNvGrpSpPr/>
          <p:nvPr/>
        </p:nvGrpSpPr>
        <p:grpSpPr>
          <a:xfrm>
            <a:off x="5504609" y="1442913"/>
            <a:ext cx="4486275" cy="2236481"/>
            <a:chOff x="5504609" y="1519113"/>
            <a:chExt cx="4486275" cy="2236481"/>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4609" y="1519113"/>
              <a:ext cx="4486275" cy="2236481"/>
            </a:xfrm>
            <a:prstGeom prst="rect">
              <a:avLst/>
            </a:prstGeom>
          </p:spPr>
        </p:pic>
        <p:cxnSp>
          <p:nvCxnSpPr>
            <p:cNvPr id="21" name="Straight Connector 20"/>
            <p:cNvCxnSpPr/>
            <p:nvPr/>
          </p:nvCxnSpPr>
          <p:spPr bwMode="auto">
            <a:xfrm>
              <a:off x="6181725" y="1838325"/>
              <a:ext cx="247650" cy="0"/>
            </a:xfrm>
            <a:prstGeom prst="line">
              <a:avLst/>
            </a:prstGeom>
            <a:solidFill>
              <a:srgbClr val="FFCC99"/>
            </a:solidFill>
            <a:ln w="19050" cap="flat" cmpd="sng" algn="ctr">
              <a:solidFill>
                <a:srgbClr val="D8180D"/>
              </a:solidFill>
              <a:prstDash val="solid"/>
              <a:round/>
              <a:headEnd type="none" w="med" len="med"/>
              <a:tailEnd type="none" w="med" len="med"/>
            </a:ln>
            <a:effectLst/>
          </p:spPr>
        </p:cxnSp>
        <p:sp>
          <p:nvSpPr>
            <p:cNvPr id="22" name="TextBox 21"/>
            <p:cNvSpPr txBox="1"/>
            <p:nvPr/>
          </p:nvSpPr>
          <p:spPr>
            <a:xfrm>
              <a:off x="6429375" y="1715214"/>
              <a:ext cx="118110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SAVR (n=684)</a:t>
              </a:r>
            </a:p>
          </p:txBody>
        </p:sp>
        <p:cxnSp>
          <p:nvCxnSpPr>
            <p:cNvPr id="23" name="Straight Connector 22"/>
            <p:cNvCxnSpPr/>
            <p:nvPr/>
          </p:nvCxnSpPr>
          <p:spPr bwMode="auto">
            <a:xfrm>
              <a:off x="6181725" y="1990725"/>
              <a:ext cx="247650" cy="0"/>
            </a:xfrm>
            <a:prstGeom prst="line">
              <a:avLst/>
            </a:prstGeom>
            <a:solidFill>
              <a:srgbClr val="FFCC99"/>
            </a:solidFill>
            <a:ln w="19050" cap="flat" cmpd="sng" algn="ctr">
              <a:solidFill>
                <a:srgbClr val="3A67AF"/>
              </a:solidFill>
              <a:prstDash val="solid"/>
              <a:round/>
              <a:headEnd type="none" w="med" len="med"/>
              <a:tailEnd type="none" w="med" len="med"/>
            </a:ln>
            <a:effectLst/>
          </p:spPr>
        </p:cxnSp>
        <p:sp>
          <p:nvSpPr>
            <p:cNvPr id="24" name="TextBox 23"/>
            <p:cNvSpPr txBox="1"/>
            <p:nvPr/>
          </p:nvSpPr>
          <p:spPr>
            <a:xfrm>
              <a:off x="6442821" y="1867614"/>
              <a:ext cx="109145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TAVR (n=730)</a:t>
              </a:r>
            </a:p>
          </p:txBody>
        </p:sp>
      </p:grpSp>
      <p:grpSp>
        <p:nvGrpSpPr>
          <p:cNvPr id="29" name="Group 28"/>
          <p:cNvGrpSpPr/>
          <p:nvPr/>
        </p:nvGrpSpPr>
        <p:grpSpPr>
          <a:xfrm>
            <a:off x="3209084" y="4205957"/>
            <a:ext cx="4486275" cy="2236481"/>
            <a:chOff x="3209084" y="4272632"/>
            <a:chExt cx="4486275" cy="2236481"/>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9084" y="4272632"/>
              <a:ext cx="4486275" cy="2236481"/>
            </a:xfrm>
            <a:prstGeom prst="rect">
              <a:avLst/>
            </a:prstGeom>
          </p:spPr>
        </p:pic>
        <p:cxnSp>
          <p:nvCxnSpPr>
            <p:cNvPr id="25" name="Straight Connector 24"/>
            <p:cNvCxnSpPr/>
            <p:nvPr/>
          </p:nvCxnSpPr>
          <p:spPr bwMode="auto">
            <a:xfrm>
              <a:off x="3981450" y="4476750"/>
              <a:ext cx="247650" cy="0"/>
            </a:xfrm>
            <a:prstGeom prst="line">
              <a:avLst/>
            </a:prstGeom>
            <a:solidFill>
              <a:srgbClr val="FFCC99"/>
            </a:solidFill>
            <a:ln w="19050" cap="flat" cmpd="sng" algn="ctr">
              <a:solidFill>
                <a:srgbClr val="D8180D"/>
              </a:solidFill>
              <a:prstDash val="solid"/>
              <a:round/>
              <a:headEnd type="none" w="med" len="med"/>
              <a:tailEnd type="none" w="med" len="med"/>
            </a:ln>
            <a:effectLst/>
          </p:spPr>
        </p:cxnSp>
        <p:sp>
          <p:nvSpPr>
            <p:cNvPr id="26" name="TextBox 25"/>
            <p:cNvSpPr txBox="1"/>
            <p:nvPr/>
          </p:nvSpPr>
          <p:spPr>
            <a:xfrm>
              <a:off x="4229100" y="4353639"/>
              <a:ext cx="118110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SAVR (n=684)</a:t>
              </a:r>
            </a:p>
          </p:txBody>
        </p:sp>
        <p:cxnSp>
          <p:nvCxnSpPr>
            <p:cNvPr id="27" name="Straight Connector 26"/>
            <p:cNvCxnSpPr/>
            <p:nvPr/>
          </p:nvCxnSpPr>
          <p:spPr bwMode="auto">
            <a:xfrm>
              <a:off x="3981450" y="4638675"/>
              <a:ext cx="247650" cy="0"/>
            </a:xfrm>
            <a:prstGeom prst="line">
              <a:avLst/>
            </a:prstGeom>
            <a:solidFill>
              <a:srgbClr val="FFCC99"/>
            </a:solidFill>
            <a:ln w="19050" cap="flat" cmpd="sng" algn="ctr">
              <a:solidFill>
                <a:srgbClr val="3A67AF"/>
              </a:solidFill>
              <a:prstDash val="solid"/>
              <a:round/>
              <a:headEnd type="none" w="med" len="med"/>
              <a:tailEnd type="none" w="med" len="med"/>
            </a:ln>
            <a:effectLst/>
          </p:spPr>
        </p:cxnSp>
        <p:sp>
          <p:nvSpPr>
            <p:cNvPr id="28" name="TextBox 27"/>
            <p:cNvSpPr txBox="1"/>
            <p:nvPr/>
          </p:nvSpPr>
          <p:spPr>
            <a:xfrm>
              <a:off x="4242546" y="4515564"/>
              <a:ext cx="109145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TAVR (n=730)</a:t>
              </a:r>
            </a:p>
          </p:txBody>
        </p:sp>
      </p:grpSp>
    </p:spTree>
    <p:extLst>
      <p:ext uri="{BB962C8B-B14F-4D97-AF65-F5344CB8AC3E}">
        <p14:creationId xmlns:p14="http://schemas.microsoft.com/office/powerpoint/2010/main" val="234796687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208494" y="6517345"/>
            <a:ext cx="50785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Forrest et al., J Am Coll Cardiol 2023;81:1663</a:t>
            </a:r>
          </a:p>
        </p:txBody>
      </p:sp>
      <p:sp>
        <p:nvSpPr>
          <p:cNvPr id="3" name="TextBox 2"/>
          <p:cNvSpPr txBox="1"/>
          <p:nvPr/>
        </p:nvSpPr>
        <p:spPr>
          <a:xfrm>
            <a:off x="-5323" y="23097"/>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Evolut Low Risk Trial: 3-Year Clinical Outcomes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and </a:t>
            </a: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Valve Performance</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3078426212"/>
              </p:ext>
            </p:extLst>
          </p:nvPr>
        </p:nvGraphicFramePr>
        <p:xfrm>
          <a:off x="242047" y="1143000"/>
          <a:ext cx="9932894" cy="48958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75372" y="3533775"/>
            <a:ext cx="28182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8" name="Right Brace 7"/>
          <p:cNvSpPr/>
          <p:nvPr/>
        </p:nvSpPr>
        <p:spPr bwMode="auto">
          <a:xfrm rot="5400000">
            <a:off x="4527708" y="2825591"/>
            <a:ext cx="155258" cy="6581776"/>
          </a:xfrm>
          <a:prstGeom prst="rightBrace">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TextBox 8"/>
          <p:cNvSpPr txBox="1"/>
          <p:nvPr/>
        </p:nvSpPr>
        <p:spPr>
          <a:xfrm>
            <a:off x="1314449" y="6196311"/>
            <a:ext cx="6581776"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Clinical Outcomes</a:t>
            </a:r>
          </a:p>
        </p:txBody>
      </p:sp>
      <p:sp>
        <p:nvSpPr>
          <p:cNvPr id="11" name="Right Brace 10"/>
          <p:cNvSpPr/>
          <p:nvPr/>
        </p:nvSpPr>
        <p:spPr bwMode="auto">
          <a:xfrm rot="5400000">
            <a:off x="9197341" y="5575937"/>
            <a:ext cx="102868" cy="1047750"/>
          </a:xfrm>
          <a:prstGeom prst="rightBrace">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TextBox 11"/>
          <p:cNvSpPr txBox="1"/>
          <p:nvPr/>
        </p:nvSpPr>
        <p:spPr>
          <a:xfrm>
            <a:off x="8334375" y="6196312"/>
            <a:ext cx="1840566"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Valve Performance</a:t>
            </a:r>
          </a:p>
        </p:txBody>
      </p:sp>
      <p:sp>
        <p:nvSpPr>
          <p:cNvPr id="10" name="TextBox 9"/>
          <p:cNvSpPr txBox="1"/>
          <p:nvPr/>
        </p:nvSpPr>
        <p:spPr>
          <a:xfrm>
            <a:off x="962025" y="4040506"/>
            <a:ext cx="838200"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=0.05</a:t>
            </a:r>
            <a:endPar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9237662" y="4754881"/>
            <a:ext cx="838200"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=0.84</a:t>
            </a:r>
            <a:endPar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8410575" y="4715040"/>
            <a:ext cx="838200"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=0.92</a:t>
            </a:r>
            <a:endPar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7473296" y="4715040"/>
            <a:ext cx="838200"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=0.30</a:t>
            </a:r>
            <a:endPar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6486525" y="1925956"/>
            <a:ext cx="838200"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p&lt;</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0.001</a:t>
            </a:r>
            <a:endPar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5495925" y="3032330"/>
            <a:ext cx="838200"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p&lt;</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0.001</a:t>
            </a:r>
            <a:endPar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4657725" y="4462493"/>
            <a:ext cx="838200"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=0.67</a:t>
            </a:r>
            <a:endPar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3720633" y="4175330"/>
            <a:ext cx="838200"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=0.20</a:t>
            </a:r>
            <a:endPar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2882433" y="4378344"/>
            <a:ext cx="838200"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=0.55</a:t>
            </a:r>
            <a:endPar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a:xfrm>
            <a:off x="1899117" y="4232150"/>
            <a:ext cx="838200"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=0.16</a:t>
            </a:r>
            <a:endParaRPr kumimoji="0" lang="en-US" sz="13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517385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208494" y="6517345"/>
            <a:ext cx="50785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Forrest et al., J Am Coll Cardiol 2023;81:1663</a:t>
            </a:r>
          </a:p>
        </p:txBody>
      </p:sp>
      <p:sp>
        <p:nvSpPr>
          <p:cNvPr id="4" name="TextBox 3"/>
          <p:cNvSpPr txBox="1"/>
          <p:nvPr/>
        </p:nvSpPr>
        <p:spPr>
          <a:xfrm>
            <a:off x="-71998" y="-5478"/>
            <a:ext cx="10287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Evolut Low Risk Trial: Hemodynamic Valve Performance</a:t>
            </a:r>
          </a:p>
        </p:txBody>
      </p:sp>
      <p:sp>
        <p:nvSpPr>
          <p:cNvPr id="2" name="TextBox 1"/>
          <p:cNvSpPr txBox="1"/>
          <p:nvPr/>
        </p:nvSpPr>
        <p:spPr>
          <a:xfrm>
            <a:off x="590550" y="495300"/>
            <a:ext cx="91821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Echocardiographic Findings at 3 Years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0" y="1013966"/>
            <a:ext cx="9105900" cy="4607690"/>
          </a:xfrm>
          <a:prstGeom prst="rect">
            <a:avLst/>
          </a:prstGeom>
          <a:ln w="38100" cap="sq">
            <a:solidFill>
              <a:srgbClr val="3A67AF"/>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14300" y="5621656"/>
            <a:ext cx="9991725" cy="923330"/>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TAVR grp consistently significantly lower AV MG (9.1 mmHg TAVR vs 12.1 mmHg SAVR; difference: -3.0; 95% CI: -3.6 to 2.4;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&lt;0.001) and significantly larger EOA (2.2 cm</a:t>
            </a:r>
            <a:r>
              <a:rPr kumimoji="0" lang="en-US" sz="18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2</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TAVR vs 2.0 cm</a:t>
            </a:r>
            <a:r>
              <a:rPr kumimoji="0" lang="en-US" sz="18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2</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SAVR; difference: 0.2; 95% CI: 0.2-0.3;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&lt;0.001)</a:t>
            </a:r>
          </a:p>
        </p:txBody>
      </p:sp>
      <p:sp>
        <p:nvSpPr>
          <p:cNvPr id="5" name="Oval 4"/>
          <p:cNvSpPr/>
          <p:nvPr/>
        </p:nvSpPr>
        <p:spPr bwMode="auto">
          <a:xfrm>
            <a:off x="7557566" y="1608461"/>
            <a:ext cx="705084" cy="62796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200" b="1" i="1" u="none" strike="noStrike" cap="none" normalizeH="0" baseline="0">
              <a:ln>
                <a:noFill/>
              </a:ln>
              <a:solidFill>
                <a:schemeClr val="tx1"/>
              </a:solidFill>
              <a:effectLst/>
              <a:latin typeface="Times New Roman" pitchFamily="18" charset="0"/>
            </a:endParaRPr>
          </a:p>
        </p:txBody>
      </p:sp>
      <p:sp>
        <p:nvSpPr>
          <p:cNvPr id="9" name="Oval 8"/>
          <p:cNvSpPr/>
          <p:nvPr/>
        </p:nvSpPr>
        <p:spPr bwMode="auto">
          <a:xfrm>
            <a:off x="7654881" y="2917631"/>
            <a:ext cx="705084" cy="62796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200" b="1"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0789651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208494" y="6517345"/>
            <a:ext cx="50785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Forrest et al., J Am Coll Cardiol 2023;81:1663</a:t>
            </a:r>
          </a:p>
        </p:txBody>
      </p:sp>
      <p:sp>
        <p:nvSpPr>
          <p:cNvPr id="4" name="TextBox 3"/>
          <p:cNvSpPr txBox="1"/>
          <p:nvPr/>
        </p:nvSpPr>
        <p:spPr>
          <a:xfrm>
            <a:off x="-71998" y="-5478"/>
            <a:ext cx="10287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Evolut Low Risk Trial: Hemodynamic Valve Performance</a:t>
            </a:r>
          </a:p>
        </p:txBody>
      </p:sp>
      <p:sp>
        <p:nvSpPr>
          <p:cNvPr id="5" name="TextBox 4"/>
          <p:cNvSpPr txBox="1"/>
          <p:nvPr/>
        </p:nvSpPr>
        <p:spPr>
          <a:xfrm>
            <a:off x="590550" y="495300"/>
            <a:ext cx="91821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Paravalvular Regurgitation at 3 Years</a:t>
            </a:r>
          </a:p>
        </p:txBody>
      </p:sp>
      <p:sp>
        <p:nvSpPr>
          <p:cNvPr id="6" name="TextBox 5"/>
          <p:cNvSpPr txBox="1"/>
          <p:nvPr/>
        </p:nvSpPr>
        <p:spPr>
          <a:xfrm>
            <a:off x="400050" y="5993131"/>
            <a:ext cx="9715500" cy="646331"/>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Between 1 an 3 years, no increase in paravalvular regurgitation observed for either TAVR or SAVR groups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008995"/>
            <a:ext cx="9077325" cy="4922698"/>
          </a:xfrm>
          <a:prstGeom prst="rect">
            <a:avLst/>
          </a:prstGeom>
          <a:ln w="38100" cap="sq">
            <a:solidFill>
              <a:srgbClr val="3A67AF"/>
            </a:solidFill>
            <a:prstDash val="solid"/>
            <a:miter lim="800000"/>
          </a:ln>
          <a:effectLst>
            <a:outerShdw blurRad="50800" dist="38100" dir="2700000" algn="tl" rotWithShape="0">
              <a:srgbClr val="000000">
                <a:alpha val="43000"/>
              </a:srgbClr>
            </a:outerShdw>
          </a:effectLst>
        </p:spPr>
      </p:pic>
      <p:cxnSp>
        <p:nvCxnSpPr>
          <p:cNvPr id="8" name="Straight Arrow Connector 7"/>
          <p:cNvCxnSpPr/>
          <p:nvPr/>
        </p:nvCxnSpPr>
        <p:spPr bwMode="auto">
          <a:xfrm>
            <a:off x="6797405" y="1476261"/>
            <a:ext cx="980501" cy="848300"/>
          </a:xfrm>
          <a:prstGeom prst="straightConnector1">
            <a:avLst/>
          </a:prstGeom>
          <a:solidFill>
            <a:srgbClr val="FFCC99"/>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1176617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noChangeArrowheads="1"/>
          </p:cNvSpPr>
          <p:nvPr>
            <p:ph type="title" idx="4294967295"/>
          </p:nvPr>
        </p:nvSpPr>
        <p:spPr>
          <a:xfrm>
            <a:off x="386461" y="54973"/>
            <a:ext cx="9073959" cy="665477"/>
          </a:xfrm>
        </p:spPr>
        <p:txBody>
          <a:bodyPr/>
          <a:lstStyle/>
          <a:p>
            <a:r>
              <a:rPr lang="en-US" altLang="en-US" sz="4000" dirty="0">
                <a:latin typeface="Arial" pitchFamily="34" charset="0"/>
                <a:cs typeface="Arial" pitchFamily="34" charset="0"/>
              </a:rPr>
              <a:t>Faculty Involved and Disclosures</a:t>
            </a:r>
          </a:p>
        </p:txBody>
      </p:sp>
      <p:sp>
        <p:nvSpPr>
          <p:cNvPr id="27650" name="Content Placeholder 2"/>
          <p:cNvSpPr>
            <a:spLocks noGrp="1" noChangeArrowheads="1"/>
          </p:cNvSpPr>
          <p:nvPr>
            <p:ph idx="4294967295"/>
          </p:nvPr>
        </p:nvSpPr>
        <p:spPr>
          <a:xfrm>
            <a:off x="106492" y="1005264"/>
            <a:ext cx="10114685" cy="4766346"/>
          </a:xfrm>
        </p:spPr>
        <p:txBody>
          <a:bodyPr/>
          <a:lstStyle/>
          <a:p>
            <a:pPr marL="0" indent="0">
              <a:spcBef>
                <a:spcPts val="600"/>
              </a:spcBef>
              <a:buNone/>
            </a:pPr>
            <a:r>
              <a:rPr lang="en-US" altLang="en-US" sz="2400" b="1" dirty="0">
                <a:latin typeface="Arial" pitchFamily="34" charset="0"/>
                <a:cs typeface="Arial" pitchFamily="34" charset="0"/>
              </a:rPr>
              <a:t>Samin K. Sharma, MD, FACC, MSCAI</a:t>
            </a:r>
            <a:endParaRPr lang="en-US" altLang="en-US" sz="2400" b="1" dirty="0">
              <a:solidFill>
                <a:srgbClr val="FF0000"/>
              </a:solidFill>
              <a:latin typeface="Arial" pitchFamily="34" charset="0"/>
              <a:cs typeface="Arial" pitchFamily="34" charset="0"/>
            </a:endParaRPr>
          </a:p>
          <a:p>
            <a:pPr marL="0" indent="0">
              <a:spcBef>
                <a:spcPts val="600"/>
              </a:spcBef>
              <a:buNone/>
            </a:pPr>
            <a:r>
              <a:rPr lang="en-US" altLang="en-US" sz="2400" b="1" dirty="0">
                <a:latin typeface="Arial" pitchFamily="34" charset="0"/>
                <a:cs typeface="Arial" pitchFamily="34" charset="0"/>
              </a:rPr>
              <a:t>	</a:t>
            </a:r>
            <a:r>
              <a:rPr lang="en-US" altLang="en-US" sz="2400" b="1" i="1" dirty="0">
                <a:latin typeface="Arial" pitchFamily="34" charset="0"/>
                <a:cs typeface="Arial" pitchFamily="34" charset="0"/>
              </a:rPr>
              <a:t>Nothing to disclose</a:t>
            </a:r>
          </a:p>
          <a:p>
            <a:pPr marL="0" indent="0">
              <a:spcBef>
                <a:spcPts val="600"/>
              </a:spcBef>
              <a:buNone/>
            </a:pPr>
            <a:r>
              <a:rPr lang="en-US" altLang="en-US" sz="2400" b="1" dirty="0" err="1">
                <a:latin typeface="Arial" pitchFamily="34" charset="0"/>
                <a:cs typeface="Arial" pitchFamily="34" charset="0"/>
              </a:rPr>
              <a:t>Annapoorna</a:t>
            </a:r>
            <a:r>
              <a:rPr lang="en-US" altLang="en-US" sz="2400" b="1" dirty="0">
                <a:latin typeface="Arial" pitchFamily="34" charset="0"/>
                <a:cs typeface="Arial" pitchFamily="34" charset="0"/>
              </a:rPr>
              <a:t> S. Kini, MD, MRCP, FACC</a:t>
            </a:r>
          </a:p>
          <a:p>
            <a:pPr marL="0" indent="0">
              <a:spcBef>
                <a:spcPts val="600"/>
              </a:spcBef>
              <a:buNone/>
            </a:pPr>
            <a:r>
              <a:rPr lang="en-US" altLang="en-US" sz="2400" b="1" dirty="0">
                <a:latin typeface="Arial" pitchFamily="34" charset="0"/>
                <a:cs typeface="Arial" pitchFamily="34" charset="0"/>
              </a:rPr>
              <a:t>	</a:t>
            </a:r>
            <a:r>
              <a:rPr lang="en-US" altLang="en-US" sz="2400" b="1" i="1" dirty="0">
                <a:latin typeface="Arial" pitchFamily="34" charset="0"/>
                <a:cs typeface="Arial" pitchFamily="34" charset="0"/>
              </a:rPr>
              <a:t>Nothing to disclose </a:t>
            </a:r>
          </a:p>
          <a:p>
            <a:pPr marL="0" indent="0">
              <a:spcBef>
                <a:spcPts val="600"/>
              </a:spcBef>
              <a:buNone/>
            </a:pPr>
            <a:r>
              <a:rPr lang="en-US" altLang="en-US" sz="2400" b="1" dirty="0">
                <a:latin typeface="Arial" pitchFamily="34" charset="0"/>
                <a:cs typeface="Arial" pitchFamily="34" charset="0"/>
              </a:rPr>
              <a:t>Sahil Khera, MD, FACC</a:t>
            </a:r>
          </a:p>
          <a:p>
            <a:pPr marL="0" indent="0">
              <a:spcBef>
                <a:spcPts val="600"/>
              </a:spcBef>
              <a:buNone/>
            </a:pPr>
            <a:r>
              <a:rPr lang="en-US" altLang="en-US" sz="2400" b="1" i="1" dirty="0">
                <a:latin typeface="Arial" pitchFamily="34" charset="0"/>
                <a:cs typeface="Arial" pitchFamily="34" charset="0"/>
              </a:rPr>
              <a:t>            Nothing to disclose</a:t>
            </a:r>
          </a:p>
          <a:p>
            <a:pPr marL="0" indent="0">
              <a:spcBef>
                <a:spcPts val="600"/>
              </a:spcBef>
              <a:buNone/>
            </a:pPr>
            <a:r>
              <a:rPr lang="en-US" altLang="en-US" sz="2400" b="1" dirty="0">
                <a:latin typeface="Arial" pitchFamily="34" charset="0"/>
                <a:cs typeface="Arial" pitchFamily="34" charset="0"/>
              </a:rPr>
              <a:t>Gilbert Tang, MD, FACC</a:t>
            </a:r>
          </a:p>
          <a:p>
            <a:pPr marL="0" indent="0">
              <a:spcBef>
                <a:spcPts val="600"/>
              </a:spcBef>
              <a:buNone/>
            </a:pPr>
            <a:r>
              <a:rPr lang="en-US" altLang="en-US" sz="2400" b="1" i="1" dirty="0">
                <a:latin typeface="Arial" pitchFamily="34" charset="0"/>
                <a:cs typeface="Arial" pitchFamily="34" charset="0"/>
              </a:rPr>
              <a:t>	 Proctor for </a:t>
            </a:r>
            <a:r>
              <a:rPr lang="en-US" altLang="en-US" sz="2400" b="1" i="1" dirty="0" err="1">
                <a:latin typeface="Arial" pitchFamily="34" charset="0"/>
                <a:cs typeface="Arial" pitchFamily="34" charset="0"/>
              </a:rPr>
              <a:t>Medtronics</a:t>
            </a:r>
            <a:endParaRPr lang="en-US" altLang="en-US" sz="2400" b="1" i="1" dirty="0">
              <a:latin typeface="Arial" pitchFamily="34" charset="0"/>
              <a:cs typeface="Arial" pitchFamily="34" charset="0"/>
            </a:endParaRPr>
          </a:p>
          <a:p>
            <a:pPr marL="0" indent="0">
              <a:spcBef>
                <a:spcPts val="600"/>
              </a:spcBef>
              <a:buNone/>
            </a:pPr>
            <a:r>
              <a:rPr lang="en-US" altLang="en-US" sz="2400" b="1" dirty="0" err="1">
                <a:latin typeface="Arial" pitchFamily="34" charset="0"/>
                <a:cs typeface="Arial" pitchFamily="34" charset="0"/>
              </a:rPr>
              <a:t>Stamatios</a:t>
            </a:r>
            <a:r>
              <a:rPr lang="en-US" altLang="en-US" sz="2400" b="1" dirty="0">
                <a:latin typeface="Arial" pitchFamily="34" charset="0"/>
                <a:cs typeface="Arial" pitchFamily="34" charset="0"/>
              </a:rPr>
              <a:t> </a:t>
            </a:r>
            <a:r>
              <a:rPr lang="en-US" altLang="en-US" sz="2400" b="1" dirty="0" err="1">
                <a:latin typeface="Arial" pitchFamily="34" charset="0"/>
                <a:cs typeface="Arial" pitchFamily="34" charset="0"/>
              </a:rPr>
              <a:t>Lerakis</a:t>
            </a:r>
            <a:r>
              <a:rPr lang="en-US" altLang="en-US" sz="2400" b="1" dirty="0">
                <a:latin typeface="Arial" pitchFamily="34" charset="0"/>
                <a:cs typeface="Arial" pitchFamily="34" charset="0"/>
              </a:rPr>
              <a:t>, MD, PhD, FACC, FAHA</a:t>
            </a:r>
          </a:p>
          <a:p>
            <a:pPr marL="0" indent="0">
              <a:spcBef>
                <a:spcPts val="600"/>
              </a:spcBef>
              <a:buNone/>
            </a:pPr>
            <a:r>
              <a:rPr lang="en-US" altLang="en-US" sz="2400" b="1" i="1" dirty="0">
                <a:latin typeface="Arial" pitchFamily="34" charset="0"/>
                <a:cs typeface="Arial" pitchFamily="34" charset="0"/>
              </a:rPr>
              <a:t>	Nothing to disclose</a:t>
            </a:r>
          </a:p>
          <a:p>
            <a:pPr marL="0" indent="0">
              <a:spcBef>
                <a:spcPts val="600"/>
              </a:spcBef>
              <a:buNone/>
            </a:pPr>
            <a:endParaRPr lang="en-US" altLang="en-US" sz="2400" b="1" i="1" dirty="0">
              <a:latin typeface="Arial" pitchFamily="34" charset="0"/>
              <a:cs typeface="Arial" pitchFamily="34" charset="0"/>
            </a:endParaRPr>
          </a:p>
          <a:p>
            <a:pPr marL="0" indent="0">
              <a:spcBef>
                <a:spcPts val="600"/>
              </a:spcBef>
              <a:buNone/>
            </a:pPr>
            <a:r>
              <a:rPr lang="en-US" altLang="en-US" sz="2400" b="1" dirty="0">
                <a:latin typeface="Arial" pitchFamily="34" charset="0"/>
                <a:cs typeface="Arial" pitchFamily="34" charset="0"/>
              </a:rPr>
              <a:t>Pedro Moreno, MD, FACC </a:t>
            </a:r>
            <a:r>
              <a:rPr lang="en-US" altLang="en-US" sz="2400" b="1" dirty="0">
                <a:solidFill>
                  <a:srgbClr val="FF0000"/>
                </a:solidFill>
                <a:latin typeface="Arial" pitchFamily="34" charset="0"/>
                <a:cs typeface="Arial" pitchFamily="34" charset="0"/>
              </a:rPr>
              <a:t>[Moderator] </a:t>
            </a:r>
          </a:p>
          <a:p>
            <a:pPr marL="0" indent="0">
              <a:spcBef>
                <a:spcPts val="600"/>
              </a:spcBef>
              <a:buNone/>
            </a:pPr>
            <a:r>
              <a:rPr lang="en-US" altLang="en-US" sz="2400" b="1" i="1" dirty="0">
                <a:latin typeface="Arial" pitchFamily="34" charset="0"/>
                <a:cs typeface="Arial" pitchFamily="34" charset="0"/>
              </a:rPr>
              <a:t>          Nothing to disclose</a:t>
            </a:r>
          </a:p>
          <a:p>
            <a:pPr marL="0" indent="0">
              <a:spcBef>
                <a:spcPts val="600"/>
              </a:spcBef>
              <a:buNone/>
            </a:pPr>
            <a:endParaRPr lang="en-US" altLang="en-US" sz="2400" b="1" i="1" dirty="0">
              <a:latin typeface="Arial" pitchFamily="34" charset="0"/>
              <a:cs typeface="Arial" pitchFamily="34" charset="0"/>
            </a:endParaRPr>
          </a:p>
        </p:txBody>
      </p:sp>
      <p:pic>
        <p:nvPicPr>
          <p:cNvPr id="6" name="Picture 1" descr="Picture 1"/>
          <p:cNvPicPr>
            <a:picLocks noChangeAspect="1"/>
          </p:cNvPicPr>
          <p:nvPr/>
        </p:nvPicPr>
        <p:blipFill>
          <a:blip r:embed="rId2"/>
          <a:stretch>
            <a:fillRect/>
          </a:stretch>
        </p:blipFill>
        <p:spPr>
          <a:xfrm>
            <a:off x="9871092" y="8604"/>
            <a:ext cx="398624" cy="472942"/>
          </a:xfrm>
          <a:prstGeom prst="rect">
            <a:avLst/>
          </a:prstGeom>
          <a:ln w="12700">
            <a:miter lim="400000"/>
          </a:ln>
        </p:spPr>
      </p:pic>
      <p:sp>
        <p:nvSpPr>
          <p:cNvPr id="2" name="TextBox 1"/>
          <p:cNvSpPr txBox="1"/>
          <p:nvPr/>
        </p:nvSpPr>
        <p:spPr>
          <a:xfrm>
            <a:off x="5987026" y="2178084"/>
            <a:ext cx="4148893" cy="1962076"/>
          </a:xfrm>
          <a:prstGeom prst="rect">
            <a:avLst/>
          </a:prstGeom>
          <a:noFill/>
        </p:spPr>
        <p:txBody>
          <a:bodyPr wrap="none" rtlCol="0">
            <a:spAutoFit/>
          </a:bodyPr>
          <a:lstStyle/>
          <a:p>
            <a:pPr marL="0" marR="0" lvl="0" indent="0" algn="l" defTabSz="548640" rtl="0" eaLnBrk="1" fontAlgn="auto" latinLnBrk="0" hangingPunct="0">
              <a:lnSpc>
                <a:spcPct val="100000"/>
              </a:lnSpc>
              <a:spcBef>
                <a:spcPts val="0"/>
              </a:spcBef>
              <a:spcAft>
                <a:spcPts val="0"/>
              </a:spcAft>
              <a:buClrTx/>
              <a:buSzTx/>
              <a:buFontTx/>
              <a:buNone/>
              <a:tabLst/>
              <a:defRPr/>
            </a:pPr>
            <a:r>
              <a:rPr kumimoji="0" lang="en-US" sz="243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Cardiac Anesthesiologist</a:t>
            </a:r>
          </a:p>
          <a:p>
            <a:pPr marL="0" marR="0" lvl="0" indent="0" algn="l" defTabSz="548640" rtl="0" eaLnBrk="1" fontAlgn="auto" latinLnBrk="0" hangingPunct="0">
              <a:lnSpc>
                <a:spcPct val="100000"/>
              </a:lnSpc>
              <a:spcBef>
                <a:spcPts val="0"/>
              </a:spcBef>
              <a:spcAft>
                <a:spcPts val="0"/>
              </a:spcAft>
              <a:buClrTx/>
              <a:buSzTx/>
              <a:buFontTx/>
              <a:buNone/>
              <a:tabLst/>
              <a:defRPr/>
            </a:pPr>
            <a:r>
              <a:rPr lang="en-US" sz="2430" b="1" kern="0" dirty="0">
                <a:solidFill>
                  <a:srgbClr val="FFFFFF"/>
                </a:solidFill>
                <a:latin typeface="Arial" panose="020B0604020202020204" pitchFamily="34" charset="0"/>
                <a:cs typeface="Arial" panose="020B0604020202020204" pitchFamily="34" charset="0"/>
                <a:sym typeface="Calibri"/>
              </a:rPr>
              <a:t> Cesar Rodriguez-Diaz, MD</a:t>
            </a:r>
            <a:endParaRPr kumimoji="0" lang="en-US" sz="243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endParaRPr>
          </a:p>
          <a:p>
            <a:pPr marL="0" marR="0" lvl="0" indent="0" algn="l" defTabSz="548640" rtl="0" eaLnBrk="1" fontAlgn="auto" latinLnBrk="0" hangingPunct="0">
              <a:lnSpc>
                <a:spcPct val="100000"/>
              </a:lnSpc>
              <a:spcBef>
                <a:spcPts val="0"/>
              </a:spcBef>
              <a:spcAft>
                <a:spcPts val="0"/>
              </a:spcAft>
              <a:buClrTx/>
              <a:buSzTx/>
              <a:buFontTx/>
              <a:buNone/>
              <a:tabLst/>
              <a:defRPr/>
            </a:pPr>
            <a:endParaRPr kumimoji="0" lang="en-US" sz="243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endParaRPr>
          </a:p>
          <a:p>
            <a:pPr marL="0" marR="0" lvl="0" indent="0" algn="l" defTabSz="548640" rtl="0" eaLnBrk="1" fontAlgn="auto" latinLnBrk="0" hangingPunct="0">
              <a:lnSpc>
                <a:spcPct val="100000"/>
              </a:lnSpc>
              <a:spcBef>
                <a:spcPts val="0"/>
              </a:spcBef>
              <a:spcAft>
                <a:spcPts val="0"/>
              </a:spcAft>
              <a:buClrTx/>
              <a:buSzTx/>
              <a:buFontTx/>
              <a:buNone/>
              <a:tabLst/>
              <a:defRPr/>
            </a:pPr>
            <a:endParaRPr kumimoji="0" lang="en-US" sz="243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endParaRPr>
          </a:p>
          <a:p>
            <a:pPr marL="0" marR="0" lvl="0" indent="0" algn="l" defTabSz="548640" rtl="0" eaLnBrk="1" fontAlgn="auto" latinLnBrk="0" hangingPunct="0">
              <a:lnSpc>
                <a:spcPct val="100000"/>
              </a:lnSpc>
              <a:spcBef>
                <a:spcPts val="0"/>
              </a:spcBef>
              <a:spcAft>
                <a:spcPts val="0"/>
              </a:spcAft>
              <a:buClrTx/>
              <a:buSzTx/>
              <a:buFontTx/>
              <a:buNone/>
              <a:tabLst/>
              <a:defRPr/>
            </a:pPr>
            <a:r>
              <a:rPr kumimoji="0" lang="en-US" sz="243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    </a:t>
            </a:r>
          </a:p>
        </p:txBody>
      </p:sp>
    </p:spTree>
    <p:extLst>
      <p:ext uri="{BB962C8B-B14F-4D97-AF65-F5344CB8AC3E}">
        <p14:creationId xmlns:p14="http://schemas.microsoft.com/office/powerpoint/2010/main" val="153330730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208494" y="6517345"/>
            <a:ext cx="50785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Forrest et al., J Am Coll Cardiol 2023;81:1663</a:t>
            </a:r>
          </a:p>
        </p:txBody>
      </p:sp>
      <p:sp>
        <p:nvSpPr>
          <p:cNvPr id="4" name="TextBox 3"/>
          <p:cNvSpPr txBox="1"/>
          <p:nvPr/>
        </p:nvSpPr>
        <p:spPr>
          <a:xfrm>
            <a:off x="0" y="-5478"/>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Evolut Low Risk Trial: KCCQ Overall Summery Score</a:t>
            </a:r>
          </a:p>
        </p:txBody>
      </p:sp>
      <p:sp>
        <p:nvSpPr>
          <p:cNvPr id="5" name="TextBox 4"/>
          <p:cNvSpPr txBox="1"/>
          <p:nvPr/>
        </p:nvSpPr>
        <p:spPr>
          <a:xfrm>
            <a:off x="381000" y="957440"/>
            <a:ext cx="9544050" cy="1200329"/>
          </a:xfrm>
          <a:prstGeom prst="rect">
            <a:avLst/>
          </a:prstGeom>
          <a:noFill/>
        </p:spPr>
        <p:txBody>
          <a:bodyPr wrap="square" rtlCol="0">
            <a:spAutoFit/>
          </a:bodyPr>
          <a:lstStyle/>
          <a:p>
            <a:pPr marL="228600" marR="0" lvl="0" indent="-22860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Patients who underwent TAVR had more rapid improvement in QoL at 30 days </a:t>
            </a:r>
          </a:p>
          <a:p>
            <a:pPr marL="228600" marR="0" lvl="0" indent="-22860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TAVR and SAVR maintained improvements between years 1 and 3</a:t>
            </a:r>
          </a:p>
          <a:p>
            <a:pPr marL="228600" marR="0" lvl="0" indent="-22860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3 years, there was approximately 20-point increase from baseline KCCQ for TAVR and SAVR consistent with a very large improvement in QoL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4" y="2186344"/>
            <a:ext cx="9067801" cy="4281131"/>
          </a:xfrm>
          <a:prstGeom prst="rect">
            <a:avLst/>
          </a:prstGeom>
          <a:ln w="38100" cap="sq">
            <a:solidFill>
              <a:srgbClr val="3A67A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3588011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6493"/>
            <a:ext cx="10287000" cy="6077961"/>
          </a:xfrm>
          <a:prstGeom prst="rect">
            <a:avLst/>
          </a:prstGeom>
        </p:spPr>
      </p:pic>
    </p:spTree>
    <p:extLst>
      <p:ext uri="{BB962C8B-B14F-4D97-AF65-F5344CB8AC3E}">
        <p14:creationId xmlns:p14="http://schemas.microsoft.com/office/powerpoint/2010/main" val="215227189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object 2"/>
          <p:cNvSpPr txBox="1">
            <a:spLocks/>
          </p:cNvSpPr>
          <p:nvPr/>
        </p:nvSpPr>
        <p:spPr>
          <a:xfrm>
            <a:off x="0" y="62166"/>
            <a:ext cx="10287000" cy="696595"/>
          </a:xfrm>
          <a:prstGeom prst="rect">
            <a:avLst/>
          </a:prstGeom>
        </p:spPr>
        <p:txBody>
          <a:bodyPr vert="horz" wrap="square" lIns="0" tIns="12700" rIns="0" bIns="0" rtlCol="0">
            <a:spAutoFit/>
          </a:bodyPr>
          <a:lstStyle>
            <a:lvl1pPr>
              <a:defRPr sz="4400" b="0" i="0">
                <a:solidFill>
                  <a:schemeClr val="bg1"/>
                </a:solidFill>
                <a:latin typeface="Arial"/>
                <a:ea typeface="+mj-ea"/>
                <a:cs typeface="Arial"/>
              </a:defRPr>
            </a:lvl1p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4400" b="1" i="0" u="none" strike="noStrike" kern="0" cap="none" spc="-10" normalizeH="0" baseline="0" noProof="0" dirty="0">
                <a:ln>
                  <a:noFill/>
                </a:ln>
                <a:solidFill>
                  <a:srgbClr val="FFFF00"/>
                </a:solidFill>
                <a:effectLst/>
                <a:uLnTx/>
                <a:uFillTx/>
                <a:latin typeface="Arial"/>
                <a:ea typeface="+mj-ea"/>
                <a:cs typeface="Arial"/>
              </a:rPr>
              <a:t>Optimize PRO: Study Design</a:t>
            </a:r>
          </a:p>
        </p:txBody>
      </p:sp>
      <p:sp>
        <p:nvSpPr>
          <p:cNvPr id="3" name="TextBox 2"/>
          <p:cNvSpPr txBox="1"/>
          <p:nvPr/>
        </p:nvSpPr>
        <p:spPr>
          <a:xfrm>
            <a:off x="7422776" y="6488668"/>
            <a:ext cx="28642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Grubb K, EuroPCR 2022</a:t>
            </a:r>
          </a:p>
        </p:txBody>
      </p:sp>
      <p:grpSp>
        <p:nvGrpSpPr>
          <p:cNvPr id="65" name="Group 64"/>
          <p:cNvGrpSpPr/>
          <p:nvPr/>
        </p:nvGrpSpPr>
        <p:grpSpPr>
          <a:xfrm>
            <a:off x="606617" y="963251"/>
            <a:ext cx="9093200" cy="5219588"/>
            <a:chOff x="516967" y="954286"/>
            <a:chExt cx="9093200" cy="5219588"/>
          </a:xfrm>
        </p:grpSpPr>
        <p:grpSp>
          <p:nvGrpSpPr>
            <p:cNvPr id="4" name="Group 3"/>
            <p:cNvGrpSpPr/>
            <p:nvPr/>
          </p:nvGrpSpPr>
          <p:grpSpPr>
            <a:xfrm>
              <a:off x="516967" y="954286"/>
              <a:ext cx="9093200" cy="5219588"/>
              <a:chOff x="50800" y="940547"/>
              <a:chExt cx="9093200" cy="5219588"/>
            </a:xfrm>
          </p:grpSpPr>
          <p:sp>
            <p:nvSpPr>
              <p:cNvPr id="22" name="object 50"/>
              <p:cNvSpPr txBox="1"/>
              <p:nvPr/>
            </p:nvSpPr>
            <p:spPr>
              <a:xfrm>
                <a:off x="236198" y="940547"/>
                <a:ext cx="8451377" cy="566822"/>
              </a:xfrm>
              <a:prstGeom prst="rect">
                <a:avLst/>
              </a:prstGeom>
            </p:spPr>
            <p:txBody>
              <a:bodyPr vert="horz" wrap="square" lIns="0" tIns="12700" rIns="0" bIns="0" rtlCol="0">
                <a:spAutoFit/>
              </a:bodyPr>
              <a:lstStyle/>
              <a:p>
                <a:pPr marL="11430" marR="0" lvl="0" indent="0" algn="ctr" defTabSz="914400" rtl="0" eaLnBrk="1" fontAlgn="auto" latinLnBrk="0" hangingPunct="1">
                  <a:lnSpc>
                    <a:spcPct val="100000"/>
                  </a:lnSpc>
                  <a:spcBef>
                    <a:spcPts val="100"/>
                  </a:spcBef>
                  <a:spcAft>
                    <a:spcPts val="0"/>
                  </a:spcAft>
                  <a:buClrTx/>
                  <a:buSzTx/>
                  <a:buFontTx/>
                  <a:buNone/>
                  <a:tabLst/>
                  <a:defRPr/>
                </a:pPr>
                <a:r>
                  <a:rPr kumimoji="0" sz="1800" b="1" i="0" u="none" strike="noStrike" kern="0" cap="none" spc="-10" normalizeH="0" baseline="0" noProof="0" dirty="0">
                    <a:ln>
                      <a:noFill/>
                    </a:ln>
                    <a:solidFill>
                      <a:prstClr val="white"/>
                    </a:solidFill>
                    <a:effectLst/>
                    <a:uLnTx/>
                    <a:uFillTx/>
                    <a:latin typeface="Arial"/>
                    <a:ea typeface="+mn-ea"/>
                    <a:cs typeface="Arial"/>
                  </a:rPr>
                  <a:t>Non-</a:t>
                </a:r>
                <a:r>
                  <a:rPr kumimoji="0" sz="1800" b="1" i="0" u="none" strike="noStrike" kern="0" cap="none" spc="0" normalizeH="0" baseline="0" noProof="0" dirty="0">
                    <a:ln>
                      <a:noFill/>
                    </a:ln>
                    <a:solidFill>
                      <a:prstClr val="white"/>
                    </a:solidFill>
                    <a:effectLst/>
                    <a:uLnTx/>
                    <a:uFillTx/>
                    <a:latin typeface="Arial"/>
                    <a:ea typeface="+mn-ea"/>
                    <a:cs typeface="Arial"/>
                  </a:rPr>
                  <a:t>randomized,</a:t>
                </a:r>
                <a:r>
                  <a:rPr kumimoji="0" sz="1800" b="1" i="0" u="none" strike="noStrike" kern="0" cap="none" spc="-3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prospective,</a:t>
                </a:r>
                <a:r>
                  <a:rPr kumimoji="0" sz="1800" b="1" i="0" u="none" strike="noStrike" kern="0" cap="none" spc="1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post-market </a:t>
                </a:r>
                <a:r>
                  <a:rPr kumimoji="0" sz="1800" b="1" i="0" u="none" strike="noStrike" kern="0" cap="none" spc="-10" normalizeH="0" baseline="0" noProof="0" dirty="0">
                    <a:ln>
                      <a:noFill/>
                    </a:ln>
                    <a:solidFill>
                      <a:prstClr val="white"/>
                    </a:solidFill>
                    <a:effectLst/>
                    <a:uLnTx/>
                    <a:uFillTx/>
                    <a:latin typeface="Arial"/>
                    <a:ea typeface="+mn-ea"/>
                    <a:cs typeface="Arial"/>
                  </a:rPr>
                  <a:t>study</a:t>
                </a:r>
                <a:endParaRPr kumimoji="0" sz="1800" b="0" i="0" u="none" strike="noStrike" kern="0" cap="none" spc="0" normalizeH="0" baseline="0" noProof="0" dirty="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prstClr val="white"/>
                    </a:solidFill>
                    <a:effectLst/>
                    <a:uLnTx/>
                    <a:uFillTx/>
                    <a:latin typeface="Arial"/>
                    <a:ea typeface="+mn-ea"/>
                    <a:cs typeface="Arial"/>
                  </a:rPr>
                  <a:t>Conducted</a:t>
                </a:r>
                <a:r>
                  <a:rPr kumimoji="0" sz="1800" b="1" i="0" u="none" strike="noStrike" kern="0" cap="none" spc="-4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in</a:t>
                </a:r>
                <a:r>
                  <a:rPr kumimoji="0" sz="1800" b="1" i="0" u="none" strike="noStrike" kern="0" cap="none" spc="-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the</a:t>
                </a:r>
                <a:r>
                  <a:rPr kumimoji="0" sz="1800" b="1" i="0" u="none" strike="noStrike" kern="0" cap="none" spc="-1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United</a:t>
                </a:r>
                <a:r>
                  <a:rPr kumimoji="0" sz="1800" b="1" i="0" u="none" strike="noStrike" kern="0" cap="none" spc="-1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States,</a:t>
                </a:r>
                <a:r>
                  <a:rPr kumimoji="0" sz="1800" b="1" i="0" u="none" strike="noStrike" kern="0" cap="none" spc="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Canada,</a:t>
                </a:r>
                <a:r>
                  <a:rPr kumimoji="0" sz="1800" b="1" i="0" u="none" strike="noStrike" kern="0" cap="none" spc="-1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Europe,</a:t>
                </a:r>
                <a:r>
                  <a:rPr kumimoji="0" sz="1800" b="1" i="0" u="none" strike="noStrike" kern="0" cap="none" spc="-1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Middle</a:t>
                </a:r>
                <a:r>
                  <a:rPr kumimoji="0" sz="1800" b="1" i="0" u="none" strike="noStrike" kern="0" cap="none" spc="-1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East,</a:t>
                </a:r>
                <a:r>
                  <a:rPr kumimoji="0" sz="1800" b="1" i="0" u="none" strike="noStrike" kern="0" cap="none" spc="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and</a:t>
                </a:r>
                <a:r>
                  <a:rPr kumimoji="0" sz="1800" b="1" i="0" u="none" strike="noStrike" kern="0" cap="none" spc="-75" normalizeH="0" baseline="0" noProof="0" dirty="0">
                    <a:ln>
                      <a:noFill/>
                    </a:ln>
                    <a:solidFill>
                      <a:prstClr val="white"/>
                    </a:solidFill>
                    <a:effectLst/>
                    <a:uLnTx/>
                    <a:uFillTx/>
                    <a:latin typeface="Arial"/>
                    <a:ea typeface="+mn-ea"/>
                    <a:cs typeface="Arial"/>
                  </a:rPr>
                  <a:t> </a:t>
                </a:r>
                <a:r>
                  <a:rPr kumimoji="0" sz="1800" b="1" i="0" u="none" strike="noStrike" kern="0" cap="none" spc="-10" normalizeH="0" baseline="0" noProof="0" dirty="0">
                    <a:ln>
                      <a:noFill/>
                    </a:ln>
                    <a:solidFill>
                      <a:prstClr val="white"/>
                    </a:solidFill>
                    <a:effectLst/>
                    <a:uLnTx/>
                    <a:uFillTx/>
                    <a:latin typeface="Arial"/>
                    <a:ea typeface="+mn-ea"/>
                    <a:cs typeface="Arial"/>
                  </a:rPr>
                  <a:t>Australia</a:t>
                </a:r>
                <a:endParaRPr kumimoji="0" sz="1800" b="0" i="0" u="none" strike="noStrike" kern="0" cap="none" spc="0" normalizeH="0" baseline="0" noProof="0" dirty="0">
                  <a:ln>
                    <a:noFill/>
                  </a:ln>
                  <a:solidFill>
                    <a:prstClr val="white"/>
                  </a:solidFill>
                  <a:effectLst/>
                  <a:uLnTx/>
                  <a:uFillTx/>
                  <a:latin typeface="Arial"/>
                  <a:ea typeface="+mn-ea"/>
                  <a:cs typeface="Arial"/>
                </a:endParaRPr>
              </a:p>
            </p:txBody>
          </p:sp>
          <p:grpSp>
            <p:nvGrpSpPr>
              <p:cNvPr id="5" name="object 2"/>
              <p:cNvGrpSpPr/>
              <p:nvPr/>
            </p:nvGrpSpPr>
            <p:grpSpPr>
              <a:xfrm>
                <a:off x="4582159" y="3764279"/>
                <a:ext cx="2319655" cy="838835"/>
                <a:chOff x="4582159" y="3764279"/>
                <a:chExt cx="2319655" cy="838835"/>
              </a:xfrm>
            </p:grpSpPr>
            <p:pic>
              <p:nvPicPr>
                <p:cNvPr id="55" name="object 3"/>
                <p:cNvPicPr/>
                <p:nvPr/>
              </p:nvPicPr>
              <p:blipFill>
                <a:blip r:embed="rId2" cstate="print"/>
                <a:stretch>
                  <a:fillRect/>
                </a:stretch>
              </p:blipFill>
              <p:spPr>
                <a:xfrm>
                  <a:off x="4582159" y="3764279"/>
                  <a:ext cx="2319274" cy="838454"/>
                </a:xfrm>
                <a:prstGeom prst="rect">
                  <a:avLst/>
                </a:prstGeom>
              </p:spPr>
            </p:pic>
            <p:pic>
              <p:nvPicPr>
                <p:cNvPr id="56" name="object 4"/>
                <p:cNvPicPr/>
                <p:nvPr/>
              </p:nvPicPr>
              <p:blipFill>
                <a:blip r:embed="rId3" cstate="print"/>
                <a:stretch>
                  <a:fillRect/>
                </a:stretch>
              </p:blipFill>
              <p:spPr>
                <a:xfrm>
                  <a:off x="4706619" y="3802379"/>
                  <a:ext cx="2090674" cy="790194"/>
                </a:xfrm>
                <a:prstGeom prst="rect">
                  <a:avLst/>
                </a:prstGeom>
              </p:spPr>
            </p:pic>
            <p:sp>
              <p:nvSpPr>
                <p:cNvPr id="57" name="object 5"/>
                <p:cNvSpPr/>
                <p:nvPr/>
              </p:nvSpPr>
              <p:spPr>
                <a:xfrm>
                  <a:off x="4611369" y="3793489"/>
                  <a:ext cx="2209800" cy="728980"/>
                </a:xfrm>
                <a:custGeom>
                  <a:avLst/>
                  <a:gdLst/>
                  <a:ahLst/>
                  <a:cxnLst/>
                  <a:rect l="l" t="t" r="r" b="b"/>
                  <a:pathLst>
                    <a:path w="2209800" h="728979">
                      <a:moveTo>
                        <a:pt x="2088260" y="0"/>
                      </a:moveTo>
                      <a:lnTo>
                        <a:pt x="121538" y="0"/>
                      </a:lnTo>
                      <a:lnTo>
                        <a:pt x="74205" y="9542"/>
                      </a:lnTo>
                      <a:lnTo>
                        <a:pt x="35575" y="35575"/>
                      </a:lnTo>
                      <a:lnTo>
                        <a:pt x="9542" y="74205"/>
                      </a:lnTo>
                      <a:lnTo>
                        <a:pt x="0" y="121539"/>
                      </a:lnTo>
                      <a:lnTo>
                        <a:pt x="0" y="607441"/>
                      </a:lnTo>
                      <a:lnTo>
                        <a:pt x="9542" y="654774"/>
                      </a:lnTo>
                      <a:lnTo>
                        <a:pt x="35575" y="693404"/>
                      </a:lnTo>
                      <a:lnTo>
                        <a:pt x="74205" y="719437"/>
                      </a:lnTo>
                      <a:lnTo>
                        <a:pt x="121538" y="728980"/>
                      </a:lnTo>
                      <a:lnTo>
                        <a:pt x="2088260" y="728980"/>
                      </a:lnTo>
                      <a:lnTo>
                        <a:pt x="2135594" y="719437"/>
                      </a:lnTo>
                      <a:lnTo>
                        <a:pt x="2174224" y="693404"/>
                      </a:lnTo>
                      <a:lnTo>
                        <a:pt x="2200257" y="654774"/>
                      </a:lnTo>
                      <a:lnTo>
                        <a:pt x="2209800" y="607441"/>
                      </a:lnTo>
                      <a:lnTo>
                        <a:pt x="2209800" y="121539"/>
                      </a:lnTo>
                      <a:lnTo>
                        <a:pt x="2200257" y="74205"/>
                      </a:lnTo>
                      <a:lnTo>
                        <a:pt x="2174224" y="35575"/>
                      </a:lnTo>
                      <a:lnTo>
                        <a:pt x="2135594" y="9542"/>
                      </a:lnTo>
                      <a:lnTo>
                        <a:pt x="2088260" y="0"/>
                      </a:lnTo>
                      <a:close/>
                    </a:path>
                  </a:pathLst>
                </a:custGeom>
                <a:solidFill>
                  <a:srgbClr val="B4C6E7"/>
                </a:solidFill>
                <a:scene3d>
                  <a:camera prst="orthographicFront"/>
                  <a:lightRig rig="threePt" dir="t"/>
                </a:scene3d>
                <a:sp3d>
                  <a:bevelT/>
                </a:sp3d>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8" name="object 6"/>
                <p:cNvSpPr/>
                <p:nvPr/>
              </p:nvSpPr>
              <p:spPr>
                <a:xfrm>
                  <a:off x="4611369" y="3793489"/>
                  <a:ext cx="2209800" cy="728980"/>
                </a:xfrm>
                <a:custGeom>
                  <a:avLst/>
                  <a:gdLst/>
                  <a:ahLst/>
                  <a:cxnLst/>
                  <a:rect l="l" t="t" r="r" b="b"/>
                  <a:pathLst>
                    <a:path w="2209800" h="728979">
                      <a:moveTo>
                        <a:pt x="0" y="121539"/>
                      </a:moveTo>
                      <a:lnTo>
                        <a:pt x="9542" y="74205"/>
                      </a:lnTo>
                      <a:lnTo>
                        <a:pt x="35575" y="35575"/>
                      </a:lnTo>
                      <a:lnTo>
                        <a:pt x="74205" y="9542"/>
                      </a:lnTo>
                      <a:lnTo>
                        <a:pt x="121538" y="0"/>
                      </a:lnTo>
                      <a:lnTo>
                        <a:pt x="2088260" y="0"/>
                      </a:lnTo>
                      <a:lnTo>
                        <a:pt x="2135594" y="9542"/>
                      </a:lnTo>
                      <a:lnTo>
                        <a:pt x="2174224" y="35575"/>
                      </a:lnTo>
                      <a:lnTo>
                        <a:pt x="2200257" y="74205"/>
                      </a:lnTo>
                      <a:lnTo>
                        <a:pt x="2209800" y="121539"/>
                      </a:lnTo>
                      <a:lnTo>
                        <a:pt x="2209800" y="607441"/>
                      </a:lnTo>
                      <a:lnTo>
                        <a:pt x="2200257" y="654774"/>
                      </a:lnTo>
                      <a:lnTo>
                        <a:pt x="2174224" y="693404"/>
                      </a:lnTo>
                      <a:lnTo>
                        <a:pt x="2135594" y="719437"/>
                      </a:lnTo>
                      <a:lnTo>
                        <a:pt x="2088260" y="728980"/>
                      </a:lnTo>
                      <a:lnTo>
                        <a:pt x="121538" y="728980"/>
                      </a:lnTo>
                      <a:lnTo>
                        <a:pt x="74205" y="719437"/>
                      </a:lnTo>
                      <a:lnTo>
                        <a:pt x="35575" y="693404"/>
                      </a:lnTo>
                      <a:lnTo>
                        <a:pt x="9542" y="654774"/>
                      </a:lnTo>
                      <a:lnTo>
                        <a:pt x="0" y="607441"/>
                      </a:lnTo>
                      <a:lnTo>
                        <a:pt x="0" y="121539"/>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6" name="object 7"/>
              <p:cNvSpPr txBox="1"/>
              <p:nvPr/>
            </p:nvSpPr>
            <p:spPr>
              <a:xfrm>
                <a:off x="4816728" y="3856037"/>
                <a:ext cx="1933818" cy="18338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1100" b="1" i="0" u="none" strike="noStrike" kern="0" cap="none" spc="0" normalizeH="0" baseline="0" noProof="0" dirty="0">
                    <a:ln>
                      <a:noFill/>
                    </a:ln>
                    <a:solidFill>
                      <a:srgbClr val="001E46"/>
                    </a:solidFill>
                    <a:effectLst/>
                    <a:uLnTx/>
                    <a:uFillTx/>
                    <a:latin typeface="Arial"/>
                    <a:ea typeface="+mn-ea"/>
                    <a:cs typeface="Arial"/>
                  </a:rPr>
                  <a:t>AV Conduction</a:t>
                </a:r>
                <a:r>
                  <a:rPr kumimoji="0" sz="1100" b="1" i="0" u="none" strike="noStrike" kern="0" cap="none" spc="-60" normalizeH="0" baseline="0" noProof="0" dirty="0">
                    <a:ln>
                      <a:noFill/>
                    </a:ln>
                    <a:solidFill>
                      <a:srgbClr val="001E46"/>
                    </a:solidFill>
                    <a:effectLst/>
                    <a:uLnTx/>
                    <a:uFillTx/>
                    <a:latin typeface="Arial"/>
                    <a:ea typeface="+mn-ea"/>
                    <a:cs typeface="Arial"/>
                  </a:rPr>
                  <a:t> </a:t>
                </a:r>
                <a:r>
                  <a:rPr kumimoji="0" sz="1100" b="1" i="0" u="none" strike="noStrike" kern="0" cap="none" spc="-10" normalizeH="0" baseline="0" noProof="0" dirty="0">
                    <a:ln>
                      <a:noFill/>
                    </a:ln>
                    <a:solidFill>
                      <a:srgbClr val="001E46"/>
                    </a:solidFill>
                    <a:effectLst/>
                    <a:uLnTx/>
                    <a:uFillTx/>
                    <a:latin typeface="Arial"/>
                    <a:ea typeface="+mn-ea"/>
                    <a:cs typeface="Arial"/>
                  </a:rPr>
                  <a:t>Disturbance</a:t>
                </a:r>
                <a:endParaRPr kumimoji="0" sz="11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7" name="object 8"/>
              <p:cNvSpPr txBox="1"/>
              <p:nvPr/>
            </p:nvSpPr>
            <p:spPr>
              <a:xfrm>
                <a:off x="4683747" y="4174259"/>
                <a:ext cx="2246895" cy="320601"/>
              </a:xfrm>
              <a:prstGeom prst="rect">
                <a:avLst/>
              </a:prstGeom>
            </p:spPr>
            <p:txBody>
              <a:bodyPr vert="horz" wrap="square" lIns="0" tIns="12700" rIns="0" bIns="0" rtlCol="0">
                <a:spAutoFit/>
              </a:bodyPr>
              <a:lstStyle/>
              <a:p>
                <a:pPr marL="276860" marR="5080" lvl="0" indent="-264795" algn="l" defTabSz="914400" rtl="0" eaLnBrk="1" fontAlgn="auto" latinLnBrk="0" hangingPunct="1">
                  <a:lnSpc>
                    <a:spcPct val="100000"/>
                  </a:lnSpc>
                  <a:spcBef>
                    <a:spcPts val="100"/>
                  </a:spcBef>
                  <a:spcAft>
                    <a:spcPts val="0"/>
                  </a:spcAft>
                  <a:buClrTx/>
                  <a:buSzTx/>
                  <a:buFontTx/>
                  <a:buNone/>
                  <a:tabLst/>
                  <a:defRPr/>
                </a:pPr>
                <a:r>
                  <a:rPr kumimoji="0" sz="1000" b="1" i="0" u="none" strike="noStrike" kern="0" cap="none" spc="0" normalizeH="0" baseline="0" noProof="0" dirty="0">
                    <a:ln>
                      <a:noFill/>
                    </a:ln>
                    <a:solidFill>
                      <a:srgbClr val="001E46"/>
                    </a:solidFill>
                    <a:effectLst/>
                    <a:uLnTx/>
                    <a:uFillTx/>
                    <a:latin typeface="Arial"/>
                    <a:ea typeface="+mn-ea"/>
                    <a:cs typeface="Arial"/>
                  </a:rPr>
                  <a:t>Validate</a:t>
                </a:r>
                <a:r>
                  <a:rPr kumimoji="0" sz="1000" b="1" i="0" u="none" strike="noStrike" kern="0" cap="none" spc="-30" normalizeH="0" baseline="0" noProof="0" dirty="0">
                    <a:ln>
                      <a:noFill/>
                    </a:ln>
                    <a:solidFill>
                      <a:srgbClr val="001E46"/>
                    </a:solidFill>
                    <a:effectLst/>
                    <a:uLnTx/>
                    <a:uFillTx/>
                    <a:latin typeface="Arial"/>
                    <a:ea typeface="+mn-ea"/>
                    <a:cs typeface="Arial"/>
                  </a:rPr>
                  <a:t> </a:t>
                </a:r>
                <a:r>
                  <a:rPr kumimoji="0" sz="1000" b="1" i="0" u="none" strike="noStrike" kern="0" cap="none" spc="0" normalizeH="0" baseline="0" noProof="0" dirty="0">
                    <a:ln>
                      <a:noFill/>
                    </a:ln>
                    <a:solidFill>
                      <a:srgbClr val="001E46"/>
                    </a:solidFill>
                    <a:effectLst/>
                    <a:uLnTx/>
                    <a:uFillTx/>
                    <a:latin typeface="Arial"/>
                    <a:ea typeface="+mn-ea"/>
                    <a:cs typeface="Arial"/>
                  </a:rPr>
                  <a:t>post</a:t>
                </a:r>
                <a:r>
                  <a:rPr kumimoji="0" sz="1000" b="1" i="0" u="none" strike="noStrike" kern="0" cap="none" spc="-15" normalizeH="0" baseline="0" noProof="0" dirty="0">
                    <a:ln>
                      <a:noFill/>
                    </a:ln>
                    <a:solidFill>
                      <a:srgbClr val="001E46"/>
                    </a:solidFill>
                    <a:effectLst/>
                    <a:uLnTx/>
                    <a:uFillTx/>
                    <a:latin typeface="Arial"/>
                    <a:ea typeface="+mn-ea"/>
                    <a:cs typeface="Arial"/>
                  </a:rPr>
                  <a:t> </a:t>
                </a:r>
                <a:r>
                  <a:rPr kumimoji="0" sz="1000" b="1" i="0" u="none" strike="noStrike" kern="0" cap="none" spc="0" normalizeH="0" baseline="0" noProof="0" dirty="0">
                    <a:ln>
                      <a:noFill/>
                    </a:ln>
                    <a:solidFill>
                      <a:srgbClr val="001E46"/>
                    </a:solidFill>
                    <a:effectLst/>
                    <a:uLnTx/>
                    <a:uFillTx/>
                    <a:latin typeface="Arial"/>
                    <a:ea typeface="+mn-ea"/>
                    <a:cs typeface="Arial"/>
                  </a:rPr>
                  <a:t>procedural</a:t>
                </a:r>
                <a:r>
                  <a:rPr kumimoji="0" sz="1000" b="1" i="0" u="none" strike="noStrike" kern="0" cap="none" spc="-25" normalizeH="0" baseline="0" noProof="0" dirty="0">
                    <a:ln>
                      <a:noFill/>
                    </a:ln>
                    <a:solidFill>
                      <a:srgbClr val="001E46"/>
                    </a:solidFill>
                    <a:effectLst/>
                    <a:uLnTx/>
                    <a:uFillTx/>
                    <a:latin typeface="Arial"/>
                    <a:ea typeface="+mn-ea"/>
                    <a:cs typeface="Arial"/>
                  </a:rPr>
                  <a:t> </a:t>
                </a:r>
                <a:r>
                  <a:rPr kumimoji="0" sz="1000" b="1" i="0" u="none" strike="noStrike" kern="0" cap="none" spc="-10" normalizeH="0" baseline="0" noProof="0" dirty="0">
                    <a:ln>
                      <a:noFill/>
                    </a:ln>
                    <a:solidFill>
                      <a:srgbClr val="001E46"/>
                    </a:solidFill>
                    <a:effectLst/>
                    <a:uLnTx/>
                    <a:uFillTx/>
                    <a:latin typeface="Arial"/>
                    <a:ea typeface="+mn-ea"/>
                    <a:cs typeface="Arial"/>
                  </a:rPr>
                  <a:t>conduction </a:t>
                </a:r>
                <a:r>
                  <a:rPr kumimoji="0" sz="1000" b="1" i="0" u="none" strike="noStrike" kern="0" cap="none" spc="0" normalizeH="0" baseline="0" noProof="0" dirty="0">
                    <a:ln>
                      <a:noFill/>
                    </a:ln>
                    <a:solidFill>
                      <a:srgbClr val="001E46"/>
                    </a:solidFill>
                    <a:effectLst/>
                    <a:uLnTx/>
                    <a:uFillTx/>
                    <a:latin typeface="Arial"/>
                    <a:ea typeface="+mn-ea"/>
                    <a:cs typeface="Arial"/>
                  </a:rPr>
                  <a:t>disturbance</a:t>
                </a:r>
                <a:r>
                  <a:rPr kumimoji="0" sz="1000" b="1" i="0" u="none" strike="noStrike" kern="0" cap="none" spc="-55" normalizeH="0" baseline="0" noProof="0" dirty="0">
                    <a:ln>
                      <a:noFill/>
                    </a:ln>
                    <a:solidFill>
                      <a:srgbClr val="001E46"/>
                    </a:solidFill>
                    <a:effectLst/>
                    <a:uLnTx/>
                    <a:uFillTx/>
                    <a:latin typeface="Arial"/>
                    <a:ea typeface="+mn-ea"/>
                    <a:cs typeface="Arial"/>
                  </a:rPr>
                  <a:t> </a:t>
                </a:r>
                <a:r>
                  <a:rPr kumimoji="0" sz="1000" b="1" i="0" u="none" strike="noStrike" kern="0" cap="none" spc="-10" normalizeH="0" baseline="0" noProof="0" dirty="0">
                    <a:ln>
                      <a:noFill/>
                    </a:ln>
                    <a:solidFill>
                      <a:srgbClr val="001E46"/>
                    </a:solidFill>
                    <a:effectLst/>
                    <a:uLnTx/>
                    <a:uFillTx/>
                    <a:latin typeface="Arial"/>
                    <a:ea typeface="+mn-ea"/>
                    <a:cs typeface="Arial"/>
                  </a:rPr>
                  <a:t>management</a:t>
                </a:r>
                <a:endParaRPr kumimoji="0" sz="1000" b="1" i="0" u="none" strike="noStrike" kern="0" cap="none" spc="0" normalizeH="0" baseline="0" noProof="0" dirty="0">
                  <a:ln>
                    <a:noFill/>
                  </a:ln>
                  <a:solidFill>
                    <a:sysClr val="windowText" lastClr="000000"/>
                  </a:solidFill>
                  <a:effectLst/>
                  <a:uLnTx/>
                  <a:uFillTx/>
                  <a:latin typeface="Arial"/>
                  <a:ea typeface="+mn-ea"/>
                  <a:cs typeface="Arial"/>
                </a:endParaRPr>
              </a:p>
            </p:txBody>
          </p:sp>
          <p:grpSp>
            <p:nvGrpSpPr>
              <p:cNvPr id="8" name="object 9"/>
              <p:cNvGrpSpPr/>
              <p:nvPr/>
            </p:nvGrpSpPr>
            <p:grpSpPr>
              <a:xfrm>
                <a:off x="683259" y="2179320"/>
                <a:ext cx="3045460" cy="2426335"/>
                <a:chOff x="683259" y="2179320"/>
                <a:chExt cx="3045460" cy="2426335"/>
              </a:xfrm>
            </p:grpSpPr>
            <p:pic>
              <p:nvPicPr>
                <p:cNvPr id="50" name="object 10"/>
                <p:cNvPicPr/>
                <p:nvPr/>
              </p:nvPicPr>
              <p:blipFill>
                <a:blip r:embed="rId4" cstate="print"/>
                <a:stretch>
                  <a:fillRect/>
                </a:stretch>
              </p:blipFill>
              <p:spPr>
                <a:xfrm>
                  <a:off x="683259" y="3764280"/>
                  <a:ext cx="2403093" cy="840994"/>
                </a:xfrm>
                <a:prstGeom prst="rect">
                  <a:avLst/>
                </a:prstGeom>
              </p:spPr>
            </p:pic>
            <p:pic>
              <p:nvPicPr>
                <p:cNvPr id="51" name="object 11"/>
                <p:cNvPicPr/>
                <p:nvPr/>
              </p:nvPicPr>
              <p:blipFill>
                <a:blip r:embed="rId5" cstate="print"/>
                <a:stretch>
                  <a:fillRect/>
                </a:stretch>
              </p:blipFill>
              <p:spPr>
                <a:xfrm>
                  <a:off x="759459" y="3802380"/>
                  <a:ext cx="2286254" cy="790194"/>
                </a:xfrm>
                <a:prstGeom prst="rect">
                  <a:avLst/>
                </a:prstGeom>
              </p:spPr>
            </p:pic>
            <p:sp>
              <p:nvSpPr>
                <p:cNvPr id="52" name="object 12"/>
                <p:cNvSpPr/>
                <p:nvPr/>
              </p:nvSpPr>
              <p:spPr>
                <a:xfrm>
                  <a:off x="712469" y="3793490"/>
                  <a:ext cx="2293620" cy="731520"/>
                </a:xfrm>
                <a:custGeom>
                  <a:avLst/>
                  <a:gdLst/>
                  <a:ahLst/>
                  <a:cxnLst/>
                  <a:rect l="l" t="t" r="r" b="b"/>
                  <a:pathLst>
                    <a:path w="2293620" h="731520">
                      <a:moveTo>
                        <a:pt x="2171700" y="0"/>
                      </a:moveTo>
                      <a:lnTo>
                        <a:pt x="121920" y="0"/>
                      </a:lnTo>
                      <a:lnTo>
                        <a:pt x="74462" y="9584"/>
                      </a:lnTo>
                      <a:lnTo>
                        <a:pt x="35709" y="35718"/>
                      </a:lnTo>
                      <a:lnTo>
                        <a:pt x="9580" y="74473"/>
                      </a:lnTo>
                      <a:lnTo>
                        <a:pt x="0" y="121920"/>
                      </a:lnTo>
                      <a:lnTo>
                        <a:pt x="0" y="609600"/>
                      </a:lnTo>
                      <a:lnTo>
                        <a:pt x="9580" y="657046"/>
                      </a:lnTo>
                      <a:lnTo>
                        <a:pt x="35709" y="695801"/>
                      </a:lnTo>
                      <a:lnTo>
                        <a:pt x="74462" y="721935"/>
                      </a:lnTo>
                      <a:lnTo>
                        <a:pt x="121920" y="731520"/>
                      </a:lnTo>
                      <a:lnTo>
                        <a:pt x="2171700" y="731520"/>
                      </a:lnTo>
                      <a:lnTo>
                        <a:pt x="2219146" y="721935"/>
                      </a:lnTo>
                      <a:lnTo>
                        <a:pt x="2257901" y="695801"/>
                      </a:lnTo>
                      <a:lnTo>
                        <a:pt x="2284035" y="657046"/>
                      </a:lnTo>
                      <a:lnTo>
                        <a:pt x="2293620" y="609600"/>
                      </a:lnTo>
                      <a:lnTo>
                        <a:pt x="2293620" y="121920"/>
                      </a:lnTo>
                      <a:lnTo>
                        <a:pt x="2284035" y="74473"/>
                      </a:lnTo>
                      <a:lnTo>
                        <a:pt x="2257901" y="35718"/>
                      </a:lnTo>
                      <a:lnTo>
                        <a:pt x="2219146" y="9584"/>
                      </a:lnTo>
                      <a:lnTo>
                        <a:pt x="2171700" y="0"/>
                      </a:lnTo>
                      <a:close/>
                    </a:path>
                  </a:pathLst>
                </a:custGeom>
                <a:solidFill>
                  <a:srgbClr val="F5F5F5"/>
                </a:solidFill>
                <a:scene3d>
                  <a:camera prst="orthographicFront"/>
                  <a:lightRig rig="threePt" dir="t"/>
                </a:scene3d>
                <a:sp3d>
                  <a:bevelT/>
                </a:sp3d>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3" name="object 13"/>
                <p:cNvSpPr/>
                <p:nvPr/>
              </p:nvSpPr>
              <p:spPr>
                <a:xfrm>
                  <a:off x="712469" y="3793490"/>
                  <a:ext cx="2293620" cy="731520"/>
                </a:xfrm>
                <a:custGeom>
                  <a:avLst/>
                  <a:gdLst/>
                  <a:ahLst/>
                  <a:cxnLst/>
                  <a:rect l="l" t="t" r="r" b="b"/>
                  <a:pathLst>
                    <a:path w="2293620" h="731520">
                      <a:moveTo>
                        <a:pt x="0" y="121920"/>
                      </a:moveTo>
                      <a:lnTo>
                        <a:pt x="9580" y="74473"/>
                      </a:lnTo>
                      <a:lnTo>
                        <a:pt x="35709" y="35718"/>
                      </a:lnTo>
                      <a:lnTo>
                        <a:pt x="74462" y="9584"/>
                      </a:lnTo>
                      <a:lnTo>
                        <a:pt x="121920" y="0"/>
                      </a:lnTo>
                      <a:lnTo>
                        <a:pt x="2171700" y="0"/>
                      </a:lnTo>
                      <a:lnTo>
                        <a:pt x="2219146" y="9584"/>
                      </a:lnTo>
                      <a:lnTo>
                        <a:pt x="2257901" y="35718"/>
                      </a:lnTo>
                      <a:lnTo>
                        <a:pt x="2284035" y="74473"/>
                      </a:lnTo>
                      <a:lnTo>
                        <a:pt x="2293620" y="121920"/>
                      </a:lnTo>
                      <a:lnTo>
                        <a:pt x="2293620" y="609600"/>
                      </a:lnTo>
                      <a:lnTo>
                        <a:pt x="2284035" y="657046"/>
                      </a:lnTo>
                      <a:lnTo>
                        <a:pt x="2257901" y="695801"/>
                      </a:lnTo>
                      <a:lnTo>
                        <a:pt x="2219146" y="721935"/>
                      </a:lnTo>
                      <a:lnTo>
                        <a:pt x="2171700" y="731520"/>
                      </a:lnTo>
                      <a:lnTo>
                        <a:pt x="121920" y="731520"/>
                      </a:lnTo>
                      <a:lnTo>
                        <a:pt x="74462" y="721935"/>
                      </a:lnTo>
                      <a:lnTo>
                        <a:pt x="35709" y="695801"/>
                      </a:lnTo>
                      <a:lnTo>
                        <a:pt x="9580" y="657046"/>
                      </a:lnTo>
                      <a:lnTo>
                        <a:pt x="0" y="609600"/>
                      </a:lnTo>
                      <a:lnTo>
                        <a:pt x="0" y="121920"/>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4" name="object 14"/>
                <p:cNvSpPr/>
                <p:nvPr/>
              </p:nvSpPr>
              <p:spPr>
                <a:xfrm>
                  <a:off x="3614420" y="2179320"/>
                  <a:ext cx="114300" cy="416559"/>
                </a:xfrm>
                <a:custGeom>
                  <a:avLst/>
                  <a:gdLst/>
                  <a:ahLst/>
                  <a:cxnLst/>
                  <a:rect l="l" t="t" r="r" b="b"/>
                  <a:pathLst>
                    <a:path w="114300" h="416560">
                      <a:moveTo>
                        <a:pt x="38100" y="301878"/>
                      </a:moveTo>
                      <a:lnTo>
                        <a:pt x="0" y="301878"/>
                      </a:lnTo>
                      <a:lnTo>
                        <a:pt x="57150" y="416178"/>
                      </a:lnTo>
                      <a:lnTo>
                        <a:pt x="104775" y="320928"/>
                      </a:lnTo>
                      <a:lnTo>
                        <a:pt x="38100" y="320928"/>
                      </a:lnTo>
                      <a:lnTo>
                        <a:pt x="38100" y="301878"/>
                      </a:lnTo>
                      <a:close/>
                    </a:path>
                    <a:path w="114300" h="416560">
                      <a:moveTo>
                        <a:pt x="76200" y="0"/>
                      </a:moveTo>
                      <a:lnTo>
                        <a:pt x="38100" y="0"/>
                      </a:lnTo>
                      <a:lnTo>
                        <a:pt x="38100" y="320928"/>
                      </a:lnTo>
                      <a:lnTo>
                        <a:pt x="76200" y="320928"/>
                      </a:lnTo>
                      <a:lnTo>
                        <a:pt x="76200" y="0"/>
                      </a:lnTo>
                      <a:close/>
                    </a:path>
                    <a:path w="114300" h="416560">
                      <a:moveTo>
                        <a:pt x="114300" y="301878"/>
                      </a:moveTo>
                      <a:lnTo>
                        <a:pt x="76200" y="301878"/>
                      </a:lnTo>
                      <a:lnTo>
                        <a:pt x="76200" y="320928"/>
                      </a:lnTo>
                      <a:lnTo>
                        <a:pt x="104775" y="320928"/>
                      </a:lnTo>
                      <a:lnTo>
                        <a:pt x="114300" y="301878"/>
                      </a:lnTo>
                      <a:close/>
                    </a:path>
                  </a:pathLst>
                </a:custGeom>
                <a:solidFill>
                  <a:schemeClr val="bg1"/>
                </a:solidFill>
                <a:ln>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9" name="object 15"/>
              <p:cNvSpPr txBox="1"/>
              <p:nvPr/>
            </p:nvSpPr>
            <p:spPr>
              <a:xfrm>
                <a:off x="853757" y="3856609"/>
                <a:ext cx="2163498" cy="183384"/>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1100" b="1" i="0" u="none" strike="noStrike" kern="0" cap="none" spc="0" normalizeH="0" baseline="0" noProof="0" dirty="0">
                    <a:ln>
                      <a:noFill/>
                    </a:ln>
                    <a:solidFill>
                      <a:srgbClr val="001E46"/>
                    </a:solidFill>
                    <a:effectLst/>
                    <a:uLnTx/>
                    <a:uFillTx/>
                    <a:latin typeface="Arial"/>
                    <a:ea typeface="+mn-ea"/>
                    <a:cs typeface="Arial"/>
                  </a:rPr>
                  <a:t>No</a:t>
                </a:r>
                <a:r>
                  <a:rPr kumimoji="0" sz="1100" b="1" i="0" u="none" strike="noStrike" kern="0" cap="none" spc="-25" normalizeH="0" baseline="0" noProof="0" dirty="0">
                    <a:ln>
                      <a:noFill/>
                    </a:ln>
                    <a:solidFill>
                      <a:srgbClr val="001E46"/>
                    </a:solidFill>
                    <a:effectLst/>
                    <a:uLnTx/>
                    <a:uFillTx/>
                    <a:latin typeface="Arial"/>
                    <a:ea typeface="+mn-ea"/>
                    <a:cs typeface="Arial"/>
                  </a:rPr>
                  <a:t> </a:t>
                </a:r>
                <a:r>
                  <a:rPr kumimoji="0" sz="1100" b="1" i="0" u="none" strike="noStrike" kern="0" cap="none" spc="0" normalizeH="0" baseline="0" noProof="0" dirty="0">
                    <a:ln>
                      <a:noFill/>
                    </a:ln>
                    <a:solidFill>
                      <a:srgbClr val="001E46"/>
                    </a:solidFill>
                    <a:effectLst/>
                    <a:uLnTx/>
                    <a:uFillTx/>
                    <a:latin typeface="Arial"/>
                    <a:ea typeface="+mn-ea"/>
                    <a:cs typeface="Arial"/>
                  </a:rPr>
                  <a:t>AV</a:t>
                </a:r>
                <a:r>
                  <a:rPr kumimoji="0" sz="1100" b="1" i="0" u="none" strike="noStrike" kern="0" cap="none" spc="15" normalizeH="0" baseline="0" noProof="0" dirty="0">
                    <a:ln>
                      <a:noFill/>
                    </a:ln>
                    <a:solidFill>
                      <a:srgbClr val="001E46"/>
                    </a:solidFill>
                    <a:effectLst/>
                    <a:uLnTx/>
                    <a:uFillTx/>
                    <a:latin typeface="Arial"/>
                    <a:ea typeface="+mn-ea"/>
                    <a:cs typeface="Arial"/>
                  </a:rPr>
                  <a:t> </a:t>
                </a:r>
                <a:r>
                  <a:rPr kumimoji="0" sz="1100" b="1" i="0" u="none" strike="noStrike" kern="0" cap="none" spc="-10" normalizeH="0" baseline="0" noProof="0" dirty="0">
                    <a:ln>
                      <a:noFill/>
                    </a:ln>
                    <a:solidFill>
                      <a:srgbClr val="001E46"/>
                    </a:solidFill>
                    <a:effectLst/>
                    <a:uLnTx/>
                    <a:uFillTx/>
                    <a:latin typeface="Arial"/>
                    <a:ea typeface="+mn-ea"/>
                    <a:cs typeface="Arial"/>
                  </a:rPr>
                  <a:t>Conduction</a:t>
                </a:r>
                <a:r>
                  <a:rPr kumimoji="0" sz="1100" b="1" i="0" u="none" strike="noStrike" kern="0" cap="none" spc="-40" normalizeH="0" baseline="0" noProof="0" dirty="0">
                    <a:ln>
                      <a:noFill/>
                    </a:ln>
                    <a:solidFill>
                      <a:srgbClr val="001E46"/>
                    </a:solidFill>
                    <a:effectLst/>
                    <a:uLnTx/>
                    <a:uFillTx/>
                    <a:latin typeface="Arial"/>
                    <a:ea typeface="+mn-ea"/>
                    <a:cs typeface="Arial"/>
                  </a:rPr>
                  <a:t> </a:t>
                </a:r>
                <a:r>
                  <a:rPr kumimoji="0" sz="1100" b="1" i="0" u="none" strike="noStrike" kern="0" cap="none" spc="-10" normalizeH="0" baseline="0" noProof="0" dirty="0">
                    <a:ln>
                      <a:noFill/>
                    </a:ln>
                    <a:solidFill>
                      <a:srgbClr val="001E46"/>
                    </a:solidFill>
                    <a:effectLst/>
                    <a:uLnTx/>
                    <a:uFillTx/>
                    <a:latin typeface="Arial"/>
                    <a:ea typeface="+mn-ea"/>
                    <a:cs typeface="Arial"/>
                  </a:rPr>
                  <a:t>Disturbance</a:t>
                </a:r>
                <a:endParaRPr kumimoji="0" sz="11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0" name="object 16"/>
              <p:cNvSpPr txBox="1"/>
              <p:nvPr/>
            </p:nvSpPr>
            <p:spPr>
              <a:xfrm>
                <a:off x="880190" y="4183224"/>
                <a:ext cx="2052797" cy="333425"/>
              </a:xfrm>
              <a:prstGeom prst="rect">
                <a:avLst/>
              </a:prstGeom>
            </p:spPr>
            <p:txBody>
              <a:bodyPr vert="horz" wrap="square" lIns="0" tIns="12700" rIns="0" bIns="0" rtlCol="0">
                <a:spAutoFit/>
              </a:bodyPr>
              <a:lstStyle/>
              <a:p>
                <a:pPr marL="246379" marR="5080" lvl="0" indent="-234315" algn="ctr" defTabSz="914400" rtl="0" eaLnBrk="1" fontAlgn="auto" latinLnBrk="0" hangingPunct="1">
                  <a:lnSpc>
                    <a:spcPct val="100000"/>
                  </a:lnSpc>
                  <a:spcBef>
                    <a:spcPts val="100"/>
                  </a:spcBef>
                  <a:spcAft>
                    <a:spcPts val="0"/>
                  </a:spcAft>
                  <a:buClrTx/>
                  <a:buSzTx/>
                  <a:buFontTx/>
                  <a:buNone/>
                  <a:tabLst/>
                  <a:defRPr/>
                </a:pPr>
                <a:r>
                  <a:rPr kumimoji="0" sz="1000" b="1" i="0" u="none" strike="noStrike" kern="0" cap="none" spc="0" normalizeH="0" baseline="0" noProof="0" dirty="0">
                    <a:ln>
                      <a:noFill/>
                    </a:ln>
                    <a:solidFill>
                      <a:srgbClr val="001E46"/>
                    </a:solidFill>
                    <a:effectLst/>
                    <a:uLnTx/>
                    <a:uFillTx/>
                    <a:latin typeface="Arial"/>
                    <a:ea typeface="+mn-ea"/>
                    <a:cs typeface="Arial"/>
                  </a:rPr>
                  <a:t>Procedural</a:t>
                </a:r>
                <a:r>
                  <a:rPr kumimoji="0" sz="1000" b="1" i="0" u="none" strike="noStrike" kern="0" cap="none" spc="-25" normalizeH="0" baseline="0" noProof="0" dirty="0">
                    <a:ln>
                      <a:noFill/>
                    </a:ln>
                    <a:solidFill>
                      <a:srgbClr val="001E46"/>
                    </a:solidFill>
                    <a:effectLst/>
                    <a:uLnTx/>
                    <a:uFillTx/>
                    <a:latin typeface="Arial"/>
                    <a:ea typeface="+mn-ea"/>
                    <a:cs typeface="Arial"/>
                  </a:rPr>
                  <a:t> </a:t>
                </a:r>
                <a:r>
                  <a:rPr kumimoji="0" sz="1000" b="1" i="0" u="none" strike="noStrike" kern="0" cap="none" spc="0" normalizeH="0" baseline="0" noProof="0" dirty="0">
                    <a:ln>
                      <a:noFill/>
                    </a:ln>
                    <a:solidFill>
                      <a:srgbClr val="001E46"/>
                    </a:solidFill>
                    <a:effectLst/>
                    <a:uLnTx/>
                    <a:uFillTx/>
                    <a:latin typeface="Arial"/>
                    <a:ea typeface="+mn-ea"/>
                    <a:cs typeface="Arial"/>
                  </a:rPr>
                  <a:t>Efficiency</a:t>
                </a:r>
                <a:r>
                  <a:rPr kumimoji="0" sz="1000" b="1" i="0" u="none" strike="noStrike" kern="0" cap="none" spc="-45" normalizeH="0" baseline="0" noProof="0" dirty="0">
                    <a:ln>
                      <a:noFill/>
                    </a:ln>
                    <a:solidFill>
                      <a:srgbClr val="001E46"/>
                    </a:solidFill>
                    <a:effectLst/>
                    <a:uLnTx/>
                    <a:uFillTx/>
                    <a:latin typeface="Arial"/>
                    <a:ea typeface="+mn-ea"/>
                    <a:cs typeface="Arial"/>
                  </a:rPr>
                  <a:t> </a:t>
                </a:r>
                <a:r>
                  <a:rPr kumimoji="0" sz="1000" b="1" i="0" u="none" strike="noStrike" kern="0" cap="none" spc="0" normalizeH="0" baseline="0" noProof="0" dirty="0">
                    <a:ln>
                      <a:noFill/>
                    </a:ln>
                    <a:solidFill>
                      <a:srgbClr val="001E46"/>
                    </a:solidFill>
                    <a:effectLst/>
                    <a:uLnTx/>
                    <a:uFillTx/>
                    <a:latin typeface="Arial"/>
                    <a:ea typeface="+mn-ea"/>
                    <a:cs typeface="Arial"/>
                  </a:rPr>
                  <a:t>&amp; </a:t>
                </a:r>
                <a:r>
                  <a:rPr kumimoji="0" sz="1000" b="1" i="0" u="none" strike="noStrike" kern="0" cap="none" spc="-10" normalizeH="0" baseline="0" noProof="0" dirty="0">
                    <a:ln>
                      <a:noFill/>
                    </a:ln>
                    <a:solidFill>
                      <a:srgbClr val="001E46"/>
                    </a:solidFill>
                    <a:effectLst/>
                    <a:uLnTx/>
                    <a:uFillTx/>
                    <a:latin typeface="Arial"/>
                    <a:ea typeface="+mn-ea"/>
                    <a:cs typeface="Arial"/>
                  </a:rPr>
                  <a:t>Collect</a:t>
                </a:r>
                <a:endParaRPr kumimoji="0" lang="en-US" sz="1000" b="1" i="0" u="none" strike="noStrike" kern="0" cap="none" spc="-10" normalizeH="0" baseline="0" noProof="0" dirty="0">
                  <a:ln>
                    <a:noFill/>
                  </a:ln>
                  <a:solidFill>
                    <a:srgbClr val="001E46"/>
                  </a:solidFill>
                  <a:effectLst/>
                  <a:uLnTx/>
                  <a:uFillTx/>
                  <a:latin typeface="Arial"/>
                  <a:ea typeface="+mn-ea"/>
                  <a:cs typeface="Arial"/>
                </a:endParaRPr>
              </a:p>
              <a:p>
                <a:pPr marL="246379" marR="5080" lvl="0" indent="-234315" algn="ctr" defTabSz="914400" rtl="0" eaLnBrk="1" fontAlgn="auto" latinLnBrk="0" hangingPunct="1">
                  <a:lnSpc>
                    <a:spcPct val="100000"/>
                  </a:lnSpc>
                  <a:spcBef>
                    <a:spcPts val="100"/>
                  </a:spcBef>
                  <a:spcAft>
                    <a:spcPts val="0"/>
                  </a:spcAft>
                  <a:buClrTx/>
                  <a:buSzTx/>
                  <a:buFontTx/>
                  <a:buNone/>
                  <a:tabLst/>
                  <a:defRPr/>
                </a:pPr>
                <a:r>
                  <a:rPr kumimoji="0" sz="1000" b="1" i="0" u="none" strike="noStrike" kern="0" cap="none" spc="0" normalizeH="0" baseline="0" noProof="0" dirty="0">
                    <a:ln>
                      <a:noFill/>
                    </a:ln>
                    <a:solidFill>
                      <a:srgbClr val="001E46"/>
                    </a:solidFill>
                    <a:effectLst/>
                    <a:uLnTx/>
                    <a:uFillTx/>
                    <a:latin typeface="Arial"/>
                    <a:ea typeface="+mn-ea"/>
                    <a:cs typeface="Arial"/>
                  </a:rPr>
                  <a:t>Economic</a:t>
                </a:r>
                <a:r>
                  <a:rPr kumimoji="0" sz="1000" b="1" i="0" u="none" strike="noStrike" kern="0" cap="none" spc="-40" normalizeH="0" baseline="0" noProof="0" dirty="0">
                    <a:ln>
                      <a:noFill/>
                    </a:ln>
                    <a:solidFill>
                      <a:srgbClr val="001E46"/>
                    </a:solidFill>
                    <a:effectLst/>
                    <a:uLnTx/>
                    <a:uFillTx/>
                    <a:latin typeface="Arial"/>
                    <a:ea typeface="+mn-ea"/>
                    <a:cs typeface="Arial"/>
                  </a:rPr>
                  <a:t> </a:t>
                </a:r>
                <a:r>
                  <a:rPr kumimoji="0" sz="1000" b="1" i="0" u="none" strike="noStrike" kern="0" cap="none" spc="0" normalizeH="0" baseline="0" noProof="0" dirty="0">
                    <a:ln>
                      <a:noFill/>
                    </a:ln>
                    <a:solidFill>
                      <a:srgbClr val="001E46"/>
                    </a:solidFill>
                    <a:effectLst/>
                    <a:uLnTx/>
                    <a:uFillTx/>
                    <a:latin typeface="Arial"/>
                    <a:ea typeface="+mn-ea"/>
                    <a:cs typeface="Arial"/>
                  </a:rPr>
                  <a:t>Value </a:t>
                </a:r>
                <a:r>
                  <a:rPr kumimoji="0" sz="1000" b="1" i="0" u="none" strike="noStrike" kern="0" cap="none" spc="-20" normalizeH="0" baseline="0" noProof="0" dirty="0">
                    <a:ln>
                      <a:noFill/>
                    </a:ln>
                    <a:solidFill>
                      <a:srgbClr val="001E46"/>
                    </a:solidFill>
                    <a:effectLst/>
                    <a:uLnTx/>
                    <a:uFillTx/>
                    <a:latin typeface="Arial"/>
                    <a:ea typeface="+mn-ea"/>
                    <a:cs typeface="Arial"/>
                  </a:rPr>
                  <a:t>Data</a:t>
                </a:r>
                <a:endParaRPr kumimoji="0" sz="1000" b="1" i="0" u="none" strike="noStrike" kern="0" cap="none" spc="0" normalizeH="0" baseline="0" noProof="0" dirty="0">
                  <a:ln>
                    <a:noFill/>
                  </a:ln>
                  <a:solidFill>
                    <a:sysClr val="windowText" lastClr="000000"/>
                  </a:solidFill>
                  <a:effectLst/>
                  <a:uLnTx/>
                  <a:uFillTx/>
                  <a:latin typeface="Arial"/>
                  <a:ea typeface="+mn-ea"/>
                  <a:cs typeface="Arial"/>
                </a:endParaRPr>
              </a:p>
            </p:txBody>
          </p:sp>
          <p:grpSp>
            <p:nvGrpSpPr>
              <p:cNvPr id="11" name="object 17"/>
              <p:cNvGrpSpPr/>
              <p:nvPr/>
            </p:nvGrpSpPr>
            <p:grpSpPr>
              <a:xfrm>
                <a:off x="50800" y="5532120"/>
                <a:ext cx="7143115" cy="628015"/>
                <a:chOff x="50800" y="5532120"/>
                <a:chExt cx="7143115" cy="628015"/>
              </a:xfrm>
            </p:grpSpPr>
            <p:pic>
              <p:nvPicPr>
                <p:cNvPr id="46" name="object 18"/>
                <p:cNvPicPr/>
                <p:nvPr/>
              </p:nvPicPr>
              <p:blipFill>
                <a:blip r:embed="rId6" cstate="print"/>
                <a:stretch>
                  <a:fillRect/>
                </a:stretch>
              </p:blipFill>
              <p:spPr>
                <a:xfrm>
                  <a:off x="50800" y="5532120"/>
                  <a:ext cx="7142733" cy="627634"/>
                </a:xfrm>
                <a:prstGeom prst="rect">
                  <a:avLst/>
                </a:prstGeom>
              </p:spPr>
            </p:pic>
            <p:pic>
              <p:nvPicPr>
                <p:cNvPr id="47" name="object 19"/>
                <p:cNvPicPr/>
                <p:nvPr/>
              </p:nvPicPr>
              <p:blipFill>
                <a:blip r:embed="rId7" cstate="print"/>
                <a:stretch>
                  <a:fillRect/>
                </a:stretch>
              </p:blipFill>
              <p:spPr>
                <a:xfrm>
                  <a:off x="2697479" y="5618480"/>
                  <a:ext cx="1846833" cy="505713"/>
                </a:xfrm>
                <a:prstGeom prst="rect">
                  <a:avLst/>
                </a:prstGeom>
              </p:spPr>
            </p:pic>
            <p:sp>
              <p:nvSpPr>
                <p:cNvPr id="48" name="object 20"/>
                <p:cNvSpPr/>
                <p:nvPr/>
              </p:nvSpPr>
              <p:spPr>
                <a:xfrm>
                  <a:off x="80009" y="5561330"/>
                  <a:ext cx="7033259" cy="518159"/>
                </a:xfrm>
                <a:custGeom>
                  <a:avLst/>
                  <a:gdLst/>
                  <a:ahLst/>
                  <a:cxnLst/>
                  <a:rect l="l" t="t" r="r" b="b"/>
                  <a:pathLst>
                    <a:path w="7033259" h="518160">
                      <a:moveTo>
                        <a:pt x="6946900" y="0"/>
                      </a:moveTo>
                      <a:lnTo>
                        <a:pt x="86360" y="0"/>
                      </a:lnTo>
                      <a:lnTo>
                        <a:pt x="52744" y="6787"/>
                      </a:lnTo>
                      <a:lnTo>
                        <a:pt x="25294" y="25296"/>
                      </a:lnTo>
                      <a:lnTo>
                        <a:pt x="6786" y="52747"/>
                      </a:lnTo>
                      <a:lnTo>
                        <a:pt x="0" y="86360"/>
                      </a:lnTo>
                      <a:lnTo>
                        <a:pt x="0" y="431800"/>
                      </a:lnTo>
                      <a:lnTo>
                        <a:pt x="6786" y="465412"/>
                      </a:lnTo>
                      <a:lnTo>
                        <a:pt x="25294" y="492863"/>
                      </a:lnTo>
                      <a:lnTo>
                        <a:pt x="52744" y="511372"/>
                      </a:lnTo>
                      <a:lnTo>
                        <a:pt x="86360" y="518160"/>
                      </a:lnTo>
                      <a:lnTo>
                        <a:pt x="6946900" y="518160"/>
                      </a:lnTo>
                      <a:lnTo>
                        <a:pt x="6980539" y="511372"/>
                      </a:lnTo>
                      <a:lnTo>
                        <a:pt x="7007986" y="492863"/>
                      </a:lnTo>
                      <a:lnTo>
                        <a:pt x="7026481" y="465412"/>
                      </a:lnTo>
                      <a:lnTo>
                        <a:pt x="7033260" y="431800"/>
                      </a:lnTo>
                      <a:lnTo>
                        <a:pt x="7033260" y="86360"/>
                      </a:lnTo>
                      <a:lnTo>
                        <a:pt x="7026481" y="52747"/>
                      </a:lnTo>
                      <a:lnTo>
                        <a:pt x="7007987" y="25296"/>
                      </a:lnTo>
                      <a:lnTo>
                        <a:pt x="6980539" y="6787"/>
                      </a:lnTo>
                      <a:lnTo>
                        <a:pt x="6946900" y="0"/>
                      </a:lnTo>
                      <a:close/>
                    </a:path>
                  </a:pathLst>
                </a:custGeom>
                <a:solidFill>
                  <a:srgbClr val="44536A"/>
                </a:solidFill>
                <a:scene3d>
                  <a:camera prst="orthographicFront"/>
                  <a:lightRig rig="threePt" dir="t"/>
                </a:scene3d>
                <a:sp3d>
                  <a:bevelT/>
                </a:sp3d>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9" name="object 21"/>
                <p:cNvSpPr/>
                <p:nvPr/>
              </p:nvSpPr>
              <p:spPr>
                <a:xfrm>
                  <a:off x="80009" y="5561330"/>
                  <a:ext cx="7033259" cy="518159"/>
                </a:xfrm>
                <a:custGeom>
                  <a:avLst/>
                  <a:gdLst/>
                  <a:ahLst/>
                  <a:cxnLst/>
                  <a:rect l="l" t="t" r="r" b="b"/>
                  <a:pathLst>
                    <a:path w="7033259" h="518160">
                      <a:moveTo>
                        <a:pt x="0" y="86360"/>
                      </a:moveTo>
                      <a:lnTo>
                        <a:pt x="6786" y="52747"/>
                      </a:lnTo>
                      <a:lnTo>
                        <a:pt x="25294" y="25296"/>
                      </a:lnTo>
                      <a:lnTo>
                        <a:pt x="52744" y="6787"/>
                      </a:lnTo>
                      <a:lnTo>
                        <a:pt x="86360" y="0"/>
                      </a:lnTo>
                      <a:lnTo>
                        <a:pt x="6946900" y="0"/>
                      </a:lnTo>
                      <a:lnTo>
                        <a:pt x="6980539" y="6787"/>
                      </a:lnTo>
                      <a:lnTo>
                        <a:pt x="7007987" y="25296"/>
                      </a:lnTo>
                      <a:lnTo>
                        <a:pt x="7026481" y="52747"/>
                      </a:lnTo>
                      <a:lnTo>
                        <a:pt x="7033260" y="86360"/>
                      </a:lnTo>
                      <a:lnTo>
                        <a:pt x="7033260" y="431800"/>
                      </a:lnTo>
                      <a:lnTo>
                        <a:pt x="7026481" y="465412"/>
                      </a:lnTo>
                      <a:lnTo>
                        <a:pt x="7007986" y="492863"/>
                      </a:lnTo>
                      <a:lnTo>
                        <a:pt x="6980539" y="511372"/>
                      </a:lnTo>
                      <a:lnTo>
                        <a:pt x="6946900" y="518160"/>
                      </a:lnTo>
                      <a:lnTo>
                        <a:pt x="86360" y="518160"/>
                      </a:lnTo>
                      <a:lnTo>
                        <a:pt x="52744" y="511372"/>
                      </a:lnTo>
                      <a:lnTo>
                        <a:pt x="25294" y="492863"/>
                      </a:lnTo>
                      <a:lnTo>
                        <a:pt x="6786" y="465412"/>
                      </a:lnTo>
                      <a:lnTo>
                        <a:pt x="0" y="431800"/>
                      </a:lnTo>
                      <a:lnTo>
                        <a:pt x="0" y="86360"/>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12" name="object 22"/>
              <p:cNvSpPr txBox="1"/>
              <p:nvPr/>
            </p:nvSpPr>
            <p:spPr>
              <a:xfrm>
                <a:off x="2826385" y="5686742"/>
                <a:ext cx="1897380"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ea typeface="+mn-ea"/>
                    <a:cs typeface="Arial"/>
                  </a:rPr>
                  <a:t>1</a:t>
                </a:r>
                <a:r>
                  <a:rPr kumimoji="0" sz="1600" b="1" i="0" u="none" strike="noStrike" kern="0" cap="none" spc="-70" normalizeH="0" baseline="0" noProof="0" dirty="0">
                    <a:ln>
                      <a:noFill/>
                    </a:ln>
                    <a:solidFill>
                      <a:srgbClr val="FFFFFF"/>
                    </a:solidFill>
                    <a:effectLst/>
                    <a:uLnTx/>
                    <a:uFillTx/>
                    <a:latin typeface="Arial"/>
                    <a:ea typeface="+mn-ea"/>
                    <a:cs typeface="Arial"/>
                  </a:rPr>
                  <a:t> </a:t>
                </a:r>
                <a:r>
                  <a:rPr kumimoji="0" sz="1600" b="1" i="0" u="none" strike="noStrike" kern="0" cap="none" spc="0" normalizeH="0" baseline="0" noProof="0" dirty="0">
                    <a:ln>
                      <a:noFill/>
                    </a:ln>
                    <a:solidFill>
                      <a:srgbClr val="FFFFFF"/>
                    </a:solidFill>
                    <a:effectLst/>
                    <a:uLnTx/>
                    <a:uFillTx/>
                    <a:latin typeface="Arial"/>
                    <a:ea typeface="+mn-ea"/>
                    <a:cs typeface="Arial"/>
                  </a:rPr>
                  <a:t>Year</a:t>
                </a:r>
                <a:r>
                  <a:rPr kumimoji="0" sz="1600" b="1" i="0" u="none" strike="noStrike" kern="0" cap="none" spc="-40" normalizeH="0" baseline="0" noProof="0" dirty="0">
                    <a:ln>
                      <a:noFill/>
                    </a:ln>
                    <a:solidFill>
                      <a:srgbClr val="FFFFFF"/>
                    </a:solidFill>
                    <a:effectLst/>
                    <a:uLnTx/>
                    <a:uFillTx/>
                    <a:latin typeface="Arial"/>
                    <a:ea typeface="+mn-ea"/>
                    <a:cs typeface="Arial"/>
                  </a:rPr>
                  <a:t> </a:t>
                </a:r>
                <a:r>
                  <a:rPr kumimoji="0" sz="1600" b="1" i="0" u="none" strike="noStrike" kern="0" cap="none" spc="0" normalizeH="0" baseline="0" noProof="0" dirty="0">
                    <a:ln>
                      <a:noFill/>
                    </a:ln>
                    <a:solidFill>
                      <a:srgbClr val="FFFFFF"/>
                    </a:solidFill>
                    <a:effectLst/>
                    <a:uLnTx/>
                    <a:uFillTx/>
                    <a:latin typeface="Arial"/>
                    <a:ea typeface="+mn-ea"/>
                    <a:cs typeface="Arial"/>
                  </a:rPr>
                  <a:t>Follow-</a:t>
                </a:r>
                <a:r>
                  <a:rPr kumimoji="0" sz="1600" b="1" i="0" u="none" strike="noStrike" kern="0" cap="none" spc="-25" normalizeH="0" baseline="0" noProof="0" dirty="0">
                    <a:ln>
                      <a:noFill/>
                    </a:ln>
                    <a:solidFill>
                      <a:srgbClr val="FFFFFF"/>
                    </a:solidFill>
                    <a:effectLst/>
                    <a:uLnTx/>
                    <a:uFillTx/>
                    <a:latin typeface="Arial"/>
                    <a:ea typeface="+mn-ea"/>
                    <a:cs typeface="Arial"/>
                  </a:rPr>
                  <a:t>up</a:t>
                </a: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p:txBody>
          </p:sp>
          <p:grpSp>
            <p:nvGrpSpPr>
              <p:cNvPr id="13" name="object 23"/>
              <p:cNvGrpSpPr/>
              <p:nvPr/>
            </p:nvGrpSpPr>
            <p:grpSpPr>
              <a:xfrm>
                <a:off x="2053590" y="1769236"/>
                <a:ext cx="3210560" cy="1955800"/>
                <a:chOff x="2053590" y="1769236"/>
                <a:chExt cx="3210560" cy="1955800"/>
              </a:xfrm>
            </p:grpSpPr>
            <p:sp>
              <p:nvSpPr>
                <p:cNvPr id="40" name="object 27"/>
                <p:cNvSpPr/>
                <p:nvPr/>
              </p:nvSpPr>
              <p:spPr>
                <a:xfrm>
                  <a:off x="2053590" y="1769236"/>
                  <a:ext cx="3210560" cy="370840"/>
                </a:xfrm>
                <a:custGeom>
                  <a:avLst/>
                  <a:gdLst/>
                  <a:ahLst/>
                  <a:cxnLst/>
                  <a:rect l="l" t="t" r="r" b="b"/>
                  <a:pathLst>
                    <a:path w="3210560" h="370839">
                      <a:moveTo>
                        <a:pt x="3148711" y="0"/>
                      </a:moveTo>
                      <a:lnTo>
                        <a:pt x="61849" y="0"/>
                      </a:lnTo>
                      <a:lnTo>
                        <a:pt x="37772" y="4859"/>
                      </a:lnTo>
                      <a:lnTo>
                        <a:pt x="18113" y="18113"/>
                      </a:lnTo>
                      <a:lnTo>
                        <a:pt x="4859" y="37772"/>
                      </a:lnTo>
                      <a:lnTo>
                        <a:pt x="0" y="61849"/>
                      </a:lnTo>
                      <a:lnTo>
                        <a:pt x="0" y="308990"/>
                      </a:lnTo>
                      <a:lnTo>
                        <a:pt x="4859" y="333067"/>
                      </a:lnTo>
                      <a:lnTo>
                        <a:pt x="18113" y="352726"/>
                      </a:lnTo>
                      <a:lnTo>
                        <a:pt x="37772" y="365980"/>
                      </a:lnTo>
                      <a:lnTo>
                        <a:pt x="61849" y="370839"/>
                      </a:lnTo>
                      <a:lnTo>
                        <a:pt x="3148711" y="370839"/>
                      </a:lnTo>
                      <a:lnTo>
                        <a:pt x="3172787" y="365980"/>
                      </a:lnTo>
                      <a:lnTo>
                        <a:pt x="3192446" y="352726"/>
                      </a:lnTo>
                      <a:lnTo>
                        <a:pt x="3205700" y="333067"/>
                      </a:lnTo>
                      <a:lnTo>
                        <a:pt x="3210560" y="308990"/>
                      </a:lnTo>
                      <a:lnTo>
                        <a:pt x="3210560" y="61849"/>
                      </a:lnTo>
                      <a:lnTo>
                        <a:pt x="3205700" y="37772"/>
                      </a:lnTo>
                      <a:lnTo>
                        <a:pt x="3192446" y="18113"/>
                      </a:lnTo>
                      <a:lnTo>
                        <a:pt x="3172787" y="4859"/>
                      </a:lnTo>
                      <a:lnTo>
                        <a:pt x="3148711" y="0"/>
                      </a:lnTo>
                      <a:close/>
                    </a:path>
                  </a:pathLst>
                </a:custGeom>
                <a:solidFill>
                  <a:srgbClr val="006699"/>
                </a:solidFill>
                <a:scene3d>
                  <a:camera prst="orthographicFront"/>
                  <a:lightRig rig="threePt" dir="t"/>
                </a:scene3d>
                <a:sp3d>
                  <a:bevelT/>
                </a:sp3d>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Symptomatic Severe AS</a:t>
                  </a:r>
                  <a:endParaRPr kumimoji="0"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object 24"/>
                <p:cNvSpPr/>
                <p:nvPr/>
              </p:nvSpPr>
              <p:spPr>
                <a:xfrm>
                  <a:off x="2581910" y="2931286"/>
                  <a:ext cx="2388870" cy="793750"/>
                </a:xfrm>
                <a:custGeom>
                  <a:avLst/>
                  <a:gdLst/>
                  <a:ahLst/>
                  <a:cxnLst/>
                  <a:rect l="l" t="t" r="r" b="b"/>
                  <a:pathLst>
                    <a:path w="2388870" h="793750">
                      <a:moveTo>
                        <a:pt x="2388870" y="793242"/>
                      </a:moveTo>
                      <a:lnTo>
                        <a:pt x="2368143" y="761238"/>
                      </a:lnTo>
                      <a:lnTo>
                        <a:pt x="2319401" y="685927"/>
                      </a:lnTo>
                      <a:lnTo>
                        <a:pt x="2300033" y="718769"/>
                      </a:lnTo>
                      <a:lnTo>
                        <a:pt x="1102614" y="12128"/>
                      </a:lnTo>
                      <a:lnTo>
                        <a:pt x="1094105" y="0"/>
                      </a:lnTo>
                      <a:lnTo>
                        <a:pt x="1088605" y="3873"/>
                      </a:lnTo>
                      <a:lnTo>
                        <a:pt x="1082929" y="508"/>
                      </a:lnTo>
                      <a:lnTo>
                        <a:pt x="1075512" y="13081"/>
                      </a:lnTo>
                      <a:lnTo>
                        <a:pt x="82524" y="711911"/>
                      </a:lnTo>
                      <a:lnTo>
                        <a:pt x="60579" y="680720"/>
                      </a:lnTo>
                      <a:lnTo>
                        <a:pt x="0" y="793242"/>
                      </a:lnTo>
                      <a:lnTo>
                        <a:pt x="126365" y="774192"/>
                      </a:lnTo>
                      <a:lnTo>
                        <a:pt x="112141" y="753999"/>
                      </a:lnTo>
                      <a:lnTo>
                        <a:pt x="104444" y="743064"/>
                      </a:lnTo>
                      <a:lnTo>
                        <a:pt x="1090409" y="49098"/>
                      </a:lnTo>
                      <a:lnTo>
                        <a:pt x="2280678" y="751586"/>
                      </a:lnTo>
                      <a:lnTo>
                        <a:pt x="2261362" y="784352"/>
                      </a:lnTo>
                      <a:lnTo>
                        <a:pt x="2388870" y="793242"/>
                      </a:lnTo>
                      <a:close/>
                    </a:path>
                  </a:pathLst>
                </a:custGeom>
                <a:solidFill>
                  <a:schemeClr val="bg1"/>
                </a:solidFill>
                <a:ln>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grpSp>
            <p:nvGrpSpPr>
              <p:cNvPr id="15" name="object 35"/>
              <p:cNvGrpSpPr/>
              <p:nvPr/>
            </p:nvGrpSpPr>
            <p:grpSpPr>
              <a:xfrm>
                <a:off x="50800" y="4739640"/>
                <a:ext cx="7143115" cy="633095"/>
                <a:chOff x="50800" y="4739640"/>
                <a:chExt cx="7143115" cy="633095"/>
              </a:xfrm>
            </p:grpSpPr>
            <p:pic>
              <p:nvPicPr>
                <p:cNvPr id="33" name="object 36"/>
                <p:cNvPicPr/>
                <p:nvPr/>
              </p:nvPicPr>
              <p:blipFill>
                <a:blip r:embed="rId8" cstate="print"/>
                <a:stretch>
                  <a:fillRect/>
                </a:stretch>
              </p:blipFill>
              <p:spPr>
                <a:xfrm>
                  <a:off x="50800" y="4739640"/>
                  <a:ext cx="7142733" cy="632714"/>
                </a:xfrm>
                <a:prstGeom prst="rect">
                  <a:avLst/>
                </a:prstGeom>
              </p:spPr>
            </p:pic>
            <p:pic>
              <p:nvPicPr>
                <p:cNvPr id="34" name="object 37"/>
                <p:cNvPicPr/>
                <p:nvPr/>
              </p:nvPicPr>
              <p:blipFill>
                <a:blip r:embed="rId9" cstate="print"/>
                <a:stretch>
                  <a:fillRect/>
                </a:stretch>
              </p:blipFill>
              <p:spPr>
                <a:xfrm>
                  <a:off x="363220" y="4828527"/>
                  <a:ext cx="6515354" cy="503186"/>
                </a:xfrm>
                <a:prstGeom prst="rect">
                  <a:avLst/>
                </a:prstGeom>
              </p:spPr>
            </p:pic>
            <p:sp>
              <p:nvSpPr>
                <p:cNvPr id="35" name="object 38"/>
                <p:cNvSpPr/>
                <p:nvPr/>
              </p:nvSpPr>
              <p:spPr>
                <a:xfrm>
                  <a:off x="80009" y="4768850"/>
                  <a:ext cx="7033259" cy="523240"/>
                </a:xfrm>
                <a:custGeom>
                  <a:avLst/>
                  <a:gdLst/>
                  <a:ahLst/>
                  <a:cxnLst/>
                  <a:rect l="l" t="t" r="r" b="b"/>
                  <a:pathLst>
                    <a:path w="7033259" h="523239">
                      <a:moveTo>
                        <a:pt x="6946011" y="0"/>
                      </a:moveTo>
                      <a:lnTo>
                        <a:pt x="87210" y="0"/>
                      </a:lnTo>
                      <a:lnTo>
                        <a:pt x="53264" y="6846"/>
                      </a:lnTo>
                      <a:lnTo>
                        <a:pt x="25543" y="25526"/>
                      </a:lnTo>
                      <a:lnTo>
                        <a:pt x="6853" y="53256"/>
                      </a:lnTo>
                      <a:lnTo>
                        <a:pt x="0" y="87249"/>
                      </a:lnTo>
                      <a:lnTo>
                        <a:pt x="0" y="435991"/>
                      </a:lnTo>
                      <a:lnTo>
                        <a:pt x="6853" y="469983"/>
                      </a:lnTo>
                      <a:lnTo>
                        <a:pt x="25543" y="497713"/>
                      </a:lnTo>
                      <a:lnTo>
                        <a:pt x="53264" y="516393"/>
                      </a:lnTo>
                      <a:lnTo>
                        <a:pt x="87210" y="523240"/>
                      </a:lnTo>
                      <a:lnTo>
                        <a:pt x="6946011" y="523240"/>
                      </a:lnTo>
                      <a:lnTo>
                        <a:pt x="6980003" y="516393"/>
                      </a:lnTo>
                      <a:lnTo>
                        <a:pt x="7007733" y="497713"/>
                      </a:lnTo>
                      <a:lnTo>
                        <a:pt x="7026413" y="469983"/>
                      </a:lnTo>
                      <a:lnTo>
                        <a:pt x="7033260" y="435991"/>
                      </a:lnTo>
                      <a:lnTo>
                        <a:pt x="7033260" y="87249"/>
                      </a:lnTo>
                      <a:lnTo>
                        <a:pt x="7026413" y="53256"/>
                      </a:lnTo>
                      <a:lnTo>
                        <a:pt x="7007733" y="25526"/>
                      </a:lnTo>
                      <a:lnTo>
                        <a:pt x="6980003" y="6846"/>
                      </a:lnTo>
                      <a:lnTo>
                        <a:pt x="6946011" y="0"/>
                      </a:lnTo>
                      <a:close/>
                    </a:path>
                  </a:pathLst>
                </a:custGeom>
                <a:solidFill>
                  <a:srgbClr val="44536A"/>
                </a:solidFill>
                <a:scene3d>
                  <a:camera prst="orthographicFront"/>
                  <a:lightRig rig="threePt" dir="t"/>
                </a:scene3d>
                <a:sp3d>
                  <a:bevelT/>
                </a:sp3d>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6" name="object 39"/>
                <p:cNvSpPr/>
                <p:nvPr/>
              </p:nvSpPr>
              <p:spPr>
                <a:xfrm>
                  <a:off x="80009" y="4768850"/>
                  <a:ext cx="7033259" cy="523240"/>
                </a:xfrm>
                <a:custGeom>
                  <a:avLst/>
                  <a:gdLst/>
                  <a:ahLst/>
                  <a:cxnLst/>
                  <a:rect l="l" t="t" r="r" b="b"/>
                  <a:pathLst>
                    <a:path w="7033259" h="523239">
                      <a:moveTo>
                        <a:pt x="0" y="87249"/>
                      </a:moveTo>
                      <a:lnTo>
                        <a:pt x="6853" y="53256"/>
                      </a:lnTo>
                      <a:lnTo>
                        <a:pt x="25543" y="25526"/>
                      </a:lnTo>
                      <a:lnTo>
                        <a:pt x="53264" y="6846"/>
                      </a:lnTo>
                      <a:lnTo>
                        <a:pt x="87210" y="0"/>
                      </a:lnTo>
                      <a:lnTo>
                        <a:pt x="6946011" y="0"/>
                      </a:lnTo>
                      <a:lnTo>
                        <a:pt x="6980003" y="6846"/>
                      </a:lnTo>
                      <a:lnTo>
                        <a:pt x="7007733" y="25526"/>
                      </a:lnTo>
                      <a:lnTo>
                        <a:pt x="7026413" y="53256"/>
                      </a:lnTo>
                      <a:lnTo>
                        <a:pt x="7033260" y="87249"/>
                      </a:lnTo>
                      <a:lnTo>
                        <a:pt x="7033260" y="435991"/>
                      </a:lnTo>
                      <a:lnTo>
                        <a:pt x="7026413" y="469983"/>
                      </a:lnTo>
                      <a:lnTo>
                        <a:pt x="7007733" y="497713"/>
                      </a:lnTo>
                      <a:lnTo>
                        <a:pt x="6980003" y="516393"/>
                      </a:lnTo>
                      <a:lnTo>
                        <a:pt x="6946011" y="523240"/>
                      </a:lnTo>
                      <a:lnTo>
                        <a:pt x="87210" y="523240"/>
                      </a:lnTo>
                      <a:lnTo>
                        <a:pt x="53264" y="516393"/>
                      </a:lnTo>
                      <a:lnTo>
                        <a:pt x="25543" y="497713"/>
                      </a:lnTo>
                      <a:lnTo>
                        <a:pt x="6853" y="469983"/>
                      </a:lnTo>
                      <a:lnTo>
                        <a:pt x="0" y="435991"/>
                      </a:lnTo>
                      <a:lnTo>
                        <a:pt x="0" y="87249"/>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16" name="object 40"/>
              <p:cNvSpPr txBox="1"/>
              <p:nvPr/>
            </p:nvSpPr>
            <p:spPr>
              <a:xfrm>
                <a:off x="209217" y="4895215"/>
                <a:ext cx="6618606"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ea typeface="+mn-ea"/>
                    <a:cs typeface="Arial"/>
                  </a:rPr>
                  <a:t>Primary Endpoint:</a:t>
                </a:r>
                <a:r>
                  <a:rPr kumimoji="0" sz="1600" b="1" i="0" u="none" strike="noStrike" kern="0" cap="none" spc="-55" normalizeH="0" baseline="0" noProof="0" dirty="0">
                    <a:ln>
                      <a:noFill/>
                    </a:ln>
                    <a:solidFill>
                      <a:srgbClr val="FFFFFF"/>
                    </a:solidFill>
                    <a:effectLst/>
                    <a:uLnTx/>
                    <a:uFillTx/>
                    <a:latin typeface="Arial"/>
                    <a:ea typeface="+mn-ea"/>
                    <a:cs typeface="Arial"/>
                  </a:rPr>
                  <a:t> </a:t>
                </a:r>
                <a:r>
                  <a:rPr kumimoji="0" sz="1600" b="1" i="0" u="none" strike="noStrike" kern="0" cap="none" spc="0" normalizeH="0" baseline="0" noProof="0" dirty="0">
                    <a:ln>
                      <a:noFill/>
                    </a:ln>
                    <a:solidFill>
                      <a:srgbClr val="FFFFFF"/>
                    </a:solidFill>
                    <a:effectLst/>
                    <a:uLnTx/>
                    <a:uFillTx/>
                    <a:latin typeface="Arial"/>
                    <a:ea typeface="+mn-ea"/>
                    <a:cs typeface="Arial"/>
                  </a:rPr>
                  <a:t>Rate</a:t>
                </a:r>
                <a:r>
                  <a:rPr kumimoji="0" sz="1600" b="1" i="0" u="none" strike="noStrike" kern="0" cap="none" spc="10" normalizeH="0" baseline="0" noProof="0" dirty="0">
                    <a:ln>
                      <a:noFill/>
                    </a:ln>
                    <a:solidFill>
                      <a:srgbClr val="FFFFFF"/>
                    </a:solidFill>
                    <a:effectLst/>
                    <a:uLnTx/>
                    <a:uFillTx/>
                    <a:latin typeface="Arial"/>
                    <a:ea typeface="+mn-ea"/>
                    <a:cs typeface="Arial"/>
                  </a:rPr>
                  <a:t> </a:t>
                </a:r>
                <a:r>
                  <a:rPr kumimoji="0" sz="1600" b="1" i="0" u="none" strike="noStrike" kern="0" cap="none" spc="0" normalizeH="0" baseline="0" noProof="0" dirty="0">
                    <a:ln>
                      <a:noFill/>
                    </a:ln>
                    <a:solidFill>
                      <a:srgbClr val="FFFFFF"/>
                    </a:solidFill>
                    <a:effectLst/>
                    <a:uLnTx/>
                    <a:uFillTx/>
                    <a:latin typeface="Arial"/>
                    <a:ea typeface="+mn-ea"/>
                    <a:cs typeface="Arial"/>
                  </a:rPr>
                  <a:t>of</a:t>
                </a:r>
                <a:r>
                  <a:rPr kumimoji="0" sz="1600" b="1" i="0" u="none" strike="noStrike" kern="0" cap="none" spc="-15" normalizeH="0" baseline="0" noProof="0" dirty="0">
                    <a:ln>
                      <a:noFill/>
                    </a:ln>
                    <a:solidFill>
                      <a:srgbClr val="FFFFFF"/>
                    </a:solidFill>
                    <a:effectLst/>
                    <a:uLnTx/>
                    <a:uFillTx/>
                    <a:latin typeface="Arial"/>
                    <a:ea typeface="+mn-ea"/>
                    <a:cs typeface="Arial"/>
                  </a:rPr>
                  <a:t> </a:t>
                </a:r>
                <a:r>
                  <a:rPr kumimoji="0" sz="1600" b="1" i="0" u="none" strike="noStrike" kern="0" cap="none" spc="0" normalizeH="0" baseline="0" noProof="0" dirty="0">
                    <a:ln>
                      <a:noFill/>
                    </a:ln>
                    <a:solidFill>
                      <a:srgbClr val="FFFFFF"/>
                    </a:solidFill>
                    <a:effectLst/>
                    <a:uLnTx/>
                    <a:uFillTx/>
                    <a:latin typeface="Arial"/>
                    <a:ea typeface="+mn-ea"/>
                    <a:cs typeface="Arial"/>
                  </a:rPr>
                  <a:t>all-cause</a:t>
                </a:r>
                <a:r>
                  <a:rPr kumimoji="0" sz="1600" b="1" i="0" u="none" strike="noStrike" kern="0" cap="none" spc="-30" normalizeH="0" baseline="0" noProof="0" dirty="0">
                    <a:ln>
                      <a:noFill/>
                    </a:ln>
                    <a:solidFill>
                      <a:srgbClr val="FFFFFF"/>
                    </a:solidFill>
                    <a:effectLst/>
                    <a:uLnTx/>
                    <a:uFillTx/>
                    <a:latin typeface="Arial"/>
                    <a:ea typeface="+mn-ea"/>
                    <a:cs typeface="Arial"/>
                  </a:rPr>
                  <a:t> </a:t>
                </a:r>
                <a:r>
                  <a:rPr kumimoji="0" sz="1600" b="1" i="0" u="none" strike="noStrike" kern="0" cap="none" spc="0" normalizeH="0" baseline="0" noProof="0" dirty="0">
                    <a:ln>
                      <a:noFill/>
                    </a:ln>
                    <a:solidFill>
                      <a:srgbClr val="FFFFFF"/>
                    </a:solidFill>
                    <a:effectLst/>
                    <a:uLnTx/>
                    <a:uFillTx/>
                    <a:latin typeface="Arial"/>
                    <a:ea typeface="+mn-ea"/>
                    <a:cs typeface="Arial"/>
                  </a:rPr>
                  <a:t>mortality</a:t>
                </a:r>
                <a:r>
                  <a:rPr kumimoji="0" sz="1600" b="1" i="0" u="none" strike="noStrike" kern="0" cap="none" spc="-30" normalizeH="0" baseline="0" noProof="0" dirty="0">
                    <a:ln>
                      <a:noFill/>
                    </a:ln>
                    <a:solidFill>
                      <a:srgbClr val="FFFFFF"/>
                    </a:solidFill>
                    <a:effectLst/>
                    <a:uLnTx/>
                    <a:uFillTx/>
                    <a:latin typeface="Arial"/>
                    <a:ea typeface="+mn-ea"/>
                    <a:cs typeface="Arial"/>
                  </a:rPr>
                  <a:t> </a:t>
                </a:r>
                <a:r>
                  <a:rPr kumimoji="0" sz="1600" b="1" i="0" u="none" strike="noStrike" kern="0" cap="none" spc="0" normalizeH="0" baseline="0" noProof="0" dirty="0">
                    <a:ln>
                      <a:noFill/>
                    </a:ln>
                    <a:solidFill>
                      <a:srgbClr val="FFFFFF"/>
                    </a:solidFill>
                    <a:effectLst/>
                    <a:uLnTx/>
                    <a:uFillTx/>
                    <a:latin typeface="Arial"/>
                    <a:ea typeface="+mn-ea"/>
                    <a:cs typeface="Arial"/>
                  </a:rPr>
                  <a:t>or</a:t>
                </a:r>
                <a:r>
                  <a:rPr kumimoji="0" sz="1600" b="1" i="0" u="none" strike="noStrike" kern="0" cap="none" spc="5" normalizeH="0" baseline="0" noProof="0" dirty="0">
                    <a:ln>
                      <a:noFill/>
                    </a:ln>
                    <a:solidFill>
                      <a:srgbClr val="FFFFFF"/>
                    </a:solidFill>
                    <a:effectLst/>
                    <a:uLnTx/>
                    <a:uFillTx/>
                    <a:latin typeface="Arial"/>
                    <a:ea typeface="+mn-ea"/>
                    <a:cs typeface="Arial"/>
                  </a:rPr>
                  <a:t> </a:t>
                </a:r>
                <a:r>
                  <a:rPr kumimoji="0" sz="1600" b="1" i="0" u="none" strike="noStrike" kern="0" cap="none" spc="0" normalizeH="0" baseline="0" noProof="0" dirty="0">
                    <a:ln>
                      <a:noFill/>
                    </a:ln>
                    <a:solidFill>
                      <a:srgbClr val="FFFFFF"/>
                    </a:solidFill>
                    <a:effectLst/>
                    <a:uLnTx/>
                    <a:uFillTx/>
                    <a:latin typeface="Arial"/>
                    <a:ea typeface="+mn-ea"/>
                    <a:cs typeface="Arial"/>
                  </a:rPr>
                  <a:t>all-stroke</a:t>
                </a:r>
                <a:r>
                  <a:rPr kumimoji="0" sz="1600" b="1" i="0" u="none" strike="noStrike" kern="0" cap="none" spc="-35" normalizeH="0" baseline="0" noProof="0" dirty="0">
                    <a:ln>
                      <a:noFill/>
                    </a:ln>
                    <a:solidFill>
                      <a:srgbClr val="FFFFFF"/>
                    </a:solidFill>
                    <a:effectLst/>
                    <a:uLnTx/>
                    <a:uFillTx/>
                    <a:latin typeface="Arial"/>
                    <a:ea typeface="+mn-ea"/>
                    <a:cs typeface="Arial"/>
                  </a:rPr>
                  <a:t> </a:t>
                </a:r>
                <a:r>
                  <a:rPr kumimoji="0" sz="1600" b="1" i="0" u="none" strike="noStrike" kern="0" cap="none" spc="0" normalizeH="0" baseline="0" noProof="0" dirty="0">
                    <a:ln>
                      <a:noFill/>
                    </a:ln>
                    <a:solidFill>
                      <a:srgbClr val="FFFFFF"/>
                    </a:solidFill>
                    <a:effectLst/>
                    <a:uLnTx/>
                    <a:uFillTx/>
                    <a:latin typeface="Arial"/>
                    <a:ea typeface="+mn-ea"/>
                    <a:cs typeface="Arial"/>
                  </a:rPr>
                  <a:t>at</a:t>
                </a:r>
                <a:r>
                  <a:rPr kumimoji="0" sz="1600" b="1" i="0" u="none" strike="noStrike" kern="0" cap="none" spc="5" normalizeH="0" baseline="0" noProof="0" dirty="0">
                    <a:ln>
                      <a:noFill/>
                    </a:ln>
                    <a:solidFill>
                      <a:srgbClr val="FFFFFF"/>
                    </a:solidFill>
                    <a:effectLst/>
                    <a:uLnTx/>
                    <a:uFillTx/>
                    <a:latin typeface="Arial"/>
                    <a:ea typeface="+mn-ea"/>
                    <a:cs typeface="Arial"/>
                  </a:rPr>
                  <a:t> </a:t>
                </a:r>
                <a:r>
                  <a:rPr kumimoji="0" sz="1600" b="1" i="0" u="none" strike="noStrike" kern="0" cap="none" spc="0" normalizeH="0" baseline="0" noProof="0" dirty="0">
                    <a:ln>
                      <a:noFill/>
                    </a:ln>
                    <a:solidFill>
                      <a:srgbClr val="FFFFFF"/>
                    </a:solidFill>
                    <a:effectLst/>
                    <a:uLnTx/>
                    <a:uFillTx/>
                    <a:latin typeface="Arial"/>
                    <a:ea typeface="+mn-ea"/>
                    <a:cs typeface="Arial"/>
                  </a:rPr>
                  <a:t>30</a:t>
                </a:r>
                <a:r>
                  <a:rPr kumimoji="0" sz="1600" b="1" i="0" u="none" strike="noStrike" kern="0" cap="none" spc="-10" normalizeH="0" baseline="0" noProof="0" dirty="0">
                    <a:ln>
                      <a:noFill/>
                    </a:ln>
                    <a:solidFill>
                      <a:srgbClr val="FFFFFF"/>
                    </a:solidFill>
                    <a:effectLst/>
                    <a:uLnTx/>
                    <a:uFillTx/>
                    <a:latin typeface="Arial"/>
                    <a:ea typeface="+mn-ea"/>
                    <a:cs typeface="Arial"/>
                  </a:rPr>
                  <a:t> </a:t>
                </a:r>
                <a:r>
                  <a:rPr kumimoji="0" sz="1600" b="1" i="0" u="none" strike="noStrike" kern="0" cap="none" spc="-20" normalizeH="0" baseline="0" noProof="0" dirty="0">
                    <a:ln>
                      <a:noFill/>
                    </a:ln>
                    <a:solidFill>
                      <a:srgbClr val="FFFFFF"/>
                    </a:solidFill>
                    <a:effectLst/>
                    <a:uLnTx/>
                    <a:uFillTx/>
                    <a:latin typeface="Arial"/>
                    <a:ea typeface="+mn-ea"/>
                    <a:cs typeface="Arial"/>
                  </a:rPr>
                  <a:t>days</a:t>
                </a:r>
                <a:endParaRPr kumimoji="0" sz="16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7" name="object 41"/>
              <p:cNvSpPr txBox="1"/>
              <p:nvPr/>
            </p:nvSpPr>
            <p:spPr>
              <a:xfrm>
                <a:off x="465137" y="3242183"/>
                <a:ext cx="1560195" cy="370871"/>
              </a:xfrm>
              <a:prstGeom prst="rect">
                <a:avLst/>
              </a:prstGeom>
            </p:spPr>
            <p:txBody>
              <a:bodyPr vert="horz" wrap="square" lIns="0" tIns="12065" rIns="0" bIns="0" rtlCol="0">
                <a:spAutoFit/>
              </a:bodyPr>
              <a:lstStyle/>
              <a:p>
                <a:pPr marL="12700" marR="5080" lvl="0" indent="198120" algn="l" defTabSz="914400" rtl="0" eaLnBrk="1" fontAlgn="auto" latinLnBrk="0" hangingPunct="1">
                  <a:lnSpc>
                    <a:spcPct val="111100"/>
                  </a:lnSpc>
                  <a:spcBef>
                    <a:spcPts val="95"/>
                  </a:spcBef>
                  <a:spcAft>
                    <a:spcPts val="0"/>
                  </a:spcAft>
                  <a:buClrTx/>
                  <a:buSzTx/>
                  <a:buFontTx/>
                  <a:buNone/>
                  <a:tabLst/>
                  <a:defRPr/>
                </a:pPr>
                <a:r>
                  <a:rPr kumimoji="0" sz="1050" b="1" i="1" u="none" strike="noStrike" kern="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“Optimized”</a:t>
                </a:r>
                <a:r>
                  <a:rPr kumimoji="0" sz="105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050" b="1" i="1" u="none" strike="noStrike" kern="0" cap="none" spc="-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post- </a:t>
                </a:r>
                <a:r>
                  <a:rPr kumimoji="0" sz="1050" b="1" i="1" u="none" strike="noStrike" kern="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procedure</a:t>
                </a:r>
                <a:r>
                  <a:rPr kumimoji="0" sz="1050" b="1" i="1" u="none" strike="noStrike" kern="0" cap="none" spc="-1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05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care</a:t>
                </a:r>
                <a:r>
                  <a:rPr kumimoji="0" sz="1050" b="1" i="1" u="none" strike="noStrike" kern="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050" b="1" i="1" u="none" strike="noStrike" kern="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pathway</a:t>
                </a:r>
                <a:endParaRPr kumimoji="0" sz="10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object 42"/>
              <p:cNvSpPr txBox="1"/>
              <p:nvPr/>
            </p:nvSpPr>
            <p:spPr>
              <a:xfrm>
                <a:off x="4723765" y="3242183"/>
                <a:ext cx="3203575" cy="370871"/>
              </a:xfrm>
              <a:prstGeom prst="rect">
                <a:avLst/>
              </a:prstGeom>
            </p:spPr>
            <p:txBody>
              <a:bodyPr vert="horz" wrap="square" lIns="0" tIns="12065" rIns="0" bIns="0" rtlCol="0">
                <a:spAutoFit/>
              </a:bodyPr>
              <a:lstStyle/>
              <a:p>
                <a:pPr marL="1336675" marR="5080" lvl="0" indent="-1323975" algn="l" defTabSz="914400" rtl="0" eaLnBrk="1" fontAlgn="auto" latinLnBrk="0" hangingPunct="1">
                  <a:lnSpc>
                    <a:spcPct val="111100"/>
                  </a:lnSpc>
                  <a:spcBef>
                    <a:spcPts val="95"/>
                  </a:spcBef>
                  <a:spcAft>
                    <a:spcPts val="0"/>
                  </a:spcAft>
                  <a:buClrTx/>
                  <a:buSzTx/>
                  <a:buFontTx/>
                  <a:buNone/>
                  <a:tabLst/>
                  <a:defRPr/>
                </a:pPr>
                <a:r>
                  <a:rPr kumimoji="0" sz="1050" b="1" i="1" u="none" strike="noStrike" kern="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“Optimized”</a:t>
                </a:r>
                <a:r>
                  <a:rPr kumimoji="0" sz="1050" b="1" i="1" u="none" strike="noStrike" kern="0" cap="none" spc="-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050" b="1" i="1" u="none" strike="noStrike" kern="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conduction</a:t>
                </a:r>
                <a:r>
                  <a:rPr kumimoji="0" sz="1050" b="1" i="1" u="none" strike="noStrike" kern="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050" b="1" i="1" u="none" strike="noStrike" kern="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disturbance</a:t>
                </a:r>
                <a:r>
                  <a:rPr kumimoji="0" sz="1050" b="1" i="1" u="none" strike="noStrike" kern="0" cap="none" spc="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050" b="1" i="1" u="none" strike="noStrike" kern="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management pathway</a:t>
                </a:r>
                <a:endParaRPr kumimoji="0" sz="10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9" name="object 43"/>
              <p:cNvGrpSpPr/>
              <p:nvPr/>
            </p:nvGrpSpPr>
            <p:grpSpPr>
              <a:xfrm>
                <a:off x="7218680" y="4673600"/>
                <a:ext cx="1925320" cy="1486535"/>
                <a:chOff x="7218680" y="4673600"/>
                <a:chExt cx="1925320" cy="1486535"/>
              </a:xfrm>
            </p:grpSpPr>
            <p:pic>
              <p:nvPicPr>
                <p:cNvPr id="29" name="object 44"/>
                <p:cNvPicPr/>
                <p:nvPr/>
              </p:nvPicPr>
              <p:blipFill>
                <a:blip r:embed="rId10" cstate="print"/>
                <a:stretch>
                  <a:fillRect/>
                </a:stretch>
              </p:blipFill>
              <p:spPr>
                <a:xfrm>
                  <a:off x="7218680" y="4673600"/>
                  <a:ext cx="1925320" cy="1486154"/>
                </a:xfrm>
                <a:prstGeom prst="rect">
                  <a:avLst/>
                </a:prstGeom>
              </p:spPr>
            </p:pic>
            <p:pic>
              <p:nvPicPr>
                <p:cNvPr id="30" name="object 45"/>
                <p:cNvPicPr/>
                <p:nvPr/>
              </p:nvPicPr>
              <p:blipFill>
                <a:blip r:embed="rId11" cstate="print"/>
                <a:stretch>
                  <a:fillRect/>
                </a:stretch>
              </p:blipFill>
              <p:spPr>
                <a:xfrm>
                  <a:off x="7297420" y="4747260"/>
                  <a:ext cx="1737614" cy="1348994"/>
                </a:xfrm>
                <a:prstGeom prst="rect">
                  <a:avLst/>
                </a:prstGeom>
              </p:spPr>
            </p:pic>
            <p:sp>
              <p:nvSpPr>
                <p:cNvPr id="31" name="object 46"/>
                <p:cNvSpPr/>
                <p:nvPr/>
              </p:nvSpPr>
              <p:spPr>
                <a:xfrm>
                  <a:off x="7247890" y="4702809"/>
                  <a:ext cx="1833880" cy="1376680"/>
                </a:xfrm>
                <a:custGeom>
                  <a:avLst/>
                  <a:gdLst/>
                  <a:ahLst/>
                  <a:cxnLst/>
                  <a:rect l="l" t="t" r="r" b="b"/>
                  <a:pathLst>
                    <a:path w="1833879" h="1376679">
                      <a:moveTo>
                        <a:pt x="1604390" y="0"/>
                      </a:moveTo>
                      <a:lnTo>
                        <a:pt x="229488" y="0"/>
                      </a:lnTo>
                      <a:lnTo>
                        <a:pt x="183238" y="4662"/>
                      </a:lnTo>
                      <a:lnTo>
                        <a:pt x="140160" y="18033"/>
                      </a:lnTo>
                      <a:lnTo>
                        <a:pt x="101178" y="39192"/>
                      </a:lnTo>
                      <a:lnTo>
                        <a:pt x="67214" y="67214"/>
                      </a:lnTo>
                      <a:lnTo>
                        <a:pt x="39192" y="101178"/>
                      </a:lnTo>
                      <a:lnTo>
                        <a:pt x="18034" y="140160"/>
                      </a:lnTo>
                      <a:lnTo>
                        <a:pt x="4662" y="183238"/>
                      </a:lnTo>
                      <a:lnTo>
                        <a:pt x="0" y="229488"/>
                      </a:lnTo>
                      <a:lnTo>
                        <a:pt x="0" y="1147229"/>
                      </a:lnTo>
                      <a:lnTo>
                        <a:pt x="4662" y="1193470"/>
                      </a:lnTo>
                      <a:lnTo>
                        <a:pt x="18034" y="1236541"/>
                      </a:lnTo>
                      <a:lnTo>
                        <a:pt x="39192" y="1275516"/>
                      </a:lnTo>
                      <a:lnTo>
                        <a:pt x="67214" y="1309474"/>
                      </a:lnTo>
                      <a:lnTo>
                        <a:pt x="101178" y="1337492"/>
                      </a:lnTo>
                      <a:lnTo>
                        <a:pt x="140160" y="1358648"/>
                      </a:lnTo>
                      <a:lnTo>
                        <a:pt x="183238" y="1372018"/>
                      </a:lnTo>
                      <a:lnTo>
                        <a:pt x="229488" y="1376680"/>
                      </a:lnTo>
                      <a:lnTo>
                        <a:pt x="1604390" y="1376680"/>
                      </a:lnTo>
                      <a:lnTo>
                        <a:pt x="1650641" y="1372018"/>
                      </a:lnTo>
                      <a:lnTo>
                        <a:pt x="1693719" y="1358648"/>
                      </a:lnTo>
                      <a:lnTo>
                        <a:pt x="1732701" y="1337492"/>
                      </a:lnTo>
                      <a:lnTo>
                        <a:pt x="1766665" y="1309474"/>
                      </a:lnTo>
                      <a:lnTo>
                        <a:pt x="1794687" y="1275516"/>
                      </a:lnTo>
                      <a:lnTo>
                        <a:pt x="1815845" y="1236541"/>
                      </a:lnTo>
                      <a:lnTo>
                        <a:pt x="1829217" y="1193470"/>
                      </a:lnTo>
                      <a:lnTo>
                        <a:pt x="1833879" y="1147229"/>
                      </a:lnTo>
                      <a:lnTo>
                        <a:pt x="1833879" y="229488"/>
                      </a:lnTo>
                      <a:lnTo>
                        <a:pt x="1829217" y="183238"/>
                      </a:lnTo>
                      <a:lnTo>
                        <a:pt x="1815845" y="140160"/>
                      </a:lnTo>
                      <a:lnTo>
                        <a:pt x="1794687" y="101178"/>
                      </a:lnTo>
                      <a:lnTo>
                        <a:pt x="1766665" y="67214"/>
                      </a:lnTo>
                      <a:lnTo>
                        <a:pt x="1732701" y="39192"/>
                      </a:lnTo>
                      <a:lnTo>
                        <a:pt x="1693719" y="18034"/>
                      </a:lnTo>
                      <a:lnTo>
                        <a:pt x="1650641" y="4662"/>
                      </a:lnTo>
                      <a:lnTo>
                        <a:pt x="1604390" y="0"/>
                      </a:lnTo>
                      <a:close/>
                    </a:path>
                  </a:pathLst>
                </a:custGeom>
                <a:solidFill>
                  <a:srgbClr val="44536A"/>
                </a:solidFill>
                <a:scene3d>
                  <a:camera prst="orthographicFront"/>
                  <a:lightRig rig="threePt" dir="t"/>
                </a:scene3d>
                <a:sp3d>
                  <a:bevelT/>
                </a:sp3d>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2" name="object 47"/>
                <p:cNvSpPr/>
                <p:nvPr/>
              </p:nvSpPr>
              <p:spPr>
                <a:xfrm>
                  <a:off x="7247890" y="4702809"/>
                  <a:ext cx="1833880" cy="1376680"/>
                </a:xfrm>
                <a:custGeom>
                  <a:avLst/>
                  <a:gdLst/>
                  <a:ahLst/>
                  <a:cxnLst/>
                  <a:rect l="l" t="t" r="r" b="b"/>
                  <a:pathLst>
                    <a:path w="1833879" h="1376679">
                      <a:moveTo>
                        <a:pt x="0" y="229488"/>
                      </a:moveTo>
                      <a:lnTo>
                        <a:pt x="4662" y="183238"/>
                      </a:lnTo>
                      <a:lnTo>
                        <a:pt x="18034" y="140160"/>
                      </a:lnTo>
                      <a:lnTo>
                        <a:pt x="39192" y="101178"/>
                      </a:lnTo>
                      <a:lnTo>
                        <a:pt x="67214" y="67214"/>
                      </a:lnTo>
                      <a:lnTo>
                        <a:pt x="101178" y="39192"/>
                      </a:lnTo>
                      <a:lnTo>
                        <a:pt x="140160" y="18033"/>
                      </a:lnTo>
                      <a:lnTo>
                        <a:pt x="183238" y="4662"/>
                      </a:lnTo>
                      <a:lnTo>
                        <a:pt x="229488" y="0"/>
                      </a:lnTo>
                      <a:lnTo>
                        <a:pt x="1604390" y="0"/>
                      </a:lnTo>
                      <a:lnTo>
                        <a:pt x="1650641" y="4662"/>
                      </a:lnTo>
                      <a:lnTo>
                        <a:pt x="1693719" y="18034"/>
                      </a:lnTo>
                      <a:lnTo>
                        <a:pt x="1732701" y="39192"/>
                      </a:lnTo>
                      <a:lnTo>
                        <a:pt x="1766665" y="67214"/>
                      </a:lnTo>
                      <a:lnTo>
                        <a:pt x="1794687" y="101178"/>
                      </a:lnTo>
                      <a:lnTo>
                        <a:pt x="1815845" y="140160"/>
                      </a:lnTo>
                      <a:lnTo>
                        <a:pt x="1829217" y="183238"/>
                      </a:lnTo>
                      <a:lnTo>
                        <a:pt x="1833879" y="229488"/>
                      </a:lnTo>
                      <a:lnTo>
                        <a:pt x="1833879" y="1147229"/>
                      </a:lnTo>
                      <a:lnTo>
                        <a:pt x="1829217" y="1193470"/>
                      </a:lnTo>
                      <a:lnTo>
                        <a:pt x="1815845" y="1236541"/>
                      </a:lnTo>
                      <a:lnTo>
                        <a:pt x="1794687" y="1275516"/>
                      </a:lnTo>
                      <a:lnTo>
                        <a:pt x="1766665" y="1309474"/>
                      </a:lnTo>
                      <a:lnTo>
                        <a:pt x="1732701" y="1337492"/>
                      </a:lnTo>
                      <a:lnTo>
                        <a:pt x="1693719" y="1358648"/>
                      </a:lnTo>
                      <a:lnTo>
                        <a:pt x="1650641" y="1372018"/>
                      </a:lnTo>
                      <a:lnTo>
                        <a:pt x="1604390" y="1376680"/>
                      </a:lnTo>
                      <a:lnTo>
                        <a:pt x="229488" y="1376680"/>
                      </a:lnTo>
                      <a:lnTo>
                        <a:pt x="183238" y="1372018"/>
                      </a:lnTo>
                      <a:lnTo>
                        <a:pt x="140160" y="1358648"/>
                      </a:lnTo>
                      <a:lnTo>
                        <a:pt x="101178" y="1337492"/>
                      </a:lnTo>
                      <a:lnTo>
                        <a:pt x="67214" y="1309474"/>
                      </a:lnTo>
                      <a:lnTo>
                        <a:pt x="39192" y="1275516"/>
                      </a:lnTo>
                      <a:lnTo>
                        <a:pt x="18034" y="1236541"/>
                      </a:lnTo>
                      <a:lnTo>
                        <a:pt x="4662" y="1193470"/>
                      </a:lnTo>
                      <a:lnTo>
                        <a:pt x="0" y="1147229"/>
                      </a:lnTo>
                      <a:lnTo>
                        <a:pt x="0" y="229488"/>
                      </a:lnTo>
                      <a:close/>
                    </a:path>
                  </a:pathLst>
                </a:custGeom>
                <a:ln w="63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20" name="object 48"/>
              <p:cNvSpPr txBox="1"/>
              <p:nvPr/>
            </p:nvSpPr>
            <p:spPr>
              <a:xfrm>
                <a:off x="7429800" y="4817514"/>
                <a:ext cx="1441450" cy="187325"/>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1050" b="1" i="0" u="none" strike="noStrike" kern="0" cap="none" spc="0" normalizeH="0" baseline="0" noProof="0" dirty="0">
                    <a:ln>
                      <a:noFill/>
                    </a:ln>
                    <a:solidFill>
                      <a:srgbClr val="FFFFFF"/>
                    </a:solidFill>
                    <a:effectLst/>
                    <a:uLnTx/>
                    <a:uFillTx/>
                    <a:latin typeface="Arial"/>
                    <a:ea typeface="+mn-ea"/>
                    <a:cs typeface="Arial"/>
                  </a:rPr>
                  <a:t>Secondary</a:t>
                </a:r>
                <a:r>
                  <a:rPr kumimoji="0" sz="1050" b="1" i="0" u="none" strike="noStrike" kern="0" cap="none" spc="-70" normalizeH="0" baseline="0" noProof="0" dirty="0">
                    <a:ln>
                      <a:noFill/>
                    </a:ln>
                    <a:solidFill>
                      <a:srgbClr val="FFFFFF"/>
                    </a:solidFill>
                    <a:effectLst/>
                    <a:uLnTx/>
                    <a:uFillTx/>
                    <a:latin typeface="Arial"/>
                    <a:ea typeface="+mn-ea"/>
                    <a:cs typeface="Arial"/>
                  </a:rPr>
                  <a:t> </a:t>
                </a:r>
                <a:r>
                  <a:rPr kumimoji="0" sz="1050" b="1" i="0" u="none" strike="noStrike" kern="0" cap="none" spc="-10" normalizeH="0" baseline="0" noProof="0" dirty="0">
                    <a:ln>
                      <a:noFill/>
                    </a:ln>
                    <a:solidFill>
                      <a:srgbClr val="FFFFFF"/>
                    </a:solidFill>
                    <a:effectLst/>
                    <a:uLnTx/>
                    <a:uFillTx/>
                    <a:latin typeface="Arial"/>
                    <a:ea typeface="+mn-ea"/>
                    <a:cs typeface="Arial"/>
                  </a:rPr>
                  <a:t>Endpoints:</a:t>
                </a:r>
                <a:endParaRPr kumimoji="0" sz="105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21" name="object 49"/>
              <p:cNvSpPr txBox="1"/>
              <p:nvPr/>
            </p:nvSpPr>
            <p:spPr>
              <a:xfrm>
                <a:off x="7321803" y="5013076"/>
                <a:ext cx="1713231" cy="1029769"/>
              </a:xfrm>
              <a:prstGeom prst="rect">
                <a:avLst/>
              </a:prstGeom>
            </p:spPr>
            <p:txBody>
              <a:bodyPr vert="horz" wrap="square" lIns="0" tIns="13970" rIns="0" bIns="0" rtlCol="0">
                <a:spAutoFit/>
              </a:bodyPr>
              <a:lstStyle/>
              <a:p>
                <a:pPr marL="287338" marR="0" lvl="0" indent="-233363" algn="l" defTabSz="914400" rtl="0" eaLnBrk="1" fontAlgn="auto" latinLnBrk="0" hangingPunct="1">
                  <a:lnSpc>
                    <a:spcPct val="100000"/>
                  </a:lnSpc>
                  <a:spcBef>
                    <a:spcPts val="110"/>
                  </a:spcBef>
                  <a:spcAft>
                    <a:spcPts val="0"/>
                  </a:spcAft>
                  <a:buClrTx/>
                  <a:buSzTx/>
                  <a:buFontTx/>
                  <a:buAutoNum type="arabicPeriod"/>
                  <a:tabLst>
                    <a:tab pos="268605" algn="l"/>
                    <a:tab pos="269240" algn="l"/>
                  </a:tabLst>
                  <a:defRPr/>
                </a:pPr>
                <a:r>
                  <a:rPr kumimoji="0" sz="1100" b="1" i="0" u="none" strike="noStrike" kern="0" cap="none" spc="0" normalizeH="0" baseline="0" noProof="0" dirty="0">
                    <a:ln>
                      <a:noFill/>
                    </a:ln>
                    <a:solidFill>
                      <a:srgbClr val="FFFFFF"/>
                    </a:solidFill>
                    <a:effectLst/>
                    <a:uLnTx/>
                    <a:uFillTx/>
                    <a:latin typeface="Arial"/>
                    <a:ea typeface="+mn-ea"/>
                    <a:cs typeface="Arial"/>
                  </a:rPr>
                  <a:t>Median</a:t>
                </a:r>
                <a:r>
                  <a:rPr kumimoji="0" sz="1100" b="1" i="0" u="none" strike="noStrike" kern="0" cap="none" spc="-5" normalizeH="0" baseline="0" noProof="0" dirty="0">
                    <a:ln>
                      <a:noFill/>
                    </a:ln>
                    <a:solidFill>
                      <a:srgbClr val="FFFFFF"/>
                    </a:solidFill>
                    <a:effectLst/>
                    <a:uLnTx/>
                    <a:uFillTx/>
                    <a:latin typeface="Arial"/>
                    <a:ea typeface="+mn-ea"/>
                    <a:cs typeface="Arial"/>
                  </a:rPr>
                  <a:t> </a:t>
                </a:r>
                <a:r>
                  <a:rPr kumimoji="0" sz="1100" b="1" i="0" u="none" strike="noStrike" kern="0" cap="none" spc="0" normalizeH="0" baseline="0" noProof="0" dirty="0">
                    <a:ln>
                      <a:noFill/>
                    </a:ln>
                    <a:solidFill>
                      <a:srgbClr val="FFFFFF"/>
                    </a:solidFill>
                    <a:effectLst/>
                    <a:uLnTx/>
                    <a:uFillTx/>
                    <a:latin typeface="Arial"/>
                    <a:ea typeface="+mn-ea"/>
                    <a:cs typeface="Arial"/>
                  </a:rPr>
                  <a:t>days</a:t>
                </a:r>
                <a:r>
                  <a:rPr kumimoji="0" sz="1100" b="1" i="0" u="none" strike="noStrike" kern="0" cap="none" spc="-35" normalizeH="0" baseline="0" noProof="0" dirty="0">
                    <a:ln>
                      <a:noFill/>
                    </a:ln>
                    <a:solidFill>
                      <a:srgbClr val="FFFFFF"/>
                    </a:solidFill>
                    <a:effectLst/>
                    <a:uLnTx/>
                    <a:uFillTx/>
                    <a:latin typeface="Arial"/>
                    <a:ea typeface="+mn-ea"/>
                    <a:cs typeface="Arial"/>
                  </a:rPr>
                  <a:t> </a:t>
                </a:r>
                <a:r>
                  <a:rPr kumimoji="0" sz="1100" b="1" i="0" u="none" strike="noStrike" kern="0" cap="none" spc="-25" normalizeH="0" baseline="0" noProof="0" dirty="0">
                    <a:ln>
                      <a:noFill/>
                    </a:ln>
                    <a:solidFill>
                      <a:srgbClr val="FFFFFF"/>
                    </a:solidFill>
                    <a:effectLst/>
                    <a:uLnTx/>
                    <a:uFillTx/>
                    <a:latin typeface="Arial"/>
                    <a:ea typeface="+mn-ea"/>
                    <a:cs typeface="Arial"/>
                  </a:rPr>
                  <a:t>LOS</a:t>
                </a:r>
                <a:endParaRPr kumimoji="0" sz="1100" b="1" i="0" u="none" strike="noStrike" kern="0" cap="none" spc="0" normalizeH="0" baseline="0" noProof="0" dirty="0">
                  <a:ln>
                    <a:noFill/>
                  </a:ln>
                  <a:solidFill>
                    <a:sysClr val="windowText" lastClr="000000"/>
                  </a:solidFill>
                  <a:effectLst/>
                  <a:uLnTx/>
                  <a:uFillTx/>
                  <a:latin typeface="Arial"/>
                  <a:ea typeface="+mn-ea"/>
                  <a:cs typeface="Arial"/>
                </a:endParaRPr>
              </a:p>
              <a:p>
                <a:pPr marL="287338" marR="5080" lvl="0" indent="-233363" algn="l" defTabSz="914400" rtl="0" eaLnBrk="1" fontAlgn="auto" latinLnBrk="0" hangingPunct="1">
                  <a:lnSpc>
                    <a:spcPct val="100000"/>
                  </a:lnSpc>
                  <a:spcBef>
                    <a:spcPts val="5"/>
                  </a:spcBef>
                  <a:spcAft>
                    <a:spcPts val="0"/>
                  </a:spcAft>
                  <a:buClrTx/>
                  <a:buSzTx/>
                  <a:buFontTx/>
                  <a:buAutoNum type="arabicPeriod"/>
                  <a:tabLst>
                    <a:tab pos="268605" algn="l"/>
                    <a:tab pos="269240" algn="l"/>
                  </a:tabLst>
                  <a:defRPr/>
                </a:pPr>
                <a:r>
                  <a:rPr kumimoji="0" sz="1100" b="1" i="0" u="none" strike="noStrike" kern="0" cap="none" spc="0" normalizeH="0" baseline="0" noProof="0" dirty="0">
                    <a:ln>
                      <a:noFill/>
                    </a:ln>
                    <a:solidFill>
                      <a:srgbClr val="FFFFFF"/>
                    </a:solidFill>
                    <a:effectLst/>
                    <a:uLnTx/>
                    <a:uFillTx/>
                    <a:latin typeface="Arial"/>
                    <a:ea typeface="+mn-ea"/>
                    <a:cs typeface="Arial"/>
                  </a:rPr>
                  <a:t>%</a:t>
                </a:r>
                <a:r>
                  <a:rPr kumimoji="0" sz="1100" b="1" i="0" u="none" strike="noStrike" kern="0" cap="none" spc="-35" normalizeH="0" baseline="0" noProof="0" dirty="0">
                    <a:ln>
                      <a:noFill/>
                    </a:ln>
                    <a:solidFill>
                      <a:srgbClr val="FFFFFF"/>
                    </a:solidFill>
                    <a:effectLst/>
                    <a:uLnTx/>
                    <a:uFillTx/>
                    <a:latin typeface="Arial"/>
                    <a:ea typeface="+mn-ea"/>
                    <a:cs typeface="Arial"/>
                  </a:rPr>
                  <a:t> </a:t>
                </a:r>
                <a:r>
                  <a:rPr kumimoji="0" sz="1100" b="1" i="0" u="none" strike="noStrike" kern="0" cap="none" spc="0" normalizeH="0" baseline="0" noProof="0" dirty="0">
                    <a:ln>
                      <a:noFill/>
                    </a:ln>
                    <a:solidFill>
                      <a:srgbClr val="FFFFFF"/>
                    </a:solidFill>
                    <a:effectLst/>
                    <a:uLnTx/>
                    <a:uFillTx/>
                    <a:latin typeface="Arial"/>
                    <a:ea typeface="+mn-ea"/>
                    <a:cs typeface="Arial"/>
                  </a:rPr>
                  <a:t>of</a:t>
                </a:r>
                <a:r>
                  <a:rPr kumimoji="0" sz="1100" b="1" i="0" u="none" strike="noStrike" kern="0" cap="none" spc="-30" normalizeH="0" baseline="0" noProof="0" dirty="0">
                    <a:ln>
                      <a:noFill/>
                    </a:ln>
                    <a:solidFill>
                      <a:srgbClr val="FFFFFF"/>
                    </a:solidFill>
                    <a:effectLst/>
                    <a:uLnTx/>
                    <a:uFillTx/>
                    <a:latin typeface="Arial"/>
                    <a:ea typeface="+mn-ea"/>
                    <a:cs typeface="Arial"/>
                  </a:rPr>
                  <a:t> </a:t>
                </a:r>
                <a:r>
                  <a:rPr kumimoji="0" sz="1100" b="1" i="0" u="none" strike="noStrike" kern="0" cap="none" spc="0" normalizeH="0" baseline="0" noProof="0" dirty="0">
                    <a:ln>
                      <a:noFill/>
                    </a:ln>
                    <a:solidFill>
                      <a:srgbClr val="FFFFFF"/>
                    </a:solidFill>
                    <a:effectLst/>
                    <a:uLnTx/>
                    <a:uFillTx/>
                    <a:latin typeface="Arial"/>
                    <a:ea typeface="+mn-ea"/>
                    <a:cs typeface="Arial"/>
                  </a:rPr>
                  <a:t>subjects</a:t>
                </a:r>
                <a:r>
                  <a:rPr kumimoji="0" sz="1100" b="1" i="0" u="none" strike="noStrike" kern="0" cap="none" spc="-40" normalizeH="0" baseline="0" noProof="0" dirty="0">
                    <a:ln>
                      <a:noFill/>
                    </a:ln>
                    <a:solidFill>
                      <a:srgbClr val="FFFFFF"/>
                    </a:solidFill>
                    <a:effectLst/>
                    <a:uLnTx/>
                    <a:uFillTx/>
                    <a:latin typeface="Arial"/>
                    <a:ea typeface="+mn-ea"/>
                    <a:cs typeface="Arial"/>
                  </a:rPr>
                  <a:t> </a:t>
                </a:r>
                <a:r>
                  <a:rPr kumimoji="0" sz="1100" b="1" i="0" u="none" strike="noStrike" kern="0" cap="none" spc="0" normalizeH="0" baseline="0" noProof="0" dirty="0">
                    <a:ln>
                      <a:noFill/>
                    </a:ln>
                    <a:solidFill>
                      <a:srgbClr val="FFFFFF"/>
                    </a:solidFill>
                    <a:effectLst/>
                    <a:uLnTx/>
                    <a:uFillTx/>
                    <a:latin typeface="Arial"/>
                    <a:ea typeface="+mn-ea"/>
                    <a:cs typeface="Arial"/>
                  </a:rPr>
                  <a:t>with</a:t>
                </a:r>
                <a:r>
                  <a:rPr kumimoji="0" sz="1100" b="1" i="0" u="none" strike="noStrike" kern="0" cap="none" spc="-5" normalizeH="0" baseline="0" noProof="0" dirty="0">
                    <a:ln>
                      <a:noFill/>
                    </a:ln>
                    <a:solidFill>
                      <a:srgbClr val="FFFFFF"/>
                    </a:solidFill>
                    <a:effectLst/>
                    <a:uLnTx/>
                    <a:uFillTx/>
                    <a:latin typeface="Arial"/>
                    <a:ea typeface="+mn-ea"/>
                    <a:cs typeface="Arial"/>
                  </a:rPr>
                  <a:t> </a:t>
                </a:r>
                <a:r>
                  <a:rPr kumimoji="0" sz="1100" b="1" i="0" u="none" strike="noStrike" kern="0" cap="none" spc="-50" normalizeH="0" baseline="0" noProof="0" dirty="0">
                    <a:ln>
                      <a:noFill/>
                    </a:ln>
                    <a:solidFill>
                      <a:srgbClr val="FFFFFF"/>
                    </a:solidFill>
                    <a:effectLst/>
                    <a:uLnTx/>
                    <a:uFillTx/>
                    <a:latin typeface="Arial"/>
                    <a:ea typeface="+mn-ea"/>
                    <a:cs typeface="Arial"/>
                  </a:rPr>
                  <a:t>≥ </a:t>
                </a:r>
                <a:r>
                  <a:rPr kumimoji="0" sz="1100" b="1" i="0" u="none" strike="noStrike" kern="0" cap="none" spc="0" normalizeH="0" baseline="0" noProof="0" dirty="0">
                    <a:ln>
                      <a:noFill/>
                    </a:ln>
                    <a:solidFill>
                      <a:srgbClr val="FFFFFF"/>
                    </a:solidFill>
                    <a:effectLst/>
                    <a:uLnTx/>
                    <a:uFillTx/>
                    <a:latin typeface="Arial"/>
                    <a:ea typeface="+mn-ea"/>
                    <a:cs typeface="Arial"/>
                  </a:rPr>
                  <a:t>moderate</a:t>
                </a:r>
                <a:r>
                  <a:rPr kumimoji="0" sz="1100" b="1" i="0" u="none" strike="noStrike" kern="0" cap="none" spc="-40" normalizeH="0" baseline="0" noProof="0" dirty="0">
                    <a:ln>
                      <a:noFill/>
                    </a:ln>
                    <a:solidFill>
                      <a:srgbClr val="FFFFFF"/>
                    </a:solidFill>
                    <a:effectLst/>
                    <a:uLnTx/>
                    <a:uFillTx/>
                    <a:latin typeface="Arial"/>
                    <a:ea typeface="+mn-ea"/>
                    <a:cs typeface="Arial"/>
                  </a:rPr>
                  <a:t> </a:t>
                </a:r>
                <a:r>
                  <a:rPr kumimoji="0" sz="1100" b="1" i="0" u="none" strike="noStrike" kern="0" cap="none" spc="0" normalizeH="0" baseline="0" noProof="0" dirty="0">
                    <a:ln>
                      <a:noFill/>
                    </a:ln>
                    <a:solidFill>
                      <a:srgbClr val="FFFFFF"/>
                    </a:solidFill>
                    <a:effectLst/>
                    <a:uLnTx/>
                    <a:uFillTx/>
                    <a:latin typeface="Arial"/>
                    <a:ea typeface="+mn-ea"/>
                    <a:cs typeface="Arial"/>
                  </a:rPr>
                  <a:t>AR</a:t>
                </a:r>
                <a:r>
                  <a:rPr kumimoji="0" sz="1100" b="1" i="0" u="none" strike="noStrike" kern="0" cap="none" spc="-35" normalizeH="0" baseline="0" noProof="0" dirty="0">
                    <a:ln>
                      <a:noFill/>
                    </a:ln>
                    <a:solidFill>
                      <a:srgbClr val="FFFFFF"/>
                    </a:solidFill>
                    <a:effectLst/>
                    <a:uLnTx/>
                    <a:uFillTx/>
                    <a:latin typeface="Arial"/>
                    <a:ea typeface="+mn-ea"/>
                    <a:cs typeface="Arial"/>
                  </a:rPr>
                  <a:t> </a:t>
                </a:r>
                <a:r>
                  <a:rPr kumimoji="0" sz="1100" b="1" i="0" u="none" strike="noStrike" kern="0" cap="none" spc="-25" normalizeH="0" baseline="0" noProof="0" dirty="0">
                    <a:ln>
                      <a:noFill/>
                    </a:ln>
                    <a:solidFill>
                      <a:srgbClr val="FFFFFF"/>
                    </a:solidFill>
                    <a:effectLst/>
                    <a:uLnTx/>
                    <a:uFillTx/>
                    <a:latin typeface="Arial"/>
                    <a:ea typeface="+mn-ea"/>
                    <a:cs typeface="Arial"/>
                  </a:rPr>
                  <a:t>at </a:t>
                </a:r>
                <a:r>
                  <a:rPr kumimoji="0" sz="1100" b="1" i="0" u="none" strike="noStrike" kern="0" cap="none" spc="-10" normalizeH="0" baseline="0" noProof="0" dirty="0">
                    <a:ln>
                      <a:noFill/>
                    </a:ln>
                    <a:solidFill>
                      <a:srgbClr val="FFFFFF"/>
                    </a:solidFill>
                    <a:effectLst/>
                    <a:uLnTx/>
                    <a:uFillTx/>
                    <a:latin typeface="Arial"/>
                    <a:ea typeface="+mn-ea"/>
                    <a:cs typeface="Arial"/>
                  </a:rPr>
                  <a:t>discharge</a:t>
                </a:r>
                <a:endParaRPr kumimoji="0" sz="1100" b="1" i="0" u="none" strike="noStrike" kern="0" cap="none" spc="0" normalizeH="0" baseline="0" noProof="0" dirty="0">
                  <a:ln>
                    <a:noFill/>
                  </a:ln>
                  <a:solidFill>
                    <a:sysClr val="windowText" lastClr="000000"/>
                  </a:solidFill>
                  <a:effectLst/>
                  <a:uLnTx/>
                  <a:uFillTx/>
                  <a:latin typeface="Arial"/>
                  <a:ea typeface="+mn-ea"/>
                  <a:cs typeface="Arial"/>
                </a:endParaRPr>
              </a:p>
              <a:p>
                <a:pPr marL="287338" marR="0" lvl="0" indent="-233363" algn="l" defTabSz="914400" rtl="0" eaLnBrk="1" fontAlgn="auto" latinLnBrk="0" hangingPunct="1">
                  <a:lnSpc>
                    <a:spcPct val="100000"/>
                  </a:lnSpc>
                  <a:spcBef>
                    <a:spcPts val="0"/>
                  </a:spcBef>
                  <a:spcAft>
                    <a:spcPts val="0"/>
                  </a:spcAft>
                  <a:buClrTx/>
                  <a:buSzTx/>
                  <a:buFontTx/>
                  <a:buAutoNum type="arabicPeriod"/>
                  <a:tabLst>
                    <a:tab pos="268605" algn="l"/>
                    <a:tab pos="269240" algn="l"/>
                  </a:tabLst>
                  <a:defRPr/>
                </a:pPr>
                <a:r>
                  <a:rPr kumimoji="0" sz="1100" b="1" i="0" u="none" strike="noStrike" kern="0" cap="none" spc="0" normalizeH="0" baseline="0" noProof="0" dirty="0">
                    <a:ln>
                      <a:noFill/>
                    </a:ln>
                    <a:solidFill>
                      <a:srgbClr val="FFFFFF"/>
                    </a:solidFill>
                    <a:effectLst/>
                    <a:uLnTx/>
                    <a:uFillTx/>
                    <a:latin typeface="Arial"/>
                    <a:ea typeface="+mn-ea"/>
                    <a:cs typeface="Arial"/>
                  </a:rPr>
                  <a:t>Rate</a:t>
                </a:r>
                <a:r>
                  <a:rPr kumimoji="0" sz="1100" b="1" i="0" u="none" strike="noStrike" kern="0" cap="none" spc="-30" normalizeH="0" baseline="0" noProof="0" dirty="0">
                    <a:ln>
                      <a:noFill/>
                    </a:ln>
                    <a:solidFill>
                      <a:srgbClr val="FFFFFF"/>
                    </a:solidFill>
                    <a:effectLst/>
                    <a:uLnTx/>
                    <a:uFillTx/>
                    <a:latin typeface="Arial"/>
                    <a:ea typeface="+mn-ea"/>
                    <a:cs typeface="Arial"/>
                  </a:rPr>
                  <a:t> </a:t>
                </a:r>
                <a:r>
                  <a:rPr kumimoji="0" sz="1100" b="1" i="0" u="none" strike="noStrike" kern="0" cap="none" spc="0" normalizeH="0" baseline="0" noProof="0" dirty="0">
                    <a:ln>
                      <a:noFill/>
                    </a:ln>
                    <a:solidFill>
                      <a:srgbClr val="FFFFFF"/>
                    </a:solidFill>
                    <a:effectLst/>
                    <a:uLnTx/>
                    <a:uFillTx/>
                    <a:latin typeface="Arial"/>
                    <a:ea typeface="+mn-ea"/>
                    <a:cs typeface="Arial"/>
                  </a:rPr>
                  <a:t>of</a:t>
                </a:r>
                <a:r>
                  <a:rPr kumimoji="0" sz="1100" b="1" i="0" u="none" strike="noStrike" kern="0" cap="none" spc="-30" normalizeH="0" baseline="0" noProof="0" dirty="0">
                    <a:ln>
                      <a:noFill/>
                    </a:ln>
                    <a:solidFill>
                      <a:srgbClr val="FFFFFF"/>
                    </a:solidFill>
                    <a:effectLst/>
                    <a:uLnTx/>
                    <a:uFillTx/>
                    <a:latin typeface="Arial"/>
                    <a:ea typeface="+mn-ea"/>
                    <a:cs typeface="Arial"/>
                  </a:rPr>
                  <a:t> </a:t>
                </a:r>
                <a:r>
                  <a:rPr kumimoji="0" sz="1100" b="1" i="0" u="none" strike="noStrike" kern="0" cap="none" spc="0" normalizeH="0" baseline="0" noProof="0" dirty="0">
                    <a:ln>
                      <a:noFill/>
                    </a:ln>
                    <a:solidFill>
                      <a:srgbClr val="FFFFFF"/>
                    </a:solidFill>
                    <a:effectLst/>
                    <a:uLnTx/>
                    <a:uFillTx/>
                    <a:latin typeface="Arial"/>
                    <a:ea typeface="+mn-ea"/>
                    <a:cs typeface="Arial"/>
                  </a:rPr>
                  <a:t>new</a:t>
                </a:r>
                <a:r>
                  <a:rPr kumimoji="0" sz="1100" b="1" i="0" u="none" strike="noStrike" kern="0" cap="none" spc="-5" normalizeH="0" baseline="0" noProof="0" dirty="0">
                    <a:ln>
                      <a:noFill/>
                    </a:ln>
                    <a:solidFill>
                      <a:srgbClr val="FFFFFF"/>
                    </a:solidFill>
                    <a:effectLst/>
                    <a:uLnTx/>
                    <a:uFillTx/>
                    <a:latin typeface="Arial"/>
                    <a:ea typeface="+mn-ea"/>
                    <a:cs typeface="Arial"/>
                  </a:rPr>
                  <a:t> </a:t>
                </a:r>
                <a:r>
                  <a:rPr kumimoji="0" sz="1100" b="1" i="0" u="none" strike="noStrike" kern="0" cap="none" spc="0" normalizeH="0" baseline="0" noProof="0" dirty="0">
                    <a:ln>
                      <a:noFill/>
                    </a:ln>
                    <a:solidFill>
                      <a:srgbClr val="FFFFFF"/>
                    </a:solidFill>
                    <a:effectLst/>
                    <a:uLnTx/>
                    <a:uFillTx/>
                    <a:latin typeface="Arial"/>
                    <a:ea typeface="+mn-ea"/>
                    <a:cs typeface="Arial"/>
                  </a:rPr>
                  <a:t>PPI</a:t>
                </a:r>
                <a:r>
                  <a:rPr kumimoji="0" sz="1100" b="1" i="0" u="none" strike="noStrike" kern="0" cap="none" spc="-30" normalizeH="0" baseline="0" noProof="0" dirty="0">
                    <a:ln>
                      <a:noFill/>
                    </a:ln>
                    <a:solidFill>
                      <a:srgbClr val="FFFFFF"/>
                    </a:solidFill>
                    <a:effectLst/>
                    <a:uLnTx/>
                    <a:uFillTx/>
                    <a:latin typeface="Arial"/>
                    <a:ea typeface="+mn-ea"/>
                    <a:cs typeface="Arial"/>
                  </a:rPr>
                  <a:t> </a:t>
                </a:r>
                <a:r>
                  <a:rPr kumimoji="0" sz="1100" b="1" i="0" u="none" strike="noStrike" kern="0" cap="none" spc="-25" normalizeH="0" baseline="0" noProof="0" dirty="0">
                    <a:ln>
                      <a:noFill/>
                    </a:ln>
                    <a:solidFill>
                      <a:srgbClr val="FFFFFF"/>
                    </a:solidFill>
                    <a:effectLst/>
                    <a:uLnTx/>
                    <a:uFillTx/>
                    <a:latin typeface="Arial"/>
                    <a:ea typeface="+mn-ea"/>
                    <a:cs typeface="Arial"/>
                  </a:rPr>
                  <a:t>at</a:t>
                </a:r>
                <a:r>
                  <a:rPr kumimoji="0" lang="en-US" sz="1100" b="1" i="0" u="none" strike="noStrike" kern="0" cap="none" spc="-25" normalizeH="0" baseline="0" noProof="0" dirty="0">
                    <a:ln>
                      <a:noFill/>
                    </a:ln>
                    <a:solidFill>
                      <a:srgbClr val="FFFFFF"/>
                    </a:solidFill>
                    <a:effectLst/>
                    <a:uLnTx/>
                    <a:uFillTx/>
                    <a:latin typeface="Arial"/>
                    <a:ea typeface="+mn-ea"/>
                    <a:cs typeface="Arial"/>
                  </a:rPr>
                  <a:t> </a:t>
                </a:r>
                <a:r>
                  <a:rPr kumimoji="0" sz="1100" b="1" i="0" u="none" strike="noStrike" kern="0" cap="none" spc="0" normalizeH="0" baseline="0" noProof="0" dirty="0">
                    <a:ln>
                      <a:noFill/>
                    </a:ln>
                    <a:solidFill>
                      <a:srgbClr val="FFFFFF"/>
                    </a:solidFill>
                    <a:effectLst/>
                    <a:uLnTx/>
                    <a:uFillTx/>
                    <a:latin typeface="Arial"/>
                    <a:ea typeface="+mn-ea"/>
                    <a:cs typeface="Arial"/>
                  </a:rPr>
                  <a:t>30</a:t>
                </a:r>
                <a:r>
                  <a:rPr kumimoji="0" sz="1100" b="1" i="0" u="none" strike="noStrike" kern="0" cap="none" spc="-10" normalizeH="0" baseline="0" noProof="0" dirty="0">
                    <a:ln>
                      <a:noFill/>
                    </a:ln>
                    <a:solidFill>
                      <a:srgbClr val="FFFFFF"/>
                    </a:solidFill>
                    <a:effectLst/>
                    <a:uLnTx/>
                    <a:uFillTx/>
                    <a:latin typeface="Arial"/>
                    <a:ea typeface="+mn-ea"/>
                    <a:cs typeface="Arial"/>
                  </a:rPr>
                  <a:t> </a:t>
                </a:r>
                <a:r>
                  <a:rPr kumimoji="0" sz="1100" b="1" i="0" u="none" strike="noStrike" kern="0" cap="none" spc="-20" normalizeH="0" baseline="0" noProof="0" dirty="0">
                    <a:ln>
                      <a:noFill/>
                    </a:ln>
                    <a:solidFill>
                      <a:srgbClr val="FFFFFF"/>
                    </a:solidFill>
                    <a:effectLst/>
                    <a:uLnTx/>
                    <a:uFillTx/>
                    <a:latin typeface="Arial"/>
                    <a:ea typeface="+mn-ea"/>
                    <a:cs typeface="Arial"/>
                  </a:rPr>
                  <a:t>days</a:t>
                </a:r>
                <a:endParaRPr kumimoji="0" sz="1100" b="1" i="0" u="none" strike="noStrike" kern="0" cap="none" spc="0" normalizeH="0" baseline="0" noProof="0" dirty="0">
                  <a:ln>
                    <a:noFill/>
                  </a:ln>
                  <a:solidFill>
                    <a:sysClr val="windowText" lastClr="000000"/>
                  </a:solidFill>
                  <a:effectLst/>
                  <a:uLnTx/>
                  <a:uFillTx/>
                  <a:latin typeface="Arial"/>
                  <a:ea typeface="+mn-ea"/>
                  <a:cs typeface="Arial"/>
                </a:endParaRPr>
              </a:p>
            </p:txBody>
          </p:sp>
          <p:grpSp>
            <p:nvGrpSpPr>
              <p:cNvPr id="23" name="object 52"/>
              <p:cNvGrpSpPr/>
              <p:nvPr/>
            </p:nvGrpSpPr>
            <p:grpSpPr>
              <a:xfrm>
                <a:off x="5852159" y="2517127"/>
                <a:ext cx="2652014" cy="571766"/>
                <a:chOff x="5852159" y="2517127"/>
                <a:chExt cx="2652014" cy="571766"/>
              </a:xfrm>
            </p:grpSpPr>
            <p:pic>
              <p:nvPicPr>
                <p:cNvPr id="25" name="object 53"/>
                <p:cNvPicPr/>
                <p:nvPr/>
              </p:nvPicPr>
              <p:blipFill>
                <a:blip r:embed="rId12" cstate="print"/>
                <a:stretch>
                  <a:fillRect/>
                </a:stretch>
              </p:blipFill>
              <p:spPr>
                <a:xfrm>
                  <a:off x="5852159" y="2517127"/>
                  <a:ext cx="2652014" cy="571766"/>
                </a:xfrm>
                <a:prstGeom prst="rect">
                  <a:avLst/>
                </a:prstGeom>
              </p:spPr>
            </p:pic>
            <p:pic>
              <p:nvPicPr>
                <p:cNvPr id="26" name="object 54"/>
                <p:cNvPicPr/>
                <p:nvPr/>
              </p:nvPicPr>
              <p:blipFill>
                <a:blip r:embed="rId13" cstate="print"/>
                <a:stretch>
                  <a:fillRect/>
                </a:stretch>
              </p:blipFill>
              <p:spPr>
                <a:xfrm>
                  <a:off x="5966459" y="2555240"/>
                  <a:ext cx="2461514" cy="518413"/>
                </a:xfrm>
                <a:prstGeom prst="rect">
                  <a:avLst/>
                </a:prstGeom>
              </p:spPr>
            </p:pic>
            <p:sp>
              <p:nvSpPr>
                <p:cNvPr id="27" name="object 55"/>
                <p:cNvSpPr/>
                <p:nvPr/>
              </p:nvSpPr>
              <p:spPr>
                <a:xfrm>
                  <a:off x="5882639" y="2547620"/>
                  <a:ext cx="2540000" cy="459740"/>
                </a:xfrm>
                <a:custGeom>
                  <a:avLst/>
                  <a:gdLst/>
                  <a:ahLst/>
                  <a:cxnLst/>
                  <a:rect l="l" t="t" r="r" b="b"/>
                  <a:pathLst>
                    <a:path w="2540000" h="459739">
                      <a:moveTo>
                        <a:pt x="2463418" y="0"/>
                      </a:moveTo>
                      <a:lnTo>
                        <a:pt x="76581" y="0"/>
                      </a:lnTo>
                      <a:lnTo>
                        <a:pt x="46773" y="6018"/>
                      </a:lnTo>
                      <a:lnTo>
                        <a:pt x="22431" y="22431"/>
                      </a:lnTo>
                      <a:lnTo>
                        <a:pt x="6018" y="46773"/>
                      </a:lnTo>
                      <a:lnTo>
                        <a:pt x="0" y="76580"/>
                      </a:lnTo>
                      <a:lnTo>
                        <a:pt x="0" y="383158"/>
                      </a:lnTo>
                      <a:lnTo>
                        <a:pt x="6018" y="412966"/>
                      </a:lnTo>
                      <a:lnTo>
                        <a:pt x="22431" y="437308"/>
                      </a:lnTo>
                      <a:lnTo>
                        <a:pt x="46773" y="453721"/>
                      </a:lnTo>
                      <a:lnTo>
                        <a:pt x="76581" y="459739"/>
                      </a:lnTo>
                      <a:lnTo>
                        <a:pt x="2463418" y="459739"/>
                      </a:lnTo>
                      <a:lnTo>
                        <a:pt x="2493226" y="453721"/>
                      </a:lnTo>
                      <a:lnTo>
                        <a:pt x="2517568" y="437308"/>
                      </a:lnTo>
                      <a:lnTo>
                        <a:pt x="2533981" y="412966"/>
                      </a:lnTo>
                      <a:lnTo>
                        <a:pt x="2540000" y="383158"/>
                      </a:lnTo>
                      <a:lnTo>
                        <a:pt x="2540000" y="76580"/>
                      </a:lnTo>
                      <a:lnTo>
                        <a:pt x="2533981" y="46773"/>
                      </a:lnTo>
                      <a:lnTo>
                        <a:pt x="2517568" y="22431"/>
                      </a:lnTo>
                      <a:lnTo>
                        <a:pt x="2493226" y="6018"/>
                      </a:lnTo>
                      <a:lnTo>
                        <a:pt x="2463418" y="0"/>
                      </a:lnTo>
                      <a:close/>
                    </a:path>
                  </a:pathLst>
                </a:custGeom>
                <a:solidFill>
                  <a:srgbClr val="3EFFFA"/>
                </a:solidFill>
                <a:ln>
                  <a:noFill/>
                </a:ln>
                <a:scene3d>
                  <a:camera prst="orthographicFront"/>
                  <a:lightRig rig="threePt" dir="t"/>
                </a:scene3d>
                <a:sp3d>
                  <a:bevelT/>
                </a:sp3d>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Medtronic Evolut PRO or Evolut Pro + device suitability inclusion criteria</a:t>
                  </a:r>
                  <a:endParaRPr kumimoji="0"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59" name="object 27"/>
            <p:cNvSpPr/>
            <p:nvPr/>
          </p:nvSpPr>
          <p:spPr>
            <a:xfrm>
              <a:off x="2589607" y="2616651"/>
              <a:ext cx="3210560" cy="370840"/>
            </a:xfrm>
            <a:custGeom>
              <a:avLst/>
              <a:gdLst/>
              <a:ahLst/>
              <a:cxnLst/>
              <a:rect l="l" t="t" r="r" b="b"/>
              <a:pathLst>
                <a:path w="3210560" h="370839">
                  <a:moveTo>
                    <a:pt x="3148711" y="0"/>
                  </a:moveTo>
                  <a:lnTo>
                    <a:pt x="61849" y="0"/>
                  </a:lnTo>
                  <a:lnTo>
                    <a:pt x="37772" y="4859"/>
                  </a:lnTo>
                  <a:lnTo>
                    <a:pt x="18113" y="18113"/>
                  </a:lnTo>
                  <a:lnTo>
                    <a:pt x="4859" y="37772"/>
                  </a:lnTo>
                  <a:lnTo>
                    <a:pt x="0" y="61849"/>
                  </a:lnTo>
                  <a:lnTo>
                    <a:pt x="0" y="308990"/>
                  </a:lnTo>
                  <a:lnTo>
                    <a:pt x="4859" y="333067"/>
                  </a:lnTo>
                  <a:lnTo>
                    <a:pt x="18113" y="352726"/>
                  </a:lnTo>
                  <a:lnTo>
                    <a:pt x="37772" y="365980"/>
                  </a:lnTo>
                  <a:lnTo>
                    <a:pt x="61849" y="370839"/>
                  </a:lnTo>
                  <a:lnTo>
                    <a:pt x="3148711" y="370839"/>
                  </a:lnTo>
                  <a:lnTo>
                    <a:pt x="3172787" y="365980"/>
                  </a:lnTo>
                  <a:lnTo>
                    <a:pt x="3192446" y="352726"/>
                  </a:lnTo>
                  <a:lnTo>
                    <a:pt x="3205700" y="333067"/>
                  </a:lnTo>
                  <a:lnTo>
                    <a:pt x="3210560" y="308990"/>
                  </a:lnTo>
                  <a:lnTo>
                    <a:pt x="3210560" y="61849"/>
                  </a:lnTo>
                  <a:lnTo>
                    <a:pt x="3205700" y="37772"/>
                  </a:lnTo>
                  <a:lnTo>
                    <a:pt x="3192446" y="18113"/>
                  </a:lnTo>
                  <a:lnTo>
                    <a:pt x="3172787" y="4859"/>
                  </a:lnTo>
                  <a:lnTo>
                    <a:pt x="3148711" y="0"/>
                  </a:lnTo>
                  <a:close/>
                </a:path>
              </a:pathLst>
            </a:custGeom>
            <a:solidFill>
              <a:srgbClr val="006699"/>
            </a:solidFill>
            <a:scene3d>
              <a:camera prst="orthographicFront"/>
              <a:lightRig rig="threePt" dir="t"/>
            </a:scene3d>
            <a:sp3d>
              <a:bevelT/>
            </a:sp3d>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Attempted Procedures</a:t>
              </a:r>
              <a:endParaRPr kumimoji="0"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object 41"/>
            <p:cNvSpPr txBox="1"/>
            <p:nvPr/>
          </p:nvSpPr>
          <p:spPr>
            <a:xfrm>
              <a:off x="834878" y="2384483"/>
              <a:ext cx="3067750" cy="191527"/>
            </a:xfrm>
            <a:prstGeom prst="rect">
              <a:avLst/>
            </a:prstGeom>
          </p:spPr>
          <p:txBody>
            <a:bodyPr vert="horz" wrap="square" lIns="0" tIns="12065" rIns="0" bIns="0" rtlCol="0">
              <a:spAutoFit/>
            </a:bodyPr>
            <a:lstStyle/>
            <a:p>
              <a:pPr marL="12700" marR="5080" lvl="0" indent="198120" algn="l" defTabSz="914400" rtl="0" eaLnBrk="1" fontAlgn="auto" latinLnBrk="0" hangingPunct="1">
                <a:lnSpc>
                  <a:spcPct val="111100"/>
                </a:lnSpc>
                <a:spcBef>
                  <a:spcPts val="95"/>
                </a:spcBef>
                <a:spcAft>
                  <a:spcPts val="0"/>
                </a:spcAft>
                <a:buClrTx/>
                <a:buSzTx/>
                <a:buFontTx/>
                <a:buNone/>
                <a:tabLst/>
                <a:defRPr/>
              </a:pPr>
              <a:r>
                <a:rPr kumimoji="0" sz="1050" b="1" i="1" u="none" strike="noStrike" kern="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“Optimized”</a:t>
              </a:r>
              <a:r>
                <a:rPr kumimoji="0" sz="105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050" b="1" i="1" u="none" strike="noStrike" kern="0" cap="none" spc="-2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post- </a:t>
              </a:r>
              <a:r>
                <a:rPr kumimoji="0" sz="1050" b="1" i="1" u="none" strike="noStrike" kern="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procedure</a:t>
              </a:r>
              <a:r>
                <a:rPr kumimoji="0" sz="1050" b="1" i="1" u="none" strike="noStrike" kern="0" cap="none" spc="-15"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05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care</a:t>
              </a:r>
              <a:r>
                <a:rPr kumimoji="0" sz="1050" b="1" i="1" u="none" strike="noStrike" kern="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050" b="1" i="1" u="none" strike="noStrike" kern="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pathway</a:t>
              </a:r>
              <a:endParaRPr kumimoji="0" sz="10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1" name="object 41"/>
            <p:cNvSpPr txBox="1"/>
            <p:nvPr/>
          </p:nvSpPr>
          <p:spPr>
            <a:xfrm>
              <a:off x="761999" y="2734075"/>
              <a:ext cx="1771151" cy="191527"/>
            </a:xfrm>
            <a:prstGeom prst="rect">
              <a:avLst/>
            </a:prstGeom>
          </p:spPr>
          <p:txBody>
            <a:bodyPr vert="horz" wrap="square" lIns="0" tIns="12065" rIns="0" bIns="0" rtlCol="0">
              <a:spAutoFit/>
            </a:bodyPr>
            <a:lstStyle/>
            <a:p>
              <a:pPr marL="12700" marR="5080" lvl="0" indent="198120" algn="l" defTabSz="914400" rtl="0" eaLnBrk="1" fontAlgn="auto" latinLnBrk="0" hangingPunct="1">
                <a:lnSpc>
                  <a:spcPct val="111100"/>
                </a:lnSpc>
                <a:spcBef>
                  <a:spcPts val="95"/>
                </a:spcBef>
                <a:spcAft>
                  <a:spcPts val="0"/>
                </a:spcAft>
                <a:buClrTx/>
                <a:buSzTx/>
                <a:buFontTx/>
                <a:buNone/>
                <a:tabLst/>
                <a:defRPr/>
              </a:pPr>
              <a:r>
                <a:rPr kumimoji="0" sz="1050" b="1" i="1" u="none" strike="noStrike" kern="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“Optimized”</a:t>
              </a:r>
              <a:r>
                <a:rPr kumimoji="0" sz="105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sz="1050" b="1" i="1" u="none" strike="noStrike" kern="0" cap="none" spc="-1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procedure</a:t>
              </a:r>
              <a:endParaRPr kumimoji="0" sz="105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3" name="Straight Connector 62"/>
            <p:cNvCxnSpPr/>
            <p:nvPr/>
          </p:nvCxnSpPr>
          <p:spPr>
            <a:xfrm>
              <a:off x="5800167" y="2805953"/>
              <a:ext cx="548639"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0285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object 2"/>
          <p:cNvSpPr txBox="1">
            <a:spLocks/>
          </p:cNvSpPr>
          <p:nvPr/>
        </p:nvSpPr>
        <p:spPr>
          <a:xfrm>
            <a:off x="0" y="8376"/>
            <a:ext cx="10287000" cy="1059264"/>
          </a:xfrm>
          <a:prstGeom prst="rect">
            <a:avLst/>
          </a:prstGeom>
        </p:spPr>
        <p:txBody>
          <a:bodyPr vert="horz" wrap="square" lIns="0" tIns="12700" rIns="0" bIns="0" rtlCol="0">
            <a:spAutoFit/>
          </a:bodyPr>
          <a:lstStyle>
            <a:lvl1pPr>
              <a:defRPr sz="4400" b="0" i="0">
                <a:solidFill>
                  <a:schemeClr val="bg1"/>
                </a:solidFill>
                <a:latin typeface="Arial"/>
                <a:ea typeface="+mj-ea"/>
                <a:cs typeface="Arial"/>
              </a:defRPr>
            </a:lvl1p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3400" b="1" i="0" u="none" strike="noStrike" kern="0" cap="none" spc="-10" normalizeH="0" baseline="0" noProof="0" dirty="0">
                <a:ln>
                  <a:noFill/>
                </a:ln>
                <a:solidFill>
                  <a:srgbClr val="FFFF00"/>
                </a:solidFill>
                <a:effectLst/>
                <a:uLnTx/>
                <a:uFillTx/>
                <a:latin typeface="Arial"/>
                <a:ea typeface="+mj-ea"/>
                <a:cs typeface="Arial"/>
              </a:rPr>
              <a:t>Optimize PRO Study: Optimized TAVI Care Pathway with Evolut PRO/PRO+</a:t>
            </a:r>
          </a:p>
        </p:txBody>
      </p:sp>
      <p:sp>
        <p:nvSpPr>
          <p:cNvPr id="3" name="TextBox 2"/>
          <p:cNvSpPr txBox="1"/>
          <p:nvPr/>
        </p:nvSpPr>
        <p:spPr>
          <a:xfrm>
            <a:off x="7422776" y="6488668"/>
            <a:ext cx="28642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Grubb K, EuroPCR 2022</a:t>
            </a:r>
          </a:p>
        </p:txBody>
      </p:sp>
      <p:sp>
        <p:nvSpPr>
          <p:cNvPr id="4" name="object 2"/>
          <p:cNvSpPr txBox="1"/>
          <p:nvPr/>
        </p:nvSpPr>
        <p:spPr>
          <a:xfrm>
            <a:off x="3532092" y="1822052"/>
            <a:ext cx="3209365" cy="3362459"/>
          </a:xfrm>
          <a:prstGeom prst="rect">
            <a:avLst/>
          </a:prstGeom>
        </p:spPr>
        <p:txBody>
          <a:bodyPr vert="horz" wrap="square" lIns="0" tIns="38100" rIns="0" bIns="0" rtlCol="0">
            <a:spAutoFit/>
          </a:bodyPr>
          <a:lstStyle/>
          <a:p>
            <a:pPr marL="317500" marR="5080" lvl="0" indent="-304800" algn="l" defTabSz="914400" rtl="0" eaLnBrk="1" fontAlgn="auto" latinLnBrk="0" hangingPunct="1">
              <a:lnSpc>
                <a:spcPct val="100000"/>
              </a:lnSpc>
              <a:spcBef>
                <a:spcPts val="0"/>
              </a:spcBef>
              <a:spcAft>
                <a:spcPts val="0"/>
              </a:spcAft>
              <a:buClr>
                <a:srgbClr val="FFC000"/>
              </a:buClr>
              <a:buSzTx/>
              <a:buFontTx/>
              <a:buChar char="•"/>
              <a:tabLst>
                <a:tab pos="316865" algn="l"/>
                <a:tab pos="317500" algn="l"/>
              </a:tabLst>
              <a:defRPr/>
            </a:pPr>
            <a:r>
              <a:rPr kumimoji="0" sz="1800" b="1" i="0" u="none" strike="noStrike" kern="0" cap="none" spc="-20" normalizeH="0" baseline="0" noProof="0" dirty="0">
                <a:ln>
                  <a:noFill/>
                </a:ln>
                <a:solidFill>
                  <a:prstClr val="white"/>
                </a:solidFill>
                <a:effectLst/>
                <a:uLnTx/>
                <a:uFillTx/>
                <a:latin typeface="Arial"/>
                <a:ea typeface="+mn-ea"/>
                <a:cs typeface="Arial"/>
              </a:rPr>
              <a:t>Valve</a:t>
            </a:r>
            <a:r>
              <a:rPr kumimoji="0" sz="1800" b="1" i="0" u="none" strike="noStrike" kern="0" cap="none" spc="-70" normalizeH="0" baseline="0" noProof="0" dirty="0">
                <a:ln>
                  <a:noFill/>
                </a:ln>
                <a:solidFill>
                  <a:prstClr val="white"/>
                </a:solidFill>
                <a:effectLst/>
                <a:uLnTx/>
                <a:uFillTx/>
                <a:latin typeface="Arial"/>
                <a:ea typeface="+mn-ea"/>
                <a:cs typeface="Arial"/>
              </a:rPr>
              <a:t> </a:t>
            </a:r>
            <a:r>
              <a:rPr kumimoji="0" sz="1800" b="1" i="0" u="none" strike="noStrike" kern="0" cap="none" spc="-10" normalizeH="0" baseline="0" noProof="0" dirty="0">
                <a:ln>
                  <a:noFill/>
                </a:ln>
                <a:solidFill>
                  <a:prstClr val="white"/>
                </a:solidFill>
                <a:effectLst/>
                <a:uLnTx/>
                <a:uFillTx/>
                <a:latin typeface="Arial"/>
                <a:ea typeface="+mn-ea"/>
                <a:cs typeface="Arial"/>
              </a:rPr>
              <a:t>deployment </a:t>
            </a:r>
            <a:r>
              <a:rPr kumimoji="0" sz="1800" b="1" i="0" u="none" strike="noStrike" kern="0" cap="none" spc="0" normalizeH="0" baseline="0" noProof="0" dirty="0">
                <a:ln>
                  <a:noFill/>
                </a:ln>
                <a:solidFill>
                  <a:prstClr val="white"/>
                </a:solidFill>
                <a:effectLst/>
                <a:uLnTx/>
                <a:uFillTx/>
                <a:latin typeface="Arial"/>
                <a:ea typeface="+mn-ea"/>
                <a:cs typeface="Arial"/>
              </a:rPr>
              <a:t>using</a:t>
            </a:r>
            <a:r>
              <a:rPr kumimoji="0" sz="1800" b="1" i="0" u="none" strike="noStrike" kern="0" cap="none" spc="-6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the</a:t>
            </a:r>
            <a:r>
              <a:rPr kumimoji="0" sz="1800" b="1" i="0" u="none" strike="noStrike" kern="0" cap="none" spc="-1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cusp</a:t>
            </a:r>
            <a:r>
              <a:rPr kumimoji="0" sz="1800" b="1" i="0" u="none" strike="noStrike" kern="0" cap="none" spc="-50" normalizeH="0" baseline="0" noProof="0" dirty="0">
                <a:ln>
                  <a:noFill/>
                </a:ln>
                <a:solidFill>
                  <a:prstClr val="white"/>
                </a:solidFill>
                <a:effectLst/>
                <a:uLnTx/>
                <a:uFillTx/>
                <a:latin typeface="Arial"/>
                <a:ea typeface="+mn-ea"/>
                <a:cs typeface="Arial"/>
              </a:rPr>
              <a:t> </a:t>
            </a:r>
            <a:r>
              <a:rPr kumimoji="0" sz="1800" b="1" i="0" u="none" strike="noStrike" kern="0" cap="none" spc="-10" normalizeH="0" baseline="0" noProof="0" dirty="0">
                <a:ln>
                  <a:noFill/>
                </a:ln>
                <a:solidFill>
                  <a:prstClr val="white"/>
                </a:solidFill>
                <a:effectLst/>
                <a:uLnTx/>
                <a:uFillTx/>
                <a:latin typeface="Arial"/>
                <a:ea typeface="+mn-ea"/>
                <a:cs typeface="Arial"/>
              </a:rPr>
              <a:t>overlap technique</a:t>
            </a:r>
            <a:endParaRPr kumimoji="0" lang="en-US" sz="1800" b="1" i="0" u="none" strike="noStrike" kern="0" cap="none" spc="-10" normalizeH="0" baseline="0" noProof="0" dirty="0">
              <a:ln>
                <a:noFill/>
              </a:ln>
              <a:solidFill>
                <a:prstClr val="white"/>
              </a:solidFill>
              <a:effectLst/>
              <a:uLnTx/>
              <a:uFillTx/>
              <a:latin typeface="Arial"/>
              <a:ea typeface="+mn-ea"/>
              <a:cs typeface="Arial"/>
            </a:endParaRPr>
          </a:p>
          <a:p>
            <a:pPr marL="317500" marR="5080" lvl="0" indent="-304800" algn="l" defTabSz="914400" rtl="0" eaLnBrk="1" fontAlgn="auto" latinLnBrk="0" hangingPunct="1">
              <a:lnSpc>
                <a:spcPct val="100000"/>
              </a:lnSpc>
              <a:spcBef>
                <a:spcPts val="0"/>
              </a:spcBef>
              <a:spcAft>
                <a:spcPts val="0"/>
              </a:spcAft>
              <a:buClr>
                <a:srgbClr val="FFC000"/>
              </a:buClr>
              <a:buSzTx/>
              <a:buFontTx/>
              <a:buChar char="•"/>
              <a:tabLst>
                <a:tab pos="316865" algn="l"/>
                <a:tab pos="317500" algn="l"/>
              </a:tabLst>
              <a:defRPr/>
            </a:pPr>
            <a:endParaRPr kumimoji="0" sz="1800" b="1" i="0" u="none" strike="noStrike" kern="0" cap="none" spc="0" normalizeH="0" baseline="0" noProof="0" dirty="0">
              <a:ln>
                <a:noFill/>
              </a:ln>
              <a:solidFill>
                <a:prstClr val="white"/>
              </a:solidFill>
              <a:effectLst/>
              <a:uLnTx/>
              <a:uFillTx/>
              <a:latin typeface="Arial"/>
              <a:ea typeface="+mn-ea"/>
              <a:cs typeface="Arial"/>
            </a:endParaRPr>
          </a:p>
          <a:p>
            <a:pPr marL="317500" marR="0" lvl="0" indent="-304800" algn="l" defTabSz="914400" rtl="0" eaLnBrk="1" fontAlgn="auto" latinLnBrk="0" hangingPunct="1">
              <a:lnSpc>
                <a:spcPct val="100000"/>
              </a:lnSpc>
              <a:spcBef>
                <a:spcPts val="0"/>
              </a:spcBef>
              <a:spcAft>
                <a:spcPts val="0"/>
              </a:spcAft>
              <a:buClr>
                <a:srgbClr val="FFC000"/>
              </a:buClr>
              <a:buSzTx/>
              <a:buFontTx/>
              <a:buChar char="•"/>
              <a:tabLst>
                <a:tab pos="316865" algn="l"/>
                <a:tab pos="317500" algn="l"/>
              </a:tabLst>
              <a:defRPr/>
            </a:pPr>
            <a:r>
              <a:rPr kumimoji="0" sz="1800" b="1" i="0" u="none" strike="noStrike" kern="0" cap="none" spc="-10" normalizeH="0" baseline="0" noProof="0" dirty="0">
                <a:ln>
                  <a:noFill/>
                </a:ln>
                <a:solidFill>
                  <a:prstClr val="white"/>
                </a:solidFill>
                <a:effectLst/>
                <a:uLnTx/>
                <a:uFillTx/>
                <a:latin typeface="Arial"/>
                <a:ea typeface="+mn-ea"/>
                <a:cs typeface="Arial"/>
              </a:rPr>
              <a:t>Pre-</a:t>
            </a:r>
            <a:r>
              <a:rPr kumimoji="0" sz="1800" b="1" i="0" u="none" strike="noStrike" kern="0" cap="none" spc="-35" normalizeH="0" baseline="0" noProof="0" dirty="0">
                <a:ln>
                  <a:noFill/>
                </a:ln>
                <a:solidFill>
                  <a:prstClr val="white"/>
                </a:solidFill>
                <a:effectLst/>
                <a:uLnTx/>
                <a:uFillTx/>
                <a:latin typeface="Arial"/>
                <a:ea typeface="+mn-ea"/>
                <a:cs typeface="Arial"/>
              </a:rPr>
              <a:t>BAV</a:t>
            </a:r>
            <a:r>
              <a:rPr kumimoji="0" sz="1800" b="1" i="0" u="none" strike="noStrike" kern="0" cap="none" spc="-4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not</a:t>
            </a:r>
            <a:r>
              <a:rPr kumimoji="0" sz="1800" b="1" i="0" u="none" strike="noStrike" kern="0" cap="none" spc="-30" normalizeH="0" baseline="0" noProof="0" dirty="0">
                <a:ln>
                  <a:noFill/>
                </a:ln>
                <a:solidFill>
                  <a:prstClr val="white"/>
                </a:solidFill>
                <a:effectLst/>
                <a:uLnTx/>
                <a:uFillTx/>
                <a:latin typeface="Arial"/>
                <a:ea typeface="+mn-ea"/>
                <a:cs typeface="Arial"/>
              </a:rPr>
              <a:t> </a:t>
            </a:r>
            <a:r>
              <a:rPr kumimoji="0" sz="1800" b="1" i="0" u="none" strike="noStrike" kern="0" cap="none" spc="-10" normalizeH="0" baseline="0" noProof="0" dirty="0">
                <a:ln>
                  <a:noFill/>
                </a:ln>
                <a:solidFill>
                  <a:prstClr val="white"/>
                </a:solidFill>
                <a:effectLst/>
                <a:uLnTx/>
                <a:uFillTx/>
                <a:latin typeface="Arial"/>
                <a:ea typeface="+mn-ea"/>
                <a:cs typeface="Arial"/>
              </a:rPr>
              <a:t>required</a:t>
            </a:r>
            <a:endParaRPr kumimoji="0" sz="1800" b="1" i="0" u="none" strike="noStrike" kern="0" cap="none" spc="0" normalizeH="0" baseline="0" noProof="0" dirty="0">
              <a:ln>
                <a:noFill/>
              </a:ln>
              <a:solidFill>
                <a:prstClr val="white"/>
              </a:solidFill>
              <a:effectLst/>
              <a:uLnTx/>
              <a:uFillTx/>
              <a:latin typeface="Arial"/>
              <a:ea typeface="+mn-ea"/>
              <a:cs typeface="Arial"/>
            </a:endParaRPr>
          </a:p>
          <a:p>
            <a:pPr marL="317500" marR="821055" lvl="0" indent="-304800" algn="l" defTabSz="914400" rtl="0" eaLnBrk="1" fontAlgn="auto" latinLnBrk="0" hangingPunct="1">
              <a:lnSpc>
                <a:spcPct val="100000"/>
              </a:lnSpc>
              <a:spcBef>
                <a:spcPts val="0"/>
              </a:spcBef>
              <a:spcAft>
                <a:spcPts val="0"/>
              </a:spcAft>
              <a:buClr>
                <a:srgbClr val="FFC000"/>
              </a:buClr>
              <a:buSzTx/>
              <a:buFontTx/>
              <a:buChar char="•"/>
              <a:tabLst>
                <a:tab pos="316865" algn="l"/>
                <a:tab pos="317500" algn="l"/>
              </a:tabLst>
              <a:defRPr/>
            </a:pPr>
            <a:r>
              <a:rPr kumimoji="0" sz="1800" b="1" i="0" u="none" strike="noStrike" kern="0" cap="none" spc="0" normalizeH="0" baseline="0" noProof="0" dirty="0">
                <a:ln>
                  <a:noFill/>
                </a:ln>
                <a:solidFill>
                  <a:prstClr val="white"/>
                </a:solidFill>
                <a:effectLst/>
                <a:uLnTx/>
                <a:uFillTx/>
                <a:latin typeface="Arial"/>
                <a:ea typeface="+mn-ea"/>
                <a:cs typeface="Arial"/>
              </a:rPr>
              <a:t>Avoid</a:t>
            </a:r>
            <a:r>
              <a:rPr kumimoji="0" sz="1800" b="1" i="0" u="none" strike="noStrike" kern="0" cap="none" spc="-80" normalizeH="0" baseline="0" noProof="0" dirty="0">
                <a:ln>
                  <a:noFill/>
                </a:ln>
                <a:solidFill>
                  <a:prstClr val="white"/>
                </a:solidFill>
                <a:effectLst/>
                <a:uLnTx/>
                <a:uFillTx/>
                <a:latin typeface="Arial"/>
                <a:ea typeface="+mn-ea"/>
                <a:cs typeface="Arial"/>
              </a:rPr>
              <a:t> </a:t>
            </a:r>
            <a:r>
              <a:rPr kumimoji="0" sz="1800" b="1" i="0" u="none" strike="noStrike" kern="0" cap="none" spc="-10" normalizeH="0" baseline="0" noProof="0" dirty="0">
                <a:ln>
                  <a:noFill/>
                </a:ln>
                <a:solidFill>
                  <a:prstClr val="white"/>
                </a:solidFill>
                <a:effectLst/>
                <a:uLnTx/>
                <a:uFillTx/>
                <a:latin typeface="Arial"/>
                <a:ea typeface="+mn-ea"/>
                <a:cs typeface="Arial"/>
              </a:rPr>
              <a:t>general anesthesia</a:t>
            </a:r>
            <a:endParaRPr kumimoji="0" lang="en-US" sz="1800" b="1" i="0" u="none" strike="noStrike" kern="0" cap="none" spc="-10" normalizeH="0" baseline="0" noProof="0" dirty="0">
              <a:ln>
                <a:noFill/>
              </a:ln>
              <a:solidFill>
                <a:prstClr val="white"/>
              </a:solidFill>
              <a:effectLst/>
              <a:uLnTx/>
              <a:uFillTx/>
              <a:latin typeface="Arial"/>
              <a:ea typeface="+mn-ea"/>
              <a:cs typeface="Arial"/>
            </a:endParaRPr>
          </a:p>
          <a:p>
            <a:pPr marL="317500" marR="821055" lvl="0" indent="-304800" algn="l" defTabSz="914400" rtl="0" eaLnBrk="1" fontAlgn="auto" latinLnBrk="0" hangingPunct="1">
              <a:lnSpc>
                <a:spcPct val="100000"/>
              </a:lnSpc>
              <a:spcBef>
                <a:spcPts val="0"/>
              </a:spcBef>
              <a:spcAft>
                <a:spcPts val="0"/>
              </a:spcAft>
              <a:buClr>
                <a:srgbClr val="FFC000"/>
              </a:buClr>
              <a:buSzTx/>
              <a:buFontTx/>
              <a:buChar char="•"/>
              <a:tabLst>
                <a:tab pos="316865" algn="l"/>
                <a:tab pos="317500" algn="l"/>
              </a:tabLst>
              <a:defRPr/>
            </a:pPr>
            <a:endParaRPr kumimoji="0" sz="1800" b="1" i="0" u="none" strike="noStrike" kern="0" cap="none" spc="0" normalizeH="0" baseline="0" noProof="0" dirty="0">
              <a:ln>
                <a:noFill/>
              </a:ln>
              <a:solidFill>
                <a:prstClr val="white"/>
              </a:solidFill>
              <a:effectLst/>
              <a:uLnTx/>
              <a:uFillTx/>
              <a:latin typeface="Arial"/>
              <a:ea typeface="+mn-ea"/>
              <a:cs typeface="Arial"/>
            </a:endParaRPr>
          </a:p>
          <a:p>
            <a:pPr marL="317500" marR="499745" lvl="0" indent="-304800" algn="l" defTabSz="914400" rtl="0" eaLnBrk="1" fontAlgn="auto" latinLnBrk="0" hangingPunct="1">
              <a:lnSpc>
                <a:spcPct val="100000"/>
              </a:lnSpc>
              <a:spcBef>
                <a:spcPts val="0"/>
              </a:spcBef>
              <a:spcAft>
                <a:spcPts val="0"/>
              </a:spcAft>
              <a:buClr>
                <a:srgbClr val="FFC000"/>
              </a:buClr>
              <a:buSzTx/>
              <a:buFontTx/>
              <a:buChar char="•"/>
              <a:tabLst>
                <a:tab pos="316865" algn="l"/>
                <a:tab pos="317500" algn="l"/>
              </a:tabLst>
              <a:defRPr/>
            </a:pPr>
            <a:r>
              <a:rPr kumimoji="0" sz="1800" b="1" i="0" u="none" strike="noStrike" kern="0" cap="none" spc="0" normalizeH="0" baseline="0" noProof="0" dirty="0">
                <a:ln>
                  <a:noFill/>
                </a:ln>
                <a:solidFill>
                  <a:prstClr val="white"/>
                </a:solidFill>
                <a:effectLst/>
                <a:uLnTx/>
                <a:uFillTx/>
                <a:latin typeface="Arial"/>
                <a:ea typeface="+mn-ea"/>
                <a:cs typeface="Arial"/>
              </a:rPr>
              <a:t>Use</a:t>
            </a:r>
            <a:r>
              <a:rPr kumimoji="0" sz="1800" b="1" i="0" u="none" strike="noStrike" kern="0" cap="none" spc="-35" normalizeH="0" baseline="0" noProof="0" dirty="0">
                <a:ln>
                  <a:noFill/>
                </a:ln>
                <a:solidFill>
                  <a:prstClr val="white"/>
                </a:solidFill>
                <a:effectLst/>
                <a:uLnTx/>
                <a:uFillTx/>
                <a:latin typeface="Arial"/>
                <a:ea typeface="+mn-ea"/>
                <a:cs typeface="Arial"/>
              </a:rPr>
              <a:t> </a:t>
            </a:r>
            <a:r>
              <a:rPr kumimoji="0" sz="1800" b="1" i="0" u="none" strike="noStrike" kern="0" cap="none" spc="-10" normalizeH="0" baseline="0" noProof="0" dirty="0">
                <a:ln>
                  <a:noFill/>
                </a:ln>
                <a:solidFill>
                  <a:prstClr val="white"/>
                </a:solidFill>
                <a:effectLst/>
                <a:uLnTx/>
                <a:uFillTx/>
                <a:latin typeface="Arial"/>
                <a:ea typeface="+mn-ea"/>
                <a:cs typeface="Arial"/>
              </a:rPr>
              <a:t>transfemoral </a:t>
            </a:r>
            <a:r>
              <a:rPr kumimoji="0" sz="1800" b="1" i="0" u="none" strike="noStrike" kern="0" cap="none" spc="0" normalizeH="0" baseline="0" noProof="0" dirty="0">
                <a:ln>
                  <a:noFill/>
                </a:ln>
                <a:solidFill>
                  <a:prstClr val="white"/>
                </a:solidFill>
                <a:effectLst/>
                <a:uLnTx/>
                <a:uFillTx/>
                <a:latin typeface="Arial"/>
                <a:ea typeface="+mn-ea"/>
                <a:cs typeface="Arial"/>
              </a:rPr>
              <a:t>access</a:t>
            </a:r>
            <a:r>
              <a:rPr kumimoji="0" sz="1800" b="1" i="0" u="none" strike="noStrike" kern="0" cap="none" spc="-85" normalizeH="0" baseline="0" noProof="0" dirty="0">
                <a:ln>
                  <a:noFill/>
                </a:ln>
                <a:solidFill>
                  <a:prstClr val="white"/>
                </a:solidFill>
                <a:effectLst/>
                <a:uLnTx/>
                <a:uFillTx/>
                <a:latin typeface="Arial"/>
                <a:ea typeface="+mn-ea"/>
                <a:cs typeface="Arial"/>
              </a:rPr>
              <a:t> </a:t>
            </a:r>
            <a:r>
              <a:rPr kumimoji="0" sz="1800" b="1" i="0" u="none" strike="noStrike" kern="0" cap="none" spc="-20" normalizeH="0" baseline="0" noProof="0" dirty="0">
                <a:ln>
                  <a:noFill/>
                </a:ln>
                <a:solidFill>
                  <a:prstClr val="white"/>
                </a:solidFill>
                <a:effectLst/>
                <a:uLnTx/>
                <a:uFillTx/>
                <a:latin typeface="Arial"/>
                <a:ea typeface="+mn-ea"/>
                <a:cs typeface="Arial"/>
              </a:rPr>
              <a:t>only</a:t>
            </a:r>
            <a:endParaRPr kumimoji="0" lang="en-US" sz="1800" b="1" i="0" u="none" strike="noStrike" kern="0" cap="none" spc="-20" normalizeH="0" baseline="0" noProof="0" dirty="0">
              <a:ln>
                <a:noFill/>
              </a:ln>
              <a:solidFill>
                <a:prstClr val="white"/>
              </a:solidFill>
              <a:effectLst/>
              <a:uLnTx/>
              <a:uFillTx/>
              <a:latin typeface="Arial"/>
              <a:ea typeface="+mn-ea"/>
              <a:cs typeface="Arial"/>
            </a:endParaRPr>
          </a:p>
          <a:p>
            <a:pPr marL="317500" marR="499745" lvl="0" indent="-304800" algn="l" defTabSz="914400" rtl="0" eaLnBrk="1" fontAlgn="auto" latinLnBrk="0" hangingPunct="1">
              <a:lnSpc>
                <a:spcPct val="100000"/>
              </a:lnSpc>
              <a:spcBef>
                <a:spcPts val="0"/>
              </a:spcBef>
              <a:spcAft>
                <a:spcPts val="0"/>
              </a:spcAft>
              <a:buClr>
                <a:srgbClr val="FFC000"/>
              </a:buClr>
              <a:buSzTx/>
              <a:buFontTx/>
              <a:buChar char="•"/>
              <a:tabLst>
                <a:tab pos="316865" algn="l"/>
                <a:tab pos="317500" algn="l"/>
              </a:tabLst>
              <a:defRPr/>
            </a:pPr>
            <a:endParaRPr kumimoji="0" sz="1800" b="1" i="0" u="none" strike="noStrike" kern="0" cap="none" spc="0" normalizeH="0" baseline="0" noProof="0" dirty="0">
              <a:ln>
                <a:noFill/>
              </a:ln>
              <a:solidFill>
                <a:prstClr val="white"/>
              </a:solidFill>
              <a:effectLst/>
              <a:uLnTx/>
              <a:uFillTx/>
              <a:latin typeface="Arial"/>
              <a:ea typeface="+mn-ea"/>
              <a:cs typeface="Arial"/>
            </a:endParaRPr>
          </a:p>
          <a:p>
            <a:pPr marL="317500" marR="0" lvl="0" indent="-304800" algn="l" defTabSz="914400" rtl="0" eaLnBrk="1" fontAlgn="auto" latinLnBrk="0" hangingPunct="1">
              <a:lnSpc>
                <a:spcPct val="100000"/>
              </a:lnSpc>
              <a:spcBef>
                <a:spcPts val="0"/>
              </a:spcBef>
              <a:spcAft>
                <a:spcPts val="0"/>
              </a:spcAft>
              <a:buClr>
                <a:srgbClr val="FFC000"/>
              </a:buClr>
              <a:buSzTx/>
              <a:buFontTx/>
              <a:buChar char="•"/>
              <a:tabLst>
                <a:tab pos="316865" algn="l"/>
                <a:tab pos="317500" algn="l"/>
              </a:tabLst>
              <a:defRPr/>
            </a:pPr>
            <a:r>
              <a:rPr kumimoji="0" sz="1800" b="1" i="0" u="none" strike="noStrike" kern="0" cap="none" spc="0" normalizeH="0" baseline="0" noProof="0" dirty="0">
                <a:ln>
                  <a:noFill/>
                </a:ln>
                <a:solidFill>
                  <a:prstClr val="white"/>
                </a:solidFill>
                <a:effectLst/>
                <a:uLnTx/>
                <a:uFillTx/>
                <a:latin typeface="Arial"/>
                <a:ea typeface="+mn-ea"/>
                <a:cs typeface="Arial"/>
              </a:rPr>
              <a:t>Minimize</a:t>
            </a:r>
            <a:r>
              <a:rPr kumimoji="0" sz="1800" b="1" i="0" u="none" strike="noStrike" kern="0" cap="none" spc="-6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central</a:t>
            </a:r>
            <a:r>
              <a:rPr kumimoji="0" sz="1800" b="1" i="0" u="none" strike="noStrike" kern="0" cap="none" spc="-75" normalizeH="0" baseline="0" noProof="0" dirty="0">
                <a:ln>
                  <a:noFill/>
                </a:ln>
                <a:solidFill>
                  <a:prstClr val="white"/>
                </a:solidFill>
                <a:effectLst/>
                <a:uLnTx/>
                <a:uFillTx/>
                <a:latin typeface="Arial"/>
                <a:ea typeface="+mn-ea"/>
                <a:cs typeface="Arial"/>
              </a:rPr>
              <a:t> </a:t>
            </a:r>
            <a:r>
              <a:rPr kumimoji="0" sz="1800" b="1" i="0" u="none" strike="noStrike" kern="0" cap="none" spc="-20" normalizeH="0" baseline="0" noProof="0" dirty="0">
                <a:ln>
                  <a:noFill/>
                </a:ln>
                <a:solidFill>
                  <a:prstClr val="white"/>
                </a:solidFill>
                <a:effectLst/>
                <a:uLnTx/>
                <a:uFillTx/>
                <a:latin typeface="Arial"/>
                <a:ea typeface="+mn-ea"/>
                <a:cs typeface="Arial"/>
              </a:rPr>
              <a:t>lines</a:t>
            </a:r>
            <a:endParaRPr kumimoji="0" sz="1800" b="1" i="0" u="none" strike="noStrike" kern="0" cap="none" spc="0" normalizeH="0" baseline="0" noProof="0" dirty="0">
              <a:ln>
                <a:noFill/>
              </a:ln>
              <a:solidFill>
                <a:prstClr val="white"/>
              </a:solidFill>
              <a:effectLst/>
              <a:uLnTx/>
              <a:uFillTx/>
              <a:latin typeface="Arial"/>
              <a:ea typeface="+mn-ea"/>
              <a:cs typeface="Arial"/>
            </a:endParaRPr>
          </a:p>
        </p:txBody>
      </p:sp>
      <p:sp>
        <p:nvSpPr>
          <p:cNvPr id="5" name="object 3"/>
          <p:cNvSpPr txBox="1"/>
          <p:nvPr/>
        </p:nvSpPr>
        <p:spPr>
          <a:xfrm>
            <a:off x="188259" y="1300400"/>
            <a:ext cx="2952303" cy="408445"/>
          </a:xfrm>
          <a:prstGeom prst="rect">
            <a:avLst/>
          </a:prstGeom>
          <a:ln w="28575">
            <a:solidFill>
              <a:srgbClr val="C00000"/>
            </a:solidFill>
          </a:ln>
        </p:spPr>
        <p:txBody>
          <a:bodyPr vert="horz" wrap="square" lIns="0" tIns="38735" rIns="0" bIns="0" rtlCol="0">
            <a:spAutoFit/>
          </a:bodyPr>
          <a:lstStyle/>
          <a:p>
            <a:pPr marL="330835" marR="0" lvl="0" indent="0" algn="ctr" defTabSz="914400" rtl="0" eaLnBrk="1" fontAlgn="auto" latinLnBrk="0" hangingPunct="1">
              <a:lnSpc>
                <a:spcPct val="100000"/>
              </a:lnSpc>
              <a:spcBef>
                <a:spcPts val="305"/>
              </a:spcBef>
              <a:spcAft>
                <a:spcPts val="0"/>
              </a:spcAft>
              <a:buClrTx/>
              <a:buSzTx/>
              <a:buFontTx/>
              <a:buNone/>
              <a:tabLst/>
              <a:defRPr/>
            </a:pPr>
            <a:r>
              <a:rPr kumimoji="0" sz="2400" b="1" i="0" u="none" strike="noStrike" kern="0" cap="none" spc="0" normalizeH="0" baseline="0" noProof="0" dirty="0">
                <a:ln>
                  <a:noFill/>
                </a:ln>
                <a:solidFill>
                  <a:prstClr val="white"/>
                </a:solidFill>
                <a:effectLst/>
                <a:uLnTx/>
                <a:uFillTx/>
                <a:latin typeface="Arial"/>
                <a:ea typeface="+mn-ea"/>
                <a:cs typeface="Arial"/>
              </a:rPr>
              <a:t>Pre-</a:t>
            </a:r>
            <a:r>
              <a:rPr kumimoji="0" sz="2400" b="1" i="0" u="none" strike="noStrike" kern="0" cap="none" spc="-10" normalizeH="0" baseline="0" noProof="0" dirty="0">
                <a:ln>
                  <a:noFill/>
                </a:ln>
                <a:solidFill>
                  <a:prstClr val="white"/>
                </a:solidFill>
                <a:effectLst/>
                <a:uLnTx/>
                <a:uFillTx/>
                <a:latin typeface="Arial"/>
                <a:ea typeface="+mn-ea"/>
                <a:cs typeface="Arial"/>
              </a:rPr>
              <a:t>Procedure</a:t>
            </a:r>
            <a:endParaRPr kumimoji="0" sz="2400" b="1" i="0" u="none" strike="noStrike" kern="0" cap="none" spc="0" normalizeH="0" baseline="0" noProof="0" dirty="0">
              <a:ln>
                <a:noFill/>
              </a:ln>
              <a:solidFill>
                <a:prstClr val="white"/>
              </a:solidFill>
              <a:effectLst/>
              <a:uLnTx/>
              <a:uFillTx/>
              <a:latin typeface="Arial"/>
              <a:ea typeface="+mn-ea"/>
              <a:cs typeface="Arial"/>
            </a:endParaRPr>
          </a:p>
        </p:txBody>
      </p:sp>
      <p:sp>
        <p:nvSpPr>
          <p:cNvPr id="6" name="object 4"/>
          <p:cNvSpPr txBox="1"/>
          <p:nvPr/>
        </p:nvSpPr>
        <p:spPr>
          <a:xfrm>
            <a:off x="188259" y="1832530"/>
            <a:ext cx="2952303" cy="1965923"/>
          </a:xfrm>
          <a:prstGeom prst="rect">
            <a:avLst/>
          </a:prstGeom>
        </p:spPr>
        <p:txBody>
          <a:bodyPr vert="horz" wrap="square" lIns="0" tIns="13970" rIns="0" bIns="0" rtlCol="0">
            <a:spAutoFit/>
          </a:bodyPr>
          <a:lstStyle/>
          <a:p>
            <a:pPr marL="228600" marR="0" lvl="0" indent="-215900" algn="l" defTabSz="914400" rtl="0" eaLnBrk="1" fontAlgn="auto" latinLnBrk="0" hangingPunct="1">
              <a:lnSpc>
                <a:spcPct val="100000"/>
              </a:lnSpc>
              <a:spcBef>
                <a:spcPts val="110"/>
              </a:spcBef>
              <a:spcAft>
                <a:spcPts val="0"/>
              </a:spcAft>
              <a:buClr>
                <a:srgbClr val="FFC000"/>
              </a:buClr>
              <a:buSzTx/>
              <a:buFontTx/>
              <a:buChar char="•"/>
              <a:tabLst>
                <a:tab pos="227965" algn="l"/>
                <a:tab pos="228600" algn="l"/>
              </a:tabLst>
              <a:defRPr/>
            </a:pPr>
            <a:r>
              <a:rPr kumimoji="0" sz="1800" b="1" i="0" u="none" strike="noStrike" kern="0" cap="none" spc="-10" normalizeH="0" baseline="0" noProof="0" dirty="0">
                <a:ln>
                  <a:noFill/>
                </a:ln>
                <a:solidFill>
                  <a:prstClr val="white"/>
                </a:solidFill>
                <a:effectLst/>
                <a:uLnTx/>
                <a:uFillTx/>
                <a:latin typeface="Arial"/>
                <a:ea typeface="+mn-ea"/>
                <a:cs typeface="Arial"/>
              </a:rPr>
              <a:t>12-</a:t>
            </a:r>
            <a:r>
              <a:rPr kumimoji="0" sz="1800" b="1" i="0" u="none" strike="noStrike" kern="0" cap="none" spc="0" normalizeH="0" baseline="0" noProof="0" dirty="0">
                <a:ln>
                  <a:noFill/>
                </a:ln>
                <a:solidFill>
                  <a:prstClr val="white"/>
                </a:solidFill>
                <a:effectLst/>
                <a:uLnTx/>
                <a:uFillTx/>
                <a:latin typeface="Arial"/>
                <a:ea typeface="+mn-ea"/>
                <a:cs typeface="Arial"/>
              </a:rPr>
              <a:t>lead</a:t>
            </a:r>
            <a:r>
              <a:rPr kumimoji="0" sz="1800" b="1" i="0" u="none" strike="noStrike" kern="0" cap="none" spc="-45" normalizeH="0" baseline="0" noProof="0" dirty="0">
                <a:ln>
                  <a:noFill/>
                </a:ln>
                <a:solidFill>
                  <a:prstClr val="white"/>
                </a:solidFill>
                <a:effectLst/>
                <a:uLnTx/>
                <a:uFillTx/>
                <a:latin typeface="Arial"/>
                <a:ea typeface="+mn-ea"/>
                <a:cs typeface="Arial"/>
              </a:rPr>
              <a:t> </a:t>
            </a:r>
            <a:r>
              <a:rPr kumimoji="0" sz="1800" b="1" i="0" u="none" strike="noStrike" kern="0" cap="none" spc="-25" normalizeH="0" baseline="0" noProof="0" dirty="0">
                <a:ln>
                  <a:noFill/>
                </a:ln>
                <a:solidFill>
                  <a:prstClr val="white"/>
                </a:solidFill>
                <a:effectLst/>
                <a:uLnTx/>
                <a:uFillTx/>
                <a:latin typeface="Arial"/>
                <a:ea typeface="+mn-ea"/>
                <a:cs typeface="Arial"/>
              </a:rPr>
              <a:t>ECG</a:t>
            </a:r>
            <a:endParaRPr kumimoji="0" lang="en-US" sz="1800" b="1" i="0" u="none" strike="noStrike" kern="0" cap="none" spc="-25" normalizeH="0" baseline="0" noProof="0" dirty="0">
              <a:ln>
                <a:noFill/>
              </a:ln>
              <a:solidFill>
                <a:prstClr val="white"/>
              </a:solidFill>
              <a:effectLst/>
              <a:uLnTx/>
              <a:uFillTx/>
              <a:latin typeface="Arial"/>
              <a:ea typeface="+mn-ea"/>
              <a:cs typeface="Arial"/>
            </a:endParaRPr>
          </a:p>
          <a:p>
            <a:pPr marL="228600" marR="0" lvl="0" indent="-215900" algn="l" defTabSz="914400" rtl="0" eaLnBrk="1" fontAlgn="auto" latinLnBrk="0" hangingPunct="1">
              <a:lnSpc>
                <a:spcPct val="100000"/>
              </a:lnSpc>
              <a:spcBef>
                <a:spcPts val="110"/>
              </a:spcBef>
              <a:spcAft>
                <a:spcPts val="0"/>
              </a:spcAft>
              <a:buClr>
                <a:srgbClr val="FFC000"/>
              </a:buClr>
              <a:buSzTx/>
              <a:buFontTx/>
              <a:buChar char="•"/>
              <a:tabLst>
                <a:tab pos="227965" algn="l"/>
                <a:tab pos="228600" algn="l"/>
              </a:tabLst>
              <a:defRPr/>
            </a:pPr>
            <a:endParaRPr kumimoji="0" sz="1800" b="1" i="0" u="none" strike="noStrike" kern="0" cap="none" spc="0" normalizeH="0" baseline="0" noProof="0" dirty="0">
              <a:ln>
                <a:noFill/>
              </a:ln>
              <a:solidFill>
                <a:prstClr val="white"/>
              </a:solidFill>
              <a:effectLst/>
              <a:uLnTx/>
              <a:uFillTx/>
              <a:latin typeface="Arial"/>
              <a:ea typeface="+mn-ea"/>
              <a:cs typeface="Arial"/>
            </a:endParaRPr>
          </a:p>
          <a:p>
            <a:pPr marL="228600" marR="5080" lvl="0" indent="-215900" algn="l" defTabSz="914400" rtl="0" eaLnBrk="1" fontAlgn="auto" latinLnBrk="0" hangingPunct="1">
              <a:lnSpc>
                <a:spcPct val="100000"/>
              </a:lnSpc>
              <a:spcBef>
                <a:spcPts val="0"/>
              </a:spcBef>
              <a:spcAft>
                <a:spcPts val="0"/>
              </a:spcAft>
              <a:buClr>
                <a:srgbClr val="FFC000"/>
              </a:buClr>
              <a:buSzTx/>
              <a:buFontTx/>
              <a:buChar char="•"/>
              <a:tabLst>
                <a:tab pos="227965" algn="l"/>
                <a:tab pos="228600" algn="l"/>
              </a:tabLst>
              <a:defRPr/>
            </a:pPr>
            <a:r>
              <a:rPr kumimoji="0" sz="1800" b="1" i="0" u="none" strike="noStrike" kern="0" cap="none" spc="0" normalizeH="0" baseline="0" noProof="0" dirty="0">
                <a:ln>
                  <a:noFill/>
                </a:ln>
                <a:solidFill>
                  <a:prstClr val="white"/>
                </a:solidFill>
                <a:effectLst/>
                <a:uLnTx/>
                <a:uFillTx/>
                <a:latin typeface="Arial"/>
                <a:ea typeface="+mn-ea"/>
                <a:cs typeface="Arial"/>
              </a:rPr>
              <a:t>Early</a:t>
            </a:r>
            <a:r>
              <a:rPr kumimoji="0" sz="1800" b="1" i="0" u="none" strike="noStrike" kern="0" cap="none" spc="-6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discharge</a:t>
            </a:r>
            <a:r>
              <a:rPr kumimoji="0" sz="1800" b="1" i="0" u="none" strike="noStrike" kern="0" cap="none" spc="-95" normalizeH="0" baseline="0" noProof="0" dirty="0">
                <a:ln>
                  <a:noFill/>
                </a:ln>
                <a:solidFill>
                  <a:prstClr val="white"/>
                </a:solidFill>
                <a:effectLst/>
                <a:uLnTx/>
                <a:uFillTx/>
                <a:latin typeface="Arial"/>
                <a:ea typeface="+mn-ea"/>
                <a:cs typeface="Arial"/>
              </a:rPr>
              <a:t> </a:t>
            </a:r>
            <a:r>
              <a:rPr kumimoji="0" sz="1800" b="1" i="0" u="none" strike="noStrike" kern="0" cap="none" spc="-20" normalizeH="0" baseline="0" noProof="0" dirty="0">
                <a:ln>
                  <a:noFill/>
                </a:ln>
                <a:solidFill>
                  <a:prstClr val="white"/>
                </a:solidFill>
                <a:effectLst/>
                <a:uLnTx/>
                <a:uFillTx/>
                <a:latin typeface="Arial"/>
                <a:ea typeface="+mn-ea"/>
                <a:cs typeface="Arial"/>
              </a:rPr>
              <a:t>plan </a:t>
            </a:r>
            <a:r>
              <a:rPr kumimoji="0" sz="1800" b="1" i="0" u="none" strike="noStrike" kern="0" cap="none" spc="0" normalizeH="0" baseline="0" noProof="0" dirty="0">
                <a:ln>
                  <a:noFill/>
                </a:ln>
                <a:solidFill>
                  <a:prstClr val="white"/>
                </a:solidFill>
                <a:effectLst/>
                <a:uLnTx/>
                <a:uFillTx/>
                <a:latin typeface="Arial"/>
                <a:ea typeface="+mn-ea"/>
                <a:cs typeface="Arial"/>
              </a:rPr>
              <a:t>with</a:t>
            </a:r>
            <a:r>
              <a:rPr kumimoji="0" sz="1800" b="1" i="0" u="none" strike="noStrike" kern="0" cap="none" spc="-3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multi-</a:t>
            </a:r>
            <a:r>
              <a:rPr kumimoji="0" sz="1800" b="1" i="0" u="none" strike="noStrike" kern="0" cap="none" spc="-10" normalizeH="0" baseline="0" noProof="0" dirty="0">
                <a:ln>
                  <a:noFill/>
                </a:ln>
                <a:solidFill>
                  <a:prstClr val="white"/>
                </a:solidFill>
                <a:effectLst/>
                <a:uLnTx/>
                <a:uFillTx/>
                <a:latin typeface="Arial"/>
                <a:ea typeface="+mn-ea"/>
                <a:cs typeface="Arial"/>
              </a:rPr>
              <a:t>disciplinary </a:t>
            </a:r>
            <a:r>
              <a:rPr kumimoji="0" sz="1800" b="1" i="0" u="none" strike="noStrike" kern="0" cap="none" spc="-20" normalizeH="0" baseline="0" noProof="0" dirty="0">
                <a:ln>
                  <a:noFill/>
                </a:ln>
                <a:solidFill>
                  <a:prstClr val="white"/>
                </a:solidFill>
                <a:effectLst/>
                <a:uLnTx/>
                <a:uFillTx/>
                <a:latin typeface="Arial"/>
                <a:ea typeface="+mn-ea"/>
                <a:cs typeface="Arial"/>
              </a:rPr>
              <a:t>team</a:t>
            </a:r>
            <a:endParaRPr kumimoji="0" lang="en-US" sz="1800" b="1" i="0" u="none" strike="noStrike" kern="0" cap="none" spc="-20" normalizeH="0" baseline="0" noProof="0" dirty="0">
              <a:ln>
                <a:noFill/>
              </a:ln>
              <a:solidFill>
                <a:prstClr val="white"/>
              </a:solidFill>
              <a:effectLst/>
              <a:uLnTx/>
              <a:uFillTx/>
              <a:latin typeface="Arial"/>
              <a:ea typeface="+mn-ea"/>
              <a:cs typeface="Arial"/>
            </a:endParaRPr>
          </a:p>
          <a:p>
            <a:pPr marL="228600" marR="5080" lvl="0" indent="-215900" algn="l" defTabSz="914400" rtl="0" eaLnBrk="1" fontAlgn="auto" latinLnBrk="0" hangingPunct="1">
              <a:lnSpc>
                <a:spcPct val="100000"/>
              </a:lnSpc>
              <a:spcBef>
                <a:spcPts val="0"/>
              </a:spcBef>
              <a:spcAft>
                <a:spcPts val="0"/>
              </a:spcAft>
              <a:buClr>
                <a:srgbClr val="FFC000"/>
              </a:buClr>
              <a:buSzTx/>
              <a:buFontTx/>
              <a:buChar char="•"/>
              <a:tabLst>
                <a:tab pos="227965" algn="l"/>
                <a:tab pos="228600" algn="l"/>
              </a:tabLst>
              <a:defRPr/>
            </a:pPr>
            <a:endParaRPr kumimoji="0" sz="1800" b="1" i="0" u="none" strike="noStrike" kern="0" cap="none" spc="0" normalizeH="0" baseline="0" noProof="0" dirty="0">
              <a:ln>
                <a:noFill/>
              </a:ln>
              <a:solidFill>
                <a:prstClr val="white"/>
              </a:solidFill>
              <a:effectLst/>
              <a:uLnTx/>
              <a:uFillTx/>
              <a:latin typeface="Arial"/>
              <a:ea typeface="+mn-ea"/>
              <a:cs typeface="Arial"/>
            </a:endParaRPr>
          </a:p>
          <a:p>
            <a:pPr marL="228600" marR="0" lvl="0" indent="-215900" algn="l" defTabSz="914400" rtl="0" eaLnBrk="1" fontAlgn="auto" latinLnBrk="0" hangingPunct="1">
              <a:lnSpc>
                <a:spcPct val="100000"/>
              </a:lnSpc>
              <a:spcBef>
                <a:spcPts val="0"/>
              </a:spcBef>
              <a:spcAft>
                <a:spcPts val="0"/>
              </a:spcAft>
              <a:buClr>
                <a:srgbClr val="FFC000"/>
              </a:buClr>
              <a:buSzTx/>
              <a:buFontTx/>
              <a:buChar char="•"/>
              <a:tabLst>
                <a:tab pos="227965" algn="l"/>
                <a:tab pos="228600" algn="l"/>
              </a:tabLst>
              <a:defRPr/>
            </a:pPr>
            <a:r>
              <a:rPr kumimoji="0" sz="1800" b="1" i="0" u="none" strike="noStrike" kern="0" cap="none" spc="0" normalizeH="0" baseline="0" noProof="0" dirty="0">
                <a:ln>
                  <a:noFill/>
                </a:ln>
                <a:solidFill>
                  <a:prstClr val="white"/>
                </a:solidFill>
                <a:effectLst/>
                <a:uLnTx/>
                <a:uFillTx/>
                <a:latin typeface="Arial"/>
                <a:ea typeface="+mn-ea"/>
                <a:cs typeface="Arial"/>
              </a:rPr>
              <a:t>Screening</a:t>
            </a:r>
            <a:r>
              <a:rPr kumimoji="0" sz="1800" b="1" i="0" u="none" strike="noStrike" kern="0" cap="none" spc="-110" normalizeH="0" baseline="0" noProof="0" dirty="0">
                <a:ln>
                  <a:noFill/>
                </a:ln>
                <a:solidFill>
                  <a:prstClr val="white"/>
                </a:solidFill>
                <a:effectLst/>
                <a:uLnTx/>
                <a:uFillTx/>
                <a:latin typeface="Arial"/>
                <a:ea typeface="+mn-ea"/>
                <a:cs typeface="Arial"/>
              </a:rPr>
              <a:t> </a:t>
            </a:r>
            <a:r>
              <a:rPr kumimoji="0" sz="1800" b="1" i="0" u="none" strike="noStrike" kern="0" cap="none" spc="-10" normalizeH="0" baseline="0" noProof="0" dirty="0">
                <a:ln>
                  <a:noFill/>
                </a:ln>
                <a:solidFill>
                  <a:prstClr val="white"/>
                </a:solidFill>
                <a:effectLst/>
                <a:uLnTx/>
                <a:uFillTx/>
                <a:latin typeface="Arial"/>
                <a:ea typeface="+mn-ea"/>
                <a:cs typeface="Arial"/>
              </a:rPr>
              <a:t>checklist</a:t>
            </a:r>
            <a:endParaRPr kumimoji="0" sz="1800" b="1" i="0" u="none" strike="noStrike" kern="0" cap="none" spc="0" normalizeH="0" baseline="0" noProof="0" dirty="0">
              <a:ln>
                <a:noFill/>
              </a:ln>
              <a:solidFill>
                <a:prstClr val="white"/>
              </a:solidFill>
              <a:effectLst/>
              <a:uLnTx/>
              <a:uFillTx/>
              <a:latin typeface="Arial"/>
              <a:ea typeface="+mn-ea"/>
              <a:cs typeface="Arial"/>
            </a:endParaRPr>
          </a:p>
        </p:txBody>
      </p:sp>
      <p:sp>
        <p:nvSpPr>
          <p:cNvPr id="7" name="object 5"/>
          <p:cNvSpPr txBox="1"/>
          <p:nvPr/>
        </p:nvSpPr>
        <p:spPr>
          <a:xfrm>
            <a:off x="3532093" y="1297859"/>
            <a:ext cx="3209365" cy="407804"/>
          </a:xfrm>
          <a:prstGeom prst="rect">
            <a:avLst/>
          </a:prstGeom>
          <a:ln w="28575">
            <a:solidFill>
              <a:srgbClr val="C00000"/>
            </a:solidFill>
          </a:ln>
        </p:spPr>
        <p:txBody>
          <a:bodyPr vert="horz" wrap="square" lIns="0" tIns="38100" rIns="0" bIns="0" rtlCol="0">
            <a:spAutoFit/>
          </a:bodyPr>
          <a:lstStyle/>
          <a:p>
            <a:pPr marL="302260" marR="0" lvl="0" indent="0" algn="ctr" defTabSz="914400" rtl="0" eaLnBrk="1" fontAlgn="auto" latinLnBrk="0" hangingPunct="1">
              <a:lnSpc>
                <a:spcPct val="100000"/>
              </a:lnSpc>
              <a:spcBef>
                <a:spcPts val="300"/>
              </a:spcBef>
              <a:spcAft>
                <a:spcPts val="0"/>
              </a:spcAft>
              <a:buClrTx/>
              <a:buSzTx/>
              <a:buFontTx/>
              <a:buNone/>
              <a:tabLst/>
              <a:defRPr/>
            </a:pPr>
            <a:r>
              <a:rPr kumimoji="0" sz="2400" b="1" i="0" u="none" strike="noStrike" kern="0" cap="none" spc="0" normalizeH="0" baseline="0" noProof="0" dirty="0">
                <a:ln>
                  <a:noFill/>
                </a:ln>
                <a:solidFill>
                  <a:prstClr val="white"/>
                </a:solidFill>
                <a:effectLst/>
                <a:uLnTx/>
                <a:uFillTx/>
                <a:latin typeface="Arial"/>
                <a:ea typeface="+mn-ea"/>
                <a:cs typeface="Arial"/>
              </a:rPr>
              <a:t>Peri-</a:t>
            </a:r>
            <a:r>
              <a:rPr kumimoji="0" sz="2400" b="1" i="0" u="none" strike="noStrike" kern="0" cap="none" spc="-10" normalizeH="0" baseline="0" noProof="0" dirty="0">
                <a:ln>
                  <a:noFill/>
                </a:ln>
                <a:solidFill>
                  <a:prstClr val="white"/>
                </a:solidFill>
                <a:effectLst/>
                <a:uLnTx/>
                <a:uFillTx/>
                <a:latin typeface="Arial"/>
                <a:ea typeface="+mn-ea"/>
                <a:cs typeface="Arial"/>
              </a:rPr>
              <a:t>Procedure</a:t>
            </a:r>
            <a:endParaRPr kumimoji="0" sz="2400" b="1" i="0" u="none" strike="noStrike" kern="0" cap="none" spc="0" normalizeH="0" baseline="0" noProof="0" dirty="0">
              <a:ln>
                <a:noFill/>
              </a:ln>
              <a:solidFill>
                <a:prstClr val="white"/>
              </a:solidFill>
              <a:effectLst/>
              <a:uLnTx/>
              <a:uFillTx/>
              <a:latin typeface="Arial"/>
              <a:ea typeface="+mn-ea"/>
              <a:cs typeface="Arial"/>
            </a:endParaRPr>
          </a:p>
        </p:txBody>
      </p:sp>
      <p:sp>
        <p:nvSpPr>
          <p:cNvPr id="8" name="object 6"/>
          <p:cNvSpPr txBox="1"/>
          <p:nvPr/>
        </p:nvSpPr>
        <p:spPr>
          <a:xfrm>
            <a:off x="7132989" y="1292780"/>
            <a:ext cx="2979199" cy="406522"/>
          </a:xfrm>
          <a:prstGeom prst="rect">
            <a:avLst/>
          </a:prstGeom>
          <a:ln w="28575">
            <a:solidFill>
              <a:srgbClr val="C00000"/>
            </a:solidFill>
          </a:ln>
        </p:spPr>
        <p:txBody>
          <a:bodyPr vert="horz" wrap="square" lIns="0" tIns="36830" rIns="0" bIns="0" rtlCol="0">
            <a:spAutoFit/>
          </a:bodyPr>
          <a:lstStyle/>
          <a:p>
            <a:pPr marL="269875" marR="0" lvl="0" indent="0" algn="ctr" defTabSz="914400" rtl="0" eaLnBrk="1" fontAlgn="auto" latinLnBrk="0" hangingPunct="1">
              <a:lnSpc>
                <a:spcPct val="100000"/>
              </a:lnSpc>
              <a:spcBef>
                <a:spcPts val="290"/>
              </a:spcBef>
              <a:spcAft>
                <a:spcPts val="0"/>
              </a:spcAft>
              <a:buClrTx/>
              <a:buSzTx/>
              <a:buFontTx/>
              <a:buNone/>
              <a:tabLst/>
              <a:defRPr/>
            </a:pPr>
            <a:r>
              <a:rPr kumimoji="0" sz="2400" b="1" i="0" u="none" strike="noStrike" kern="0" cap="none" spc="0" normalizeH="0" baseline="0" noProof="0" dirty="0">
                <a:ln>
                  <a:noFill/>
                </a:ln>
                <a:solidFill>
                  <a:prstClr val="white"/>
                </a:solidFill>
                <a:effectLst/>
                <a:uLnTx/>
                <a:uFillTx/>
                <a:latin typeface="Arial"/>
                <a:ea typeface="+mn-ea"/>
                <a:cs typeface="Arial"/>
              </a:rPr>
              <a:t>Post-</a:t>
            </a:r>
            <a:r>
              <a:rPr kumimoji="0" sz="2400" b="1" i="0" u="none" strike="noStrike" kern="0" cap="none" spc="-10" normalizeH="0" baseline="0" noProof="0" dirty="0">
                <a:ln>
                  <a:noFill/>
                </a:ln>
                <a:solidFill>
                  <a:prstClr val="white"/>
                </a:solidFill>
                <a:effectLst/>
                <a:uLnTx/>
                <a:uFillTx/>
                <a:latin typeface="Arial"/>
                <a:ea typeface="+mn-ea"/>
                <a:cs typeface="Arial"/>
              </a:rPr>
              <a:t>Procedure</a:t>
            </a:r>
            <a:endParaRPr kumimoji="0" sz="2400" b="1" i="0" u="none" strike="noStrike" kern="0" cap="none" spc="0" normalizeH="0" baseline="0" noProof="0" dirty="0">
              <a:ln>
                <a:noFill/>
              </a:ln>
              <a:solidFill>
                <a:prstClr val="white"/>
              </a:solidFill>
              <a:effectLst/>
              <a:uLnTx/>
              <a:uFillTx/>
              <a:latin typeface="Arial"/>
              <a:ea typeface="+mn-ea"/>
              <a:cs typeface="Arial"/>
            </a:endParaRPr>
          </a:p>
        </p:txBody>
      </p:sp>
      <p:sp>
        <p:nvSpPr>
          <p:cNvPr id="9" name="object 7"/>
          <p:cNvSpPr txBox="1"/>
          <p:nvPr/>
        </p:nvSpPr>
        <p:spPr>
          <a:xfrm>
            <a:off x="7132987" y="1810622"/>
            <a:ext cx="2979201" cy="3892091"/>
          </a:xfrm>
          <a:prstGeom prst="rect">
            <a:avLst/>
          </a:prstGeom>
        </p:spPr>
        <p:txBody>
          <a:bodyPr vert="horz" wrap="square" lIns="0" tIns="13970" rIns="0" bIns="0" rtlCol="0">
            <a:spAutoFit/>
          </a:bodyPr>
          <a:lstStyle/>
          <a:p>
            <a:pPr marL="285750" marR="0" lvl="0" indent="-28575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tab pos="233363" algn="l"/>
                <a:tab pos="241300" algn="l"/>
              </a:tabLst>
              <a:defRPr/>
            </a:pPr>
            <a:r>
              <a:rPr kumimoji="0" sz="1800" b="1" i="0" u="none" strike="noStrike" kern="0" cap="none" spc="-10" normalizeH="0" baseline="0" noProof="0" dirty="0">
                <a:ln>
                  <a:noFill/>
                </a:ln>
                <a:solidFill>
                  <a:prstClr val="white"/>
                </a:solidFill>
                <a:effectLst/>
                <a:uLnTx/>
                <a:uFillTx/>
                <a:latin typeface="Arial"/>
                <a:ea typeface="+mn-ea"/>
                <a:cs typeface="Arial"/>
              </a:rPr>
              <a:t>12-</a:t>
            </a:r>
            <a:r>
              <a:rPr kumimoji="0" sz="1800" b="1" i="0" u="none" strike="noStrike" kern="0" cap="none" spc="0" normalizeH="0" baseline="0" noProof="0" dirty="0">
                <a:ln>
                  <a:noFill/>
                </a:ln>
                <a:solidFill>
                  <a:prstClr val="white"/>
                </a:solidFill>
                <a:effectLst/>
                <a:uLnTx/>
                <a:uFillTx/>
                <a:latin typeface="Arial"/>
                <a:ea typeface="+mn-ea"/>
                <a:cs typeface="Arial"/>
              </a:rPr>
              <a:t>lead</a:t>
            </a:r>
            <a:r>
              <a:rPr kumimoji="0" sz="1800" b="1" i="0" u="none" strike="noStrike" kern="0" cap="none" spc="-8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ECG</a:t>
            </a:r>
            <a:r>
              <a:rPr kumimoji="0" sz="1800" b="1" i="0" u="none" strike="noStrike" kern="0" cap="none" spc="-3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within</a:t>
            </a:r>
            <a:r>
              <a:rPr kumimoji="0" sz="1800" b="1" i="0" u="none" strike="noStrike" kern="0" cap="none" spc="-25" normalizeH="0" baseline="0" noProof="0" dirty="0">
                <a:ln>
                  <a:noFill/>
                </a:ln>
                <a:solidFill>
                  <a:prstClr val="white"/>
                </a:solidFill>
                <a:effectLst/>
                <a:uLnTx/>
                <a:uFillTx/>
                <a:latin typeface="Arial"/>
                <a:ea typeface="+mn-ea"/>
                <a:cs typeface="Arial"/>
              </a:rPr>
              <a:t> </a:t>
            </a:r>
            <a:r>
              <a:rPr kumimoji="0" sz="1800" b="1" i="0" u="none" strike="noStrike" kern="0" cap="none" spc="-50" normalizeH="0" baseline="0" noProof="0" dirty="0">
                <a:ln>
                  <a:noFill/>
                </a:ln>
                <a:solidFill>
                  <a:prstClr val="white"/>
                </a:solidFill>
                <a:effectLst/>
                <a:uLnTx/>
                <a:uFillTx/>
                <a:latin typeface="Arial"/>
                <a:ea typeface="+mn-ea"/>
                <a:cs typeface="Arial"/>
              </a:rPr>
              <a:t>2</a:t>
            </a:r>
            <a:r>
              <a:rPr kumimoji="0" lang="en-US" sz="1800" b="1" i="0" u="none" strike="noStrike" kern="0" cap="none" spc="-50" normalizeH="0" baseline="0" noProof="0" dirty="0">
                <a:ln>
                  <a:noFill/>
                </a:ln>
                <a:solidFill>
                  <a:prstClr val="white"/>
                </a:solidFill>
                <a:effectLst/>
                <a:uLnTx/>
                <a:uFillTx/>
                <a:latin typeface="Arial"/>
                <a:ea typeface="+mn-ea"/>
                <a:cs typeface="Arial"/>
              </a:rPr>
              <a:t> </a:t>
            </a:r>
            <a:r>
              <a:rPr kumimoji="0" lang="en-US" sz="1800" b="1" i="0" u="none" strike="noStrike" kern="0" cap="none" spc="-10" normalizeH="0" baseline="0" noProof="0" dirty="0">
                <a:ln>
                  <a:noFill/>
                </a:ln>
                <a:solidFill>
                  <a:prstClr val="white"/>
                </a:solidFill>
                <a:effectLst/>
                <a:uLnTx/>
                <a:uFillTx/>
                <a:latin typeface="Arial"/>
                <a:ea typeface="+mn-ea"/>
                <a:cs typeface="Arial"/>
              </a:rPr>
              <a:t>H</a:t>
            </a:r>
            <a:r>
              <a:rPr kumimoji="0" sz="1800" b="1" i="0" u="none" strike="noStrike" kern="0" cap="none" spc="-10" normalizeH="0" baseline="0" noProof="0" dirty="0">
                <a:ln>
                  <a:noFill/>
                </a:ln>
                <a:solidFill>
                  <a:prstClr val="white"/>
                </a:solidFill>
                <a:effectLst/>
                <a:uLnTx/>
                <a:uFillTx/>
                <a:latin typeface="Arial"/>
                <a:ea typeface="+mn-ea"/>
                <a:cs typeface="Arial"/>
              </a:rPr>
              <a:t>ours</a:t>
            </a:r>
            <a:endParaRPr kumimoji="0" lang="en-US" sz="1800" b="1" i="0" u="none" strike="noStrike" kern="0" cap="none" spc="-10" normalizeH="0" baseline="0" noProof="0" dirty="0">
              <a:ln>
                <a:noFill/>
              </a:ln>
              <a:solidFill>
                <a:prstClr val="white"/>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tab pos="233363" algn="l"/>
                <a:tab pos="241300" algn="l"/>
              </a:tabLst>
              <a:defRPr/>
            </a:pPr>
            <a:endParaRPr kumimoji="0" sz="1800" b="1" i="0" u="none" strike="noStrike" kern="0" cap="none" spc="0" normalizeH="0" baseline="0" noProof="0" dirty="0">
              <a:ln>
                <a:noFill/>
              </a:ln>
              <a:solidFill>
                <a:prstClr val="white"/>
              </a:solidFill>
              <a:effectLst/>
              <a:uLnTx/>
              <a:uFillTx/>
              <a:latin typeface="Arial"/>
              <a:ea typeface="+mn-ea"/>
              <a:cs typeface="Arial"/>
            </a:endParaRPr>
          </a:p>
          <a:p>
            <a:pPr marL="285750" marR="5080" lvl="0" indent="-28575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tab pos="233363" algn="l"/>
                <a:tab pos="241300" algn="l"/>
              </a:tabLst>
              <a:defRPr/>
            </a:pPr>
            <a:r>
              <a:rPr kumimoji="0" sz="1800" b="1" i="0" u="none" strike="noStrike" kern="0" cap="none" spc="0" normalizeH="0" baseline="0" noProof="0" dirty="0">
                <a:ln>
                  <a:noFill/>
                </a:ln>
                <a:solidFill>
                  <a:prstClr val="white"/>
                </a:solidFill>
                <a:effectLst/>
                <a:uLnTx/>
                <a:uFillTx/>
                <a:latin typeface="Arial"/>
                <a:ea typeface="+mn-ea"/>
                <a:cs typeface="Arial"/>
              </a:rPr>
              <a:t>If</a:t>
            </a:r>
            <a:r>
              <a:rPr kumimoji="0" sz="1800" b="1" i="0" u="none" strike="noStrike" kern="0" cap="none" spc="-1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no</a:t>
            </a:r>
            <a:r>
              <a:rPr kumimoji="0" sz="1800" b="1" i="0" u="none" strike="noStrike" kern="0" cap="none" spc="-10" normalizeH="0" baseline="0" noProof="0" dirty="0">
                <a:ln>
                  <a:noFill/>
                </a:ln>
                <a:solidFill>
                  <a:prstClr val="white"/>
                </a:solidFill>
                <a:effectLst/>
                <a:uLnTx/>
                <a:uFillTx/>
                <a:latin typeface="Arial"/>
                <a:ea typeface="+mn-ea"/>
                <a:cs typeface="Arial"/>
              </a:rPr>
              <a:t> pre-</a:t>
            </a:r>
            <a:r>
              <a:rPr kumimoji="0" sz="1800" b="1" i="0" u="none" strike="noStrike" kern="0" cap="none" spc="0" normalizeH="0" baseline="0" noProof="0" dirty="0">
                <a:ln>
                  <a:noFill/>
                </a:ln>
                <a:solidFill>
                  <a:prstClr val="white"/>
                </a:solidFill>
                <a:effectLst/>
                <a:uLnTx/>
                <a:uFillTx/>
                <a:latin typeface="Arial"/>
                <a:ea typeface="+mn-ea"/>
                <a:cs typeface="Arial"/>
              </a:rPr>
              <a:t>existing</a:t>
            </a:r>
            <a:r>
              <a:rPr kumimoji="0" sz="1800" b="1" i="0" u="none" strike="noStrike" kern="0" cap="none" spc="-70" normalizeH="0" baseline="0" noProof="0" dirty="0">
                <a:ln>
                  <a:noFill/>
                </a:ln>
                <a:solidFill>
                  <a:prstClr val="white"/>
                </a:solidFill>
                <a:effectLst/>
                <a:uLnTx/>
                <a:uFillTx/>
                <a:latin typeface="Arial"/>
                <a:ea typeface="+mn-ea"/>
                <a:cs typeface="Arial"/>
              </a:rPr>
              <a:t> </a:t>
            </a:r>
            <a:r>
              <a:rPr kumimoji="0" lang="en-US" sz="1800" b="1" i="0" u="none" strike="noStrike" kern="0" cap="none" spc="-70" normalizeH="0" baseline="0" noProof="0" dirty="0">
                <a:ln>
                  <a:noFill/>
                </a:ln>
                <a:solidFill>
                  <a:prstClr val="white"/>
                </a:solidFill>
                <a:effectLst/>
                <a:uLnTx/>
                <a:uFillTx/>
                <a:latin typeface="Arial"/>
                <a:ea typeface="+mn-ea"/>
                <a:cs typeface="Arial"/>
              </a:rPr>
              <a:t>R</a:t>
            </a:r>
            <a:r>
              <a:rPr kumimoji="0" sz="1800" b="1" i="0" u="none" strike="noStrike" kern="0" cap="none" spc="-20" normalizeH="0" baseline="0" noProof="0" dirty="0">
                <a:ln>
                  <a:noFill/>
                </a:ln>
                <a:solidFill>
                  <a:prstClr val="white"/>
                </a:solidFill>
                <a:effectLst/>
                <a:uLnTx/>
                <a:uFillTx/>
                <a:latin typeface="Arial"/>
                <a:ea typeface="+mn-ea"/>
                <a:cs typeface="Arial"/>
              </a:rPr>
              <a:t>BBB </a:t>
            </a:r>
            <a:r>
              <a:rPr kumimoji="0" sz="1800" b="1" i="0" u="none" strike="noStrike" kern="0" cap="none" spc="0" normalizeH="0" baseline="0" noProof="0" dirty="0">
                <a:ln>
                  <a:noFill/>
                </a:ln>
                <a:solidFill>
                  <a:prstClr val="white"/>
                </a:solidFill>
                <a:effectLst/>
                <a:uLnTx/>
                <a:uFillTx/>
                <a:latin typeface="Arial"/>
                <a:ea typeface="+mn-ea"/>
                <a:cs typeface="Arial"/>
              </a:rPr>
              <a:t>or</a:t>
            </a:r>
            <a:r>
              <a:rPr kumimoji="0" sz="1800" b="1" i="0" u="none" strike="noStrike" kern="0" cap="none" spc="-4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ECG</a:t>
            </a:r>
            <a:r>
              <a:rPr kumimoji="0" sz="1800" b="1" i="0" u="none" strike="noStrike" kern="0" cap="none" spc="-3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changes</a:t>
            </a:r>
            <a:r>
              <a:rPr kumimoji="0" sz="1800" b="1" i="0" u="none" strike="noStrike" kern="0" cap="none" spc="-65" normalizeH="0" baseline="0" noProof="0" dirty="0">
                <a:ln>
                  <a:noFill/>
                </a:ln>
                <a:solidFill>
                  <a:prstClr val="white"/>
                </a:solidFill>
                <a:effectLst/>
                <a:uLnTx/>
                <a:uFillTx/>
                <a:latin typeface="Arial"/>
                <a:ea typeface="+mn-ea"/>
                <a:cs typeface="Arial"/>
              </a:rPr>
              <a:t> </a:t>
            </a:r>
            <a:r>
              <a:rPr kumimoji="0" sz="1800" b="1" i="0" u="none" strike="noStrike" kern="0" cap="none" spc="-10" normalizeH="0" baseline="0" noProof="0" dirty="0">
                <a:ln>
                  <a:noFill/>
                </a:ln>
                <a:solidFill>
                  <a:prstClr val="white"/>
                </a:solidFill>
                <a:effectLst/>
                <a:uLnTx/>
                <a:uFillTx/>
                <a:latin typeface="Arial"/>
                <a:ea typeface="+mn-ea"/>
                <a:cs typeface="Arial"/>
              </a:rPr>
              <a:t>remove </a:t>
            </a:r>
            <a:r>
              <a:rPr kumimoji="0" sz="1800" b="1" i="0" u="none" strike="noStrike" kern="0" cap="none" spc="0" normalizeH="0" baseline="0" noProof="0" dirty="0">
                <a:ln>
                  <a:noFill/>
                </a:ln>
                <a:solidFill>
                  <a:prstClr val="white"/>
                </a:solidFill>
                <a:effectLst/>
                <a:uLnTx/>
                <a:uFillTx/>
                <a:latin typeface="Arial"/>
                <a:ea typeface="+mn-ea"/>
                <a:cs typeface="Arial"/>
              </a:rPr>
              <a:t>all</a:t>
            </a:r>
            <a:r>
              <a:rPr kumimoji="0" sz="1800" b="1" i="0" u="none" strike="noStrike" kern="0" cap="none" spc="-40" normalizeH="0" baseline="0" noProof="0" dirty="0">
                <a:ln>
                  <a:noFill/>
                </a:ln>
                <a:solidFill>
                  <a:prstClr val="white"/>
                </a:solidFill>
                <a:effectLst/>
                <a:uLnTx/>
                <a:uFillTx/>
                <a:latin typeface="Arial"/>
                <a:ea typeface="+mn-ea"/>
                <a:cs typeface="Arial"/>
              </a:rPr>
              <a:t> </a:t>
            </a:r>
            <a:r>
              <a:rPr kumimoji="0" sz="1800" b="1" i="0" u="none" strike="noStrike" kern="0" cap="none" spc="-10" normalizeH="0" baseline="0" noProof="0" dirty="0">
                <a:ln>
                  <a:noFill/>
                </a:ln>
                <a:solidFill>
                  <a:prstClr val="white"/>
                </a:solidFill>
                <a:effectLst/>
                <a:uLnTx/>
                <a:uFillTx/>
                <a:latin typeface="Arial"/>
                <a:ea typeface="+mn-ea"/>
                <a:cs typeface="Arial"/>
              </a:rPr>
              <a:t>lines*</a:t>
            </a:r>
            <a:endParaRPr kumimoji="0" lang="en-US" sz="1800" b="1" i="0" u="none" strike="noStrike" kern="0" cap="none" spc="-10" normalizeH="0" baseline="0" noProof="0" dirty="0">
              <a:ln>
                <a:noFill/>
              </a:ln>
              <a:solidFill>
                <a:prstClr val="white"/>
              </a:solidFill>
              <a:effectLst/>
              <a:uLnTx/>
              <a:uFillTx/>
              <a:latin typeface="Arial"/>
              <a:ea typeface="+mn-ea"/>
              <a:cs typeface="Arial"/>
            </a:endParaRPr>
          </a:p>
          <a:p>
            <a:pPr marL="285750" marR="5080" lvl="0" indent="-28575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tab pos="233363" algn="l"/>
                <a:tab pos="241300" algn="l"/>
              </a:tabLst>
              <a:defRPr/>
            </a:pPr>
            <a:endParaRPr kumimoji="0" sz="1800" b="1" i="0" u="none" strike="noStrike" kern="0" cap="none" spc="0" normalizeH="0" baseline="0" noProof="0" dirty="0">
              <a:ln>
                <a:noFill/>
              </a:ln>
              <a:solidFill>
                <a:prstClr val="white"/>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tab pos="233363" algn="l"/>
                <a:tab pos="241300" algn="l"/>
              </a:tabLst>
              <a:defRPr/>
            </a:pPr>
            <a:r>
              <a:rPr kumimoji="0" sz="1800" b="1" i="0" u="none" strike="noStrike" kern="0" cap="none" spc="0" normalizeH="0" baseline="0" noProof="0" dirty="0">
                <a:ln>
                  <a:noFill/>
                </a:ln>
                <a:solidFill>
                  <a:prstClr val="white"/>
                </a:solidFill>
                <a:effectLst/>
                <a:uLnTx/>
                <a:uFillTx/>
                <a:latin typeface="Arial"/>
                <a:ea typeface="+mn-ea"/>
                <a:cs typeface="Arial"/>
              </a:rPr>
              <a:t>Mobilize</a:t>
            </a:r>
            <a:r>
              <a:rPr kumimoji="0" sz="1800" b="1" i="0" u="none" strike="noStrike" kern="0" cap="none" spc="-4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within</a:t>
            </a:r>
            <a:r>
              <a:rPr kumimoji="0" sz="1800" b="1" i="0" u="none" strike="noStrike" kern="0" cap="none" spc="-2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4-6</a:t>
            </a:r>
            <a:r>
              <a:rPr kumimoji="0" sz="1800" b="1" i="0" u="none" strike="noStrike" kern="0" cap="none" spc="-80" normalizeH="0" baseline="0" noProof="0" dirty="0">
                <a:ln>
                  <a:noFill/>
                </a:ln>
                <a:solidFill>
                  <a:prstClr val="white"/>
                </a:solidFill>
                <a:effectLst/>
                <a:uLnTx/>
                <a:uFillTx/>
                <a:latin typeface="Arial"/>
                <a:ea typeface="+mn-ea"/>
                <a:cs typeface="Arial"/>
              </a:rPr>
              <a:t> </a:t>
            </a:r>
            <a:r>
              <a:rPr kumimoji="0" sz="1800" b="1" i="0" u="none" strike="noStrike" kern="0" cap="none" spc="-10" normalizeH="0" baseline="0" noProof="0" dirty="0">
                <a:ln>
                  <a:noFill/>
                </a:ln>
                <a:solidFill>
                  <a:prstClr val="white"/>
                </a:solidFill>
                <a:effectLst/>
                <a:uLnTx/>
                <a:uFillTx/>
                <a:latin typeface="Arial"/>
                <a:ea typeface="+mn-ea"/>
                <a:cs typeface="Arial"/>
              </a:rPr>
              <a:t>hours</a:t>
            </a:r>
            <a:endParaRPr kumimoji="0" lang="en-US" sz="1800" b="1" i="0" u="none" strike="noStrike" kern="0" cap="none" spc="-10" normalizeH="0" baseline="0" noProof="0" dirty="0">
              <a:ln>
                <a:noFill/>
              </a:ln>
              <a:solidFill>
                <a:prstClr val="white"/>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tab pos="233363" algn="l"/>
                <a:tab pos="241300" algn="l"/>
              </a:tabLst>
              <a:defRPr/>
            </a:pPr>
            <a:endParaRPr kumimoji="0" sz="1800" b="1" i="0" u="none" strike="noStrike" kern="0" cap="none" spc="0" normalizeH="0" baseline="0" noProof="0" dirty="0">
              <a:ln>
                <a:noFill/>
              </a:ln>
              <a:solidFill>
                <a:prstClr val="white"/>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tab pos="233363" algn="l"/>
                <a:tab pos="241300" algn="l"/>
              </a:tabLst>
              <a:defRPr/>
            </a:pPr>
            <a:r>
              <a:rPr kumimoji="0" sz="1800" b="1" i="0" u="none" strike="noStrike" kern="0" cap="none" spc="0" normalizeH="0" baseline="0" noProof="0" dirty="0">
                <a:ln>
                  <a:noFill/>
                </a:ln>
                <a:solidFill>
                  <a:prstClr val="white"/>
                </a:solidFill>
                <a:effectLst/>
                <a:uLnTx/>
                <a:uFillTx/>
                <a:latin typeface="Arial"/>
                <a:ea typeface="+mn-ea"/>
                <a:cs typeface="Arial"/>
              </a:rPr>
              <a:t>Consider</a:t>
            </a:r>
            <a:r>
              <a:rPr kumimoji="0" sz="1800" b="1" i="0" u="none" strike="noStrike" kern="0" cap="none" spc="-100" normalizeH="0" baseline="0" noProof="0" dirty="0">
                <a:ln>
                  <a:noFill/>
                </a:ln>
                <a:solidFill>
                  <a:prstClr val="white"/>
                </a:solidFill>
                <a:effectLst/>
                <a:uLnTx/>
                <a:uFillTx/>
                <a:latin typeface="Arial"/>
                <a:ea typeface="+mn-ea"/>
                <a:cs typeface="Arial"/>
              </a:rPr>
              <a:t> </a:t>
            </a:r>
            <a:r>
              <a:rPr kumimoji="0" sz="1800" b="1" i="0" u="none" strike="noStrike" kern="0" cap="none" spc="-20" normalizeH="0" baseline="0" noProof="0" dirty="0">
                <a:ln>
                  <a:noFill/>
                </a:ln>
                <a:solidFill>
                  <a:prstClr val="white"/>
                </a:solidFill>
                <a:effectLst/>
                <a:uLnTx/>
                <a:uFillTx/>
                <a:latin typeface="Arial"/>
                <a:ea typeface="+mn-ea"/>
                <a:cs typeface="Arial"/>
              </a:rPr>
              <a:t>PACU</a:t>
            </a:r>
            <a:r>
              <a:rPr kumimoji="0" sz="1800" b="1" i="0" u="none" strike="noStrike" kern="0" cap="none" spc="-65" normalizeH="0" baseline="0" noProof="0" dirty="0">
                <a:ln>
                  <a:noFill/>
                </a:ln>
                <a:solidFill>
                  <a:prstClr val="white"/>
                </a:solidFill>
                <a:effectLst/>
                <a:uLnTx/>
                <a:uFillTx/>
                <a:latin typeface="Arial"/>
                <a:ea typeface="+mn-ea"/>
                <a:cs typeface="Arial"/>
              </a:rPr>
              <a:t> </a:t>
            </a:r>
            <a:r>
              <a:rPr kumimoji="0" sz="1800" b="1" i="0" u="none" strike="noStrike" kern="0" cap="none" spc="-25" normalizeH="0" baseline="0" noProof="0" dirty="0">
                <a:ln>
                  <a:noFill/>
                </a:ln>
                <a:solidFill>
                  <a:prstClr val="white"/>
                </a:solidFill>
                <a:effectLst/>
                <a:uLnTx/>
                <a:uFillTx/>
                <a:latin typeface="Arial"/>
                <a:ea typeface="+mn-ea"/>
                <a:cs typeface="Arial"/>
              </a:rPr>
              <a:t>or</a:t>
            </a:r>
            <a:r>
              <a:rPr kumimoji="0" lang="en-US" sz="1800" b="1" i="0" u="none" strike="noStrike" kern="0" cap="none" spc="-2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stepdown</a:t>
            </a:r>
            <a:r>
              <a:rPr kumimoji="0" sz="1800" b="1" i="0" u="none" strike="noStrike" kern="0" cap="none" spc="-7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unit</a:t>
            </a:r>
            <a:r>
              <a:rPr kumimoji="0" sz="1800" b="1" i="0" u="none" strike="noStrike" kern="0" cap="none" spc="-2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vs</a:t>
            </a:r>
            <a:r>
              <a:rPr kumimoji="0" sz="1800" b="1" i="0" u="none" strike="noStrike" kern="0" cap="none" spc="-40" normalizeH="0" baseline="0" noProof="0" dirty="0">
                <a:ln>
                  <a:noFill/>
                </a:ln>
                <a:solidFill>
                  <a:prstClr val="white"/>
                </a:solidFill>
                <a:effectLst/>
                <a:uLnTx/>
                <a:uFillTx/>
                <a:latin typeface="Arial"/>
                <a:ea typeface="+mn-ea"/>
                <a:cs typeface="Arial"/>
              </a:rPr>
              <a:t> </a:t>
            </a:r>
            <a:r>
              <a:rPr kumimoji="0" sz="1800" b="1" i="0" u="none" strike="noStrike" kern="0" cap="none" spc="-25" normalizeH="0" baseline="0" noProof="0" dirty="0">
                <a:ln>
                  <a:noFill/>
                </a:ln>
                <a:solidFill>
                  <a:prstClr val="white"/>
                </a:solidFill>
                <a:effectLst/>
                <a:uLnTx/>
                <a:uFillTx/>
                <a:latin typeface="Arial"/>
                <a:ea typeface="+mn-ea"/>
                <a:cs typeface="Arial"/>
              </a:rPr>
              <a:t>ICU</a:t>
            </a:r>
            <a:endParaRPr kumimoji="0" lang="en-US" sz="1800" b="1" i="0" u="none" strike="noStrike" kern="0" cap="none" spc="-25" normalizeH="0" baseline="0" noProof="0" dirty="0">
              <a:ln>
                <a:noFill/>
              </a:ln>
              <a:solidFill>
                <a:prstClr val="white"/>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tab pos="233363" algn="l"/>
                <a:tab pos="241300" algn="l"/>
              </a:tabLst>
              <a:defRPr/>
            </a:pPr>
            <a:endParaRPr kumimoji="0" sz="1800" b="1" i="0" u="none" strike="noStrike" kern="0" cap="none" spc="0" normalizeH="0" baseline="0" noProof="0" dirty="0">
              <a:ln>
                <a:noFill/>
              </a:ln>
              <a:solidFill>
                <a:prstClr val="white"/>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tab pos="233363" algn="l"/>
                <a:tab pos="241300" algn="l"/>
              </a:tabLst>
              <a:defRPr/>
            </a:pPr>
            <a:r>
              <a:rPr kumimoji="0" sz="1800" b="1" i="0" u="none" strike="noStrike" kern="0" cap="none" spc="0" normalizeH="0" baseline="0" noProof="0" dirty="0">
                <a:ln>
                  <a:noFill/>
                </a:ln>
                <a:solidFill>
                  <a:prstClr val="white"/>
                </a:solidFill>
                <a:effectLst/>
                <a:uLnTx/>
                <a:uFillTx/>
                <a:latin typeface="Arial"/>
                <a:ea typeface="+mn-ea"/>
                <a:cs typeface="Arial"/>
              </a:rPr>
              <a:t>TTE</a:t>
            </a:r>
            <a:r>
              <a:rPr kumimoji="0" sz="1800" b="1" i="0" u="none" strike="noStrike" kern="0" cap="none" spc="-7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and</a:t>
            </a:r>
            <a:r>
              <a:rPr kumimoji="0" sz="1800" b="1" i="0" u="none" strike="noStrike" kern="0" cap="none" spc="-2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ECG</a:t>
            </a:r>
            <a:r>
              <a:rPr kumimoji="0" sz="1800" b="1" i="0" u="none" strike="noStrike" kern="0" cap="none" spc="-2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prior</a:t>
            </a:r>
            <a:r>
              <a:rPr kumimoji="0" sz="1800" b="1" i="0" u="none" strike="noStrike" kern="0" cap="none" spc="-15" normalizeH="0" baseline="0" noProof="0" dirty="0">
                <a:ln>
                  <a:noFill/>
                </a:ln>
                <a:solidFill>
                  <a:prstClr val="white"/>
                </a:solidFill>
                <a:effectLst/>
                <a:uLnTx/>
                <a:uFillTx/>
                <a:latin typeface="Arial"/>
                <a:ea typeface="+mn-ea"/>
                <a:cs typeface="Arial"/>
              </a:rPr>
              <a:t> </a:t>
            </a:r>
            <a:r>
              <a:rPr kumimoji="0" sz="1800" b="1" i="0" u="none" strike="noStrike" kern="0" cap="none" spc="-25" normalizeH="0" baseline="0" noProof="0" dirty="0">
                <a:ln>
                  <a:noFill/>
                </a:ln>
                <a:solidFill>
                  <a:prstClr val="white"/>
                </a:solidFill>
                <a:effectLst/>
                <a:uLnTx/>
                <a:uFillTx/>
                <a:latin typeface="Arial"/>
                <a:ea typeface="+mn-ea"/>
                <a:cs typeface="Arial"/>
              </a:rPr>
              <a:t>to</a:t>
            </a:r>
            <a:r>
              <a:rPr kumimoji="0" lang="en-US" sz="1800" b="1" i="0" u="none" strike="noStrike" kern="0" cap="none" spc="-25" normalizeH="0" baseline="0" noProof="0" dirty="0">
                <a:ln>
                  <a:noFill/>
                </a:ln>
                <a:solidFill>
                  <a:prstClr val="white"/>
                </a:solidFill>
                <a:effectLst/>
                <a:uLnTx/>
                <a:uFillTx/>
                <a:latin typeface="Arial"/>
                <a:ea typeface="+mn-ea"/>
                <a:cs typeface="Arial"/>
              </a:rPr>
              <a:t> </a:t>
            </a:r>
            <a:r>
              <a:rPr kumimoji="0" sz="1800" b="1" i="0" u="none" strike="noStrike" kern="0" cap="none" spc="-10" normalizeH="0" baseline="0" noProof="0" dirty="0">
                <a:ln>
                  <a:noFill/>
                </a:ln>
                <a:solidFill>
                  <a:prstClr val="white"/>
                </a:solidFill>
                <a:effectLst/>
                <a:uLnTx/>
                <a:uFillTx/>
                <a:latin typeface="Arial"/>
                <a:ea typeface="+mn-ea"/>
                <a:cs typeface="Arial"/>
              </a:rPr>
              <a:t>discharge</a:t>
            </a:r>
            <a:endParaRPr kumimoji="0" sz="1800" b="1" i="0" u="none" strike="noStrike" kern="0" cap="none" spc="0" normalizeH="0" baseline="0" noProof="0" dirty="0">
              <a:ln>
                <a:noFill/>
              </a:ln>
              <a:solidFill>
                <a:prstClr val="white"/>
              </a:solidFill>
              <a:effectLst/>
              <a:uLnTx/>
              <a:uFillTx/>
              <a:latin typeface="Arial"/>
              <a:ea typeface="+mn-ea"/>
              <a:cs typeface="Arial"/>
            </a:endParaRPr>
          </a:p>
        </p:txBody>
      </p:sp>
      <p:sp>
        <p:nvSpPr>
          <p:cNvPr id="10" name="object 8"/>
          <p:cNvSpPr txBox="1"/>
          <p:nvPr/>
        </p:nvSpPr>
        <p:spPr>
          <a:xfrm>
            <a:off x="582706" y="6151336"/>
            <a:ext cx="9108141" cy="182101"/>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100" b="1" i="1" u="none" strike="noStrike" kern="0" cap="none" spc="0" normalizeH="0" baseline="0" noProof="0" dirty="0">
                <a:ln>
                  <a:noFill/>
                </a:ln>
                <a:solidFill>
                  <a:prstClr val="white"/>
                </a:solidFill>
                <a:effectLst/>
                <a:uLnTx/>
                <a:uFillTx/>
                <a:latin typeface="Arial"/>
                <a:ea typeface="+mn-ea"/>
                <a:cs typeface="Arial"/>
              </a:rPr>
              <a:t>*</a:t>
            </a:r>
            <a:r>
              <a:rPr kumimoji="0" sz="1100" b="1" i="1" u="none" strike="noStrike" kern="0" cap="none" spc="-30"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Follow</a:t>
            </a:r>
            <a:r>
              <a:rPr kumimoji="0" sz="1100" b="1" i="1" u="none" strike="noStrike" kern="0" cap="none" spc="-30"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to</a:t>
            </a:r>
            <a:r>
              <a:rPr kumimoji="0" sz="1100" b="1" i="1" u="none" strike="noStrike" kern="0" cap="none" spc="-25"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conduction</a:t>
            </a:r>
            <a:r>
              <a:rPr kumimoji="0" sz="1100" b="1" i="1" u="none" strike="noStrike" kern="0" cap="none" spc="-10"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disturbance</a:t>
            </a:r>
            <a:r>
              <a:rPr kumimoji="0" sz="1100" b="1" i="1" u="none" strike="noStrike" kern="0" cap="none" spc="-10"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pathway</a:t>
            </a:r>
            <a:r>
              <a:rPr kumimoji="0" sz="1100" b="1" i="1" u="none" strike="noStrike" kern="0" cap="none" spc="-20"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if</a:t>
            </a:r>
            <a:r>
              <a:rPr kumimoji="0" sz="1100" b="1" i="1" u="none" strike="noStrike" kern="0" cap="none" spc="-15"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patients</a:t>
            </a:r>
            <a:r>
              <a:rPr kumimoji="0" sz="1100" b="1" i="1" u="none" strike="noStrike" kern="0" cap="none" spc="-15"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has</a:t>
            </a:r>
            <a:r>
              <a:rPr kumimoji="0" sz="1100" b="1" i="1" u="none" strike="noStrike" kern="0" cap="none" spc="-20"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pre-existing</a:t>
            </a:r>
            <a:r>
              <a:rPr kumimoji="0" sz="1100" b="1" i="1" u="none" strike="noStrike" kern="0" cap="none" spc="-10"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RBBB</a:t>
            </a:r>
            <a:r>
              <a:rPr kumimoji="0" sz="1100" b="1" i="1" u="none" strike="noStrike" kern="0" cap="none" spc="-25"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or</a:t>
            </a:r>
            <a:r>
              <a:rPr kumimoji="0" sz="1100" b="1" i="1" u="none" strike="noStrike" kern="0" cap="none" spc="-15"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ECG</a:t>
            </a:r>
            <a:r>
              <a:rPr kumimoji="0" sz="1100" b="1" i="1" u="none" strike="noStrike" kern="0" cap="none" spc="-15"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changes</a:t>
            </a:r>
            <a:r>
              <a:rPr kumimoji="0" sz="1100" b="1" i="1" u="none" strike="noStrike" kern="0" cap="none" spc="-20"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(PR</a:t>
            </a:r>
            <a:r>
              <a:rPr kumimoji="0" sz="1100" b="1" i="1" u="none" strike="noStrike" kern="0" cap="none" spc="-30"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and</a:t>
            </a:r>
            <a:r>
              <a:rPr kumimoji="0" sz="1100" b="1" i="1" u="none" strike="noStrike" kern="0" cap="none" spc="-25"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QRS</a:t>
            </a:r>
            <a:r>
              <a:rPr kumimoji="0" sz="1100" b="1" i="1" u="none" strike="noStrike" kern="0" cap="none" spc="-20"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increase</a:t>
            </a:r>
            <a:r>
              <a:rPr kumimoji="0" sz="1100" b="1" i="1" u="none" strike="noStrike" kern="0" cap="none" spc="-10" normalizeH="0" baseline="0" noProof="0" dirty="0">
                <a:ln>
                  <a:noFill/>
                </a:ln>
                <a:solidFill>
                  <a:prstClr val="white"/>
                </a:solidFill>
                <a:effectLst/>
                <a:uLnTx/>
                <a:uFillTx/>
                <a:latin typeface="Arial"/>
                <a:ea typeface="+mn-ea"/>
                <a:cs typeface="Arial"/>
              </a:rPr>
              <a:t> </a:t>
            </a:r>
            <a:r>
              <a:rPr kumimoji="0" sz="1100" b="1" i="1" u="none" strike="noStrike" kern="0" cap="none" spc="0" normalizeH="0" baseline="0" noProof="0" dirty="0">
                <a:ln>
                  <a:noFill/>
                </a:ln>
                <a:solidFill>
                  <a:prstClr val="white"/>
                </a:solidFill>
                <a:effectLst/>
                <a:uLnTx/>
                <a:uFillTx/>
                <a:latin typeface="Arial"/>
                <a:ea typeface="+mn-ea"/>
                <a:cs typeface="Arial"/>
              </a:rPr>
              <a:t>≥20</a:t>
            </a:r>
            <a:r>
              <a:rPr kumimoji="0" sz="1100" b="1" i="1" u="none" strike="noStrike" kern="0" cap="none" spc="-25" normalizeH="0" baseline="0" noProof="0" dirty="0">
                <a:ln>
                  <a:noFill/>
                </a:ln>
                <a:solidFill>
                  <a:prstClr val="white"/>
                </a:solidFill>
                <a:effectLst/>
                <a:uLnTx/>
                <a:uFillTx/>
                <a:latin typeface="Arial"/>
                <a:ea typeface="+mn-ea"/>
                <a:cs typeface="Arial"/>
              </a:rPr>
              <a:t> ms)</a:t>
            </a:r>
            <a:endParaRPr kumimoji="0" sz="1100" b="1" i="1" u="none" strike="noStrike" kern="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857920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8" name="object 14"/>
          <p:cNvSpPr txBox="1"/>
          <p:nvPr/>
        </p:nvSpPr>
        <p:spPr>
          <a:xfrm>
            <a:off x="506503" y="3765772"/>
            <a:ext cx="9710922" cy="2767424"/>
          </a:xfrm>
          <a:prstGeom prst="rect">
            <a:avLst/>
          </a:prstGeom>
          <a:noFill/>
          <a:ln>
            <a:noFill/>
          </a:ln>
        </p:spPr>
        <p:txBody>
          <a:bodyPr vert="horz" wrap="square" lIns="0" tIns="12700" rIns="0" bIns="0" rtlCol="0">
            <a:spAutoFit/>
          </a:bodyPr>
          <a:lstStyle/>
          <a:p>
            <a:pPr marL="12065" marR="0" lvl="0" indent="0" algn="l" defTabSz="914400" rtl="0" eaLnBrk="1" fontAlgn="auto" latinLnBrk="0" hangingPunct="1">
              <a:lnSpc>
                <a:spcPct val="100000"/>
              </a:lnSpc>
              <a:spcBef>
                <a:spcPts val="0"/>
              </a:spcBef>
              <a:spcAft>
                <a:spcPts val="0"/>
              </a:spcAft>
              <a:buClr>
                <a:srgbClr val="FFC000"/>
              </a:buClr>
              <a:buSzTx/>
              <a:buFontTx/>
              <a:buNone/>
              <a:tabLst>
                <a:tab pos="167640" algn="l"/>
              </a:tabLst>
              <a:defRPr/>
            </a:pPr>
            <a:r>
              <a:rPr kumimoji="0" lang="en-US" sz="1800" b="1" i="0" u="sng" strike="noStrike" kern="0" cap="none" spc="0" normalizeH="0" baseline="0" noProof="0" dirty="0">
                <a:ln>
                  <a:noFill/>
                </a:ln>
                <a:solidFill>
                  <a:prstClr val="white"/>
                </a:solidFill>
                <a:effectLst/>
                <a:uLnTx/>
                <a:uFillTx/>
                <a:latin typeface="Arial"/>
                <a:ea typeface="+mn-ea"/>
                <a:cs typeface="Arial"/>
              </a:rPr>
              <a:t>Key Steps</a:t>
            </a:r>
            <a:r>
              <a:rPr kumimoji="0" lang="en-US" sz="1800" b="1" i="0" u="none" strike="noStrike" kern="0" cap="none" spc="0" normalizeH="0" baseline="0" noProof="0" dirty="0">
                <a:ln>
                  <a:noFill/>
                </a:ln>
                <a:solidFill>
                  <a:prstClr val="white"/>
                </a:solidFill>
                <a:effectLst/>
                <a:uLnTx/>
                <a:uFillTx/>
                <a:latin typeface="Arial"/>
                <a:ea typeface="+mn-ea"/>
                <a:cs typeface="Arial"/>
              </a:rPr>
              <a:t>*</a:t>
            </a:r>
          </a:p>
          <a:p>
            <a:pPr marL="12065" marR="0" lvl="0" indent="0" algn="l" defTabSz="914400" rtl="0" eaLnBrk="1" fontAlgn="auto" latinLnBrk="0" hangingPunct="1">
              <a:lnSpc>
                <a:spcPct val="100000"/>
              </a:lnSpc>
              <a:spcBef>
                <a:spcPts val="0"/>
              </a:spcBef>
              <a:spcAft>
                <a:spcPts val="0"/>
              </a:spcAft>
              <a:buClr>
                <a:srgbClr val="FFC000"/>
              </a:buClr>
              <a:buSzTx/>
              <a:buFontTx/>
              <a:buNone/>
              <a:tabLst>
                <a:tab pos="167640" algn="l"/>
              </a:tabLst>
              <a:defRPr/>
            </a:pPr>
            <a:endParaRPr kumimoji="0" lang="en-US" sz="1800" b="1" i="0" u="none" strike="noStrike" kern="0" cap="none" spc="0" normalizeH="0" baseline="0" noProof="0" dirty="0">
              <a:ln>
                <a:noFill/>
              </a:ln>
              <a:solidFill>
                <a:prstClr val="white"/>
              </a:solidFill>
              <a:effectLst/>
              <a:uLnTx/>
              <a:uFillTx/>
              <a:latin typeface="Arial"/>
              <a:ea typeface="+mn-ea"/>
              <a:cs typeface="Arial"/>
            </a:endParaRPr>
          </a:p>
          <a:p>
            <a:pPr marL="341313" marR="0" lvl="0" indent="-328613" algn="l" defTabSz="914400" rtl="0" eaLnBrk="1" fontAlgn="auto" latinLnBrk="0" hangingPunct="1">
              <a:lnSpc>
                <a:spcPct val="100000"/>
              </a:lnSpc>
              <a:spcBef>
                <a:spcPts val="0"/>
              </a:spcBef>
              <a:spcAft>
                <a:spcPts val="0"/>
              </a:spcAft>
              <a:buClr>
                <a:srgbClr val="FFC000"/>
              </a:buClr>
              <a:buSzTx/>
              <a:buFontTx/>
              <a:buAutoNum type="arabicPeriod"/>
              <a:tabLst>
                <a:tab pos="233363" algn="l"/>
              </a:tabLst>
              <a:defRPr/>
            </a:pPr>
            <a:r>
              <a:rPr kumimoji="0" sz="1800" b="1" i="0" u="none" strike="noStrike" kern="0" cap="none" spc="0" normalizeH="0" baseline="0" noProof="0" dirty="0">
                <a:ln>
                  <a:noFill/>
                </a:ln>
                <a:solidFill>
                  <a:prstClr val="white"/>
                </a:solidFill>
                <a:effectLst/>
                <a:uLnTx/>
                <a:uFillTx/>
                <a:latin typeface="Arial"/>
                <a:ea typeface="+mn-ea"/>
                <a:cs typeface="Arial"/>
              </a:rPr>
              <a:t>Initial</a:t>
            </a:r>
            <a:r>
              <a:rPr kumimoji="0" sz="1800" b="1" i="0" u="none" strike="noStrike" kern="0" cap="none" spc="1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deployment</a:t>
            </a:r>
            <a:r>
              <a:rPr kumimoji="0" sz="1800" b="1" i="0" u="none" strike="noStrike" kern="0" cap="none" spc="-4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in</a:t>
            </a:r>
            <a:r>
              <a:rPr kumimoji="0" sz="1800" b="1" i="0" u="none" strike="noStrike" kern="0" cap="none" spc="1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the</a:t>
            </a:r>
            <a:r>
              <a:rPr kumimoji="0" sz="1800" b="1" i="0" u="none" strike="noStrike" kern="0" cap="none" spc="-3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cusp</a:t>
            </a:r>
            <a:r>
              <a:rPr kumimoji="0" sz="1800" b="1" i="0" u="none" strike="noStrike" kern="0" cap="none" spc="-5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overlap</a:t>
            </a:r>
            <a:r>
              <a:rPr kumimoji="0" sz="1800" b="1" i="0" u="none" strike="noStrike" kern="0" cap="none" spc="-3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projection</a:t>
            </a:r>
            <a:r>
              <a:rPr kumimoji="0" sz="1800" b="1" i="0" u="none" strike="noStrike" kern="0" cap="none" spc="-3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to</a:t>
            </a:r>
            <a:r>
              <a:rPr kumimoji="0" sz="1800" b="1" i="0" u="none" strike="noStrike" kern="0" cap="none" spc="-3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estimate</a:t>
            </a:r>
            <a:r>
              <a:rPr kumimoji="0" sz="1800" b="1" i="0" u="none" strike="noStrike" kern="0" cap="none" spc="-3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implant</a:t>
            </a:r>
            <a:r>
              <a:rPr kumimoji="0" sz="1800" b="1" i="0" u="none" strike="noStrike" kern="0" cap="none" spc="-2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depth</a:t>
            </a:r>
            <a:r>
              <a:rPr kumimoji="0" sz="1800" b="1" i="0" u="none" strike="noStrike" kern="0" cap="none" spc="-3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at</a:t>
            </a:r>
            <a:r>
              <a:rPr kumimoji="0" sz="1800" b="1" i="0" u="none" strike="noStrike" kern="0" cap="none" spc="-2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the</a:t>
            </a:r>
            <a:r>
              <a:rPr kumimoji="0" sz="1800" b="1" i="0" u="none" strike="noStrike" kern="0" cap="none" spc="-30" normalizeH="0" baseline="0" noProof="0" dirty="0">
                <a:ln>
                  <a:noFill/>
                </a:ln>
                <a:solidFill>
                  <a:prstClr val="white"/>
                </a:solidFill>
                <a:effectLst/>
                <a:uLnTx/>
                <a:uFillTx/>
                <a:latin typeface="Arial"/>
                <a:ea typeface="+mn-ea"/>
                <a:cs typeface="Arial"/>
              </a:rPr>
              <a:t> </a:t>
            </a:r>
            <a:r>
              <a:rPr kumimoji="0" sz="1800" b="1" i="0" u="none" strike="noStrike" kern="0" cap="none" spc="-20" normalizeH="0" baseline="0" noProof="0" dirty="0">
                <a:ln>
                  <a:noFill/>
                </a:ln>
                <a:solidFill>
                  <a:prstClr val="white"/>
                </a:solidFill>
                <a:effectLst/>
                <a:uLnTx/>
                <a:uFillTx/>
                <a:latin typeface="Arial"/>
                <a:ea typeface="+mn-ea"/>
                <a:cs typeface="Arial"/>
              </a:rPr>
              <a:t>NCC</a:t>
            </a:r>
            <a:endParaRPr kumimoji="0" lang="en-US" sz="1800" b="1" i="0" u="none" strike="noStrike" kern="0" cap="none" spc="-20" normalizeH="0" baseline="0" noProof="0" dirty="0">
              <a:ln>
                <a:noFill/>
              </a:ln>
              <a:solidFill>
                <a:prstClr val="white"/>
              </a:solidFill>
              <a:effectLst/>
              <a:uLnTx/>
              <a:uFillTx/>
              <a:latin typeface="Arial"/>
              <a:ea typeface="+mn-ea"/>
              <a:cs typeface="Arial"/>
            </a:endParaRPr>
          </a:p>
          <a:p>
            <a:pPr marL="341313" marR="0" lvl="0" indent="-328613" algn="l" defTabSz="914400" rtl="0" eaLnBrk="1" fontAlgn="auto" latinLnBrk="0" hangingPunct="1">
              <a:lnSpc>
                <a:spcPct val="100000"/>
              </a:lnSpc>
              <a:spcBef>
                <a:spcPts val="0"/>
              </a:spcBef>
              <a:spcAft>
                <a:spcPts val="0"/>
              </a:spcAft>
              <a:buClr>
                <a:srgbClr val="FFC000"/>
              </a:buClr>
              <a:buSzTx/>
              <a:buFontTx/>
              <a:buAutoNum type="arabicPeriod"/>
              <a:tabLst>
                <a:tab pos="233363" algn="l"/>
              </a:tabLst>
              <a:defRPr/>
            </a:pPr>
            <a:endParaRPr kumimoji="0" sz="700" b="1" i="0" u="none" strike="noStrike" kern="0" cap="none" spc="0" normalizeH="0" baseline="0" noProof="0" dirty="0">
              <a:ln>
                <a:noFill/>
              </a:ln>
              <a:solidFill>
                <a:prstClr val="white"/>
              </a:solidFill>
              <a:effectLst/>
              <a:uLnTx/>
              <a:uFillTx/>
              <a:latin typeface="Arial"/>
              <a:ea typeface="+mn-ea"/>
              <a:cs typeface="Arial"/>
            </a:endParaRPr>
          </a:p>
          <a:p>
            <a:pPr marL="341313" marR="0" lvl="0" indent="-328613" algn="l" defTabSz="914400" rtl="0" eaLnBrk="1" fontAlgn="auto" latinLnBrk="0" hangingPunct="1">
              <a:lnSpc>
                <a:spcPct val="100000"/>
              </a:lnSpc>
              <a:spcBef>
                <a:spcPts val="0"/>
              </a:spcBef>
              <a:spcAft>
                <a:spcPts val="0"/>
              </a:spcAft>
              <a:buClr>
                <a:srgbClr val="FFC000"/>
              </a:buClr>
              <a:buSzTx/>
              <a:buFontTx/>
              <a:buAutoNum type="arabicPeriod"/>
              <a:tabLst>
                <a:tab pos="233363" algn="l"/>
              </a:tabLst>
              <a:defRPr/>
            </a:pPr>
            <a:r>
              <a:rPr kumimoji="0" sz="1800" b="1" i="0" u="none" strike="noStrike" kern="0" cap="none" spc="0" normalizeH="0" baseline="0" noProof="0" dirty="0">
                <a:ln>
                  <a:noFill/>
                </a:ln>
                <a:solidFill>
                  <a:prstClr val="white"/>
                </a:solidFill>
                <a:effectLst/>
                <a:uLnTx/>
                <a:uFillTx/>
                <a:latin typeface="Arial"/>
                <a:ea typeface="+mn-ea"/>
                <a:cs typeface="Arial"/>
              </a:rPr>
              <a:t>Deploy</a:t>
            </a:r>
            <a:r>
              <a:rPr kumimoji="0" sz="1800" b="1" i="0" u="none" strike="noStrike" kern="0" cap="none" spc="-1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with</a:t>
            </a:r>
            <a:r>
              <a:rPr kumimoji="0" sz="1800" b="1" i="0" u="none" strike="noStrike" kern="0" cap="none" spc="3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the</a:t>
            </a:r>
            <a:r>
              <a:rPr kumimoji="0" sz="1800" b="1" i="0" u="none" strike="noStrike" kern="0" cap="none" spc="-3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marker</a:t>
            </a:r>
            <a:r>
              <a:rPr kumimoji="0" sz="1800" b="1" i="0" u="none" strike="noStrike" kern="0" cap="none" spc="-6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band</a:t>
            </a:r>
            <a:r>
              <a:rPr kumimoji="0" sz="1800" b="1" i="0" u="none" strike="noStrike" kern="0" cap="none" spc="-5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positioned</a:t>
            </a:r>
            <a:r>
              <a:rPr kumimoji="0" sz="1800" b="1" i="0" u="none" strike="noStrike" kern="0" cap="none" spc="-1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at</a:t>
            </a:r>
            <a:r>
              <a:rPr kumimoji="0" sz="1800" b="1" i="0" u="none" strike="noStrike" kern="0" cap="none" spc="-2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mid-pigtail</a:t>
            </a:r>
            <a:r>
              <a:rPr kumimoji="0" sz="1800" b="1" i="0" u="none" strike="noStrike" kern="0" cap="none" spc="1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or</a:t>
            </a:r>
            <a:r>
              <a:rPr kumimoji="0" sz="1800" b="1" i="0" u="none" strike="noStrike" kern="0" cap="none" spc="-25" normalizeH="0" baseline="0" noProof="0" dirty="0">
                <a:ln>
                  <a:noFill/>
                </a:ln>
                <a:solidFill>
                  <a:prstClr val="white"/>
                </a:solidFill>
                <a:effectLst/>
                <a:uLnTx/>
                <a:uFillTx/>
                <a:latin typeface="Arial"/>
                <a:ea typeface="+mn-ea"/>
                <a:cs typeface="Arial"/>
              </a:rPr>
              <a:t> </a:t>
            </a:r>
            <a:r>
              <a:rPr kumimoji="0" sz="1800" b="1" i="0" u="none" strike="noStrike" kern="0" cap="none" spc="-10" normalizeH="0" baseline="0" noProof="0" dirty="0">
                <a:ln>
                  <a:noFill/>
                </a:ln>
                <a:solidFill>
                  <a:prstClr val="white"/>
                </a:solidFill>
                <a:effectLst/>
                <a:uLnTx/>
                <a:uFillTx/>
                <a:latin typeface="Arial"/>
                <a:ea typeface="+mn-ea"/>
                <a:cs typeface="Arial"/>
              </a:rPr>
              <a:t>higher</a:t>
            </a:r>
            <a:endParaRPr kumimoji="0" lang="en-US" sz="1800" b="1" i="0" u="none" strike="noStrike" kern="0" cap="none" spc="-10" normalizeH="0" baseline="0" noProof="0" dirty="0">
              <a:ln>
                <a:noFill/>
              </a:ln>
              <a:solidFill>
                <a:prstClr val="white"/>
              </a:solidFill>
              <a:effectLst/>
              <a:uLnTx/>
              <a:uFillTx/>
              <a:latin typeface="Arial"/>
              <a:ea typeface="+mn-ea"/>
              <a:cs typeface="Arial"/>
            </a:endParaRPr>
          </a:p>
          <a:p>
            <a:pPr marL="341313" marR="0" lvl="0" indent="-328613" algn="l" defTabSz="914400" rtl="0" eaLnBrk="1" fontAlgn="auto" latinLnBrk="0" hangingPunct="1">
              <a:lnSpc>
                <a:spcPct val="100000"/>
              </a:lnSpc>
              <a:spcBef>
                <a:spcPts val="0"/>
              </a:spcBef>
              <a:spcAft>
                <a:spcPts val="0"/>
              </a:spcAft>
              <a:buClr>
                <a:srgbClr val="FFC000"/>
              </a:buClr>
              <a:buSzTx/>
              <a:buFontTx/>
              <a:buAutoNum type="arabicPeriod"/>
              <a:tabLst>
                <a:tab pos="233363" algn="l"/>
              </a:tabLst>
              <a:defRPr/>
            </a:pPr>
            <a:endParaRPr kumimoji="0" sz="700" b="1" i="0" u="none" strike="noStrike" kern="0" cap="none" spc="0" normalizeH="0" baseline="0" noProof="0" dirty="0">
              <a:ln>
                <a:noFill/>
              </a:ln>
              <a:solidFill>
                <a:prstClr val="white"/>
              </a:solidFill>
              <a:effectLst/>
              <a:uLnTx/>
              <a:uFillTx/>
              <a:latin typeface="Arial"/>
              <a:ea typeface="+mn-ea"/>
              <a:cs typeface="Arial"/>
            </a:endParaRPr>
          </a:p>
          <a:p>
            <a:pPr marL="341313" marR="0" lvl="0" indent="-328613" algn="l" defTabSz="914400" rtl="0" eaLnBrk="1" fontAlgn="auto" latinLnBrk="0" hangingPunct="1">
              <a:lnSpc>
                <a:spcPct val="100000"/>
              </a:lnSpc>
              <a:spcBef>
                <a:spcPts val="0"/>
              </a:spcBef>
              <a:spcAft>
                <a:spcPts val="0"/>
              </a:spcAft>
              <a:buClr>
                <a:srgbClr val="FFC000"/>
              </a:buClr>
              <a:buSzTx/>
              <a:buFontTx/>
              <a:buAutoNum type="arabicPeriod"/>
              <a:tabLst>
                <a:tab pos="233363" algn="l"/>
              </a:tabLst>
              <a:defRPr/>
            </a:pPr>
            <a:r>
              <a:rPr kumimoji="0" sz="1800" b="1" i="0" u="none" strike="noStrike" kern="0" cap="none" spc="0" normalizeH="0" baseline="0" noProof="0" dirty="0">
                <a:ln>
                  <a:noFill/>
                </a:ln>
                <a:solidFill>
                  <a:prstClr val="white"/>
                </a:solidFill>
                <a:effectLst/>
                <a:uLnTx/>
                <a:uFillTx/>
                <a:latin typeface="Arial"/>
                <a:ea typeface="+mn-ea"/>
                <a:cs typeface="Arial"/>
              </a:rPr>
              <a:t>Assess</a:t>
            </a:r>
            <a:r>
              <a:rPr kumimoji="0" sz="1800" b="1" i="0" u="none" strike="noStrike" kern="0" cap="none" spc="-6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depth</a:t>
            </a:r>
            <a:r>
              <a:rPr kumimoji="0" sz="1800" b="1" i="0" u="none" strike="noStrike" kern="0" cap="none" spc="-1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in</a:t>
            </a:r>
            <a:r>
              <a:rPr kumimoji="0" sz="1800" b="1" i="0" u="none" strike="noStrike" kern="0" cap="none" spc="3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cusp</a:t>
            </a:r>
            <a:r>
              <a:rPr kumimoji="0" sz="1800" b="1" i="0" u="none" strike="noStrike" kern="0" cap="none" spc="-4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overlap</a:t>
            </a:r>
            <a:r>
              <a:rPr kumimoji="0" sz="1800" b="1" i="0" u="none" strike="noStrike" kern="0" cap="none" spc="-10" normalizeH="0" baseline="0" noProof="0" dirty="0">
                <a:ln>
                  <a:noFill/>
                </a:ln>
                <a:solidFill>
                  <a:prstClr val="white"/>
                </a:solidFill>
                <a:effectLst/>
                <a:uLnTx/>
                <a:uFillTx/>
                <a:latin typeface="Arial"/>
                <a:ea typeface="+mn-ea"/>
                <a:cs typeface="Arial"/>
              </a:rPr>
              <a:t> </a:t>
            </a:r>
            <a:r>
              <a:rPr kumimoji="0" sz="1800" b="1" i="0" u="none" strike="noStrike" kern="0" cap="none" spc="-20" normalizeH="0" baseline="0" noProof="0" dirty="0">
                <a:ln>
                  <a:noFill/>
                </a:ln>
                <a:solidFill>
                  <a:prstClr val="white"/>
                </a:solidFill>
                <a:effectLst/>
                <a:uLnTx/>
                <a:uFillTx/>
                <a:latin typeface="Arial"/>
                <a:ea typeface="+mn-ea"/>
                <a:cs typeface="Arial"/>
              </a:rPr>
              <a:t>view</a:t>
            </a:r>
            <a:endParaRPr kumimoji="0" lang="en-US" sz="1800" b="1" i="0" u="none" strike="noStrike" kern="0" cap="none" spc="-20" normalizeH="0" baseline="0" noProof="0" dirty="0">
              <a:ln>
                <a:noFill/>
              </a:ln>
              <a:solidFill>
                <a:prstClr val="white"/>
              </a:solidFill>
              <a:effectLst/>
              <a:uLnTx/>
              <a:uFillTx/>
              <a:latin typeface="Arial"/>
              <a:ea typeface="+mn-ea"/>
              <a:cs typeface="Arial"/>
            </a:endParaRPr>
          </a:p>
          <a:p>
            <a:pPr marL="341313" marR="0" lvl="0" indent="-328613" algn="l" defTabSz="914400" rtl="0" eaLnBrk="1" fontAlgn="auto" latinLnBrk="0" hangingPunct="1">
              <a:lnSpc>
                <a:spcPct val="100000"/>
              </a:lnSpc>
              <a:spcBef>
                <a:spcPts val="0"/>
              </a:spcBef>
              <a:spcAft>
                <a:spcPts val="0"/>
              </a:spcAft>
              <a:buClr>
                <a:srgbClr val="FFC000"/>
              </a:buClr>
              <a:buSzTx/>
              <a:buFontTx/>
              <a:buAutoNum type="arabicPeriod"/>
              <a:tabLst>
                <a:tab pos="233363" algn="l"/>
              </a:tabLst>
              <a:defRPr/>
            </a:pPr>
            <a:endParaRPr kumimoji="0" sz="700" b="1" i="0" u="none" strike="noStrike" kern="0" cap="none" spc="0" normalizeH="0" baseline="0" noProof="0" dirty="0">
              <a:ln>
                <a:noFill/>
              </a:ln>
              <a:solidFill>
                <a:prstClr val="white"/>
              </a:solidFill>
              <a:effectLst/>
              <a:uLnTx/>
              <a:uFillTx/>
              <a:latin typeface="Arial"/>
              <a:ea typeface="+mn-ea"/>
              <a:cs typeface="Arial"/>
            </a:endParaRPr>
          </a:p>
          <a:p>
            <a:pPr marL="341313" marR="0" lvl="0" indent="-328613" algn="l" defTabSz="914400" rtl="0" eaLnBrk="1" fontAlgn="auto" latinLnBrk="0" hangingPunct="1">
              <a:lnSpc>
                <a:spcPct val="100000"/>
              </a:lnSpc>
              <a:spcBef>
                <a:spcPts val="0"/>
              </a:spcBef>
              <a:spcAft>
                <a:spcPts val="0"/>
              </a:spcAft>
              <a:buClr>
                <a:srgbClr val="FFC000"/>
              </a:buClr>
              <a:buSzTx/>
              <a:buFontTx/>
              <a:buAutoNum type="arabicPeriod"/>
              <a:tabLst>
                <a:tab pos="233363" algn="l"/>
              </a:tabLst>
              <a:defRPr/>
            </a:pPr>
            <a:r>
              <a:rPr kumimoji="0" sz="1800" b="1" i="0" u="none" strike="noStrike" kern="0" cap="none" spc="0" normalizeH="0" baseline="0" noProof="0" dirty="0">
                <a:ln>
                  <a:noFill/>
                </a:ln>
                <a:solidFill>
                  <a:prstClr val="white"/>
                </a:solidFill>
                <a:effectLst/>
                <a:uLnTx/>
                <a:uFillTx/>
                <a:latin typeface="Arial"/>
                <a:ea typeface="+mn-ea"/>
                <a:cs typeface="Arial"/>
              </a:rPr>
              <a:t>Roll</a:t>
            </a:r>
            <a:r>
              <a:rPr kumimoji="0" sz="1800" b="1" i="0" u="none" strike="noStrike" kern="0" cap="none" spc="-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LAO.</a:t>
            </a:r>
            <a:r>
              <a:rPr kumimoji="0" sz="1800" b="1" i="0" u="none" strike="noStrike" kern="0" cap="none" spc="-3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Remove</a:t>
            </a:r>
            <a:r>
              <a:rPr kumimoji="0" sz="1800" b="1" i="0" u="none" strike="noStrike" kern="0" cap="none" spc="-8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any</a:t>
            </a:r>
            <a:r>
              <a:rPr kumimoji="0" sz="1800" b="1" i="0" u="none" strike="noStrike" kern="0" cap="none" spc="-2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remaining</a:t>
            </a:r>
            <a:r>
              <a:rPr kumimoji="0" sz="1800" b="1" i="0" u="none" strike="noStrike" kern="0" cap="none" spc="-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parallax.</a:t>
            </a:r>
            <a:r>
              <a:rPr kumimoji="0" sz="1800" b="1" i="0" u="none" strike="noStrike" kern="0" cap="none" spc="2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Estimated</a:t>
            </a:r>
            <a:r>
              <a:rPr kumimoji="0" sz="1800" b="1" i="0" u="none" strike="noStrike" kern="0" cap="none" spc="-5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depth</a:t>
            </a:r>
            <a:r>
              <a:rPr kumimoji="0" sz="1800" b="1" i="0" u="none" strike="noStrike" kern="0" cap="none" spc="-2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at</a:t>
            </a:r>
            <a:r>
              <a:rPr kumimoji="0" sz="1800" b="1" i="0" u="none" strike="noStrike" kern="0" cap="none" spc="-2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the</a:t>
            </a:r>
            <a:r>
              <a:rPr kumimoji="0" sz="1800" b="1" i="0" u="none" strike="noStrike" kern="0" cap="none" spc="-25" normalizeH="0" baseline="0" noProof="0" dirty="0">
                <a:ln>
                  <a:noFill/>
                </a:ln>
                <a:solidFill>
                  <a:prstClr val="white"/>
                </a:solidFill>
                <a:effectLst/>
                <a:uLnTx/>
                <a:uFillTx/>
                <a:latin typeface="Arial"/>
                <a:ea typeface="+mn-ea"/>
                <a:cs typeface="Arial"/>
              </a:rPr>
              <a:t> </a:t>
            </a:r>
            <a:r>
              <a:rPr kumimoji="0" sz="1800" b="1" i="0" u="none" strike="noStrike" kern="0" cap="none" spc="-20" normalizeH="0" baseline="0" noProof="0" dirty="0">
                <a:ln>
                  <a:noFill/>
                </a:ln>
                <a:solidFill>
                  <a:prstClr val="white"/>
                </a:solidFill>
                <a:effectLst/>
                <a:uLnTx/>
                <a:uFillTx/>
                <a:latin typeface="Arial"/>
                <a:ea typeface="+mn-ea"/>
                <a:cs typeface="Arial"/>
              </a:rPr>
              <a:t>LCC</a:t>
            </a:r>
            <a:endParaRPr kumimoji="0" lang="en-US" sz="1800" b="1" i="0" u="none" strike="noStrike" kern="0" cap="none" spc="-20" normalizeH="0" baseline="0" noProof="0" dirty="0">
              <a:ln>
                <a:noFill/>
              </a:ln>
              <a:solidFill>
                <a:prstClr val="white"/>
              </a:solidFill>
              <a:effectLst/>
              <a:uLnTx/>
              <a:uFillTx/>
              <a:latin typeface="Arial"/>
              <a:ea typeface="+mn-ea"/>
              <a:cs typeface="Arial"/>
            </a:endParaRPr>
          </a:p>
          <a:p>
            <a:pPr marL="341313" marR="0" lvl="0" indent="-328613" algn="l" defTabSz="914400" rtl="0" eaLnBrk="1" fontAlgn="auto" latinLnBrk="0" hangingPunct="1">
              <a:lnSpc>
                <a:spcPct val="100000"/>
              </a:lnSpc>
              <a:spcBef>
                <a:spcPts val="0"/>
              </a:spcBef>
              <a:spcAft>
                <a:spcPts val="0"/>
              </a:spcAft>
              <a:buClr>
                <a:srgbClr val="FFC000"/>
              </a:buClr>
              <a:buSzTx/>
              <a:buFontTx/>
              <a:buAutoNum type="arabicPeriod"/>
              <a:tabLst>
                <a:tab pos="233363" algn="l"/>
              </a:tabLst>
              <a:defRPr/>
            </a:pPr>
            <a:endParaRPr kumimoji="0" sz="700" b="1" i="0" u="none" strike="noStrike" kern="0" cap="none" spc="0" normalizeH="0" baseline="0" noProof="0" dirty="0">
              <a:ln>
                <a:noFill/>
              </a:ln>
              <a:solidFill>
                <a:prstClr val="white"/>
              </a:solidFill>
              <a:effectLst/>
              <a:uLnTx/>
              <a:uFillTx/>
              <a:latin typeface="Arial"/>
              <a:ea typeface="+mn-ea"/>
              <a:cs typeface="Arial"/>
            </a:endParaRPr>
          </a:p>
          <a:p>
            <a:pPr marL="341313" marR="0" lvl="0" indent="-328613" algn="l" defTabSz="914400" rtl="0" eaLnBrk="1" fontAlgn="auto" latinLnBrk="0" hangingPunct="1">
              <a:lnSpc>
                <a:spcPct val="100000"/>
              </a:lnSpc>
              <a:spcBef>
                <a:spcPts val="0"/>
              </a:spcBef>
              <a:spcAft>
                <a:spcPts val="0"/>
              </a:spcAft>
              <a:buClr>
                <a:srgbClr val="FFC000"/>
              </a:buClr>
              <a:buSzTx/>
              <a:buFontTx/>
              <a:buAutoNum type="arabicPeriod"/>
              <a:tabLst>
                <a:tab pos="233363" algn="l"/>
              </a:tabLst>
              <a:defRPr/>
            </a:pPr>
            <a:r>
              <a:rPr kumimoji="0" sz="1800" b="1" i="0" u="none" strike="noStrike" kern="0" cap="none" spc="0" normalizeH="0" baseline="0" noProof="0" dirty="0">
                <a:ln>
                  <a:noFill/>
                </a:ln>
                <a:solidFill>
                  <a:prstClr val="white"/>
                </a:solidFill>
                <a:effectLst/>
                <a:uLnTx/>
                <a:uFillTx/>
                <a:latin typeface="Arial"/>
                <a:ea typeface="+mn-ea"/>
                <a:cs typeface="Arial"/>
              </a:rPr>
              <a:t>Redeployment</a:t>
            </a:r>
            <a:r>
              <a:rPr kumimoji="0" sz="1800" b="1" i="0" u="none" strike="noStrike" kern="0" cap="none" spc="-6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in</a:t>
            </a:r>
            <a:r>
              <a:rPr kumimoji="0" sz="1800" b="1" i="0" u="none" strike="noStrike" kern="0" cap="none" spc="1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cusp</a:t>
            </a:r>
            <a:r>
              <a:rPr kumimoji="0" sz="1800" b="1" i="0" u="none" strike="noStrike" kern="0" cap="none" spc="-4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overlap</a:t>
            </a:r>
            <a:r>
              <a:rPr kumimoji="0" sz="1800" b="1" i="0" u="none" strike="noStrike" kern="0" cap="none" spc="-2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view,</a:t>
            </a:r>
            <a:r>
              <a:rPr kumimoji="0" sz="1800" b="1" i="0" u="none" strike="noStrike" kern="0" cap="none" spc="-20"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if</a:t>
            </a:r>
            <a:r>
              <a:rPr kumimoji="0" sz="1800" b="1" i="0" u="none" strike="noStrike" kern="0" cap="none" spc="20" normalizeH="0" baseline="0" noProof="0" dirty="0">
                <a:ln>
                  <a:noFill/>
                </a:ln>
                <a:solidFill>
                  <a:prstClr val="white"/>
                </a:solidFill>
                <a:effectLst/>
                <a:uLnTx/>
                <a:uFillTx/>
                <a:latin typeface="Arial"/>
                <a:ea typeface="+mn-ea"/>
                <a:cs typeface="Arial"/>
              </a:rPr>
              <a:t> </a:t>
            </a:r>
            <a:r>
              <a:rPr kumimoji="0" sz="1800" b="1" i="0" u="none" strike="noStrike" kern="0" cap="none" spc="-10" normalizeH="0" baseline="0" noProof="0" dirty="0">
                <a:ln>
                  <a:noFill/>
                </a:ln>
                <a:solidFill>
                  <a:prstClr val="white"/>
                </a:solidFill>
                <a:effectLst/>
                <a:uLnTx/>
                <a:uFillTx/>
                <a:latin typeface="Arial"/>
                <a:ea typeface="+mn-ea"/>
                <a:cs typeface="Arial"/>
              </a:rPr>
              <a:t>applicable</a:t>
            </a:r>
            <a:endParaRPr kumimoji="0" lang="en-US" sz="1800" b="1" i="0" u="none" strike="noStrike" kern="0" cap="none" spc="-10" normalizeH="0" baseline="0" noProof="0" dirty="0">
              <a:ln>
                <a:noFill/>
              </a:ln>
              <a:solidFill>
                <a:prstClr val="white"/>
              </a:solidFill>
              <a:effectLst/>
              <a:uLnTx/>
              <a:uFillTx/>
              <a:latin typeface="Arial"/>
              <a:ea typeface="+mn-ea"/>
              <a:cs typeface="Arial"/>
            </a:endParaRPr>
          </a:p>
          <a:p>
            <a:pPr marL="341313" marR="0" lvl="0" indent="-328613" algn="l" defTabSz="914400" rtl="0" eaLnBrk="1" fontAlgn="auto" latinLnBrk="0" hangingPunct="1">
              <a:lnSpc>
                <a:spcPct val="100000"/>
              </a:lnSpc>
              <a:spcBef>
                <a:spcPts val="0"/>
              </a:spcBef>
              <a:spcAft>
                <a:spcPts val="0"/>
              </a:spcAft>
              <a:buClr>
                <a:srgbClr val="FFC000"/>
              </a:buClr>
              <a:buSzTx/>
              <a:buFontTx/>
              <a:buAutoNum type="arabicPeriod"/>
              <a:tabLst>
                <a:tab pos="233363" algn="l"/>
              </a:tabLst>
              <a:defRPr/>
            </a:pPr>
            <a:endParaRPr kumimoji="0" sz="700" b="1" i="0" u="none" strike="noStrike" kern="0" cap="none" spc="0" normalizeH="0" baseline="0" noProof="0" dirty="0">
              <a:ln>
                <a:noFill/>
              </a:ln>
              <a:solidFill>
                <a:prstClr val="white"/>
              </a:solidFill>
              <a:effectLst/>
              <a:uLnTx/>
              <a:uFillTx/>
              <a:latin typeface="Arial"/>
              <a:ea typeface="+mn-ea"/>
              <a:cs typeface="Arial"/>
            </a:endParaRPr>
          </a:p>
          <a:p>
            <a:pPr marL="341313" marR="0" lvl="0" indent="-328613" algn="l" defTabSz="914400" rtl="0" eaLnBrk="1" fontAlgn="auto" latinLnBrk="0" hangingPunct="1">
              <a:lnSpc>
                <a:spcPct val="100000"/>
              </a:lnSpc>
              <a:spcBef>
                <a:spcPts val="0"/>
              </a:spcBef>
              <a:spcAft>
                <a:spcPts val="0"/>
              </a:spcAft>
              <a:buClr>
                <a:srgbClr val="FFC000"/>
              </a:buClr>
              <a:buSzTx/>
              <a:buFontTx/>
              <a:buAutoNum type="arabicPeriod"/>
              <a:tabLst>
                <a:tab pos="233363" algn="l"/>
              </a:tabLst>
              <a:defRPr/>
            </a:pPr>
            <a:r>
              <a:rPr kumimoji="0" sz="1800" b="1" i="0" u="none" strike="noStrike" kern="0" cap="none" spc="0" normalizeH="0" baseline="0" noProof="0" dirty="0">
                <a:ln>
                  <a:noFill/>
                </a:ln>
                <a:solidFill>
                  <a:prstClr val="white"/>
                </a:solidFill>
                <a:effectLst/>
                <a:uLnTx/>
                <a:uFillTx/>
                <a:latin typeface="Arial"/>
                <a:ea typeface="+mn-ea"/>
                <a:cs typeface="Arial"/>
              </a:rPr>
              <a:t>Assess</a:t>
            </a:r>
            <a:r>
              <a:rPr kumimoji="0" sz="1800" b="1" i="0" u="none" strike="noStrike" kern="0" cap="none" spc="-6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final</a:t>
            </a:r>
            <a:r>
              <a:rPr kumimoji="0" sz="1800" b="1" i="0" u="none" strike="noStrike" kern="0" cap="none" spc="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implant</a:t>
            </a:r>
            <a:r>
              <a:rPr kumimoji="0" sz="1800" b="1" i="0" u="none" strike="noStrike" kern="0" cap="none" spc="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depth</a:t>
            </a:r>
            <a:r>
              <a:rPr kumimoji="0" sz="1800" b="1" i="0" u="none" strike="noStrike" kern="0" cap="none" spc="-45" normalizeH="0" baseline="0" noProof="0" dirty="0">
                <a:ln>
                  <a:noFill/>
                </a:ln>
                <a:solidFill>
                  <a:prstClr val="white"/>
                </a:solidFill>
                <a:effectLst/>
                <a:uLnTx/>
                <a:uFillTx/>
                <a:latin typeface="Arial"/>
                <a:ea typeface="+mn-ea"/>
                <a:cs typeface="Arial"/>
              </a:rPr>
              <a:t> </a:t>
            </a:r>
            <a:r>
              <a:rPr kumimoji="0" sz="1800" b="1" i="0" u="none" strike="noStrike" kern="0" cap="none" spc="0" normalizeH="0" baseline="0" noProof="0" dirty="0">
                <a:ln>
                  <a:noFill/>
                </a:ln>
                <a:solidFill>
                  <a:prstClr val="white"/>
                </a:solidFill>
                <a:effectLst/>
                <a:uLnTx/>
                <a:uFillTx/>
                <a:latin typeface="Arial"/>
                <a:ea typeface="+mn-ea"/>
                <a:cs typeface="Arial"/>
              </a:rPr>
              <a:t>on the</a:t>
            </a:r>
            <a:r>
              <a:rPr kumimoji="0" sz="1800" b="1" i="0" u="none" strike="noStrike" kern="0" cap="none" spc="-20" normalizeH="0" baseline="0" noProof="0" dirty="0">
                <a:ln>
                  <a:noFill/>
                </a:ln>
                <a:solidFill>
                  <a:prstClr val="white"/>
                </a:solidFill>
                <a:effectLst/>
                <a:uLnTx/>
                <a:uFillTx/>
                <a:latin typeface="Arial"/>
                <a:ea typeface="+mn-ea"/>
                <a:cs typeface="Arial"/>
              </a:rPr>
              <a:t> NCC</a:t>
            </a:r>
            <a:endParaRPr kumimoji="0" lang="en-US" sz="1800" b="1" i="0" u="none" strike="noStrike" kern="0" cap="none" spc="-20" normalizeH="0" baseline="0" noProof="0" dirty="0">
              <a:ln>
                <a:noFill/>
              </a:ln>
              <a:solidFill>
                <a:prstClr val="white"/>
              </a:solidFill>
              <a:effectLst/>
              <a:uLnTx/>
              <a:uFillTx/>
              <a:latin typeface="Arial"/>
              <a:ea typeface="+mn-ea"/>
              <a:cs typeface="Arial"/>
            </a:endParaRPr>
          </a:p>
        </p:txBody>
      </p:sp>
      <p:sp>
        <p:nvSpPr>
          <p:cNvPr id="2" name="object 2"/>
          <p:cNvSpPr txBox="1">
            <a:spLocks/>
          </p:cNvSpPr>
          <p:nvPr/>
        </p:nvSpPr>
        <p:spPr>
          <a:xfrm>
            <a:off x="0" y="8376"/>
            <a:ext cx="10287000" cy="1059264"/>
          </a:xfrm>
          <a:prstGeom prst="rect">
            <a:avLst/>
          </a:prstGeom>
        </p:spPr>
        <p:txBody>
          <a:bodyPr vert="horz" wrap="square" lIns="0" tIns="12700" rIns="0" bIns="0" rtlCol="0">
            <a:spAutoFit/>
          </a:bodyPr>
          <a:lstStyle>
            <a:lvl1pPr>
              <a:defRPr sz="4400" b="0" i="0">
                <a:solidFill>
                  <a:schemeClr val="bg1"/>
                </a:solidFill>
                <a:latin typeface="Arial"/>
                <a:ea typeface="+mj-ea"/>
                <a:cs typeface="Arial"/>
              </a:defRPr>
            </a:lvl1p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3400" b="1" i="0" u="none" strike="noStrike" kern="0" cap="none" spc="-10" normalizeH="0" baseline="0" noProof="0" dirty="0">
                <a:ln>
                  <a:noFill/>
                </a:ln>
                <a:solidFill>
                  <a:srgbClr val="FFFF00"/>
                </a:solidFill>
                <a:effectLst/>
                <a:uLnTx/>
                <a:uFillTx/>
                <a:latin typeface="Arial"/>
                <a:ea typeface="+mj-ea"/>
                <a:cs typeface="Arial"/>
              </a:rPr>
              <a:t>Optimize PRO Study: Cusp Overlap Technique with Evolut PRO/PRO+</a:t>
            </a:r>
          </a:p>
        </p:txBody>
      </p:sp>
      <p:sp>
        <p:nvSpPr>
          <p:cNvPr id="3" name="TextBox 2"/>
          <p:cNvSpPr txBox="1"/>
          <p:nvPr/>
        </p:nvSpPr>
        <p:spPr>
          <a:xfrm>
            <a:off x="7422776" y="6488668"/>
            <a:ext cx="28642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Grubb K, EuroPCR 2022</a:t>
            </a:r>
          </a:p>
        </p:txBody>
      </p:sp>
      <p:pic>
        <p:nvPicPr>
          <p:cNvPr id="6" name="object 13"/>
          <p:cNvPicPr/>
          <p:nvPr/>
        </p:nvPicPr>
        <p:blipFill rotWithShape="1">
          <a:blip r:embed="rId2" cstate="print"/>
          <a:srcRect b="29963"/>
          <a:stretch/>
        </p:blipFill>
        <p:spPr>
          <a:xfrm>
            <a:off x="1192304" y="1176732"/>
            <a:ext cx="7906869" cy="2619351"/>
          </a:xfrm>
          <a:prstGeom prst="rect">
            <a:avLst/>
          </a:prstGeom>
        </p:spPr>
      </p:pic>
      <p:sp>
        <p:nvSpPr>
          <p:cNvPr id="9" name="Rectangle 8"/>
          <p:cNvSpPr/>
          <p:nvPr/>
        </p:nvSpPr>
        <p:spPr>
          <a:xfrm>
            <a:off x="583613" y="6600255"/>
            <a:ext cx="3514104" cy="246221"/>
          </a:xfrm>
          <a:prstGeom prst="rect">
            <a:avLst/>
          </a:prstGeom>
        </p:spPr>
        <p:txBody>
          <a:bodyPr wrap="none">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dirty="0">
                <a:ln>
                  <a:noFill/>
                </a:ln>
                <a:solidFill>
                  <a:prstClr val="white"/>
                </a:solidFill>
                <a:effectLst/>
                <a:uLnTx/>
                <a:uFillTx/>
                <a:latin typeface="Arial"/>
                <a:ea typeface="+mn-ea"/>
                <a:cs typeface="Arial"/>
              </a:rPr>
              <a:t>*Use</a:t>
            </a:r>
            <a:r>
              <a:rPr kumimoji="0" lang="en-US" sz="1000" b="1" i="1" u="none" strike="noStrike" kern="0" cap="none" spc="-55" normalizeH="0" baseline="0" noProof="0" dirty="0">
                <a:ln>
                  <a:noFill/>
                </a:ln>
                <a:solidFill>
                  <a:prstClr val="white"/>
                </a:solidFill>
                <a:effectLst/>
                <a:uLnTx/>
                <a:uFillTx/>
                <a:latin typeface="Arial"/>
                <a:ea typeface="+mn-ea"/>
                <a:cs typeface="Arial"/>
              </a:rPr>
              <a:t> </a:t>
            </a:r>
            <a:r>
              <a:rPr kumimoji="0" lang="en-US" sz="1000" b="1" i="1" u="none" strike="noStrike" kern="0" cap="none" spc="0" normalizeH="0" baseline="0" noProof="0" dirty="0">
                <a:ln>
                  <a:noFill/>
                </a:ln>
                <a:solidFill>
                  <a:prstClr val="white"/>
                </a:solidFill>
                <a:effectLst/>
                <a:uLnTx/>
                <a:uFillTx/>
                <a:latin typeface="Arial"/>
                <a:ea typeface="+mn-ea"/>
                <a:cs typeface="Arial"/>
              </a:rPr>
              <a:t>of</a:t>
            </a:r>
            <a:r>
              <a:rPr kumimoji="0" lang="en-US" sz="1000" b="1" i="1" u="none" strike="noStrike" kern="0" cap="none" spc="-30" normalizeH="0" baseline="0" noProof="0" dirty="0">
                <a:ln>
                  <a:noFill/>
                </a:ln>
                <a:solidFill>
                  <a:prstClr val="white"/>
                </a:solidFill>
                <a:effectLst/>
                <a:uLnTx/>
                <a:uFillTx/>
                <a:latin typeface="Arial"/>
                <a:ea typeface="+mn-ea"/>
                <a:cs typeface="Arial"/>
              </a:rPr>
              <a:t> </a:t>
            </a:r>
            <a:r>
              <a:rPr kumimoji="0" lang="en-US" sz="1000" b="1" i="1" u="none" strike="noStrike" kern="0" cap="none" spc="0" normalizeH="0" baseline="0" noProof="0" dirty="0">
                <a:ln>
                  <a:noFill/>
                </a:ln>
                <a:solidFill>
                  <a:prstClr val="white"/>
                </a:solidFill>
                <a:effectLst/>
                <a:uLnTx/>
                <a:uFillTx/>
                <a:latin typeface="Arial"/>
                <a:ea typeface="+mn-ea"/>
                <a:cs typeface="Arial"/>
              </a:rPr>
              <a:t>Lunderquist</a:t>
            </a:r>
            <a:r>
              <a:rPr kumimoji="0" lang="en-US" sz="1000" b="1" i="1" u="none" strike="noStrike" kern="0" cap="none" spc="-35" normalizeH="0" baseline="0" noProof="0" dirty="0">
                <a:ln>
                  <a:noFill/>
                </a:ln>
                <a:solidFill>
                  <a:prstClr val="white"/>
                </a:solidFill>
                <a:effectLst/>
                <a:uLnTx/>
                <a:uFillTx/>
                <a:latin typeface="Arial"/>
                <a:ea typeface="+mn-ea"/>
                <a:cs typeface="Arial"/>
              </a:rPr>
              <a:t> </a:t>
            </a:r>
            <a:r>
              <a:rPr kumimoji="0" lang="en-US" sz="1000" b="1" i="1" u="none" strike="noStrike" kern="0" cap="none" spc="0" normalizeH="0" baseline="0" noProof="0" dirty="0">
                <a:ln>
                  <a:noFill/>
                </a:ln>
                <a:solidFill>
                  <a:prstClr val="white"/>
                </a:solidFill>
                <a:effectLst/>
                <a:uLnTx/>
                <a:uFillTx/>
                <a:latin typeface="Arial"/>
                <a:ea typeface="+mn-ea"/>
                <a:cs typeface="Arial"/>
              </a:rPr>
              <a:t>guidewire</a:t>
            </a:r>
            <a:r>
              <a:rPr kumimoji="0" lang="en-US" sz="1000" b="1" i="1" u="none" strike="noStrike" kern="0" cap="none" spc="15" normalizeH="0" baseline="0" noProof="0" dirty="0">
                <a:ln>
                  <a:noFill/>
                </a:ln>
                <a:solidFill>
                  <a:prstClr val="white"/>
                </a:solidFill>
                <a:effectLst/>
                <a:uLnTx/>
                <a:uFillTx/>
                <a:latin typeface="Arial"/>
                <a:ea typeface="+mn-ea"/>
                <a:cs typeface="Arial"/>
              </a:rPr>
              <a:t> </a:t>
            </a:r>
            <a:r>
              <a:rPr kumimoji="0" lang="en-US" sz="1000" b="1" i="1" u="none" strike="noStrike" kern="0" cap="none" spc="0" normalizeH="0" baseline="0" noProof="0" dirty="0">
                <a:ln>
                  <a:noFill/>
                </a:ln>
                <a:solidFill>
                  <a:prstClr val="white"/>
                </a:solidFill>
                <a:effectLst/>
                <a:uLnTx/>
                <a:uFillTx/>
                <a:latin typeface="Arial"/>
                <a:ea typeface="+mn-ea"/>
                <a:cs typeface="Arial"/>
              </a:rPr>
              <a:t>is highly </a:t>
            </a:r>
            <a:r>
              <a:rPr kumimoji="0" lang="en-US" sz="1000" b="1" i="1" u="none" strike="noStrike" kern="0" cap="none" spc="-10" normalizeH="0" baseline="0" noProof="0" dirty="0">
                <a:ln>
                  <a:noFill/>
                </a:ln>
                <a:solidFill>
                  <a:prstClr val="white"/>
                </a:solidFill>
                <a:effectLst/>
                <a:uLnTx/>
                <a:uFillTx/>
                <a:latin typeface="Arial"/>
                <a:ea typeface="+mn-ea"/>
                <a:cs typeface="Arial"/>
              </a:rPr>
              <a:t>recommended.</a:t>
            </a:r>
            <a:endParaRPr kumimoji="0" lang="en-US" sz="1000" b="1" i="1" u="none" strike="noStrike" kern="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809611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9525"/>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Optimize PRO Study Design and Interim Results</a:t>
            </a:r>
          </a:p>
        </p:txBody>
      </p:sp>
      <p:sp>
        <p:nvSpPr>
          <p:cNvPr id="3" name="TextBox 2"/>
          <p:cNvSpPr txBox="1"/>
          <p:nvPr/>
        </p:nvSpPr>
        <p:spPr>
          <a:xfrm>
            <a:off x="4975412" y="6526308"/>
            <a:ext cx="53115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Grubb et al., J Am Coll Cardiol Intv 2023;16:558</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549" y="612230"/>
            <a:ext cx="8419761" cy="591407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3620967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9525"/>
            <a:ext cx="1028700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Optimize PRO Study: 30-Day PPM Implantation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Rate With or Without Lunderquist Guidewire Stratified by Valve by Size</a:t>
            </a:r>
          </a:p>
        </p:txBody>
      </p:sp>
      <p:sp>
        <p:nvSpPr>
          <p:cNvPr id="4" name="TextBox 3"/>
          <p:cNvSpPr txBox="1"/>
          <p:nvPr/>
        </p:nvSpPr>
        <p:spPr>
          <a:xfrm>
            <a:off x="4975412" y="6526308"/>
            <a:ext cx="53115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Grubb et al., J Am Coll Cardiol Intv 2023;16:558</a:t>
            </a:r>
          </a:p>
        </p:txBody>
      </p:sp>
      <p:grpSp>
        <p:nvGrpSpPr>
          <p:cNvPr id="9" name="Group 8"/>
          <p:cNvGrpSpPr/>
          <p:nvPr/>
        </p:nvGrpSpPr>
        <p:grpSpPr>
          <a:xfrm>
            <a:off x="132606" y="1662952"/>
            <a:ext cx="9982944" cy="4185398"/>
            <a:chOff x="132606" y="1662952"/>
            <a:chExt cx="9982944" cy="4185398"/>
          </a:xfrm>
        </p:grpSpPr>
        <p:graphicFrame>
          <p:nvGraphicFramePr>
            <p:cNvPr id="6" name="Chart 5"/>
            <p:cNvGraphicFramePr/>
            <p:nvPr/>
          </p:nvGraphicFramePr>
          <p:xfrm>
            <a:off x="819150" y="1662952"/>
            <a:ext cx="9296400" cy="418539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32606" y="2105025"/>
              <a:ext cx="615553" cy="3305175"/>
            </a:xfrm>
            <a:prstGeom prst="rect">
              <a:avLst/>
            </a:prstGeom>
            <a:noFill/>
          </p:spPr>
          <p:txBody>
            <a:bodyPr vert="vert270"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30-Day PPM Implantation 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per Proportion</a:t>
              </a:r>
            </a:p>
          </p:txBody>
        </p:sp>
      </p:grpSp>
      <p:graphicFrame>
        <p:nvGraphicFramePr>
          <p:cNvPr id="8" name="Table 7"/>
          <p:cNvGraphicFramePr>
            <a:graphicFrameLocks noGrp="1"/>
          </p:cNvGraphicFramePr>
          <p:nvPr/>
        </p:nvGraphicFramePr>
        <p:xfrm>
          <a:off x="276225" y="5746697"/>
          <a:ext cx="9772650" cy="741680"/>
        </p:xfrm>
        <a:graphic>
          <a:graphicData uri="http://schemas.openxmlformats.org/drawingml/2006/table">
            <a:tbl>
              <a:tblPr firstRow="1" bandRow="1">
                <a:tableStyleId>{2D5ABB26-0587-4C30-8999-92F81FD0307C}</a:tableStyleId>
              </a:tblPr>
              <a:tblGrid>
                <a:gridCol w="1171575">
                  <a:extLst>
                    <a:ext uri="{9D8B030D-6E8A-4147-A177-3AD203B41FA5}">
                      <a16:colId xmlns:a16="http://schemas.microsoft.com/office/drawing/2014/main" val="3732127382"/>
                    </a:ext>
                  </a:extLst>
                </a:gridCol>
                <a:gridCol w="1685925">
                  <a:extLst>
                    <a:ext uri="{9D8B030D-6E8A-4147-A177-3AD203B41FA5}">
                      <a16:colId xmlns:a16="http://schemas.microsoft.com/office/drawing/2014/main" val="408405188"/>
                    </a:ext>
                  </a:extLst>
                </a:gridCol>
                <a:gridCol w="1733550">
                  <a:extLst>
                    <a:ext uri="{9D8B030D-6E8A-4147-A177-3AD203B41FA5}">
                      <a16:colId xmlns:a16="http://schemas.microsoft.com/office/drawing/2014/main" val="1790145843"/>
                    </a:ext>
                  </a:extLst>
                </a:gridCol>
                <a:gridCol w="1724025">
                  <a:extLst>
                    <a:ext uri="{9D8B030D-6E8A-4147-A177-3AD203B41FA5}">
                      <a16:colId xmlns:a16="http://schemas.microsoft.com/office/drawing/2014/main" val="256842923"/>
                    </a:ext>
                  </a:extLst>
                </a:gridCol>
                <a:gridCol w="1743075">
                  <a:extLst>
                    <a:ext uri="{9D8B030D-6E8A-4147-A177-3AD203B41FA5}">
                      <a16:colId xmlns:a16="http://schemas.microsoft.com/office/drawing/2014/main" val="35430005"/>
                    </a:ext>
                  </a:extLst>
                </a:gridCol>
                <a:gridCol w="1714500">
                  <a:extLst>
                    <a:ext uri="{9D8B030D-6E8A-4147-A177-3AD203B41FA5}">
                      <a16:colId xmlns:a16="http://schemas.microsoft.com/office/drawing/2014/main" val="2135042438"/>
                    </a:ext>
                  </a:extLst>
                </a:gridCol>
              </a:tblGrid>
              <a:tr h="370840">
                <a:tc rowSpan="2">
                  <a:txBody>
                    <a:bodyPr/>
                    <a:lstStyle/>
                    <a:p>
                      <a:pPr algn="ctr"/>
                      <a:r>
                        <a:rPr lang="en-US" sz="1400" b="1" dirty="0">
                          <a:solidFill>
                            <a:schemeClr val="bg1"/>
                          </a:solidFill>
                          <a:latin typeface="Arial" panose="020B0604020202020204" pitchFamily="34" charset="0"/>
                          <a:cs typeface="Arial" panose="020B0604020202020204" pitchFamily="34" charset="0"/>
                        </a:rPr>
                        <a:t>N = </a:t>
                      </a:r>
                    </a:p>
                  </a:txBody>
                  <a:tcPr anchor="ctr"/>
                </a:tc>
                <a:tc>
                  <a:txBody>
                    <a:bodyPr/>
                    <a:lstStyle/>
                    <a:p>
                      <a:pPr algn="ctr"/>
                      <a:r>
                        <a:rPr lang="en-US" sz="1400" b="1" dirty="0">
                          <a:solidFill>
                            <a:srgbClr val="91D748"/>
                          </a:solidFill>
                          <a:latin typeface="Arial" panose="020B0604020202020204" pitchFamily="34" charset="0"/>
                          <a:cs typeface="Arial" panose="020B0604020202020204" pitchFamily="34" charset="0"/>
                        </a:rPr>
                        <a:t>3</a:t>
                      </a:r>
                    </a:p>
                  </a:txBody>
                  <a:tcPr anchor="ctr"/>
                </a:tc>
                <a:tc>
                  <a:txBody>
                    <a:bodyPr/>
                    <a:lstStyle/>
                    <a:p>
                      <a:pPr algn="ctr"/>
                      <a:r>
                        <a:rPr lang="en-US" sz="1400" b="1" dirty="0">
                          <a:solidFill>
                            <a:srgbClr val="8CCF45"/>
                          </a:solidFill>
                          <a:latin typeface="Arial" panose="020B0604020202020204" pitchFamily="34" charset="0"/>
                          <a:cs typeface="Arial" panose="020B0604020202020204" pitchFamily="34" charset="0"/>
                        </a:rPr>
                        <a:t>82</a:t>
                      </a:r>
                    </a:p>
                  </a:txBody>
                  <a:tcPr anchor="ctr"/>
                </a:tc>
                <a:tc>
                  <a:txBody>
                    <a:bodyPr/>
                    <a:lstStyle/>
                    <a:p>
                      <a:pPr algn="ctr"/>
                      <a:r>
                        <a:rPr lang="en-US" sz="1400" b="1" dirty="0">
                          <a:solidFill>
                            <a:srgbClr val="8CCF45"/>
                          </a:solidFill>
                          <a:latin typeface="Arial" panose="020B0604020202020204" pitchFamily="34" charset="0"/>
                          <a:cs typeface="Arial" panose="020B0604020202020204" pitchFamily="34" charset="0"/>
                        </a:rPr>
                        <a:t>181</a:t>
                      </a:r>
                    </a:p>
                  </a:txBody>
                  <a:tcPr anchor="ctr"/>
                </a:tc>
                <a:tc>
                  <a:txBody>
                    <a:bodyPr/>
                    <a:lstStyle/>
                    <a:p>
                      <a:pPr algn="ctr"/>
                      <a:r>
                        <a:rPr lang="en-US" sz="1400" b="1" dirty="0">
                          <a:solidFill>
                            <a:srgbClr val="8CCF45"/>
                          </a:solidFill>
                          <a:latin typeface="Arial" panose="020B0604020202020204" pitchFamily="34" charset="0"/>
                          <a:cs typeface="Arial" panose="020B0604020202020204" pitchFamily="34" charset="0"/>
                        </a:rPr>
                        <a:t>78</a:t>
                      </a:r>
                    </a:p>
                  </a:txBody>
                  <a:tcPr anchor="ctr"/>
                </a:tc>
                <a:tc>
                  <a:txBody>
                    <a:bodyPr/>
                    <a:lstStyle/>
                    <a:p>
                      <a:pPr algn="ctr"/>
                      <a:r>
                        <a:rPr lang="en-US" sz="1400" b="1" dirty="0">
                          <a:solidFill>
                            <a:srgbClr val="8CCF45"/>
                          </a:solidFill>
                          <a:latin typeface="Arial" panose="020B0604020202020204" pitchFamily="34" charset="0"/>
                          <a:cs typeface="Arial" panose="020B0604020202020204" pitchFamily="34" charset="0"/>
                        </a:rPr>
                        <a:t>344</a:t>
                      </a:r>
                    </a:p>
                  </a:txBody>
                  <a:tcPr anchor="ctr"/>
                </a:tc>
                <a:extLst>
                  <a:ext uri="{0D108BD9-81ED-4DB2-BD59-A6C34878D82A}">
                    <a16:rowId xmlns:a16="http://schemas.microsoft.com/office/drawing/2014/main" val="4029691868"/>
                  </a:ext>
                </a:extLst>
              </a:tr>
              <a:tr h="370840">
                <a:tc vMerge="1">
                  <a:txBody>
                    <a:bodyPr/>
                    <a:lstStyle/>
                    <a:p>
                      <a:endParaRPr lang="en-US" sz="1400" b="1"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1400" b="1" dirty="0">
                          <a:solidFill>
                            <a:srgbClr val="00AFF4"/>
                          </a:solidFill>
                          <a:latin typeface="Arial" panose="020B0604020202020204" pitchFamily="34" charset="0"/>
                          <a:cs typeface="Arial" panose="020B0604020202020204" pitchFamily="34" charset="0"/>
                        </a:rPr>
                        <a:t>1</a:t>
                      </a:r>
                    </a:p>
                  </a:txBody>
                  <a:tcPr anchor="ctr"/>
                </a:tc>
                <a:tc>
                  <a:txBody>
                    <a:bodyPr/>
                    <a:lstStyle/>
                    <a:p>
                      <a:pPr algn="ctr"/>
                      <a:r>
                        <a:rPr lang="en-US" sz="1400" b="1" dirty="0">
                          <a:solidFill>
                            <a:srgbClr val="00AFF4"/>
                          </a:solidFill>
                          <a:latin typeface="Arial" panose="020B0604020202020204" pitchFamily="34" charset="0"/>
                          <a:cs typeface="Arial" panose="020B0604020202020204" pitchFamily="34" charset="0"/>
                        </a:rPr>
                        <a:t>20</a:t>
                      </a:r>
                    </a:p>
                  </a:txBody>
                  <a:tcPr anchor="ctr"/>
                </a:tc>
                <a:tc>
                  <a:txBody>
                    <a:bodyPr/>
                    <a:lstStyle/>
                    <a:p>
                      <a:pPr algn="ctr"/>
                      <a:r>
                        <a:rPr lang="en-US" sz="1400" b="1" dirty="0">
                          <a:solidFill>
                            <a:srgbClr val="00AFF4"/>
                          </a:solidFill>
                          <a:latin typeface="Arial" panose="020B0604020202020204" pitchFamily="34" charset="0"/>
                          <a:cs typeface="Arial" panose="020B0604020202020204" pitchFamily="34" charset="0"/>
                        </a:rPr>
                        <a:t>22</a:t>
                      </a:r>
                    </a:p>
                  </a:txBody>
                  <a:tcPr anchor="ctr"/>
                </a:tc>
                <a:tc>
                  <a:txBody>
                    <a:bodyPr/>
                    <a:lstStyle/>
                    <a:p>
                      <a:pPr algn="ctr"/>
                      <a:r>
                        <a:rPr lang="en-US" sz="1400" b="1" dirty="0">
                          <a:solidFill>
                            <a:srgbClr val="00AFF4"/>
                          </a:solidFill>
                          <a:latin typeface="Arial" panose="020B0604020202020204" pitchFamily="34" charset="0"/>
                          <a:cs typeface="Arial" panose="020B0604020202020204" pitchFamily="34" charset="0"/>
                        </a:rPr>
                        <a:t>10</a:t>
                      </a:r>
                    </a:p>
                  </a:txBody>
                  <a:tcPr anchor="ctr"/>
                </a:tc>
                <a:tc>
                  <a:txBody>
                    <a:bodyPr/>
                    <a:lstStyle/>
                    <a:p>
                      <a:pPr algn="ctr"/>
                      <a:r>
                        <a:rPr lang="en-US" sz="1400" b="1" dirty="0">
                          <a:solidFill>
                            <a:srgbClr val="00AFF4"/>
                          </a:solidFill>
                          <a:latin typeface="Arial" panose="020B0604020202020204" pitchFamily="34" charset="0"/>
                          <a:cs typeface="Arial" panose="020B0604020202020204" pitchFamily="34" charset="0"/>
                        </a:rPr>
                        <a:t>53</a:t>
                      </a:r>
                    </a:p>
                  </a:txBody>
                  <a:tcPr anchor="ctr"/>
                </a:tc>
                <a:extLst>
                  <a:ext uri="{0D108BD9-81ED-4DB2-BD59-A6C34878D82A}">
                    <a16:rowId xmlns:a16="http://schemas.microsoft.com/office/drawing/2014/main" val="2268923104"/>
                  </a:ext>
                </a:extLst>
              </a:tr>
            </a:tbl>
          </a:graphicData>
        </a:graphic>
      </p:graphicFrame>
    </p:spTree>
    <p:extLst>
      <p:ext uri="{BB962C8B-B14F-4D97-AF65-F5344CB8AC3E}">
        <p14:creationId xmlns:p14="http://schemas.microsoft.com/office/powerpoint/2010/main" val="177373117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3034"/>
            <a:ext cx="10287000" cy="5871884"/>
          </a:xfrm>
          <a:prstGeom prst="rect">
            <a:avLst/>
          </a:prstGeom>
        </p:spPr>
      </p:pic>
    </p:spTree>
    <p:extLst>
      <p:ext uri="{BB962C8B-B14F-4D97-AF65-F5344CB8AC3E}">
        <p14:creationId xmlns:p14="http://schemas.microsoft.com/office/powerpoint/2010/main" val="2476396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3082"/>
            <a:ext cx="10287000" cy="6031836"/>
          </a:xfrm>
          <a:prstGeom prst="rect">
            <a:avLst/>
          </a:prstGeom>
        </p:spPr>
      </p:pic>
    </p:spTree>
    <p:extLst>
      <p:ext uri="{BB962C8B-B14F-4D97-AF65-F5344CB8AC3E}">
        <p14:creationId xmlns:p14="http://schemas.microsoft.com/office/powerpoint/2010/main" val="181414728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5865"/>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POPular</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TAVI Trial: Sex Differences in Outcomes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1-Year Post-TAVR</a:t>
            </a:r>
          </a:p>
        </p:txBody>
      </p:sp>
      <p:sp>
        <p:nvSpPr>
          <p:cNvPr id="3" name="TextBox 2"/>
          <p:cNvSpPr txBox="1"/>
          <p:nvPr/>
        </p:nvSpPr>
        <p:spPr>
          <a:xfrm>
            <a:off x="4123765" y="6517341"/>
            <a:ext cx="61632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van </a:t>
            </a: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Bergeijk</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2023;16:1095</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296" y="860613"/>
            <a:ext cx="6893858" cy="566569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472302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17284" y="2571779"/>
            <a:ext cx="10269716" cy="553778"/>
          </a:xfrm>
        </p:spPr>
        <p:txBody>
          <a:bodyPr/>
          <a:lstStyle/>
          <a:p>
            <a:pPr>
              <a:defRPr/>
            </a:pPr>
            <a:r>
              <a:rPr lang="en-US" sz="6000" dirty="0">
                <a:latin typeface="Arial" panose="020B0604020202020204" pitchFamily="34" charset="0"/>
                <a:cs typeface="Arial" panose="020B0604020202020204" pitchFamily="34" charset="0"/>
              </a:rPr>
              <a:t>TAVR with a 26mm</a:t>
            </a:r>
            <a:br>
              <a:rPr lang="en-US" sz="6000" dirty="0">
                <a:latin typeface="Arial" panose="020B0604020202020204" pitchFamily="34" charset="0"/>
                <a:cs typeface="Arial" panose="020B0604020202020204" pitchFamily="34" charset="0"/>
              </a:rPr>
            </a:br>
            <a:r>
              <a:rPr lang="en-US" sz="6000" dirty="0">
                <a:latin typeface="Arial" panose="020B0604020202020204" pitchFamily="34" charset="0"/>
                <a:cs typeface="Arial" panose="020B0604020202020204" pitchFamily="34" charset="0"/>
              </a:rPr>
              <a:t> </a:t>
            </a:r>
            <a:r>
              <a:rPr lang="en-US" sz="6000" dirty="0" err="1">
                <a:latin typeface="Arial" panose="020B0604020202020204" pitchFamily="34" charset="0"/>
                <a:cs typeface="Arial" panose="020B0604020202020204" pitchFamily="34" charset="0"/>
              </a:rPr>
              <a:t>Evolut</a:t>
            </a:r>
            <a:r>
              <a:rPr lang="en-US" sz="6000" dirty="0">
                <a:latin typeface="Arial" panose="020B0604020202020204" pitchFamily="34" charset="0"/>
                <a:cs typeface="Arial" panose="020B0604020202020204" pitchFamily="34" charset="0"/>
              </a:rPr>
              <a:t>-FX Valve</a:t>
            </a:r>
            <a:br>
              <a:rPr lang="en-US" sz="6000" dirty="0">
                <a:latin typeface="Arial" panose="020B0604020202020204" pitchFamily="34" charset="0"/>
                <a:cs typeface="Arial" panose="020B0604020202020204" pitchFamily="34" charset="0"/>
              </a:rPr>
            </a:br>
            <a:r>
              <a:rPr lang="en-US" sz="6000" dirty="0">
                <a:latin typeface="Arial" panose="020B0604020202020204" pitchFamily="34" charset="0"/>
                <a:cs typeface="Arial" panose="020B0604020202020204" pitchFamily="34" charset="0"/>
              </a:rPr>
              <a:t> in a very small patient</a:t>
            </a:r>
            <a:br>
              <a:rPr lang="en-US" sz="4000" dirty="0">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pic>
        <p:nvPicPr>
          <p:cNvPr id="6" name="Picture 1" descr="Picture 1"/>
          <p:cNvPicPr>
            <a:picLocks noChangeAspect="1"/>
          </p:cNvPicPr>
          <p:nvPr/>
        </p:nvPicPr>
        <p:blipFill>
          <a:blip r:embed="rId3"/>
          <a:stretch>
            <a:fillRect/>
          </a:stretch>
        </p:blipFill>
        <p:spPr>
          <a:xfrm>
            <a:off x="9871092" y="13329"/>
            <a:ext cx="398624" cy="472942"/>
          </a:xfrm>
          <a:prstGeom prst="rect">
            <a:avLst/>
          </a:prstGeom>
          <a:ln w="12700">
            <a:miter lim="400000"/>
          </a:ln>
        </p:spPr>
      </p:pic>
    </p:spTree>
    <p:extLst>
      <p:ext uri="{BB962C8B-B14F-4D97-AF65-F5344CB8AC3E}">
        <p14:creationId xmlns:p14="http://schemas.microsoft.com/office/powerpoint/2010/main" val="428697674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4621"/>
            <a:ext cx="10287000" cy="6053050"/>
          </a:xfrm>
          <a:prstGeom prst="rect">
            <a:avLst/>
          </a:prstGeom>
        </p:spPr>
      </p:pic>
    </p:spTree>
    <p:extLst>
      <p:ext uri="{BB962C8B-B14F-4D97-AF65-F5344CB8AC3E}">
        <p14:creationId xmlns:p14="http://schemas.microsoft.com/office/powerpoint/2010/main" val="228623768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8961"/>
            <a:ext cx="10287000"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Redo of SAVR After Prior TAVR or SAVR: Consort Diagram</a:t>
            </a:r>
          </a:p>
        </p:txBody>
      </p:sp>
      <p:sp>
        <p:nvSpPr>
          <p:cNvPr id="10" name="TextBox 9"/>
          <p:cNvSpPr txBox="1"/>
          <p:nvPr/>
        </p:nvSpPr>
        <p:spPr>
          <a:xfrm>
            <a:off x="4731121" y="6489552"/>
            <a:ext cx="55558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Hawkins et al., J Am Coll Cardiol Intv 2023;16:942</a:t>
            </a:r>
          </a:p>
        </p:txBody>
      </p:sp>
      <p:grpSp>
        <p:nvGrpSpPr>
          <p:cNvPr id="90150" name="Group 90149"/>
          <p:cNvGrpSpPr/>
          <p:nvPr/>
        </p:nvGrpSpPr>
        <p:grpSpPr>
          <a:xfrm>
            <a:off x="1033728" y="536818"/>
            <a:ext cx="8227937" cy="5863472"/>
            <a:chOff x="899254" y="608538"/>
            <a:chExt cx="8227937" cy="5863472"/>
          </a:xfrm>
        </p:grpSpPr>
        <p:sp>
          <p:nvSpPr>
            <p:cNvPr id="4" name="Rounded Rectangle 3"/>
            <p:cNvSpPr/>
            <p:nvPr/>
          </p:nvSpPr>
          <p:spPr bwMode="auto">
            <a:xfrm>
              <a:off x="3283878" y="608538"/>
              <a:ext cx="1840008" cy="578882"/>
            </a:xfrm>
            <a:prstGeom prst="roundRect">
              <a:avLst/>
            </a:prstGeom>
            <a:solidFill>
              <a:srgbClr val="0070C0"/>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STS PUF Cohort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(n=48,220)</a:t>
              </a:r>
            </a:p>
          </p:txBody>
        </p:sp>
        <p:sp>
          <p:nvSpPr>
            <p:cNvPr id="6" name="Rounded Rectangle 5"/>
            <p:cNvSpPr/>
            <p:nvPr/>
          </p:nvSpPr>
          <p:spPr bwMode="auto">
            <a:xfrm>
              <a:off x="2859742" y="2380063"/>
              <a:ext cx="2691650" cy="851297"/>
            </a:xfrm>
            <a:prstGeom prst="roundRect">
              <a:avLst/>
            </a:prstGeom>
            <a:solidFill>
              <a:srgbClr val="0070C0"/>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Complete Cohort (n=31,106)</a:t>
              </a:r>
            </a:p>
            <a:p>
              <a:pPr marL="169863" marR="0" lvl="0" indent="-169863"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TAVR-SAVR (n=1,126)</a:t>
              </a:r>
            </a:p>
            <a:p>
              <a:pPr marL="169863" marR="0" lvl="0" indent="-169863"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SAVR-TAVR-SAVR (n=674)</a:t>
              </a:r>
            </a:p>
            <a:p>
              <a:pPr marL="169863" marR="0" lvl="0" indent="-169863"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SAVR-SAVR (n=29,306)</a:t>
              </a:r>
            </a:p>
          </p:txBody>
        </p:sp>
        <p:sp>
          <p:nvSpPr>
            <p:cNvPr id="8" name="Rounded Rectangle 7"/>
            <p:cNvSpPr/>
            <p:nvPr/>
          </p:nvSpPr>
          <p:spPr bwMode="auto">
            <a:xfrm>
              <a:off x="899254" y="4566674"/>
              <a:ext cx="2414870" cy="851297"/>
            </a:xfrm>
            <a:prstGeom prst="roundRect">
              <a:avLst/>
            </a:prstGeom>
            <a:solidFill>
              <a:srgbClr val="0070C0"/>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PROM Cohort (n=15,657)</a:t>
              </a:r>
            </a:p>
            <a:p>
              <a:pPr marL="169863" marR="0" lvl="0" indent="-169863"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TAVR-SAVR (n=544)</a:t>
              </a:r>
            </a:p>
            <a:p>
              <a:pPr marL="169863" marR="0" lvl="0" indent="-169863"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SAVR-TAVR-SAVR (n=318)</a:t>
              </a:r>
            </a:p>
            <a:p>
              <a:pPr marL="169863" marR="0" lvl="0" indent="-169863" algn="ctr"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SAVR-SAVR (n=14,826)</a:t>
              </a:r>
            </a:p>
          </p:txBody>
        </p:sp>
        <p:sp>
          <p:nvSpPr>
            <p:cNvPr id="9" name="Rounded Rectangle 8"/>
            <p:cNvSpPr/>
            <p:nvPr/>
          </p:nvSpPr>
          <p:spPr bwMode="auto">
            <a:xfrm>
              <a:off x="5718361" y="663675"/>
              <a:ext cx="3408830" cy="2398871"/>
            </a:xfrm>
            <a:prstGeom prst="roundRect">
              <a:avLst>
                <a:gd name="adj" fmla="val 10929"/>
              </a:avLst>
            </a:prstGeom>
            <a:solidFill>
              <a:srgbClr val="0070C0"/>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Sequential exclusions</a:t>
              </a:r>
            </a:p>
            <a:p>
              <a:pPr marL="169863" marR="0" lvl="0" indent="-169863"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Endovasc</a:t>
              </a: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procedure (n=22)</a:t>
              </a:r>
            </a:p>
            <a:p>
              <a:pPr marL="169863" marR="0" lvl="0" indent="-169863"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Emergent TAVR explant (n=206)</a:t>
              </a:r>
            </a:p>
            <a:p>
              <a:pPr marL="169863" marR="0" lvl="0" indent="-169863"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Unplanned AVR (n=140)</a:t>
              </a:r>
            </a:p>
            <a:p>
              <a:pPr marL="169863" marR="0" lvl="0" indent="-169863"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Explanted mechanical AV (n=9,669)</a:t>
              </a:r>
            </a:p>
            <a:p>
              <a:pPr marL="169863" marR="0" lvl="0" indent="-169863"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Prior AVR (n=75)</a:t>
              </a:r>
            </a:p>
            <a:p>
              <a:pPr marL="169863" marR="0" lvl="0" indent="-169863"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Prior homograft (n=1,732)</a:t>
              </a:r>
            </a:p>
            <a:p>
              <a:pPr marL="169863" marR="0" lvl="0" indent="-169863"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Prior </a:t>
              </a:r>
              <a:r>
                <a:rPr kumimoji="0" lang="en-US" sz="1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autograft</a:t>
              </a: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(n=56)</a:t>
              </a:r>
            </a:p>
            <a:p>
              <a:pPr marL="169863" marR="0" lvl="0" indent="-169863"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Unknown explanted aortic prosthesis (n=1,511)</a:t>
              </a:r>
            </a:p>
            <a:p>
              <a:pPr marL="169863" marR="0" lvl="0" indent="-169863"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Prior VAD/heart transplant (n=29)</a:t>
              </a:r>
            </a:p>
            <a:p>
              <a:pPr marL="169863" marR="0" lvl="0" indent="-169863"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Other prior root replacement (n=3,062)</a:t>
              </a:r>
            </a:p>
            <a:p>
              <a:pPr marL="169863" marR="0" lvl="0" indent="-169863"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Primary aortic disease (n=423)</a:t>
              </a:r>
            </a:p>
            <a:p>
              <a:pPr marL="169863" marR="0" lvl="0" indent="-169863"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Primary other disease: tumor, trauma, HOCM, </a:t>
              </a:r>
              <a:r>
                <a:rPr kumimoji="0" lang="en-US" sz="1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supravalvular</a:t>
              </a: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stenosis (n=211)</a:t>
              </a:r>
            </a:p>
          </p:txBody>
        </p:sp>
        <p:sp>
          <p:nvSpPr>
            <p:cNvPr id="5" name="TextBox 4"/>
            <p:cNvSpPr txBox="1"/>
            <p:nvPr/>
          </p:nvSpPr>
          <p:spPr>
            <a:xfrm>
              <a:off x="2479583" y="3875999"/>
              <a:ext cx="1539687" cy="430887"/>
            </a:xfrm>
            <a:prstGeom prst="rect">
              <a:avLst/>
            </a:prstGeom>
            <a:solidFill>
              <a:srgbClr val="0070C0"/>
            </a:solidFill>
            <a:ln>
              <a:solidFill>
                <a:srgbClr val="FFFFFF"/>
              </a:solidFill>
            </a:ln>
            <a:scene3d>
              <a:camera prst="orthographicFront"/>
              <a:lightRig rig="threePt" dir="t"/>
            </a:scene3d>
            <a:sp3d>
              <a:bevelT/>
            </a:sp3d>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Missing risk score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(n=15,449)</a:t>
              </a:r>
            </a:p>
          </p:txBody>
        </p:sp>
        <p:sp>
          <p:nvSpPr>
            <p:cNvPr id="11" name="TextBox 10"/>
            <p:cNvSpPr txBox="1"/>
            <p:nvPr/>
          </p:nvSpPr>
          <p:spPr>
            <a:xfrm>
              <a:off x="6700841" y="3872120"/>
              <a:ext cx="2312898" cy="430887"/>
            </a:xfrm>
            <a:prstGeom prst="rect">
              <a:avLst/>
            </a:prstGeom>
            <a:solidFill>
              <a:srgbClr val="0070C0"/>
            </a:solidFill>
            <a:ln>
              <a:solidFill>
                <a:srgbClr val="FFFFFF"/>
              </a:solidFill>
            </a:ln>
            <a:scene3d>
              <a:camera prst="orthographicFront"/>
              <a:lightRig rig="threePt" dir="t"/>
            </a:scene3d>
            <a:sp3d>
              <a:bevelT/>
            </a:sp3d>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Concomitant Op (n=18,370)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SAVR-TAVR-SAVR (n=674)</a:t>
              </a:r>
            </a:p>
          </p:txBody>
        </p:sp>
        <p:sp>
          <p:nvSpPr>
            <p:cNvPr id="12" name="Rounded Rectangle 11"/>
            <p:cNvSpPr/>
            <p:nvPr/>
          </p:nvSpPr>
          <p:spPr bwMode="auto">
            <a:xfrm>
              <a:off x="5117724" y="4513654"/>
              <a:ext cx="2346511" cy="340519"/>
            </a:xfrm>
            <a:prstGeom prst="roundRect">
              <a:avLst/>
            </a:prstGeom>
            <a:solidFill>
              <a:srgbClr val="0070C0"/>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Isolated AVR (n=12,062)</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Rounded Rectangle 12"/>
            <p:cNvSpPr/>
            <p:nvPr/>
          </p:nvSpPr>
          <p:spPr bwMode="auto">
            <a:xfrm>
              <a:off x="4354595" y="5103684"/>
              <a:ext cx="1392889" cy="510778"/>
            </a:xfrm>
            <a:prstGeom prst="roundRect">
              <a:avLst/>
            </a:prstGeom>
            <a:solidFill>
              <a:srgbClr val="0070C0"/>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TAVR-SAVR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(n=531)</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Rounded Rectangle 15"/>
            <p:cNvSpPr/>
            <p:nvPr/>
          </p:nvSpPr>
          <p:spPr bwMode="auto">
            <a:xfrm>
              <a:off x="4354595" y="5961232"/>
              <a:ext cx="1392889" cy="510778"/>
            </a:xfrm>
            <a:prstGeom prst="roundRect">
              <a:avLst/>
            </a:prstGeom>
            <a:solidFill>
              <a:srgbClr val="0070C0"/>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TAVR-SAVR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(n=433)</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Rounded Rectangle 16"/>
            <p:cNvSpPr/>
            <p:nvPr/>
          </p:nvSpPr>
          <p:spPr bwMode="auto">
            <a:xfrm>
              <a:off x="6981271" y="5103684"/>
              <a:ext cx="1392889" cy="510778"/>
            </a:xfrm>
            <a:prstGeom prst="roundRect">
              <a:avLst/>
            </a:prstGeom>
            <a:solidFill>
              <a:srgbClr val="0070C0"/>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SAVR-SAVR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(n=11,531)</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Rounded Rectangle 17"/>
            <p:cNvSpPr/>
            <p:nvPr/>
          </p:nvSpPr>
          <p:spPr bwMode="auto">
            <a:xfrm>
              <a:off x="6981271" y="5952761"/>
              <a:ext cx="1392889" cy="510778"/>
            </a:xfrm>
            <a:prstGeom prst="roundRect">
              <a:avLst/>
            </a:prstGeom>
            <a:solidFill>
              <a:srgbClr val="0070C0"/>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SAVR-SAVR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(n=433)</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9" name="Straight Arrow Connector 18"/>
            <p:cNvCxnSpPr>
              <a:stCxn id="4" idx="2"/>
              <a:endCxn id="6" idx="0"/>
            </p:cNvCxnSpPr>
            <p:nvPr/>
          </p:nvCxnSpPr>
          <p:spPr bwMode="auto">
            <a:xfrm>
              <a:off x="4203882" y="1187420"/>
              <a:ext cx="1685" cy="1192643"/>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21" name="Straight Arrow Connector 20"/>
            <p:cNvCxnSpPr/>
            <p:nvPr/>
          </p:nvCxnSpPr>
          <p:spPr bwMode="auto">
            <a:xfrm>
              <a:off x="4239741" y="1757082"/>
              <a:ext cx="1478620" cy="0"/>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28" name="Straight Arrow Connector 27"/>
            <p:cNvCxnSpPr/>
            <p:nvPr/>
          </p:nvCxnSpPr>
          <p:spPr bwMode="auto">
            <a:xfrm>
              <a:off x="2106689" y="3609621"/>
              <a:ext cx="0" cy="930158"/>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30" name="Straight Arrow Connector 29"/>
            <p:cNvCxnSpPr>
              <a:endCxn id="12" idx="0"/>
            </p:cNvCxnSpPr>
            <p:nvPr/>
          </p:nvCxnSpPr>
          <p:spPr bwMode="auto">
            <a:xfrm>
              <a:off x="6290980" y="3609621"/>
              <a:ext cx="0" cy="904033"/>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90112" name="Straight Connector 90111"/>
            <p:cNvCxnSpPr/>
            <p:nvPr/>
          </p:nvCxnSpPr>
          <p:spPr bwMode="auto">
            <a:xfrm>
              <a:off x="2106689" y="3609621"/>
              <a:ext cx="4184290" cy="0"/>
            </a:xfrm>
            <a:prstGeom prst="line">
              <a:avLst/>
            </a:prstGeom>
            <a:solidFill>
              <a:srgbClr val="FFCC99"/>
            </a:solidFill>
            <a:ln w="19050" cap="flat" cmpd="sng" algn="ctr">
              <a:solidFill>
                <a:schemeClr val="bg1"/>
              </a:solidFill>
              <a:prstDash val="solid"/>
              <a:round/>
              <a:headEnd type="none" w="med" len="med"/>
              <a:tailEnd type="none" w="med" len="med"/>
            </a:ln>
            <a:effectLst/>
          </p:spPr>
        </p:cxnSp>
        <p:cxnSp>
          <p:nvCxnSpPr>
            <p:cNvPr id="90117" name="Straight Arrow Connector 90116"/>
            <p:cNvCxnSpPr>
              <a:endCxn id="5" idx="1"/>
            </p:cNvCxnSpPr>
            <p:nvPr/>
          </p:nvCxnSpPr>
          <p:spPr bwMode="auto">
            <a:xfrm>
              <a:off x="2106689" y="4086379"/>
              <a:ext cx="372894" cy="5064"/>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90123" name="Straight Arrow Connector 90122"/>
            <p:cNvCxnSpPr>
              <a:endCxn id="11" idx="1"/>
            </p:cNvCxnSpPr>
            <p:nvPr/>
          </p:nvCxnSpPr>
          <p:spPr bwMode="auto">
            <a:xfrm>
              <a:off x="6290979" y="4087564"/>
              <a:ext cx="409862" cy="0"/>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90125" name="Straight Arrow Connector 90124"/>
            <p:cNvCxnSpPr>
              <a:stCxn id="12" idx="2"/>
            </p:cNvCxnSpPr>
            <p:nvPr/>
          </p:nvCxnSpPr>
          <p:spPr bwMode="auto">
            <a:xfrm flipH="1">
              <a:off x="5718361" y="4854173"/>
              <a:ext cx="572619" cy="289541"/>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90128" name="Straight Arrow Connector 90127"/>
            <p:cNvCxnSpPr>
              <a:stCxn id="12" idx="2"/>
            </p:cNvCxnSpPr>
            <p:nvPr/>
          </p:nvCxnSpPr>
          <p:spPr bwMode="auto">
            <a:xfrm>
              <a:off x="6290980" y="4854173"/>
              <a:ext cx="690291" cy="289541"/>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sp>
          <p:nvSpPr>
            <p:cNvPr id="90131" name="Curved Left Arrow 90130"/>
            <p:cNvSpPr/>
            <p:nvPr/>
          </p:nvSpPr>
          <p:spPr bwMode="auto">
            <a:xfrm>
              <a:off x="5747484" y="5405558"/>
              <a:ext cx="289109" cy="878541"/>
            </a:xfrm>
            <a:prstGeom prst="curvedLeftArrow">
              <a:avLst>
                <a:gd name="adj1" fmla="val 0"/>
                <a:gd name="adj2" fmla="val 39029"/>
                <a:gd name="adj3" fmla="val 34303"/>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0132" name="Curved Right Arrow 90131"/>
            <p:cNvSpPr/>
            <p:nvPr/>
          </p:nvSpPr>
          <p:spPr bwMode="auto">
            <a:xfrm>
              <a:off x="6658538" y="5359073"/>
              <a:ext cx="277908" cy="925026"/>
            </a:xfrm>
            <a:prstGeom prst="curvedRightArrow">
              <a:avLst>
                <a:gd name="adj1" fmla="val 0"/>
                <a:gd name="adj2" fmla="val 43466"/>
                <a:gd name="adj3" fmla="val 31452"/>
              </a:avLst>
            </a:prstGeom>
            <a:solidFill>
              <a:schemeClr val="bg1"/>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0133" name="TextBox 90132"/>
            <p:cNvSpPr txBox="1"/>
            <p:nvPr/>
          </p:nvSpPr>
          <p:spPr>
            <a:xfrm>
              <a:off x="5892038" y="5559976"/>
              <a:ext cx="93568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PS Match</a:t>
              </a:r>
            </a:p>
          </p:txBody>
        </p:sp>
        <p:cxnSp>
          <p:nvCxnSpPr>
            <p:cNvPr id="90141" name="Straight Connector 90140"/>
            <p:cNvCxnSpPr>
              <a:endCxn id="6" idx="2"/>
            </p:cNvCxnSpPr>
            <p:nvPr/>
          </p:nvCxnSpPr>
          <p:spPr bwMode="auto">
            <a:xfrm flipV="1">
              <a:off x="4203882" y="3231360"/>
              <a:ext cx="1685" cy="378261"/>
            </a:xfrm>
            <a:prstGeom prst="line">
              <a:avLst/>
            </a:prstGeom>
            <a:solidFill>
              <a:srgbClr val="FFCC99"/>
            </a:solidFill>
            <a:ln w="19050" cap="flat" cmpd="sng" algn="ctr">
              <a:solidFill>
                <a:schemeClr val="bg1"/>
              </a:solidFill>
              <a:prstDash val="solid"/>
              <a:round/>
              <a:headEnd type="none" w="med" len="med"/>
              <a:tailEnd type="none" w="med" len="med"/>
            </a:ln>
            <a:effectLst/>
          </p:spPr>
        </p:cxnSp>
      </p:grpSp>
    </p:spTree>
    <p:extLst>
      <p:ext uri="{BB962C8B-B14F-4D97-AF65-F5344CB8AC3E}">
        <p14:creationId xmlns:p14="http://schemas.microsoft.com/office/powerpoint/2010/main" val="35946964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8961"/>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Redo of SAVR After Prior TAVR or SAVR: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Reoperative</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AVR Cases</a:t>
            </a:r>
          </a:p>
        </p:txBody>
      </p:sp>
      <p:sp>
        <p:nvSpPr>
          <p:cNvPr id="4" name="TextBox 3"/>
          <p:cNvSpPr txBox="1"/>
          <p:nvPr/>
        </p:nvSpPr>
        <p:spPr>
          <a:xfrm>
            <a:off x="4731121" y="6489552"/>
            <a:ext cx="55558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Hawkins et al., J Am Coll Cardiol Intv 2023;16:942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1" y="1066705"/>
            <a:ext cx="8758518" cy="362183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18564" y="4742334"/>
            <a:ext cx="9072283" cy="1754326"/>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Total patients included in the analysis = 31,106; prior SAVR (SAVR-SAVR) n=29,306, prior TAVR (TAVR-SAVR) n=1,126, prior SAVR+TAVR (SAVR-TAVR-SAVR) n=674</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Significant increase in prior TAVR cases between 2011-2021,with linear regression showing increase of 31.8 cases per year; SAVR+TAVR cases increased by 23.8 cases per year; prior SAVR increased by 115 cases per year</a:t>
            </a: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From 2015-2021 there was improvement with prior TAVR cases increasing by 42.8 cases per year, SAVR+TAVR increased by 35.6 and Prior SAVR increasing to 29.7 cases per year</a:t>
            </a:r>
          </a:p>
        </p:txBody>
      </p:sp>
    </p:spTree>
    <p:extLst>
      <p:ext uri="{BB962C8B-B14F-4D97-AF65-F5344CB8AC3E}">
        <p14:creationId xmlns:p14="http://schemas.microsoft.com/office/powerpoint/2010/main" val="48261932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8961"/>
            <a:ext cx="1028700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Redo of SAVR After Prior TAVR or SAVR: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Short-Term Outcomes for All Pts with Prior SAVR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and/or Prior TAVR</a:t>
            </a:r>
          </a:p>
        </p:txBody>
      </p:sp>
      <p:sp>
        <p:nvSpPr>
          <p:cNvPr id="4" name="TextBox 3"/>
          <p:cNvSpPr txBox="1"/>
          <p:nvPr/>
        </p:nvSpPr>
        <p:spPr>
          <a:xfrm>
            <a:off x="4731121" y="6489552"/>
            <a:ext cx="55558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Hawkins et al., J Am Coll Cardiol Intv 2023;16:942</a:t>
            </a:r>
          </a:p>
        </p:txBody>
      </p:sp>
      <p:graphicFrame>
        <p:nvGraphicFramePr>
          <p:cNvPr id="5" name="Table 4"/>
          <p:cNvGraphicFramePr>
            <a:graphicFrameLocks noGrp="1"/>
          </p:cNvGraphicFramePr>
          <p:nvPr>
            <p:extLst>
              <p:ext uri="{D42A27DB-BD31-4B8C-83A1-F6EECF244321}">
                <p14:modId xmlns:p14="http://schemas.microsoft.com/office/powerpoint/2010/main" val="1006296119"/>
              </p:ext>
            </p:extLst>
          </p:nvPr>
        </p:nvGraphicFramePr>
        <p:xfrm>
          <a:off x="178379" y="1376582"/>
          <a:ext cx="9933343" cy="5121038"/>
        </p:xfrm>
        <a:graphic>
          <a:graphicData uri="http://schemas.openxmlformats.org/drawingml/2006/table">
            <a:tbl>
              <a:tblPr firstRow="1" bandRow="1">
                <a:tableStyleId>{5C22544A-7EE6-4342-B048-85BDC9FD1C3A}</a:tableStyleId>
              </a:tblPr>
              <a:tblGrid>
                <a:gridCol w="2252383">
                  <a:extLst>
                    <a:ext uri="{9D8B030D-6E8A-4147-A177-3AD203B41FA5}">
                      <a16:colId xmlns:a16="http://schemas.microsoft.com/office/drawing/2014/main" val="250856621"/>
                    </a:ext>
                  </a:extLst>
                </a:gridCol>
                <a:gridCol w="1920240">
                  <a:extLst>
                    <a:ext uri="{9D8B030D-6E8A-4147-A177-3AD203B41FA5}">
                      <a16:colId xmlns:a16="http://schemas.microsoft.com/office/drawing/2014/main" val="3162449395"/>
                    </a:ext>
                  </a:extLst>
                </a:gridCol>
                <a:gridCol w="1920240">
                  <a:extLst>
                    <a:ext uri="{9D8B030D-6E8A-4147-A177-3AD203B41FA5}">
                      <a16:colId xmlns:a16="http://schemas.microsoft.com/office/drawing/2014/main" val="974003233"/>
                    </a:ext>
                  </a:extLst>
                </a:gridCol>
                <a:gridCol w="1920240">
                  <a:extLst>
                    <a:ext uri="{9D8B030D-6E8A-4147-A177-3AD203B41FA5}">
                      <a16:colId xmlns:a16="http://schemas.microsoft.com/office/drawing/2014/main" val="3376827756"/>
                    </a:ext>
                  </a:extLst>
                </a:gridCol>
                <a:gridCol w="1920240">
                  <a:extLst>
                    <a:ext uri="{9D8B030D-6E8A-4147-A177-3AD203B41FA5}">
                      <a16:colId xmlns:a16="http://schemas.microsoft.com/office/drawing/2014/main" val="1948445468"/>
                    </a:ext>
                  </a:extLst>
                </a:gridCol>
              </a:tblGrid>
              <a:tr h="500791">
                <a:tc>
                  <a:txBody>
                    <a:bodyPr/>
                    <a:lstStyle/>
                    <a:p>
                      <a:endParaRPr lang="en-US" sz="1400"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TAVR-SAVR</a:t>
                      </a:r>
                    </a:p>
                    <a:p>
                      <a:pPr algn="ctr"/>
                      <a:r>
                        <a:rPr lang="en-US" sz="1400" b="1" dirty="0">
                          <a:solidFill>
                            <a:schemeClr val="tx1"/>
                          </a:solidFill>
                          <a:latin typeface="Arial" panose="020B0604020202020204" pitchFamily="34" charset="0"/>
                          <a:cs typeface="Arial" panose="020B0604020202020204" pitchFamily="34" charset="0"/>
                        </a:rPr>
                        <a:t>(n=1,126)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SAVR-TAVR-SAVR</a:t>
                      </a:r>
                    </a:p>
                    <a:p>
                      <a:pPr algn="ctr"/>
                      <a:r>
                        <a:rPr lang="en-US" sz="1400" b="1" dirty="0">
                          <a:solidFill>
                            <a:schemeClr val="tx1"/>
                          </a:solidFill>
                          <a:latin typeface="Arial" panose="020B0604020202020204" pitchFamily="34" charset="0"/>
                          <a:cs typeface="Arial" panose="020B0604020202020204" pitchFamily="34" charset="0"/>
                        </a:rPr>
                        <a:t>(n=674)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SAVR-SAVR</a:t>
                      </a:r>
                    </a:p>
                    <a:p>
                      <a:pPr algn="ctr"/>
                      <a:r>
                        <a:rPr lang="en-US" sz="1400" b="1" dirty="0">
                          <a:solidFill>
                            <a:schemeClr val="tx1"/>
                          </a:solidFill>
                          <a:latin typeface="Arial" panose="020B0604020202020204" pitchFamily="34" charset="0"/>
                          <a:cs typeface="Arial" panose="020B0604020202020204" pitchFamily="34" charset="0"/>
                        </a:rPr>
                        <a:t>(n=29,306)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i="1" dirty="0">
                          <a:solidFill>
                            <a:schemeClr val="tx1"/>
                          </a:solidFill>
                          <a:latin typeface="Arial" panose="020B0604020202020204" pitchFamily="34" charset="0"/>
                          <a:cs typeface="Arial" panose="020B0604020202020204" pitchFamily="34" charset="0"/>
                        </a:rPr>
                        <a:t>P </a:t>
                      </a:r>
                      <a:r>
                        <a:rPr lang="en-US" sz="1400" b="1" i="0" dirty="0">
                          <a:solidFill>
                            <a:schemeClr val="tx1"/>
                          </a:solidFill>
                          <a:latin typeface="Arial" panose="020B0604020202020204" pitchFamily="34" charset="0"/>
                          <a:cs typeface="Arial" panose="020B0604020202020204" pitchFamily="34" charset="0"/>
                        </a:rPr>
                        <a:t>value</a:t>
                      </a:r>
                      <a:endParaRPr lang="en-US" sz="1400" b="1" i="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8105909"/>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Operative mortality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&lt;0.001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8DBDB"/>
                    </a:solidFill>
                  </a:tcPr>
                </a:tc>
                <a:extLst>
                  <a:ext uri="{0D108BD9-81ED-4DB2-BD59-A6C34878D82A}">
                    <a16:rowId xmlns:a16="http://schemas.microsoft.com/office/drawing/2014/main" val="683329083"/>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Major morbidity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37%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31%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4536413"/>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Stroke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extLst>
                  <a:ext uri="{0D108BD9-81ED-4DB2-BD59-A6C34878D82A}">
                    <a16:rowId xmlns:a16="http://schemas.microsoft.com/office/drawing/2014/main" val="4182009970"/>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Acute renal failure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&lt;0.001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89113780"/>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New Dialysis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5.7%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&lt;0.001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extLst>
                  <a:ext uri="{0D108BD9-81ED-4DB2-BD59-A6C34878D82A}">
                    <a16:rowId xmlns:a16="http://schemas.microsoft.com/office/drawing/2014/main" val="3067786268"/>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Reoperation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0.083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2464794"/>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Prolonged ventilation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32%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24%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extLst>
                  <a:ext uri="{0D108BD9-81ED-4DB2-BD59-A6C34878D82A}">
                    <a16:rowId xmlns:a16="http://schemas.microsoft.com/office/drawing/2014/main" val="1448705816"/>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Transfusion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88%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88%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82%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30595224"/>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Hours intubated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13 (5-42)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12 (5-37)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10 (5-23)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extLst>
                  <a:ext uri="{0D108BD9-81ED-4DB2-BD59-A6C34878D82A}">
                    <a16:rowId xmlns:a16="http://schemas.microsoft.com/office/drawing/2014/main" val="1857084977"/>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ICU LOS, 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95 (48-169)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77 (45-159)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69 (39-125)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5818357"/>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Preoperative LOS, 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3 (0-8)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2 (0-8)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0 (0-5)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extLst>
                  <a:ext uri="{0D108BD9-81ED-4DB2-BD59-A6C34878D82A}">
                    <a16:rowId xmlns:a16="http://schemas.microsoft.com/office/drawing/2014/main" val="2941267079"/>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Postoperative LOS, 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9 (7-15)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9 (6-14)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8 (6-12)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938386"/>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Discharge to home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51%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63%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73%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&lt;0.001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8DBDB"/>
                    </a:solidFill>
                  </a:tcPr>
                </a:tc>
                <a:extLst>
                  <a:ext uri="{0D108BD9-81ED-4DB2-BD59-A6C34878D82A}">
                    <a16:rowId xmlns:a16="http://schemas.microsoft.com/office/drawing/2014/main" val="2902540863"/>
                  </a:ext>
                </a:extLst>
              </a:tr>
              <a:tr h="328777">
                <a:tc>
                  <a:txBody>
                    <a:bodyPr/>
                    <a:lstStyle/>
                    <a:p>
                      <a:r>
                        <a:rPr lang="en-US" sz="1400" b="1" dirty="0">
                          <a:solidFill>
                            <a:schemeClr val="tx1"/>
                          </a:solidFill>
                          <a:latin typeface="Arial" panose="020B0604020202020204" pitchFamily="34" charset="0"/>
                          <a:cs typeface="Arial" panose="020B0604020202020204" pitchFamily="34" charset="0"/>
                        </a:rPr>
                        <a:t>Readmission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1" dirty="0">
                          <a:solidFill>
                            <a:schemeClr val="tx1"/>
                          </a:solidFill>
                          <a:latin typeface="Arial" panose="020B0604020202020204" pitchFamily="34" charset="0"/>
                          <a:cs typeface="Arial" panose="020B0604020202020204" pitchFamily="34" charset="0"/>
                        </a:rPr>
                        <a:t>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054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&lt;0.001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5103966"/>
                  </a:ext>
                </a:extLst>
              </a:tr>
            </a:tbl>
          </a:graphicData>
        </a:graphic>
      </p:graphicFrame>
      <p:sp>
        <p:nvSpPr>
          <p:cNvPr id="2" name="Oval 1"/>
          <p:cNvSpPr/>
          <p:nvPr/>
        </p:nvSpPr>
        <p:spPr bwMode="auto">
          <a:xfrm>
            <a:off x="3106755" y="1817784"/>
            <a:ext cx="605929" cy="44067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200" b="1" i="1" u="none" strike="noStrike" cap="none" normalizeH="0" baseline="0">
              <a:ln>
                <a:noFill/>
              </a:ln>
              <a:solidFill>
                <a:schemeClr val="tx1"/>
              </a:solidFill>
              <a:effectLst/>
              <a:latin typeface="Times New Roman" pitchFamily="18" charset="0"/>
            </a:endParaRPr>
          </a:p>
        </p:txBody>
      </p:sp>
      <p:sp>
        <p:nvSpPr>
          <p:cNvPr id="7" name="Oval 6"/>
          <p:cNvSpPr/>
          <p:nvPr/>
        </p:nvSpPr>
        <p:spPr bwMode="auto">
          <a:xfrm>
            <a:off x="6894728" y="1837980"/>
            <a:ext cx="605929" cy="44067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3200" b="1"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935140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8961"/>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Redo of SAVR After Prior TAVR or SAVR: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Risk-Adjusted Outcomes of Prior TAVR</a:t>
            </a:r>
          </a:p>
        </p:txBody>
      </p:sp>
      <p:sp>
        <p:nvSpPr>
          <p:cNvPr id="4" name="TextBox 3"/>
          <p:cNvSpPr txBox="1"/>
          <p:nvPr/>
        </p:nvSpPr>
        <p:spPr>
          <a:xfrm>
            <a:off x="4731121" y="6489552"/>
            <a:ext cx="555587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Hawkins et al., J Am Coll Cardiol Intv 2023;16:942</a:t>
            </a:r>
          </a:p>
        </p:txBody>
      </p:sp>
      <p:grpSp>
        <p:nvGrpSpPr>
          <p:cNvPr id="24" name="Group 23"/>
          <p:cNvGrpSpPr/>
          <p:nvPr/>
        </p:nvGrpSpPr>
        <p:grpSpPr>
          <a:xfrm>
            <a:off x="418641" y="1293392"/>
            <a:ext cx="9573658" cy="5060119"/>
            <a:chOff x="877540" y="1293392"/>
            <a:chExt cx="8675360" cy="5060119"/>
          </a:xfrm>
        </p:grpSpPr>
        <p:pic>
          <p:nvPicPr>
            <p:cNvPr id="23" name="Picture 22"/>
            <p:cNvPicPr>
              <a:picLocks noChangeAspect="1"/>
            </p:cNvPicPr>
            <p:nvPr/>
          </p:nvPicPr>
          <p:blipFill>
            <a:blip r:embed="rId3"/>
            <a:stretch>
              <a:fillRect/>
            </a:stretch>
          </p:blipFill>
          <p:spPr>
            <a:xfrm>
              <a:off x="877540" y="1293392"/>
              <a:ext cx="8675360" cy="5060119"/>
            </a:xfrm>
            <a:prstGeom prst="rect">
              <a:avLst/>
            </a:prstGeom>
          </p:spPr>
        </p:pic>
        <p:grpSp>
          <p:nvGrpSpPr>
            <p:cNvPr id="18" name="Group 17"/>
            <p:cNvGrpSpPr/>
            <p:nvPr/>
          </p:nvGrpSpPr>
          <p:grpSpPr>
            <a:xfrm>
              <a:off x="1111625" y="1510127"/>
              <a:ext cx="8229600" cy="4631640"/>
              <a:chOff x="1039906" y="1617703"/>
              <a:chExt cx="8229600" cy="4631640"/>
            </a:xfrm>
          </p:grpSpPr>
          <p:sp>
            <p:nvSpPr>
              <p:cNvPr id="2" name="Rectangle 1"/>
              <p:cNvSpPr/>
              <p:nvPr/>
            </p:nvSpPr>
            <p:spPr bwMode="auto">
              <a:xfrm>
                <a:off x="1039906" y="1617703"/>
                <a:ext cx="8229600" cy="646331"/>
              </a:xfrm>
              <a:prstGeom prst="rect">
                <a:avLst/>
              </a:prstGeom>
              <a:solidFill>
                <a:srgbClr val="0070C0"/>
              </a:solidFill>
              <a:ln w="19050"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Redo SAVR and Operative Mortality in the Society of Thoracic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Surgeons Adult Cardiac Surgery Database 2011-2021</a:t>
                </a:r>
              </a:p>
            </p:txBody>
          </p:sp>
          <p:sp>
            <p:nvSpPr>
              <p:cNvPr id="5" name="Rectangle 4"/>
              <p:cNvSpPr/>
              <p:nvPr/>
            </p:nvSpPr>
            <p:spPr bwMode="auto">
              <a:xfrm>
                <a:off x="1039906" y="2446775"/>
                <a:ext cx="2103120" cy="1371600"/>
              </a:xfrm>
              <a:prstGeom prst="rect">
                <a:avLst/>
              </a:prstGeom>
              <a:solidFill>
                <a:srgbClr val="0070C0"/>
              </a:solidFill>
              <a:ln w="1905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TAVR → SAVR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N=1,126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Mortality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17%</a:t>
                </a:r>
              </a:p>
            </p:txBody>
          </p:sp>
          <p:sp>
            <p:nvSpPr>
              <p:cNvPr id="7" name="Rectangle 6"/>
              <p:cNvSpPr/>
              <p:nvPr/>
            </p:nvSpPr>
            <p:spPr bwMode="auto">
              <a:xfrm>
                <a:off x="3770947" y="2416458"/>
                <a:ext cx="2745110" cy="1371600"/>
              </a:xfrm>
              <a:prstGeom prst="rect">
                <a:avLst/>
              </a:prstGeom>
              <a:solidFill>
                <a:srgbClr val="0070C0"/>
              </a:solidFill>
              <a:ln w="1905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SAVR → TAVR → SAVR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N=674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Mortality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12%</a:t>
                </a:r>
              </a:p>
            </p:txBody>
          </p:sp>
          <p:sp>
            <p:nvSpPr>
              <p:cNvPr id="8" name="Rectangle 7"/>
              <p:cNvSpPr/>
              <p:nvPr/>
            </p:nvSpPr>
            <p:spPr bwMode="auto">
              <a:xfrm>
                <a:off x="7136945" y="2432858"/>
                <a:ext cx="2103120" cy="1371600"/>
              </a:xfrm>
              <a:prstGeom prst="rect">
                <a:avLst/>
              </a:prstGeom>
              <a:solidFill>
                <a:srgbClr val="0070C0"/>
              </a:solidFill>
              <a:ln w="1905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SAVR → SAVR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N=29,306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Mortality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a:t>
                </a:r>
              </a:p>
            </p:txBody>
          </p:sp>
          <p:sp>
            <p:nvSpPr>
              <p:cNvPr id="9" name="Rectangle 8"/>
              <p:cNvSpPr/>
              <p:nvPr/>
            </p:nvSpPr>
            <p:spPr bwMode="auto">
              <a:xfrm>
                <a:off x="1678547" y="4877743"/>
                <a:ext cx="2698111" cy="1371600"/>
              </a:xfrm>
              <a:prstGeom prst="rect">
                <a:avLst/>
              </a:prstGeom>
              <a:solidFill>
                <a:srgbClr val="0070C0"/>
              </a:solidFill>
              <a:ln w="1905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TAVR → isolated SAVR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N=433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Mortality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11.3 % (OR:1.7%)</a:t>
                </a:r>
              </a:p>
            </p:txBody>
          </p:sp>
          <p:sp>
            <p:nvSpPr>
              <p:cNvPr id="10" name="Rectangle 9"/>
              <p:cNvSpPr/>
              <p:nvPr/>
            </p:nvSpPr>
            <p:spPr bwMode="auto">
              <a:xfrm>
                <a:off x="5859062" y="4877743"/>
                <a:ext cx="2728055" cy="1371600"/>
              </a:xfrm>
              <a:prstGeom prst="rect">
                <a:avLst/>
              </a:prstGeom>
              <a:solidFill>
                <a:srgbClr val="0070C0"/>
              </a:solidFill>
              <a:ln w="1905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SAVR → isolated SAVR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N=433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Mortality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6.7%</a:t>
                </a:r>
              </a:p>
            </p:txBody>
          </p:sp>
          <p:sp>
            <p:nvSpPr>
              <p:cNvPr id="6" name="TextBox 5"/>
              <p:cNvSpPr txBox="1"/>
              <p:nvPr/>
            </p:nvSpPr>
            <p:spPr>
              <a:xfrm>
                <a:off x="3325906" y="4167444"/>
                <a:ext cx="3639670" cy="40011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Propensity-Score Matching</a:t>
                </a:r>
              </a:p>
            </p:txBody>
          </p:sp>
          <p:cxnSp>
            <p:nvCxnSpPr>
              <p:cNvPr id="12" name="Straight Arrow Connector 11"/>
              <p:cNvCxnSpPr/>
              <p:nvPr/>
            </p:nvCxnSpPr>
            <p:spPr bwMode="auto">
              <a:xfrm>
                <a:off x="2393576" y="3818375"/>
                <a:ext cx="8966" cy="1042968"/>
              </a:xfrm>
              <a:prstGeom prst="straightConnector1">
                <a:avLst/>
              </a:prstGeom>
              <a:solidFill>
                <a:srgbClr val="FFCC99"/>
              </a:solidFill>
              <a:ln w="28575" cap="flat" cmpd="sng" algn="ctr">
                <a:solidFill>
                  <a:schemeClr val="tx1"/>
                </a:solidFill>
                <a:prstDash val="solid"/>
                <a:round/>
                <a:headEnd type="none" w="med" len="med"/>
                <a:tailEnd type="triangle"/>
              </a:ln>
              <a:effectLst/>
            </p:spPr>
          </p:cxnSp>
          <p:cxnSp>
            <p:nvCxnSpPr>
              <p:cNvPr id="17" name="Straight Arrow Connector 16"/>
              <p:cNvCxnSpPr/>
              <p:nvPr/>
            </p:nvCxnSpPr>
            <p:spPr bwMode="auto">
              <a:xfrm>
                <a:off x="7897906" y="3804458"/>
                <a:ext cx="0" cy="1073285"/>
              </a:xfrm>
              <a:prstGeom prst="straightConnector1">
                <a:avLst/>
              </a:prstGeom>
              <a:solidFill>
                <a:srgbClr val="FFCC99"/>
              </a:solidFill>
              <a:ln w="28575" cap="flat" cmpd="sng" algn="ctr">
                <a:solidFill>
                  <a:schemeClr val="tx1"/>
                </a:solidFill>
                <a:prstDash val="solid"/>
                <a:round/>
                <a:headEnd type="none" w="med" len="med"/>
                <a:tailEnd type="triangle"/>
              </a:ln>
              <a:effectLst/>
            </p:spPr>
          </p:cxnSp>
        </p:grpSp>
      </p:grpSp>
    </p:spTree>
    <p:extLst>
      <p:ext uri="{BB962C8B-B14F-4D97-AF65-F5344CB8AC3E}">
        <p14:creationId xmlns:p14="http://schemas.microsoft.com/office/powerpoint/2010/main" val="375838456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676"/>
            <a:ext cx="10287000" cy="6130923"/>
          </a:xfrm>
          <a:prstGeom prst="rect">
            <a:avLst/>
          </a:prstGeom>
        </p:spPr>
      </p:pic>
      <p:cxnSp>
        <p:nvCxnSpPr>
          <p:cNvPr id="4" name="Straight Connector 3"/>
          <p:cNvCxnSpPr/>
          <p:nvPr/>
        </p:nvCxnSpPr>
        <p:spPr bwMode="auto">
          <a:xfrm flipV="1">
            <a:off x="8372819" y="5894024"/>
            <a:ext cx="1366092" cy="22034"/>
          </a:xfrm>
          <a:prstGeom prst="line">
            <a:avLst/>
          </a:prstGeom>
          <a:solidFill>
            <a:srgbClr val="FFCC99"/>
          </a:solidFill>
          <a:ln w="19050"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flipV="1">
            <a:off x="308472" y="6301648"/>
            <a:ext cx="9088915" cy="11017"/>
          </a:xfrm>
          <a:prstGeom prst="line">
            <a:avLst/>
          </a:prstGeom>
          <a:solidFill>
            <a:srgbClr val="FFCC99"/>
          </a:solidFill>
          <a:ln w="190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27157050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636" y="0"/>
            <a:ext cx="9072282" cy="6858000"/>
          </a:xfrm>
          <a:prstGeom prst="rect">
            <a:avLst/>
          </a:prstGeom>
        </p:spPr>
      </p:pic>
    </p:spTree>
    <p:extLst>
      <p:ext uri="{BB962C8B-B14F-4D97-AF65-F5344CB8AC3E}">
        <p14:creationId xmlns:p14="http://schemas.microsoft.com/office/powerpoint/2010/main" val="23400741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5857"/>
            <a:ext cx="10287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EXPLANTORREDO-TAVR Registry: Study Population</a:t>
            </a:r>
          </a:p>
        </p:txBody>
      </p:sp>
      <p:sp>
        <p:nvSpPr>
          <p:cNvPr id="4" name="TextBox 3"/>
          <p:cNvSpPr txBox="1"/>
          <p:nvPr/>
        </p:nvSpPr>
        <p:spPr>
          <a:xfrm>
            <a:off x="5029200" y="6489073"/>
            <a:ext cx="5257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Tang et al., J Am Coll Cardiol Intv 2023;16:927</a:t>
            </a:r>
          </a:p>
        </p:txBody>
      </p:sp>
      <p:grpSp>
        <p:nvGrpSpPr>
          <p:cNvPr id="90121" name="Group 90120"/>
          <p:cNvGrpSpPr/>
          <p:nvPr/>
        </p:nvGrpSpPr>
        <p:grpSpPr>
          <a:xfrm>
            <a:off x="656661" y="1386230"/>
            <a:ext cx="8979932" cy="4991979"/>
            <a:chOff x="1095930" y="1431055"/>
            <a:chExt cx="8979932" cy="4991979"/>
          </a:xfrm>
        </p:grpSpPr>
        <p:sp>
          <p:nvSpPr>
            <p:cNvPr id="3" name="Rounded Rectangle 2"/>
            <p:cNvSpPr/>
            <p:nvPr/>
          </p:nvSpPr>
          <p:spPr bwMode="auto">
            <a:xfrm>
              <a:off x="1095933" y="1431055"/>
              <a:ext cx="5567082" cy="1396127"/>
            </a:xfrm>
            <a:prstGeom prst="roundRect">
              <a:avLst/>
            </a:prstGeom>
            <a:solidFill>
              <a:srgbClr val="597691"/>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533 Patients from 29 Sites undergoing TAVR Reintervention for THV failure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during separate admissions as initial TAVR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5/2009 – 2/2022</a:t>
              </a:r>
            </a:p>
          </p:txBody>
        </p:sp>
        <p:sp>
          <p:nvSpPr>
            <p:cNvPr id="5" name="Rounded Rectangle 4"/>
            <p:cNvSpPr/>
            <p:nvPr/>
          </p:nvSpPr>
          <p:spPr bwMode="auto">
            <a:xfrm>
              <a:off x="1095930" y="3583903"/>
              <a:ext cx="5567082" cy="749141"/>
            </a:xfrm>
            <a:prstGeom prst="roundRect">
              <a:avLst/>
            </a:prstGeom>
            <a:solidFill>
              <a:srgbClr val="597691"/>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Primary Cohort for Analysis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(N=396)</a:t>
              </a:r>
            </a:p>
          </p:txBody>
        </p:sp>
        <p:sp>
          <p:nvSpPr>
            <p:cNvPr id="6" name="Rounded Rectangle 5"/>
            <p:cNvSpPr/>
            <p:nvPr/>
          </p:nvSpPr>
          <p:spPr bwMode="auto">
            <a:xfrm>
              <a:off x="1095930" y="5110339"/>
              <a:ext cx="2660277" cy="749141"/>
            </a:xfrm>
            <a:prstGeom prst="roundRect">
              <a:avLst/>
            </a:prstGeom>
            <a:solidFill>
              <a:srgbClr val="597691"/>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Redo-TAVR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(n=215)</a:t>
              </a:r>
            </a:p>
          </p:txBody>
        </p:sp>
        <p:sp>
          <p:nvSpPr>
            <p:cNvPr id="7" name="Rounded Rectangle 6"/>
            <p:cNvSpPr/>
            <p:nvPr/>
          </p:nvSpPr>
          <p:spPr bwMode="auto">
            <a:xfrm>
              <a:off x="3918692" y="5130505"/>
              <a:ext cx="2744320" cy="749141"/>
            </a:xfrm>
            <a:prstGeom prst="roundRect">
              <a:avLst/>
            </a:prstGeom>
            <a:solidFill>
              <a:srgbClr val="597691"/>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TAVR Explant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(n=181)</a:t>
              </a:r>
            </a:p>
          </p:txBody>
        </p:sp>
        <p:sp>
          <p:nvSpPr>
            <p:cNvPr id="8" name="TextBox 7"/>
            <p:cNvSpPr txBox="1"/>
            <p:nvPr/>
          </p:nvSpPr>
          <p:spPr>
            <a:xfrm>
              <a:off x="1095930" y="5899814"/>
              <a:ext cx="2731997"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Median Follow-up: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13.6 months (IQR: 2.4-35.9)</a:t>
              </a:r>
            </a:p>
          </p:txBody>
        </p:sp>
        <p:sp>
          <p:nvSpPr>
            <p:cNvPr id="10" name="TextBox 9"/>
            <p:cNvSpPr txBox="1"/>
            <p:nvPr/>
          </p:nvSpPr>
          <p:spPr>
            <a:xfrm>
              <a:off x="4045319" y="5899810"/>
              <a:ext cx="2731997"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Median Follow-up: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6.7 months (IQR: 1.3-15.9)</a:t>
              </a:r>
            </a:p>
          </p:txBody>
        </p:sp>
        <p:sp>
          <p:nvSpPr>
            <p:cNvPr id="9" name="TextBox 8"/>
            <p:cNvSpPr txBox="1"/>
            <p:nvPr/>
          </p:nvSpPr>
          <p:spPr>
            <a:xfrm>
              <a:off x="6902357" y="2860180"/>
              <a:ext cx="3173505" cy="64633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157 TAVR-Explant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Performed for Endocarditis</a:t>
              </a:r>
            </a:p>
          </p:txBody>
        </p:sp>
        <p:cxnSp>
          <p:nvCxnSpPr>
            <p:cNvPr id="12" name="Straight Arrow Connector 11"/>
            <p:cNvCxnSpPr>
              <a:stCxn id="3" idx="2"/>
              <a:endCxn id="5" idx="0"/>
            </p:cNvCxnSpPr>
            <p:nvPr/>
          </p:nvCxnSpPr>
          <p:spPr bwMode="auto">
            <a:xfrm flipH="1">
              <a:off x="3879471" y="2827182"/>
              <a:ext cx="3" cy="756721"/>
            </a:xfrm>
            <a:prstGeom prst="straightConnector1">
              <a:avLst/>
            </a:prstGeom>
            <a:solidFill>
              <a:srgbClr val="FFCC99"/>
            </a:solidFill>
            <a:ln w="28575" cap="flat" cmpd="sng" algn="ctr">
              <a:solidFill>
                <a:schemeClr val="bg1"/>
              </a:solidFill>
              <a:prstDash val="solid"/>
              <a:round/>
              <a:headEnd type="none" w="med" len="med"/>
              <a:tailEnd type="triangle"/>
            </a:ln>
            <a:effectLst/>
          </p:spPr>
        </p:cxnSp>
        <p:cxnSp>
          <p:nvCxnSpPr>
            <p:cNvPr id="14" name="Straight Connector 13"/>
            <p:cNvCxnSpPr/>
            <p:nvPr/>
          </p:nvCxnSpPr>
          <p:spPr bwMode="auto">
            <a:xfrm flipH="1">
              <a:off x="2426069" y="4724399"/>
              <a:ext cx="2863107" cy="0"/>
            </a:xfrm>
            <a:prstGeom prst="line">
              <a:avLst/>
            </a:prstGeom>
            <a:solidFill>
              <a:srgbClr val="FFCC99"/>
            </a:solidFill>
            <a:ln w="28575" cap="flat" cmpd="sng" algn="ctr">
              <a:solidFill>
                <a:schemeClr val="bg1"/>
              </a:solidFill>
              <a:prstDash val="solid"/>
              <a:round/>
              <a:headEnd type="none" w="med" len="med"/>
              <a:tailEnd type="none" w="med" len="med"/>
            </a:ln>
            <a:effectLst/>
          </p:spPr>
        </p:cxnSp>
        <p:cxnSp>
          <p:nvCxnSpPr>
            <p:cNvPr id="18" name="Straight Connector 17"/>
            <p:cNvCxnSpPr>
              <a:stCxn id="5" idx="2"/>
            </p:cNvCxnSpPr>
            <p:nvPr/>
          </p:nvCxnSpPr>
          <p:spPr bwMode="auto">
            <a:xfrm>
              <a:off x="3879471" y="4333044"/>
              <a:ext cx="0" cy="391355"/>
            </a:xfrm>
            <a:prstGeom prst="line">
              <a:avLst/>
            </a:prstGeom>
            <a:solidFill>
              <a:srgbClr val="FFCC99"/>
            </a:solidFill>
            <a:ln w="28575" cap="flat" cmpd="sng" algn="ctr">
              <a:solidFill>
                <a:schemeClr val="bg1"/>
              </a:solidFill>
              <a:prstDash val="solid"/>
              <a:round/>
              <a:headEnd type="none" w="med" len="med"/>
              <a:tailEnd type="none" w="med" len="med"/>
            </a:ln>
            <a:effectLst/>
          </p:spPr>
        </p:cxnSp>
        <p:cxnSp>
          <p:nvCxnSpPr>
            <p:cNvPr id="22" name="Straight Arrow Connector 21"/>
            <p:cNvCxnSpPr>
              <a:endCxn id="6" idx="0"/>
            </p:cNvCxnSpPr>
            <p:nvPr/>
          </p:nvCxnSpPr>
          <p:spPr bwMode="auto">
            <a:xfrm flipH="1">
              <a:off x="2426069" y="4724399"/>
              <a:ext cx="3366" cy="385940"/>
            </a:xfrm>
            <a:prstGeom prst="straightConnector1">
              <a:avLst/>
            </a:prstGeom>
            <a:solidFill>
              <a:srgbClr val="FFCC99"/>
            </a:solidFill>
            <a:ln w="28575" cap="flat" cmpd="sng" algn="ctr">
              <a:solidFill>
                <a:schemeClr val="bg1"/>
              </a:solidFill>
              <a:prstDash val="solid"/>
              <a:round/>
              <a:headEnd type="none" w="med" len="med"/>
              <a:tailEnd type="triangle"/>
            </a:ln>
            <a:effectLst/>
          </p:spPr>
        </p:cxnSp>
        <p:cxnSp>
          <p:nvCxnSpPr>
            <p:cNvPr id="26" name="Straight Arrow Connector 25"/>
            <p:cNvCxnSpPr>
              <a:endCxn id="7" idx="0"/>
            </p:cNvCxnSpPr>
            <p:nvPr/>
          </p:nvCxnSpPr>
          <p:spPr bwMode="auto">
            <a:xfrm>
              <a:off x="5289176" y="4734482"/>
              <a:ext cx="1676" cy="396023"/>
            </a:xfrm>
            <a:prstGeom prst="straightConnector1">
              <a:avLst/>
            </a:prstGeom>
            <a:solidFill>
              <a:srgbClr val="FFCC99"/>
            </a:solidFill>
            <a:ln w="28575" cap="flat" cmpd="sng" algn="ctr">
              <a:solidFill>
                <a:schemeClr val="bg1"/>
              </a:solidFill>
              <a:prstDash val="solid"/>
              <a:round/>
              <a:headEnd type="none" w="med" len="med"/>
              <a:tailEnd type="triangle"/>
            </a:ln>
            <a:effectLst/>
          </p:spPr>
        </p:cxnSp>
        <p:cxnSp>
          <p:nvCxnSpPr>
            <p:cNvPr id="90118" name="Straight Arrow Connector 90117"/>
            <p:cNvCxnSpPr>
              <a:endCxn id="9" idx="1"/>
            </p:cNvCxnSpPr>
            <p:nvPr/>
          </p:nvCxnSpPr>
          <p:spPr bwMode="auto">
            <a:xfrm>
              <a:off x="3879471" y="3183346"/>
              <a:ext cx="3022886" cy="0"/>
            </a:xfrm>
            <a:prstGeom prst="straightConnector1">
              <a:avLst/>
            </a:prstGeom>
            <a:solidFill>
              <a:srgbClr val="FFCC99"/>
            </a:solidFill>
            <a:ln w="28575" cap="flat" cmpd="sng" algn="ctr">
              <a:solidFill>
                <a:schemeClr val="bg1"/>
              </a:solidFill>
              <a:prstDash val="solid"/>
              <a:round/>
              <a:headEnd type="none" w="med" len="med"/>
              <a:tailEnd type="triangle"/>
            </a:ln>
            <a:effectLst/>
          </p:spPr>
        </p:cxnSp>
      </p:grpSp>
    </p:spTree>
    <p:extLst>
      <p:ext uri="{BB962C8B-B14F-4D97-AF65-F5344CB8AC3E}">
        <p14:creationId xmlns:p14="http://schemas.microsoft.com/office/powerpoint/2010/main" val="244996279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35857"/>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EXPLANTORREDO-TAVR Registry: Temporal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Trends in Annual Reinterventions for Failed TAVR</a:t>
            </a:r>
          </a:p>
        </p:txBody>
      </p:sp>
      <p:sp>
        <p:nvSpPr>
          <p:cNvPr id="4" name="TextBox 3"/>
          <p:cNvSpPr txBox="1"/>
          <p:nvPr/>
        </p:nvSpPr>
        <p:spPr>
          <a:xfrm>
            <a:off x="5029200" y="6489073"/>
            <a:ext cx="5257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Tang et al., J Am Coll Cardiol Intv 2023;16:927</a:t>
            </a:r>
          </a:p>
        </p:txBody>
      </p:sp>
      <p:graphicFrame>
        <p:nvGraphicFramePr>
          <p:cNvPr id="6" name="Chart 5"/>
          <p:cNvGraphicFramePr/>
          <p:nvPr/>
        </p:nvGraphicFramePr>
        <p:xfrm>
          <a:off x="409575" y="1143000"/>
          <a:ext cx="9774331" cy="523090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85725" y="3589176"/>
            <a:ext cx="323850" cy="33855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t>
            </a:r>
          </a:p>
        </p:txBody>
      </p:sp>
    </p:spTree>
    <p:extLst>
      <p:ext uri="{BB962C8B-B14F-4D97-AF65-F5344CB8AC3E}">
        <p14:creationId xmlns:p14="http://schemas.microsoft.com/office/powerpoint/2010/main" val="236266953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38100"/>
            <a:ext cx="10287000" cy="9848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EXPLANTORREDO-TAVR Registry: K-M Analysis for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All-Cause Mortality After Reintervention for Failed TAVR</a:t>
            </a:r>
          </a:p>
        </p:txBody>
      </p:sp>
      <p:sp>
        <p:nvSpPr>
          <p:cNvPr id="4" name="TextBox 3"/>
          <p:cNvSpPr txBox="1"/>
          <p:nvPr/>
        </p:nvSpPr>
        <p:spPr>
          <a:xfrm>
            <a:off x="5029200" y="6489073"/>
            <a:ext cx="5257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Tang et al., J Am Coll Cardiol Intv 2023;16:927</a:t>
            </a:r>
          </a:p>
        </p:txBody>
      </p:sp>
      <p:sp>
        <p:nvSpPr>
          <p:cNvPr id="2" name="TextBox 1"/>
          <p:cNvSpPr txBox="1"/>
          <p:nvPr/>
        </p:nvSpPr>
        <p:spPr>
          <a:xfrm>
            <a:off x="219075" y="1314450"/>
            <a:ext cx="4810125"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Stratified by THV Reintervention</a:t>
            </a:r>
          </a:p>
        </p:txBody>
      </p:sp>
      <p:sp>
        <p:nvSpPr>
          <p:cNvPr id="6" name="TextBox 5"/>
          <p:cNvSpPr txBox="1"/>
          <p:nvPr/>
        </p:nvSpPr>
        <p:spPr>
          <a:xfrm>
            <a:off x="5265737" y="1145172"/>
            <a:ext cx="481012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Landmark Analysis Stratified by THV Reintervention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574" y="2007907"/>
            <a:ext cx="4772143" cy="4183343"/>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332" y="2007907"/>
            <a:ext cx="4772143" cy="4200467"/>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838462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0" y="30581"/>
            <a:ext cx="10269716" cy="553778"/>
          </a:xfrm>
        </p:spPr>
        <p:txBody>
          <a:bodyPr/>
          <a:lstStyle/>
          <a:p>
            <a:pPr>
              <a:defRPr/>
            </a:pPr>
            <a:r>
              <a:rPr lang="en-US" sz="3200" dirty="0">
                <a:latin typeface="Arial" panose="020B0604020202020204" pitchFamily="34" charset="0"/>
                <a:cs typeface="Arial" panose="020B0604020202020204" pitchFamily="34" charset="0"/>
              </a:rPr>
              <a:t>Structural Heart Live Case #53 : OA, 67 y/o F</a:t>
            </a:r>
          </a:p>
        </p:txBody>
      </p:sp>
      <p:sp>
        <p:nvSpPr>
          <p:cNvPr id="28675" name="TextBox 1"/>
          <p:cNvSpPr txBox="1">
            <a:spLocks noChangeArrowheads="1"/>
          </p:cNvSpPr>
          <p:nvPr/>
        </p:nvSpPr>
        <p:spPr bwMode="auto">
          <a:xfrm>
            <a:off x="89883" y="713580"/>
            <a:ext cx="10136703" cy="601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92" tIns="38042" rIns="76092" bIns="3804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Presentation:</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Worsening angina &amp; exercise intolerance 2M </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PMH:</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HTN, HLD, low body weight/BSA (weight 63kg, height 149cm, BSA:1.57 kg/m2)</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Medications: </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Aspirin, Atorvastatin, Metoprolol XL</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sk-SK" alt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Labs: </a:t>
            </a:r>
            <a:r>
              <a:rPr kumimoji="0" lang="sk-SK"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Hgb </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13.0</a:t>
            </a:r>
            <a:r>
              <a:rPr kumimoji="0" lang="sk-SK"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PLT </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248</a:t>
            </a:r>
            <a:r>
              <a:rPr kumimoji="0" lang="sk-SK"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K, K </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4.2</a:t>
            </a:r>
            <a:r>
              <a:rPr kumimoji="0" lang="sk-SK"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Cr </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0.6</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EKG (05/27/2023): </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NSR, PR 160ms, QRS 80ms</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TTE (05/18/2023): </a:t>
            </a:r>
            <a:r>
              <a:rPr kumimoji="0" lang="en-US" altLang="en-US" sz="28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LVEF 63%, severe aortic valve stenosis (PG/MG/AVA/PV: 108/68/0.8/5.2), trivial AR</a:t>
            </a:r>
            <a:endParaRPr kumimoji="0" lang="en-US" altLang="en-US" sz="22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16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0" lang="en-US" altLang="en-US" sz="22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p:txBody>
      </p:sp>
      <p:pic>
        <p:nvPicPr>
          <p:cNvPr id="6" name="Picture 1" descr="Picture 1"/>
          <p:cNvPicPr>
            <a:picLocks noChangeAspect="1"/>
          </p:cNvPicPr>
          <p:nvPr/>
        </p:nvPicPr>
        <p:blipFill>
          <a:blip r:embed="rId3"/>
          <a:stretch>
            <a:fillRect/>
          </a:stretch>
        </p:blipFill>
        <p:spPr>
          <a:xfrm>
            <a:off x="9871092" y="13329"/>
            <a:ext cx="398624" cy="472942"/>
          </a:xfrm>
          <a:prstGeom prst="rect">
            <a:avLst/>
          </a:prstGeom>
          <a:ln w="12700">
            <a:miter lim="400000"/>
          </a:ln>
        </p:spPr>
      </p:pic>
    </p:spTree>
    <p:extLst>
      <p:ext uri="{BB962C8B-B14F-4D97-AF65-F5344CB8AC3E}">
        <p14:creationId xmlns:p14="http://schemas.microsoft.com/office/powerpoint/2010/main" val="239824378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7282"/>
            <a:ext cx="10287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Summary of the EXPLANTORREDO-TAVR International Registry</a:t>
            </a:r>
          </a:p>
        </p:txBody>
      </p:sp>
      <p:sp>
        <p:nvSpPr>
          <p:cNvPr id="4" name="TextBox 3"/>
          <p:cNvSpPr txBox="1"/>
          <p:nvPr/>
        </p:nvSpPr>
        <p:spPr>
          <a:xfrm>
            <a:off x="5029200" y="6489073"/>
            <a:ext cx="5257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Tang et al., J Am Coll Cardiol Intv 2023;16:927</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9095" y="478472"/>
            <a:ext cx="7964905" cy="600609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326483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0"/>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EXPLANTORREDO-TAVR Registry: Reintervention Stratified by Type of Initial TAVR</a:t>
            </a:r>
          </a:p>
        </p:txBody>
      </p:sp>
      <p:sp>
        <p:nvSpPr>
          <p:cNvPr id="4" name="TextBox 3"/>
          <p:cNvSpPr txBox="1"/>
          <p:nvPr/>
        </p:nvSpPr>
        <p:spPr>
          <a:xfrm>
            <a:off x="5029200" y="6489073"/>
            <a:ext cx="5257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Tang et al., J Am Coll Cardiol Intv 2023;16:927</a:t>
            </a:r>
          </a:p>
        </p:txBody>
      </p:sp>
      <p:grpSp>
        <p:nvGrpSpPr>
          <p:cNvPr id="27" name="Group 26"/>
          <p:cNvGrpSpPr/>
          <p:nvPr/>
        </p:nvGrpSpPr>
        <p:grpSpPr>
          <a:xfrm>
            <a:off x="513337" y="1162050"/>
            <a:ext cx="9275188" cy="5212722"/>
            <a:chOff x="599062" y="856185"/>
            <a:chExt cx="9275188" cy="5644568"/>
          </a:xfrm>
        </p:grpSpPr>
        <p:grpSp>
          <p:nvGrpSpPr>
            <p:cNvPr id="23" name="Group 22"/>
            <p:cNvGrpSpPr/>
            <p:nvPr/>
          </p:nvGrpSpPr>
          <p:grpSpPr>
            <a:xfrm>
              <a:off x="599062" y="1130987"/>
              <a:ext cx="9275188" cy="5369766"/>
              <a:chOff x="599062" y="940487"/>
              <a:chExt cx="9275188" cy="5369766"/>
            </a:xfrm>
          </p:grpSpPr>
          <p:graphicFrame>
            <p:nvGraphicFramePr>
              <p:cNvPr id="9" name="Chart 8"/>
              <p:cNvGraphicFramePr/>
              <p:nvPr/>
            </p:nvGraphicFramePr>
            <p:xfrm>
              <a:off x="1238249" y="1084500"/>
              <a:ext cx="7724775" cy="510675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2238375" y="940487"/>
                <a:ext cx="642937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Redo TAVR                                                                                 </a:t>
                </a: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TAVR</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Explant</a:t>
                </a:r>
              </a:p>
            </p:txBody>
          </p:sp>
          <p:sp>
            <p:nvSpPr>
              <p:cNvPr id="12" name="TextBox 11"/>
              <p:cNvSpPr txBox="1"/>
              <p:nvPr/>
            </p:nvSpPr>
            <p:spPr>
              <a:xfrm>
                <a:off x="2228850" y="2168883"/>
                <a:ext cx="642937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THV #2: BEV                                                                         THV #2: Non-BEV</a:t>
                </a:r>
              </a:p>
            </p:txBody>
          </p:sp>
          <p:sp>
            <p:nvSpPr>
              <p:cNvPr id="13" name="TextBox 12"/>
              <p:cNvSpPr txBox="1"/>
              <p:nvPr/>
            </p:nvSpPr>
            <p:spPr>
              <a:xfrm>
                <a:off x="2228849" y="3411821"/>
                <a:ext cx="642937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Aortic Valve Replacement                                                  Root Replacement</a:t>
                </a:r>
              </a:p>
            </p:txBody>
          </p:sp>
          <p:sp>
            <p:nvSpPr>
              <p:cNvPr id="14" name="TextBox 13"/>
              <p:cNvSpPr txBox="1"/>
              <p:nvPr/>
            </p:nvSpPr>
            <p:spPr>
              <a:xfrm>
                <a:off x="2238375" y="4641283"/>
                <a:ext cx="642937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Tissue Valve                                                                          Mechanical Valve</a:t>
                </a:r>
              </a:p>
            </p:txBody>
          </p:sp>
          <p:sp>
            <p:nvSpPr>
              <p:cNvPr id="11" name="TextBox 10"/>
              <p:cNvSpPr txBox="1"/>
              <p:nvPr/>
            </p:nvSpPr>
            <p:spPr>
              <a:xfrm>
                <a:off x="5143500" y="6002476"/>
                <a:ext cx="69532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15" name="Rectangle 14"/>
              <p:cNvSpPr/>
              <p:nvPr/>
            </p:nvSpPr>
            <p:spPr bwMode="auto">
              <a:xfrm>
                <a:off x="609657" y="3843546"/>
                <a:ext cx="369332" cy="1917302"/>
              </a:xfrm>
              <a:prstGeom prst="rect">
                <a:avLst/>
              </a:prstGeom>
              <a:solidFill>
                <a:srgbClr val="D8D0A7"/>
              </a:solidFill>
              <a:ln w="19050" cap="flat" cmpd="sng" algn="ctr">
                <a:solidFill>
                  <a:schemeClr val="bg1"/>
                </a:solidFill>
                <a:prstDash val="solid"/>
                <a:round/>
                <a:headEnd type="none" w="med" len="med"/>
                <a:tailEnd type="none" w="med" len="med"/>
              </a:ln>
              <a:effectLst/>
              <a:scene3d>
                <a:camera prst="orthographicFront"/>
                <a:lightRig rig="threePt" dir="t"/>
              </a:scene3d>
              <a:sp3d>
                <a:bevelT w="165100" prst="coolSlant"/>
              </a:sp3d>
            </p:spPr>
            <p:txBody>
              <a:bodyPr vert="vert270"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TAVR Explant</a:t>
                </a:r>
              </a:p>
            </p:txBody>
          </p:sp>
          <p:sp>
            <p:nvSpPr>
              <p:cNvPr id="17" name="Rectangle 16"/>
              <p:cNvSpPr/>
              <p:nvPr/>
            </p:nvSpPr>
            <p:spPr bwMode="auto">
              <a:xfrm>
                <a:off x="599062" y="2444942"/>
                <a:ext cx="369332" cy="992312"/>
              </a:xfrm>
              <a:prstGeom prst="rect">
                <a:avLst/>
              </a:prstGeom>
              <a:solidFill>
                <a:srgbClr val="D8D0A7"/>
              </a:solidFill>
              <a:ln w="19050" cap="flat" cmpd="sng" algn="ctr">
                <a:solidFill>
                  <a:schemeClr val="bg1"/>
                </a:solidFill>
                <a:prstDash val="solid"/>
                <a:round/>
                <a:headEnd type="none" w="med" len="med"/>
                <a:tailEnd type="none" w="med" len="med"/>
              </a:ln>
              <a:effectLst/>
              <a:scene3d>
                <a:camera prst="orthographicFront"/>
                <a:lightRig rig="threePt" dir="t"/>
              </a:scene3d>
              <a:sp3d>
                <a:bevelT w="165100" prst="coolSlant"/>
              </a:sp3d>
            </p:spPr>
            <p:txBody>
              <a:bodyPr vert="vert270"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Redo TAVR</a:t>
                </a:r>
              </a:p>
            </p:txBody>
          </p:sp>
          <p:sp>
            <p:nvSpPr>
              <p:cNvPr id="18" name="Rectangle 17"/>
              <p:cNvSpPr/>
              <p:nvPr/>
            </p:nvSpPr>
            <p:spPr bwMode="auto">
              <a:xfrm>
                <a:off x="599062" y="1258578"/>
                <a:ext cx="369332" cy="874341"/>
              </a:xfrm>
              <a:prstGeom prst="rect">
                <a:avLst/>
              </a:prstGeom>
              <a:solidFill>
                <a:srgbClr val="D8D0A7"/>
              </a:solidFill>
              <a:ln w="19050" cap="flat" cmpd="sng" algn="ctr">
                <a:solidFill>
                  <a:schemeClr val="bg1"/>
                </a:solidFill>
                <a:prstDash val="solid"/>
                <a:round/>
                <a:headEnd type="none" w="med" len="med"/>
                <a:tailEnd type="none" w="med" len="med"/>
              </a:ln>
              <a:effectLst/>
              <a:scene3d>
                <a:camera prst="orthographicFront"/>
                <a:lightRig rig="threePt" dir="t"/>
              </a:scene3d>
              <a:sp3d>
                <a:bevelT w="165100" prst="coolSlant"/>
              </a:sp3d>
            </p:spPr>
            <p:txBody>
              <a:bodyPr vert="vert270"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Overall</a:t>
                </a:r>
              </a:p>
            </p:txBody>
          </p:sp>
          <p:sp>
            <p:nvSpPr>
              <p:cNvPr id="16" name="Right Brace 15"/>
              <p:cNvSpPr/>
              <p:nvPr/>
            </p:nvSpPr>
            <p:spPr bwMode="auto">
              <a:xfrm>
                <a:off x="8734425" y="1408239"/>
                <a:ext cx="228599" cy="457200"/>
              </a:xfrm>
              <a:prstGeom prst="rightBrace">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0" name="Right Brace 19"/>
              <p:cNvSpPr/>
              <p:nvPr/>
            </p:nvSpPr>
            <p:spPr bwMode="auto">
              <a:xfrm>
                <a:off x="8734425" y="5124455"/>
                <a:ext cx="228599" cy="457200"/>
              </a:xfrm>
              <a:prstGeom prst="rightBrace">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 name="Right Brace 20"/>
              <p:cNvSpPr/>
              <p:nvPr/>
            </p:nvSpPr>
            <p:spPr bwMode="auto">
              <a:xfrm>
                <a:off x="8734425" y="3880682"/>
                <a:ext cx="228599" cy="457200"/>
              </a:xfrm>
              <a:prstGeom prst="rightBrace">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 name="Right Brace 21"/>
              <p:cNvSpPr/>
              <p:nvPr/>
            </p:nvSpPr>
            <p:spPr bwMode="auto">
              <a:xfrm>
                <a:off x="8734425" y="2613913"/>
                <a:ext cx="228599" cy="457200"/>
              </a:xfrm>
              <a:prstGeom prst="rightBrace">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9" name="TextBox 18"/>
              <p:cNvSpPr txBox="1"/>
              <p:nvPr/>
            </p:nvSpPr>
            <p:spPr>
              <a:xfrm>
                <a:off x="9036050" y="1474914"/>
                <a:ext cx="828675"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=0.92</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9036050" y="5202233"/>
                <a:ext cx="828675"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=0.83</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TextBox 24"/>
              <p:cNvSpPr txBox="1"/>
              <p:nvPr/>
            </p:nvSpPr>
            <p:spPr>
              <a:xfrm>
                <a:off x="9036050" y="3946568"/>
                <a:ext cx="828675"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=0.09</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TextBox 25"/>
              <p:cNvSpPr txBox="1"/>
              <p:nvPr/>
            </p:nvSpPr>
            <p:spPr>
              <a:xfrm>
                <a:off x="9045575" y="2670273"/>
                <a:ext cx="828675" cy="30777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=0.04</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8" name="Rectangle 27"/>
            <p:cNvSpPr/>
            <p:nvPr/>
          </p:nvSpPr>
          <p:spPr bwMode="auto">
            <a:xfrm>
              <a:off x="1315520" y="856185"/>
              <a:ext cx="818080" cy="276999"/>
            </a:xfrm>
            <a:prstGeom prst="rect">
              <a:avLst/>
            </a:prstGeom>
            <a:solidFill>
              <a:srgbClr val="D8D0A7"/>
            </a:solidFill>
            <a:ln w="19050" cap="flat" cmpd="sng" algn="ctr">
              <a:solidFill>
                <a:schemeClr val="bg1"/>
              </a:solidFill>
              <a:prstDash val="solid"/>
              <a:round/>
              <a:headEnd type="none" w="med" len="med"/>
              <a:tailEnd type="none" w="med" len="med"/>
            </a:ln>
            <a:effectLst/>
            <a:scene3d>
              <a:camera prst="orthographicFront"/>
              <a:lightRig rig="threePt" dir="t"/>
            </a:scene3d>
            <a:sp3d>
              <a:bevelT w="165100" prst="coolSlan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THV #1</a:t>
              </a:r>
            </a:p>
          </p:txBody>
        </p:sp>
      </p:grpSp>
    </p:spTree>
    <p:extLst>
      <p:ext uri="{BB962C8B-B14F-4D97-AF65-F5344CB8AC3E}">
        <p14:creationId xmlns:p14="http://schemas.microsoft.com/office/powerpoint/2010/main" val="326620909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7528"/>
            <a:ext cx="10287000" cy="6087037"/>
          </a:xfrm>
          <a:prstGeom prst="rect">
            <a:avLst/>
          </a:prstGeom>
        </p:spPr>
      </p:pic>
    </p:spTree>
    <p:extLst>
      <p:ext uri="{BB962C8B-B14F-4D97-AF65-F5344CB8AC3E}">
        <p14:creationId xmlns:p14="http://schemas.microsoft.com/office/powerpoint/2010/main" val="273923706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2612" y="0"/>
            <a:ext cx="7064188" cy="6858000"/>
          </a:xfrm>
          <a:prstGeom prst="rect">
            <a:avLst/>
          </a:prstGeom>
        </p:spPr>
      </p:pic>
    </p:spTree>
    <p:extLst>
      <p:ext uri="{BB962C8B-B14F-4D97-AF65-F5344CB8AC3E}">
        <p14:creationId xmlns:p14="http://schemas.microsoft.com/office/powerpoint/2010/main" val="831598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p:nvSpPr>
        <p:spPr>
          <a:xfrm>
            <a:off x="2324" y="54351"/>
            <a:ext cx="10284676" cy="1138773"/>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Take Home Messages</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Recent Publications in the TAVR Field</a:t>
            </a:r>
          </a:p>
        </p:txBody>
      </p:sp>
      <p:sp>
        <p:nvSpPr>
          <p:cNvPr id="8" name="TextBox 7"/>
          <p:cNvSpPr txBox="1"/>
          <p:nvPr/>
        </p:nvSpPr>
        <p:spPr>
          <a:xfrm>
            <a:off x="-67313" y="1096619"/>
            <a:ext cx="10337030" cy="2569934"/>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lang="en-US" sz="2300" b="1" dirty="0">
                <a:solidFill>
                  <a:srgbClr val="FFFFFF"/>
                </a:solidFill>
                <a:latin typeface="Arial" pitchFamily="34" charset="0"/>
                <a:cs typeface="Arial" pitchFamily="34" charset="0"/>
                <a:sym typeface="Calibri"/>
              </a:rPr>
              <a:t>Three year data of low risk </a:t>
            </a:r>
            <a:r>
              <a:rPr lang="en-US" sz="2300" b="1" dirty="0" err="1">
                <a:solidFill>
                  <a:srgbClr val="FFFFFF"/>
                </a:solidFill>
                <a:latin typeface="Arial" pitchFamily="34" charset="0"/>
                <a:cs typeface="Arial" pitchFamily="34" charset="0"/>
                <a:sym typeface="Calibri"/>
              </a:rPr>
              <a:t>Evolut</a:t>
            </a:r>
            <a:r>
              <a:rPr lang="en-US" sz="2300" b="1" dirty="0">
                <a:solidFill>
                  <a:srgbClr val="FFFFFF"/>
                </a:solidFill>
                <a:latin typeface="Arial" pitchFamily="34" charset="0"/>
                <a:cs typeface="Arial" pitchFamily="34" charset="0"/>
                <a:sym typeface="Calibri"/>
              </a:rPr>
              <a:t> TAVR revealed lower mortality/CVA with TAVR compared to SAVR. These favorable result along with better AV area and lower mean gradient after TAVR has established TAVR as a definitive and effective therapy for all AS pts. EVOLUT TAVR valve outcomes can be improved by optimizing the procedural results. Women have higher bleeding &amp; vascular complication with similar mortality/MACE outcomes vs men.</a:t>
            </a:r>
            <a:endParaRPr kumimoji="0" lang="en-US" sz="2300" b="1" i="0" u="none" strike="noStrike" kern="1200" cap="none" spc="0" normalizeH="0" noProof="0" dirty="0">
              <a:ln>
                <a:noFill/>
              </a:ln>
              <a:solidFill>
                <a:srgbClr val="FFFFFF"/>
              </a:solidFill>
              <a:effectLst/>
              <a:uLnTx/>
              <a:uFillTx/>
              <a:latin typeface="Arial" pitchFamily="34" charset="0"/>
              <a:cs typeface="Arial" pitchFamily="34" charset="0"/>
              <a:sym typeface="Calibri"/>
            </a:endParaRPr>
          </a:p>
        </p:txBody>
      </p:sp>
      <p:sp>
        <p:nvSpPr>
          <p:cNvPr id="11" name="TextBox 10"/>
          <p:cNvSpPr txBox="1"/>
          <p:nvPr/>
        </p:nvSpPr>
        <p:spPr>
          <a:xfrm>
            <a:off x="-45158" y="3690351"/>
            <a:ext cx="10371542" cy="1508105"/>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kumimoji="0" lang="en-US" sz="2300" b="1" i="0" u="none" strike="noStrike" kern="1200" cap="none" spc="0" normalizeH="0" noProof="0" dirty="0">
                <a:ln>
                  <a:noFill/>
                </a:ln>
                <a:solidFill>
                  <a:srgbClr val="FFFFFF"/>
                </a:solidFill>
                <a:effectLst/>
                <a:uLnTx/>
                <a:uFillTx/>
                <a:latin typeface="Arial" pitchFamily="34" charset="0"/>
                <a:cs typeface="Arial" pitchFamily="34" charset="0"/>
                <a:sym typeface="Calibri"/>
              </a:rPr>
              <a:t>Recent registry report has revealed redo SAVR after TAVR or SAVR to have higher once done after TAVR vs SAVR, Hence pts who are expected to last more then TAVR life duration should preferentially first go for SAVR.</a:t>
            </a:r>
            <a:endParaRPr kumimoji="0" lang="en-US" sz="2300" b="1" i="0" u="none" strike="noStrike" kern="1200" cap="none" spc="0" normalizeH="0" baseline="0" noProof="0" dirty="0">
              <a:ln>
                <a:noFill/>
              </a:ln>
              <a:solidFill>
                <a:srgbClr val="FFFFFF"/>
              </a:solidFill>
              <a:effectLst/>
              <a:uLnTx/>
              <a:uFillTx/>
              <a:latin typeface="Arial" pitchFamily="34" charset="0"/>
              <a:cs typeface="Arial" pitchFamily="34" charset="0"/>
              <a:sym typeface="Calibri"/>
            </a:endParaRPr>
          </a:p>
        </p:txBody>
      </p:sp>
      <p:pic>
        <p:nvPicPr>
          <p:cNvPr id="13" name="Picture 1" descr="Picture 1"/>
          <p:cNvPicPr>
            <a:picLocks noChangeAspect="1"/>
          </p:cNvPicPr>
          <p:nvPr/>
        </p:nvPicPr>
        <p:blipFill>
          <a:blip r:embed="rId2"/>
          <a:stretch>
            <a:fillRect/>
          </a:stretch>
        </p:blipFill>
        <p:spPr>
          <a:xfrm>
            <a:off x="9871092" y="18652"/>
            <a:ext cx="398624" cy="383282"/>
          </a:xfrm>
          <a:prstGeom prst="rect">
            <a:avLst/>
          </a:prstGeom>
          <a:ln w="12700">
            <a:miter lim="400000"/>
          </a:ln>
        </p:spPr>
      </p:pic>
      <p:sp>
        <p:nvSpPr>
          <p:cNvPr id="9" name="TextBox 8"/>
          <p:cNvSpPr txBox="1"/>
          <p:nvPr/>
        </p:nvSpPr>
        <p:spPr>
          <a:xfrm>
            <a:off x="-46785" y="5256265"/>
            <a:ext cx="10374247" cy="1508105"/>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kumimoji="0" lang="en-US" sz="2300" b="1" i="0" u="none" strike="noStrike" kern="1200" cap="none" spc="0" normalizeH="0" noProof="0" dirty="0">
                <a:ln>
                  <a:noFill/>
                </a:ln>
                <a:solidFill>
                  <a:srgbClr val="FFFFFF"/>
                </a:solidFill>
                <a:effectLst/>
                <a:uLnTx/>
                <a:uFillTx/>
                <a:latin typeface="Arial" pitchFamily="34" charset="0"/>
                <a:cs typeface="Arial" pitchFamily="34" charset="0"/>
                <a:sym typeface="Calibri"/>
              </a:rPr>
              <a:t>A multicenter registry comparing explant TAVR vs redo TAVR revealed redo TAVR as the viable option after TAVR valve degeneration with lower mortality</a:t>
            </a:r>
            <a:r>
              <a:rPr lang="en-US" sz="2300" b="1" dirty="0">
                <a:solidFill>
                  <a:srgbClr val="FFFFFF"/>
                </a:solidFill>
                <a:latin typeface="Arial" pitchFamily="34" charset="0"/>
                <a:cs typeface="Arial" pitchFamily="34" charset="0"/>
                <a:sym typeface="Calibri"/>
              </a:rPr>
              <a:t>. Hence TAV-</a:t>
            </a:r>
            <a:r>
              <a:rPr lang="en-US" sz="2300" b="1" dirty="0" err="1">
                <a:solidFill>
                  <a:srgbClr val="FFFFFF"/>
                </a:solidFill>
                <a:latin typeface="Arial" pitchFamily="34" charset="0"/>
                <a:cs typeface="Arial" pitchFamily="34" charset="0"/>
                <a:sym typeface="Calibri"/>
              </a:rPr>
              <a:t>i</a:t>
            </a:r>
            <a:r>
              <a:rPr lang="en-US" sz="2300" b="1" dirty="0">
                <a:solidFill>
                  <a:srgbClr val="FFFFFF"/>
                </a:solidFill>
                <a:latin typeface="Arial" pitchFamily="34" charset="0"/>
                <a:cs typeface="Arial" pitchFamily="34" charset="0"/>
                <a:sym typeface="Calibri"/>
              </a:rPr>
              <a:t>-TAV can be favorably recommended for SVD causing failed TAVR.</a:t>
            </a:r>
            <a:endParaRPr kumimoji="0" lang="en-US" sz="2300" b="1" i="0" u="none" strike="noStrike" kern="1200" cap="none" spc="0" normalizeH="0" baseline="0" noProof="0" dirty="0">
              <a:ln>
                <a:noFill/>
              </a:ln>
              <a:solidFill>
                <a:srgbClr val="FFFFFF"/>
              </a:solidFill>
              <a:effectLst/>
              <a:uLnTx/>
              <a:uFillTx/>
              <a:latin typeface="Arial" pitchFamily="34" charset="0"/>
              <a:cs typeface="Arial" pitchFamily="34" charset="0"/>
              <a:sym typeface="Calibri"/>
            </a:endParaRPr>
          </a:p>
        </p:txBody>
      </p:sp>
    </p:spTree>
    <p:extLst>
      <p:ext uri="{BB962C8B-B14F-4D97-AF65-F5344CB8AC3E}">
        <p14:creationId xmlns:p14="http://schemas.microsoft.com/office/powerpoint/2010/main" val="202371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60735" y="1381646"/>
            <a:ext cx="9804797"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1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charset="0"/>
                <a:cs typeface="Arial" charset="0"/>
                <a:sym typeface="Calibri"/>
              </a:rPr>
              <a:t>Following statement</a:t>
            </a:r>
            <a:r>
              <a:rPr lang="en-US" altLang="en-US" sz="2400" b="1" dirty="0">
                <a:solidFill>
                  <a:srgbClr val="FFFFFF"/>
                </a:solidFill>
                <a:latin typeface="Arial" charset="0"/>
                <a:cs typeface="Arial" charset="0"/>
                <a:sym typeface="Calibri"/>
              </a:rPr>
              <a:t>s are correct for 3-year outcomes of </a:t>
            </a:r>
            <a:r>
              <a:rPr lang="en-US" altLang="en-US" sz="2400" b="1" dirty="0" err="1">
                <a:solidFill>
                  <a:srgbClr val="FFFFFF"/>
                </a:solidFill>
                <a:latin typeface="Arial" charset="0"/>
                <a:cs typeface="Arial" charset="0"/>
                <a:sym typeface="Calibri"/>
              </a:rPr>
              <a:t>Evolut</a:t>
            </a:r>
            <a:r>
              <a:rPr lang="en-US" altLang="en-US" sz="2400" b="1" dirty="0">
                <a:solidFill>
                  <a:srgbClr val="FFFFFF"/>
                </a:solidFill>
                <a:latin typeface="Arial" charset="0"/>
                <a:cs typeface="Arial" charset="0"/>
                <a:sym typeface="Calibri"/>
              </a:rPr>
              <a:t> Low risk trial except:</a:t>
            </a:r>
            <a:r>
              <a:rPr kumimoji="0" lang="en-US" altLang="en-US" sz="2400" b="1" i="0" u="none" strike="noStrike" kern="1200" cap="none" spc="0" normalizeH="0" baseline="0" noProof="0" dirty="0">
                <a:ln>
                  <a:noFill/>
                </a:ln>
                <a:solidFill>
                  <a:srgbClr val="FFFFFF"/>
                </a:solidFill>
                <a:effectLst/>
                <a:uLnTx/>
                <a:uFillTx/>
                <a:latin typeface="Arial" charset="0"/>
                <a:cs typeface="Arial" charset="0"/>
                <a:sym typeface="Calibri"/>
              </a:rPr>
              <a:t>  </a:t>
            </a:r>
          </a:p>
          <a:p>
            <a:pPr marL="0" marR="0" lvl="0" indent="0" algn="l" defTabSz="771525" rtl="0" eaLnBrk="0" fontAlgn="base" latinLnBrk="0" hangingPunct="0">
              <a:lnSpc>
                <a:spcPct val="110000"/>
              </a:lnSpc>
              <a:spcBef>
                <a:spcPct val="0"/>
              </a:spcBef>
              <a:spcAft>
                <a:spcPct val="0"/>
              </a:spcAft>
              <a:buClrTx/>
              <a:buSzTx/>
              <a:buFontTx/>
              <a:buAutoNum type="arabicPeriod"/>
              <a:tabLst/>
              <a:defRPr/>
            </a:pPr>
            <a:endParaRPr kumimoji="0" lang="en-US" altLang="en-US" sz="2400" b="1" i="0" u="none" strike="noStrike" kern="1200" cap="none" spc="0" normalizeH="0" baseline="0" noProof="0" dirty="0">
              <a:ln>
                <a:noFill/>
              </a:ln>
              <a:solidFill>
                <a:srgbClr val="FFFFFF"/>
              </a:solidFill>
              <a:effectLst/>
              <a:uLnTx/>
              <a:uFillTx/>
              <a:latin typeface="Arial" charset="0"/>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charset="0"/>
                <a:cs typeface="Arial" charset="0"/>
                <a:sym typeface="Calibri"/>
              </a:rPr>
              <a:t>  </a:t>
            </a:r>
            <a:r>
              <a:rPr lang="en-US" altLang="en-US" sz="2400" b="1" dirty="0">
                <a:solidFill>
                  <a:srgbClr val="FFFFFF"/>
                </a:solidFill>
                <a:latin typeface="Arial" charset="0"/>
                <a:cs typeface="Arial" charset="0"/>
                <a:sym typeface="Calibri"/>
              </a:rPr>
              <a:t>TAVR has lower death/stroke vs SAVR</a:t>
            </a:r>
            <a:endParaRPr kumimoji="0" lang="en-US" altLang="en-US" sz="2400" b="1" i="0" u="none" strike="noStrike" kern="1200" cap="none" spc="0" normalizeH="0" baseline="0" noProof="0" dirty="0">
              <a:ln>
                <a:noFill/>
              </a:ln>
              <a:solidFill>
                <a:srgbClr val="FFFFFF"/>
              </a:solidFill>
              <a:effectLst/>
              <a:uLnTx/>
              <a:uFillTx/>
              <a:latin typeface="Arial" charset="0"/>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400" b="1" i="0" u="none" strike="noStrike" kern="1200" cap="none" spc="0" normalizeH="0" baseline="0" noProof="0" dirty="0">
              <a:ln>
                <a:noFill/>
              </a:ln>
              <a:solidFill>
                <a:srgbClr val="FFFFFF"/>
              </a:solidFill>
              <a:effectLst/>
              <a:uLnTx/>
              <a:uFillTx/>
              <a:latin typeface="Arial" charset="0"/>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charset="0"/>
                <a:cs typeface="Arial" charset="0"/>
                <a:sym typeface="Calibri"/>
              </a:rPr>
              <a:t>  </a:t>
            </a:r>
            <a:r>
              <a:rPr lang="en-US" altLang="en-US" sz="2400" b="1" dirty="0">
                <a:solidFill>
                  <a:srgbClr val="FFFFFF"/>
                </a:solidFill>
                <a:latin typeface="Arial" charset="0"/>
                <a:cs typeface="Arial" charset="0"/>
                <a:sym typeface="Calibri"/>
              </a:rPr>
              <a:t>TAVR has lower death/stroke/re-hospitalization vs SAVR</a:t>
            </a:r>
            <a:endParaRPr kumimoji="0" lang="en-US" altLang="en-US" sz="2400" b="1" i="0" u="none" strike="noStrike" kern="1200" cap="none" spc="0" normalizeH="0" baseline="0" noProof="0" dirty="0">
              <a:ln>
                <a:noFill/>
              </a:ln>
              <a:solidFill>
                <a:srgbClr val="FFFFFF"/>
              </a:solidFill>
              <a:effectLst/>
              <a:uLnTx/>
              <a:uFillTx/>
              <a:latin typeface="Arial" charset="0"/>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400" b="1" i="0" u="none" strike="noStrike" kern="1200" cap="none" spc="0" normalizeH="0" baseline="0" noProof="0" dirty="0">
              <a:ln>
                <a:noFill/>
              </a:ln>
              <a:solidFill>
                <a:srgbClr val="FFFFFF"/>
              </a:solidFill>
              <a:effectLst/>
              <a:uLnTx/>
              <a:uFillTx/>
              <a:latin typeface="Arial" charset="0"/>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charset="0"/>
                <a:cs typeface="Arial" charset="0"/>
                <a:sym typeface="Calibri"/>
              </a:rPr>
              <a:t>  </a:t>
            </a:r>
            <a:r>
              <a:rPr lang="en-US" altLang="en-US" sz="2400" b="1" dirty="0">
                <a:solidFill>
                  <a:srgbClr val="FFFFFF"/>
                </a:solidFill>
                <a:latin typeface="Arial" charset="0"/>
                <a:cs typeface="Arial" charset="0"/>
                <a:sym typeface="Calibri"/>
              </a:rPr>
              <a:t>TAVR has higher PPM vs SAVR</a:t>
            </a:r>
            <a:endParaRPr kumimoji="0" lang="en-US" altLang="en-US" sz="2400" b="1" i="0" u="none" strike="noStrike" kern="1200" cap="none" spc="0" normalizeH="0" baseline="0" noProof="0" dirty="0">
              <a:ln>
                <a:noFill/>
              </a:ln>
              <a:solidFill>
                <a:srgbClr val="FFFFFF"/>
              </a:solidFill>
              <a:effectLst/>
              <a:uLnTx/>
              <a:uFillTx/>
              <a:latin typeface="Arial" charset="0"/>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400" b="1" i="0" u="none" strike="noStrike" kern="1200" cap="none" spc="0" normalizeH="0" baseline="0" noProof="0" dirty="0">
              <a:ln>
                <a:noFill/>
              </a:ln>
              <a:solidFill>
                <a:srgbClr val="FFFFFF"/>
              </a:solidFill>
              <a:effectLst/>
              <a:uLnTx/>
              <a:uFillTx/>
              <a:latin typeface="Arial" charset="0"/>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charset="0"/>
                <a:cs typeface="Arial" charset="0"/>
                <a:sym typeface="Calibri"/>
              </a:rPr>
              <a:t>  </a:t>
            </a:r>
            <a:r>
              <a:rPr lang="en-US" altLang="en-US" sz="2400" b="1" dirty="0">
                <a:solidFill>
                  <a:srgbClr val="FFFFFF"/>
                </a:solidFill>
                <a:latin typeface="Arial" charset="0"/>
                <a:cs typeface="Arial" charset="0"/>
                <a:sym typeface="Calibri"/>
              </a:rPr>
              <a:t>TAVR has higher valve thrombosis vs SAVR</a:t>
            </a:r>
            <a:endParaRPr kumimoji="0" lang="en-US" altLang="en-US" sz="2400" b="1" i="0" u="none" strike="noStrike" kern="1200" cap="none" spc="0" normalizeH="0" baseline="0" noProof="0" dirty="0">
              <a:ln>
                <a:noFill/>
              </a:ln>
              <a:solidFill>
                <a:srgbClr val="FFFFFF"/>
              </a:solidFill>
              <a:effectLst/>
              <a:uLnTx/>
              <a:uFillTx/>
              <a:latin typeface="Arial" charset="0"/>
              <a:cs typeface="Arial" charset="0"/>
              <a:sym typeface="Calibri"/>
            </a:endParaRPr>
          </a:p>
        </p:txBody>
      </p:sp>
      <p:sp>
        <p:nvSpPr>
          <p:cNvPr id="37891" name="Rectangle 3"/>
          <p:cNvSpPr>
            <a:spLocks noGrp="1" noChangeArrowheads="1"/>
          </p:cNvSpPr>
          <p:nvPr>
            <p:ph type="title" idx="4294967295"/>
          </p:nvPr>
        </p:nvSpPr>
        <p:spPr>
          <a:xfrm>
            <a:off x="924135" y="37370"/>
            <a:ext cx="8499320" cy="900113"/>
          </a:xfrm>
        </p:spPr>
        <p:txBody>
          <a:bodyPr/>
          <a:lstStyle/>
          <a:p>
            <a:pPr>
              <a:lnSpc>
                <a:spcPct val="80000"/>
              </a:lnSpc>
            </a:pPr>
            <a:r>
              <a:rPr lang="en-US" altLang="en-US" sz="3200" dirty="0">
                <a:latin typeface="Arial" charset="0"/>
                <a:cs typeface="Arial" charset="0"/>
              </a:rPr>
              <a:t>Question # 1</a:t>
            </a:r>
          </a:p>
        </p:txBody>
      </p:sp>
      <p:sp>
        <p:nvSpPr>
          <p:cNvPr id="37892" name="Text Box 4"/>
          <p:cNvSpPr txBox="1">
            <a:spLocks noChangeArrowheads="1"/>
          </p:cNvSpPr>
          <p:nvPr/>
        </p:nvSpPr>
        <p:spPr bwMode="auto">
          <a:xfrm>
            <a:off x="4889961" y="6011721"/>
            <a:ext cx="4493622"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75" b="1" i="1" u="none" strike="noStrike" kern="1200" cap="none" spc="0" normalizeH="0" baseline="0" noProof="0">
              <a:ln>
                <a:noFill/>
              </a:ln>
              <a:solidFill>
                <a:srgbClr val="FFFF00"/>
              </a:solidFill>
              <a:effectLst/>
              <a:uLnTx/>
              <a:uFillTx/>
              <a:latin typeface="Arial" charset="0"/>
              <a:ea typeface="+mn-ea"/>
              <a:cs typeface="Arial" charset="0"/>
              <a:sym typeface="Calibri"/>
            </a:endParaRPr>
          </a:p>
        </p:txBody>
      </p:sp>
      <p:pic>
        <p:nvPicPr>
          <p:cNvPr id="378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8686" y="-9819"/>
            <a:ext cx="433027" cy="3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2742443" y="5568108"/>
            <a:ext cx="4542353" cy="62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Arial" charset="0"/>
                <a:ea typeface="+mn-ea"/>
                <a:cs typeface="Arial" charset="0"/>
                <a:sym typeface="Calibri"/>
              </a:rPr>
              <a:t>Correct answer: D</a:t>
            </a:r>
          </a:p>
        </p:txBody>
      </p:sp>
    </p:spTree>
    <p:extLst>
      <p:ext uri="{BB962C8B-B14F-4D97-AF65-F5344CB8AC3E}">
        <p14:creationId xmlns:p14="http://schemas.microsoft.com/office/powerpoint/2010/main" val="175078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1887371"/>
            <a:ext cx="10261666"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Following statement is false regarding the outcomes of the Optimize Pro study for</a:t>
            </a:r>
            <a:r>
              <a:rPr kumimoji="0" lang="en-US" altLang="en-US" sz="2250" b="1" i="0" u="none" strike="noStrike" kern="1200" cap="none" spc="0" normalizeH="0" noProof="0" dirty="0">
                <a:ln>
                  <a:noFill/>
                </a:ln>
                <a:solidFill>
                  <a:srgbClr val="FFFFFF"/>
                </a:solidFill>
                <a:effectLst/>
                <a:uLnTx/>
                <a:uFillTx/>
                <a:latin typeface="Arial" charset="0"/>
                <a:ea typeface="+mn-ea"/>
                <a:cs typeface="Arial" charset="0"/>
                <a:sym typeface="Calibri"/>
              </a:rPr>
              <a:t> </a:t>
            </a:r>
            <a:r>
              <a:rPr kumimoji="0" lang="en-US" altLang="en-US" sz="2250" b="1" i="0" u="none" strike="noStrike" kern="1200" cap="none" spc="0" normalizeH="0" noProof="0" dirty="0" err="1">
                <a:ln>
                  <a:noFill/>
                </a:ln>
                <a:solidFill>
                  <a:srgbClr val="FFFFFF"/>
                </a:solidFill>
                <a:effectLst/>
                <a:uLnTx/>
                <a:uFillTx/>
                <a:latin typeface="Arial" charset="0"/>
                <a:ea typeface="+mn-ea"/>
                <a:cs typeface="Arial" charset="0"/>
                <a:sym typeface="Calibri"/>
              </a:rPr>
              <a:t>Evolut</a:t>
            </a:r>
            <a:r>
              <a:rPr kumimoji="0" lang="en-US" altLang="en-US" sz="2250" b="1" i="0" u="none" strike="noStrike" kern="1200" cap="none" spc="0" normalizeH="0" noProof="0" dirty="0">
                <a:ln>
                  <a:noFill/>
                </a:ln>
                <a:solidFill>
                  <a:srgbClr val="FFFFFF"/>
                </a:solidFill>
                <a:effectLst/>
                <a:uLnTx/>
                <a:uFillTx/>
                <a:latin typeface="Arial" charset="0"/>
                <a:ea typeface="+mn-ea"/>
                <a:cs typeface="Arial" charset="0"/>
                <a:sym typeface="Calibri"/>
              </a:rPr>
              <a:t> TAVR</a:t>
            </a: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  </a:t>
            </a:r>
          </a:p>
          <a:p>
            <a:pPr marL="0" marR="0" lvl="0" indent="0" algn="l" defTabSz="771525" rtl="0" eaLnBrk="0" fontAlgn="base" latinLnBrk="0" hangingPunct="0">
              <a:lnSpc>
                <a:spcPct val="110000"/>
              </a:lnSpc>
              <a:spcBef>
                <a:spcPct val="0"/>
              </a:spcBef>
              <a:spcAft>
                <a:spcPct val="0"/>
              </a:spcAft>
              <a:buClrTx/>
              <a:buSzTx/>
              <a:buFontTx/>
              <a:buAutoNum type="arabi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 Short 1-day median LOS</a:t>
            </a: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 </a:t>
            </a:r>
            <a:r>
              <a:rPr lang="en-US" altLang="en-US" sz="2250" b="1" dirty="0">
                <a:solidFill>
                  <a:srgbClr val="FFFFFF"/>
                </a:solidFill>
                <a:latin typeface="Arial" charset="0"/>
                <a:cs typeface="Arial" charset="0"/>
                <a:sym typeface="Calibri"/>
              </a:rPr>
              <a:t>No &gt;moderate PVL</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 </a:t>
            </a:r>
            <a:r>
              <a:rPr lang="en-US" altLang="en-US" sz="2250" b="1" noProof="0" dirty="0">
                <a:solidFill>
                  <a:srgbClr val="FFFFFF"/>
                </a:solidFill>
                <a:latin typeface="Arial" charset="0"/>
                <a:cs typeface="Arial" charset="0"/>
                <a:sym typeface="Calibri"/>
              </a:rPr>
              <a:t>&gt;10% PPM need</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 </a:t>
            </a:r>
            <a:r>
              <a:rPr lang="en-US" altLang="en-US" sz="2250" b="1" dirty="0">
                <a:solidFill>
                  <a:srgbClr val="FFFFFF"/>
                </a:solidFill>
                <a:latin typeface="Arial" charset="0"/>
                <a:cs typeface="Arial" charset="0"/>
                <a:sym typeface="Calibri"/>
              </a:rPr>
              <a:t>&lt;1% all cause death</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384326" marR="0" lvl="1" indent="0"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p:txBody>
      </p:sp>
      <p:sp>
        <p:nvSpPr>
          <p:cNvPr id="37891" name="Rectangle 3"/>
          <p:cNvSpPr>
            <a:spLocks noGrp="1" noChangeArrowheads="1"/>
          </p:cNvSpPr>
          <p:nvPr>
            <p:ph type="title" idx="4294967295"/>
          </p:nvPr>
        </p:nvSpPr>
        <p:spPr>
          <a:xfrm>
            <a:off x="1205490" y="47421"/>
            <a:ext cx="8499320" cy="900113"/>
          </a:xfrm>
        </p:spPr>
        <p:txBody>
          <a:bodyPr/>
          <a:lstStyle/>
          <a:p>
            <a:pPr>
              <a:lnSpc>
                <a:spcPct val="80000"/>
              </a:lnSpc>
            </a:pPr>
            <a:r>
              <a:rPr lang="en-US" altLang="en-US" sz="3200" dirty="0">
                <a:latin typeface="Arial" charset="0"/>
                <a:cs typeface="Arial" charset="0"/>
              </a:rPr>
              <a:t>Question # 2</a:t>
            </a:r>
          </a:p>
        </p:txBody>
      </p:sp>
      <p:sp>
        <p:nvSpPr>
          <p:cNvPr id="37892" name="Text Box 4"/>
          <p:cNvSpPr txBox="1">
            <a:spLocks noChangeArrowheads="1"/>
          </p:cNvSpPr>
          <p:nvPr/>
        </p:nvSpPr>
        <p:spPr bwMode="auto">
          <a:xfrm>
            <a:off x="4889961" y="6011721"/>
            <a:ext cx="4493622"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75" b="1" i="1" u="none" strike="noStrike" kern="1200" cap="none" spc="0" normalizeH="0" baseline="0" noProof="0">
              <a:ln>
                <a:noFill/>
              </a:ln>
              <a:solidFill>
                <a:srgbClr val="FFFF00"/>
              </a:solidFill>
              <a:effectLst/>
              <a:uLnTx/>
              <a:uFillTx/>
              <a:latin typeface="Arial" charset="0"/>
              <a:ea typeface="+mn-ea"/>
              <a:cs typeface="Arial" charset="0"/>
              <a:sym typeface="Calibri"/>
            </a:endParaRPr>
          </a:p>
        </p:txBody>
      </p:sp>
      <p:pic>
        <p:nvPicPr>
          <p:cNvPr id="378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8638" y="40429"/>
            <a:ext cx="433027" cy="41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448122" y="5568108"/>
            <a:ext cx="4542353" cy="62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Arial" charset="0"/>
                <a:ea typeface="+mn-ea"/>
                <a:cs typeface="Arial" charset="0"/>
                <a:sym typeface="Calibri"/>
              </a:rPr>
              <a:t>Correct answer: C</a:t>
            </a:r>
          </a:p>
        </p:txBody>
      </p:sp>
    </p:spTree>
    <p:extLst>
      <p:ext uri="{BB962C8B-B14F-4D97-AF65-F5344CB8AC3E}">
        <p14:creationId xmlns:p14="http://schemas.microsoft.com/office/powerpoint/2010/main" val="317948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206909" y="1550614"/>
            <a:ext cx="9896096"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Following </a:t>
            </a:r>
            <a:r>
              <a:rPr lang="en-US" altLang="en-US" sz="2250" b="1" dirty="0">
                <a:solidFill>
                  <a:srgbClr val="FFFFFF"/>
                </a:solidFill>
                <a:latin typeface="Arial" charset="0"/>
                <a:cs typeface="Arial" charset="0"/>
                <a:sym typeface="Calibri"/>
              </a:rPr>
              <a:t>statement is false about the redo SAVR or TAVR after TAVR</a:t>
            </a: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a:t>
            </a:r>
          </a:p>
          <a:p>
            <a:pPr marL="642938" marR="0" lvl="0" indent="-642938"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A. Redo </a:t>
            </a:r>
            <a:r>
              <a:rPr lang="en-US" altLang="en-US" sz="2250" b="1" dirty="0">
                <a:solidFill>
                  <a:srgbClr val="FFFFFF"/>
                </a:solidFill>
                <a:latin typeface="Arial" charset="0"/>
                <a:cs typeface="Arial" charset="0"/>
                <a:sym typeface="Calibri"/>
              </a:rPr>
              <a:t>SAVR has lower mortality after SAVR vs TAVR</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Char char="•"/>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B. </a:t>
            </a:r>
            <a:r>
              <a:rPr lang="en-US" altLang="en-US" sz="2250" b="1" noProof="0" dirty="0">
                <a:solidFill>
                  <a:srgbClr val="FFFFFF"/>
                </a:solidFill>
                <a:latin typeface="Arial" charset="0"/>
                <a:cs typeface="Arial" charset="0"/>
                <a:sym typeface="Calibri"/>
              </a:rPr>
              <a:t>TAVR in TAVR has higher mortality then TAVR explant </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Char char="•"/>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C. </a:t>
            </a:r>
            <a:r>
              <a:rPr lang="en-US" altLang="en-US" sz="2250" b="1" dirty="0">
                <a:solidFill>
                  <a:srgbClr val="FFFFFF"/>
                </a:solidFill>
                <a:latin typeface="Arial" charset="0"/>
                <a:cs typeface="Arial" charset="0"/>
                <a:sym typeface="Calibri"/>
              </a:rPr>
              <a:t>TAVR in TAVR is usually done for SVD</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rPr>
              <a:t>D.</a:t>
            </a:r>
            <a:r>
              <a:rPr kumimoji="0" lang="en-US" altLang="en-US" sz="2250" b="1" i="0" u="none" strike="noStrike" kern="1200" cap="none" spc="0" normalizeH="0" noProof="0" dirty="0">
                <a:ln>
                  <a:noFill/>
                </a:ln>
                <a:solidFill>
                  <a:srgbClr val="FFFFFF"/>
                </a:solidFill>
                <a:effectLst/>
                <a:uLnTx/>
                <a:uFillTx/>
                <a:latin typeface="Arial" charset="0"/>
                <a:ea typeface="+mn-ea"/>
                <a:cs typeface="Arial" charset="0"/>
                <a:sym typeface="Calibri"/>
              </a:rPr>
              <a:t> </a:t>
            </a:r>
            <a:r>
              <a:rPr lang="en-US" altLang="en-US" sz="2250" b="1" noProof="0" dirty="0">
                <a:solidFill>
                  <a:srgbClr val="FFFFFF"/>
                </a:solidFill>
                <a:latin typeface="Arial" charset="0"/>
                <a:cs typeface="Arial" charset="0"/>
                <a:sym typeface="Calibri"/>
              </a:rPr>
              <a:t>Redo SAVR is usually done for PPM</a:t>
            </a: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Char char="•"/>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n-ea"/>
              <a:cs typeface="Arial" charset="0"/>
              <a:sym typeface="Calibri"/>
            </a:endParaRPr>
          </a:p>
        </p:txBody>
      </p:sp>
      <p:sp>
        <p:nvSpPr>
          <p:cNvPr id="39939" name="Rectangle 3"/>
          <p:cNvSpPr>
            <a:spLocks noGrp="1" noChangeArrowheads="1"/>
          </p:cNvSpPr>
          <p:nvPr>
            <p:ph type="title" idx="4294967295"/>
          </p:nvPr>
        </p:nvSpPr>
        <p:spPr>
          <a:xfrm>
            <a:off x="1253792" y="65010"/>
            <a:ext cx="7715250" cy="900113"/>
          </a:xfrm>
        </p:spPr>
        <p:txBody>
          <a:bodyPr/>
          <a:lstStyle/>
          <a:p>
            <a:pPr>
              <a:lnSpc>
                <a:spcPct val="80000"/>
              </a:lnSpc>
            </a:pPr>
            <a:r>
              <a:rPr lang="en-US" altLang="en-US" sz="3200" dirty="0">
                <a:latin typeface="Arial" charset="0"/>
                <a:cs typeface="Arial" charset="0"/>
              </a:rPr>
              <a:t>Question # 3</a:t>
            </a:r>
          </a:p>
        </p:txBody>
      </p:sp>
      <p:sp>
        <p:nvSpPr>
          <p:cNvPr id="39940" name="Text Box 4"/>
          <p:cNvSpPr txBox="1">
            <a:spLocks noChangeArrowheads="1"/>
          </p:cNvSpPr>
          <p:nvPr/>
        </p:nvSpPr>
        <p:spPr bwMode="auto">
          <a:xfrm>
            <a:off x="4889961" y="6011721"/>
            <a:ext cx="4079081"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charset="0"/>
              <a:ea typeface="+mn-ea"/>
              <a:cs typeface="Arial" charset="0"/>
              <a:sym typeface="Calibri"/>
            </a:endParaRPr>
          </a:p>
        </p:txBody>
      </p:sp>
      <p:pic>
        <p:nvPicPr>
          <p:cNvPr id="3994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3963" y="40428"/>
            <a:ext cx="366261" cy="36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448123" y="5683719"/>
            <a:ext cx="3877456" cy="59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1" fontAlgn="base" latinLnBrk="0" hangingPunct="1">
              <a:lnSpc>
                <a:spcPct val="100000"/>
              </a:lnSpc>
              <a:spcBef>
                <a:spcPct val="0"/>
              </a:spcBef>
              <a:spcAft>
                <a:spcPct val="0"/>
              </a:spcAft>
              <a:buClrTx/>
              <a:buSzTx/>
              <a:buFontTx/>
              <a:buNone/>
              <a:tabLst/>
              <a:defRPr/>
            </a:pPr>
            <a:r>
              <a:rPr kumimoji="0" lang="en-US" altLang="en-US" sz="3375" b="1" i="0" u="none" strike="noStrike" kern="1200" cap="none" spc="0" normalizeH="0" baseline="0" noProof="0" dirty="0">
                <a:ln>
                  <a:noFill/>
                </a:ln>
                <a:solidFill>
                  <a:srgbClr val="FF0000"/>
                </a:solidFill>
                <a:effectLst/>
                <a:uLnTx/>
                <a:uFillTx/>
                <a:latin typeface="Arial" charset="0"/>
                <a:ea typeface="+mn-ea"/>
                <a:cs typeface="Arial" charset="0"/>
                <a:sym typeface="Calibri"/>
              </a:rPr>
              <a:t>Correct answer: B</a:t>
            </a:r>
          </a:p>
        </p:txBody>
      </p:sp>
    </p:spTree>
    <p:extLst>
      <p:ext uri="{BB962C8B-B14F-4D97-AF65-F5344CB8AC3E}">
        <p14:creationId xmlns:p14="http://schemas.microsoft.com/office/powerpoint/2010/main" val="58346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Title 1"/>
          <p:cNvSpPr txBox="1">
            <a:spLocks noGrp="1"/>
          </p:cNvSpPr>
          <p:nvPr>
            <p:ph type="title"/>
          </p:nvPr>
        </p:nvSpPr>
        <p:spPr>
          <a:xfrm>
            <a:off x="0" y="174130"/>
            <a:ext cx="10287000" cy="717548"/>
          </a:xfrm>
          <a:prstGeom prst="rect">
            <a:avLst/>
          </a:prstGeom>
        </p:spPr>
        <p:txBody>
          <a:bodyPr/>
          <a:lstStyle>
            <a:lvl1pPr>
              <a:defRPr sz="3200">
                <a:latin typeface="Arial"/>
                <a:ea typeface="Arial"/>
                <a:cs typeface="Arial"/>
                <a:sym typeface="Arial"/>
              </a:defRPr>
            </a:lvl1pPr>
          </a:lstStyle>
          <a:p>
            <a:r>
              <a:rPr sz="4000" dirty="0"/>
              <a:t> T</a:t>
            </a:r>
            <a:r>
              <a:rPr lang="en-US" sz="4000" dirty="0"/>
              <a:t>TE</a:t>
            </a:r>
            <a:endParaRPr sz="4000" dirty="0"/>
          </a:p>
        </p:txBody>
      </p:sp>
      <p:sp>
        <p:nvSpPr>
          <p:cNvPr id="506" name="Subtitle 2"/>
          <p:cNvSpPr txBox="1"/>
          <p:nvPr/>
        </p:nvSpPr>
        <p:spPr>
          <a:xfrm>
            <a:off x="162830" y="5225579"/>
            <a:ext cx="8653369" cy="4657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a:spAutoFit/>
          </a:bodyPr>
          <a:lstStyle>
            <a:lvl1pPr algn="ctr" defTabSz="685800">
              <a:lnSpc>
                <a:spcPct val="90000"/>
              </a:lnSpc>
              <a:spcBef>
                <a:spcPts val="700"/>
              </a:spcBef>
              <a:defRPr sz="2000" b="1">
                <a:solidFill>
                  <a:srgbClr val="FFFFFF"/>
                </a:solidFill>
                <a:latin typeface="Arial"/>
                <a:ea typeface="Arial"/>
                <a:cs typeface="Arial"/>
                <a:sym typeface="Arial"/>
              </a:defRPr>
            </a:lvl1pPr>
          </a:lstStyle>
          <a:p>
            <a:pPr marL="0" marR="0" lvl="0" indent="0" algn="ctr" defTabSz="771525" rtl="0" eaLnBrk="1" fontAlgn="auto" latinLnBrk="0" hangingPunct="0">
              <a:lnSpc>
                <a:spcPct val="90000"/>
              </a:lnSpc>
              <a:spcBef>
                <a:spcPts val="788"/>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cs typeface="Arial"/>
                <a:sym typeface="Arial"/>
              </a:rPr>
              <a:t>- Severely calcified and restricted aortic valve</a:t>
            </a:r>
            <a:endParaRPr kumimoji="0" sz="2800" b="1" i="0" u="none" strike="noStrike" kern="0" cap="none" spc="0" normalizeH="0" baseline="0" noProof="0" dirty="0">
              <a:ln>
                <a:noFill/>
              </a:ln>
              <a:solidFill>
                <a:srgbClr val="FFFFFF"/>
              </a:solidFill>
              <a:effectLst/>
              <a:uLnTx/>
              <a:uFillTx/>
              <a:latin typeface="Arial"/>
              <a:cs typeface="Arial"/>
              <a:sym typeface="Arial"/>
            </a:endParaRPr>
          </a:p>
        </p:txBody>
      </p:sp>
      <p:pic>
        <p:nvPicPr>
          <p:cNvPr id="508" name="Picture 1" descr="Picture 1"/>
          <p:cNvPicPr>
            <a:picLocks noChangeAspect="1"/>
          </p:cNvPicPr>
          <p:nvPr/>
        </p:nvPicPr>
        <p:blipFill>
          <a:blip r:embed="rId6"/>
          <a:stretch>
            <a:fillRect/>
          </a:stretch>
        </p:blipFill>
        <p:spPr>
          <a:xfrm>
            <a:off x="9970887" y="0"/>
            <a:ext cx="316113" cy="348260"/>
          </a:xfrm>
          <a:prstGeom prst="rect">
            <a:avLst/>
          </a:prstGeom>
          <a:ln w="12700">
            <a:miter lim="400000"/>
          </a:ln>
        </p:spPr>
      </p:pic>
      <p:pic>
        <p:nvPicPr>
          <p:cNvPr id="2" name="DE4DC0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5100" y="1183081"/>
            <a:ext cx="4458658" cy="3725349"/>
          </a:xfrm>
          <a:prstGeom prst="rect">
            <a:avLst/>
          </a:prstGeom>
        </p:spPr>
      </p:pic>
      <p:pic>
        <p:nvPicPr>
          <p:cNvPr id="5" name="D54F35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469147" y="1183081"/>
            <a:ext cx="4339085" cy="3696108"/>
          </a:xfrm>
          <a:prstGeom prst="rect">
            <a:avLst/>
          </a:prstGeom>
        </p:spPr>
      </p:pic>
      <p:pic>
        <p:nvPicPr>
          <p:cNvPr id="7" name="Picture 6"/>
          <p:cNvPicPr>
            <a:picLocks noChangeAspect="1"/>
          </p:cNvPicPr>
          <p:nvPr/>
        </p:nvPicPr>
        <p:blipFill rotWithShape="1">
          <a:blip r:embed="rId9"/>
          <a:srcRect l="23215" t="23333" r="13809" b="5810"/>
          <a:stretch/>
        </p:blipFill>
        <p:spPr>
          <a:xfrm>
            <a:off x="6987395" y="86269"/>
            <a:ext cx="3091675" cy="1702324"/>
          </a:xfrm>
          <a:prstGeom prst="rect">
            <a:avLst/>
          </a:prstGeom>
        </p:spPr>
      </p:pic>
      <p:sp>
        <p:nvSpPr>
          <p:cNvPr id="8" name="TextBox 7"/>
          <p:cNvSpPr txBox="1"/>
          <p:nvPr/>
        </p:nvSpPr>
        <p:spPr>
          <a:xfrm>
            <a:off x="559642" y="5652456"/>
            <a:ext cx="8934450" cy="954107"/>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PG/MG/AVA/PV: 108/68/0.8/5.2</a:t>
            </a:r>
          </a:p>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Preserved LV function</a:t>
            </a:r>
            <a:endParaRPr kumimoji="0" lang="en-US" sz="216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6486416"/>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 fill="hold"/>
                                        <p:tgtEl>
                                          <p:spTgt spid="2"/>
                                        </p:tgtEl>
                                      </p:cBhvr>
                                    </p:cmd>
                                  </p:childTnLst>
                                </p:cTn>
                              </p:par>
                            </p:childTnLst>
                          </p:cTn>
                        </p:par>
                        <p:par>
                          <p:cTn id="7" fill="hold">
                            <p:stCondLst>
                              <p:cond delay="3900"/>
                            </p:stCondLst>
                            <p:childTnLst>
                              <p:par>
                                <p:cTn id="8" presetID="1" presetClass="mediacall" presetSubtype="0" fill="hold" nodeType="afterEffect">
                                  <p:stCondLst>
                                    <p:cond delay="0"/>
                                  </p:stCondLst>
                                  <p:childTnLst>
                                    <p:cmd type="call" cmd="playFrom(0.0)">
                                      <p:cBhvr>
                                        <p:cTn id="9" dur="39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1"/>
          <p:cNvSpPr>
            <a:spLocks noChangeArrowheads="1"/>
          </p:cNvSpPr>
          <p:nvPr/>
        </p:nvSpPr>
        <p:spPr bwMode="auto">
          <a:xfrm>
            <a:off x="0" y="13173"/>
            <a:ext cx="10286999" cy="69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339" tIns="38163" rIns="76339" bIns="3816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CTA: Aortic annulus, LVOT </a:t>
            </a:r>
          </a:p>
        </p:txBody>
      </p:sp>
      <p:pic>
        <p:nvPicPr>
          <p:cNvPr id="10" name="Picture 1" descr="Picture 1"/>
          <p:cNvPicPr>
            <a:picLocks noChangeAspect="1"/>
          </p:cNvPicPr>
          <p:nvPr/>
        </p:nvPicPr>
        <p:blipFill>
          <a:blip r:embed="rId2"/>
          <a:stretch>
            <a:fillRect/>
          </a:stretch>
        </p:blipFill>
        <p:spPr>
          <a:xfrm>
            <a:off x="9888376" y="0"/>
            <a:ext cx="398624" cy="472942"/>
          </a:xfrm>
          <a:prstGeom prst="rect">
            <a:avLst/>
          </a:prstGeom>
          <a:ln w="12700">
            <a:miter lim="400000"/>
          </a:ln>
        </p:spPr>
      </p:pic>
      <p:sp>
        <p:nvSpPr>
          <p:cNvPr id="5" name="TextBox 4"/>
          <p:cNvSpPr txBox="1"/>
          <p:nvPr/>
        </p:nvSpPr>
        <p:spPr>
          <a:xfrm>
            <a:off x="909527" y="4419065"/>
            <a:ext cx="2570742" cy="2031325"/>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Aortic Annulus</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altLang="en-US" sz="18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Max: 24.5 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Min: 19.5 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Mean: 22.0 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Perimeter = 69.9 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Area = 378 mm</a:t>
            </a:r>
            <a:r>
              <a:rPr kumimoji="0" lang="en-US" altLang="en-US" sz="1800" b="1"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2</a:t>
            </a: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 </a:t>
            </a:r>
          </a:p>
        </p:txBody>
      </p:sp>
      <p:sp>
        <p:nvSpPr>
          <p:cNvPr id="8" name="TextBox 7"/>
          <p:cNvSpPr txBox="1"/>
          <p:nvPr/>
        </p:nvSpPr>
        <p:spPr>
          <a:xfrm>
            <a:off x="5791199" y="4494730"/>
            <a:ext cx="2590801" cy="2308324"/>
          </a:xfrm>
          <a:prstGeom prst="rect">
            <a:avLst/>
          </a:prstGeom>
          <a:noFill/>
        </p:spPr>
        <p:txBody>
          <a:bodyPr wrap="square" rtlCol="0">
            <a:spAutoFit/>
          </a:bodyPr>
          <a:lstStyle/>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LVOT</a:t>
            </a:r>
          </a:p>
          <a:p>
            <a:pPr marL="0" marR="0" lvl="0" indent="0" algn="just" defTabSz="514350" rtl="0" eaLnBrk="1" fontAlgn="auto" latinLnBrk="0" hangingPunct="1">
              <a:lnSpc>
                <a:spcPct val="100000"/>
              </a:lnSpc>
              <a:spcBef>
                <a:spcPts val="0"/>
              </a:spcBef>
              <a:spcAft>
                <a:spcPts val="0"/>
              </a:spcAft>
              <a:buClrTx/>
              <a:buSzTx/>
              <a:buFontTx/>
              <a:buNone/>
              <a:tabLst/>
              <a:defRPr/>
            </a:pPr>
            <a:endParaRPr kumimoji="0" lang="en-US" altLang="en-US" sz="18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Max: 18.0 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Min: 21.7 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Mean: 19.9 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Perimeter = 63.2 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Area = 311 mm</a:t>
            </a:r>
            <a:r>
              <a:rPr kumimoji="0" lang="en-US" altLang="en-US" sz="1800" b="1"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2</a:t>
            </a: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 </a:t>
            </a:r>
          </a:p>
          <a:p>
            <a:pPr marL="0" marR="0" lvl="0" indent="0" algn="just" defTabSz="51435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pic>
        <p:nvPicPr>
          <p:cNvPr id="3" name="Picture 2"/>
          <p:cNvPicPr>
            <a:picLocks noChangeAspect="1"/>
          </p:cNvPicPr>
          <p:nvPr/>
        </p:nvPicPr>
        <p:blipFill rotWithShape="1">
          <a:blip r:embed="rId3"/>
          <a:srcRect l="58366" t="18653" r="9242" b="36425"/>
          <a:stretch/>
        </p:blipFill>
        <p:spPr>
          <a:xfrm>
            <a:off x="5152208" y="962410"/>
            <a:ext cx="3905250" cy="3384966"/>
          </a:xfrm>
          <a:prstGeom prst="rect">
            <a:avLst/>
          </a:prstGeom>
        </p:spPr>
      </p:pic>
      <p:pic>
        <p:nvPicPr>
          <p:cNvPr id="9" name="Picture 8"/>
          <p:cNvPicPr>
            <a:picLocks noChangeAspect="1"/>
          </p:cNvPicPr>
          <p:nvPr/>
        </p:nvPicPr>
        <p:blipFill rotWithShape="1">
          <a:blip r:embed="rId3"/>
          <a:srcRect l="25952" t="18191" r="41490" b="34702"/>
          <a:stretch/>
        </p:blipFill>
        <p:spPr>
          <a:xfrm>
            <a:off x="528639" y="929918"/>
            <a:ext cx="3795712" cy="3432532"/>
          </a:xfrm>
          <a:prstGeom prst="rect">
            <a:avLst/>
          </a:prstGeom>
        </p:spPr>
      </p:pic>
    </p:spTree>
    <p:extLst>
      <p:ext uri="{BB962C8B-B14F-4D97-AF65-F5344CB8AC3E}">
        <p14:creationId xmlns:p14="http://schemas.microsoft.com/office/powerpoint/2010/main" val="408979412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1"/>
          <p:cNvSpPr>
            <a:spLocks noChangeArrowheads="1"/>
          </p:cNvSpPr>
          <p:nvPr/>
        </p:nvSpPr>
        <p:spPr bwMode="auto">
          <a:xfrm>
            <a:off x="0" y="13173"/>
            <a:ext cx="10286999" cy="63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339" tIns="38163" rIns="76339" bIns="3816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CTA: STJ and SOV</a:t>
            </a:r>
          </a:p>
        </p:txBody>
      </p:sp>
      <p:pic>
        <p:nvPicPr>
          <p:cNvPr id="10" name="Picture 1" descr="Picture 1"/>
          <p:cNvPicPr>
            <a:picLocks noChangeAspect="1"/>
          </p:cNvPicPr>
          <p:nvPr/>
        </p:nvPicPr>
        <p:blipFill>
          <a:blip r:embed="rId2"/>
          <a:stretch>
            <a:fillRect/>
          </a:stretch>
        </p:blipFill>
        <p:spPr>
          <a:xfrm>
            <a:off x="9888376" y="0"/>
            <a:ext cx="398624" cy="472942"/>
          </a:xfrm>
          <a:prstGeom prst="rect">
            <a:avLst/>
          </a:prstGeom>
          <a:ln w="12700">
            <a:miter lim="400000"/>
          </a:ln>
        </p:spPr>
      </p:pic>
      <p:pic>
        <p:nvPicPr>
          <p:cNvPr id="4" name="Picture 3"/>
          <p:cNvPicPr>
            <a:picLocks noChangeAspect="1"/>
          </p:cNvPicPr>
          <p:nvPr/>
        </p:nvPicPr>
        <p:blipFill rotWithShape="1">
          <a:blip r:embed="rId3"/>
          <a:srcRect l="27977" t="31524" r="10951" b="25048"/>
          <a:stretch/>
        </p:blipFill>
        <p:spPr>
          <a:xfrm>
            <a:off x="315038" y="1409699"/>
            <a:ext cx="9772650" cy="4343401"/>
          </a:xfrm>
          <a:prstGeom prst="rect">
            <a:avLst/>
          </a:prstGeom>
        </p:spPr>
      </p:pic>
    </p:spTree>
    <p:extLst>
      <p:ext uri="{BB962C8B-B14F-4D97-AF65-F5344CB8AC3E}">
        <p14:creationId xmlns:p14="http://schemas.microsoft.com/office/powerpoint/2010/main" val="235764969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7585"/>
            <a:ext cx="10287000" cy="586614"/>
          </a:xfrm>
        </p:spPr>
        <p:txBody>
          <a:bodyPr/>
          <a:lstStyle/>
          <a:p>
            <a:r>
              <a:rPr lang="en-US" sz="4000" dirty="0">
                <a:latin typeface="Arial" panose="020B0604020202020204" pitchFamily="34" charset="0"/>
                <a:cs typeface="Arial" panose="020B0604020202020204" pitchFamily="34" charset="0"/>
              </a:rPr>
              <a:t>CTA: STJ height and Coronary Height</a:t>
            </a:r>
          </a:p>
        </p:txBody>
      </p:sp>
      <p:sp>
        <p:nvSpPr>
          <p:cNvPr id="8" name="TextBox 7"/>
          <p:cNvSpPr txBox="1"/>
          <p:nvPr/>
        </p:nvSpPr>
        <p:spPr>
          <a:xfrm>
            <a:off x="655996" y="4942758"/>
            <a:ext cx="6104556" cy="1569660"/>
          </a:xfrm>
          <a:prstGeom prst="rect">
            <a:avLst/>
          </a:prstGeom>
          <a:noFill/>
        </p:spPr>
        <p:txBody>
          <a:bodyPr wrap="none" rtlCol="0">
            <a:spAutoFit/>
          </a:bodyPr>
          <a:lstStyle/>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SOV height: 19.4 mm </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Left coronary height: 14 mm</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Right coronary height: 11 mm </a:t>
            </a:r>
          </a:p>
        </p:txBody>
      </p:sp>
      <p:pic>
        <p:nvPicPr>
          <p:cNvPr id="6"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3" name="Picture 2"/>
          <p:cNvPicPr>
            <a:picLocks noChangeAspect="1"/>
          </p:cNvPicPr>
          <p:nvPr/>
        </p:nvPicPr>
        <p:blipFill rotWithShape="1">
          <a:blip r:embed="rId3"/>
          <a:srcRect l="19643" t="20858" r="3809" b="33809"/>
          <a:stretch/>
        </p:blipFill>
        <p:spPr>
          <a:xfrm>
            <a:off x="142875" y="944956"/>
            <a:ext cx="10001250" cy="3701863"/>
          </a:xfrm>
          <a:prstGeom prst="rect">
            <a:avLst/>
          </a:prstGeom>
        </p:spPr>
      </p:pic>
    </p:spTree>
    <p:extLst>
      <p:ext uri="{BB962C8B-B14F-4D97-AF65-F5344CB8AC3E}">
        <p14:creationId xmlns:p14="http://schemas.microsoft.com/office/powerpoint/2010/main" val="225017136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7585"/>
            <a:ext cx="10287000" cy="586614"/>
          </a:xfrm>
        </p:spPr>
        <p:txBody>
          <a:bodyPr/>
          <a:lstStyle/>
          <a:p>
            <a:r>
              <a:rPr lang="en-US" sz="4000" dirty="0">
                <a:latin typeface="Arial" panose="020B0604020202020204" pitchFamily="34" charset="0"/>
                <a:cs typeface="Arial" panose="020B0604020202020204" pitchFamily="34" charset="0"/>
              </a:rPr>
              <a:t>CTA: Aortic Angle</a:t>
            </a:r>
          </a:p>
        </p:txBody>
      </p:sp>
      <p:pic>
        <p:nvPicPr>
          <p:cNvPr id="6"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2" name="Picture 1"/>
          <p:cNvPicPr>
            <a:picLocks noChangeAspect="1"/>
          </p:cNvPicPr>
          <p:nvPr/>
        </p:nvPicPr>
        <p:blipFill rotWithShape="1">
          <a:blip r:embed="rId3"/>
          <a:srcRect l="29762" t="17238" r="12738" b="41619"/>
          <a:stretch/>
        </p:blipFill>
        <p:spPr>
          <a:xfrm>
            <a:off x="542925" y="1181099"/>
            <a:ext cx="9201150" cy="4114801"/>
          </a:xfrm>
          <a:prstGeom prst="rect">
            <a:avLst/>
          </a:prstGeom>
        </p:spPr>
      </p:pic>
    </p:spTree>
    <p:extLst>
      <p:ext uri="{BB962C8B-B14F-4D97-AF65-F5344CB8AC3E}">
        <p14:creationId xmlns:p14="http://schemas.microsoft.com/office/powerpoint/2010/main" val="1441257592"/>
      </p:ext>
    </p:extLst>
  </p:cSld>
  <p:clrMapOvr>
    <a:masterClrMapping/>
  </p:clrMapOvr>
  <p:transition/>
</p:sld>
</file>

<file path=ppt/theme/theme1.xml><?xml version="1.0" encoding="utf-8"?>
<a:theme xmlns:a="http://schemas.openxmlformats.org/drawingml/2006/main" name="2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4735</TotalTime>
  <Words>2467</Words>
  <Application>Microsoft Office PowerPoint</Application>
  <PresentationFormat>Diapositives 35 mm</PresentationFormat>
  <Paragraphs>461</Paragraphs>
  <Slides>47</Slides>
  <Notes>2</Notes>
  <HiddenSlides>0</HiddenSlides>
  <MMClips>2</MMClips>
  <ScaleCrop>false</ScaleCrop>
  <HeadingPairs>
    <vt:vector size="6" baseType="variant">
      <vt:variant>
        <vt:lpstr>Polices utilisées</vt:lpstr>
      </vt:variant>
      <vt:variant>
        <vt:i4>4</vt:i4>
      </vt:variant>
      <vt:variant>
        <vt:lpstr>Thème</vt:lpstr>
      </vt:variant>
      <vt:variant>
        <vt:i4>6</vt:i4>
      </vt:variant>
      <vt:variant>
        <vt:lpstr>Titres des diapositives</vt:lpstr>
      </vt:variant>
      <vt:variant>
        <vt:i4>47</vt:i4>
      </vt:variant>
    </vt:vector>
  </HeadingPairs>
  <TitlesOfParts>
    <vt:vector size="57" baseType="lpstr">
      <vt:lpstr>Arial</vt:lpstr>
      <vt:lpstr>Times New Roman</vt:lpstr>
      <vt:lpstr>Calibri Light</vt:lpstr>
      <vt:lpstr>Calibri</vt:lpstr>
      <vt:lpstr>2_BASIC SHARMA BLUE</vt:lpstr>
      <vt:lpstr>2_Office Theme</vt:lpstr>
      <vt:lpstr>1_Default Design</vt:lpstr>
      <vt:lpstr>6_Default Design</vt:lpstr>
      <vt:lpstr>Default Design</vt:lpstr>
      <vt:lpstr>Office Theme</vt:lpstr>
      <vt:lpstr>Structural Heart Live Cases</vt:lpstr>
      <vt:lpstr>Faculty Involved and Disclosures</vt:lpstr>
      <vt:lpstr>TAVR with a 26mm  Evolut-FX Valve  in a very small patient </vt:lpstr>
      <vt:lpstr>Structural Heart Live Case #53 : OA, 67 y/o F</vt:lpstr>
      <vt:lpstr> TTE</vt:lpstr>
      <vt:lpstr>Présentation PowerPoint</vt:lpstr>
      <vt:lpstr>Présentation PowerPoint</vt:lpstr>
      <vt:lpstr>CTA: STJ height and Coronary Height</vt:lpstr>
      <vt:lpstr>CTA: Aortic Angle</vt:lpstr>
      <vt:lpstr>CTA: Aorta and Aortic Arch</vt:lpstr>
      <vt:lpstr>CTA: Aorto-iliac Bifurcation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Question # 1</vt:lpstr>
      <vt:lpstr>Question # 2</vt:lpstr>
      <vt:lpstr>Question #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Medinbox SBI</cp:lastModifiedBy>
  <cp:revision>612</cp:revision>
  <cp:lastPrinted>2022-11-08T11:48:04Z</cp:lastPrinted>
  <dcterms:created xsi:type="dcterms:W3CDTF">2019-05-13T14:16:18Z</dcterms:created>
  <dcterms:modified xsi:type="dcterms:W3CDTF">2023-06-13T14:01:46Z</dcterms:modified>
</cp:coreProperties>
</file>