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9" r:id="rId2"/>
    <p:sldId id="277" r:id="rId3"/>
    <p:sldId id="294" r:id="rId4"/>
    <p:sldId id="293" r:id="rId5"/>
    <p:sldId id="273" r:id="rId6"/>
    <p:sldId id="292" r:id="rId7"/>
    <p:sldId id="271" r:id="rId8"/>
    <p:sldId id="272" r:id="rId9"/>
    <p:sldId id="285" r:id="rId10"/>
    <p:sldId id="274" r:id="rId11"/>
    <p:sldId id="275" r:id="rId12"/>
    <p:sldId id="276" r:id="rId13"/>
    <p:sldId id="281" r:id="rId14"/>
    <p:sldId id="280" r:id="rId15"/>
    <p:sldId id="278" r:id="rId16"/>
    <p:sldId id="279" r:id="rId17"/>
    <p:sldId id="282" r:id="rId18"/>
    <p:sldId id="284" r:id="rId19"/>
    <p:sldId id="261" r:id="rId20"/>
    <p:sldId id="286" r:id="rId21"/>
    <p:sldId id="291" r:id="rId22"/>
    <p:sldId id="262" r:id="rId23"/>
    <p:sldId id="288" r:id="rId24"/>
    <p:sldId id="287" r:id="rId25"/>
    <p:sldId id="28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00" autoAdjust="0"/>
  </p:normalViewPr>
  <p:slideViewPr>
    <p:cSldViewPr>
      <p:cViewPr varScale="1">
        <p:scale>
          <a:sx n="60" d="100"/>
          <a:sy n="60" d="100"/>
        </p:scale>
        <p:origin x="146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13460-FADE-4640-8EA8-41BCBC7A6D8D}" type="datetimeFigureOut">
              <a:rPr lang="en-US" smtClean="0"/>
              <a:t>5/30/2023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5395AE-3D3D-40C5-9B0E-92088EE66BCD}" type="slidenum">
              <a:rPr lang="en-US" smtClean="0"/>
              <a:t>‹#›</a:t>
            </a:fld>
            <a:endParaRPr lang="en-US"/>
          </a:p>
        </p:txBody>
      </p:sp>
    </p:spTree>
    <p:extLst>
      <p:ext uri="{BB962C8B-B14F-4D97-AF65-F5344CB8AC3E}">
        <p14:creationId xmlns:p14="http://schemas.microsoft.com/office/powerpoint/2010/main" val="2100029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ciencedirect.com/topics/medicine-and-dentistry/vein-diseas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E2E"/>
                </a:solidFill>
                <a:effectLst/>
                <a:latin typeface="ElsevierGulliver"/>
              </a:rPr>
              <a:t>Developed in 1993, updated in 1996, and revised in 2004, CEAP is a classification system based on clinical manifestations of chronic </a:t>
            </a:r>
            <a:r>
              <a:rPr lang="en-US" b="0" i="0" dirty="0">
                <a:solidFill>
                  <a:srgbClr val="2E2E2E"/>
                </a:solidFill>
                <a:effectLst/>
                <a:latin typeface="ElsevierGulliver"/>
                <a:hlinkClick r:id="rId3" tooltip="Learn more about venous disorders from ScienceDirect's AI-generated Topic Pages"/>
              </a:rPr>
              <a:t>venous disorders</a:t>
            </a:r>
            <a:r>
              <a:rPr lang="en-US" b="0" i="0" dirty="0">
                <a:solidFill>
                  <a:srgbClr val="2E2E2E"/>
                </a:solidFill>
                <a:effectLst/>
                <a:latin typeface="ElsevierGulliver"/>
              </a:rPr>
              <a:t>, on current understanding of the etiology, the involved anatomy, and the underlying venous pathology.</a:t>
            </a:r>
            <a:endParaRPr lang="en-US" dirty="0"/>
          </a:p>
        </p:txBody>
      </p:sp>
      <p:sp>
        <p:nvSpPr>
          <p:cNvPr id="4" name="Slide Number Placeholder 3"/>
          <p:cNvSpPr>
            <a:spLocks noGrp="1"/>
          </p:cNvSpPr>
          <p:nvPr>
            <p:ph type="sldNum" sz="quarter" idx="5"/>
          </p:nvPr>
        </p:nvSpPr>
        <p:spPr/>
        <p:txBody>
          <a:bodyPr/>
          <a:lstStyle/>
          <a:p>
            <a:fld id="{DB5395AE-3D3D-40C5-9B0E-92088EE66BCD}" type="slidenum">
              <a:rPr lang="en-US" smtClean="0"/>
              <a:t>7</a:t>
            </a:fld>
            <a:endParaRPr lang="en-US"/>
          </a:p>
        </p:txBody>
      </p:sp>
    </p:spTree>
    <p:extLst>
      <p:ext uri="{BB962C8B-B14F-4D97-AF65-F5344CB8AC3E}">
        <p14:creationId xmlns:p14="http://schemas.microsoft.com/office/powerpoint/2010/main" val="3790373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4934ee789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4934ee78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481e690a9c_0_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481e690a9c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481e690a9c_0_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481e690a9c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Timeline. In 1851, Virchow’s cadaveric observation on higher prevalence of left sided iliofemoral. Deep vein thrombosis (DVT) had been misquoted. In 1906, </a:t>
            </a:r>
            <a:r>
              <a:rPr lang="en-US" dirty="0" err="1"/>
              <a:t>McMurrich</a:t>
            </a:r>
            <a:r>
              <a:rPr lang="en-US" dirty="0"/>
              <a:t> </a:t>
            </a:r>
            <a:r>
              <a:rPr lang="en-US" dirty="0" err="1"/>
              <a:t>hypothesised</a:t>
            </a:r>
            <a:r>
              <a:rPr lang="en-US" dirty="0"/>
              <a:t> the congenital pathogenesis of the adhesions at the origin of the left common iliac vein (LCIV). In 1943, </a:t>
            </a:r>
            <a:r>
              <a:rPr lang="en-US" dirty="0" err="1"/>
              <a:t>Ehrich</a:t>
            </a:r>
            <a:r>
              <a:rPr lang="en-US" dirty="0"/>
              <a:t> and </a:t>
            </a:r>
            <a:r>
              <a:rPr lang="en-US" dirty="0" err="1"/>
              <a:t>Krumbahaar</a:t>
            </a:r>
            <a:r>
              <a:rPr lang="en-US" dirty="0"/>
              <a:t> confirmed that adhesions were located at a point where the right common iliac artery (RCIA) crosses the LCIV. In 1957, May and </a:t>
            </a:r>
            <a:r>
              <a:rPr lang="en-US" dirty="0" err="1"/>
              <a:t>Thurner</a:t>
            </a:r>
            <a:r>
              <a:rPr lang="en-US" dirty="0"/>
              <a:t>, both in a cadaveric and a histological study, confirmed the existence of this condition and the preponderance of left laterality due to chronic pulsation. In 1961, Negus et al. showed the relationship between the RCIA and LCIV. In 1965 and 1967, </a:t>
            </a:r>
            <a:r>
              <a:rPr lang="en-US" dirty="0" err="1"/>
              <a:t>Cockett</a:t>
            </a:r>
            <a:r>
              <a:rPr lang="en-US" dirty="0"/>
              <a:t> and Thomas first described the iliac compression syndrome with the help of the serial intra-osseous per-trochanteric venography. In 1978, Usui et al. observed hypertrophy and band formation in the tunica media of the LCIV in 50% of the patients. In 2004, Kibbe et al., in an imaging study, found that 66% of asymptomatic patients had &gt;25% LCIV compression. In 2014, Mitsuoka et al., in a cadaveric histological study, described the “spurs” when incidentally found in six of 28 cadavers.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481e690a9c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481e690a9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481e690a9c_0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481e690a9c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Single arm trials.  Patency.  Wall stent not used anymore.</a:t>
            </a: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481e690a9c_0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481e690a9c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Single arm trials.  Patency.  Wall stent not used anymore.</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81e690a9c_0_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81e690a9c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481e690a9c_0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481e690a9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put out by SIR.  Guidelines for insertion and removal of IVC filter.</a:t>
            </a:r>
          </a:p>
        </p:txBody>
      </p:sp>
      <p:sp>
        <p:nvSpPr>
          <p:cNvPr id="4" name="Slide Number Placeholder 3"/>
          <p:cNvSpPr>
            <a:spLocks noGrp="1"/>
          </p:cNvSpPr>
          <p:nvPr>
            <p:ph type="sldNum" sz="quarter" idx="5"/>
          </p:nvPr>
        </p:nvSpPr>
        <p:spPr/>
        <p:txBody>
          <a:bodyPr/>
          <a:lstStyle/>
          <a:p>
            <a:fld id="{DB5395AE-3D3D-40C5-9B0E-92088EE66BCD}" type="slidenum">
              <a:rPr lang="en-US" smtClean="0"/>
              <a:t>11</a:t>
            </a:fld>
            <a:endParaRPr lang="en-US"/>
          </a:p>
        </p:txBody>
      </p:sp>
    </p:spTree>
    <p:extLst>
      <p:ext uri="{BB962C8B-B14F-4D97-AF65-F5344CB8AC3E}">
        <p14:creationId xmlns:p14="http://schemas.microsoft.com/office/powerpoint/2010/main" val="249283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retrieve: device related complications, </a:t>
            </a:r>
            <a:r>
              <a:rPr lang="en-US" dirty="0" err="1"/>
              <a:t>fda</a:t>
            </a:r>
            <a:r>
              <a:rPr lang="en-US" dirty="0"/>
              <a:t> reported complications, most common migration and embolization.  </a:t>
            </a:r>
          </a:p>
        </p:txBody>
      </p:sp>
      <p:sp>
        <p:nvSpPr>
          <p:cNvPr id="4" name="Slide Number Placeholder 3"/>
          <p:cNvSpPr>
            <a:spLocks noGrp="1"/>
          </p:cNvSpPr>
          <p:nvPr>
            <p:ph type="sldNum" sz="quarter" idx="5"/>
          </p:nvPr>
        </p:nvSpPr>
        <p:spPr/>
        <p:txBody>
          <a:bodyPr/>
          <a:lstStyle/>
          <a:p>
            <a:fld id="{DB5395AE-3D3D-40C5-9B0E-92088EE66BCD}" type="slidenum">
              <a:rPr lang="en-US" smtClean="0"/>
              <a:t>12</a:t>
            </a:fld>
            <a:endParaRPr lang="en-US"/>
          </a:p>
        </p:txBody>
      </p:sp>
    </p:spTree>
    <p:extLst>
      <p:ext uri="{BB962C8B-B14F-4D97-AF65-F5344CB8AC3E}">
        <p14:creationId xmlns:p14="http://schemas.microsoft.com/office/powerpoint/2010/main" val="128783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VTE: </a:t>
            </a:r>
            <a:r>
              <a:rPr lang="en-US" dirty="0" err="1"/>
              <a:t>Veno</a:t>
            </a:r>
            <a:r>
              <a:rPr lang="en-US" dirty="0"/>
              <a:t>-thrombo-</a:t>
            </a:r>
            <a:r>
              <a:rPr lang="en-US" dirty="0" err="1"/>
              <a:t>emobolism</a:t>
            </a:r>
            <a:endParaRPr lang="en-US" dirty="0"/>
          </a:p>
        </p:txBody>
      </p:sp>
      <p:sp>
        <p:nvSpPr>
          <p:cNvPr id="4" name="Slide Number Placeholder 3"/>
          <p:cNvSpPr>
            <a:spLocks noGrp="1"/>
          </p:cNvSpPr>
          <p:nvPr>
            <p:ph type="sldNum" sz="quarter" idx="5"/>
          </p:nvPr>
        </p:nvSpPr>
        <p:spPr/>
        <p:txBody>
          <a:bodyPr/>
          <a:lstStyle/>
          <a:p>
            <a:fld id="{DB5395AE-3D3D-40C5-9B0E-92088EE66BCD}" type="slidenum">
              <a:rPr lang="en-US" smtClean="0"/>
              <a:t>13</a:t>
            </a:fld>
            <a:endParaRPr lang="en-US"/>
          </a:p>
        </p:txBody>
      </p:sp>
    </p:spTree>
    <p:extLst>
      <p:ext uri="{BB962C8B-B14F-4D97-AF65-F5344CB8AC3E}">
        <p14:creationId xmlns:p14="http://schemas.microsoft.com/office/powerpoint/2010/main" val="304709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FDA: issued guidance saying, SIR recommendation.  By SIR routine removal not recommended.</a:t>
            </a:r>
          </a:p>
        </p:txBody>
      </p:sp>
      <p:sp>
        <p:nvSpPr>
          <p:cNvPr id="4" name="Slide Number Placeholder 3"/>
          <p:cNvSpPr>
            <a:spLocks noGrp="1"/>
          </p:cNvSpPr>
          <p:nvPr>
            <p:ph type="sldNum" sz="quarter" idx="5"/>
          </p:nvPr>
        </p:nvSpPr>
        <p:spPr/>
        <p:txBody>
          <a:bodyPr/>
          <a:lstStyle/>
          <a:p>
            <a:fld id="{DB5395AE-3D3D-40C5-9B0E-92088EE66BCD}" type="slidenum">
              <a:rPr lang="en-US" smtClean="0"/>
              <a:t>15</a:t>
            </a:fld>
            <a:endParaRPr lang="en-US"/>
          </a:p>
        </p:txBody>
      </p:sp>
    </p:spTree>
    <p:extLst>
      <p:ext uri="{BB962C8B-B14F-4D97-AF65-F5344CB8AC3E}">
        <p14:creationId xmlns:p14="http://schemas.microsoft.com/office/powerpoint/2010/main" val="2673023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5395AE-3D3D-40C5-9B0E-92088EE66BCD}" type="slidenum">
              <a:rPr lang="en-US" smtClean="0"/>
              <a:t>16</a:t>
            </a:fld>
            <a:endParaRPr lang="en-US"/>
          </a:p>
        </p:txBody>
      </p:sp>
    </p:spTree>
    <p:extLst>
      <p:ext uri="{BB962C8B-B14F-4D97-AF65-F5344CB8AC3E}">
        <p14:creationId xmlns:p14="http://schemas.microsoft.com/office/powerpoint/2010/main" val="45866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institutions have clinic number on reports given for IVC filter clinic removal.</a:t>
            </a:r>
          </a:p>
        </p:txBody>
      </p:sp>
      <p:sp>
        <p:nvSpPr>
          <p:cNvPr id="4" name="Slide Number Placeholder 3"/>
          <p:cNvSpPr>
            <a:spLocks noGrp="1"/>
          </p:cNvSpPr>
          <p:nvPr>
            <p:ph type="sldNum" sz="quarter" idx="5"/>
          </p:nvPr>
        </p:nvSpPr>
        <p:spPr/>
        <p:txBody>
          <a:bodyPr/>
          <a:lstStyle/>
          <a:p>
            <a:fld id="{DB5395AE-3D3D-40C5-9B0E-92088EE66BCD}" type="slidenum">
              <a:rPr lang="en-US" smtClean="0"/>
              <a:t>17</a:t>
            </a:fld>
            <a:endParaRPr lang="en-US"/>
          </a:p>
        </p:txBody>
      </p:sp>
    </p:spTree>
    <p:extLst>
      <p:ext uri="{BB962C8B-B14F-4D97-AF65-F5344CB8AC3E}">
        <p14:creationId xmlns:p14="http://schemas.microsoft.com/office/powerpoint/2010/main" val="3757120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481e690a9c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481e690a9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Perforators: superficial to deep.</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0056BB-7413-45EA-85AC-8D94C48C97CB}"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9F01A-7ED0-42CF-A8CC-158602CC2CC9}" type="slidenum">
              <a:rPr lang="en-US" smtClean="0"/>
              <a:t>‹#›</a:t>
            </a:fld>
            <a:endParaRPr lang="en-US"/>
          </a:p>
        </p:txBody>
      </p:sp>
    </p:spTree>
    <p:extLst>
      <p:ext uri="{BB962C8B-B14F-4D97-AF65-F5344CB8AC3E}">
        <p14:creationId xmlns:p14="http://schemas.microsoft.com/office/powerpoint/2010/main" val="3728955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0056BB-7413-45EA-85AC-8D94C48C97CB}"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9F01A-7ED0-42CF-A8CC-158602CC2CC9}" type="slidenum">
              <a:rPr lang="en-US" smtClean="0"/>
              <a:t>‹#›</a:t>
            </a:fld>
            <a:endParaRPr lang="en-US"/>
          </a:p>
        </p:txBody>
      </p:sp>
    </p:spTree>
    <p:extLst>
      <p:ext uri="{BB962C8B-B14F-4D97-AF65-F5344CB8AC3E}">
        <p14:creationId xmlns:p14="http://schemas.microsoft.com/office/powerpoint/2010/main" val="839937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0056BB-7413-45EA-85AC-8D94C48C97CB}"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9F01A-7ED0-42CF-A8CC-158602CC2CC9}" type="slidenum">
              <a:rPr lang="en-US" smtClean="0"/>
              <a:t>‹#›</a:t>
            </a:fld>
            <a:endParaRPr lang="en-US"/>
          </a:p>
        </p:txBody>
      </p:sp>
    </p:spTree>
    <p:extLst>
      <p:ext uri="{BB962C8B-B14F-4D97-AF65-F5344CB8AC3E}">
        <p14:creationId xmlns:p14="http://schemas.microsoft.com/office/powerpoint/2010/main" val="434608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0367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0056BB-7413-45EA-85AC-8D94C48C97CB}"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9F01A-7ED0-42CF-A8CC-158602CC2CC9}" type="slidenum">
              <a:rPr lang="en-US" smtClean="0"/>
              <a:t>‹#›</a:t>
            </a:fld>
            <a:endParaRPr lang="en-US"/>
          </a:p>
        </p:txBody>
      </p:sp>
    </p:spTree>
    <p:extLst>
      <p:ext uri="{BB962C8B-B14F-4D97-AF65-F5344CB8AC3E}">
        <p14:creationId xmlns:p14="http://schemas.microsoft.com/office/powerpoint/2010/main" val="8193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0056BB-7413-45EA-85AC-8D94C48C97CB}"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9F01A-7ED0-42CF-A8CC-158602CC2CC9}" type="slidenum">
              <a:rPr lang="en-US" smtClean="0"/>
              <a:t>‹#›</a:t>
            </a:fld>
            <a:endParaRPr lang="en-US"/>
          </a:p>
        </p:txBody>
      </p:sp>
    </p:spTree>
    <p:extLst>
      <p:ext uri="{BB962C8B-B14F-4D97-AF65-F5344CB8AC3E}">
        <p14:creationId xmlns:p14="http://schemas.microsoft.com/office/powerpoint/2010/main" val="305678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0056BB-7413-45EA-85AC-8D94C48C97CB}"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9F01A-7ED0-42CF-A8CC-158602CC2CC9}" type="slidenum">
              <a:rPr lang="en-US" smtClean="0"/>
              <a:t>‹#›</a:t>
            </a:fld>
            <a:endParaRPr lang="en-US"/>
          </a:p>
        </p:txBody>
      </p:sp>
    </p:spTree>
    <p:extLst>
      <p:ext uri="{BB962C8B-B14F-4D97-AF65-F5344CB8AC3E}">
        <p14:creationId xmlns:p14="http://schemas.microsoft.com/office/powerpoint/2010/main" val="1988127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0056BB-7413-45EA-85AC-8D94C48C97CB}" type="datetimeFigureOut">
              <a:rPr lang="en-US" smtClean="0"/>
              <a:t>5/30/2023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F9F01A-7ED0-42CF-A8CC-158602CC2CC9}" type="slidenum">
              <a:rPr lang="en-US" smtClean="0"/>
              <a:t>‹#›</a:t>
            </a:fld>
            <a:endParaRPr lang="en-US"/>
          </a:p>
        </p:txBody>
      </p:sp>
    </p:spTree>
    <p:extLst>
      <p:ext uri="{BB962C8B-B14F-4D97-AF65-F5344CB8AC3E}">
        <p14:creationId xmlns:p14="http://schemas.microsoft.com/office/powerpoint/2010/main" val="55019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056BB-7413-45EA-85AC-8D94C48C97CB}" type="datetimeFigureOut">
              <a:rPr lang="en-US" smtClean="0"/>
              <a:t>5/30/2023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F9F01A-7ED0-42CF-A8CC-158602CC2CC9}" type="slidenum">
              <a:rPr lang="en-US" smtClean="0"/>
              <a:t>‹#›</a:t>
            </a:fld>
            <a:endParaRPr lang="en-US"/>
          </a:p>
        </p:txBody>
      </p:sp>
    </p:spTree>
    <p:extLst>
      <p:ext uri="{BB962C8B-B14F-4D97-AF65-F5344CB8AC3E}">
        <p14:creationId xmlns:p14="http://schemas.microsoft.com/office/powerpoint/2010/main" val="2915426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056BB-7413-45EA-85AC-8D94C48C97CB}" type="datetimeFigureOut">
              <a:rPr lang="en-US" smtClean="0"/>
              <a:t>5/30/2023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F9F01A-7ED0-42CF-A8CC-158602CC2CC9}" type="slidenum">
              <a:rPr lang="en-US" smtClean="0"/>
              <a:t>‹#›</a:t>
            </a:fld>
            <a:endParaRPr lang="en-US"/>
          </a:p>
        </p:txBody>
      </p:sp>
    </p:spTree>
    <p:extLst>
      <p:ext uri="{BB962C8B-B14F-4D97-AF65-F5344CB8AC3E}">
        <p14:creationId xmlns:p14="http://schemas.microsoft.com/office/powerpoint/2010/main" val="192419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0056BB-7413-45EA-85AC-8D94C48C97CB}"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9F01A-7ED0-42CF-A8CC-158602CC2CC9}" type="slidenum">
              <a:rPr lang="en-US" smtClean="0"/>
              <a:t>‹#›</a:t>
            </a:fld>
            <a:endParaRPr lang="en-US"/>
          </a:p>
        </p:txBody>
      </p:sp>
    </p:spTree>
    <p:extLst>
      <p:ext uri="{BB962C8B-B14F-4D97-AF65-F5344CB8AC3E}">
        <p14:creationId xmlns:p14="http://schemas.microsoft.com/office/powerpoint/2010/main" val="165461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0056BB-7413-45EA-85AC-8D94C48C97CB}"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9F01A-7ED0-42CF-A8CC-158602CC2CC9}" type="slidenum">
              <a:rPr lang="en-US" smtClean="0"/>
              <a:t>‹#›</a:t>
            </a:fld>
            <a:endParaRPr lang="en-US"/>
          </a:p>
        </p:txBody>
      </p:sp>
    </p:spTree>
    <p:extLst>
      <p:ext uri="{BB962C8B-B14F-4D97-AF65-F5344CB8AC3E}">
        <p14:creationId xmlns:p14="http://schemas.microsoft.com/office/powerpoint/2010/main" val="3910576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056BB-7413-45EA-85AC-8D94C48C97CB}" type="datetimeFigureOut">
              <a:rPr lang="en-US" smtClean="0"/>
              <a:t>5/30/2023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9F01A-7ED0-42CF-A8CC-158602CC2CC9}" type="slidenum">
              <a:rPr lang="en-US" smtClean="0"/>
              <a:t>‹#›</a:t>
            </a:fld>
            <a:endParaRPr lang="en-US"/>
          </a:p>
        </p:txBody>
      </p:sp>
    </p:spTree>
    <p:extLst>
      <p:ext uri="{BB962C8B-B14F-4D97-AF65-F5344CB8AC3E}">
        <p14:creationId xmlns:p14="http://schemas.microsoft.com/office/powerpoint/2010/main" val="3840463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582CE-0676-4E90-9D1A-439A61150347}"/>
              </a:ext>
            </a:extLst>
          </p:cNvPr>
          <p:cNvSpPr>
            <a:spLocks noGrp="1"/>
          </p:cNvSpPr>
          <p:nvPr>
            <p:ph type="title"/>
          </p:nvPr>
        </p:nvSpPr>
        <p:spPr>
          <a:xfrm>
            <a:off x="457200" y="152400"/>
            <a:ext cx="8229600" cy="18256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2E9149E6-8595-44BA-9599-4F25E8D768E8}"/>
              </a:ext>
            </a:extLst>
          </p:cNvPr>
          <p:cNvSpPr>
            <a:spLocks noGrp="1"/>
          </p:cNvSpPr>
          <p:nvPr>
            <p:ph idx="1"/>
          </p:nvPr>
        </p:nvSpPr>
        <p:spPr>
          <a:xfrm>
            <a:off x="-76200" y="136451"/>
            <a:ext cx="8915400" cy="6248400"/>
          </a:xfrm>
        </p:spPr>
        <p:txBody>
          <a:bodyPr>
            <a:noAutofit/>
          </a:bodyPr>
          <a:lstStyle/>
          <a:p>
            <a:pPr marL="0" indent="0">
              <a:buNone/>
            </a:pPr>
            <a:r>
              <a:rPr lang="en-US" sz="1800" b="1" dirty="0"/>
              <a:t>HPI: </a:t>
            </a:r>
          </a:p>
          <a:p>
            <a:r>
              <a:rPr lang="en-US" sz="2800" dirty="0"/>
              <a:t>57 </a:t>
            </a:r>
            <a:r>
              <a:rPr lang="en-US" sz="2800" dirty="0" err="1"/>
              <a:t>yo</a:t>
            </a:r>
            <a:r>
              <a:rPr lang="en-US" sz="2800" dirty="0"/>
              <a:t> woman </a:t>
            </a:r>
            <a:r>
              <a:rPr lang="en-US" sz="2800" dirty="0" err="1"/>
              <a:t>htn</a:t>
            </a:r>
            <a:r>
              <a:rPr lang="en-US" sz="2800" dirty="0"/>
              <a:t>, venous disease with chronic DVT.  Has extensive history starting from  provoked DVT in the perioperative setting of knee surgery.  Unclear if the INR was continuously therapeutic in the initial treatment period.  Now suffering from post thrombotic syndrome with L &gt;R swelling (redness and pain in the left leg) and CT Venogram showing venous outlet obstruction.  CEAP: C4, Es, Ad, </a:t>
            </a:r>
            <a:r>
              <a:rPr lang="en-US" sz="2800" dirty="0" err="1"/>
              <a:t>Pr,o</a:t>
            </a:r>
            <a:r>
              <a:rPr lang="en-US" sz="2800" dirty="0"/>
              <a:t> (Clinical-Etiology-Anatomy-Pathophysiology).  </a:t>
            </a:r>
          </a:p>
          <a:p>
            <a:r>
              <a:rPr lang="en-US" sz="2800" dirty="0"/>
              <a:t>11/2012: Presented to ER with left knee pain in the post operative period following knee surgery and US showed acute DVT in left CFV, femoral vein, popliteal vein.   Underwent thrombectomy of L CFV by popliteal approach and Cragg-McNamara catheter was </a:t>
            </a:r>
            <a:r>
              <a:rPr lang="en-US" sz="2800" dirty="0" err="1"/>
              <a:t>placed</a:t>
            </a:r>
            <a:r>
              <a:rPr lang="en-US" sz="2800" dirty="0" err="1">
                <a:sym typeface="Wingdings" panose="05000000000000000000" pitchFamily="2" charset="2"/>
              </a:rPr>
              <a:t></a:t>
            </a:r>
            <a:r>
              <a:rPr lang="en-US" sz="2800" dirty="0" err="1"/>
              <a:t>TPA</a:t>
            </a:r>
            <a:r>
              <a:rPr lang="en-US" sz="2800" dirty="0"/>
              <a:t> was infused for 24 hours.  </a:t>
            </a:r>
            <a:r>
              <a:rPr lang="en-US" sz="2800" dirty="0" err="1"/>
              <a:t>DC’d</a:t>
            </a:r>
            <a:r>
              <a:rPr lang="en-US" sz="2800" dirty="0"/>
              <a:t> on coumadin.</a:t>
            </a:r>
          </a:p>
          <a:p>
            <a:endParaRPr lang="en-US" sz="2800" dirty="0"/>
          </a:p>
          <a:p>
            <a:endParaRPr lang="en-US" sz="2800" dirty="0"/>
          </a:p>
        </p:txBody>
      </p:sp>
      <p:pic>
        <p:nvPicPr>
          <p:cNvPr id="4" name="Google Shape;185;p30">
            <a:extLst>
              <a:ext uri="{FF2B5EF4-FFF2-40B4-BE49-F238E27FC236}">
                <a16:creationId xmlns:a16="http://schemas.microsoft.com/office/drawing/2014/main" id="{88DBBB9D-5834-78CB-E225-84D2CD2F4A67}"/>
              </a:ext>
            </a:extLst>
          </p:cNvPr>
          <p:cNvPicPr preferRelativeResize="0"/>
          <p:nvPr/>
        </p:nvPicPr>
        <p:blipFill>
          <a:blip r:embed="rId2">
            <a:alphaModFix/>
          </a:blip>
          <a:stretch>
            <a:fillRect/>
          </a:stretch>
        </p:blipFill>
        <p:spPr>
          <a:xfrm>
            <a:off x="8610600" y="-65604"/>
            <a:ext cx="641498" cy="522804"/>
          </a:xfrm>
          <a:prstGeom prst="rect">
            <a:avLst/>
          </a:prstGeom>
          <a:noFill/>
          <a:ln>
            <a:noFill/>
          </a:ln>
        </p:spPr>
      </p:pic>
    </p:spTree>
    <p:extLst>
      <p:ext uri="{BB962C8B-B14F-4D97-AF65-F5344CB8AC3E}">
        <p14:creationId xmlns:p14="http://schemas.microsoft.com/office/powerpoint/2010/main" val="1779335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36551-1842-1CEB-8E4B-681D626DAE45}"/>
              </a:ext>
            </a:extLst>
          </p:cNvPr>
          <p:cNvSpPr>
            <a:spLocks noGrp="1"/>
          </p:cNvSpPr>
          <p:nvPr>
            <p:ph type="title"/>
          </p:nvPr>
        </p:nvSpPr>
        <p:spPr/>
        <p:txBody>
          <a:bodyPr/>
          <a:lstStyle/>
          <a:p>
            <a:r>
              <a:rPr lang="en-US" dirty="0"/>
              <a:t>Case Plan</a:t>
            </a:r>
          </a:p>
        </p:txBody>
      </p:sp>
      <p:sp>
        <p:nvSpPr>
          <p:cNvPr id="3" name="Content Placeholder 2">
            <a:extLst>
              <a:ext uri="{FF2B5EF4-FFF2-40B4-BE49-F238E27FC236}">
                <a16:creationId xmlns:a16="http://schemas.microsoft.com/office/drawing/2014/main" id="{F9668EC0-B2C8-A452-11BA-06E45146C39E}"/>
              </a:ext>
            </a:extLst>
          </p:cNvPr>
          <p:cNvSpPr>
            <a:spLocks noGrp="1"/>
          </p:cNvSpPr>
          <p:nvPr>
            <p:ph idx="1"/>
          </p:nvPr>
        </p:nvSpPr>
        <p:spPr>
          <a:xfrm>
            <a:off x="419986" y="1981200"/>
            <a:ext cx="8229600" cy="1371599"/>
          </a:xfrm>
        </p:spPr>
        <p:txBody>
          <a:bodyPr>
            <a:normAutofit fontScale="92500" lnSpcReduction="10000"/>
          </a:bodyPr>
          <a:lstStyle/>
          <a:p>
            <a:r>
              <a:rPr lang="en-US" dirty="0"/>
              <a:t>Plan for IVC removal and stenting of left sided venous outflow based on IVUS findings after </a:t>
            </a:r>
            <a:r>
              <a:rPr lang="it-IT" b="0" i="0" dirty="0">
                <a:solidFill>
                  <a:srgbClr val="202124"/>
                </a:solidFill>
                <a:effectLst/>
                <a:latin typeface="Google Sans"/>
              </a:rPr>
              <a:t>multidisciplinary</a:t>
            </a:r>
            <a:r>
              <a:rPr lang="en-US" b="0" i="0" dirty="0">
                <a:solidFill>
                  <a:srgbClr val="202124"/>
                </a:solidFill>
                <a:effectLst/>
                <a:latin typeface="Google Sans"/>
              </a:rPr>
              <a:t> discussion with vascular surgery.  </a:t>
            </a:r>
            <a:endParaRPr lang="en-US" dirty="0"/>
          </a:p>
        </p:txBody>
      </p:sp>
      <p:pic>
        <p:nvPicPr>
          <p:cNvPr id="4" name="Google Shape;185;p30">
            <a:extLst>
              <a:ext uri="{FF2B5EF4-FFF2-40B4-BE49-F238E27FC236}">
                <a16:creationId xmlns:a16="http://schemas.microsoft.com/office/drawing/2014/main" id="{DA9DD55E-98EF-90A5-46FA-93046AC1E017}"/>
              </a:ext>
            </a:extLst>
          </p:cNvPr>
          <p:cNvPicPr preferRelativeResize="0"/>
          <p:nvPr/>
        </p:nvPicPr>
        <p:blipFill>
          <a:blip r:embed="rId2">
            <a:alphaModFix/>
          </a:blip>
          <a:stretch>
            <a:fillRect/>
          </a:stretch>
        </p:blipFill>
        <p:spPr>
          <a:xfrm>
            <a:off x="228600" y="228600"/>
            <a:ext cx="930100" cy="1345775"/>
          </a:xfrm>
          <a:prstGeom prst="rect">
            <a:avLst/>
          </a:prstGeom>
          <a:noFill/>
          <a:ln>
            <a:noFill/>
          </a:ln>
        </p:spPr>
      </p:pic>
    </p:spTree>
    <p:extLst>
      <p:ext uri="{BB962C8B-B14F-4D97-AF65-F5344CB8AC3E}">
        <p14:creationId xmlns:p14="http://schemas.microsoft.com/office/powerpoint/2010/main" val="2129187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378DF-2F1B-A656-2799-0EBB309403B5}"/>
              </a:ext>
            </a:extLst>
          </p:cNvPr>
          <p:cNvSpPr>
            <a:spLocks noGrp="1"/>
          </p:cNvSpPr>
          <p:nvPr>
            <p:ph type="title"/>
          </p:nvPr>
        </p:nvSpPr>
        <p:spPr/>
        <p:txBody>
          <a:bodyPr/>
          <a:lstStyle/>
          <a:p>
            <a:r>
              <a:rPr lang="en-US" dirty="0"/>
              <a:t>IVC Removal</a:t>
            </a:r>
          </a:p>
        </p:txBody>
      </p:sp>
      <p:sp>
        <p:nvSpPr>
          <p:cNvPr id="3" name="Content Placeholder 2">
            <a:extLst>
              <a:ext uri="{FF2B5EF4-FFF2-40B4-BE49-F238E27FC236}">
                <a16:creationId xmlns:a16="http://schemas.microsoft.com/office/drawing/2014/main" id="{FAA940C3-88A6-92E1-3058-74C3FC4023A1}"/>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55995FC0-99A5-1ACE-2AC2-636A35220912}"/>
              </a:ext>
            </a:extLst>
          </p:cNvPr>
          <p:cNvPicPr>
            <a:picLocks noChangeAspect="1"/>
          </p:cNvPicPr>
          <p:nvPr/>
        </p:nvPicPr>
        <p:blipFill>
          <a:blip r:embed="rId3"/>
          <a:stretch>
            <a:fillRect/>
          </a:stretch>
        </p:blipFill>
        <p:spPr>
          <a:xfrm>
            <a:off x="381000" y="1752600"/>
            <a:ext cx="8581848" cy="3862388"/>
          </a:xfrm>
          <a:prstGeom prst="rect">
            <a:avLst/>
          </a:prstGeom>
        </p:spPr>
      </p:pic>
      <p:pic>
        <p:nvPicPr>
          <p:cNvPr id="4" name="Google Shape;185;p30">
            <a:extLst>
              <a:ext uri="{FF2B5EF4-FFF2-40B4-BE49-F238E27FC236}">
                <a16:creationId xmlns:a16="http://schemas.microsoft.com/office/drawing/2014/main" id="{53D39159-D738-4C97-4327-638AC225905C}"/>
              </a:ext>
            </a:extLst>
          </p:cNvPr>
          <p:cNvPicPr preferRelativeResize="0"/>
          <p:nvPr/>
        </p:nvPicPr>
        <p:blipFill>
          <a:blip r:embed="rId4">
            <a:alphaModFix/>
          </a:blip>
          <a:stretch>
            <a:fillRect/>
          </a:stretch>
        </p:blipFill>
        <p:spPr>
          <a:xfrm>
            <a:off x="228600" y="228600"/>
            <a:ext cx="930100" cy="1345775"/>
          </a:xfrm>
          <a:prstGeom prst="rect">
            <a:avLst/>
          </a:prstGeom>
          <a:noFill/>
          <a:ln>
            <a:noFill/>
          </a:ln>
        </p:spPr>
      </p:pic>
    </p:spTree>
    <p:extLst>
      <p:ext uri="{BB962C8B-B14F-4D97-AF65-F5344CB8AC3E}">
        <p14:creationId xmlns:p14="http://schemas.microsoft.com/office/powerpoint/2010/main" val="4195159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752AA-4F4B-73E0-544F-2841963519A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BE60402-C7D6-2FC2-CDD0-2C4D406B442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B0A1C54-FDC9-26F4-D010-5C5A7AC62E38}"/>
              </a:ext>
            </a:extLst>
          </p:cNvPr>
          <p:cNvPicPr>
            <a:picLocks noChangeAspect="1"/>
          </p:cNvPicPr>
          <p:nvPr/>
        </p:nvPicPr>
        <p:blipFill>
          <a:blip r:embed="rId3"/>
          <a:stretch>
            <a:fillRect/>
          </a:stretch>
        </p:blipFill>
        <p:spPr>
          <a:xfrm>
            <a:off x="15949" y="1620413"/>
            <a:ext cx="8899451" cy="4213576"/>
          </a:xfrm>
          <a:prstGeom prst="rect">
            <a:avLst/>
          </a:prstGeom>
        </p:spPr>
      </p:pic>
      <p:pic>
        <p:nvPicPr>
          <p:cNvPr id="4" name="Google Shape;185;p30">
            <a:extLst>
              <a:ext uri="{FF2B5EF4-FFF2-40B4-BE49-F238E27FC236}">
                <a16:creationId xmlns:a16="http://schemas.microsoft.com/office/drawing/2014/main" id="{A7BA1DA6-D025-4C0B-D877-080066D7B442}"/>
              </a:ext>
            </a:extLst>
          </p:cNvPr>
          <p:cNvPicPr preferRelativeResize="0"/>
          <p:nvPr/>
        </p:nvPicPr>
        <p:blipFill>
          <a:blip r:embed="rId4">
            <a:alphaModFix/>
          </a:blip>
          <a:stretch>
            <a:fillRect/>
          </a:stretch>
        </p:blipFill>
        <p:spPr>
          <a:xfrm>
            <a:off x="228600" y="228600"/>
            <a:ext cx="930100" cy="1345775"/>
          </a:xfrm>
          <a:prstGeom prst="rect">
            <a:avLst/>
          </a:prstGeom>
          <a:noFill/>
          <a:ln>
            <a:noFill/>
          </a:ln>
        </p:spPr>
      </p:pic>
    </p:spTree>
    <p:extLst>
      <p:ext uri="{BB962C8B-B14F-4D97-AF65-F5344CB8AC3E}">
        <p14:creationId xmlns:p14="http://schemas.microsoft.com/office/powerpoint/2010/main" val="1989837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3927-E44A-F0EE-1E8C-67BA70DA71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467F7F-A129-AA4A-FB31-F2DD0E45223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B435DB9-E7E8-C851-B918-2B6EFAA25CC0}"/>
              </a:ext>
            </a:extLst>
          </p:cNvPr>
          <p:cNvPicPr>
            <a:picLocks noChangeAspect="1"/>
          </p:cNvPicPr>
          <p:nvPr/>
        </p:nvPicPr>
        <p:blipFill>
          <a:blip r:embed="rId3"/>
          <a:stretch>
            <a:fillRect/>
          </a:stretch>
        </p:blipFill>
        <p:spPr>
          <a:xfrm>
            <a:off x="47311" y="18127"/>
            <a:ext cx="9049377" cy="2799021"/>
          </a:xfrm>
          <a:prstGeom prst="rect">
            <a:avLst/>
          </a:prstGeom>
        </p:spPr>
      </p:pic>
      <p:pic>
        <p:nvPicPr>
          <p:cNvPr id="7" name="Picture 6">
            <a:extLst>
              <a:ext uri="{FF2B5EF4-FFF2-40B4-BE49-F238E27FC236}">
                <a16:creationId xmlns:a16="http://schemas.microsoft.com/office/drawing/2014/main" id="{DCBBCAC1-8D4A-0767-7006-98DEE375B851}"/>
              </a:ext>
            </a:extLst>
          </p:cNvPr>
          <p:cNvPicPr>
            <a:picLocks noChangeAspect="1"/>
          </p:cNvPicPr>
          <p:nvPr/>
        </p:nvPicPr>
        <p:blipFill>
          <a:blip r:embed="rId4"/>
          <a:stretch>
            <a:fillRect/>
          </a:stretch>
        </p:blipFill>
        <p:spPr>
          <a:xfrm>
            <a:off x="47311" y="2743200"/>
            <a:ext cx="9096689" cy="4333000"/>
          </a:xfrm>
          <a:prstGeom prst="rect">
            <a:avLst/>
          </a:prstGeom>
        </p:spPr>
      </p:pic>
    </p:spTree>
    <p:extLst>
      <p:ext uri="{BB962C8B-B14F-4D97-AF65-F5344CB8AC3E}">
        <p14:creationId xmlns:p14="http://schemas.microsoft.com/office/powerpoint/2010/main" val="142736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51FF8-615D-66E4-898E-158A5A18AA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FC0580-7EF5-5FCE-E420-988C6F115F66}"/>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2F5F110B-41EE-88AE-3E79-A6B78E787A66}"/>
              </a:ext>
            </a:extLst>
          </p:cNvPr>
          <p:cNvPicPr>
            <a:picLocks noChangeAspect="1"/>
          </p:cNvPicPr>
          <p:nvPr/>
        </p:nvPicPr>
        <p:blipFill>
          <a:blip r:embed="rId2"/>
          <a:stretch>
            <a:fillRect/>
          </a:stretch>
        </p:blipFill>
        <p:spPr>
          <a:xfrm>
            <a:off x="239233" y="1756937"/>
            <a:ext cx="8717280" cy="3962400"/>
          </a:xfrm>
          <a:prstGeom prst="rect">
            <a:avLst/>
          </a:prstGeom>
        </p:spPr>
      </p:pic>
      <p:pic>
        <p:nvPicPr>
          <p:cNvPr id="7" name="Google Shape;185;p30">
            <a:extLst>
              <a:ext uri="{FF2B5EF4-FFF2-40B4-BE49-F238E27FC236}">
                <a16:creationId xmlns:a16="http://schemas.microsoft.com/office/drawing/2014/main" id="{136C8711-B04A-1570-B967-B7BB18F18C97}"/>
              </a:ext>
            </a:extLst>
          </p:cNvPr>
          <p:cNvPicPr preferRelativeResize="0"/>
          <p:nvPr/>
        </p:nvPicPr>
        <p:blipFill>
          <a:blip r:embed="rId3">
            <a:alphaModFix/>
          </a:blip>
          <a:stretch>
            <a:fillRect/>
          </a:stretch>
        </p:blipFill>
        <p:spPr>
          <a:xfrm>
            <a:off x="228600" y="228600"/>
            <a:ext cx="930100" cy="1345775"/>
          </a:xfrm>
          <a:prstGeom prst="rect">
            <a:avLst/>
          </a:prstGeom>
          <a:noFill/>
          <a:ln>
            <a:noFill/>
          </a:ln>
        </p:spPr>
      </p:pic>
    </p:spTree>
    <p:extLst>
      <p:ext uri="{BB962C8B-B14F-4D97-AF65-F5344CB8AC3E}">
        <p14:creationId xmlns:p14="http://schemas.microsoft.com/office/powerpoint/2010/main" val="1455874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256A-84DC-D7AF-3733-2CEC19937F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C4B8C7-3D65-E04F-ED29-FC6432EB2D3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199EA04-3CAC-58A9-190F-AC7E700AD341}"/>
              </a:ext>
            </a:extLst>
          </p:cNvPr>
          <p:cNvPicPr>
            <a:picLocks noChangeAspect="1"/>
          </p:cNvPicPr>
          <p:nvPr/>
        </p:nvPicPr>
        <p:blipFill>
          <a:blip r:embed="rId3"/>
          <a:stretch>
            <a:fillRect/>
          </a:stretch>
        </p:blipFill>
        <p:spPr>
          <a:xfrm>
            <a:off x="373861" y="1620413"/>
            <a:ext cx="8396277" cy="3902186"/>
          </a:xfrm>
          <a:prstGeom prst="rect">
            <a:avLst/>
          </a:prstGeom>
        </p:spPr>
      </p:pic>
      <p:pic>
        <p:nvPicPr>
          <p:cNvPr id="4" name="Google Shape;185;p30">
            <a:extLst>
              <a:ext uri="{FF2B5EF4-FFF2-40B4-BE49-F238E27FC236}">
                <a16:creationId xmlns:a16="http://schemas.microsoft.com/office/drawing/2014/main" id="{45E3126F-E6F9-6E9C-7163-731C59C3B486}"/>
              </a:ext>
            </a:extLst>
          </p:cNvPr>
          <p:cNvPicPr preferRelativeResize="0"/>
          <p:nvPr/>
        </p:nvPicPr>
        <p:blipFill>
          <a:blip r:embed="rId4">
            <a:alphaModFix/>
          </a:blip>
          <a:stretch>
            <a:fillRect/>
          </a:stretch>
        </p:blipFill>
        <p:spPr>
          <a:xfrm>
            <a:off x="228600" y="228600"/>
            <a:ext cx="930100" cy="1345775"/>
          </a:xfrm>
          <a:prstGeom prst="rect">
            <a:avLst/>
          </a:prstGeom>
          <a:noFill/>
          <a:ln>
            <a:noFill/>
          </a:ln>
        </p:spPr>
      </p:pic>
    </p:spTree>
    <p:extLst>
      <p:ext uri="{BB962C8B-B14F-4D97-AF65-F5344CB8AC3E}">
        <p14:creationId xmlns:p14="http://schemas.microsoft.com/office/powerpoint/2010/main" val="3727061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64A0-FEF8-3BD1-F7AA-83AAC89236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D204A2-957A-B993-837C-8FB93E0AE14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EAF02B4-B98C-806A-580E-64DF40D0F11B}"/>
              </a:ext>
            </a:extLst>
          </p:cNvPr>
          <p:cNvPicPr>
            <a:picLocks noChangeAspect="1"/>
          </p:cNvPicPr>
          <p:nvPr/>
        </p:nvPicPr>
        <p:blipFill>
          <a:blip r:embed="rId3"/>
          <a:stretch>
            <a:fillRect/>
          </a:stretch>
        </p:blipFill>
        <p:spPr>
          <a:xfrm>
            <a:off x="303561" y="1752600"/>
            <a:ext cx="8536878" cy="4038600"/>
          </a:xfrm>
          <a:prstGeom prst="rect">
            <a:avLst/>
          </a:prstGeom>
        </p:spPr>
      </p:pic>
      <p:pic>
        <p:nvPicPr>
          <p:cNvPr id="4" name="Google Shape;185;p30">
            <a:extLst>
              <a:ext uri="{FF2B5EF4-FFF2-40B4-BE49-F238E27FC236}">
                <a16:creationId xmlns:a16="http://schemas.microsoft.com/office/drawing/2014/main" id="{485CADC6-B6FC-9508-ADE0-4A577E5BBDD2}"/>
              </a:ext>
            </a:extLst>
          </p:cNvPr>
          <p:cNvPicPr preferRelativeResize="0"/>
          <p:nvPr/>
        </p:nvPicPr>
        <p:blipFill>
          <a:blip r:embed="rId4">
            <a:alphaModFix/>
          </a:blip>
          <a:stretch>
            <a:fillRect/>
          </a:stretch>
        </p:blipFill>
        <p:spPr>
          <a:xfrm>
            <a:off x="228600" y="228600"/>
            <a:ext cx="930100" cy="1345775"/>
          </a:xfrm>
          <a:prstGeom prst="rect">
            <a:avLst/>
          </a:prstGeom>
          <a:noFill/>
          <a:ln>
            <a:noFill/>
          </a:ln>
        </p:spPr>
      </p:pic>
    </p:spTree>
    <p:extLst>
      <p:ext uri="{BB962C8B-B14F-4D97-AF65-F5344CB8AC3E}">
        <p14:creationId xmlns:p14="http://schemas.microsoft.com/office/powerpoint/2010/main" val="3591134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70E2-AED5-4617-7182-D2049C25C0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DB499B-CB56-9E5B-4D25-E1D46A84DAC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ACEA5A3-7B43-5A6A-0FC7-82889DB85286}"/>
              </a:ext>
            </a:extLst>
          </p:cNvPr>
          <p:cNvPicPr>
            <a:picLocks noChangeAspect="1"/>
          </p:cNvPicPr>
          <p:nvPr/>
        </p:nvPicPr>
        <p:blipFill>
          <a:blip r:embed="rId3"/>
          <a:stretch>
            <a:fillRect/>
          </a:stretch>
        </p:blipFill>
        <p:spPr>
          <a:xfrm>
            <a:off x="0" y="252625"/>
            <a:ext cx="9165763" cy="2587016"/>
          </a:xfrm>
          <a:prstGeom prst="rect">
            <a:avLst/>
          </a:prstGeom>
        </p:spPr>
      </p:pic>
      <p:pic>
        <p:nvPicPr>
          <p:cNvPr id="7" name="Picture 6">
            <a:extLst>
              <a:ext uri="{FF2B5EF4-FFF2-40B4-BE49-F238E27FC236}">
                <a16:creationId xmlns:a16="http://schemas.microsoft.com/office/drawing/2014/main" id="{34CCC010-CF3B-E618-5A9B-671C6FA883C6}"/>
              </a:ext>
            </a:extLst>
          </p:cNvPr>
          <p:cNvPicPr>
            <a:picLocks noChangeAspect="1"/>
          </p:cNvPicPr>
          <p:nvPr/>
        </p:nvPicPr>
        <p:blipFill>
          <a:blip r:embed="rId4"/>
          <a:stretch>
            <a:fillRect/>
          </a:stretch>
        </p:blipFill>
        <p:spPr>
          <a:xfrm>
            <a:off x="-7088" y="2839641"/>
            <a:ext cx="9140456" cy="4018359"/>
          </a:xfrm>
          <a:prstGeom prst="rect">
            <a:avLst/>
          </a:prstGeom>
        </p:spPr>
      </p:pic>
    </p:spTree>
    <p:extLst>
      <p:ext uri="{BB962C8B-B14F-4D97-AF65-F5344CB8AC3E}">
        <p14:creationId xmlns:p14="http://schemas.microsoft.com/office/powerpoint/2010/main" val="3000026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1524000"/>
            <a:ext cx="8520600" cy="572700"/>
          </a:xfrm>
          <a:prstGeom prst="rect">
            <a:avLst/>
          </a:prstGeom>
        </p:spPr>
        <p:txBody>
          <a:bodyPr spcFirstLastPara="1" vert="horz" wrap="square" lIns="91425" tIns="91425" rIns="91425" bIns="91425" rtlCol="0" anchor="t" anchorCtr="0">
            <a:normAutofit fontScale="90000"/>
          </a:bodyPr>
          <a:lstStyle/>
          <a:p>
            <a:pPr algn="l"/>
            <a:r>
              <a:rPr lang="en" dirty="0"/>
              <a:t>Anatomy of Lower Ext Venous System </a:t>
            </a:r>
            <a:endParaRPr dirty="0"/>
          </a:p>
        </p:txBody>
      </p:sp>
      <p:pic>
        <p:nvPicPr>
          <p:cNvPr id="77" name="Google Shape;77;p16"/>
          <p:cNvPicPr preferRelativeResize="0"/>
          <p:nvPr/>
        </p:nvPicPr>
        <p:blipFill>
          <a:blip r:embed="rId3">
            <a:alphaModFix/>
          </a:blip>
          <a:stretch>
            <a:fillRect/>
          </a:stretch>
        </p:blipFill>
        <p:spPr>
          <a:xfrm>
            <a:off x="838200" y="2514600"/>
            <a:ext cx="7315200" cy="3771900"/>
          </a:xfrm>
          <a:prstGeom prst="rect">
            <a:avLst/>
          </a:prstGeom>
          <a:noFill/>
          <a:ln>
            <a:noFill/>
          </a:ln>
        </p:spPr>
      </p:pic>
      <p:pic>
        <p:nvPicPr>
          <p:cNvPr id="78" name="Google Shape;78;p16"/>
          <p:cNvPicPr preferRelativeResize="0"/>
          <p:nvPr/>
        </p:nvPicPr>
        <p:blipFill>
          <a:blip r:embed="rId4">
            <a:alphaModFix/>
          </a:blip>
          <a:stretch>
            <a:fillRect/>
          </a:stretch>
        </p:blipFill>
        <p:spPr>
          <a:xfrm>
            <a:off x="152400" y="-27551"/>
            <a:ext cx="930100" cy="1345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8"/>
          <p:cNvPicPr preferRelativeResize="0"/>
          <p:nvPr/>
        </p:nvPicPr>
        <p:blipFill>
          <a:blip r:embed="rId3">
            <a:alphaModFix/>
          </a:blip>
          <a:stretch>
            <a:fillRect/>
          </a:stretch>
        </p:blipFill>
        <p:spPr>
          <a:xfrm>
            <a:off x="1676400" y="1295400"/>
            <a:ext cx="6302214" cy="4838700"/>
          </a:xfrm>
          <a:prstGeom prst="rect">
            <a:avLst/>
          </a:prstGeom>
          <a:noFill/>
          <a:ln>
            <a:noFill/>
          </a:ln>
        </p:spPr>
      </p:pic>
      <p:pic>
        <p:nvPicPr>
          <p:cNvPr id="94" name="Google Shape;94;p18"/>
          <p:cNvPicPr preferRelativeResize="0"/>
          <p:nvPr/>
        </p:nvPicPr>
        <p:blipFill>
          <a:blip r:embed="rId4">
            <a:alphaModFix/>
          </a:blip>
          <a:stretch>
            <a:fillRect/>
          </a:stretch>
        </p:blipFill>
        <p:spPr>
          <a:xfrm>
            <a:off x="304800" y="152400"/>
            <a:ext cx="930100" cy="1345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683B-1B51-275A-47EF-EB6660560419}"/>
              </a:ext>
            </a:extLst>
          </p:cNvPr>
          <p:cNvSpPr>
            <a:spLocks noGrp="1"/>
          </p:cNvSpPr>
          <p:nvPr>
            <p:ph type="title"/>
          </p:nvPr>
        </p:nvSpPr>
        <p:spPr>
          <a:xfrm>
            <a:off x="457200" y="-26581"/>
            <a:ext cx="8229600" cy="483781"/>
          </a:xfrm>
        </p:spPr>
        <p:txBody>
          <a:bodyPr>
            <a:normAutofit fontScale="90000"/>
          </a:bodyPr>
          <a:lstStyle/>
          <a:p>
            <a:r>
              <a:rPr lang="en-US" dirty="0"/>
              <a:t>Case:</a:t>
            </a:r>
          </a:p>
        </p:txBody>
      </p:sp>
      <p:sp>
        <p:nvSpPr>
          <p:cNvPr id="3" name="Content Placeholder 2">
            <a:extLst>
              <a:ext uri="{FF2B5EF4-FFF2-40B4-BE49-F238E27FC236}">
                <a16:creationId xmlns:a16="http://schemas.microsoft.com/office/drawing/2014/main" id="{18B3B127-F602-2D50-4593-C1DE7E7D47CE}"/>
              </a:ext>
            </a:extLst>
          </p:cNvPr>
          <p:cNvSpPr>
            <a:spLocks noGrp="1"/>
          </p:cNvSpPr>
          <p:nvPr>
            <p:ph idx="1"/>
          </p:nvPr>
        </p:nvSpPr>
        <p:spPr>
          <a:xfrm>
            <a:off x="-26581" y="1905000"/>
            <a:ext cx="9067800" cy="6019800"/>
          </a:xfrm>
        </p:spPr>
        <p:txBody>
          <a:bodyPr>
            <a:normAutofit fontScale="25000" lnSpcReduction="20000"/>
          </a:bodyPr>
          <a:lstStyle/>
          <a:p>
            <a:r>
              <a:rPr lang="en-US" sz="11200" dirty="0"/>
              <a:t>02/12/13: Seen in clinic with therapeutic INR, symptoms improved but not fully resolved.</a:t>
            </a:r>
          </a:p>
          <a:p>
            <a:r>
              <a:rPr lang="en-US" sz="11200" dirty="0"/>
              <a:t>04/2013: Came to clinic for contralateral leg knee surgery clearance:  Recommendation made for left Iliac and lower extremity venous ultrasound - if acute DVT, consider IVC filter prior to knee surgery while coumadin is interrupted as last DVT was in post operative period.  Duplex showed: Remote (old) deep vein thrombosis of the common femoral vein, femoral vein, profunda femoral vein and popliteal vein.  There is deep venous incompetence.  There is an improvement since prior study of 11/28/2012.</a:t>
            </a:r>
          </a:p>
          <a:p>
            <a:endParaRPr lang="en-US" dirty="0"/>
          </a:p>
        </p:txBody>
      </p:sp>
      <p:pic>
        <p:nvPicPr>
          <p:cNvPr id="4" name="Google Shape;185;p30">
            <a:extLst>
              <a:ext uri="{FF2B5EF4-FFF2-40B4-BE49-F238E27FC236}">
                <a16:creationId xmlns:a16="http://schemas.microsoft.com/office/drawing/2014/main" id="{30F6D3AB-629B-B759-2EE8-EB9253895363}"/>
              </a:ext>
            </a:extLst>
          </p:cNvPr>
          <p:cNvPicPr preferRelativeResize="0"/>
          <p:nvPr/>
        </p:nvPicPr>
        <p:blipFill>
          <a:blip r:embed="rId2">
            <a:alphaModFix/>
          </a:blip>
          <a:stretch>
            <a:fillRect/>
          </a:stretch>
        </p:blipFill>
        <p:spPr>
          <a:xfrm>
            <a:off x="152400" y="0"/>
            <a:ext cx="930100" cy="1345775"/>
          </a:xfrm>
          <a:prstGeom prst="rect">
            <a:avLst/>
          </a:prstGeom>
          <a:noFill/>
          <a:ln>
            <a:noFill/>
          </a:ln>
        </p:spPr>
      </p:pic>
    </p:spTree>
    <p:extLst>
      <p:ext uri="{BB962C8B-B14F-4D97-AF65-F5344CB8AC3E}">
        <p14:creationId xmlns:p14="http://schemas.microsoft.com/office/powerpoint/2010/main" val="1758166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278309" y="533400"/>
            <a:ext cx="8520600" cy="572700"/>
          </a:xfrm>
          <a:prstGeom prst="rect">
            <a:avLst/>
          </a:prstGeom>
        </p:spPr>
        <p:txBody>
          <a:bodyPr spcFirstLastPara="1" vert="horz" wrap="square" lIns="91425" tIns="91425" rIns="91425" bIns="91425" rtlCol="0" anchor="t" anchorCtr="0">
            <a:normAutofit fontScale="90000"/>
          </a:bodyPr>
          <a:lstStyle/>
          <a:p>
            <a:pPr algn="l"/>
            <a:r>
              <a:rPr lang="en" dirty="0"/>
              <a:t>Imaging Modalities:</a:t>
            </a:r>
            <a:endParaRPr dirty="0"/>
          </a:p>
        </p:txBody>
      </p:sp>
      <p:sp>
        <p:nvSpPr>
          <p:cNvPr id="191" name="Google Shape;191;p31"/>
          <p:cNvSpPr txBox="1">
            <a:spLocks noGrp="1"/>
          </p:cNvSpPr>
          <p:nvPr>
            <p:ph type="body" idx="1"/>
          </p:nvPr>
        </p:nvSpPr>
        <p:spPr>
          <a:xfrm>
            <a:off x="30510" y="2057400"/>
            <a:ext cx="8520600" cy="3882900"/>
          </a:xfrm>
          <a:prstGeom prst="rect">
            <a:avLst/>
          </a:prstGeom>
        </p:spPr>
        <p:txBody>
          <a:bodyPr spcFirstLastPara="1" vert="horz" wrap="square" lIns="91425" tIns="91425" rIns="91425" bIns="91425" rtlCol="0" anchor="t" anchorCtr="0">
            <a:normAutofit fontScale="55000" lnSpcReduction="20000"/>
          </a:bodyPr>
          <a:lstStyle/>
          <a:p>
            <a:r>
              <a:rPr lang="en" b="1" dirty="0"/>
              <a:t>Venous Duplex </a:t>
            </a:r>
            <a:endParaRPr b="1" dirty="0"/>
          </a:p>
          <a:p>
            <a:pPr lvl="1"/>
            <a:r>
              <a:rPr lang="en" dirty="0"/>
              <a:t>Evaluation of suprainguinal vessels is limited. </a:t>
            </a:r>
            <a:endParaRPr dirty="0"/>
          </a:p>
          <a:p>
            <a:pPr lvl="1"/>
            <a:r>
              <a:rPr lang="en" dirty="0"/>
              <a:t>Can evaluate for reflux actively </a:t>
            </a:r>
            <a:endParaRPr dirty="0"/>
          </a:p>
          <a:p>
            <a:pPr lvl="1"/>
            <a:r>
              <a:rPr lang="en" dirty="0"/>
              <a:t>Low cost, no radiation, no contrast</a:t>
            </a:r>
            <a:endParaRPr dirty="0"/>
          </a:p>
          <a:p>
            <a:r>
              <a:rPr lang="en" b="1" dirty="0"/>
              <a:t>Axial imaging </a:t>
            </a:r>
            <a:endParaRPr b="1" dirty="0"/>
          </a:p>
          <a:p>
            <a:pPr lvl="1"/>
            <a:r>
              <a:rPr lang="en" dirty="0"/>
              <a:t>Good evaluation for proximal vessels </a:t>
            </a:r>
            <a:endParaRPr dirty="0"/>
          </a:p>
          <a:p>
            <a:pPr lvl="1"/>
            <a:r>
              <a:rPr lang="en" dirty="0"/>
              <a:t>Requires use of contrast</a:t>
            </a:r>
            <a:endParaRPr dirty="0"/>
          </a:p>
          <a:p>
            <a:pPr lvl="1"/>
            <a:r>
              <a:rPr lang="en" dirty="0"/>
              <a:t>Suboptimal timing can lead to suboptimal visualization </a:t>
            </a:r>
            <a:endParaRPr dirty="0"/>
          </a:p>
          <a:p>
            <a:pPr lvl="1"/>
            <a:r>
              <a:rPr lang="en" dirty="0"/>
              <a:t>MRI may be more sensitive, but has more false positives </a:t>
            </a:r>
            <a:endParaRPr dirty="0"/>
          </a:p>
          <a:p>
            <a:r>
              <a:rPr lang="en" b="1" dirty="0"/>
              <a:t>Venography</a:t>
            </a:r>
            <a:endParaRPr b="1" dirty="0"/>
          </a:p>
          <a:p>
            <a:pPr lvl="1"/>
            <a:r>
              <a:rPr lang="en" dirty="0"/>
              <a:t>2D image is not ideal to visual compression</a:t>
            </a:r>
            <a:endParaRPr dirty="0"/>
          </a:p>
          <a:p>
            <a:pPr lvl="1"/>
            <a:r>
              <a:rPr lang="en" dirty="0"/>
              <a:t>Invasive</a:t>
            </a:r>
            <a:endParaRPr dirty="0"/>
          </a:p>
          <a:p>
            <a:pPr lvl="1"/>
            <a:r>
              <a:rPr lang="en" dirty="0"/>
              <a:t>Should not be used alone  </a:t>
            </a:r>
            <a:endParaRPr dirty="0"/>
          </a:p>
          <a:p>
            <a:r>
              <a:rPr lang="en" b="1" dirty="0"/>
              <a:t>Intravascular Ultrasound </a:t>
            </a:r>
            <a:endParaRPr b="1" dirty="0"/>
          </a:p>
          <a:p>
            <a:pPr lvl="1"/>
            <a:r>
              <a:rPr lang="en" dirty="0"/>
              <a:t>Direct visualization </a:t>
            </a:r>
            <a:endParaRPr dirty="0"/>
          </a:p>
          <a:p>
            <a:pPr lvl="1"/>
            <a:r>
              <a:rPr lang="en" dirty="0"/>
              <a:t>Invasive </a:t>
            </a:r>
            <a:endParaRPr dirty="0"/>
          </a:p>
          <a:p>
            <a:pPr lvl="1"/>
            <a:r>
              <a:rPr lang="en" dirty="0"/>
              <a:t>Should be used in conjunction with venography in patients with clinical syndromes </a:t>
            </a:r>
            <a:endParaRPr dirty="0"/>
          </a:p>
        </p:txBody>
      </p:sp>
      <p:pic>
        <p:nvPicPr>
          <p:cNvPr id="192" name="Google Shape;192;p31"/>
          <p:cNvPicPr preferRelativeResize="0"/>
          <p:nvPr/>
        </p:nvPicPr>
        <p:blipFill>
          <a:blip r:embed="rId3">
            <a:alphaModFix/>
          </a:blip>
          <a:stretch>
            <a:fillRect/>
          </a:stretch>
        </p:blipFill>
        <p:spPr>
          <a:xfrm>
            <a:off x="8077200" y="146862"/>
            <a:ext cx="930100" cy="1345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287353" y="852442"/>
            <a:ext cx="8520600" cy="572700"/>
          </a:xfrm>
          <a:prstGeom prst="rect">
            <a:avLst/>
          </a:prstGeom>
        </p:spPr>
        <p:txBody>
          <a:bodyPr spcFirstLastPara="1" vert="horz" wrap="square" lIns="91425" tIns="91425" rIns="91425" bIns="91425" rtlCol="0" anchor="t" anchorCtr="0">
            <a:normAutofit fontScale="90000"/>
          </a:bodyPr>
          <a:lstStyle/>
          <a:p>
            <a:r>
              <a:rPr lang="en" dirty="0"/>
              <a:t>Iliac Vein Compression:</a:t>
            </a:r>
            <a:endParaRPr dirty="0"/>
          </a:p>
        </p:txBody>
      </p:sp>
      <p:pic>
        <p:nvPicPr>
          <p:cNvPr id="170" name="Google Shape;170;p28"/>
          <p:cNvPicPr preferRelativeResize="0"/>
          <p:nvPr/>
        </p:nvPicPr>
        <p:blipFill>
          <a:blip r:embed="rId3">
            <a:alphaModFix/>
          </a:blip>
          <a:stretch>
            <a:fillRect/>
          </a:stretch>
        </p:blipFill>
        <p:spPr>
          <a:xfrm>
            <a:off x="321023" y="2025908"/>
            <a:ext cx="8289577" cy="3820977"/>
          </a:xfrm>
          <a:prstGeom prst="rect">
            <a:avLst/>
          </a:prstGeom>
          <a:noFill/>
          <a:ln>
            <a:noFill/>
          </a:ln>
        </p:spPr>
      </p:pic>
      <p:sp>
        <p:nvSpPr>
          <p:cNvPr id="171" name="Google Shape;171;p28"/>
          <p:cNvSpPr txBox="1"/>
          <p:nvPr/>
        </p:nvSpPr>
        <p:spPr>
          <a:xfrm>
            <a:off x="2043761" y="6121118"/>
            <a:ext cx="4844100" cy="461635"/>
          </a:xfrm>
          <a:prstGeom prst="rect">
            <a:avLst/>
          </a:prstGeom>
          <a:noFill/>
          <a:ln>
            <a:noFill/>
          </a:ln>
        </p:spPr>
        <p:txBody>
          <a:bodyPr spcFirstLastPara="1" wrap="square" lIns="91425" tIns="91425" rIns="91425" bIns="91425" anchor="t" anchorCtr="0">
            <a:spAutoFit/>
          </a:bodyPr>
          <a:lstStyle/>
          <a:p>
            <a:r>
              <a:rPr lang="en" dirty="0"/>
              <a:t>Eur J Vasc Endovasc Surg (2020) 60, 118e125</a:t>
            </a:r>
            <a:endParaRPr dirty="0"/>
          </a:p>
        </p:txBody>
      </p:sp>
      <p:pic>
        <p:nvPicPr>
          <p:cNvPr id="2" name="Google Shape;185;p30">
            <a:extLst>
              <a:ext uri="{FF2B5EF4-FFF2-40B4-BE49-F238E27FC236}">
                <a16:creationId xmlns:a16="http://schemas.microsoft.com/office/drawing/2014/main" id="{992B9B0C-D804-58A3-B14F-DDC918692FCA}"/>
              </a:ext>
            </a:extLst>
          </p:cNvPr>
          <p:cNvPicPr preferRelativeResize="0"/>
          <p:nvPr/>
        </p:nvPicPr>
        <p:blipFill>
          <a:blip r:embed="rId4">
            <a:alphaModFix/>
          </a:blip>
          <a:stretch>
            <a:fillRect/>
          </a:stretch>
        </p:blipFill>
        <p:spPr>
          <a:xfrm>
            <a:off x="228600" y="228600"/>
            <a:ext cx="930100" cy="1345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9"/>
          <p:cNvPicPr preferRelativeResize="0"/>
          <p:nvPr/>
        </p:nvPicPr>
        <p:blipFill>
          <a:blip r:embed="rId3">
            <a:alphaModFix/>
          </a:blip>
          <a:stretch>
            <a:fillRect/>
          </a:stretch>
        </p:blipFill>
        <p:spPr>
          <a:xfrm>
            <a:off x="152399" y="1752600"/>
            <a:ext cx="8839201" cy="3962103"/>
          </a:xfrm>
          <a:prstGeom prst="rect">
            <a:avLst/>
          </a:prstGeom>
          <a:noFill/>
          <a:ln>
            <a:noFill/>
          </a:ln>
        </p:spPr>
      </p:pic>
      <p:pic>
        <p:nvPicPr>
          <p:cNvPr id="100" name="Google Shape;100;p19"/>
          <p:cNvPicPr preferRelativeResize="0"/>
          <p:nvPr/>
        </p:nvPicPr>
        <p:blipFill>
          <a:blip r:embed="rId4">
            <a:alphaModFix/>
          </a:blip>
          <a:stretch>
            <a:fillRect/>
          </a:stretch>
        </p:blipFill>
        <p:spPr>
          <a:xfrm>
            <a:off x="228600" y="82678"/>
            <a:ext cx="930100" cy="1345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5"/>
          <p:cNvPicPr preferRelativeResize="0"/>
          <p:nvPr/>
        </p:nvPicPr>
        <p:blipFill rotWithShape="1">
          <a:blip r:embed="rId3">
            <a:alphaModFix/>
          </a:blip>
          <a:srcRect b="11473"/>
          <a:stretch/>
        </p:blipFill>
        <p:spPr>
          <a:xfrm>
            <a:off x="381000" y="190500"/>
            <a:ext cx="7620000" cy="6477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a:spLocks noGrp="1"/>
          </p:cNvSpPr>
          <p:nvPr>
            <p:ph type="title"/>
          </p:nvPr>
        </p:nvSpPr>
        <p:spPr>
          <a:xfrm>
            <a:off x="-228600" y="1274135"/>
            <a:ext cx="10058400" cy="1345775"/>
          </a:xfrm>
          <a:prstGeom prst="rect">
            <a:avLst/>
          </a:prstGeom>
        </p:spPr>
        <p:txBody>
          <a:bodyPr spcFirstLastPara="1" vert="horz" wrap="square" lIns="91425" tIns="91425" rIns="91425" bIns="91425" rtlCol="0" anchor="t" anchorCtr="0">
            <a:normAutofit/>
          </a:bodyPr>
          <a:lstStyle/>
          <a:p>
            <a:r>
              <a:rPr lang="en" sz="3600" dirty="0"/>
              <a:t>Endovascular treatment for Iliac Compression  </a:t>
            </a:r>
            <a:endParaRPr sz="3600" dirty="0"/>
          </a:p>
        </p:txBody>
      </p:sp>
      <p:sp>
        <p:nvSpPr>
          <p:cNvPr id="212" name="Google Shape;212;p34"/>
          <p:cNvSpPr txBox="1">
            <a:spLocks noGrp="1"/>
          </p:cNvSpPr>
          <p:nvPr>
            <p:ph type="body" idx="1"/>
          </p:nvPr>
        </p:nvSpPr>
        <p:spPr>
          <a:xfrm>
            <a:off x="311700" y="2156853"/>
            <a:ext cx="8520600" cy="4162476"/>
          </a:xfrm>
          <a:prstGeom prst="rect">
            <a:avLst/>
          </a:prstGeom>
        </p:spPr>
        <p:txBody>
          <a:bodyPr spcFirstLastPara="1" vert="horz" wrap="square" lIns="91425" tIns="91425" rIns="91425" bIns="91425" rtlCol="0" anchor="t" anchorCtr="0">
            <a:normAutofit fontScale="70000" lnSpcReduction="20000"/>
          </a:bodyPr>
          <a:lstStyle/>
          <a:p>
            <a:pPr indent="-325755">
              <a:buSzPct val="100000"/>
            </a:pPr>
            <a:r>
              <a:rPr lang="en" dirty="0"/>
              <a:t>Treatment usually involves stenting</a:t>
            </a:r>
            <a:endParaRPr dirty="0"/>
          </a:p>
          <a:p>
            <a:pPr lvl="1" indent="-304165">
              <a:buSzPct val="100000"/>
            </a:pPr>
            <a:r>
              <a:rPr lang="en" dirty="0"/>
              <a:t>Venous stent patency has been shown to be acceptable </a:t>
            </a:r>
            <a:endParaRPr dirty="0"/>
          </a:p>
          <a:p>
            <a:pPr lvl="1" indent="-304165">
              <a:buSzPct val="100000"/>
            </a:pPr>
            <a:r>
              <a:rPr lang="en" dirty="0"/>
              <a:t>Data from thrombolytic studies of iliofemoral DVTs showed better patency when stents were used </a:t>
            </a:r>
            <a:endParaRPr dirty="0"/>
          </a:p>
          <a:p>
            <a:pPr indent="-325755">
              <a:buSzPct val="100000"/>
            </a:pPr>
            <a:r>
              <a:rPr lang="en" dirty="0"/>
              <a:t>Vein specific stents now available, with even improved patency </a:t>
            </a:r>
            <a:endParaRPr dirty="0"/>
          </a:p>
          <a:p>
            <a:pPr lvl="1" indent="-304165">
              <a:buSzPct val="100000"/>
            </a:pPr>
            <a:r>
              <a:rPr lang="en" b="1" i="1" dirty="0"/>
              <a:t>Wallstent (Bos Sci)</a:t>
            </a:r>
            <a:endParaRPr b="1" i="1" dirty="0"/>
          </a:p>
          <a:p>
            <a:pPr lvl="2" indent="-304164">
              <a:buSzPct val="100000"/>
            </a:pPr>
            <a:r>
              <a:rPr lang="en" i="1" dirty="0"/>
              <a:t>72 month patency of 87%</a:t>
            </a:r>
            <a:endParaRPr i="1" dirty="0"/>
          </a:p>
          <a:p>
            <a:pPr lvl="1" indent="-304165">
              <a:buSzPct val="100000"/>
            </a:pPr>
            <a:r>
              <a:rPr lang="en" b="1" i="1" dirty="0"/>
              <a:t>Vici Stent (Bos Sci)</a:t>
            </a:r>
            <a:r>
              <a:rPr lang="en" i="1" dirty="0"/>
              <a:t> </a:t>
            </a:r>
            <a:r>
              <a:rPr lang="en" b="1" i="1" dirty="0"/>
              <a:t>VIRTUS Trail</a:t>
            </a:r>
            <a:endParaRPr b="1" i="1" dirty="0"/>
          </a:p>
          <a:p>
            <a:pPr lvl="2" indent="-304164">
              <a:buSzPct val="100000"/>
            </a:pPr>
            <a:r>
              <a:rPr lang="en" i="1" dirty="0"/>
              <a:t>12 month patency 84%</a:t>
            </a:r>
            <a:endParaRPr i="1" dirty="0"/>
          </a:p>
          <a:p>
            <a:pPr lvl="1" indent="-304165">
              <a:buSzPct val="100000"/>
            </a:pPr>
            <a:r>
              <a:rPr lang="en" b="1" i="1" dirty="0"/>
              <a:t>Venovo (Bard) VERINACULAR Trial</a:t>
            </a:r>
            <a:endParaRPr b="1" i="1" dirty="0"/>
          </a:p>
          <a:p>
            <a:pPr lvl="2" indent="-304164">
              <a:buSzPct val="100000"/>
            </a:pPr>
            <a:r>
              <a:rPr lang="en" i="1" dirty="0"/>
              <a:t>36 month patency of 84%</a:t>
            </a:r>
            <a:endParaRPr i="1" dirty="0"/>
          </a:p>
          <a:p>
            <a:pPr lvl="1" indent="-304165">
              <a:buSzPct val="100000"/>
            </a:pPr>
            <a:r>
              <a:rPr lang="en" b="1" i="1" dirty="0"/>
              <a:t>Zilver Vena (Cook)</a:t>
            </a:r>
            <a:r>
              <a:rPr lang="en" i="1" dirty="0"/>
              <a:t> </a:t>
            </a:r>
            <a:r>
              <a:rPr lang="en" b="1" i="1" dirty="0"/>
              <a:t>VIVO Trial</a:t>
            </a:r>
            <a:endParaRPr b="1" i="1" dirty="0"/>
          </a:p>
          <a:p>
            <a:pPr lvl="2" indent="-304164">
              <a:buSzPct val="100000"/>
            </a:pPr>
            <a:r>
              <a:rPr lang="en" i="1" dirty="0"/>
              <a:t>36 month patency 90.3%</a:t>
            </a:r>
            <a:endParaRPr i="1" dirty="0"/>
          </a:p>
          <a:p>
            <a:pPr lvl="1" indent="-304165">
              <a:buSzPct val="100000"/>
            </a:pPr>
            <a:r>
              <a:rPr lang="en" b="1" i="1" dirty="0"/>
              <a:t>Abre (Medtronic) ABRE Trial</a:t>
            </a:r>
            <a:endParaRPr b="1" i="1" dirty="0"/>
          </a:p>
          <a:p>
            <a:pPr lvl="2" indent="-304164">
              <a:buSzPct val="100000"/>
            </a:pPr>
            <a:r>
              <a:rPr lang="en" i="1" dirty="0"/>
              <a:t>24 month patency 85.7%</a:t>
            </a:r>
            <a:endParaRPr i="1" dirty="0"/>
          </a:p>
        </p:txBody>
      </p:sp>
      <p:pic>
        <p:nvPicPr>
          <p:cNvPr id="213" name="Google Shape;213;p34"/>
          <p:cNvPicPr preferRelativeResize="0"/>
          <p:nvPr/>
        </p:nvPicPr>
        <p:blipFill>
          <a:blip r:embed="rId3">
            <a:alphaModFix/>
          </a:blip>
          <a:stretch>
            <a:fillRect/>
          </a:stretch>
        </p:blipFill>
        <p:spPr>
          <a:xfrm>
            <a:off x="76200" y="33670"/>
            <a:ext cx="930100" cy="1345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6"/>
          <p:cNvPicPr preferRelativeResize="0"/>
          <p:nvPr/>
        </p:nvPicPr>
        <p:blipFill>
          <a:blip r:embed="rId3">
            <a:alphaModFix/>
          </a:blip>
          <a:stretch>
            <a:fillRect/>
          </a:stretch>
        </p:blipFill>
        <p:spPr>
          <a:xfrm>
            <a:off x="-19493" y="381000"/>
            <a:ext cx="8839201" cy="5410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8C67-7686-5A5C-5575-E3CDA6DA0AF6}"/>
              </a:ext>
            </a:extLst>
          </p:cNvPr>
          <p:cNvSpPr>
            <a:spLocks noGrp="1"/>
          </p:cNvSpPr>
          <p:nvPr>
            <p:ph type="title"/>
          </p:nvPr>
        </p:nvSpPr>
        <p:spPr>
          <a:xfrm>
            <a:off x="457200" y="152400"/>
            <a:ext cx="8229600" cy="639762"/>
          </a:xfrm>
        </p:spPr>
        <p:txBody>
          <a:bodyPr>
            <a:normAutofit fontScale="90000"/>
          </a:bodyPr>
          <a:lstStyle/>
          <a:p>
            <a:r>
              <a:rPr lang="en-US" dirty="0"/>
              <a:t>Case:</a:t>
            </a:r>
          </a:p>
        </p:txBody>
      </p:sp>
      <p:sp>
        <p:nvSpPr>
          <p:cNvPr id="3" name="Content Placeholder 2">
            <a:extLst>
              <a:ext uri="{FF2B5EF4-FFF2-40B4-BE49-F238E27FC236}">
                <a16:creationId xmlns:a16="http://schemas.microsoft.com/office/drawing/2014/main" id="{8784922C-C010-1887-45D7-01C5920BD4BF}"/>
              </a:ext>
            </a:extLst>
          </p:cNvPr>
          <p:cNvSpPr>
            <a:spLocks noGrp="1"/>
          </p:cNvSpPr>
          <p:nvPr>
            <p:ph idx="1"/>
          </p:nvPr>
        </p:nvSpPr>
        <p:spPr>
          <a:xfrm>
            <a:off x="0" y="990600"/>
            <a:ext cx="9067800" cy="5867400"/>
          </a:xfrm>
        </p:spPr>
        <p:txBody>
          <a:bodyPr>
            <a:normAutofit fontScale="62500" lnSpcReduction="20000"/>
          </a:bodyPr>
          <a:lstStyle/>
          <a:p>
            <a:r>
              <a:rPr lang="en-US" sz="4500" dirty="0"/>
              <a:t>04/15/2013: Successful </a:t>
            </a:r>
            <a:r>
              <a:rPr lang="en-US" sz="4500" dirty="0" err="1"/>
              <a:t>Optease</a:t>
            </a:r>
            <a:r>
              <a:rPr lang="en-US" sz="4500" dirty="0"/>
              <a:t> Cordis IVC Filter placement in perioperative period for knee surgery while coumadin held </a:t>
            </a:r>
            <a:r>
              <a:rPr lang="en-US" sz="4500" dirty="0">
                <a:sym typeface="Wingdings" panose="05000000000000000000" pitchFamily="2" charset="2"/>
              </a:rPr>
              <a:t> coumadin restarted post.</a:t>
            </a:r>
          </a:p>
          <a:p>
            <a:pPr algn="l"/>
            <a:r>
              <a:rPr lang="en-US" sz="4500" dirty="0">
                <a:sym typeface="Wingdings" panose="05000000000000000000" pitchFamily="2" charset="2"/>
              </a:rPr>
              <a:t>06/2015: Continued coumadin, seen in office.  US duplex venous ordered: </a:t>
            </a:r>
            <a:r>
              <a:rPr lang="en-US" sz="4500" b="0" i="0" u="none" strike="noStrike" baseline="0" dirty="0"/>
              <a:t>Deep Veins: There is remote (old) deep vein thrombosis of the common femoral vein, profunda femoral vein, femoral vein, popliteal vein and gastrocnemius vein. This is unchanged since the prior study done on 5/12/2014. There is deep venous incompetence as described below. Superficial Veins: There is remote (old) superficial vein thrombosis of the great saphenous vein and small saphenous vein.  There is superficial vein incompetence (by color Doppler analysis) of mid thigh great saphenous vein varicosities. Perforators: There is perforator vein incompetence.</a:t>
            </a:r>
          </a:p>
          <a:p>
            <a:endParaRPr lang="en-US" dirty="0"/>
          </a:p>
        </p:txBody>
      </p:sp>
      <p:pic>
        <p:nvPicPr>
          <p:cNvPr id="4" name="Google Shape;185;p30">
            <a:extLst>
              <a:ext uri="{FF2B5EF4-FFF2-40B4-BE49-F238E27FC236}">
                <a16:creationId xmlns:a16="http://schemas.microsoft.com/office/drawing/2014/main" id="{1D5FB763-822E-19CB-EAB7-47125EA91BB4}"/>
              </a:ext>
            </a:extLst>
          </p:cNvPr>
          <p:cNvPicPr preferRelativeResize="0"/>
          <p:nvPr/>
        </p:nvPicPr>
        <p:blipFill>
          <a:blip r:embed="rId2">
            <a:alphaModFix/>
          </a:blip>
          <a:stretch>
            <a:fillRect/>
          </a:stretch>
        </p:blipFill>
        <p:spPr>
          <a:xfrm>
            <a:off x="63795" y="26581"/>
            <a:ext cx="622005" cy="887819"/>
          </a:xfrm>
          <a:prstGeom prst="rect">
            <a:avLst/>
          </a:prstGeom>
          <a:noFill/>
          <a:ln>
            <a:noFill/>
          </a:ln>
        </p:spPr>
      </p:pic>
    </p:spTree>
    <p:extLst>
      <p:ext uri="{BB962C8B-B14F-4D97-AF65-F5344CB8AC3E}">
        <p14:creationId xmlns:p14="http://schemas.microsoft.com/office/powerpoint/2010/main" val="1286311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96E83-8C6B-08EC-5A1D-CB320E85B854}"/>
              </a:ext>
            </a:extLst>
          </p:cNvPr>
          <p:cNvSpPr>
            <a:spLocks noGrp="1"/>
          </p:cNvSpPr>
          <p:nvPr>
            <p:ph type="title"/>
          </p:nvPr>
        </p:nvSpPr>
        <p:spPr>
          <a:xfrm>
            <a:off x="457200" y="274638"/>
            <a:ext cx="8229600" cy="505757"/>
          </a:xfrm>
        </p:spPr>
        <p:txBody>
          <a:bodyPr>
            <a:normAutofit fontScale="90000"/>
          </a:bodyPr>
          <a:lstStyle/>
          <a:p>
            <a:r>
              <a:rPr lang="en-US" dirty="0"/>
              <a:t>Case:</a:t>
            </a:r>
          </a:p>
        </p:txBody>
      </p:sp>
      <p:sp>
        <p:nvSpPr>
          <p:cNvPr id="5" name="TextBox 4">
            <a:extLst>
              <a:ext uri="{FF2B5EF4-FFF2-40B4-BE49-F238E27FC236}">
                <a16:creationId xmlns:a16="http://schemas.microsoft.com/office/drawing/2014/main" id="{2FD3AC4D-F3C9-65B4-8567-7459D9A3132D}"/>
              </a:ext>
            </a:extLst>
          </p:cNvPr>
          <p:cNvSpPr txBox="1"/>
          <p:nvPr/>
        </p:nvSpPr>
        <p:spPr>
          <a:xfrm>
            <a:off x="194930" y="1638134"/>
            <a:ext cx="8458200" cy="4401205"/>
          </a:xfrm>
          <a:prstGeom prst="rect">
            <a:avLst/>
          </a:prstGeom>
          <a:noFill/>
        </p:spPr>
        <p:txBody>
          <a:bodyPr wrap="square">
            <a:spAutoFit/>
          </a:bodyPr>
          <a:lstStyle/>
          <a:p>
            <a:pPr marL="457200" indent="-457200" algn="l">
              <a:buFont typeface="Arial" panose="020B0604020202020204" pitchFamily="34" charset="0"/>
              <a:buChar char="•"/>
            </a:pPr>
            <a:r>
              <a:rPr lang="en-US" sz="2800" dirty="0"/>
              <a:t>Lost to follow up until 2019 office visit: came to office feeling well.  Wanted to come off coumadin.  Was switched to Xarelto 10 mg QD.</a:t>
            </a:r>
          </a:p>
          <a:p>
            <a:pPr marL="457200" indent="-457200" algn="l" rtl="0">
              <a:buFont typeface="Arial" panose="020B0604020202020204" pitchFamily="34" charset="0"/>
              <a:buChar char="•"/>
            </a:pPr>
            <a:r>
              <a:rPr lang="en-US" sz="2800" dirty="0"/>
              <a:t>Followed up again 2021: l&gt;r leg swelling, pain.  CT venogram ordered:  no thrombus in IVC filter. </a:t>
            </a:r>
            <a:r>
              <a:rPr lang="en-US" sz="2800" b="0" i="0" u="none" strike="noStrike" baseline="0" dirty="0">
                <a:solidFill>
                  <a:srgbClr val="000000"/>
                </a:solidFill>
              </a:rPr>
              <a:t>Long segment stenosis extending from the left common iliac to </a:t>
            </a:r>
            <a:r>
              <a:rPr lang="en-US" sz="2800" dirty="0">
                <a:solidFill>
                  <a:srgbClr val="000000"/>
                </a:solidFill>
              </a:rPr>
              <a:t> </a:t>
            </a:r>
            <a:r>
              <a:rPr lang="en-US" sz="2800" b="0" i="0" u="none" strike="noStrike" baseline="0" dirty="0">
                <a:solidFill>
                  <a:srgbClr val="000000"/>
                </a:solidFill>
              </a:rPr>
              <a:t>left common femoral vein with associated calcifications, likely </a:t>
            </a:r>
            <a:r>
              <a:rPr lang="en-US" sz="2800" dirty="0">
                <a:solidFill>
                  <a:srgbClr val="000000"/>
                </a:solidFill>
              </a:rPr>
              <a:t> </a:t>
            </a:r>
            <a:r>
              <a:rPr lang="en-US" sz="2800" b="0" i="0" u="none" strike="noStrike" baseline="0" dirty="0">
                <a:solidFill>
                  <a:srgbClr val="000000"/>
                </a:solidFill>
              </a:rPr>
              <a:t>sequelae of prior DVT. </a:t>
            </a:r>
          </a:p>
          <a:p>
            <a:pPr marL="457200" indent="-457200" algn="l" rtl="0">
              <a:buFont typeface="Arial" panose="020B0604020202020204" pitchFamily="34" charset="0"/>
              <a:buChar char="•"/>
            </a:pPr>
            <a:r>
              <a:rPr lang="en-US" sz="2800" dirty="0">
                <a:solidFill>
                  <a:srgbClr val="000000"/>
                </a:solidFill>
              </a:rPr>
              <a:t>Followed up again 04/2023: CT venogram ordered.</a:t>
            </a:r>
            <a:endParaRPr lang="en-US" sz="2800" b="0" i="0" u="none" strike="noStrike" baseline="0" dirty="0">
              <a:solidFill>
                <a:srgbClr val="000000"/>
              </a:solidFill>
            </a:endParaRPr>
          </a:p>
          <a:p>
            <a:pPr marL="457200" indent="-457200" algn="l" rtl="0">
              <a:buFont typeface="Arial" panose="020B0604020202020204" pitchFamily="34" charset="0"/>
              <a:buChar char="•"/>
            </a:pPr>
            <a:r>
              <a:rPr lang="en-US" sz="2800" b="1" dirty="0"/>
              <a:t>Meds: </a:t>
            </a:r>
            <a:r>
              <a:rPr lang="en-US" sz="2800" dirty="0"/>
              <a:t>Xarelto 10 mg QD, amlodipine 2.5 mg QD</a:t>
            </a:r>
          </a:p>
        </p:txBody>
      </p:sp>
      <p:pic>
        <p:nvPicPr>
          <p:cNvPr id="6" name="Google Shape;185;p30">
            <a:extLst>
              <a:ext uri="{FF2B5EF4-FFF2-40B4-BE49-F238E27FC236}">
                <a16:creationId xmlns:a16="http://schemas.microsoft.com/office/drawing/2014/main" id="{BD700D09-BBB8-3FDC-0FD9-15E3E8B6A9E0}"/>
              </a:ext>
            </a:extLst>
          </p:cNvPr>
          <p:cNvPicPr preferRelativeResize="0"/>
          <p:nvPr/>
        </p:nvPicPr>
        <p:blipFill>
          <a:blip r:embed="rId2">
            <a:alphaModFix/>
          </a:blip>
          <a:stretch>
            <a:fillRect/>
          </a:stretch>
        </p:blipFill>
        <p:spPr>
          <a:xfrm>
            <a:off x="194930" y="3544"/>
            <a:ext cx="930100" cy="1345775"/>
          </a:xfrm>
          <a:prstGeom prst="rect">
            <a:avLst/>
          </a:prstGeom>
          <a:noFill/>
          <a:ln>
            <a:noFill/>
          </a:ln>
        </p:spPr>
      </p:pic>
    </p:spTree>
    <p:extLst>
      <p:ext uri="{BB962C8B-B14F-4D97-AF65-F5344CB8AC3E}">
        <p14:creationId xmlns:p14="http://schemas.microsoft.com/office/powerpoint/2010/main" val="1037550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0AFAA-7779-5DFF-55E7-1960EFDA176D}"/>
              </a:ext>
            </a:extLst>
          </p:cNvPr>
          <p:cNvSpPr>
            <a:spLocks noGrp="1"/>
          </p:cNvSpPr>
          <p:nvPr>
            <p:ph type="title"/>
          </p:nvPr>
        </p:nvSpPr>
        <p:spPr>
          <a:xfrm>
            <a:off x="457200" y="-15949"/>
            <a:ext cx="8229600" cy="1143000"/>
          </a:xfrm>
        </p:spPr>
        <p:txBody>
          <a:bodyPr/>
          <a:lstStyle/>
          <a:p>
            <a:r>
              <a:rPr lang="en-US" dirty="0"/>
              <a:t>CT Scan:</a:t>
            </a:r>
          </a:p>
        </p:txBody>
      </p:sp>
      <p:pic>
        <p:nvPicPr>
          <p:cNvPr id="4" name="Screen Recording 3">
            <a:hlinkClick r:id="" action="ppaction://media"/>
            <a:extLst>
              <a:ext uri="{FF2B5EF4-FFF2-40B4-BE49-F238E27FC236}">
                <a16:creationId xmlns:a16="http://schemas.microsoft.com/office/drawing/2014/main" id="{5CD73D49-7D93-4888-82D2-6DAB1E6A441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752600" y="1146931"/>
            <a:ext cx="5943600" cy="5025269"/>
          </a:xfrm>
        </p:spPr>
      </p:pic>
      <p:pic>
        <p:nvPicPr>
          <p:cNvPr id="3" name="Google Shape;185;p30">
            <a:extLst>
              <a:ext uri="{FF2B5EF4-FFF2-40B4-BE49-F238E27FC236}">
                <a16:creationId xmlns:a16="http://schemas.microsoft.com/office/drawing/2014/main" id="{B5E20958-783A-B429-DE87-4D51BEBCA5CE}"/>
              </a:ext>
            </a:extLst>
          </p:cNvPr>
          <p:cNvPicPr preferRelativeResize="0"/>
          <p:nvPr/>
        </p:nvPicPr>
        <p:blipFill>
          <a:blip r:embed="rId5">
            <a:alphaModFix/>
          </a:blip>
          <a:stretch>
            <a:fillRect/>
          </a:stretch>
        </p:blipFill>
        <p:spPr>
          <a:xfrm>
            <a:off x="228600" y="228600"/>
            <a:ext cx="930100" cy="1345775"/>
          </a:xfrm>
          <a:prstGeom prst="rect">
            <a:avLst/>
          </a:prstGeom>
          <a:noFill/>
          <a:ln>
            <a:noFill/>
          </a:ln>
        </p:spPr>
      </p:pic>
    </p:spTree>
    <p:extLst>
      <p:ext uri="{BB962C8B-B14F-4D97-AF65-F5344CB8AC3E}">
        <p14:creationId xmlns:p14="http://schemas.microsoft.com/office/powerpoint/2010/main" val="53936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BD312-C171-4756-B660-A15A58A2C2DC}"/>
              </a:ext>
            </a:extLst>
          </p:cNvPr>
          <p:cNvSpPr>
            <a:spLocks noGrp="1"/>
          </p:cNvSpPr>
          <p:nvPr>
            <p:ph type="title"/>
          </p:nvPr>
        </p:nvSpPr>
        <p:spPr/>
        <p:txBody>
          <a:bodyPr/>
          <a:lstStyle/>
          <a:p>
            <a:r>
              <a:rPr lang="en-US" dirty="0"/>
              <a:t>CT Scan:</a:t>
            </a:r>
          </a:p>
        </p:txBody>
      </p:sp>
      <p:pic>
        <p:nvPicPr>
          <p:cNvPr id="4" name="Picture 3">
            <a:extLst>
              <a:ext uri="{FF2B5EF4-FFF2-40B4-BE49-F238E27FC236}">
                <a16:creationId xmlns:a16="http://schemas.microsoft.com/office/drawing/2014/main" id="{3E24DBEF-AA1F-4F3A-8552-67DA41763192}"/>
              </a:ext>
            </a:extLst>
          </p:cNvPr>
          <p:cNvPicPr>
            <a:picLocks noChangeAspect="1"/>
          </p:cNvPicPr>
          <p:nvPr/>
        </p:nvPicPr>
        <p:blipFill>
          <a:blip r:embed="rId2"/>
          <a:stretch>
            <a:fillRect/>
          </a:stretch>
        </p:blipFill>
        <p:spPr>
          <a:xfrm>
            <a:off x="186070" y="1757488"/>
            <a:ext cx="6105742" cy="3989409"/>
          </a:xfrm>
          <a:prstGeom prst="rect">
            <a:avLst/>
          </a:prstGeom>
        </p:spPr>
      </p:pic>
      <p:sp>
        <p:nvSpPr>
          <p:cNvPr id="5" name="TextBox 4">
            <a:extLst>
              <a:ext uri="{FF2B5EF4-FFF2-40B4-BE49-F238E27FC236}">
                <a16:creationId xmlns:a16="http://schemas.microsoft.com/office/drawing/2014/main" id="{AA9B2F08-7F34-68FE-572A-1B9C229BC7D6}"/>
              </a:ext>
            </a:extLst>
          </p:cNvPr>
          <p:cNvSpPr txBox="1"/>
          <p:nvPr/>
        </p:nvSpPr>
        <p:spPr>
          <a:xfrm>
            <a:off x="6562942" y="1524000"/>
            <a:ext cx="2657258" cy="3970318"/>
          </a:xfrm>
          <a:prstGeom prst="rect">
            <a:avLst/>
          </a:prstGeom>
          <a:noFill/>
        </p:spPr>
        <p:txBody>
          <a:bodyPr wrap="square" rtlCol="0">
            <a:spAutoFit/>
          </a:bodyPr>
          <a:lstStyle/>
          <a:p>
            <a:r>
              <a:rPr lang="en-US" dirty="0"/>
              <a:t>CT Read: Diminutive left common iliac vein with proximal compression into the right common iliac artery consistent with chronic occlusive sequela of DVT associated with May </a:t>
            </a:r>
            <a:r>
              <a:rPr lang="en-US" dirty="0" err="1"/>
              <a:t>Thurner</a:t>
            </a:r>
            <a:r>
              <a:rPr lang="en-US" dirty="0"/>
              <a:t> syndrome.  Multiple venous collaterals within the subcutaneous tissue.  Correlate with signs and symptoms of post-thrombotic syndrome.</a:t>
            </a:r>
          </a:p>
        </p:txBody>
      </p:sp>
      <p:pic>
        <p:nvPicPr>
          <p:cNvPr id="7" name="Google Shape;185;p30">
            <a:extLst>
              <a:ext uri="{FF2B5EF4-FFF2-40B4-BE49-F238E27FC236}">
                <a16:creationId xmlns:a16="http://schemas.microsoft.com/office/drawing/2014/main" id="{BAFAA689-3D3A-C78E-DA9E-57ECD02CC642}"/>
              </a:ext>
            </a:extLst>
          </p:cNvPr>
          <p:cNvPicPr preferRelativeResize="0"/>
          <p:nvPr/>
        </p:nvPicPr>
        <p:blipFill>
          <a:blip r:embed="rId3">
            <a:alphaModFix/>
          </a:blip>
          <a:stretch>
            <a:fillRect/>
          </a:stretch>
        </p:blipFill>
        <p:spPr>
          <a:xfrm>
            <a:off x="194930" y="3544"/>
            <a:ext cx="930100" cy="1345775"/>
          </a:xfrm>
          <a:prstGeom prst="rect">
            <a:avLst/>
          </a:prstGeom>
          <a:noFill/>
          <a:ln>
            <a:noFill/>
          </a:ln>
        </p:spPr>
      </p:pic>
      <p:sp>
        <p:nvSpPr>
          <p:cNvPr id="14" name="Arrow: Right 13">
            <a:extLst>
              <a:ext uri="{FF2B5EF4-FFF2-40B4-BE49-F238E27FC236}">
                <a16:creationId xmlns:a16="http://schemas.microsoft.com/office/drawing/2014/main" id="{42A006F8-39F6-DA62-0A3E-A2401087AA6A}"/>
              </a:ext>
            </a:extLst>
          </p:cNvPr>
          <p:cNvSpPr/>
          <p:nvPr/>
        </p:nvSpPr>
        <p:spPr>
          <a:xfrm>
            <a:off x="1905000" y="2057400"/>
            <a:ext cx="533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Up 14">
            <a:extLst>
              <a:ext uri="{FF2B5EF4-FFF2-40B4-BE49-F238E27FC236}">
                <a16:creationId xmlns:a16="http://schemas.microsoft.com/office/drawing/2014/main" id="{98BE9862-4633-EC26-B2B7-724A916FAC9C}"/>
              </a:ext>
            </a:extLst>
          </p:cNvPr>
          <p:cNvSpPr/>
          <p:nvPr/>
        </p:nvSpPr>
        <p:spPr>
          <a:xfrm>
            <a:off x="2590800" y="2819400"/>
            <a:ext cx="2286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822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1651-1A4D-3630-5758-A345122AD8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F7B1F0-0D71-40B3-8BCA-CCC6F32571A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FC4DF39-6676-699D-2165-28FBB739821D}"/>
              </a:ext>
            </a:extLst>
          </p:cNvPr>
          <p:cNvPicPr>
            <a:picLocks noChangeAspect="1"/>
          </p:cNvPicPr>
          <p:nvPr/>
        </p:nvPicPr>
        <p:blipFill>
          <a:blip r:embed="rId3"/>
          <a:stretch>
            <a:fillRect/>
          </a:stretch>
        </p:blipFill>
        <p:spPr>
          <a:xfrm>
            <a:off x="2247900" y="39622"/>
            <a:ext cx="4648200" cy="2310794"/>
          </a:xfrm>
          <a:prstGeom prst="rect">
            <a:avLst/>
          </a:prstGeom>
        </p:spPr>
      </p:pic>
      <p:pic>
        <p:nvPicPr>
          <p:cNvPr id="7" name="Picture 6">
            <a:extLst>
              <a:ext uri="{FF2B5EF4-FFF2-40B4-BE49-F238E27FC236}">
                <a16:creationId xmlns:a16="http://schemas.microsoft.com/office/drawing/2014/main" id="{5CA2147E-2E37-776B-07B0-A73A7ADE617D}"/>
              </a:ext>
            </a:extLst>
          </p:cNvPr>
          <p:cNvPicPr>
            <a:picLocks noChangeAspect="1"/>
          </p:cNvPicPr>
          <p:nvPr/>
        </p:nvPicPr>
        <p:blipFill>
          <a:blip r:embed="rId4"/>
          <a:stretch>
            <a:fillRect/>
          </a:stretch>
        </p:blipFill>
        <p:spPr>
          <a:xfrm>
            <a:off x="0" y="2585432"/>
            <a:ext cx="4445389" cy="3997930"/>
          </a:xfrm>
          <a:prstGeom prst="rect">
            <a:avLst/>
          </a:prstGeom>
        </p:spPr>
      </p:pic>
      <p:pic>
        <p:nvPicPr>
          <p:cNvPr id="10" name="Google Shape;177;p29">
            <a:extLst>
              <a:ext uri="{FF2B5EF4-FFF2-40B4-BE49-F238E27FC236}">
                <a16:creationId xmlns:a16="http://schemas.microsoft.com/office/drawing/2014/main" id="{342D169F-FC64-38D2-A246-AFFE7D123138}"/>
              </a:ext>
            </a:extLst>
          </p:cNvPr>
          <p:cNvPicPr preferRelativeResize="0"/>
          <p:nvPr/>
        </p:nvPicPr>
        <p:blipFill>
          <a:blip r:embed="rId5">
            <a:alphaModFix/>
          </a:blip>
          <a:stretch>
            <a:fillRect/>
          </a:stretch>
        </p:blipFill>
        <p:spPr>
          <a:xfrm>
            <a:off x="4672918" y="2481694"/>
            <a:ext cx="2983060" cy="4205406"/>
          </a:xfrm>
          <a:prstGeom prst="rect">
            <a:avLst/>
          </a:prstGeom>
          <a:noFill/>
          <a:ln>
            <a:noFill/>
          </a:ln>
        </p:spPr>
      </p:pic>
      <p:pic>
        <p:nvPicPr>
          <p:cNvPr id="4" name="Google Shape;185;p30">
            <a:extLst>
              <a:ext uri="{FF2B5EF4-FFF2-40B4-BE49-F238E27FC236}">
                <a16:creationId xmlns:a16="http://schemas.microsoft.com/office/drawing/2014/main" id="{DBCE69D9-E164-0AB5-0014-315EFBDD5490}"/>
              </a:ext>
            </a:extLst>
          </p:cNvPr>
          <p:cNvPicPr preferRelativeResize="0"/>
          <p:nvPr/>
        </p:nvPicPr>
        <p:blipFill>
          <a:blip r:embed="rId6">
            <a:alphaModFix/>
          </a:blip>
          <a:stretch>
            <a:fillRect/>
          </a:stretch>
        </p:blipFill>
        <p:spPr>
          <a:xfrm>
            <a:off x="194930" y="3544"/>
            <a:ext cx="930100" cy="1345775"/>
          </a:xfrm>
          <a:prstGeom prst="rect">
            <a:avLst/>
          </a:prstGeom>
          <a:noFill/>
          <a:ln>
            <a:noFill/>
          </a:ln>
        </p:spPr>
      </p:pic>
    </p:spTree>
    <p:extLst>
      <p:ext uri="{BB962C8B-B14F-4D97-AF65-F5344CB8AC3E}">
        <p14:creationId xmlns:p14="http://schemas.microsoft.com/office/powerpoint/2010/main" val="367817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CCAA-EEB5-0DC3-0BAB-3527EF45771B}"/>
              </a:ext>
            </a:extLst>
          </p:cNvPr>
          <p:cNvSpPr>
            <a:spLocks noGrp="1"/>
          </p:cNvSpPr>
          <p:nvPr>
            <p:ph type="title"/>
          </p:nvPr>
        </p:nvSpPr>
        <p:spPr/>
        <p:txBody>
          <a:bodyPr/>
          <a:lstStyle/>
          <a:p>
            <a:r>
              <a:rPr lang="en-US" dirty="0"/>
              <a:t>CEAP</a:t>
            </a:r>
          </a:p>
        </p:txBody>
      </p:sp>
      <p:sp>
        <p:nvSpPr>
          <p:cNvPr id="3" name="Content Placeholder 2">
            <a:extLst>
              <a:ext uri="{FF2B5EF4-FFF2-40B4-BE49-F238E27FC236}">
                <a16:creationId xmlns:a16="http://schemas.microsoft.com/office/drawing/2014/main" id="{61756FAB-33CB-DD68-195D-8B058146EC2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5D76889-B193-D7CA-A7BB-E9BCE08A68F6}"/>
              </a:ext>
            </a:extLst>
          </p:cNvPr>
          <p:cNvPicPr>
            <a:picLocks noChangeAspect="1"/>
          </p:cNvPicPr>
          <p:nvPr/>
        </p:nvPicPr>
        <p:blipFill>
          <a:blip r:embed="rId2"/>
          <a:stretch>
            <a:fillRect/>
          </a:stretch>
        </p:blipFill>
        <p:spPr>
          <a:xfrm>
            <a:off x="0" y="2326757"/>
            <a:ext cx="9144000" cy="3072848"/>
          </a:xfrm>
          <a:prstGeom prst="rect">
            <a:avLst/>
          </a:prstGeom>
        </p:spPr>
      </p:pic>
      <p:pic>
        <p:nvPicPr>
          <p:cNvPr id="6" name="Google Shape;185;p30">
            <a:extLst>
              <a:ext uri="{FF2B5EF4-FFF2-40B4-BE49-F238E27FC236}">
                <a16:creationId xmlns:a16="http://schemas.microsoft.com/office/drawing/2014/main" id="{FB14647B-625C-F819-3F5B-36B6E38A6C20}"/>
              </a:ext>
            </a:extLst>
          </p:cNvPr>
          <p:cNvPicPr preferRelativeResize="0"/>
          <p:nvPr/>
        </p:nvPicPr>
        <p:blipFill>
          <a:blip r:embed="rId3">
            <a:alphaModFix/>
          </a:blip>
          <a:stretch>
            <a:fillRect/>
          </a:stretch>
        </p:blipFill>
        <p:spPr>
          <a:xfrm>
            <a:off x="194930" y="3544"/>
            <a:ext cx="930100" cy="1345775"/>
          </a:xfrm>
          <a:prstGeom prst="rect">
            <a:avLst/>
          </a:prstGeom>
          <a:noFill/>
          <a:ln>
            <a:noFill/>
          </a:ln>
        </p:spPr>
      </p:pic>
    </p:spTree>
    <p:extLst>
      <p:ext uri="{BB962C8B-B14F-4D97-AF65-F5344CB8AC3E}">
        <p14:creationId xmlns:p14="http://schemas.microsoft.com/office/powerpoint/2010/main" val="355427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3505200" y="6096000"/>
            <a:ext cx="3367201" cy="381000"/>
          </a:xfrm>
          <a:prstGeom prst="rect">
            <a:avLst/>
          </a:prstGeom>
        </p:spPr>
        <p:txBody>
          <a:bodyPr spcFirstLastPara="1" vert="horz" wrap="square" lIns="91425" tIns="91425" rIns="91425" bIns="91425" rtlCol="0" anchor="t" anchorCtr="0">
            <a:normAutofit fontScale="90000"/>
          </a:bodyPr>
          <a:lstStyle/>
          <a:p>
            <a:pPr>
              <a:lnSpc>
                <a:spcPct val="115000"/>
              </a:lnSpc>
            </a:pPr>
            <a:r>
              <a:rPr lang="en" sz="1800" dirty="0">
                <a:solidFill>
                  <a:schemeClr val="dk2"/>
                </a:solidFill>
              </a:rPr>
              <a:t>Venous Clinical Severity Score</a:t>
            </a:r>
            <a:endParaRPr sz="1800" dirty="0">
              <a:solidFill>
                <a:schemeClr val="dk2"/>
              </a:solidFill>
            </a:endParaRPr>
          </a:p>
          <a:p>
            <a:pPr>
              <a:spcBef>
                <a:spcPts val="1200"/>
              </a:spcBef>
            </a:pPr>
            <a:endParaRPr dirty="0"/>
          </a:p>
        </p:txBody>
      </p:sp>
      <p:pic>
        <p:nvPicPr>
          <p:cNvPr id="184" name="Google Shape;184;p30"/>
          <p:cNvPicPr preferRelativeResize="0"/>
          <p:nvPr/>
        </p:nvPicPr>
        <p:blipFill>
          <a:blip r:embed="rId3">
            <a:alphaModFix/>
          </a:blip>
          <a:stretch>
            <a:fillRect/>
          </a:stretch>
        </p:blipFill>
        <p:spPr>
          <a:xfrm>
            <a:off x="1143000" y="838200"/>
            <a:ext cx="7543800" cy="5181600"/>
          </a:xfrm>
          <a:prstGeom prst="rect">
            <a:avLst/>
          </a:prstGeom>
          <a:noFill/>
          <a:ln>
            <a:noFill/>
          </a:ln>
        </p:spPr>
      </p:pic>
      <p:pic>
        <p:nvPicPr>
          <p:cNvPr id="2" name="Google Shape;185;p30">
            <a:extLst>
              <a:ext uri="{FF2B5EF4-FFF2-40B4-BE49-F238E27FC236}">
                <a16:creationId xmlns:a16="http://schemas.microsoft.com/office/drawing/2014/main" id="{4119C1B1-0E05-8FB2-BBE7-09F4E52607EC}"/>
              </a:ext>
            </a:extLst>
          </p:cNvPr>
          <p:cNvPicPr preferRelativeResize="0"/>
          <p:nvPr/>
        </p:nvPicPr>
        <p:blipFill>
          <a:blip r:embed="rId4">
            <a:alphaModFix/>
          </a:blip>
          <a:stretch>
            <a:fillRect/>
          </a:stretch>
        </p:blipFill>
        <p:spPr>
          <a:xfrm>
            <a:off x="152400" y="152400"/>
            <a:ext cx="930100" cy="13457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27149</TotalTime>
  <Words>1149</Words>
  <Application>Microsoft Office PowerPoint</Application>
  <PresentationFormat>On-screen Show (4:3)</PresentationFormat>
  <Paragraphs>75</Paragraphs>
  <Slides>25</Slides>
  <Notes>16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ElsevierGulliver</vt:lpstr>
      <vt:lpstr>Google Sans</vt:lpstr>
      <vt:lpstr>Office Theme</vt:lpstr>
      <vt:lpstr>PowerPoint Presentation</vt:lpstr>
      <vt:lpstr>Case:</vt:lpstr>
      <vt:lpstr>Case:</vt:lpstr>
      <vt:lpstr>Case:</vt:lpstr>
      <vt:lpstr>CT Scan:</vt:lpstr>
      <vt:lpstr>CT Scan:</vt:lpstr>
      <vt:lpstr>PowerPoint Presentation</vt:lpstr>
      <vt:lpstr>CEAP</vt:lpstr>
      <vt:lpstr>Venous Clinical Severity Score </vt:lpstr>
      <vt:lpstr>Case Plan</vt:lpstr>
      <vt:lpstr>IVC Removal</vt:lpstr>
      <vt:lpstr>PowerPoint Presentation</vt:lpstr>
      <vt:lpstr>PowerPoint Presentation</vt:lpstr>
      <vt:lpstr>PowerPoint Presentation</vt:lpstr>
      <vt:lpstr>PowerPoint Presentation</vt:lpstr>
      <vt:lpstr>PowerPoint Presentation</vt:lpstr>
      <vt:lpstr>PowerPoint Presentation</vt:lpstr>
      <vt:lpstr>Anatomy of Lower Ext Venous System </vt:lpstr>
      <vt:lpstr>PowerPoint Presentation</vt:lpstr>
      <vt:lpstr>Imaging Modalities:</vt:lpstr>
      <vt:lpstr>Iliac Vein Compression:</vt:lpstr>
      <vt:lpstr>PowerPoint Presentation</vt:lpstr>
      <vt:lpstr>PowerPoint Presentation</vt:lpstr>
      <vt:lpstr>Endovascular treatment for Iliac Compression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CVIPACS</dc:creator>
  <cp:lastModifiedBy>Osman Jaffer</cp:lastModifiedBy>
  <cp:revision>48</cp:revision>
  <dcterms:created xsi:type="dcterms:W3CDTF">2023-03-08T14:04:43Z</dcterms:created>
  <dcterms:modified xsi:type="dcterms:W3CDTF">2023-05-30T19:15:07Z</dcterms:modified>
</cp:coreProperties>
</file>