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4632" r:id="rId3"/>
    <p:sldMasterId id="2147484671" r:id="rId4"/>
    <p:sldMasterId id="2147484696" r:id="rId5"/>
    <p:sldMasterId id="2147484708" r:id="rId6"/>
    <p:sldMasterId id="2147484746" r:id="rId7"/>
    <p:sldMasterId id="2147484758" r:id="rId8"/>
    <p:sldMasterId id="2147484771" r:id="rId9"/>
    <p:sldMasterId id="2147484784" r:id="rId10"/>
  </p:sldMasterIdLst>
  <p:notesMasterIdLst>
    <p:notesMasterId r:id="rId35"/>
  </p:notesMasterIdLst>
  <p:sldIdLst>
    <p:sldId id="275" r:id="rId11"/>
    <p:sldId id="617" r:id="rId12"/>
    <p:sldId id="2071" r:id="rId13"/>
    <p:sldId id="2192" r:id="rId14"/>
    <p:sldId id="2193" r:id="rId15"/>
    <p:sldId id="2179" r:id="rId16"/>
    <p:sldId id="2190" r:id="rId17"/>
    <p:sldId id="2189" r:id="rId18"/>
    <p:sldId id="2191" r:id="rId19"/>
    <p:sldId id="2178" r:id="rId20"/>
    <p:sldId id="2188" r:id="rId21"/>
    <p:sldId id="2181" r:id="rId22"/>
    <p:sldId id="2182" r:id="rId23"/>
    <p:sldId id="2183" r:id="rId24"/>
    <p:sldId id="2184" r:id="rId25"/>
    <p:sldId id="479" r:id="rId26"/>
    <p:sldId id="471" r:id="rId27"/>
    <p:sldId id="470" r:id="rId28"/>
    <p:sldId id="472" r:id="rId29"/>
    <p:sldId id="475" r:id="rId30"/>
    <p:sldId id="476" r:id="rId31"/>
    <p:sldId id="473" r:id="rId32"/>
    <p:sldId id="478" r:id="rId33"/>
    <p:sldId id="2172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6387" autoAdjust="0"/>
  </p:normalViewPr>
  <p:slideViewPr>
    <p:cSldViewPr snapToGrid="0">
      <p:cViewPr varScale="1">
        <p:scale>
          <a:sx n="130" d="100"/>
          <a:sy n="130" d="100"/>
        </p:scale>
        <p:origin x="534" y="114"/>
      </p:cViewPr>
      <p:guideLst/>
    </p:cSldViewPr>
  </p:slideViewPr>
  <p:outlineViewPr>
    <p:cViewPr>
      <p:scale>
        <a:sx n="33" d="100"/>
        <a:sy n="33" d="100"/>
      </p:scale>
      <p:origin x="0" y="-53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9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B0E75-4029-4253-8F2C-206E8DC9C1F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5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90833-A2CE-40AC-8E75-6E3D30CBF0E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3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defTabSz="9463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defTabSz="9463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4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939EA-7933-47A6-959A-CB21B42F156A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6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F3ECC-6D06-4E9F-9102-3DAE9ADF4E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262D1-6A6A-46B9-A02C-59600F6361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78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F3ECC-6D06-4E9F-9102-3DAE9ADF4E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262D1-6A6A-46B9-A02C-59600F6361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7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93738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13946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85568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7477977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B367-680B-A154-DCE0-9A5816CDB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35160-0439-22F2-F089-02F4A9D2E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0EA1C-F645-73C7-EEF7-7307589C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1059-A27A-8D42-53E1-A3469416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7890-A86D-C05E-2738-35E3F02C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716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0833-7AF9-46D5-DEB7-8EC290EB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6D-5234-D68D-4D72-3472F2F9C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DD525-F833-85D6-ED83-00724DC4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F1905-6463-828D-F387-601E66E6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060F-40DF-C33B-3262-551B9D3E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79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6C6-2B3C-BD58-047E-77C6C1D2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9B27-0864-9C9A-275A-8B8E363A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64D8-997B-BAEA-C548-28745414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AF9C-FFE1-327A-F1B3-55C3CB67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8CE4E-408C-D217-843D-F5DE494D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3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4DC6-D614-EF14-2337-C2A65F10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F34E-1DBC-D0CC-EEA9-7138F848C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AB345-3287-CDF3-2444-A188B4D33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F1304-D025-DFB9-F57A-E6528DF6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FC58C-7B14-19A1-F163-5725F1F5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C3F5C-6508-950F-5B53-CE978B7E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934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3130-47FE-A885-49C5-1AA2947BB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85767-BF63-73DC-C85A-281AD9AC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733A8-E1EC-36EA-DADE-C7107BEF8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C37AD-E34F-EB9B-9B0D-7327C33A8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CEC33-587E-7C8C-8D80-354057268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274EE-6E85-D262-C4BB-C8FE4E8B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AAC02-02CC-3755-8922-6AE3F3D2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75292-410E-07FA-7BD1-571A1E4C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2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25D6-1ABC-757D-FD5B-63AE45B7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8FD67-AEFD-FF33-3FC0-E2271172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7DB94-6ADB-42F2-EAF5-06CE6238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0E9D-CA64-8763-3C7C-7731A1F0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AB680-064D-0E5E-4EA2-08AA0C6A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D10BC-8488-F996-E3DF-21F1D404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1E80A-F8F4-408D-61E7-9E34320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875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5053-1D63-45C8-5325-DDA6F550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D2F2-53E4-CDE6-1C17-45191864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981A0-6EFE-45B1-EAD6-B151E5BD5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B974-309F-82C0-5678-BC185D413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455F9-462B-AE96-49FD-201A1C87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01008-89E9-B90B-7325-A1F0E879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40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4757-472B-22A0-5999-F5C79D5F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D7C88-73BC-D8AF-7270-5FA3A2E6E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46CF9-41B3-AA15-0BE1-175924BE9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42AC6-156B-3D94-CEAF-1ACF51F8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7911-3071-FF75-B407-8BD24D93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C90A-1187-7210-D308-266AC99A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436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662B-F807-1C92-0E26-B8089D76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96B05-AFB1-D025-0B30-24FF842A1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A33E-F364-BB6C-5E3F-EC07C82B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4317-018E-4CEF-C085-C0DA582D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E1C83-13E0-9CC9-EE11-39623475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641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60CBE-89C8-DCDC-6414-63EC9FE05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F6028-D523-ACF7-6A91-D5F493B3B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D204A-6A5E-637C-E3D8-AA8E4828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89E75-7AEC-7D51-DFFD-161786D1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2F56-3A29-BEEC-570A-AE356166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0192" indent="0" algn="ctr">
              <a:buNone/>
              <a:defRPr/>
            </a:lvl2pPr>
            <a:lvl3pPr marL="820389" indent="0" algn="ctr">
              <a:buNone/>
              <a:defRPr/>
            </a:lvl3pPr>
            <a:lvl4pPr marL="1230575" indent="0" algn="ctr">
              <a:buNone/>
              <a:defRPr/>
            </a:lvl4pPr>
            <a:lvl5pPr marL="1640776" indent="0" algn="ctr">
              <a:buNone/>
              <a:defRPr/>
            </a:lvl5pPr>
            <a:lvl6pPr marL="2050966" indent="0" algn="ctr">
              <a:buNone/>
              <a:defRPr/>
            </a:lvl6pPr>
            <a:lvl7pPr marL="2461159" indent="0" algn="ctr">
              <a:buNone/>
              <a:defRPr/>
            </a:lvl7pPr>
            <a:lvl8pPr marL="2871350" indent="0" algn="ctr">
              <a:buNone/>
              <a:defRPr/>
            </a:lvl8pPr>
            <a:lvl9pPr marL="32815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6215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1212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3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192" indent="0">
              <a:buNone/>
              <a:defRPr sz="1650"/>
            </a:lvl2pPr>
            <a:lvl3pPr marL="820389" indent="0">
              <a:buNone/>
              <a:defRPr sz="1350"/>
            </a:lvl3pPr>
            <a:lvl4pPr marL="1230575" indent="0">
              <a:buNone/>
              <a:defRPr sz="1275"/>
            </a:lvl4pPr>
            <a:lvl5pPr marL="1640776" indent="0">
              <a:buNone/>
              <a:defRPr sz="1275"/>
            </a:lvl5pPr>
            <a:lvl6pPr marL="2050966" indent="0">
              <a:buNone/>
              <a:defRPr sz="1275"/>
            </a:lvl6pPr>
            <a:lvl7pPr marL="2461159" indent="0">
              <a:buNone/>
              <a:defRPr sz="1275"/>
            </a:lvl7pPr>
            <a:lvl8pPr marL="2871350" indent="0">
              <a:buNone/>
              <a:defRPr sz="1275"/>
            </a:lvl8pPr>
            <a:lvl9pPr marL="3281545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1760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1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94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6710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0192" indent="0">
              <a:buNone/>
              <a:defRPr sz="1800" b="1"/>
            </a:lvl2pPr>
            <a:lvl3pPr marL="820389" indent="0">
              <a:buNone/>
              <a:defRPr sz="1650" b="1"/>
            </a:lvl3pPr>
            <a:lvl4pPr marL="1230575" indent="0">
              <a:buNone/>
              <a:defRPr sz="1350" b="1"/>
            </a:lvl4pPr>
            <a:lvl5pPr marL="1640776" indent="0">
              <a:buNone/>
              <a:defRPr sz="1350" b="1"/>
            </a:lvl5pPr>
            <a:lvl6pPr marL="2050966" indent="0">
              <a:buNone/>
              <a:defRPr sz="1350" b="1"/>
            </a:lvl6pPr>
            <a:lvl7pPr marL="2461159" indent="0">
              <a:buNone/>
              <a:defRPr sz="1350" b="1"/>
            </a:lvl7pPr>
            <a:lvl8pPr marL="2871350" indent="0">
              <a:buNone/>
              <a:defRPr sz="1350" b="1"/>
            </a:lvl8pPr>
            <a:lvl9pPr marL="328154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0192" indent="0">
              <a:buNone/>
              <a:defRPr sz="1800" b="1"/>
            </a:lvl2pPr>
            <a:lvl3pPr marL="820389" indent="0">
              <a:buNone/>
              <a:defRPr sz="1650" b="1"/>
            </a:lvl3pPr>
            <a:lvl4pPr marL="1230575" indent="0">
              <a:buNone/>
              <a:defRPr sz="1350" b="1"/>
            </a:lvl4pPr>
            <a:lvl5pPr marL="1640776" indent="0">
              <a:buNone/>
              <a:defRPr sz="1350" b="1"/>
            </a:lvl5pPr>
            <a:lvl6pPr marL="2050966" indent="0">
              <a:buNone/>
              <a:defRPr sz="1350" b="1"/>
            </a:lvl6pPr>
            <a:lvl7pPr marL="2461159" indent="0">
              <a:buNone/>
              <a:defRPr sz="1350" b="1"/>
            </a:lvl7pPr>
            <a:lvl8pPr marL="2871350" indent="0">
              <a:buNone/>
              <a:defRPr sz="1350" b="1"/>
            </a:lvl8pPr>
            <a:lvl9pPr marL="328154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2553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4469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846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8"/>
            <a:ext cx="5111044" cy="4389835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75"/>
            </a:lvl1pPr>
            <a:lvl2pPr marL="410192" indent="0">
              <a:buNone/>
              <a:defRPr sz="1050"/>
            </a:lvl2pPr>
            <a:lvl3pPr marL="820389" indent="0">
              <a:buNone/>
              <a:defRPr sz="900"/>
            </a:lvl3pPr>
            <a:lvl4pPr marL="1230575" indent="0">
              <a:buNone/>
              <a:defRPr sz="900"/>
            </a:lvl4pPr>
            <a:lvl5pPr marL="1640776" indent="0">
              <a:buNone/>
              <a:defRPr sz="900"/>
            </a:lvl5pPr>
            <a:lvl6pPr marL="2050966" indent="0">
              <a:buNone/>
              <a:defRPr sz="900"/>
            </a:lvl6pPr>
            <a:lvl7pPr marL="2461159" indent="0">
              <a:buNone/>
              <a:defRPr sz="900"/>
            </a:lvl7pPr>
            <a:lvl8pPr marL="2871350" indent="0">
              <a:buNone/>
              <a:defRPr sz="900"/>
            </a:lvl8pPr>
            <a:lvl9pPr marL="32815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7183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50"/>
            </a:lvl1pPr>
            <a:lvl2pPr marL="410192" indent="0">
              <a:buNone/>
              <a:defRPr sz="2400"/>
            </a:lvl2pPr>
            <a:lvl3pPr marL="820389" indent="0">
              <a:buNone/>
              <a:defRPr sz="2175"/>
            </a:lvl3pPr>
            <a:lvl4pPr marL="1230575" indent="0">
              <a:buNone/>
              <a:defRPr sz="1800"/>
            </a:lvl4pPr>
            <a:lvl5pPr marL="1640776" indent="0">
              <a:buNone/>
              <a:defRPr sz="1800"/>
            </a:lvl5pPr>
            <a:lvl6pPr marL="2050966" indent="0">
              <a:buNone/>
              <a:defRPr sz="1800"/>
            </a:lvl6pPr>
            <a:lvl7pPr marL="2461159" indent="0">
              <a:buNone/>
              <a:defRPr sz="1800"/>
            </a:lvl7pPr>
            <a:lvl8pPr marL="2871350" indent="0">
              <a:buNone/>
              <a:defRPr sz="1800"/>
            </a:lvl8pPr>
            <a:lvl9pPr marL="3281545" indent="0">
              <a:buNone/>
              <a:defRPr sz="18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48"/>
            <a:ext cx="5486400" cy="603647"/>
          </a:xfrm>
        </p:spPr>
        <p:txBody>
          <a:bodyPr/>
          <a:lstStyle>
            <a:lvl1pPr marL="0" indent="0">
              <a:buNone/>
              <a:defRPr sz="1275"/>
            </a:lvl1pPr>
            <a:lvl2pPr marL="410192" indent="0">
              <a:buNone/>
              <a:defRPr sz="1050"/>
            </a:lvl2pPr>
            <a:lvl3pPr marL="820389" indent="0">
              <a:buNone/>
              <a:defRPr sz="900"/>
            </a:lvl3pPr>
            <a:lvl4pPr marL="1230575" indent="0">
              <a:buNone/>
              <a:defRPr sz="900"/>
            </a:lvl4pPr>
            <a:lvl5pPr marL="1640776" indent="0">
              <a:buNone/>
              <a:defRPr sz="900"/>
            </a:lvl5pPr>
            <a:lvl6pPr marL="2050966" indent="0">
              <a:buNone/>
              <a:defRPr sz="900"/>
            </a:lvl6pPr>
            <a:lvl7pPr marL="2461159" indent="0">
              <a:buNone/>
              <a:defRPr sz="900"/>
            </a:lvl7pPr>
            <a:lvl8pPr marL="2871350" indent="0">
              <a:buNone/>
              <a:defRPr sz="900"/>
            </a:lvl8pPr>
            <a:lvl9pPr marL="32815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81254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1995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6667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0610929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8815501" y="14288"/>
            <a:ext cx="303100" cy="2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0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4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11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0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96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57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2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39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53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92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84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2658" indent="0" algn="ctr">
              <a:buNone/>
              <a:defRPr/>
            </a:lvl2pPr>
            <a:lvl3pPr marL="765326" indent="0" algn="ctr">
              <a:buNone/>
              <a:defRPr/>
            </a:lvl3pPr>
            <a:lvl4pPr marL="1147988" indent="0" algn="ctr">
              <a:buNone/>
              <a:defRPr/>
            </a:lvl4pPr>
            <a:lvl5pPr marL="1530626" indent="0" algn="ctr">
              <a:buNone/>
              <a:defRPr/>
            </a:lvl5pPr>
            <a:lvl6pPr marL="1913293" indent="0" algn="ctr">
              <a:buNone/>
              <a:defRPr/>
            </a:lvl6pPr>
            <a:lvl7pPr marL="2295968" indent="0" algn="ctr">
              <a:buNone/>
              <a:defRPr/>
            </a:lvl7pPr>
            <a:lvl8pPr marL="2678621" indent="0" algn="ctr">
              <a:buNone/>
              <a:defRPr/>
            </a:lvl8pPr>
            <a:lvl9pPr marL="30612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126134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5990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382658" indent="0">
              <a:buNone/>
              <a:defRPr sz="1620"/>
            </a:lvl2pPr>
            <a:lvl3pPr marL="765326" indent="0">
              <a:buNone/>
              <a:defRPr sz="1440"/>
            </a:lvl3pPr>
            <a:lvl4pPr marL="1147988" indent="0">
              <a:buNone/>
              <a:defRPr sz="1260"/>
            </a:lvl4pPr>
            <a:lvl5pPr marL="1530626" indent="0">
              <a:buNone/>
              <a:defRPr sz="1260"/>
            </a:lvl5pPr>
            <a:lvl6pPr marL="1913293" indent="0">
              <a:buNone/>
              <a:defRPr sz="1260"/>
            </a:lvl6pPr>
            <a:lvl7pPr marL="2295968" indent="0">
              <a:buNone/>
              <a:defRPr sz="1260"/>
            </a:lvl7pPr>
            <a:lvl8pPr marL="2678621" indent="0">
              <a:buNone/>
              <a:defRPr sz="1260"/>
            </a:lvl8pPr>
            <a:lvl9pPr marL="3061284" indent="0">
              <a:buNone/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7533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91446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382658" indent="0">
              <a:buNone/>
              <a:defRPr sz="1800" b="1"/>
            </a:lvl2pPr>
            <a:lvl3pPr marL="765326" indent="0">
              <a:buNone/>
              <a:defRPr sz="1620" b="1"/>
            </a:lvl3pPr>
            <a:lvl4pPr marL="1147988" indent="0">
              <a:buNone/>
              <a:defRPr sz="1440" b="1"/>
            </a:lvl4pPr>
            <a:lvl5pPr marL="1530626" indent="0">
              <a:buNone/>
              <a:defRPr sz="1440" b="1"/>
            </a:lvl5pPr>
            <a:lvl6pPr marL="1913293" indent="0">
              <a:buNone/>
              <a:defRPr sz="1440" b="1"/>
            </a:lvl6pPr>
            <a:lvl7pPr marL="2295968" indent="0">
              <a:buNone/>
              <a:defRPr sz="1440" b="1"/>
            </a:lvl7pPr>
            <a:lvl8pPr marL="2678621" indent="0">
              <a:buNone/>
              <a:defRPr sz="1440" b="1"/>
            </a:lvl8pPr>
            <a:lvl9pPr marL="306128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151337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382658" indent="0">
              <a:buNone/>
              <a:defRPr sz="1800" b="1"/>
            </a:lvl2pPr>
            <a:lvl3pPr marL="765326" indent="0">
              <a:buNone/>
              <a:defRPr sz="1620" b="1"/>
            </a:lvl3pPr>
            <a:lvl4pPr marL="1147988" indent="0">
              <a:buNone/>
              <a:defRPr sz="1440" b="1"/>
            </a:lvl4pPr>
            <a:lvl5pPr marL="1530626" indent="0">
              <a:buNone/>
              <a:defRPr sz="1440" b="1"/>
            </a:lvl5pPr>
            <a:lvl6pPr marL="1913293" indent="0">
              <a:buNone/>
              <a:defRPr sz="1440" b="1"/>
            </a:lvl6pPr>
            <a:lvl7pPr marL="2295968" indent="0">
              <a:buNone/>
              <a:defRPr sz="1440" b="1"/>
            </a:lvl7pPr>
            <a:lvl8pPr marL="2678621" indent="0">
              <a:buNone/>
              <a:defRPr sz="1440" b="1"/>
            </a:lvl8pPr>
            <a:lvl9pPr marL="306128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11982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5919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36931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9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382658" indent="0">
              <a:buNone/>
              <a:defRPr sz="1080"/>
            </a:lvl2pPr>
            <a:lvl3pPr marL="765326" indent="0">
              <a:buNone/>
              <a:defRPr sz="900"/>
            </a:lvl3pPr>
            <a:lvl4pPr marL="1147988" indent="0">
              <a:buNone/>
              <a:defRPr sz="810"/>
            </a:lvl4pPr>
            <a:lvl5pPr marL="1530626" indent="0">
              <a:buNone/>
              <a:defRPr sz="810"/>
            </a:lvl5pPr>
            <a:lvl6pPr marL="1913293" indent="0">
              <a:buNone/>
              <a:defRPr sz="810"/>
            </a:lvl6pPr>
            <a:lvl7pPr marL="2295968" indent="0">
              <a:buNone/>
              <a:defRPr sz="810"/>
            </a:lvl7pPr>
            <a:lvl8pPr marL="2678621" indent="0">
              <a:buNone/>
              <a:defRPr sz="810"/>
            </a:lvl8pPr>
            <a:lvl9pPr marL="3061284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3606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382658" indent="0">
              <a:buNone/>
              <a:defRPr sz="2520"/>
            </a:lvl2pPr>
            <a:lvl3pPr marL="765326" indent="0">
              <a:buNone/>
              <a:defRPr sz="2160"/>
            </a:lvl3pPr>
            <a:lvl4pPr marL="1147988" indent="0">
              <a:buNone/>
              <a:defRPr sz="1800"/>
            </a:lvl4pPr>
            <a:lvl5pPr marL="1530626" indent="0">
              <a:buNone/>
              <a:defRPr sz="1800"/>
            </a:lvl5pPr>
            <a:lvl6pPr marL="1913293" indent="0">
              <a:buNone/>
              <a:defRPr sz="1800"/>
            </a:lvl6pPr>
            <a:lvl7pPr marL="2295968" indent="0">
              <a:buNone/>
              <a:defRPr sz="1800"/>
            </a:lvl7pPr>
            <a:lvl8pPr marL="2678621" indent="0">
              <a:buNone/>
              <a:defRPr sz="1800"/>
            </a:lvl8pPr>
            <a:lvl9pPr marL="306128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60"/>
            </a:lvl1pPr>
            <a:lvl2pPr marL="382658" indent="0">
              <a:buNone/>
              <a:defRPr sz="1080"/>
            </a:lvl2pPr>
            <a:lvl3pPr marL="765326" indent="0">
              <a:buNone/>
              <a:defRPr sz="900"/>
            </a:lvl3pPr>
            <a:lvl4pPr marL="1147988" indent="0">
              <a:buNone/>
              <a:defRPr sz="810"/>
            </a:lvl4pPr>
            <a:lvl5pPr marL="1530626" indent="0">
              <a:buNone/>
              <a:defRPr sz="810"/>
            </a:lvl5pPr>
            <a:lvl6pPr marL="1913293" indent="0">
              <a:buNone/>
              <a:defRPr sz="810"/>
            </a:lvl6pPr>
            <a:lvl7pPr marL="2295968" indent="0">
              <a:buNone/>
              <a:defRPr sz="810"/>
            </a:lvl7pPr>
            <a:lvl8pPr marL="2678621" indent="0">
              <a:buNone/>
              <a:defRPr sz="810"/>
            </a:lvl8pPr>
            <a:lvl9pPr marL="3061284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8430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0392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8953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4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1293" indent="0" algn="ctr">
              <a:buNone/>
              <a:defRPr/>
            </a:lvl2pPr>
            <a:lvl3pPr marL="662607" indent="0" algn="ctr">
              <a:buNone/>
              <a:defRPr/>
            </a:lvl3pPr>
            <a:lvl4pPr marL="993913" indent="0" algn="ctr">
              <a:buNone/>
              <a:defRPr/>
            </a:lvl4pPr>
            <a:lvl5pPr marL="1325214" indent="0" algn="ctr">
              <a:buNone/>
              <a:defRPr/>
            </a:lvl5pPr>
            <a:lvl6pPr marL="1656519" indent="0" algn="ctr">
              <a:buNone/>
              <a:defRPr/>
            </a:lvl6pPr>
            <a:lvl7pPr marL="1987815" indent="0" algn="ctr">
              <a:buNone/>
              <a:defRPr/>
            </a:lvl7pPr>
            <a:lvl8pPr marL="2319118" indent="0" algn="ctr">
              <a:buNone/>
              <a:defRPr/>
            </a:lvl8pPr>
            <a:lvl9pPr marL="26504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37366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77390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1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30"/>
            </a:lvl1pPr>
            <a:lvl2pPr marL="331293" indent="0">
              <a:buNone/>
              <a:defRPr sz="1440"/>
            </a:lvl2pPr>
            <a:lvl3pPr marL="662607" indent="0">
              <a:buNone/>
              <a:defRPr sz="1260"/>
            </a:lvl3pPr>
            <a:lvl4pPr marL="993913" indent="0">
              <a:buNone/>
              <a:defRPr sz="1080"/>
            </a:lvl4pPr>
            <a:lvl5pPr marL="1325214" indent="0">
              <a:buNone/>
              <a:defRPr sz="1080"/>
            </a:lvl5pPr>
            <a:lvl6pPr marL="1656519" indent="0">
              <a:buNone/>
              <a:defRPr sz="1080"/>
            </a:lvl6pPr>
            <a:lvl7pPr marL="1987815" indent="0">
              <a:buNone/>
              <a:defRPr sz="1080"/>
            </a:lvl7pPr>
            <a:lvl8pPr marL="2319118" indent="0">
              <a:buNone/>
              <a:defRPr sz="1080"/>
            </a:lvl8pPr>
            <a:lvl9pPr marL="2650425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4024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26991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31293" indent="0">
              <a:buNone/>
              <a:defRPr sz="1530" b="1"/>
            </a:lvl2pPr>
            <a:lvl3pPr marL="662607" indent="0">
              <a:buNone/>
              <a:defRPr sz="1440" b="1"/>
            </a:lvl3pPr>
            <a:lvl4pPr marL="993913" indent="0">
              <a:buNone/>
              <a:defRPr sz="1260" b="1"/>
            </a:lvl4pPr>
            <a:lvl5pPr marL="1325214" indent="0">
              <a:buNone/>
              <a:defRPr sz="1260" b="1"/>
            </a:lvl5pPr>
            <a:lvl6pPr marL="1656519" indent="0">
              <a:buNone/>
              <a:defRPr sz="1260" b="1"/>
            </a:lvl6pPr>
            <a:lvl7pPr marL="1987815" indent="0">
              <a:buNone/>
              <a:defRPr sz="1260" b="1"/>
            </a:lvl7pPr>
            <a:lvl8pPr marL="2319118" indent="0">
              <a:buNone/>
              <a:defRPr sz="1260" b="1"/>
            </a:lvl8pPr>
            <a:lvl9pPr marL="2650425" indent="0">
              <a:buNone/>
              <a:defRPr sz="12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151337"/>
            <a:ext cx="4041775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31293" indent="0">
              <a:buNone/>
              <a:defRPr sz="1530" b="1"/>
            </a:lvl2pPr>
            <a:lvl3pPr marL="662607" indent="0">
              <a:buNone/>
              <a:defRPr sz="1440" b="1"/>
            </a:lvl3pPr>
            <a:lvl4pPr marL="993913" indent="0">
              <a:buNone/>
              <a:defRPr sz="1260" b="1"/>
            </a:lvl4pPr>
            <a:lvl5pPr marL="1325214" indent="0">
              <a:buNone/>
              <a:defRPr sz="1260" b="1"/>
            </a:lvl5pPr>
            <a:lvl6pPr marL="1656519" indent="0">
              <a:buNone/>
              <a:defRPr sz="1260" b="1"/>
            </a:lvl6pPr>
            <a:lvl7pPr marL="1987815" indent="0">
              <a:buNone/>
              <a:defRPr sz="1260" b="1"/>
            </a:lvl7pPr>
            <a:lvl8pPr marL="2319118" indent="0">
              <a:buNone/>
              <a:defRPr sz="1260" b="1"/>
            </a:lvl8pPr>
            <a:lvl9pPr marL="2650425" indent="0">
              <a:buNone/>
              <a:defRPr sz="12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34852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792570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1830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9"/>
            <a:ext cx="3008313" cy="871538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9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80"/>
            </a:lvl1pPr>
            <a:lvl2pPr marL="331293" indent="0">
              <a:buNone/>
              <a:defRPr sz="900"/>
            </a:lvl2pPr>
            <a:lvl3pPr marL="662607" indent="0">
              <a:buNone/>
              <a:defRPr sz="810"/>
            </a:lvl3pPr>
            <a:lvl4pPr marL="993913" indent="0">
              <a:buNone/>
              <a:defRPr sz="720"/>
            </a:lvl4pPr>
            <a:lvl5pPr marL="1325214" indent="0">
              <a:buNone/>
              <a:defRPr sz="720"/>
            </a:lvl5pPr>
            <a:lvl6pPr marL="1656519" indent="0">
              <a:buNone/>
              <a:defRPr sz="720"/>
            </a:lvl6pPr>
            <a:lvl7pPr marL="1987815" indent="0">
              <a:buNone/>
              <a:defRPr sz="720"/>
            </a:lvl7pPr>
            <a:lvl8pPr marL="2319118" indent="0">
              <a:buNone/>
              <a:defRPr sz="720"/>
            </a:lvl8pPr>
            <a:lvl9pPr marL="2650425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0978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520"/>
            </a:lvl1pPr>
            <a:lvl2pPr marL="331293" indent="0">
              <a:buNone/>
              <a:defRPr sz="2160"/>
            </a:lvl2pPr>
            <a:lvl3pPr marL="662607" indent="0">
              <a:buNone/>
              <a:defRPr sz="1890"/>
            </a:lvl3pPr>
            <a:lvl4pPr marL="993913" indent="0">
              <a:buNone/>
              <a:defRPr sz="1530"/>
            </a:lvl4pPr>
            <a:lvl5pPr marL="1325214" indent="0">
              <a:buNone/>
              <a:defRPr sz="1530"/>
            </a:lvl5pPr>
            <a:lvl6pPr marL="1656519" indent="0">
              <a:buNone/>
              <a:defRPr sz="1530"/>
            </a:lvl6pPr>
            <a:lvl7pPr marL="1987815" indent="0">
              <a:buNone/>
              <a:defRPr sz="1530"/>
            </a:lvl7pPr>
            <a:lvl8pPr marL="2319118" indent="0">
              <a:buNone/>
              <a:defRPr sz="1530"/>
            </a:lvl8pPr>
            <a:lvl9pPr marL="2650425" indent="0">
              <a:buNone/>
              <a:defRPr sz="153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80"/>
            </a:lvl1pPr>
            <a:lvl2pPr marL="331293" indent="0">
              <a:buNone/>
              <a:defRPr sz="900"/>
            </a:lvl2pPr>
            <a:lvl3pPr marL="662607" indent="0">
              <a:buNone/>
              <a:defRPr sz="810"/>
            </a:lvl3pPr>
            <a:lvl4pPr marL="993913" indent="0">
              <a:buNone/>
              <a:defRPr sz="720"/>
            </a:lvl4pPr>
            <a:lvl5pPr marL="1325214" indent="0">
              <a:buNone/>
              <a:defRPr sz="720"/>
            </a:lvl5pPr>
            <a:lvl6pPr marL="1656519" indent="0">
              <a:buNone/>
              <a:defRPr sz="720"/>
            </a:lvl6pPr>
            <a:lvl7pPr marL="1987815" indent="0">
              <a:buNone/>
              <a:defRPr sz="720"/>
            </a:lvl7pPr>
            <a:lvl8pPr marL="2319118" indent="0">
              <a:buNone/>
              <a:defRPr sz="720"/>
            </a:lvl8pPr>
            <a:lvl9pPr marL="2650425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2295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7060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55930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8815501" y="14288"/>
            <a:ext cx="303100" cy="2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9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03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48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51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7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4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64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1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02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401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757" indent="0" algn="ctr">
              <a:buNone/>
              <a:defRPr/>
            </a:lvl2pPr>
            <a:lvl3pPr marL="683510" indent="0" algn="ctr">
              <a:buNone/>
              <a:defRPr/>
            </a:lvl3pPr>
            <a:lvl4pPr marL="1025265" indent="0" algn="ctr">
              <a:buNone/>
              <a:defRPr/>
            </a:lvl4pPr>
            <a:lvl5pPr marL="1366977" indent="0" algn="ctr">
              <a:buNone/>
              <a:defRPr/>
            </a:lvl5pPr>
            <a:lvl6pPr marL="1708716" indent="0" algn="ctr">
              <a:buNone/>
              <a:defRPr/>
            </a:lvl6pPr>
            <a:lvl7pPr marL="2050460" indent="0" algn="ctr">
              <a:buNone/>
              <a:defRPr/>
            </a:lvl7pPr>
            <a:lvl8pPr marL="2392195" indent="0" algn="ctr">
              <a:buNone/>
              <a:defRPr/>
            </a:lvl8pPr>
            <a:lvl9pPr marL="27339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07632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23673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13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757" indent="0">
              <a:buNone/>
              <a:defRPr sz="1350"/>
            </a:lvl2pPr>
            <a:lvl3pPr marL="683510" indent="0">
              <a:buNone/>
              <a:defRPr sz="1200"/>
            </a:lvl3pPr>
            <a:lvl4pPr marL="1025265" indent="0">
              <a:buNone/>
              <a:defRPr sz="1050"/>
            </a:lvl4pPr>
            <a:lvl5pPr marL="1366977" indent="0">
              <a:buNone/>
              <a:defRPr sz="1050"/>
            </a:lvl5pPr>
            <a:lvl6pPr marL="1708716" indent="0">
              <a:buNone/>
              <a:defRPr sz="1050"/>
            </a:lvl6pPr>
            <a:lvl7pPr marL="2050460" indent="0">
              <a:buNone/>
              <a:defRPr sz="1050"/>
            </a:lvl7pPr>
            <a:lvl8pPr marL="2392195" indent="0">
              <a:buNone/>
              <a:defRPr sz="1050"/>
            </a:lvl8pPr>
            <a:lvl9pPr marL="27339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67317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4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2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27914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57" indent="0">
              <a:buNone/>
              <a:defRPr sz="1500" b="1"/>
            </a:lvl2pPr>
            <a:lvl3pPr marL="683510" indent="0">
              <a:buNone/>
              <a:defRPr sz="1350" b="1"/>
            </a:lvl3pPr>
            <a:lvl4pPr marL="1025265" indent="0">
              <a:buNone/>
              <a:defRPr sz="1200" b="1"/>
            </a:lvl4pPr>
            <a:lvl5pPr marL="1366977" indent="0">
              <a:buNone/>
              <a:defRPr sz="1200" b="1"/>
            </a:lvl5pPr>
            <a:lvl6pPr marL="1708716" indent="0">
              <a:buNone/>
              <a:defRPr sz="1200" b="1"/>
            </a:lvl6pPr>
            <a:lvl7pPr marL="2050460" indent="0">
              <a:buNone/>
              <a:defRPr sz="1200" b="1"/>
            </a:lvl7pPr>
            <a:lvl8pPr marL="2392195" indent="0">
              <a:buNone/>
              <a:defRPr sz="1200" b="1"/>
            </a:lvl8pPr>
            <a:lvl9pPr marL="2733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57" indent="0">
              <a:buNone/>
              <a:defRPr sz="1500" b="1"/>
            </a:lvl2pPr>
            <a:lvl3pPr marL="683510" indent="0">
              <a:buNone/>
              <a:defRPr sz="1350" b="1"/>
            </a:lvl3pPr>
            <a:lvl4pPr marL="1025265" indent="0">
              <a:buNone/>
              <a:defRPr sz="1200" b="1"/>
            </a:lvl4pPr>
            <a:lvl5pPr marL="1366977" indent="0">
              <a:buNone/>
              <a:defRPr sz="1200" b="1"/>
            </a:lvl5pPr>
            <a:lvl6pPr marL="1708716" indent="0">
              <a:buNone/>
              <a:defRPr sz="1200" b="1"/>
            </a:lvl6pPr>
            <a:lvl7pPr marL="2050460" indent="0">
              <a:buNone/>
              <a:defRPr sz="1200" b="1"/>
            </a:lvl7pPr>
            <a:lvl8pPr marL="2392195" indent="0">
              <a:buNone/>
              <a:defRPr sz="1200" b="1"/>
            </a:lvl8pPr>
            <a:lvl9pPr marL="2733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1856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953386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0578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2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1757" indent="0">
              <a:buNone/>
              <a:defRPr sz="900"/>
            </a:lvl2pPr>
            <a:lvl3pPr marL="683510" indent="0">
              <a:buNone/>
              <a:defRPr sz="750"/>
            </a:lvl3pPr>
            <a:lvl4pPr marL="1025265" indent="0">
              <a:buNone/>
              <a:defRPr sz="600"/>
            </a:lvl4pPr>
            <a:lvl5pPr marL="1366977" indent="0">
              <a:buNone/>
              <a:defRPr sz="600"/>
            </a:lvl5pPr>
            <a:lvl6pPr marL="1708716" indent="0">
              <a:buNone/>
              <a:defRPr sz="600"/>
            </a:lvl6pPr>
            <a:lvl7pPr marL="2050460" indent="0">
              <a:buNone/>
              <a:defRPr sz="600"/>
            </a:lvl7pPr>
            <a:lvl8pPr marL="2392195" indent="0">
              <a:buNone/>
              <a:defRPr sz="600"/>
            </a:lvl8pPr>
            <a:lvl9pPr marL="273393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58688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757" indent="0">
              <a:buNone/>
              <a:defRPr sz="2100"/>
            </a:lvl2pPr>
            <a:lvl3pPr marL="683510" indent="0">
              <a:buNone/>
              <a:defRPr sz="1800"/>
            </a:lvl3pPr>
            <a:lvl4pPr marL="1025265" indent="0">
              <a:buNone/>
              <a:defRPr sz="1500"/>
            </a:lvl4pPr>
            <a:lvl5pPr marL="1366977" indent="0">
              <a:buNone/>
              <a:defRPr sz="1500"/>
            </a:lvl5pPr>
            <a:lvl6pPr marL="1708716" indent="0">
              <a:buNone/>
              <a:defRPr sz="1500"/>
            </a:lvl6pPr>
            <a:lvl7pPr marL="2050460" indent="0">
              <a:buNone/>
              <a:defRPr sz="1500"/>
            </a:lvl7pPr>
            <a:lvl8pPr marL="2392195" indent="0">
              <a:buNone/>
              <a:defRPr sz="1500"/>
            </a:lvl8pPr>
            <a:lvl9pPr marL="273393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79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1757" indent="0">
              <a:buNone/>
              <a:defRPr sz="900"/>
            </a:lvl2pPr>
            <a:lvl3pPr marL="683510" indent="0">
              <a:buNone/>
              <a:defRPr sz="750"/>
            </a:lvl3pPr>
            <a:lvl4pPr marL="1025265" indent="0">
              <a:buNone/>
              <a:defRPr sz="600"/>
            </a:lvl4pPr>
            <a:lvl5pPr marL="1366977" indent="0">
              <a:buNone/>
              <a:defRPr sz="600"/>
            </a:lvl5pPr>
            <a:lvl6pPr marL="1708716" indent="0">
              <a:buNone/>
              <a:defRPr sz="600"/>
            </a:lvl6pPr>
            <a:lvl7pPr marL="2050460" indent="0">
              <a:buNone/>
              <a:defRPr sz="600"/>
            </a:lvl7pPr>
            <a:lvl8pPr marL="2392195" indent="0">
              <a:buNone/>
              <a:defRPr sz="600"/>
            </a:lvl8pPr>
            <a:lvl9pPr marL="273393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94615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3663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82305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653684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767721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83357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1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61948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3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1227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40023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82164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3335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4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2826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6DA00-75DF-DEA0-E456-F6001ED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0466A-DAB6-8181-D8F8-19058CDEB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E7987-5E43-C47E-B1D3-10E87DA0A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D2A9-AD81-4178-A574-92EB5F38E44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BAE86-E68A-B83C-4198-96FAAC47D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FD863-949C-ECB8-42A6-F0ED00DC8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6793-314B-450E-A342-C53F7CA82E36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27ED7F4-6F6C-B48D-4E1F-BBA0EB246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6691" t="21670" r="45404" b="47581"/>
          <a:stretch/>
        </p:blipFill>
        <p:spPr>
          <a:xfrm>
            <a:off x="8549932" y="61319"/>
            <a:ext cx="533531" cy="7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FF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380" tIns="54684" rIns="109380" bIns="5468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380" tIns="54684" rIns="109380" bIns="54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2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5pPr>
      <a:lvl6pPr marL="410192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6pPr>
      <a:lvl7pPr marL="820389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7pPr>
      <a:lvl8pPr marL="1230575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8pPr>
      <a:lvl9pPr marL="1640776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9pPr>
    </p:titleStyle>
    <p:bodyStyle>
      <a:lvl1pPr marL="305991" indent="-305991" algn="l" rtl="0" eaLnBrk="0" fontAlgn="base" hangingPunct="0">
        <a:spcBef>
          <a:spcPct val="20000"/>
        </a:spcBef>
        <a:spcAft>
          <a:spcPct val="0"/>
        </a:spcAft>
        <a:buChar char="•"/>
        <a:defRPr sz="2850">
          <a:solidFill>
            <a:schemeClr val="bg1"/>
          </a:solidFill>
          <a:latin typeface="+mn-lt"/>
          <a:ea typeface="+mn-ea"/>
          <a:cs typeface="+mn-cs"/>
        </a:defRPr>
      </a:lvl1pPr>
      <a:lvl2pPr marL="664369" indent="-25360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022747" indent="-202406" algn="l" rtl="0" eaLnBrk="0" fontAlgn="base" hangingPunct="0">
        <a:spcBef>
          <a:spcPct val="20000"/>
        </a:spcBef>
        <a:spcAft>
          <a:spcPct val="0"/>
        </a:spcAft>
        <a:buChar char="•"/>
        <a:defRPr sz="2175">
          <a:solidFill>
            <a:schemeClr val="bg1"/>
          </a:solidFill>
          <a:latin typeface="+mn-lt"/>
        </a:defRPr>
      </a:lvl3pPr>
      <a:lvl4pPr marL="1433513" indent="-20240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44279" indent="-203597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56065" indent="-206516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66253" indent="-206516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76454" indent="-206516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86644" indent="-206516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2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20389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75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76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66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59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50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45" algn="l" defTabSz="820389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36" tIns="42523" rIns="85036" bIns="4252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36" tIns="42523" rIns="85036" bIns="42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5pPr>
      <a:lvl6pPr marL="382658"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6pPr>
      <a:lvl7pPr marL="765326"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7pPr>
      <a:lvl8pPr marL="1147988"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8pPr>
      <a:lvl9pPr marL="1530626" algn="ctr" rtl="0" eaLnBrk="0" fontAlgn="base" hangingPunct="0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9pPr>
    </p:titleStyle>
    <p:bodyStyle>
      <a:lvl1pPr marL="286983" indent="-286983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bg1"/>
          </a:solidFill>
          <a:latin typeface="+mn-lt"/>
          <a:ea typeface="+mn-ea"/>
          <a:cs typeface="+mn-cs"/>
        </a:defRPr>
      </a:lvl1pPr>
      <a:lvl2pPr marL="621814" indent="-239136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2pPr>
      <a:lvl3pPr marL="956651" indent="-191282" algn="l" rtl="0" eaLnBrk="0" fontAlgn="base" hangingPunct="0">
        <a:spcBef>
          <a:spcPct val="20000"/>
        </a:spcBef>
        <a:spcAft>
          <a:spcPct val="0"/>
        </a:spcAft>
        <a:buChar char="•"/>
        <a:defRPr sz="2160">
          <a:solidFill>
            <a:schemeClr val="bg1"/>
          </a:solidFill>
          <a:latin typeface="+mn-lt"/>
        </a:defRPr>
      </a:lvl3pPr>
      <a:lvl4pPr marL="1339309" indent="-191282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721968" indent="-19265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104635" indent="-19265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487294" indent="-19265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869957" indent="-19265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252610" indent="-192653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382658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65326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147988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530626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1913293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295968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678621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061284" algn="l" defTabSz="765326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628" tIns="36853" rIns="73628" bIns="3685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628" tIns="36853" rIns="73628" bIns="36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65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5pPr>
      <a:lvl6pPr marL="331293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6pPr>
      <a:lvl7pPr marL="662607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7pPr>
      <a:lvl8pPr marL="993913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8pPr>
      <a:lvl9pPr marL="1325214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9pPr>
    </p:titleStyle>
    <p:bodyStyle>
      <a:lvl1pPr marL="248502" indent="-248502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bg1"/>
          </a:solidFill>
          <a:latin typeface="+mn-lt"/>
          <a:ea typeface="+mn-ea"/>
          <a:cs typeface="+mn-cs"/>
        </a:defRPr>
      </a:lvl1pPr>
      <a:lvl2pPr marL="538367" indent="-207080" algn="l" rtl="0" eaLnBrk="0" fontAlgn="base" hangingPunct="0">
        <a:spcBef>
          <a:spcPct val="20000"/>
        </a:spcBef>
        <a:spcAft>
          <a:spcPct val="0"/>
        </a:spcAft>
        <a:buChar char="–"/>
        <a:defRPr sz="2160">
          <a:solidFill>
            <a:schemeClr val="bg1"/>
          </a:solidFill>
          <a:latin typeface="+mn-lt"/>
        </a:defRPr>
      </a:lvl2pPr>
      <a:lvl3pPr marL="828257" indent="-165654" algn="l" rtl="0" eaLnBrk="0" fontAlgn="base" hangingPunct="0">
        <a:spcBef>
          <a:spcPct val="20000"/>
        </a:spcBef>
        <a:spcAft>
          <a:spcPct val="0"/>
        </a:spcAft>
        <a:buChar char="•"/>
        <a:defRPr sz="1890">
          <a:solidFill>
            <a:schemeClr val="bg1"/>
          </a:solidFill>
          <a:latin typeface="+mn-lt"/>
        </a:defRPr>
      </a:lvl3pPr>
      <a:lvl4pPr marL="1159559" indent="-165654" algn="l" rtl="0" eaLnBrk="0" fontAlgn="base" hangingPunct="0">
        <a:spcBef>
          <a:spcPct val="20000"/>
        </a:spcBef>
        <a:spcAft>
          <a:spcPct val="0"/>
        </a:spcAft>
        <a:buChar char="–"/>
        <a:defRPr sz="1530">
          <a:solidFill>
            <a:schemeClr val="bg1"/>
          </a:solidFill>
          <a:latin typeface="+mn-lt"/>
        </a:defRPr>
      </a:lvl4pPr>
      <a:lvl5pPr marL="1490849" indent="-166812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5pPr>
      <a:lvl6pPr marL="1822170" indent="-166812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6pPr>
      <a:lvl7pPr marL="2153468" indent="-166812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7pPr>
      <a:lvl8pPr marL="2484780" indent="-166812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8pPr>
      <a:lvl9pPr marL="2816075" indent="-166812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31293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62607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93913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325214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656519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1987815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319118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650425" algn="l" defTabSz="662607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A03488AA-19C0-407C-9578-E833DBED4E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57E44849-F3C4-4CD9-931D-54FA878AF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7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8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1757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351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5265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66977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44079" indent="-24407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44116" indent="-20121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4154" indent="-158354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7054" indent="-15835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8763" indent="-15954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79581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1326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3052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04785" indent="-17207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757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351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5265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6977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8716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0460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2195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3938" algn="l" defTabSz="68351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98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26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media" Target="../media/media2.mp4"/><Relationship Id="rId7" Type="http://schemas.openxmlformats.org/officeDocument/2006/relationships/image" Target="../media/image5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53.png"/><Relationship Id="rId4" Type="http://schemas.openxmlformats.org/officeDocument/2006/relationships/video" Target="../media/media2.mp4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7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19594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Learn From The Masters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i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Managing Calcified coronaries with Rotational Atherectomy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 of HD IVUS in</a:t>
            </a:r>
            <a:r>
              <a:rPr kumimoji="0" lang="en-US" altLang="en-US" sz="24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Complex PCI </a:t>
            </a:r>
            <a:r>
              <a:rPr lang="en-US" altLang="en-US" sz="2400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altLang="en-US" sz="24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IVUSAID)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64496" y="1428482"/>
            <a:ext cx="8615573" cy="9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altLang="en-US" sz="4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Supported by:</a:t>
            </a:r>
          </a:p>
          <a:p>
            <a:pPr marL="0" indent="0" defTabSz="914400"/>
            <a:endParaRPr lang="en-US" altLang="en-US" b="1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914400"/>
            <a:r>
              <a:rPr lang="en-US" altLang="en-US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Boston Scientific Corporation (BSC) India</a:t>
            </a:r>
          </a:p>
          <a:p>
            <a:pPr marL="0" indent="0" defTabSz="914400"/>
            <a:r>
              <a:rPr lang="en-US" altLang="en-US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EHCC Jaipur</a:t>
            </a:r>
          </a:p>
          <a:p>
            <a:pPr marL="0" indent="0" defTabSz="914400"/>
            <a:r>
              <a:rPr lang="en-US" altLang="en-US" sz="24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2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MSH New York</a:t>
            </a:r>
          </a:p>
        </p:txBody>
      </p:sp>
    </p:spTree>
    <p:extLst>
      <p:ext uri="{BB962C8B-B14F-4D97-AF65-F5344CB8AC3E}">
        <p14:creationId xmlns:p14="http://schemas.microsoft.com/office/powerpoint/2010/main" val="336896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-31251"/>
            <a:ext cx="7715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and Predicting Patient Risk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368" y="1482245"/>
            <a:ext cx="7185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to Predicting Patient Risk of Death with CABG: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STS Risk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438" y="3767064"/>
            <a:ext cx="71740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of Risk Factors Not Qualified in the STS Score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" y="4085393"/>
            <a:ext cx="7997900" cy="758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" y="1812353"/>
            <a:ext cx="7997900" cy="718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828" y="2599901"/>
            <a:ext cx="78047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for Defining Coronary Artery Lesion Complexity: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Score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6" y="2948502"/>
            <a:ext cx="7997601" cy="761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678" y="423371"/>
            <a:ext cx="686485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for the </a:t>
            </a:r>
            <a:r>
              <a:rPr kumimoji="0" lang="en-US" sz="16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Heart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>
          <a:xfrm>
            <a:off x="527577" y="727084"/>
            <a:ext cx="7997900" cy="755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2538" y="4813429"/>
            <a:ext cx="586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2022:79;e21-129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29972" y="4362580"/>
            <a:ext cx="3547072" cy="34488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67284" tIns="33617" rIns="67284" bIns="33617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score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STS score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</a:t>
            </a:r>
          </a:p>
        </p:txBody>
      </p:sp>
    </p:spTree>
    <p:extLst>
      <p:ext uri="{BB962C8B-B14F-4D97-AF65-F5344CB8AC3E}">
        <p14:creationId xmlns:p14="http://schemas.microsoft.com/office/powerpoint/2010/main" val="37088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177" y="1477"/>
            <a:ext cx="815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Complex Disease and Diabetes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049" y="524073"/>
            <a:ext cx="57620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Patients with Complex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4" y="875510"/>
            <a:ext cx="8380740" cy="178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199" y="2695777"/>
            <a:ext cx="57620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Patients with Diabetes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4" y="3018940"/>
            <a:ext cx="8380740" cy="1856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6078" y="4851387"/>
            <a:ext cx="519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Lawton et al., J Am Coll </a:t>
            </a:r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2022; 79:e21</a:t>
            </a:r>
          </a:p>
        </p:txBody>
      </p:sp>
    </p:spTree>
    <p:extLst>
      <p:ext uri="{BB962C8B-B14F-4D97-AF65-F5344CB8AC3E}">
        <p14:creationId xmlns:p14="http://schemas.microsoft.com/office/powerpoint/2010/main" val="138890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-37939"/>
            <a:ext cx="7715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 to Improve Survival in SIHD Compared to Medical Therapy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" y="874409"/>
            <a:ext cx="8380740" cy="3939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2538" y="4813429"/>
            <a:ext cx="586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2022:79;e21-129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5672" y="2231867"/>
            <a:ext cx="2637401" cy="2181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8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1401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3" t="29698" r="56012" b="24692"/>
          <a:stretch>
            <a:fillRect/>
          </a:stretch>
        </p:blipFill>
        <p:spPr bwMode="auto">
          <a:xfrm>
            <a:off x="2773635" y="1241857"/>
            <a:ext cx="2436018" cy="37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14019" name="Text Box 1027"/>
          <p:cNvSpPr txBox="1">
            <a:spLocks noChangeArrowheads="1"/>
          </p:cNvSpPr>
          <p:nvPr/>
        </p:nvSpPr>
        <p:spPr bwMode="auto">
          <a:xfrm>
            <a:off x="487268" y="62312"/>
            <a:ext cx="8169593" cy="57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38" tIns="38273" rIns="76538" bIns="38273" anchor="ctr">
            <a:spAutoFit/>
          </a:bodyPr>
          <a:lstStyle/>
          <a:p>
            <a:pPr marL="0" marR="0" lvl="0" indent="0" algn="ctr" defTabSz="76532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  <a:sym typeface="Symbol" pitchFamily="18" charset="2"/>
              </a:rPr>
              <a:t>Percutaneous LV Assist Devices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21402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7" t="35417" r="25449" b="22971"/>
          <a:stretch>
            <a:fillRect/>
          </a:stretch>
        </p:blipFill>
        <p:spPr bwMode="auto">
          <a:xfrm>
            <a:off x="671515" y="1268019"/>
            <a:ext cx="1808798" cy="375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14021" name="Text Box 1029"/>
          <p:cNvSpPr txBox="1">
            <a:spLocks noChangeArrowheads="1"/>
          </p:cNvSpPr>
          <p:nvPr/>
        </p:nvSpPr>
        <p:spPr bwMode="auto">
          <a:xfrm>
            <a:off x="1141702" y="795558"/>
            <a:ext cx="890350" cy="4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38" tIns="38273" rIns="76538" bIns="38273">
            <a:spAutoFit/>
          </a:bodyPr>
          <a:lstStyle/>
          <a:p>
            <a:pPr marL="0" marR="0" lvl="0" indent="0" algn="ctr" defTabSz="7653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IABP</a:t>
            </a:r>
          </a:p>
        </p:txBody>
      </p:sp>
      <p:sp>
        <p:nvSpPr>
          <p:cNvPr id="16214022" name="Text Box 1030"/>
          <p:cNvSpPr txBox="1">
            <a:spLocks noChangeArrowheads="1"/>
          </p:cNvSpPr>
          <p:nvPr/>
        </p:nvSpPr>
        <p:spPr bwMode="auto">
          <a:xfrm>
            <a:off x="2939247" y="641974"/>
            <a:ext cx="2100232" cy="5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38" tIns="38273" rIns="76538" bIns="38273">
            <a:spAutoFit/>
          </a:bodyPr>
          <a:lstStyle/>
          <a:p>
            <a:pPr marL="0" marR="0" lvl="0" indent="0" algn="ctr" defTabSz="765326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PTVA:</a:t>
            </a:r>
          </a:p>
          <a:p>
            <a:pPr marL="0" marR="0" lvl="0" indent="0" algn="ctr" defTabSz="765326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TandemHeart</a:t>
            </a:r>
          </a:p>
        </p:txBody>
      </p:sp>
      <p:pic>
        <p:nvPicPr>
          <p:cNvPr id="16214023" name="Picture 1031" descr="Impell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07" y="1278751"/>
            <a:ext cx="2516028" cy="367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14024" name="Text Box 1032"/>
          <p:cNvSpPr txBox="1">
            <a:spLocks noChangeArrowheads="1"/>
          </p:cNvSpPr>
          <p:nvPr/>
        </p:nvSpPr>
        <p:spPr bwMode="auto">
          <a:xfrm>
            <a:off x="5683262" y="649116"/>
            <a:ext cx="2568693" cy="5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38" tIns="38273" rIns="76538" bIns="38273">
            <a:spAutoFit/>
          </a:bodyPr>
          <a:lstStyle/>
          <a:p>
            <a:pPr marL="0" marR="0" lvl="0" indent="0" algn="ctr" defTabSz="765326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IMPELLA:</a:t>
            </a:r>
          </a:p>
          <a:p>
            <a:pPr marL="0" marR="0" lvl="0" indent="0" algn="ctr" defTabSz="765326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Recovers 2.5/CP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58" y="7796"/>
            <a:ext cx="33718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4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769620" y="1028703"/>
            <a:ext cx="7661911" cy="1328738"/>
          </a:xfrm>
          <a:prstGeom prst="rightArrow">
            <a:avLst>
              <a:gd name="adj1" fmla="val 50000"/>
              <a:gd name="adj2" fmla="val 120131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05468" y="28575"/>
            <a:ext cx="816864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 Support during High-risk PCI:</a:t>
            </a:r>
          </a:p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LVEF + Lesion Complexity</a:t>
            </a:r>
            <a:endParaRPr kumimoji="0" lang="en-US" altLang="en-US" sz="351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169" y="1376740"/>
            <a:ext cx="2110740" cy="635794"/>
          </a:xfrm>
          <a:prstGeom prst="rect">
            <a:avLst/>
          </a:prstGeom>
          <a:gradFill rotWithShape="0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888006" y="1376579"/>
            <a:ext cx="3627120" cy="635794"/>
          </a:xfrm>
          <a:prstGeom prst="rect">
            <a:avLst/>
          </a:prstGeom>
          <a:gradFill rotWithShape="0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0730" y="1471726"/>
            <a:ext cx="205105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&gt;40%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361706" y="1450516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20-40%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089685" y="1479105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&lt;20%</a:t>
            </a: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556312" y="2014879"/>
            <a:ext cx="2644141" cy="2331244"/>
            <a:chOff x="78" y="1692"/>
            <a:chExt cx="2082" cy="1958"/>
          </a:xfrm>
        </p:grpSpPr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138" y="2106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Simple </a:t>
              </a:r>
              <a:b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978" y="2112"/>
              <a:ext cx="978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Complex </a:t>
              </a:r>
              <a:b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6149516" name="Line 12"/>
            <p:cNvSpPr>
              <a:spLocks noChangeShapeType="1"/>
            </p:cNvSpPr>
            <p:nvPr/>
          </p:nvSpPr>
          <p:spPr bwMode="auto">
            <a:xfrm>
              <a:off x="522" y="169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7" name="Line 13"/>
            <p:cNvSpPr>
              <a:spLocks noChangeShapeType="1"/>
            </p:cNvSpPr>
            <p:nvPr/>
          </p:nvSpPr>
          <p:spPr bwMode="auto">
            <a:xfrm>
              <a:off x="1506" y="1698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8" name="Line 14"/>
            <p:cNvSpPr>
              <a:spLocks noChangeShapeType="1"/>
            </p:cNvSpPr>
            <p:nvPr/>
          </p:nvSpPr>
          <p:spPr bwMode="auto">
            <a:xfrm>
              <a:off x="522" y="262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9" name="Line 15"/>
            <p:cNvSpPr>
              <a:spLocks noChangeShapeType="1"/>
            </p:cNvSpPr>
            <p:nvPr/>
          </p:nvSpPr>
          <p:spPr bwMode="auto">
            <a:xfrm>
              <a:off x="1482" y="2634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269" name="Rectangle 16"/>
            <p:cNvSpPr>
              <a:spLocks noChangeArrowheads="1"/>
            </p:cNvSpPr>
            <p:nvPr/>
          </p:nvSpPr>
          <p:spPr bwMode="auto">
            <a:xfrm>
              <a:off x="78" y="3114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 support</a:t>
              </a:r>
            </a:p>
          </p:txBody>
        </p:sp>
        <p:sp>
          <p:nvSpPr>
            <p:cNvPr id="10270" name="Rectangle 17"/>
            <p:cNvSpPr>
              <a:spLocks noChangeArrowheads="1"/>
            </p:cNvSpPr>
            <p:nvPr/>
          </p:nvSpPr>
          <p:spPr bwMode="auto">
            <a:xfrm>
              <a:off x="810" y="3012"/>
              <a:ext cx="1350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None </a:t>
              </a:r>
            </a:p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?IABP/?</a:t>
              </a: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Impella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149522" name="Line 18"/>
          <p:cNvSpPr>
            <a:spLocks noChangeShapeType="1"/>
          </p:cNvSpPr>
          <p:nvPr/>
        </p:nvSpPr>
        <p:spPr bwMode="auto">
          <a:xfrm>
            <a:off x="7589520" y="2028825"/>
            <a:ext cx="10160" cy="75693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6533296" y="4202909"/>
            <a:ext cx="19735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PTVA</a:t>
            </a:r>
          </a:p>
        </p:txBody>
      </p:sp>
      <p:sp>
        <p:nvSpPr>
          <p:cNvPr id="16149524" name="Line 20"/>
          <p:cNvSpPr>
            <a:spLocks noChangeShapeType="1"/>
          </p:cNvSpPr>
          <p:nvPr/>
        </p:nvSpPr>
        <p:spPr bwMode="auto">
          <a:xfrm>
            <a:off x="7589520" y="3211879"/>
            <a:ext cx="10160" cy="1105329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3" name="Rectangle 21"/>
          <p:cNvSpPr>
            <a:spLocks noChangeArrowheads="1"/>
          </p:cNvSpPr>
          <p:nvPr/>
        </p:nvSpPr>
        <p:spPr bwMode="auto">
          <a:xfrm>
            <a:off x="6642217" y="2710296"/>
            <a:ext cx="2494856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or Complex: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Inoperable cases</a:t>
            </a:r>
          </a:p>
        </p:txBody>
      </p:sp>
      <p:sp>
        <p:nvSpPr>
          <p:cNvPr id="16149526" name="Line 22"/>
          <p:cNvSpPr>
            <a:spLocks noChangeShapeType="1"/>
          </p:cNvSpPr>
          <p:nvPr/>
        </p:nvSpPr>
        <p:spPr bwMode="auto">
          <a:xfrm>
            <a:off x="3688080" y="2028825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27" name="Line 23"/>
          <p:cNvSpPr>
            <a:spLocks noChangeShapeType="1"/>
          </p:cNvSpPr>
          <p:nvPr/>
        </p:nvSpPr>
        <p:spPr bwMode="auto">
          <a:xfrm>
            <a:off x="5074920" y="2035970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2788952" y="3563563"/>
            <a:ext cx="195072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None or IABP</a:t>
            </a:r>
          </a:p>
        </p:txBody>
      </p:sp>
      <p:sp>
        <p:nvSpPr>
          <p:cNvPr id="10257" name="Rectangle 25"/>
          <p:cNvSpPr>
            <a:spLocks noChangeArrowheads="1"/>
          </p:cNvSpPr>
          <p:nvPr/>
        </p:nvSpPr>
        <p:spPr bwMode="auto">
          <a:xfrm>
            <a:off x="4311695" y="4133852"/>
            <a:ext cx="204341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</a:p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/IABP (if Impella is CI)</a:t>
            </a:r>
            <a:endParaRPr kumimoji="0" lang="en-US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58" name="Rectangle 26"/>
          <p:cNvSpPr>
            <a:spLocks noChangeArrowheads="1"/>
          </p:cNvSpPr>
          <p:nvPr/>
        </p:nvSpPr>
        <p:spPr bwMode="auto">
          <a:xfrm>
            <a:off x="3063251" y="2521745"/>
            <a:ext cx="11734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PCI</a:t>
            </a:r>
          </a:p>
        </p:txBody>
      </p:sp>
      <p:sp>
        <p:nvSpPr>
          <p:cNvPr id="10259" name="Rectangle 27"/>
          <p:cNvSpPr>
            <a:spLocks noChangeArrowheads="1"/>
          </p:cNvSpPr>
          <p:nvPr/>
        </p:nvSpPr>
        <p:spPr bwMode="auto">
          <a:xfrm>
            <a:off x="3886200" y="2731945"/>
            <a:ext cx="313309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Complex PCI: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High Syntax score &gt;32/ STS&gt;5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Extensive revascularization</a:t>
            </a:r>
          </a:p>
        </p:txBody>
      </p:sp>
      <p:sp>
        <p:nvSpPr>
          <p:cNvPr id="16149532" name="Line 28"/>
          <p:cNvSpPr>
            <a:spLocks noChangeShapeType="1"/>
          </p:cNvSpPr>
          <p:nvPr/>
        </p:nvSpPr>
        <p:spPr bwMode="auto">
          <a:xfrm>
            <a:off x="3688080" y="3178970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33" name="Line 29"/>
          <p:cNvSpPr>
            <a:spLocks noChangeShapeType="1"/>
          </p:cNvSpPr>
          <p:nvPr/>
        </p:nvSpPr>
        <p:spPr bwMode="auto">
          <a:xfrm flipH="1">
            <a:off x="5128259" y="3580320"/>
            <a:ext cx="4849" cy="65357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84" y="28577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0437" y="4760926"/>
            <a:ext cx="502413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evaluated in the randomized Protect IV trial</a:t>
            </a:r>
          </a:p>
        </p:txBody>
      </p:sp>
    </p:spTree>
    <p:extLst>
      <p:ext uri="{BB962C8B-B14F-4D97-AF65-F5344CB8AC3E}">
        <p14:creationId xmlns:p14="http://schemas.microsoft.com/office/powerpoint/2010/main" val="560372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769620" y="1028703"/>
            <a:ext cx="7661911" cy="1328738"/>
          </a:xfrm>
          <a:prstGeom prst="rightArrow">
            <a:avLst>
              <a:gd name="adj1" fmla="val 50000"/>
              <a:gd name="adj2" fmla="val 120131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05468" y="28575"/>
            <a:ext cx="816864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 Support during High-risk PCI:</a:t>
            </a:r>
          </a:p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LVEF + Lesion Complexity</a:t>
            </a:r>
            <a:endParaRPr kumimoji="0" lang="en-US" altLang="en-US" sz="351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169" y="1376740"/>
            <a:ext cx="2110740" cy="635794"/>
          </a:xfrm>
          <a:prstGeom prst="rect">
            <a:avLst/>
          </a:prstGeom>
          <a:gradFill rotWithShape="0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888006" y="1376579"/>
            <a:ext cx="3627120" cy="635794"/>
          </a:xfrm>
          <a:prstGeom prst="rect">
            <a:avLst/>
          </a:prstGeom>
          <a:gradFill rotWithShape="0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6260" tIns="33168" rIns="66260" bIns="331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0730" y="1471726"/>
            <a:ext cx="205105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&gt;40%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361706" y="1450516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20-40%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089685" y="1479105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&lt;20%</a:t>
            </a: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556312" y="2014879"/>
            <a:ext cx="2644141" cy="2331244"/>
            <a:chOff x="78" y="1692"/>
            <a:chExt cx="2082" cy="1958"/>
          </a:xfrm>
        </p:grpSpPr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138" y="2106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Simple </a:t>
              </a:r>
              <a:b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978" y="2112"/>
              <a:ext cx="978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Complex </a:t>
              </a:r>
              <a:b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6149516" name="Line 12"/>
            <p:cNvSpPr>
              <a:spLocks noChangeShapeType="1"/>
            </p:cNvSpPr>
            <p:nvPr/>
          </p:nvSpPr>
          <p:spPr bwMode="auto">
            <a:xfrm>
              <a:off x="522" y="169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7" name="Line 13"/>
            <p:cNvSpPr>
              <a:spLocks noChangeShapeType="1"/>
            </p:cNvSpPr>
            <p:nvPr/>
          </p:nvSpPr>
          <p:spPr bwMode="auto">
            <a:xfrm>
              <a:off x="1506" y="1698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8" name="Line 14"/>
            <p:cNvSpPr>
              <a:spLocks noChangeShapeType="1"/>
            </p:cNvSpPr>
            <p:nvPr/>
          </p:nvSpPr>
          <p:spPr bwMode="auto">
            <a:xfrm>
              <a:off x="522" y="262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9" name="Line 15"/>
            <p:cNvSpPr>
              <a:spLocks noChangeShapeType="1"/>
            </p:cNvSpPr>
            <p:nvPr/>
          </p:nvSpPr>
          <p:spPr bwMode="auto">
            <a:xfrm>
              <a:off x="1482" y="2634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62762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269" name="Rectangle 16"/>
            <p:cNvSpPr>
              <a:spLocks noChangeArrowheads="1"/>
            </p:cNvSpPr>
            <p:nvPr/>
          </p:nvSpPr>
          <p:spPr bwMode="auto">
            <a:xfrm>
              <a:off x="78" y="3114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 support</a:t>
              </a:r>
            </a:p>
          </p:txBody>
        </p:sp>
        <p:sp>
          <p:nvSpPr>
            <p:cNvPr id="10270" name="Rectangle 17"/>
            <p:cNvSpPr>
              <a:spLocks noChangeArrowheads="1"/>
            </p:cNvSpPr>
            <p:nvPr/>
          </p:nvSpPr>
          <p:spPr bwMode="auto">
            <a:xfrm>
              <a:off x="810" y="3012"/>
              <a:ext cx="1350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None </a:t>
              </a:r>
            </a:p>
            <a:p>
              <a:pPr marL="0" marR="0" lvl="0" indent="0" algn="ctr" defTabSz="662762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Impella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 is ok</a:t>
              </a:r>
            </a:p>
          </p:txBody>
        </p:sp>
      </p:grpSp>
      <p:sp>
        <p:nvSpPr>
          <p:cNvPr id="16149522" name="Line 18"/>
          <p:cNvSpPr>
            <a:spLocks noChangeShapeType="1"/>
          </p:cNvSpPr>
          <p:nvPr/>
        </p:nvSpPr>
        <p:spPr bwMode="auto">
          <a:xfrm>
            <a:off x="7589520" y="2028825"/>
            <a:ext cx="10160" cy="75693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6533296" y="4202909"/>
            <a:ext cx="19735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PTVA</a:t>
            </a:r>
          </a:p>
        </p:txBody>
      </p:sp>
      <p:sp>
        <p:nvSpPr>
          <p:cNvPr id="16149524" name="Line 20"/>
          <p:cNvSpPr>
            <a:spLocks noChangeShapeType="1"/>
          </p:cNvSpPr>
          <p:nvPr/>
        </p:nvSpPr>
        <p:spPr bwMode="auto">
          <a:xfrm>
            <a:off x="7589520" y="3211879"/>
            <a:ext cx="10160" cy="1105329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3" name="Rectangle 21"/>
          <p:cNvSpPr>
            <a:spLocks noChangeArrowheads="1"/>
          </p:cNvSpPr>
          <p:nvPr/>
        </p:nvSpPr>
        <p:spPr bwMode="auto">
          <a:xfrm>
            <a:off x="6642217" y="2710296"/>
            <a:ext cx="2494856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or Complex: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Inoperable cases</a:t>
            </a:r>
          </a:p>
        </p:txBody>
      </p:sp>
      <p:sp>
        <p:nvSpPr>
          <p:cNvPr id="16149526" name="Line 22"/>
          <p:cNvSpPr>
            <a:spLocks noChangeShapeType="1"/>
          </p:cNvSpPr>
          <p:nvPr/>
        </p:nvSpPr>
        <p:spPr bwMode="auto">
          <a:xfrm>
            <a:off x="3688080" y="2028825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27" name="Line 23"/>
          <p:cNvSpPr>
            <a:spLocks noChangeShapeType="1"/>
          </p:cNvSpPr>
          <p:nvPr/>
        </p:nvSpPr>
        <p:spPr bwMode="auto">
          <a:xfrm>
            <a:off x="5074920" y="2035970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2788952" y="3563563"/>
            <a:ext cx="195072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None or IABP</a:t>
            </a:r>
          </a:p>
        </p:txBody>
      </p:sp>
      <p:sp>
        <p:nvSpPr>
          <p:cNvPr id="10257" name="Rectangle 25"/>
          <p:cNvSpPr>
            <a:spLocks noChangeArrowheads="1"/>
          </p:cNvSpPr>
          <p:nvPr/>
        </p:nvSpPr>
        <p:spPr bwMode="auto">
          <a:xfrm>
            <a:off x="4311695" y="4133852"/>
            <a:ext cx="204341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</a:p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/IABP (if Impella is CI)</a:t>
            </a:r>
            <a:endParaRPr kumimoji="0" lang="en-US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58" name="Rectangle 26"/>
          <p:cNvSpPr>
            <a:spLocks noChangeArrowheads="1"/>
          </p:cNvSpPr>
          <p:nvPr/>
        </p:nvSpPr>
        <p:spPr bwMode="auto">
          <a:xfrm>
            <a:off x="3063251" y="2521745"/>
            <a:ext cx="11734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PCI</a:t>
            </a:r>
          </a:p>
        </p:txBody>
      </p:sp>
      <p:sp>
        <p:nvSpPr>
          <p:cNvPr id="10259" name="Rectangle 27"/>
          <p:cNvSpPr>
            <a:spLocks noChangeArrowheads="1"/>
          </p:cNvSpPr>
          <p:nvPr/>
        </p:nvSpPr>
        <p:spPr bwMode="auto">
          <a:xfrm>
            <a:off x="3886200" y="2731945"/>
            <a:ext cx="313309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57" tIns="33164" rIns="66257" bIns="3316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627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Complex PCI: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High Syntax score &gt;32/ STS&gt;5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Extensive revascularization</a:t>
            </a:r>
          </a:p>
        </p:txBody>
      </p:sp>
      <p:sp>
        <p:nvSpPr>
          <p:cNvPr id="16149532" name="Line 28"/>
          <p:cNvSpPr>
            <a:spLocks noChangeShapeType="1"/>
          </p:cNvSpPr>
          <p:nvPr/>
        </p:nvSpPr>
        <p:spPr bwMode="auto">
          <a:xfrm>
            <a:off x="3688080" y="3178970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33" name="Line 29"/>
          <p:cNvSpPr>
            <a:spLocks noChangeShapeType="1"/>
          </p:cNvSpPr>
          <p:nvPr/>
        </p:nvSpPr>
        <p:spPr bwMode="auto">
          <a:xfrm flipH="1">
            <a:off x="5128259" y="3580320"/>
            <a:ext cx="4849" cy="65357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6260" tIns="33168" rIns="66260" bIns="33168"/>
          <a:lstStyle/>
          <a:p>
            <a:pPr marL="0" marR="0" lvl="0" indent="0" algn="ctr" defTabSz="66276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84" y="28577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382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14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14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1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9522" grpId="0" animBg="1"/>
      <p:bldP spid="10251" grpId="0"/>
      <p:bldP spid="16149524" grpId="0" animBg="1"/>
      <p:bldP spid="10253" grpId="0"/>
      <p:bldP spid="16149526" grpId="0" animBg="1"/>
      <p:bldP spid="16149527" grpId="0" animBg="1"/>
      <p:bldP spid="10256" grpId="0"/>
      <p:bldP spid="10257" grpId="0"/>
      <p:bldP spid="10258" grpId="0"/>
      <p:bldP spid="10259" grpId="0"/>
      <p:bldP spid="16149532" grpId="0" animBg="1"/>
      <p:bldP spid="161495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72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3280885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544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30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658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2" descr="Cardiology Apps">
            <a:extLst>
              <a:ext uri="{FF2B5EF4-FFF2-40B4-BE49-F238E27FC236}">
                <a16:creationId xmlns:a16="http://schemas.microsoft.com/office/drawing/2014/main" id="{4FE77DB7-21B1-EC0F-2B00-EE3900EF2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2" r="-2927"/>
          <a:stretch/>
        </p:blipFill>
        <p:spPr bwMode="auto">
          <a:xfrm>
            <a:off x="3961999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119FF-7022-C474-F52A-995494A294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3113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FFE38-EEDC-B7EB-ABD1-CDA5FDDE9F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0" t="-5886" r="-15945" b="-5886"/>
          <a:stretch/>
        </p:blipFill>
        <p:spPr>
          <a:xfrm>
            <a:off x="5324227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9B1AE1-2726-6DB6-4588-AF0F5C4EA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6005342" y="1337200"/>
            <a:ext cx="539602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81618" y="70687"/>
            <a:ext cx="667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Library of Educational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688" y="906352"/>
            <a:ext cx="4495141" cy="32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released and past 76,500 downloads...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912" y="2481563"/>
            <a:ext cx="2217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released: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IVUSAID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2" y="3778570"/>
            <a:ext cx="538139" cy="538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61877" y="3939931"/>
            <a:ext cx="1588897" cy="559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more</a:t>
            </a:r>
          </a:p>
          <a:p>
            <a:pPr algn="ctr"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soon!!!</a:t>
            </a:r>
            <a:endParaRPr lang="en-US" sz="1519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bn1304files.storage.live.com/y4mIEehEkr2AXrAdgU7JcLMeQeWXTAb0G-Urg1oXt3Cywr4xFjeCtuTpe1fE7TwmZW8XwVrH1lcQ6-j3b2ycTdHREP-i-Vct8HET08746zMNW4FYSWcblo543qmH3WwFU5_T5nPfwHfDxhCApbBbwPF89-hDBcZjjy08Spf84MNeSUk0SRJYyRtdaJv-yPZ3NQmBfwKH49YCcfJdUtdUGnoq-wR9GgnZS4xKJZRh0sDWKk?width=891&amp;height=891&amp;cropmode=cen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12" y="1337202"/>
            <a:ext cx="532158" cy="525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5091808" y="3778570"/>
            <a:ext cx="538139" cy="538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4798062" y="4349043"/>
            <a:ext cx="1125629" cy="520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</a:p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CalcificAID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8460" y="3772060"/>
            <a:ext cx="2183290" cy="793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19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marL="217004" indent="-217004" defTabSz="685800">
              <a:buFont typeface="Wingdings" panose="05000000000000000000" pitchFamily="2" charset="2"/>
              <a:buChar char="Ø"/>
              <a:defRPr/>
            </a:pPr>
            <a:r>
              <a:rPr lang="en-US" sz="1519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AngioAID</a:t>
            </a:r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</a:t>
            </a:r>
          </a:p>
          <a:p>
            <a:pPr marL="217004" indent="-217004" defTabSz="685800">
              <a:buFont typeface="Wingdings" panose="05000000000000000000" pitchFamily="2" charset="2"/>
              <a:buChar char="Ø"/>
              <a:defRPr/>
            </a:pPr>
            <a:r>
              <a:rPr lang="en-US" sz="1519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HemodynamicsAID</a:t>
            </a:r>
            <a:endParaRPr lang="en-US" sz="1519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7179" y="377857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556850" y="4349044"/>
            <a:ext cx="100540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</a:p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Android)</a:t>
            </a:r>
          </a:p>
        </p:txBody>
      </p: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19CB9B82-B0EE-DCDD-30BE-F0099FE377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56" y="1326306"/>
            <a:ext cx="538139" cy="538139"/>
          </a:xfrm>
          <a:prstGeom prst="roundRect">
            <a:avLst>
              <a:gd name="adj" fmla="val 9515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E9F70-8911-B123-E371-776874B24BE8}"/>
              </a:ext>
            </a:extLst>
          </p:cNvPr>
          <p:cNvSpPr txBox="1"/>
          <p:nvPr/>
        </p:nvSpPr>
        <p:spPr>
          <a:xfrm>
            <a:off x="2104994" y="4349043"/>
            <a:ext cx="1117615" cy="520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A0E2E-497B-BC8D-F858-4573E8002128}"/>
              </a:ext>
            </a:extLst>
          </p:cNvPr>
          <p:cNvSpPr txBox="1"/>
          <p:nvPr/>
        </p:nvSpPr>
        <p:spPr>
          <a:xfrm>
            <a:off x="2132868" y="509268"/>
            <a:ext cx="47484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CardiologyApps.com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45CE65-BAA0-94B7-6A26-2AB38994B0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5842"/>
          <a:stretch/>
        </p:blipFill>
        <p:spPr>
          <a:xfrm>
            <a:off x="4474219" y="2147888"/>
            <a:ext cx="685800" cy="1335967"/>
          </a:xfrm>
          <a:prstGeom prst="roundRect">
            <a:avLst>
              <a:gd name="adj" fmla="val 4765"/>
            </a:avLst>
          </a:prstGeom>
        </p:spPr>
      </p:pic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E3B1B9-FF5D-5732-9309-08E7F814F1C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5673"/>
          <a:stretch/>
        </p:blipFill>
        <p:spPr>
          <a:xfrm>
            <a:off x="5364251" y="2147888"/>
            <a:ext cx="685800" cy="1340729"/>
          </a:xfrm>
          <a:prstGeom prst="roundRect">
            <a:avLst>
              <a:gd name="adj" fmla="val 3902"/>
            </a:avLst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009EE2CF-D3F1-3617-40A6-D87D946CBCE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6254282" y="2147888"/>
            <a:ext cx="685800" cy="1343025"/>
          </a:xfrm>
          <a:prstGeom prst="roundRect">
            <a:avLst>
              <a:gd name="adj" fmla="val 4398"/>
            </a:avLst>
          </a:prstGeom>
        </p:spPr>
      </p:pic>
      <p:pic>
        <p:nvPicPr>
          <p:cNvPr id="34" name="Picture 3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BB5171C-85D3-0F36-A0AF-6A2C145A44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b="5683"/>
          <a:stretch/>
        </p:blipFill>
        <p:spPr>
          <a:xfrm>
            <a:off x="7144314" y="2145592"/>
            <a:ext cx="685800" cy="1343025"/>
          </a:xfrm>
          <a:prstGeom prst="roundRect">
            <a:avLst>
              <a:gd name="adj" fmla="val 4514"/>
            </a:avLst>
          </a:prstGeom>
        </p:spPr>
      </p:pic>
      <p:pic>
        <p:nvPicPr>
          <p:cNvPr id="35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42E7FE65-21A9-96C7-690D-0B99BD50B77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88" y="1337201"/>
            <a:ext cx="541782" cy="541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2B8F6529-0014-60BC-028B-F71832B45F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00" y="2307857"/>
            <a:ext cx="1062992" cy="1062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23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0C5E-1453-9923-C76A-4CD03385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628"/>
            <a:ext cx="7886700" cy="5284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IVUSAID</a:t>
            </a:r>
            <a:r>
              <a:rPr lang="en-US" dirty="0"/>
              <a:t> – </a:t>
            </a:r>
            <a:r>
              <a:rPr lang="en-US" sz="2850" dirty="0"/>
              <a:t>Out now on iOS, Android, and WebApp</a:t>
            </a:r>
          </a:p>
        </p:txBody>
      </p:sp>
      <p:pic>
        <p:nvPicPr>
          <p:cNvPr id="5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15FECB4C-193A-43E1-8613-2B3CE8958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1" y="1098210"/>
            <a:ext cx="2040732" cy="2040732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4E7EDD-84B2-40FD-E458-F4F848B8F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5842"/>
          <a:stretch/>
        </p:blipFill>
        <p:spPr>
          <a:xfrm>
            <a:off x="2845594" y="1066800"/>
            <a:ext cx="1945481" cy="3789879"/>
          </a:xfrm>
          <a:prstGeom prst="roundRect">
            <a:avLst>
              <a:gd name="adj" fmla="val 4765"/>
            </a:avLst>
          </a:prstGeom>
        </p:spPr>
      </p:pic>
      <p:pic>
        <p:nvPicPr>
          <p:cNvPr id="7" name="Picture 29" descr="Get it on Google Play">
            <a:extLst>
              <a:ext uri="{FF2B5EF4-FFF2-40B4-BE49-F238E27FC236}">
                <a16:creationId xmlns:a16="http://schemas.microsoft.com/office/drawing/2014/main" id="{D6979085-2BF4-4DD7-D798-781745D3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60" y="4216017"/>
            <a:ext cx="1959374" cy="75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71F3A-740A-DD28-831A-A1E14BD205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56" y="3530281"/>
            <a:ext cx="1538183" cy="5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345CC-3AD7-912D-B008-81A955054B69}"/>
              </a:ext>
            </a:extLst>
          </p:cNvPr>
          <p:cNvSpPr txBox="1"/>
          <p:nvPr/>
        </p:nvSpPr>
        <p:spPr>
          <a:xfrm>
            <a:off x="5183951" y="1030154"/>
            <a:ext cx="3490634" cy="406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Concepts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of IVUS</a:t>
            </a:r>
          </a:p>
          <a:p>
            <a:pPr defTabSz="685800"/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Interpretation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Annotated images and pullbacks of various IVUS findings</a:t>
            </a:r>
          </a:p>
          <a:p>
            <a:pPr defTabSz="685800"/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Reviews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case presentations with annotated findings in complex clinical IVUS cases</a:t>
            </a:r>
          </a:p>
          <a:p>
            <a:pPr defTabSz="685800"/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Quizzes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quizzes to test your IVUS interpretation competence on various systems</a:t>
            </a:r>
          </a:p>
          <a:p>
            <a:pPr defTabSz="685800"/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Reading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Compiled list of papers to understand IVUS guidelines</a:t>
            </a:r>
          </a:p>
          <a:p>
            <a:pPr defTabSz="685800"/>
            <a:endParaRPr lang="en-US" sz="151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46A522-4964-F57A-2D48-C9DFB5B0AB7E}"/>
              </a:ext>
            </a:extLst>
          </p:cNvPr>
          <p:cNvSpPr txBox="1">
            <a:spLocks/>
          </p:cNvSpPr>
          <p:nvPr/>
        </p:nvSpPr>
        <p:spPr>
          <a:xfrm>
            <a:off x="1498601" y="432432"/>
            <a:ext cx="7727950" cy="4860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1275" b="1" dirty="0">
                <a:solidFill>
                  <a:prstClr val="white"/>
                </a:solidFill>
              </a:rPr>
              <a:t>Visit CardiologyApps.com/IVUSAID to use the WebApp version of IVUSAID.</a:t>
            </a:r>
            <a:endParaRPr lang="en-US" sz="127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5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20B0A431-E2F5-5F5E-3DC6-EFE85AF76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" y="120310"/>
            <a:ext cx="685800" cy="685800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3E714C-E859-8079-5AF0-018F0DA4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6" y="198961"/>
            <a:ext cx="7162799" cy="5284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IVUSAID</a:t>
            </a:r>
            <a:r>
              <a:rPr lang="en-US" dirty="0"/>
              <a:t> – </a:t>
            </a:r>
            <a:r>
              <a:rPr lang="en-US" sz="3000" dirty="0"/>
              <a:t>Image Interpretation Sections</a:t>
            </a:r>
            <a:endParaRPr lang="en-US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2727E88-96C4-2F59-C669-71547905BA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" r="11" b="5677"/>
          <a:stretch/>
        </p:blipFill>
        <p:spPr>
          <a:xfrm>
            <a:off x="162299" y="942975"/>
            <a:ext cx="2014869" cy="3938588"/>
          </a:xfrm>
          <a:prstGeom prst="roundRect">
            <a:avLst>
              <a:gd name="adj" fmla="val 4140"/>
            </a:avLst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05C744-414C-A701-5D63-F2B3CCE0A0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5673"/>
          <a:stretch/>
        </p:blipFill>
        <p:spPr>
          <a:xfrm>
            <a:off x="6923770" y="942738"/>
            <a:ext cx="2014760" cy="3938825"/>
          </a:xfrm>
          <a:prstGeom prst="roundRect">
            <a:avLst>
              <a:gd name="adj" fmla="val 3902"/>
            </a:avLst>
          </a:prstGeom>
        </p:spPr>
      </p:pic>
      <p:pic>
        <p:nvPicPr>
          <p:cNvPr id="16" name="Annotations">
            <a:hlinkClick r:id="" action="ppaction://media"/>
            <a:extLst>
              <a:ext uri="{FF2B5EF4-FFF2-40B4-BE49-F238E27FC236}">
                <a16:creationId xmlns:a16="http://schemas.microsoft.com/office/drawing/2014/main" id="{9694721D-B9A4-A846-09EC-430A7FFE0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6195" y="942737"/>
            <a:ext cx="1985048" cy="3938588"/>
          </a:xfrm>
          <a:prstGeom prst="rect">
            <a:avLst/>
          </a:prstGeom>
        </p:spPr>
      </p:pic>
      <p:pic>
        <p:nvPicPr>
          <p:cNvPr id="17" name="Videos">
            <a:hlinkClick r:id="" action="ppaction://media"/>
            <a:extLst>
              <a:ext uri="{FF2B5EF4-FFF2-40B4-BE49-F238E27FC236}">
                <a16:creationId xmlns:a16="http://schemas.microsoft.com/office/drawing/2014/main" id="{175C35A9-BE2A-9420-D215-B1DAA16108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0271" y="942737"/>
            <a:ext cx="1985048" cy="39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0F2B50B4-8378-2833-9E6A-BBDC3F1E9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" y="120310"/>
            <a:ext cx="685800" cy="685800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A95542-A577-F3BB-8FD6-492F675FD740}"/>
              </a:ext>
            </a:extLst>
          </p:cNvPr>
          <p:cNvSpPr txBox="1">
            <a:spLocks/>
          </p:cNvSpPr>
          <p:nvPr/>
        </p:nvSpPr>
        <p:spPr>
          <a:xfrm>
            <a:off x="1967991" y="198961"/>
            <a:ext cx="5937250" cy="5284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3300" b="1" dirty="0"/>
              <a:t>IVUSAID</a:t>
            </a:r>
            <a:r>
              <a:rPr lang="en-US" sz="3300" dirty="0"/>
              <a:t> – Cases</a:t>
            </a:r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8CE9A45-3435-4C24-91E7-205A2FAA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9" b="27871"/>
          <a:stretch/>
        </p:blipFill>
        <p:spPr>
          <a:xfrm>
            <a:off x="143574" y="926046"/>
            <a:ext cx="1714500" cy="2022158"/>
          </a:xfrm>
          <a:prstGeom prst="round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E13A97-2E3B-D2F0-922B-E53C0FEB4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30556"/>
          <a:stretch/>
        </p:blipFill>
        <p:spPr>
          <a:xfrm>
            <a:off x="143574" y="2984283"/>
            <a:ext cx="1714500" cy="2068927"/>
          </a:xfrm>
          <a:prstGeom prst="round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F7F6D4-7A98-21BD-7AC1-D2D09584D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29260"/>
          <a:stretch/>
        </p:blipFill>
        <p:spPr>
          <a:xfrm>
            <a:off x="1929467" y="926045"/>
            <a:ext cx="1714500" cy="2022158"/>
          </a:xfrm>
          <a:prstGeom prst="round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A3D565-54E5-51AA-FDC5-3EE054127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 b="27315"/>
          <a:stretch/>
        </p:blipFill>
        <p:spPr>
          <a:xfrm>
            <a:off x="1929162" y="2984283"/>
            <a:ext cx="1714500" cy="2068927"/>
          </a:xfrm>
          <a:prstGeom prst="round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8D12B6-2BAB-7173-0EA5-D4A3A89325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30185"/>
          <a:stretch/>
        </p:blipFill>
        <p:spPr>
          <a:xfrm>
            <a:off x="3715359" y="926045"/>
            <a:ext cx="1714500" cy="2022158"/>
          </a:xfrm>
          <a:prstGeom prst="round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2E9054-81E0-CA1D-A1C9-A3071725D6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3" b="25508"/>
          <a:stretch/>
        </p:blipFill>
        <p:spPr>
          <a:xfrm>
            <a:off x="3714750" y="3007666"/>
            <a:ext cx="1714500" cy="2022158"/>
          </a:xfrm>
          <a:prstGeom prst="round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A6CB20DF-4FBA-939E-82EB-F0F93A9DC4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 b="26204"/>
          <a:stretch/>
        </p:blipFill>
        <p:spPr>
          <a:xfrm>
            <a:off x="5501252" y="882235"/>
            <a:ext cx="1714500" cy="2109779"/>
          </a:xfrm>
          <a:prstGeom prst="roundRect">
            <a:avLst/>
          </a:prstGeom>
        </p:spPr>
      </p:pic>
      <p:pic>
        <p:nvPicPr>
          <p:cNvPr id="21" name="Picture 20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CC49FE3F-41FC-B2D1-F243-E1DB5ED2AD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 b="32130"/>
          <a:stretch/>
        </p:blipFill>
        <p:spPr>
          <a:xfrm>
            <a:off x="5500338" y="3007666"/>
            <a:ext cx="1714500" cy="2022158"/>
          </a:xfrm>
          <a:prstGeom prst="roundRect">
            <a:avLst/>
          </a:prstGeom>
        </p:spPr>
      </p:pic>
      <p:pic>
        <p:nvPicPr>
          <p:cNvPr id="23" name="Picture 2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05A4B25-5592-4D6C-0CF8-6B1016FE82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 b="28056"/>
          <a:stretch/>
        </p:blipFill>
        <p:spPr>
          <a:xfrm>
            <a:off x="7287145" y="902661"/>
            <a:ext cx="1714500" cy="2068927"/>
          </a:xfrm>
          <a:prstGeom prst="roundRect">
            <a:avLst/>
          </a:prstGeom>
        </p:spPr>
      </p:pic>
      <p:pic>
        <p:nvPicPr>
          <p:cNvPr id="25" name="Picture 2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B7972A17-1915-5DFC-0C1A-3C19DFDE5C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27963"/>
          <a:stretch/>
        </p:blipFill>
        <p:spPr>
          <a:xfrm>
            <a:off x="7285926" y="3025581"/>
            <a:ext cx="1714500" cy="1986331"/>
          </a:xfrm>
          <a:prstGeom prst="roundRect">
            <a:avLst/>
          </a:prstGeom>
        </p:spPr>
      </p:pic>
      <p:pic>
        <p:nvPicPr>
          <p:cNvPr id="27" name="Picture 26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BD05106D-970B-C61B-1F01-60CA312363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4" b="14722"/>
          <a:stretch/>
        </p:blipFill>
        <p:spPr>
          <a:xfrm>
            <a:off x="6739505" y="29660"/>
            <a:ext cx="1474221" cy="828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41777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5920" y="1131222"/>
            <a:ext cx="8473538" cy="351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</a:t>
            </a:r>
            <a:r>
              <a:rPr lang="en-US" altLang="en-US" sz="3200" b="1" i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Nothing to disclose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466" y="4347810"/>
            <a:ext cx="74837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6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A05564E9-D00E-5E18-BA7B-01BF4079A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" y="120310"/>
            <a:ext cx="685800" cy="685800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43E708-397F-556A-9438-8115C486FACF}"/>
              </a:ext>
            </a:extLst>
          </p:cNvPr>
          <p:cNvSpPr txBox="1">
            <a:spLocks/>
          </p:cNvSpPr>
          <p:nvPr/>
        </p:nvSpPr>
        <p:spPr>
          <a:xfrm>
            <a:off x="1075623" y="198961"/>
            <a:ext cx="7370545" cy="5284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3300" b="1" dirty="0"/>
              <a:t>IVUSAID</a:t>
            </a:r>
            <a:r>
              <a:rPr lang="en-US" sz="3300" dirty="0"/>
              <a:t> – Sample Case from WebApp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145CF-110B-D08B-D9EF-934654E78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" t="3162" r="561" b="2739"/>
          <a:stretch/>
        </p:blipFill>
        <p:spPr>
          <a:xfrm>
            <a:off x="339290" y="909588"/>
            <a:ext cx="8388417" cy="1738849"/>
          </a:xfrm>
          <a:prstGeom prst="roundRect">
            <a:avLst>
              <a:gd name="adj" fmla="val 721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F0106-3F5F-F9C4-D77A-987FD36D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0" y="2735092"/>
            <a:ext cx="3667226" cy="2277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58505B-58CF-771E-6B13-1BE2D7B745D4}"/>
              </a:ext>
            </a:extLst>
          </p:cNvPr>
          <p:cNvSpPr txBox="1"/>
          <p:nvPr/>
        </p:nvSpPr>
        <p:spPr>
          <a:xfrm>
            <a:off x="4158114" y="2795965"/>
            <a:ext cx="489444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/>
            <a:r>
              <a:rPr lang="en-US" sz="1350" b="1" dirty="0">
                <a:solidFill>
                  <a:srgbClr val="FFFF00"/>
                </a:solidFill>
                <a:latin typeface="Muli"/>
              </a:rPr>
              <a:t>Case Presentation</a:t>
            </a:r>
          </a:p>
          <a:p>
            <a:pPr defTabSz="685800" fontAlgn="base"/>
            <a:r>
              <a:rPr lang="en-US" sz="1350" dirty="0">
                <a:solidFill>
                  <a:prstClr val="white"/>
                </a:solidFill>
                <a:latin typeface="Muli"/>
              </a:rPr>
              <a:t>A 74-year-old male with chest pain for the past day came to outside hospital for coronary angiography, which showed 95% stenosis of the LM, 80-90% stenosis of the proximal LCX, and 80-90% stenosis in the ramus intermedius. He has a history of hypertension, NIDDM, and hyperlipidemia and has had multiple PCI procedures. The diagnosis was non-STEMI with worsening chronic heart failure, therefore the decision was made to perform </a:t>
            </a:r>
            <a:r>
              <a:rPr lang="en-US" sz="1350" dirty="0" err="1">
                <a:solidFill>
                  <a:prstClr val="white"/>
                </a:solidFill>
                <a:latin typeface="Muli"/>
              </a:rPr>
              <a:t>Impella</a:t>
            </a:r>
            <a:r>
              <a:rPr lang="en-US" sz="1350" dirty="0">
                <a:solidFill>
                  <a:prstClr val="white"/>
                </a:solidFill>
                <a:latin typeface="Muli"/>
              </a:rPr>
              <a:t>-assisted PCI. Echocardiography showed reduced left ventricular systolic wall motion (Ejection Fraction of 40-45%).</a:t>
            </a:r>
          </a:p>
        </p:txBody>
      </p:sp>
    </p:spTree>
    <p:extLst>
      <p:ext uri="{BB962C8B-B14F-4D97-AF65-F5344CB8AC3E}">
        <p14:creationId xmlns:p14="http://schemas.microsoft.com/office/powerpoint/2010/main" val="246135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A05564E9-D00E-5E18-BA7B-01BF4079A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" y="120310"/>
            <a:ext cx="685800" cy="685800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43E708-397F-556A-9438-8115C486FACF}"/>
              </a:ext>
            </a:extLst>
          </p:cNvPr>
          <p:cNvSpPr txBox="1">
            <a:spLocks/>
          </p:cNvSpPr>
          <p:nvPr/>
        </p:nvSpPr>
        <p:spPr>
          <a:xfrm>
            <a:off x="1075623" y="198961"/>
            <a:ext cx="7370545" cy="5284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3300" b="1" dirty="0"/>
              <a:t>IVUSAID</a:t>
            </a:r>
            <a:r>
              <a:rPr lang="en-US" sz="3300" dirty="0"/>
              <a:t> – Sample Case from WebApp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935ED-DDEF-F5A3-12E2-C0F40533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" y="1625687"/>
            <a:ext cx="3092221" cy="3255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126AB-021C-AC91-E395-E2647EC3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911" y="1611169"/>
            <a:ext cx="5222221" cy="3270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428CE7-30DD-2437-B2FF-124EA80FCFB8}"/>
              </a:ext>
            </a:extLst>
          </p:cNvPr>
          <p:cNvSpPr txBox="1"/>
          <p:nvPr/>
        </p:nvSpPr>
        <p:spPr>
          <a:xfrm rot="20728635">
            <a:off x="5359688" y="3305405"/>
            <a:ext cx="1472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/>
            <a:r>
              <a:rPr lang="en-US" sz="2400" b="1" dirty="0">
                <a:solidFill>
                  <a:srgbClr val="FF0000"/>
                </a:solidFill>
                <a:latin typeface="Muli"/>
              </a:rPr>
              <a:t>FINAL ANGIO</a:t>
            </a:r>
            <a:endParaRPr lang="en-US" sz="2400" dirty="0">
              <a:solidFill>
                <a:srgbClr val="FF0000"/>
              </a:solidFill>
              <a:latin typeface="Mul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3B333-DF3D-2441-E026-8D490E08A146}"/>
              </a:ext>
            </a:extLst>
          </p:cNvPr>
          <p:cNvSpPr txBox="1"/>
          <p:nvPr/>
        </p:nvSpPr>
        <p:spPr>
          <a:xfrm>
            <a:off x="716330" y="845935"/>
            <a:ext cx="7441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/>
            <a:r>
              <a:rPr lang="en-US" b="1" dirty="0">
                <a:solidFill>
                  <a:prstClr val="white"/>
                </a:solidFill>
                <a:latin typeface="Muli"/>
              </a:rPr>
              <a:t>Explore this LM Trifurcation case as well as 20 other cases including SCAD, Dissection, </a:t>
            </a:r>
            <a:r>
              <a:rPr lang="en-US" b="1" dirty="0" err="1">
                <a:solidFill>
                  <a:prstClr val="white"/>
                </a:solidFill>
                <a:latin typeface="Muli"/>
              </a:rPr>
              <a:t>Underexpansion</a:t>
            </a:r>
            <a:r>
              <a:rPr lang="en-US" b="1" dirty="0">
                <a:solidFill>
                  <a:prstClr val="white"/>
                </a:solidFill>
                <a:latin typeface="Muli"/>
              </a:rPr>
              <a:t>, IRS, calcified lesions, and </a:t>
            </a:r>
            <a:r>
              <a:rPr lang="en-US" b="1" dirty="0" err="1">
                <a:solidFill>
                  <a:prstClr val="white"/>
                </a:solidFill>
                <a:latin typeface="Muli"/>
              </a:rPr>
              <a:t>malapposition</a:t>
            </a:r>
            <a:r>
              <a:rPr lang="en-US" b="1" dirty="0">
                <a:solidFill>
                  <a:prstClr val="white"/>
                </a:solidFill>
                <a:latin typeface="Muli"/>
              </a:rPr>
              <a:t>.</a:t>
            </a:r>
            <a:endParaRPr lang="en-US" dirty="0">
              <a:solidFill>
                <a:prstClr val="white"/>
              </a:solidFill>
              <a:latin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503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A1A43055-2DD2-F093-76A9-6E8A62646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" y="120310"/>
            <a:ext cx="685800" cy="685800"/>
          </a:xfrm>
          <a:prstGeom prst="roundRect">
            <a:avLst>
              <a:gd name="adj" fmla="val 38995"/>
            </a:avLst>
          </a:prstGeom>
          <a:ln w="38100"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66BE4C-2D27-FB9E-110C-02EF6D9F943A}"/>
              </a:ext>
            </a:extLst>
          </p:cNvPr>
          <p:cNvSpPr txBox="1">
            <a:spLocks/>
          </p:cNvSpPr>
          <p:nvPr/>
        </p:nvSpPr>
        <p:spPr>
          <a:xfrm>
            <a:off x="2474345" y="198961"/>
            <a:ext cx="4518026" cy="5284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3300" b="1" dirty="0"/>
              <a:t>IVUSAID</a:t>
            </a:r>
            <a:r>
              <a:rPr lang="en-US" sz="3300" dirty="0"/>
              <a:t> – Quizzes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23F4AC7-709B-0EE6-5567-4A91151FD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309689" y="1062038"/>
            <a:ext cx="2057400" cy="4029076"/>
          </a:xfrm>
          <a:prstGeom prst="roundRect">
            <a:avLst>
              <a:gd name="adj" fmla="val 4398"/>
            </a:avLst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911CE3F-82B0-D3D0-9D2D-E365394FB3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6776911" y="1062036"/>
            <a:ext cx="2057400" cy="4029077"/>
          </a:xfrm>
          <a:prstGeom prst="roundRect">
            <a:avLst>
              <a:gd name="adj" fmla="val 4398"/>
            </a:avLst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E8A428-5139-AFD5-2FA4-0F727470CF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4612256" y="1062037"/>
            <a:ext cx="2057400" cy="4029077"/>
          </a:xfrm>
          <a:prstGeom prst="roundRect">
            <a:avLst>
              <a:gd name="adj" fmla="val 4167"/>
            </a:avLst>
          </a:prstGeom>
        </p:spPr>
      </p:pic>
      <p:pic>
        <p:nvPicPr>
          <p:cNvPr id="14" name="Quiz">
            <a:hlinkClick r:id="" action="ppaction://media"/>
            <a:extLst>
              <a:ext uri="{FF2B5EF4-FFF2-40B4-BE49-F238E27FC236}">
                <a16:creationId xmlns:a16="http://schemas.microsoft.com/office/drawing/2014/main" id="{3B6CF5E1-0570-C3E2-284B-B8F365992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4346" y="1062037"/>
            <a:ext cx="2030654" cy="402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72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3280885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544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30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658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2" descr="Cardiology Apps">
            <a:extLst>
              <a:ext uri="{FF2B5EF4-FFF2-40B4-BE49-F238E27FC236}">
                <a16:creationId xmlns:a16="http://schemas.microsoft.com/office/drawing/2014/main" id="{4FE77DB7-21B1-EC0F-2B00-EE3900EF2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2" r="-2927"/>
          <a:stretch/>
        </p:blipFill>
        <p:spPr bwMode="auto">
          <a:xfrm>
            <a:off x="3961999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119FF-7022-C474-F52A-995494A294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3113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FFE38-EEDC-B7EB-ABD1-CDA5FDDE9F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0" t="-5886" r="-15945" b="-5886"/>
          <a:stretch/>
        </p:blipFill>
        <p:spPr>
          <a:xfrm>
            <a:off x="5324227" y="133720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9B1AE1-2726-6DB6-4588-AF0F5C4EA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6005342" y="1337200"/>
            <a:ext cx="539602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81618" y="70687"/>
            <a:ext cx="667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Library of Educational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688" y="906352"/>
            <a:ext cx="4495141" cy="32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released and </a:t>
            </a:r>
            <a:r>
              <a:rPr lang="en-US" sz="151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76,500 </a:t>
            </a: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downloads...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912" y="2481563"/>
            <a:ext cx="2217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released: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IVUSAID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2" y="3778570"/>
            <a:ext cx="538139" cy="538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61877" y="3939931"/>
            <a:ext cx="1588897" cy="559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more</a:t>
            </a:r>
          </a:p>
          <a:p>
            <a:pPr algn="ctr" defTabSz="685800">
              <a:defRPr/>
            </a:pPr>
            <a:r>
              <a:rPr lang="en-US" sz="151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soon!!!</a:t>
            </a:r>
            <a:endParaRPr lang="en-US" sz="1519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bn1304files.storage.live.com/y4mIEehEkr2AXrAdgU7JcLMeQeWXTAb0G-Urg1oXt3Cywr4xFjeCtuTpe1fE7TwmZW8XwVrH1lcQ6-j3b2ycTdHREP-i-Vct8HET08746zMNW4FYSWcblo543qmH3WwFU5_T5nPfwHfDxhCApbBbwPF89-hDBcZjjy08Spf84MNeSUk0SRJYyRtdaJv-yPZ3NQmBfwKH49YCcfJdUtdUGnoq-wR9GgnZS4xKJZRh0sDWKk?width=891&amp;height=891&amp;cropmode=cen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12" y="1337202"/>
            <a:ext cx="532158" cy="525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5091808" y="3778570"/>
            <a:ext cx="538139" cy="538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4798062" y="4349043"/>
            <a:ext cx="1125629" cy="520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</a:p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CalcificAID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8460" y="3772060"/>
            <a:ext cx="2183290" cy="793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19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marL="217004" indent="-217004" defTabSz="685800">
              <a:buFont typeface="Wingdings" panose="05000000000000000000" pitchFamily="2" charset="2"/>
              <a:buChar char="Ø"/>
              <a:defRPr/>
            </a:pPr>
            <a:r>
              <a:rPr lang="en-US" sz="1519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AngioAID</a:t>
            </a:r>
            <a:r>
              <a:rPr lang="en-US" sz="1519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</a:t>
            </a:r>
          </a:p>
          <a:p>
            <a:pPr marL="217004" indent="-217004" defTabSz="685800">
              <a:buFont typeface="Wingdings" panose="05000000000000000000" pitchFamily="2" charset="2"/>
              <a:buChar char="Ø"/>
              <a:defRPr/>
            </a:pPr>
            <a:r>
              <a:rPr lang="en-US" sz="1519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HemodynamicsAID</a:t>
            </a:r>
            <a:endParaRPr lang="en-US" sz="1519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7179" y="3778570"/>
            <a:ext cx="539600" cy="53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556850" y="4349044"/>
            <a:ext cx="100540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</a:p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Android)</a:t>
            </a:r>
          </a:p>
        </p:txBody>
      </p: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19CB9B82-B0EE-DCDD-30BE-F0099FE377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56" y="1326306"/>
            <a:ext cx="538139" cy="538139"/>
          </a:xfrm>
          <a:prstGeom prst="roundRect">
            <a:avLst>
              <a:gd name="adj" fmla="val 9515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E9F70-8911-B123-E371-776874B24BE8}"/>
              </a:ext>
            </a:extLst>
          </p:cNvPr>
          <p:cNvSpPr txBox="1"/>
          <p:nvPr/>
        </p:nvSpPr>
        <p:spPr>
          <a:xfrm>
            <a:off x="2104994" y="4349043"/>
            <a:ext cx="1117615" cy="520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92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DeviceAID</a:t>
            </a:r>
            <a:endParaRPr lang="en-US" sz="1392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392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A0E2E-497B-BC8D-F858-4573E8002128}"/>
              </a:ext>
            </a:extLst>
          </p:cNvPr>
          <p:cNvSpPr txBox="1"/>
          <p:nvPr/>
        </p:nvSpPr>
        <p:spPr>
          <a:xfrm>
            <a:off x="2132868" y="509268"/>
            <a:ext cx="47484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CardiologyApps.com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45CE65-BAA0-94B7-6A26-2AB38994B0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5842"/>
          <a:stretch/>
        </p:blipFill>
        <p:spPr>
          <a:xfrm>
            <a:off x="4474219" y="2147888"/>
            <a:ext cx="685800" cy="1335967"/>
          </a:xfrm>
          <a:prstGeom prst="roundRect">
            <a:avLst>
              <a:gd name="adj" fmla="val 4765"/>
            </a:avLst>
          </a:prstGeom>
        </p:spPr>
      </p:pic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E3B1B9-FF5D-5732-9309-08E7F814F1C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5673"/>
          <a:stretch/>
        </p:blipFill>
        <p:spPr>
          <a:xfrm>
            <a:off x="5364251" y="2147888"/>
            <a:ext cx="685800" cy="1340729"/>
          </a:xfrm>
          <a:prstGeom prst="roundRect">
            <a:avLst>
              <a:gd name="adj" fmla="val 3902"/>
            </a:avLst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009EE2CF-D3F1-3617-40A6-D87D946CBCE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6254282" y="2147888"/>
            <a:ext cx="685800" cy="1343025"/>
          </a:xfrm>
          <a:prstGeom prst="roundRect">
            <a:avLst>
              <a:gd name="adj" fmla="val 4398"/>
            </a:avLst>
          </a:prstGeom>
        </p:spPr>
      </p:pic>
      <p:pic>
        <p:nvPicPr>
          <p:cNvPr id="34" name="Picture 3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BB5171C-85D3-0F36-A0AF-6A2C145A44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b="5683"/>
          <a:stretch/>
        </p:blipFill>
        <p:spPr>
          <a:xfrm>
            <a:off x="7144314" y="2145592"/>
            <a:ext cx="685800" cy="1343025"/>
          </a:xfrm>
          <a:prstGeom prst="roundRect">
            <a:avLst>
              <a:gd name="adj" fmla="val 4514"/>
            </a:avLst>
          </a:prstGeom>
        </p:spPr>
      </p:pic>
      <p:pic>
        <p:nvPicPr>
          <p:cNvPr id="35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42E7FE65-21A9-96C7-690D-0B99BD50B77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88" y="1337201"/>
            <a:ext cx="541782" cy="541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2B8F6529-0014-60BC-028B-F71832B45F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00" y="2307857"/>
            <a:ext cx="1062992" cy="1062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264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88" y="16184"/>
            <a:ext cx="296465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"/>
          <p:cNvSpPr>
            <a:spLocks noChangeArrowheads="1"/>
          </p:cNvSpPr>
          <p:nvPr/>
        </p:nvSpPr>
        <p:spPr bwMode="auto">
          <a:xfrm>
            <a:off x="971551" y="70248"/>
            <a:ext cx="7309247" cy="95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5" tIns="41015" rIns="82035" bIns="41015">
            <a:spAutoFit/>
          </a:bodyPr>
          <a:lstStyle>
            <a:lvl1pPr defTabSz="1095375" eaLnBrk="0" hangingPunct="0">
              <a:spcBef>
                <a:spcPct val="20000"/>
              </a:spcBef>
              <a:buChar char="•"/>
              <a:defRPr sz="38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885825" indent="-338138" defTabSz="1095375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363663" indent="-269875" defTabSz="1095375" eaLnBrk="0" hangingPunct="0">
              <a:spcBef>
                <a:spcPct val="20000"/>
              </a:spcBef>
              <a:buChar char="•"/>
              <a:defRPr sz="29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911350" indent="-269875" defTabSz="1095375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459038" indent="-271463" defTabSz="1095375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9162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33734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8306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42878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215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5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of PCI vs CABG up to 5 yrs</a:t>
            </a:r>
          </a:p>
          <a:p>
            <a:pPr marL="0" marR="0" lvl="0" indent="0" algn="ctr" defTabSz="8215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50" b="1" i="1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we know so far?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4209" y="1142779"/>
            <a:ext cx="4561911" cy="349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35" tIns="41015" rIns="82035" bIns="41015">
            <a:spAutoFit/>
          </a:bodyPr>
          <a:lstStyle>
            <a:lvl1pPr defTabSz="1095375" eaLnBrk="0" hangingPunct="0">
              <a:spcBef>
                <a:spcPct val="20000"/>
              </a:spcBef>
              <a:buChar char="•"/>
              <a:defRPr sz="38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885825" indent="-338138" defTabSz="1095375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363663" indent="-269875" defTabSz="1095375" eaLnBrk="0" hangingPunct="0">
              <a:spcBef>
                <a:spcPct val="20000"/>
              </a:spcBef>
              <a:buChar char="•"/>
              <a:defRPr sz="29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911350" indent="-269875" defTabSz="1095375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459038" indent="-271463" defTabSz="1095375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9162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33734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8306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42878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215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CABG++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repeat revascularization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Durable angina relief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mortality in subgroups of high syntax score &amp; MV DM 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Better QOL parameters                         </a:t>
            </a:r>
          </a:p>
          <a:p>
            <a:pPr marL="0" marR="0" lvl="0" indent="0" algn="ctr" defTabSz="8215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13176" y="1129683"/>
            <a:ext cx="4851608" cy="377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35" tIns="41015" rIns="82035" bIns="41015">
            <a:spAutoFit/>
          </a:bodyPr>
          <a:lstStyle>
            <a:lvl1pPr defTabSz="1095375" eaLnBrk="0" hangingPunct="0">
              <a:spcBef>
                <a:spcPct val="20000"/>
              </a:spcBef>
              <a:buChar char="•"/>
              <a:defRPr sz="38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885825" indent="-338138" defTabSz="1095375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363663" indent="-269875" defTabSz="1095375" eaLnBrk="0" hangingPunct="0">
              <a:spcBef>
                <a:spcPct val="20000"/>
              </a:spcBef>
              <a:buChar char="•"/>
              <a:defRPr sz="29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911350" indent="-269875" defTabSz="1095375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459038" indent="-271463" defTabSz="1095375" eaLnBrk="0" hangingPunct="0">
              <a:spcBef>
                <a:spcPct val="20000"/>
              </a:spcBef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9162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33734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8306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4287838" indent="-271463" defTabSz="1095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215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PCI++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recovery and lower LOS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Better short term results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 CVA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 in LVEF</a:t>
            </a:r>
          </a:p>
          <a:p>
            <a:pPr marL="0" marR="0" lvl="0" indent="0" algn="l" defTabSz="821531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Similar outcomes in LM &amp; low syntax score (&lt;32) pts                   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3422" y="4414595"/>
            <a:ext cx="4220027" cy="4154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happens in 5-10+ yrs?</a:t>
            </a:r>
          </a:p>
        </p:txBody>
      </p:sp>
    </p:spTree>
    <p:extLst>
      <p:ext uri="{BB962C8B-B14F-4D97-AF65-F5344CB8AC3E}">
        <p14:creationId xmlns:p14="http://schemas.microsoft.com/office/powerpoint/2010/main" val="1926131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Live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Case #8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505675" y="1414610"/>
            <a:ext cx="5546885" cy="11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itchFamily="34" charset="0"/>
              </a:rPr>
              <a:t>Clinical 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FFFF"/>
                </a:solidFill>
                <a:cs typeface="Arial" pitchFamily="34" charset="0"/>
              </a:rPr>
              <a:t>Multiple CAD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 risk factors,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 s/p CABG x2 6/21. Stress MPI was negative in </a:t>
            </a:r>
            <a:r>
              <a:rPr lang="en-US" altLang="en-US" dirty="0">
                <a:solidFill>
                  <a:srgbClr val="FFFFFF"/>
                </a:solidFill>
                <a:cs typeface="Arial" pitchFamily="34" charset="0"/>
              </a:rPr>
              <a:t>7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/2022. </a:t>
            </a:r>
            <a:r>
              <a:rPr lang="en-US" altLang="en-US" dirty="0">
                <a:solidFill>
                  <a:srgbClr val="FFFFFF"/>
                </a:solidFill>
                <a:cs typeface="Arial" pitchFamily="34" charset="0"/>
              </a:rPr>
              <a:t>Known PAD s/p PTAs.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PAF failed ablations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6053" y="509089"/>
            <a:ext cx="5526586" cy="90019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with new onset CCS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class III angina and recent stress MPI for apical &amp; lateral ischemia (4/23)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482" y="507789"/>
            <a:ext cx="2574961" cy="623195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76yrs,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post CABG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486" y="1350172"/>
            <a:ext cx="2087648" cy="1454192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ypertension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yperlipidemia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SAQ-7: 75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 s/p PTA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283" y="2759217"/>
            <a:ext cx="8082461" cy="50008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Aspirin, </a:t>
            </a:r>
            <a:r>
              <a:rPr kumimoji="0" lang="en-US" altLang="en-US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Metoprolol XL, Losartan-HCTZ,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Atorvastatin,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Ezatimibe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99" y="4388845"/>
            <a:ext cx="9051501" cy="684750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lanned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IVUS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guided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complex 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PCI of LM bifurcation and LAD/D2 using rotational atherectomy and DES with </a:t>
            </a:r>
            <a:r>
              <a:rPr kumimoji="0" lang="en-US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MiniCrush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technique.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839" y="3264231"/>
            <a:ext cx="8915721" cy="1177193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Cath on May 5</a:t>
            </a:r>
            <a:r>
              <a:rPr kumimoji="0" lang="en-US" altLang="en-US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2023 r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evealed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V+LM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 with patent LIMA-RIMA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graft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; calcified 90%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dLM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80% calcified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LAD with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D2 bifurcation (1,1,0),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kumimoji="0" lang="en-US" altLang="en-US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pLCx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100% RCA fills distally via collaterals and LVEF 62%. Pt developed CHB requiring temporary PM after cath but need for PPM.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02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2"/>
          <p:cNvSpPr txBox="1">
            <a:spLocks noChangeArrowheads="1"/>
          </p:cNvSpPr>
          <p:nvPr/>
        </p:nvSpPr>
        <p:spPr bwMode="auto">
          <a:xfrm>
            <a:off x="196792" y="51198"/>
            <a:ext cx="8429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 2017: IMA to LAD Patent Without Stenosis</a:t>
            </a:r>
          </a:p>
        </p:txBody>
      </p:sp>
      <p:pic>
        <p:nvPicPr>
          <p:cNvPr id="99333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2" y="614362"/>
            <a:ext cx="845388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157932" y="4849124"/>
            <a:ext cx="4959484" cy="34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556738" y="4425348"/>
            <a:ext cx="577970" cy="35368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21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12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714375" y="0"/>
            <a:ext cx="72219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 2017: IMA to LAD Not Patent</a:t>
            </a:r>
          </a:p>
        </p:txBody>
      </p:sp>
      <p:pic>
        <p:nvPicPr>
          <p:cNvPr id="10035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5" y="514350"/>
            <a:ext cx="856603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157932" y="4837063"/>
            <a:ext cx="5031215" cy="3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308321076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82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Coronary Physiology to Guide Revascularization with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2538" y="4813429"/>
            <a:ext cx="586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2022:79;e21-129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425" y="1118093"/>
            <a:ext cx="860804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the Use of Coronary Physiology to Guide Revascularization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546526"/>
            <a:ext cx="8539348" cy="1317586"/>
          </a:xfrm>
          <a:prstGeom prst="rect">
            <a:avLst/>
          </a:prstGeom>
          <a:solidFill>
            <a:srgbClr val="84B4E4"/>
          </a:solidFill>
        </p:spPr>
      </p:pic>
      <p:sp>
        <p:nvSpPr>
          <p:cNvPr id="6" name="TextBox 5"/>
          <p:cNvSpPr txBox="1"/>
          <p:nvPr/>
        </p:nvSpPr>
        <p:spPr>
          <a:xfrm>
            <a:off x="237385" y="3164410"/>
            <a:ext cx="838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Intravascular Ultrasound to Assess Lesion Severity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3637726"/>
            <a:ext cx="8614918" cy="978980"/>
          </a:xfrm>
          <a:prstGeom prst="rect">
            <a:avLst/>
          </a:prstGeom>
          <a:solidFill>
            <a:srgbClr val="3C7ECC"/>
          </a:solidFill>
        </p:spPr>
      </p:pic>
      <p:sp>
        <p:nvSpPr>
          <p:cNvPr id="8" name="Rectangle 7"/>
          <p:cNvSpPr/>
          <p:nvPr/>
        </p:nvSpPr>
        <p:spPr>
          <a:xfrm>
            <a:off x="260504" y="3935183"/>
            <a:ext cx="1681202" cy="594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6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833" y="1477"/>
            <a:ext cx="771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Individual Patients Subgroups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298" y="422346"/>
            <a:ext cx="624615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the Treatment of Calcified Lesions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8" y="707398"/>
            <a:ext cx="8486539" cy="10887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86" y="3655105"/>
            <a:ext cx="67705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65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Hemodynamic Support in Complex PCI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1" y="3978270"/>
            <a:ext cx="8486538" cy="934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6078" y="4843830"/>
            <a:ext cx="519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Lawton et al., J Am Coll </a:t>
            </a:r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2022; 79:e21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574" y="1729338"/>
            <a:ext cx="767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Use of Intravascular Imaging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1" y="2056554"/>
            <a:ext cx="8458085" cy="16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75" y="1476"/>
            <a:ext cx="771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Indications for PCI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460" y="553895"/>
            <a:ext cx="741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Radial and Femoral Approach for PCI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891600"/>
            <a:ext cx="8186057" cy="1680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460" y="2643738"/>
            <a:ext cx="741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Use of Intravascular Imaging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8" y="2981840"/>
            <a:ext cx="8177952" cy="1908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6543" y="4822957"/>
            <a:ext cx="51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Lawton et al., J Am Coll </a:t>
            </a:r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2022; 79:e21</a:t>
            </a:r>
          </a:p>
        </p:txBody>
      </p:sp>
    </p:spTree>
    <p:extLst>
      <p:ext uri="{BB962C8B-B14F-4D97-AF65-F5344CB8AC3E}">
        <p14:creationId xmlns:p14="http://schemas.microsoft.com/office/powerpoint/2010/main" val="338336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714375" y="12715"/>
            <a:ext cx="7715250" cy="6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51" tIns="34166" rIns="68351" bIns="34166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AUC 2017: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Three- Vessel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CAD</a:t>
            </a:r>
          </a:p>
        </p:txBody>
      </p:sp>
      <p:pic>
        <p:nvPicPr>
          <p:cNvPr id="13107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5" y="635712"/>
            <a:ext cx="8522948" cy="42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extBox 3"/>
          <p:cNvSpPr txBox="1">
            <a:spLocks noChangeArrowheads="1"/>
          </p:cNvSpPr>
          <p:nvPr/>
        </p:nvSpPr>
        <p:spPr bwMode="auto">
          <a:xfrm>
            <a:off x="5135068" y="4862941"/>
            <a:ext cx="4054079" cy="29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73060" y="4445005"/>
            <a:ext cx="546866" cy="24499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995" tIns="33968" rIns="67995" bIns="33968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8915" y="4647592"/>
            <a:ext cx="2242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Heart team discussion: A</a:t>
            </a:r>
          </a:p>
        </p:txBody>
      </p:sp>
    </p:spTree>
    <p:extLst>
      <p:ext uri="{BB962C8B-B14F-4D97-AF65-F5344CB8AC3E}">
        <p14:creationId xmlns:p14="http://schemas.microsoft.com/office/powerpoint/2010/main" val="106925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SS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Blue" id="{5C5B09CF-E6AF-49BE-8935-F299A5574A78}" vid="{BC5D17C4-4B3B-4D40-BF3E-FD2926E9816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6441</TotalTime>
  <Words>1090</Words>
  <Application>Microsoft Office PowerPoint</Application>
  <PresentationFormat>Affichage à l'écran (16:9)</PresentationFormat>
  <Paragraphs>182</Paragraphs>
  <Slides>24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24</vt:i4>
      </vt:variant>
    </vt:vector>
  </HeadingPairs>
  <TitlesOfParts>
    <vt:vector size="40" baseType="lpstr">
      <vt:lpstr>Arial</vt:lpstr>
      <vt:lpstr>Calibri</vt:lpstr>
      <vt:lpstr>Calibri Light</vt:lpstr>
      <vt:lpstr>Muli</vt:lpstr>
      <vt:lpstr>Times New Roman</vt:lpstr>
      <vt:lpstr>Wingdings</vt:lpstr>
      <vt:lpstr>Office Theme</vt:lpstr>
      <vt:lpstr>BASIC SHARMA BLUE</vt:lpstr>
      <vt:lpstr>3_BASIC SHARMA BLUE</vt:lpstr>
      <vt:lpstr>3_Office Theme</vt:lpstr>
      <vt:lpstr>6_Default Design</vt:lpstr>
      <vt:lpstr>3_Default Design</vt:lpstr>
      <vt:lpstr>9_Office Theme</vt:lpstr>
      <vt:lpstr>10_BASIC SHARMA BLUE</vt:lpstr>
      <vt:lpstr>6_BASIC SHARMA BLUE</vt:lpstr>
      <vt:lpstr>SSBlue</vt:lpstr>
      <vt:lpstr>Présentation PowerPoint</vt:lpstr>
      <vt:lpstr>Présentation PowerPoint</vt:lpstr>
      <vt:lpstr> Live Case #8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IVUSAID – Out now on iOS, Android, and WebApp</vt:lpstr>
      <vt:lpstr>IVUSAID – Image Interpretation Sections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677</cp:revision>
  <dcterms:created xsi:type="dcterms:W3CDTF">2019-05-13T14:16:18Z</dcterms:created>
  <dcterms:modified xsi:type="dcterms:W3CDTF">2023-05-12T13:26:28Z</dcterms:modified>
</cp:coreProperties>
</file>