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43.jpg" ContentType="image/jpg"/>
  <Override PartName="/ppt/media/image44.jpg" ContentType="image/jpg"/>
  <Override PartName="/ppt/media/image45.jpg" ContentType="image/jpg"/>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media/image53.jpg" ContentType="image/jpg"/>
  <Override PartName="/ppt/media/image54.jpg" ContentType="image/jpg"/>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28" r:id="rId2"/>
    <p:sldMasterId id="2147483880" r:id="rId3"/>
    <p:sldMasterId id="2147484123" r:id="rId4"/>
    <p:sldMasterId id="2147484880" r:id="rId5"/>
    <p:sldMasterId id="2147484899" r:id="rId6"/>
  </p:sldMasterIdLst>
  <p:notesMasterIdLst>
    <p:notesMasterId r:id="rId66"/>
  </p:notesMasterIdLst>
  <p:sldIdLst>
    <p:sldId id="413" r:id="rId7"/>
    <p:sldId id="414" r:id="rId8"/>
    <p:sldId id="823" r:id="rId9"/>
    <p:sldId id="1441" r:id="rId10"/>
    <p:sldId id="1395" r:id="rId11"/>
    <p:sldId id="1542" r:id="rId12"/>
    <p:sldId id="1562" r:id="rId13"/>
    <p:sldId id="1564" r:id="rId14"/>
    <p:sldId id="1565" r:id="rId15"/>
    <p:sldId id="1567" r:id="rId16"/>
    <p:sldId id="1577" r:id="rId17"/>
    <p:sldId id="1578" r:id="rId18"/>
    <p:sldId id="1573" r:id="rId19"/>
    <p:sldId id="1574" r:id="rId20"/>
    <p:sldId id="1510" r:id="rId21"/>
    <p:sldId id="1511" r:id="rId22"/>
    <p:sldId id="1512" r:id="rId23"/>
    <p:sldId id="1515" r:id="rId24"/>
    <p:sldId id="1513" r:id="rId25"/>
    <p:sldId id="1514" r:id="rId26"/>
    <p:sldId id="1517" r:id="rId27"/>
    <p:sldId id="1518" r:id="rId28"/>
    <p:sldId id="1519" r:id="rId29"/>
    <p:sldId id="1521" r:id="rId30"/>
    <p:sldId id="1522" r:id="rId31"/>
    <p:sldId id="1524" r:id="rId32"/>
    <p:sldId id="1525" r:id="rId33"/>
    <p:sldId id="1526" r:id="rId34"/>
    <p:sldId id="1527" r:id="rId35"/>
    <p:sldId id="1528" r:id="rId36"/>
    <p:sldId id="1497" r:id="rId37"/>
    <p:sldId id="1498" r:id="rId38"/>
    <p:sldId id="1499" r:id="rId39"/>
    <p:sldId id="1500" r:id="rId40"/>
    <p:sldId id="1501" r:id="rId41"/>
    <p:sldId id="1502" r:id="rId42"/>
    <p:sldId id="1503" r:id="rId43"/>
    <p:sldId id="1504" r:id="rId44"/>
    <p:sldId id="1505" r:id="rId45"/>
    <p:sldId id="1506" r:id="rId46"/>
    <p:sldId id="1507" r:id="rId47"/>
    <p:sldId id="1508" r:id="rId48"/>
    <p:sldId id="1509" r:id="rId49"/>
    <p:sldId id="1551" r:id="rId50"/>
    <p:sldId id="1544" r:id="rId51"/>
    <p:sldId id="1545" r:id="rId52"/>
    <p:sldId id="1581" r:id="rId53"/>
    <p:sldId id="1582" r:id="rId54"/>
    <p:sldId id="1548" r:id="rId55"/>
    <p:sldId id="1549" r:id="rId56"/>
    <p:sldId id="1546" r:id="rId57"/>
    <p:sldId id="1550" r:id="rId58"/>
    <p:sldId id="1583" r:id="rId59"/>
    <p:sldId id="435" r:id="rId60"/>
    <p:sldId id="436" r:id="rId61"/>
    <p:sldId id="437" r:id="rId62"/>
    <p:sldId id="438" r:id="rId63"/>
    <p:sldId id="1579" r:id="rId64"/>
    <p:sldId id="1580" r:id="rId65"/>
  </p:sldIdLst>
  <p:sldSz cx="10287000" cy="6858000" type="35mm"/>
  <p:notesSz cx="7010400" cy="92964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46C0A"/>
    <a:srgbClr val="00B0F0"/>
    <a:srgbClr val="000090"/>
    <a:srgbClr val="00A1DA"/>
    <a:srgbClr val="2D75B6"/>
    <a:srgbClr val="70AD47"/>
    <a:srgbClr val="2E75B6"/>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5" autoAdjust="0"/>
    <p:restoredTop sz="93103" autoAdjust="0"/>
  </p:normalViewPr>
  <p:slideViewPr>
    <p:cSldViewPr snapToGrid="0">
      <p:cViewPr varScale="1">
        <p:scale>
          <a:sx n="60" d="100"/>
          <a:sy n="60" d="100"/>
        </p:scale>
        <p:origin x="832" y="4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3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253226753821679E-2"/>
          <c:y val="0.22031253535629111"/>
          <c:w val="0.95615533957106913"/>
          <c:h val="0.66733453071772975"/>
        </c:manualLayout>
      </c:layout>
      <c:barChart>
        <c:barDir val="col"/>
        <c:grouping val="clustered"/>
        <c:varyColors val="0"/>
        <c:ser>
          <c:idx val="0"/>
          <c:order val="0"/>
          <c:tx>
            <c:strRef>
              <c:f>Sheet1!$B$1</c:f>
              <c:strCache>
                <c:ptCount val="1"/>
                <c:pt idx="0">
                  <c:v>Immediate Complete Revasc (n=764)</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Primary outcome</c:v>
                </c:pt>
                <c:pt idx="1">
                  <c:v>All-cause mortality</c:v>
                </c:pt>
                <c:pt idx="2">
                  <c:v>MI</c:v>
                </c:pt>
                <c:pt idx="3">
                  <c:v>Unplanned ID-revasc</c:v>
                </c:pt>
                <c:pt idx="4">
                  <c:v>CVA</c:v>
                </c:pt>
                <c:pt idx="5">
                  <c:v>Prob/def ST</c:v>
                </c:pt>
                <c:pt idx="6">
                  <c:v>TVR</c:v>
                </c:pt>
                <c:pt idx="7">
                  <c:v>Major bleeding (BARC 3 or 5)</c:v>
                </c:pt>
              </c:strCache>
            </c:strRef>
          </c:cat>
          <c:val>
            <c:numRef>
              <c:f>Sheet1!$B$2:$B$9</c:f>
              <c:numCache>
                <c:formatCode>General</c:formatCode>
                <c:ptCount val="8"/>
                <c:pt idx="0">
                  <c:v>7.6</c:v>
                </c:pt>
                <c:pt idx="1">
                  <c:v>1.9</c:v>
                </c:pt>
                <c:pt idx="2">
                  <c:v>1.9</c:v>
                </c:pt>
                <c:pt idx="3">
                  <c:v>4.2</c:v>
                </c:pt>
                <c:pt idx="4">
                  <c:v>1.5</c:v>
                </c:pt>
                <c:pt idx="5">
                  <c:v>0.8</c:v>
                </c:pt>
                <c:pt idx="6">
                  <c:v>3.5</c:v>
                </c:pt>
                <c:pt idx="7">
                  <c:v>1.6</c:v>
                </c:pt>
              </c:numCache>
            </c:numRef>
          </c:val>
          <c:extLst>
            <c:ext xmlns:c16="http://schemas.microsoft.com/office/drawing/2014/chart" uri="{C3380CC4-5D6E-409C-BE32-E72D297353CC}">
              <c16:uniqueId val="{00000000-77A8-4857-A227-C5865FFC1933}"/>
            </c:ext>
          </c:extLst>
        </c:ser>
        <c:ser>
          <c:idx val="1"/>
          <c:order val="1"/>
          <c:tx>
            <c:strRef>
              <c:f>Sheet1!$C$1</c:f>
              <c:strCache>
                <c:ptCount val="1"/>
                <c:pt idx="0">
                  <c:v>Staged Complete Revasc (n=761)</c:v>
                </c:pt>
              </c:strCache>
            </c:strRef>
          </c:tx>
          <c:spPr>
            <a:solidFill>
              <a:srgbClr val="FF0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Primary outcome</c:v>
                </c:pt>
                <c:pt idx="1">
                  <c:v>All-cause mortality</c:v>
                </c:pt>
                <c:pt idx="2">
                  <c:v>MI</c:v>
                </c:pt>
                <c:pt idx="3">
                  <c:v>Unplanned ID-revasc</c:v>
                </c:pt>
                <c:pt idx="4">
                  <c:v>CVA</c:v>
                </c:pt>
                <c:pt idx="5">
                  <c:v>Prob/def ST</c:v>
                </c:pt>
                <c:pt idx="6">
                  <c:v>TVR</c:v>
                </c:pt>
                <c:pt idx="7">
                  <c:v>Major bleeding (BARC 3 or 5)</c:v>
                </c:pt>
              </c:strCache>
            </c:strRef>
          </c:cat>
          <c:val>
            <c:numRef>
              <c:f>Sheet1!$C$2:$C$9</c:f>
              <c:numCache>
                <c:formatCode>General</c:formatCode>
                <c:ptCount val="8"/>
                <c:pt idx="0">
                  <c:v>9.4</c:v>
                </c:pt>
                <c:pt idx="1">
                  <c:v>1.2</c:v>
                </c:pt>
                <c:pt idx="2">
                  <c:v>4.5</c:v>
                </c:pt>
                <c:pt idx="3">
                  <c:v>6.7</c:v>
                </c:pt>
                <c:pt idx="4">
                  <c:v>1.6</c:v>
                </c:pt>
                <c:pt idx="5">
                  <c:v>0.9</c:v>
                </c:pt>
                <c:pt idx="6">
                  <c:v>6.1</c:v>
                </c:pt>
                <c:pt idx="7">
                  <c:v>0.9</c:v>
                </c:pt>
              </c:numCache>
            </c:numRef>
          </c:val>
          <c:extLst>
            <c:ext xmlns:c16="http://schemas.microsoft.com/office/drawing/2014/chart" uri="{C3380CC4-5D6E-409C-BE32-E72D297353CC}">
              <c16:uniqueId val="{00000001-77A8-4857-A227-C5865FFC1933}"/>
            </c:ext>
          </c:extLst>
        </c:ser>
        <c:dLbls>
          <c:showLegendKey val="0"/>
          <c:showVal val="0"/>
          <c:showCatName val="0"/>
          <c:showSerName val="0"/>
          <c:showPercent val="0"/>
          <c:showBubbleSize val="0"/>
        </c:dLbls>
        <c:gapWidth val="38"/>
        <c:overlap val="-1"/>
        <c:axId val="589272624"/>
        <c:axId val="589264424"/>
      </c:barChart>
      <c:catAx>
        <c:axId val="58927262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3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89264424"/>
        <c:crosses val="autoZero"/>
        <c:auto val="1"/>
        <c:lblAlgn val="ctr"/>
        <c:lblOffset val="10"/>
        <c:noMultiLvlLbl val="0"/>
      </c:catAx>
      <c:valAx>
        <c:axId val="589264424"/>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89272624"/>
        <c:crosses val="autoZero"/>
        <c:crossBetween val="between"/>
        <c:majorUnit val="2"/>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0214427464939"/>
          <c:y val="0.24262039275152519"/>
          <c:w val="0.86408380132453833"/>
          <c:h val="0.67592128195278733"/>
        </c:manualLayout>
      </c:layout>
      <c:barChart>
        <c:barDir val="col"/>
        <c:grouping val="clustered"/>
        <c:varyColors val="0"/>
        <c:ser>
          <c:idx val="0"/>
          <c:order val="0"/>
          <c:tx>
            <c:strRef>
              <c:f>Sheet1!$B$1</c:f>
              <c:strCache>
                <c:ptCount val="1"/>
                <c:pt idx="0">
                  <c:v>PCI (n=1,299)</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 death</c:v>
                </c:pt>
                <c:pt idx="1">
                  <c:v>In-hosp stroke</c:v>
                </c:pt>
                <c:pt idx="2">
                  <c:v>In-hosp AMI</c:v>
                </c:pt>
              </c:strCache>
            </c:strRef>
          </c:cat>
          <c:val>
            <c:numRef>
              <c:f>Sheet1!$B$2:$B$4</c:f>
              <c:numCache>
                <c:formatCode>0.0%</c:formatCode>
                <c:ptCount val="3"/>
                <c:pt idx="0">
                  <c:v>5.3999999999999999E-2</c:v>
                </c:pt>
                <c:pt idx="1">
                  <c:v>8.0000000000000002E-3</c:v>
                </c:pt>
                <c:pt idx="2">
                  <c:v>2.4E-2</c:v>
                </c:pt>
              </c:numCache>
            </c:numRef>
          </c:val>
          <c:extLst>
            <c:ext xmlns:c16="http://schemas.microsoft.com/office/drawing/2014/chart" uri="{C3380CC4-5D6E-409C-BE32-E72D297353CC}">
              <c16:uniqueId val="{00000000-66CD-4684-BEA2-4DF83B2D821D}"/>
            </c:ext>
          </c:extLst>
        </c:ser>
        <c:ser>
          <c:idx val="1"/>
          <c:order val="1"/>
          <c:tx>
            <c:strRef>
              <c:f>Sheet1!$C$1</c:f>
              <c:strCache>
                <c:ptCount val="1"/>
                <c:pt idx="0">
                  <c:v>CABG (21,287)</c:v>
                </c:pt>
              </c:strCache>
            </c:strRef>
          </c:tx>
          <c:spPr>
            <a:solidFill>
              <a:srgbClr val="FF0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 death</c:v>
                </c:pt>
                <c:pt idx="1">
                  <c:v>In-hosp stroke</c:v>
                </c:pt>
                <c:pt idx="2">
                  <c:v>In-hosp AMI</c:v>
                </c:pt>
              </c:strCache>
            </c:strRef>
          </c:cat>
          <c:val>
            <c:numRef>
              <c:f>Sheet1!$C$2:$C$4</c:f>
              <c:numCache>
                <c:formatCode>0.0%</c:formatCode>
                <c:ptCount val="3"/>
                <c:pt idx="0">
                  <c:v>2.3E-2</c:v>
                </c:pt>
                <c:pt idx="1">
                  <c:v>1.2E-2</c:v>
                </c:pt>
                <c:pt idx="2">
                  <c:v>8.9999999999999993E-3</c:v>
                </c:pt>
              </c:numCache>
            </c:numRef>
          </c:val>
          <c:extLst>
            <c:ext xmlns:c16="http://schemas.microsoft.com/office/drawing/2014/chart" uri="{C3380CC4-5D6E-409C-BE32-E72D297353CC}">
              <c16:uniqueId val="{00000001-66CD-4684-BEA2-4DF83B2D821D}"/>
            </c:ext>
          </c:extLst>
        </c:ser>
        <c:dLbls>
          <c:showLegendKey val="0"/>
          <c:showVal val="0"/>
          <c:showCatName val="0"/>
          <c:showSerName val="0"/>
          <c:showPercent val="0"/>
          <c:showBubbleSize val="0"/>
        </c:dLbls>
        <c:gapWidth val="95"/>
        <c:overlap val="-11"/>
        <c:axId val="552002896"/>
        <c:axId val="552002568"/>
      </c:barChart>
      <c:catAx>
        <c:axId val="552002896"/>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52002568"/>
        <c:crosses val="autoZero"/>
        <c:auto val="1"/>
        <c:lblAlgn val="ctr"/>
        <c:lblOffset val="10"/>
        <c:noMultiLvlLbl val="0"/>
      </c:catAx>
      <c:valAx>
        <c:axId val="552002568"/>
        <c:scaling>
          <c:orientation val="minMax"/>
        </c:scaling>
        <c:delete val="0"/>
        <c:axPos val="l"/>
        <c:numFmt formatCode="0.0%"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52002896"/>
        <c:crosses val="autoZero"/>
        <c:crossBetween val="between"/>
        <c:majorUnit val="2.0000000000000004E-2"/>
      </c:valAx>
      <c:spPr>
        <a:noFill/>
        <a:ln>
          <a:noFill/>
        </a:ln>
        <a:effectLst/>
      </c:spPr>
    </c:plotArea>
    <c:legend>
      <c:legendPos val="t"/>
      <c:layout>
        <c:manualLayout>
          <c:xMode val="edge"/>
          <c:yMode val="edge"/>
          <c:x val="0.65704887197017603"/>
          <c:y val="7.8824841459127437E-2"/>
          <c:w val="0.34295112802982397"/>
          <c:h val="0.1013433945756780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0214427464939"/>
          <c:y val="0.24262039275152519"/>
          <c:w val="0.86408380132453833"/>
          <c:h val="0.67592128195278733"/>
        </c:manualLayout>
      </c:layout>
      <c:barChart>
        <c:barDir val="col"/>
        <c:grouping val="clustered"/>
        <c:varyColors val="0"/>
        <c:ser>
          <c:idx val="0"/>
          <c:order val="0"/>
          <c:tx>
            <c:strRef>
              <c:f>Sheet1!$B$1</c:f>
              <c:strCache>
                <c:ptCount val="1"/>
                <c:pt idx="0">
                  <c:v>PCI (n=1,128)</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 death</c:v>
                </c:pt>
                <c:pt idx="1">
                  <c:v>In-hosp stroke</c:v>
                </c:pt>
                <c:pt idx="2">
                  <c:v>In-hosp AMI</c:v>
                </c:pt>
              </c:strCache>
            </c:strRef>
          </c:cat>
          <c:val>
            <c:numRef>
              <c:f>Sheet1!$B$2:$B$4</c:f>
              <c:numCache>
                <c:formatCode>0.0%</c:formatCode>
                <c:ptCount val="3"/>
                <c:pt idx="0">
                  <c:v>5.5E-2</c:v>
                </c:pt>
                <c:pt idx="1">
                  <c:v>7.0000000000000001E-3</c:v>
                </c:pt>
                <c:pt idx="2">
                  <c:v>2.8000000000000001E-2</c:v>
                </c:pt>
              </c:numCache>
            </c:numRef>
          </c:val>
          <c:extLst>
            <c:ext xmlns:c16="http://schemas.microsoft.com/office/drawing/2014/chart" uri="{C3380CC4-5D6E-409C-BE32-E72D297353CC}">
              <c16:uniqueId val="{00000000-8C6E-491B-9760-4C2FCDDB1F5A}"/>
            </c:ext>
          </c:extLst>
        </c:ser>
        <c:ser>
          <c:idx val="1"/>
          <c:order val="1"/>
          <c:tx>
            <c:strRef>
              <c:f>Sheet1!$C$1</c:f>
              <c:strCache>
                <c:ptCount val="1"/>
                <c:pt idx="0">
                  <c:v>CABG (1,128)</c:v>
                </c:pt>
              </c:strCache>
            </c:strRef>
          </c:tx>
          <c:spPr>
            <a:solidFill>
              <a:srgbClr val="FF0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 death</c:v>
                </c:pt>
                <c:pt idx="1">
                  <c:v>In-hosp stroke</c:v>
                </c:pt>
                <c:pt idx="2">
                  <c:v>In-hosp AMI</c:v>
                </c:pt>
              </c:strCache>
            </c:strRef>
          </c:cat>
          <c:val>
            <c:numRef>
              <c:f>Sheet1!$C$2:$C$4</c:f>
              <c:numCache>
                <c:formatCode>0.0%</c:formatCode>
                <c:ptCount val="3"/>
                <c:pt idx="0">
                  <c:v>3.9E-2</c:v>
                </c:pt>
                <c:pt idx="1">
                  <c:v>1.2E-2</c:v>
                </c:pt>
                <c:pt idx="2">
                  <c:v>1.6E-2</c:v>
                </c:pt>
              </c:numCache>
            </c:numRef>
          </c:val>
          <c:extLst>
            <c:ext xmlns:c16="http://schemas.microsoft.com/office/drawing/2014/chart" uri="{C3380CC4-5D6E-409C-BE32-E72D297353CC}">
              <c16:uniqueId val="{00000001-8C6E-491B-9760-4C2FCDDB1F5A}"/>
            </c:ext>
          </c:extLst>
        </c:ser>
        <c:dLbls>
          <c:showLegendKey val="0"/>
          <c:showVal val="0"/>
          <c:showCatName val="0"/>
          <c:showSerName val="0"/>
          <c:showPercent val="0"/>
          <c:showBubbleSize val="0"/>
        </c:dLbls>
        <c:gapWidth val="95"/>
        <c:overlap val="-11"/>
        <c:axId val="552002896"/>
        <c:axId val="552002568"/>
      </c:barChart>
      <c:catAx>
        <c:axId val="552002896"/>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52002568"/>
        <c:crosses val="autoZero"/>
        <c:auto val="1"/>
        <c:lblAlgn val="ctr"/>
        <c:lblOffset val="10"/>
        <c:noMultiLvlLbl val="0"/>
      </c:catAx>
      <c:valAx>
        <c:axId val="552002568"/>
        <c:scaling>
          <c:orientation val="minMax"/>
        </c:scaling>
        <c:delete val="0"/>
        <c:axPos val="l"/>
        <c:numFmt formatCode="0.0%"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52002896"/>
        <c:crosses val="autoZero"/>
        <c:crossBetween val="between"/>
        <c:majorUnit val="2.0000000000000004E-2"/>
      </c:valAx>
      <c:spPr>
        <a:noFill/>
        <a:ln>
          <a:noFill/>
        </a:ln>
        <a:effectLst/>
      </c:spPr>
    </c:plotArea>
    <c:legend>
      <c:legendPos val="t"/>
      <c:layout>
        <c:manualLayout>
          <c:xMode val="edge"/>
          <c:yMode val="edge"/>
          <c:x val="0.65704887197017603"/>
          <c:y val="7.8824841459127437E-2"/>
          <c:w val="0.32392693215061441"/>
          <c:h val="0.1013433945756780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4/18/2023</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644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114425" y="1143000"/>
            <a:ext cx="4629150" cy="3086100"/>
          </a:xfrm>
          <a:ln/>
        </p:spPr>
      </p:sp>
      <p:sp>
        <p:nvSpPr>
          <p:cNvPr id="149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anose="02020603050405020304" pitchFamily="18" charset="0"/>
              </a:defRPr>
            </a:lvl1pPr>
            <a:lvl2pPr marL="742950" indent="-285750" defTabSz="928688" eaLnBrk="0" hangingPunct="0">
              <a:spcBef>
                <a:spcPct val="30000"/>
              </a:spcBef>
              <a:defRPr sz="1200">
                <a:solidFill>
                  <a:schemeClr val="tx1"/>
                </a:solidFill>
                <a:latin typeface="Times New Roman" panose="02020603050405020304" pitchFamily="18" charset="0"/>
              </a:defRPr>
            </a:lvl2pPr>
            <a:lvl3pPr marL="1143000" indent="-228600" defTabSz="928688" eaLnBrk="0" hangingPunct="0">
              <a:spcBef>
                <a:spcPct val="30000"/>
              </a:spcBef>
              <a:defRPr sz="1200">
                <a:solidFill>
                  <a:schemeClr val="tx1"/>
                </a:solidFill>
                <a:latin typeface="Times New Roman" panose="02020603050405020304" pitchFamily="18" charset="0"/>
              </a:defRPr>
            </a:lvl3pPr>
            <a:lvl4pPr marL="1600200" indent="-228600" defTabSz="928688" eaLnBrk="0" hangingPunct="0">
              <a:spcBef>
                <a:spcPct val="30000"/>
              </a:spcBef>
              <a:defRPr sz="1200">
                <a:solidFill>
                  <a:schemeClr val="tx1"/>
                </a:solidFill>
                <a:latin typeface="Times New Roman" panose="02020603050405020304" pitchFamily="18" charset="0"/>
              </a:defRPr>
            </a:lvl4pPr>
            <a:lvl5pPr marL="2057400" indent="-228600" defTabSz="928688" eaLnBrk="0" hangingPunct="0">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156EA1E9-0953-44BF-A1A3-21CDC04D4DD2}"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3413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HbA1c in </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FA68DE3-EF28-4001-A656-631E5A009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3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er</a:t>
            </a:r>
            <a:endParaRPr lang="en-US" dirty="0"/>
          </a:p>
        </p:txBody>
      </p:sp>
      <p:sp>
        <p:nvSpPr>
          <p:cNvPr id="4" name="Slide Number Placeholder 3"/>
          <p:cNvSpPr>
            <a:spLocks noGrp="1"/>
          </p:cNvSpPr>
          <p:nvPr>
            <p:ph type="sldNum" sz="quarter" idx="10"/>
          </p:nvPr>
        </p:nvSpPr>
        <p:spPr/>
        <p:txBody>
          <a:bodyPr/>
          <a:lstStyle/>
          <a:p>
            <a:fld id="{CDAE6749-EF86-4E7D-90E3-B87DCDA66992}" type="slidenum">
              <a:rPr lang="en-US" smtClean="0"/>
              <a:t>56</a:t>
            </a:fld>
            <a:endParaRPr lang="en-US" dirty="0"/>
          </a:p>
        </p:txBody>
      </p:sp>
    </p:spTree>
    <p:extLst>
      <p:ext uri="{BB962C8B-B14F-4D97-AF65-F5344CB8AC3E}">
        <p14:creationId xmlns:p14="http://schemas.microsoft.com/office/powerpoint/2010/main" val="2853805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2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66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8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6466" indent="0" algn="ctr">
              <a:buNone/>
              <a:defRPr/>
            </a:lvl2pPr>
            <a:lvl3pPr marL="612795" indent="0" algn="ctr">
              <a:buNone/>
              <a:defRPr/>
            </a:lvl3pPr>
            <a:lvl4pPr marL="919254" indent="0" algn="ctr">
              <a:buNone/>
              <a:defRPr/>
            </a:lvl4pPr>
            <a:lvl5pPr marL="1225630" indent="0" algn="ctr">
              <a:buNone/>
              <a:defRPr/>
            </a:lvl5pPr>
            <a:lvl6pPr marL="1532055" indent="0" algn="ctr">
              <a:buNone/>
              <a:defRPr/>
            </a:lvl6pPr>
            <a:lvl7pPr marL="1838420" indent="0" algn="ctr">
              <a:buNone/>
              <a:defRPr/>
            </a:lvl7pPr>
            <a:lvl8pPr marL="2144838" indent="0" algn="ctr">
              <a:buNone/>
              <a:defRPr/>
            </a:lvl8pPr>
            <a:lvl9pPr marL="2451247" indent="0" algn="ctr">
              <a:buNone/>
              <a:defRPr/>
            </a:lvl9pPr>
          </a:lstStyle>
          <a:p>
            <a:r>
              <a:rPr lang="en-US"/>
              <a:t>Click to edit Master subtitle style</a:t>
            </a:r>
          </a:p>
        </p:txBody>
      </p:sp>
    </p:spTree>
    <p:extLst>
      <p:ext uri="{BB962C8B-B14F-4D97-AF65-F5344CB8AC3E}">
        <p14:creationId xmlns:p14="http://schemas.microsoft.com/office/powerpoint/2010/main" val="8451476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298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6466" indent="0">
              <a:buNone/>
              <a:defRPr sz="1519"/>
            </a:lvl2pPr>
            <a:lvl3pPr marL="612795" indent="0">
              <a:buNone/>
              <a:defRPr sz="1350"/>
            </a:lvl3pPr>
            <a:lvl4pPr marL="919254" indent="0">
              <a:buNone/>
              <a:defRPr sz="1181"/>
            </a:lvl4pPr>
            <a:lvl5pPr marL="1225630" indent="0">
              <a:buNone/>
              <a:defRPr sz="1181"/>
            </a:lvl5pPr>
            <a:lvl6pPr marL="1532055" indent="0">
              <a:buNone/>
              <a:defRPr sz="1181"/>
            </a:lvl6pPr>
            <a:lvl7pPr marL="1838420" indent="0">
              <a:buNone/>
              <a:defRPr sz="1181"/>
            </a:lvl7pPr>
            <a:lvl8pPr marL="2144838" indent="0">
              <a:buNone/>
              <a:defRPr sz="1181"/>
            </a:lvl8pPr>
            <a:lvl9pPr marL="2451247" indent="0">
              <a:buNone/>
              <a:defRPr sz="1181"/>
            </a:lvl9pPr>
          </a:lstStyle>
          <a:p>
            <a:pPr lvl="0"/>
            <a:r>
              <a:rPr lang="en-US"/>
              <a:t>Click to edit Master text styles</a:t>
            </a:r>
          </a:p>
        </p:txBody>
      </p:sp>
    </p:spTree>
    <p:extLst>
      <p:ext uri="{BB962C8B-B14F-4D97-AF65-F5344CB8AC3E}">
        <p14:creationId xmlns:p14="http://schemas.microsoft.com/office/powerpoint/2010/main" val="27177157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83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403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123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58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5365178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25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6466" indent="0">
              <a:buNone/>
              <a:defRPr sz="2363"/>
            </a:lvl2pPr>
            <a:lvl3pPr marL="612795" indent="0">
              <a:buNone/>
              <a:defRPr sz="2025"/>
            </a:lvl3pPr>
            <a:lvl4pPr marL="919254" indent="0">
              <a:buNone/>
              <a:defRPr sz="1688"/>
            </a:lvl4pPr>
            <a:lvl5pPr marL="1225630" indent="0">
              <a:buNone/>
              <a:defRPr sz="1688"/>
            </a:lvl5pPr>
            <a:lvl6pPr marL="1532055" indent="0">
              <a:buNone/>
              <a:defRPr sz="1688"/>
            </a:lvl6pPr>
            <a:lvl7pPr marL="1838420" indent="0">
              <a:buNone/>
              <a:defRPr sz="1688"/>
            </a:lvl7pPr>
            <a:lvl8pPr marL="2144838" indent="0">
              <a:buNone/>
              <a:defRPr sz="1688"/>
            </a:lvl8pPr>
            <a:lvl9pPr marL="2451247"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26155048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081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752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47529395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7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8395" indent="0" algn="ctr">
              <a:buNone/>
              <a:defRPr/>
            </a:lvl2pPr>
            <a:lvl3pPr marL="616818" indent="0" algn="ctr">
              <a:buNone/>
              <a:defRPr/>
            </a:lvl3pPr>
            <a:lvl4pPr marL="925020" indent="0" algn="ctr">
              <a:buNone/>
              <a:defRPr/>
            </a:lvl4pPr>
            <a:lvl5pPr marL="1233416" indent="0" algn="ctr">
              <a:buNone/>
              <a:defRPr/>
            </a:lvl5pPr>
            <a:lvl6pPr marL="1541658" indent="0" algn="ctr">
              <a:buNone/>
              <a:defRPr/>
            </a:lvl6pPr>
            <a:lvl7pPr marL="1850070" indent="0" algn="ctr">
              <a:buNone/>
              <a:defRPr/>
            </a:lvl7pPr>
            <a:lvl8pPr marL="2158404" indent="0" algn="ctr">
              <a:buNone/>
              <a:defRPr/>
            </a:lvl8pPr>
            <a:lvl9pPr marL="2466755" indent="0" algn="ctr">
              <a:buNone/>
              <a:defRPr/>
            </a:lvl9pPr>
          </a:lstStyle>
          <a:p>
            <a:r>
              <a:rPr lang="en-US"/>
              <a:t>Click to edit Master subtitle style</a:t>
            </a:r>
          </a:p>
        </p:txBody>
      </p:sp>
    </p:spTree>
    <p:extLst>
      <p:ext uri="{BB962C8B-B14F-4D97-AF65-F5344CB8AC3E}">
        <p14:creationId xmlns:p14="http://schemas.microsoft.com/office/powerpoint/2010/main" val="26815960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1151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8395" indent="0">
              <a:buNone/>
              <a:defRPr sz="1519"/>
            </a:lvl2pPr>
            <a:lvl3pPr marL="616818" indent="0">
              <a:buNone/>
              <a:defRPr sz="1350"/>
            </a:lvl3pPr>
            <a:lvl4pPr marL="925020" indent="0">
              <a:buNone/>
              <a:defRPr sz="1181"/>
            </a:lvl4pPr>
            <a:lvl5pPr marL="1233416" indent="0">
              <a:buNone/>
              <a:defRPr sz="1181"/>
            </a:lvl5pPr>
            <a:lvl6pPr marL="1541658" indent="0">
              <a:buNone/>
              <a:defRPr sz="1181"/>
            </a:lvl6pPr>
            <a:lvl7pPr marL="1850070" indent="0">
              <a:buNone/>
              <a:defRPr sz="1181"/>
            </a:lvl7pPr>
            <a:lvl8pPr marL="2158404" indent="0">
              <a:buNone/>
              <a:defRPr sz="1181"/>
            </a:lvl8pPr>
            <a:lvl9pPr marL="2466755" indent="0">
              <a:buNone/>
              <a:defRPr sz="1181"/>
            </a:lvl9pPr>
          </a:lstStyle>
          <a:p>
            <a:pPr lvl="0"/>
            <a:r>
              <a:rPr lang="en-US"/>
              <a:t>Click to edit Master text styles</a:t>
            </a:r>
          </a:p>
        </p:txBody>
      </p:sp>
    </p:spTree>
    <p:extLst>
      <p:ext uri="{BB962C8B-B14F-4D97-AF65-F5344CB8AC3E}">
        <p14:creationId xmlns:p14="http://schemas.microsoft.com/office/powerpoint/2010/main" val="52405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10513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0887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7929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538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409847203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8395" indent="0">
              <a:buNone/>
              <a:defRPr sz="2363"/>
            </a:lvl2pPr>
            <a:lvl3pPr marL="616818" indent="0">
              <a:buNone/>
              <a:defRPr sz="2025"/>
            </a:lvl3pPr>
            <a:lvl4pPr marL="925020" indent="0">
              <a:buNone/>
              <a:defRPr sz="1688"/>
            </a:lvl4pPr>
            <a:lvl5pPr marL="1233416" indent="0">
              <a:buNone/>
              <a:defRPr sz="1688"/>
            </a:lvl5pPr>
            <a:lvl6pPr marL="1541658" indent="0">
              <a:buNone/>
              <a:defRPr sz="1688"/>
            </a:lvl6pPr>
            <a:lvl7pPr marL="1850070" indent="0">
              <a:buNone/>
              <a:defRPr sz="1688"/>
            </a:lvl7pPr>
            <a:lvl8pPr marL="2158404" indent="0">
              <a:buNone/>
              <a:defRPr sz="1688"/>
            </a:lvl8pPr>
            <a:lvl9pPr marL="2466755"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203026977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58606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6377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24442318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340628485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817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80543703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7061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81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778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11675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67374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92165807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46710397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60399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09925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421153301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41"/>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2707" indent="0" algn="ctr">
              <a:buNone/>
              <a:defRPr/>
            </a:lvl2pPr>
            <a:lvl3pPr marL="905407" indent="0" algn="ctr">
              <a:buNone/>
              <a:defRPr/>
            </a:lvl3pPr>
            <a:lvl4pPr marL="1358101" indent="0" algn="ctr">
              <a:buNone/>
              <a:defRPr/>
            </a:lvl4pPr>
            <a:lvl5pPr marL="1810804" indent="0" algn="ctr">
              <a:buNone/>
              <a:defRPr/>
            </a:lvl5pPr>
            <a:lvl6pPr marL="2263505" indent="0" algn="ctr">
              <a:buNone/>
              <a:defRPr/>
            </a:lvl6pPr>
            <a:lvl7pPr marL="2716204" indent="0" algn="ctr">
              <a:buNone/>
              <a:defRPr/>
            </a:lvl7pPr>
            <a:lvl8pPr marL="3168898" indent="0" algn="ctr">
              <a:buNone/>
              <a:defRPr/>
            </a:lvl8pPr>
            <a:lvl9pPr marL="3621586" indent="0" algn="ctr">
              <a:buNone/>
              <a:defRPr/>
            </a:lvl9pPr>
          </a:lstStyle>
          <a:p>
            <a:r>
              <a:rPr lang="en-US"/>
              <a:t>Click to edit Master subtitle style</a:t>
            </a:r>
          </a:p>
        </p:txBody>
      </p:sp>
    </p:spTree>
    <p:extLst>
      <p:ext uri="{BB962C8B-B14F-4D97-AF65-F5344CB8AC3E}">
        <p14:creationId xmlns:p14="http://schemas.microsoft.com/office/powerpoint/2010/main" val="425678489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0762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12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1"/>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707" indent="0">
              <a:buNone/>
              <a:defRPr sz="1800"/>
            </a:lvl2pPr>
            <a:lvl3pPr marL="905407" indent="0">
              <a:buNone/>
              <a:defRPr sz="1600"/>
            </a:lvl3pPr>
            <a:lvl4pPr marL="1358101" indent="0">
              <a:buNone/>
              <a:defRPr sz="1400"/>
            </a:lvl4pPr>
            <a:lvl5pPr marL="1810804" indent="0">
              <a:buNone/>
              <a:defRPr sz="1400"/>
            </a:lvl5pPr>
            <a:lvl6pPr marL="2263505" indent="0">
              <a:buNone/>
              <a:defRPr sz="1400"/>
            </a:lvl6pPr>
            <a:lvl7pPr marL="2716204" indent="0">
              <a:buNone/>
              <a:defRPr sz="1400"/>
            </a:lvl7pPr>
            <a:lvl8pPr marL="3168898" indent="0">
              <a:buNone/>
              <a:defRPr sz="1400"/>
            </a:lvl8pPr>
            <a:lvl9pPr marL="3621586" indent="0">
              <a:buNone/>
              <a:defRPr sz="1400"/>
            </a:lvl9pPr>
          </a:lstStyle>
          <a:p>
            <a:pPr lvl="0"/>
            <a:r>
              <a:rPr lang="en-US"/>
              <a:t>Click to edit Master text styles</a:t>
            </a:r>
          </a:p>
        </p:txBody>
      </p:sp>
    </p:spTree>
    <p:extLst>
      <p:ext uri="{BB962C8B-B14F-4D97-AF65-F5344CB8AC3E}">
        <p14:creationId xmlns:p14="http://schemas.microsoft.com/office/powerpoint/2010/main" val="310032061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0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6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24221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3785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18103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4934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208607523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707" indent="0">
              <a:buNone/>
              <a:defRPr sz="2800"/>
            </a:lvl2pPr>
            <a:lvl3pPr marL="905407" indent="0">
              <a:buNone/>
              <a:defRPr sz="2400"/>
            </a:lvl3pPr>
            <a:lvl4pPr marL="1358101" indent="0">
              <a:buNone/>
              <a:defRPr sz="2000"/>
            </a:lvl4pPr>
            <a:lvl5pPr marL="1810804" indent="0">
              <a:buNone/>
              <a:defRPr sz="2000"/>
            </a:lvl5pPr>
            <a:lvl6pPr marL="2263505" indent="0">
              <a:buNone/>
              <a:defRPr sz="2000"/>
            </a:lvl6pPr>
            <a:lvl7pPr marL="2716204" indent="0">
              <a:buNone/>
              <a:defRPr sz="2000"/>
            </a:lvl7pPr>
            <a:lvl8pPr marL="3168898" indent="0">
              <a:buNone/>
              <a:defRPr sz="2000"/>
            </a:lvl8pPr>
            <a:lvl9pPr marL="3621586" indent="0">
              <a:buNone/>
              <a:defRPr sz="2000"/>
            </a:lvl9pPr>
          </a:lstStyle>
          <a:p>
            <a:pPr lvl="0"/>
            <a:endParaRPr lang="en-US" noProof="0"/>
          </a:p>
        </p:txBody>
      </p:sp>
      <p:sp>
        <p:nvSpPr>
          <p:cNvPr id="4" name="Text Placeholder 3"/>
          <p:cNvSpPr>
            <a:spLocks noGrp="1"/>
          </p:cNvSpPr>
          <p:nvPr>
            <p:ph type="body" sz="half" idx="2"/>
          </p:nvPr>
        </p:nvSpPr>
        <p:spPr>
          <a:xfrm>
            <a:off x="2016125" y="5367386"/>
            <a:ext cx="6172200" cy="8048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395428440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95774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10957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402773043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14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25487" indent="0" algn="ctr">
              <a:buNone/>
              <a:defRPr/>
            </a:lvl2pPr>
            <a:lvl3pPr marL="650975" indent="0" algn="ctr">
              <a:buNone/>
              <a:defRPr/>
            </a:lvl3pPr>
            <a:lvl4pPr marL="976462" indent="0" algn="ctr">
              <a:buNone/>
              <a:defRPr/>
            </a:lvl4pPr>
            <a:lvl5pPr marL="1301949" indent="0" algn="ctr">
              <a:buNone/>
              <a:defRPr/>
            </a:lvl5pPr>
            <a:lvl6pPr marL="1627436" indent="0" algn="ctr">
              <a:buNone/>
              <a:defRPr/>
            </a:lvl6pPr>
            <a:lvl7pPr marL="1952922" indent="0" algn="ctr">
              <a:buNone/>
              <a:defRPr/>
            </a:lvl7pPr>
            <a:lvl8pPr marL="2278411" indent="0" algn="ctr">
              <a:buNone/>
              <a:defRPr/>
            </a:lvl8pPr>
            <a:lvl9pPr marL="2603897" indent="0" algn="ctr">
              <a:buNone/>
              <a:defRPr/>
            </a:lvl9pPr>
          </a:lstStyle>
          <a:p>
            <a:r>
              <a:rPr lang="en-US"/>
              <a:t>Click to edit Master subtitle style</a:t>
            </a:r>
          </a:p>
        </p:txBody>
      </p:sp>
    </p:spTree>
    <p:extLst>
      <p:ext uri="{BB962C8B-B14F-4D97-AF65-F5344CB8AC3E}">
        <p14:creationId xmlns:p14="http://schemas.microsoft.com/office/powerpoint/2010/main" val="282200960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28286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48"/>
            <a:ext cx="8743950" cy="1362075"/>
          </a:xfrm>
        </p:spPr>
        <p:txBody>
          <a:bodyPr anchor="t"/>
          <a:lstStyle>
            <a:lvl1pPr algn="l">
              <a:defRPr sz="2847"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424"/>
            </a:lvl1pPr>
            <a:lvl2pPr marL="325487" indent="0">
              <a:buNone/>
              <a:defRPr sz="1281"/>
            </a:lvl2pPr>
            <a:lvl3pPr marL="650975" indent="0">
              <a:buNone/>
              <a:defRPr sz="1140"/>
            </a:lvl3pPr>
            <a:lvl4pPr marL="976462" indent="0">
              <a:buNone/>
              <a:defRPr sz="997"/>
            </a:lvl4pPr>
            <a:lvl5pPr marL="1301949" indent="0">
              <a:buNone/>
              <a:defRPr sz="997"/>
            </a:lvl5pPr>
            <a:lvl6pPr marL="1627436" indent="0">
              <a:buNone/>
              <a:defRPr sz="997"/>
            </a:lvl6pPr>
            <a:lvl7pPr marL="1952922" indent="0">
              <a:buNone/>
              <a:defRPr sz="997"/>
            </a:lvl7pPr>
            <a:lvl8pPr marL="2278411" indent="0">
              <a:buNone/>
              <a:defRPr sz="997"/>
            </a:lvl8pPr>
            <a:lvl9pPr marL="2603897" indent="0">
              <a:buNone/>
              <a:defRPr sz="997"/>
            </a:lvl9pPr>
          </a:lstStyle>
          <a:p>
            <a:pPr lvl="0"/>
            <a:r>
              <a:rPr lang="en-US"/>
              <a:t>Click to edit Master text styles</a:t>
            </a:r>
          </a:p>
        </p:txBody>
      </p:sp>
    </p:spTree>
    <p:extLst>
      <p:ext uri="{BB962C8B-B14F-4D97-AF65-F5344CB8AC3E}">
        <p14:creationId xmlns:p14="http://schemas.microsoft.com/office/powerpoint/2010/main" val="247811141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3" y="1981200"/>
            <a:ext cx="4295775" cy="4114800"/>
          </a:xfrm>
        </p:spPr>
        <p:txBody>
          <a:bodyPr/>
          <a:lstStyle>
            <a:lvl1pPr>
              <a:defRPr sz="1993"/>
            </a:lvl1pPr>
            <a:lvl2pPr>
              <a:defRPr sz="1709"/>
            </a:lvl2pPr>
            <a:lvl3pPr>
              <a:defRPr sz="1424"/>
            </a:lvl3pPr>
            <a:lvl4pPr>
              <a:defRPr sz="1281"/>
            </a:lvl4pPr>
            <a:lvl5pPr>
              <a:defRPr sz="1281"/>
            </a:lvl5pPr>
            <a:lvl6pPr>
              <a:defRPr sz="1281"/>
            </a:lvl6pPr>
            <a:lvl7pPr>
              <a:defRPr sz="1281"/>
            </a:lvl7pPr>
            <a:lvl8pPr>
              <a:defRPr sz="1281"/>
            </a:lvl8pPr>
            <a:lvl9pPr>
              <a:defRPr sz="12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29" y="1981200"/>
            <a:ext cx="4295775" cy="4114800"/>
          </a:xfrm>
        </p:spPr>
        <p:txBody>
          <a:bodyPr/>
          <a:lstStyle>
            <a:lvl1pPr>
              <a:defRPr sz="1993"/>
            </a:lvl1pPr>
            <a:lvl2pPr>
              <a:defRPr sz="1709"/>
            </a:lvl2pPr>
            <a:lvl3pPr>
              <a:defRPr sz="1424"/>
            </a:lvl3pPr>
            <a:lvl4pPr>
              <a:defRPr sz="1281"/>
            </a:lvl4pPr>
            <a:lvl5pPr>
              <a:defRPr sz="1281"/>
            </a:lvl5pPr>
            <a:lvl6pPr>
              <a:defRPr sz="1281"/>
            </a:lvl6pPr>
            <a:lvl7pPr>
              <a:defRPr sz="1281"/>
            </a:lvl7pPr>
            <a:lvl8pPr>
              <a:defRPr sz="1281"/>
            </a:lvl8pPr>
            <a:lvl9pPr>
              <a:defRPr sz="12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972631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1709" b="1"/>
            </a:lvl1pPr>
            <a:lvl2pPr marL="325487" indent="0">
              <a:buNone/>
              <a:defRPr sz="1424" b="1"/>
            </a:lvl2pPr>
            <a:lvl3pPr marL="650975" indent="0">
              <a:buNone/>
              <a:defRPr sz="1281" b="1"/>
            </a:lvl3pPr>
            <a:lvl4pPr marL="976462" indent="0">
              <a:buNone/>
              <a:defRPr sz="1140" b="1"/>
            </a:lvl4pPr>
            <a:lvl5pPr marL="1301949" indent="0">
              <a:buNone/>
              <a:defRPr sz="1140" b="1"/>
            </a:lvl5pPr>
            <a:lvl6pPr marL="1627436" indent="0">
              <a:buNone/>
              <a:defRPr sz="1140" b="1"/>
            </a:lvl6pPr>
            <a:lvl7pPr marL="1952922" indent="0">
              <a:buNone/>
              <a:defRPr sz="1140" b="1"/>
            </a:lvl7pPr>
            <a:lvl8pPr marL="2278411" indent="0">
              <a:buNone/>
              <a:defRPr sz="1140" b="1"/>
            </a:lvl8pPr>
            <a:lvl9pPr marL="2603897" indent="0">
              <a:buNone/>
              <a:defRPr sz="114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1709"/>
            </a:lvl1pPr>
            <a:lvl2pPr>
              <a:defRPr sz="1424"/>
            </a:lvl2pPr>
            <a:lvl3pPr>
              <a:defRPr sz="1281"/>
            </a:lvl3pPr>
            <a:lvl4pPr>
              <a:defRPr sz="1140"/>
            </a:lvl4pPr>
            <a:lvl5pPr>
              <a:defRPr sz="1140"/>
            </a:lvl5pPr>
            <a:lvl6pPr>
              <a:defRPr sz="1140"/>
            </a:lvl6pPr>
            <a:lvl7pPr>
              <a:defRPr sz="1140"/>
            </a:lvl7pPr>
            <a:lvl8pPr>
              <a:defRPr sz="1140"/>
            </a:lvl8pPr>
            <a:lvl9pPr>
              <a:defRPr sz="11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1709" b="1"/>
            </a:lvl1pPr>
            <a:lvl2pPr marL="325487" indent="0">
              <a:buNone/>
              <a:defRPr sz="1424" b="1"/>
            </a:lvl2pPr>
            <a:lvl3pPr marL="650975" indent="0">
              <a:buNone/>
              <a:defRPr sz="1281" b="1"/>
            </a:lvl3pPr>
            <a:lvl4pPr marL="976462" indent="0">
              <a:buNone/>
              <a:defRPr sz="1140" b="1"/>
            </a:lvl4pPr>
            <a:lvl5pPr marL="1301949" indent="0">
              <a:buNone/>
              <a:defRPr sz="1140" b="1"/>
            </a:lvl5pPr>
            <a:lvl6pPr marL="1627436" indent="0">
              <a:buNone/>
              <a:defRPr sz="1140" b="1"/>
            </a:lvl6pPr>
            <a:lvl7pPr marL="1952922" indent="0">
              <a:buNone/>
              <a:defRPr sz="1140" b="1"/>
            </a:lvl7pPr>
            <a:lvl8pPr marL="2278411" indent="0">
              <a:buNone/>
              <a:defRPr sz="1140" b="1"/>
            </a:lvl8pPr>
            <a:lvl9pPr marL="2603897" indent="0">
              <a:buNone/>
              <a:defRPr sz="114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1709"/>
            </a:lvl1pPr>
            <a:lvl2pPr>
              <a:defRPr sz="1424"/>
            </a:lvl2pPr>
            <a:lvl3pPr>
              <a:defRPr sz="1281"/>
            </a:lvl3pPr>
            <a:lvl4pPr>
              <a:defRPr sz="1140"/>
            </a:lvl4pPr>
            <a:lvl5pPr>
              <a:defRPr sz="1140"/>
            </a:lvl5pPr>
            <a:lvl6pPr>
              <a:defRPr sz="1140"/>
            </a:lvl6pPr>
            <a:lvl7pPr>
              <a:defRPr sz="1140"/>
            </a:lvl7pPr>
            <a:lvl8pPr>
              <a:defRPr sz="1140"/>
            </a:lvl8pPr>
            <a:lvl9pPr>
              <a:defRPr sz="11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43602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26574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03446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49"/>
            <a:ext cx="3384550" cy="1162051"/>
          </a:xfrm>
        </p:spPr>
        <p:txBody>
          <a:bodyPr anchor="b"/>
          <a:lstStyle>
            <a:lvl1pPr algn="l">
              <a:defRPr sz="1424" b="1"/>
            </a:lvl1pPr>
          </a:lstStyle>
          <a:p>
            <a:r>
              <a:rPr lang="en-US"/>
              <a:t>Click to edit Master title style</a:t>
            </a:r>
          </a:p>
        </p:txBody>
      </p:sp>
      <p:sp>
        <p:nvSpPr>
          <p:cNvPr id="3" name="Content Placeholder 2"/>
          <p:cNvSpPr>
            <a:spLocks noGrp="1"/>
          </p:cNvSpPr>
          <p:nvPr>
            <p:ph idx="1"/>
          </p:nvPr>
        </p:nvSpPr>
        <p:spPr>
          <a:xfrm>
            <a:off x="4022725" y="273061"/>
            <a:ext cx="5749925" cy="5853113"/>
          </a:xfrm>
        </p:spPr>
        <p:txBody>
          <a:bodyPr/>
          <a:lstStyle>
            <a:lvl1pPr>
              <a:defRPr sz="2278"/>
            </a:lvl1pPr>
            <a:lvl2pPr>
              <a:defRPr sz="1993"/>
            </a:lvl2pPr>
            <a:lvl3pPr>
              <a:defRPr sz="1709"/>
            </a:lvl3pPr>
            <a:lvl4pPr>
              <a:defRPr sz="1424"/>
            </a:lvl4pPr>
            <a:lvl5pPr>
              <a:defRPr sz="1424"/>
            </a:lvl5pPr>
            <a:lvl6pPr>
              <a:defRPr sz="1424"/>
            </a:lvl6pPr>
            <a:lvl7pPr>
              <a:defRPr sz="1424"/>
            </a:lvl7pPr>
            <a:lvl8pPr>
              <a:defRPr sz="1424"/>
            </a:lvl8pPr>
            <a:lvl9pPr>
              <a:defRPr sz="1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997"/>
            </a:lvl1pPr>
            <a:lvl2pPr marL="325487" indent="0">
              <a:buNone/>
              <a:defRPr sz="855"/>
            </a:lvl2pPr>
            <a:lvl3pPr marL="650975" indent="0">
              <a:buNone/>
              <a:defRPr sz="712"/>
            </a:lvl3pPr>
            <a:lvl4pPr marL="976462" indent="0">
              <a:buNone/>
              <a:defRPr sz="640"/>
            </a:lvl4pPr>
            <a:lvl5pPr marL="1301949" indent="0">
              <a:buNone/>
              <a:defRPr sz="640"/>
            </a:lvl5pPr>
            <a:lvl6pPr marL="1627436" indent="0">
              <a:buNone/>
              <a:defRPr sz="640"/>
            </a:lvl6pPr>
            <a:lvl7pPr marL="1952922" indent="0">
              <a:buNone/>
              <a:defRPr sz="640"/>
            </a:lvl7pPr>
            <a:lvl8pPr marL="2278411" indent="0">
              <a:buNone/>
              <a:defRPr sz="640"/>
            </a:lvl8pPr>
            <a:lvl9pPr marL="2603897" indent="0">
              <a:buNone/>
              <a:defRPr sz="640"/>
            </a:lvl9pPr>
          </a:lstStyle>
          <a:p>
            <a:pPr lvl="0"/>
            <a:r>
              <a:rPr lang="en-US"/>
              <a:t>Click to edit Master text styles</a:t>
            </a:r>
          </a:p>
        </p:txBody>
      </p:sp>
    </p:spTree>
    <p:extLst>
      <p:ext uri="{BB962C8B-B14F-4D97-AF65-F5344CB8AC3E}">
        <p14:creationId xmlns:p14="http://schemas.microsoft.com/office/powerpoint/2010/main" val="237499340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1424"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278"/>
            </a:lvl1pPr>
            <a:lvl2pPr marL="325487" indent="0">
              <a:buNone/>
              <a:defRPr sz="1993"/>
            </a:lvl2pPr>
            <a:lvl3pPr marL="650975" indent="0">
              <a:buNone/>
              <a:defRPr sz="1709"/>
            </a:lvl3pPr>
            <a:lvl4pPr marL="976462" indent="0">
              <a:buNone/>
              <a:defRPr sz="1424"/>
            </a:lvl4pPr>
            <a:lvl5pPr marL="1301949" indent="0">
              <a:buNone/>
              <a:defRPr sz="1424"/>
            </a:lvl5pPr>
            <a:lvl6pPr marL="1627436" indent="0">
              <a:buNone/>
              <a:defRPr sz="1424"/>
            </a:lvl6pPr>
            <a:lvl7pPr marL="1952922" indent="0">
              <a:buNone/>
              <a:defRPr sz="1424"/>
            </a:lvl7pPr>
            <a:lvl8pPr marL="2278411" indent="0">
              <a:buNone/>
              <a:defRPr sz="1424"/>
            </a:lvl8pPr>
            <a:lvl9pPr marL="2603897" indent="0">
              <a:buNone/>
              <a:defRPr sz="1424"/>
            </a:lvl9pPr>
          </a:lstStyle>
          <a:p>
            <a:pPr lvl="0"/>
            <a:r>
              <a:rPr lang="en-US" noProof="0" dirty="0"/>
              <a:t>Click icon to add picture</a:t>
            </a:r>
          </a:p>
        </p:txBody>
      </p:sp>
      <p:sp>
        <p:nvSpPr>
          <p:cNvPr id="4" name="Text Placeholder 3"/>
          <p:cNvSpPr>
            <a:spLocks noGrp="1"/>
          </p:cNvSpPr>
          <p:nvPr>
            <p:ph type="body" sz="half" idx="2"/>
          </p:nvPr>
        </p:nvSpPr>
        <p:spPr>
          <a:xfrm>
            <a:off x="2016125" y="5367339"/>
            <a:ext cx="6172200" cy="804863"/>
          </a:xfrm>
        </p:spPr>
        <p:txBody>
          <a:bodyPr/>
          <a:lstStyle>
            <a:lvl1pPr marL="0" indent="0">
              <a:buNone/>
              <a:defRPr sz="997"/>
            </a:lvl1pPr>
            <a:lvl2pPr marL="325487" indent="0">
              <a:buNone/>
              <a:defRPr sz="855"/>
            </a:lvl2pPr>
            <a:lvl3pPr marL="650975" indent="0">
              <a:buNone/>
              <a:defRPr sz="712"/>
            </a:lvl3pPr>
            <a:lvl4pPr marL="976462" indent="0">
              <a:buNone/>
              <a:defRPr sz="640"/>
            </a:lvl4pPr>
            <a:lvl5pPr marL="1301949" indent="0">
              <a:buNone/>
              <a:defRPr sz="640"/>
            </a:lvl5pPr>
            <a:lvl6pPr marL="1627436" indent="0">
              <a:buNone/>
              <a:defRPr sz="640"/>
            </a:lvl6pPr>
            <a:lvl7pPr marL="1952922" indent="0">
              <a:buNone/>
              <a:defRPr sz="640"/>
            </a:lvl7pPr>
            <a:lvl8pPr marL="2278411" indent="0">
              <a:buNone/>
              <a:defRPr sz="640"/>
            </a:lvl8pPr>
            <a:lvl9pPr marL="2603897" indent="0">
              <a:buNone/>
              <a:defRPr sz="640"/>
            </a:lvl9pPr>
          </a:lstStyle>
          <a:p>
            <a:pPr lvl="0"/>
            <a:r>
              <a:rPr lang="en-US"/>
              <a:t>Click to edit Master text styles</a:t>
            </a:r>
          </a:p>
        </p:txBody>
      </p:sp>
    </p:spTree>
    <p:extLst>
      <p:ext uri="{BB962C8B-B14F-4D97-AF65-F5344CB8AC3E}">
        <p14:creationId xmlns:p14="http://schemas.microsoft.com/office/powerpoint/2010/main" val="299217248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64697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3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63322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r>
              <a:rPr lang="en-US" noProof="0" dirty="0"/>
              <a:t>Click icon to add chart</a:t>
            </a:r>
          </a:p>
        </p:txBody>
      </p:sp>
    </p:spTree>
    <p:extLst>
      <p:ext uri="{BB962C8B-B14F-4D97-AF65-F5344CB8AC3E}">
        <p14:creationId xmlns:p14="http://schemas.microsoft.com/office/powerpoint/2010/main" val="39700458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10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60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4/18/2023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92591"/>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868825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6466" algn="ctr" rtl="0" eaLnBrk="0" fontAlgn="base" hangingPunct="0">
        <a:spcBef>
          <a:spcPct val="0"/>
        </a:spcBef>
        <a:spcAft>
          <a:spcPct val="0"/>
        </a:spcAft>
        <a:defRPr sz="3544" b="1">
          <a:solidFill>
            <a:srgbClr val="FFFF00"/>
          </a:solidFill>
          <a:latin typeface="Times New Roman" pitchFamily="18" charset="0"/>
        </a:defRPr>
      </a:lvl6pPr>
      <a:lvl7pPr marL="612795" algn="ctr" rtl="0" eaLnBrk="0" fontAlgn="base" hangingPunct="0">
        <a:spcBef>
          <a:spcPct val="0"/>
        </a:spcBef>
        <a:spcAft>
          <a:spcPct val="0"/>
        </a:spcAft>
        <a:defRPr sz="3544" b="1">
          <a:solidFill>
            <a:srgbClr val="FFFF00"/>
          </a:solidFill>
          <a:latin typeface="Times New Roman" pitchFamily="18" charset="0"/>
        </a:defRPr>
      </a:lvl7pPr>
      <a:lvl8pPr marL="919254" algn="ctr" rtl="0" eaLnBrk="0" fontAlgn="base" hangingPunct="0">
        <a:spcBef>
          <a:spcPct val="0"/>
        </a:spcBef>
        <a:spcAft>
          <a:spcPct val="0"/>
        </a:spcAft>
        <a:defRPr sz="3544" b="1">
          <a:solidFill>
            <a:srgbClr val="FFFF00"/>
          </a:solidFill>
          <a:latin typeface="Times New Roman" pitchFamily="18" charset="0"/>
        </a:defRPr>
      </a:lvl8pPr>
      <a:lvl9pPr marL="1225630" algn="ctr" rtl="0" eaLnBrk="0" fontAlgn="base" hangingPunct="0">
        <a:spcBef>
          <a:spcPct val="0"/>
        </a:spcBef>
        <a:spcAft>
          <a:spcPct val="0"/>
        </a:spcAft>
        <a:defRPr sz="3544" b="1">
          <a:solidFill>
            <a:srgbClr val="FFFF00"/>
          </a:solidFill>
          <a:latin typeface="Times New Roman" pitchFamily="18" charset="0"/>
        </a:defRPr>
      </a:lvl9pPr>
    </p:titleStyle>
    <p:bodyStyle>
      <a:lvl1pPr marL="82612" indent="-82612" algn="l" rtl="0" eaLnBrk="0" fontAlgn="base" hangingPunct="0">
        <a:spcBef>
          <a:spcPct val="20000"/>
        </a:spcBef>
        <a:spcAft>
          <a:spcPct val="0"/>
        </a:spcAft>
        <a:buChar char="•"/>
        <a:defRPr sz="2700">
          <a:solidFill>
            <a:schemeClr val="bg1"/>
          </a:solidFill>
          <a:latin typeface="+mn-lt"/>
          <a:ea typeface="+mn-ea"/>
          <a:cs typeface="+mn-cs"/>
        </a:defRPr>
      </a:lvl1pPr>
      <a:lvl2pPr marL="385121" indent="-37331" algn="l" rtl="0" eaLnBrk="0" fontAlgn="base" hangingPunct="0">
        <a:spcBef>
          <a:spcPct val="20000"/>
        </a:spcBef>
        <a:spcAft>
          <a:spcPct val="0"/>
        </a:spcAft>
        <a:buChar char="–"/>
        <a:defRPr sz="2363">
          <a:solidFill>
            <a:schemeClr val="bg1"/>
          </a:solidFill>
          <a:latin typeface="+mn-lt"/>
        </a:defRPr>
      </a:lvl2pPr>
      <a:lvl3pPr marL="656929" indent="-6692" algn="l" rtl="0" eaLnBrk="0" fontAlgn="base" hangingPunct="0">
        <a:spcBef>
          <a:spcPct val="20000"/>
        </a:spcBef>
        <a:spcAft>
          <a:spcPct val="0"/>
        </a:spcAft>
        <a:buChar char="•"/>
        <a:defRPr sz="2025">
          <a:solidFill>
            <a:schemeClr val="bg1"/>
          </a:solidFill>
          <a:latin typeface="+mn-lt"/>
        </a:defRPr>
      </a:lvl3pPr>
      <a:lvl4pPr marL="980727" indent="-6692" algn="l" rtl="0" eaLnBrk="0" fontAlgn="base" hangingPunct="0">
        <a:spcBef>
          <a:spcPct val="20000"/>
        </a:spcBef>
        <a:spcAft>
          <a:spcPct val="0"/>
        </a:spcAft>
        <a:buChar char="–"/>
        <a:defRPr sz="1688">
          <a:solidFill>
            <a:schemeClr val="bg1"/>
          </a:solidFill>
          <a:latin typeface="+mn-lt"/>
        </a:defRPr>
      </a:lvl4pPr>
      <a:lvl5pPr marL="1280598" indent="-6692" algn="l" rtl="0" eaLnBrk="0" fontAlgn="base" hangingPunct="0">
        <a:spcBef>
          <a:spcPct val="20000"/>
        </a:spcBef>
        <a:spcAft>
          <a:spcPct val="0"/>
        </a:spcAft>
        <a:buChar char="»"/>
        <a:defRPr sz="1688">
          <a:solidFill>
            <a:schemeClr val="bg1"/>
          </a:solidFill>
          <a:latin typeface="+mn-lt"/>
        </a:defRPr>
      </a:lvl5pPr>
      <a:lvl6pPr marL="1685180" indent="-154423" algn="l" rtl="0" eaLnBrk="0" fontAlgn="base" hangingPunct="0">
        <a:spcBef>
          <a:spcPct val="20000"/>
        </a:spcBef>
        <a:spcAft>
          <a:spcPct val="0"/>
        </a:spcAft>
        <a:buChar char="»"/>
        <a:defRPr sz="1688">
          <a:solidFill>
            <a:schemeClr val="bg1"/>
          </a:solidFill>
          <a:latin typeface="+mn-lt"/>
        </a:defRPr>
      </a:lvl6pPr>
      <a:lvl7pPr marL="1991639" indent="-154423" algn="l" rtl="0" eaLnBrk="0" fontAlgn="base" hangingPunct="0">
        <a:spcBef>
          <a:spcPct val="20000"/>
        </a:spcBef>
        <a:spcAft>
          <a:spcPct val="0"/>
        </a:spcAft>
        <a:buChar char="»"/>
        <a:defRPr sz="1688">
          <a:solidFill>
            <a:schemeClr val="bg1"/>
          </a:solidFill>
          <a:latin typeface="+mn-lt"/>
        </a:defRPr>
      </a:lvl7pPr>
      <a:lvl8pPr marL="2298079" indent="-154423" algn="l" rtl="0" eaLnBrk="0" fontAlgn="base" hangingPunct="0">
        <a:spcBef>
          <a:spcPct val="20000"/>
        </a:spcBef>
        <a:spcAft>
          <a:spcPct val="0"/>
        </a:spcAft>
        <a:buChar char="»"/>
        <a:defRPr sz="1688">
          <a:solidFill>
            <a:schemeClr val="bg1"/>
          </a:solidFill>
          <a:latin typeface="+mn-lt"/>
        </a:defRPr>
      </a:lvl8pPr>
      <a:lvl9pPr marL="2604466" indent="-154423"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2795" rtl="0" eaLnBrk="1" latinLnBrk="0" hangingPunct="1">
        <a:defRPr sz="1519" kern="1200">
          <a:solidFill>
            <a:schemeClr val="tx1"/>
          </a:solidFill>
          <a:latin typeface="+mn-lt"/>
          <a:ea typeface="+mn-ea"/>
          <a:cs typeface="+mn-cs"/>
        </a:defRPr>
      </a:lvl1pPr>
      <a:lvl2pPr marL="306466" algn="l" defTabSz="612795" rtl="0" eaLnBrk="1" latinLnBrk="0" hangingPunct="1">
        <a:defRPr sz="1519" kern="1200">
          <a:solidFill>
            <a:schemeClr val="tx1"/>
          </a:solidFill>
          <a:latin typeface="+mn-lt"/>
          <a:ea typeface="+mn-ea"/>
          <a:cs typeface="+mn-cs"/>
        </a:defRPr>
      </a:lvl2pPr>
      <a:lvl3pPr marL="612795" algn="l" defTabSz="612795" rtl="0" eaLnBrk="1" latinLnBrk="0" hangingPunct="1">
        <a:defRPr sz="1519" kern="1200">
          <a:solidFill>
            <a:schemeClr val="tx1"/>
          </a:solidFill>
          <a:latin typeface="+mn-lt"/>
          <a:ea typeface="+mn-ea"/>
          <a:cs typeface="+mn-cs"/>
        </a:defRPr>
      </a:lvl3pPr>
      <a:lvl4pPr marL="919254" algn="l" defTabSz="612795" rtl="0" eaLnBrk="1" latinLnBrk="0" hangingPunct="1">
        <a:defRPr sz="1519" kern="1200">
          <a:solidFill>
            <a:schemeClr val="tx1"/>
          </a:solidFill>
          <a:latin typeface="+mn-lt"/>
          <a:ea typeface="+mn-ea"/>
          <a:cs typeface="+mn-cs"/>
        </a:defRPr>
      </a:lvl4pPr>
      <a:lvl5pPr marL="1225630" algn="l" defTabSz="612795" rtl="0" eaLnBrk="1" latinLnBrk="0" hangingPunct="1">
        <a:defRPr sz="1519" kern="1200">
          <a:solidFill>
            <a:schemeClr val="tx1"/>
          </a:solidFill>
          <a:latin typeface="+mn-lt"/>
          <a:ea typeface="+mn-ea"/>
          <a:cs typeface="+mn-cs"/>
        </a:defRPr>
      </a:lvl5pPr>
      <a:lvl6pPr marL="1532055" algn="l" defTabSz="612795" rtl="0" eaLnBrk="1" latinLnBrk="0" hangingPunct="1">
        <a:defRPr sz="1519" kern="1200">
          <a:solidFill>
            <a:schemeClr val="tx1"/>
          </a:solidFill>
          <a:latin typeface="+mn-lt"/>
          <a:ea typeface="+mn-ea"/>
          <a:cs typeface="+mn-cs"/>
        </a:defRPr>
      </a:lvl6pPr>
      <a:lvl7pPr marL="1838420" algn="l" defTabSz="612795" rtl="0" eaLnBrk="1" latinLnBrk="0" hangingPunct="1">
        <a:defRPr sz="1519" kern="1200">
          <a:solidFill>
            <a:schemeClr val="tx1"/>
          </a:solidFill>
          <a:latin typeface="+mn-lt"/>
          <a:ea typeface="+mn-ea"/>
          <a:cs typeface="+mn-cs"/>
        </a:defRPr>
      </a:lvl7pPr>
      <a:lvl8pPr marL="2144838" algn="l" defTabSz="612795" rtl="0" eaLnBrk="1" latinLnBrk="0" hangingPunct="1">
        <a:defRPr sz="1519" kern="1200">
          <a:solidFill>
            <a:schemeClr val="tx1"/>
          </a:solidFill>
          <a:latin typeface="+mn-lt"/>
          <a:ea typeface="+mn-ea"/>
          <a:cs typeface="+mn-cs"/>
        </a:defRPr>
      </a:lvl8pPr>
      <a:lvl9pPr marL="2451247" algn="l" defTabSz="61279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3410566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8395" algn="ctr" rtl="0" eaLnBrk="0" fontAlgn="base" hangingPunct="0">
        <a:spcBef>
          <a:spcPct val="0"/>
        </a:spcBef>
        <a:spcAft>
          <a:spcPct val="0"/>
        </a:spcAft>
        <a:defRPr sz="3544" b="1">
          <a:solidFill>
            <a:srgbClr val="FFFF00"/>
          </a:solidFill>
          <a:latin typeface="Times New Roman" pitchFamily="18" charset="0"/>
        </a:defRPr>
      </a:lvl6pPr>
      <a:lvl7pPr marL="616818" algn="ctr" rtl="0" eaLnBrk="0" fontAlgn="base" hangingPunct="0">
        <a:spcBef>
          <a:spcPct val="0"/>
        </a:spcBef>
        <a:spcAft>
          <a:spcPct val="0"/>
        </a:spcAft>
        <a:defRPr sz="3544" b="1">
          <a:solidFill>
            <a:srgbClr val="FFFF00"/>
          </a:solidFill>
          <a:latin typeface="Times New Roman" pitchFamily="18" charset="0"/>
        </a:defRPr>
      </a:lvl7pPr>
      <a:lvl8pPr marL="925020" algn="ctr" rtl="0" eaLnBrk="0" fontAlgn="base" hangingPunct="0">
        <a:spcBef>
          <a:spcPct val="0"/>
        </a:spcBef>
        <a:spcAft>
          <a:spcPct val="0"/>
        </a:spcAft>
        <a:defRPr sz="3544" b="1">
          <a:solidFill>
            <a:srgbClr val="FFFF00"/>
          </a:solidFill>
          <a:latin typeface="Times New Roman" pitchFamily="18" charset="0"/>
        </a:defRPr>
      </a:lvl8pPr>
      <a:lvl9pPr marL="1233416" algn="ctr" rtl="0" eaLnBrk="0" fontAlgn="base" hangingPunct="0">
        <a:spcBef>
          <a:spcPct val="0"/>
        </a:spcBef>
        <a:spcAft>
          <a:spcPct val="0"/>
        </a:spcAft>
        <a:defRPr sz="3544" b="1">
          <a:solidFill>
            <a:srgbClr val="FFFF00"/>
          </a:solidFill>
          <a:latin typeface="Times New Roman" pitchFamily="18" charset="0"/>
        </a:defRPr>
      </a:lvl9pPr>
    </p:titleStyle>
    <p:bodyStyle>
      <a:lvl1pPr marL="86622" indent="-86622" algn="l" rtl="0" eaLnBrk="0" fontAlgn="base" hangingPunct="0">
        <a:spcBef>
          <a:spcPct val="20000"/>
        </a:spcBef>
        <a:spcAft>
          <a:spcPct val="0"/>
        </a:spcAft>
        <a:buChar char="•"/>
        <a:defRPr sz="2700">
          <a:solidFill>
            <a:schemeClr val="bg1"/>
          </a:solidFill>
          <a:latin typeface="+mn-lt"/>
          <a:ea typeface="+mn-ea"/>
          <a:cs typeface="+mn-cs"/>
        </a:defRPr>
      </a:lvl1pPr>
      <a:lvl2pPr marL="390465" indent="-41306" algn="l" rtl="0" eaLnBrk="0" fontAlgn="base" hangingPunct="0">
        <a:spcBef>
          <a:spcPct val="20000"/>
        </a:spcBef>
        <a:spcAft>
          <a:spcPct val="0"/>
        </a:spcAft>
        <a:buChar char="–"/>
        <a:defRPr sz="2363">
          <a:solidFill>
            <a:schemeClr val="bg1"/>
          </a:solidFill>
          <a:latin typeface="+mn-lt"/>
        </a:defRPr>
      </a:lvl2pPr>
      <a:lvl3pPr marL="664935" indent="-6692" algn="l" rtl="0" eaLnBrk="0" fontAlgn="base" hangingPunct="0">
        <a:spcBef>
          <a:spcPct val="20000"/>
        </a:spcBef>
        <a:spcAft>
          <a:spcPct val="0"/>
        </a:spcAft>
        <a:buChar char="•"/>
        <a:defRPr sz="2025">
          <a:solidFill>
            <a:schemeClr val="bg1"/>
          </a:solidFill>
          <a:latin typeface="+mn-lt"/>
        </a:defRPr>
      </a:lvl3pPr>
      <a:lvl4pPr marL="990017" indent="-6692" algn="l" rtl="0" eaLnBrk="0" fontAlgn="base" hangingPunct="0">
        <a:spcBef>
          <a:spcPct val="20000"/>
        </a:spcBef>
        <a:spcAft>
          <a:spcPct val="0"/>
        </a:spcAft>
        <a:buChar char="–"/>
        <a:defRPr sz="1688">
          <a:solidFill>
            <a:schemeClr val="bg1"/>
          </a:solidFill>
          <a:latin typeface="+mn-lt"/>
        </a:defRPr>
      </a:lvl4pPr>
      <a:lvl5pPr marL="1291203" indent="-6692" algn="l" rtl="0" eaLnBrk="0" fontAlgn="base" hangingPunct="0">
        <a:spcBef>
          <a:spcPct val="20000"/>
        </a:spcBef>
        <a:spcAft>
          <a:spcPct val="0"/>
        </a:spcAft>
        <a:buChar char="»"/>
        <a:defRPr sz="1688">
          <a:solidFill>
            <a:schemeClr val="bg1"/>
          </a:solidFill>
          <a:latin typeface="+mn-lt"/>
        </a:defRPr>
      </a:lvl5pPr>
      <a:lvl6pPr marL="1695963" indent="-155394" algn="l" rtl="0" eaLnBrk="0" fontAlgn="base" hangingPunct="0">
        <a:spcBef>
          <a:spcPct val="20000"/>
        </a:spcBef>
        <a:spcAft>
          <a:spcPct val="0"/>
        </a:spcAft>
        <a:buChar char="»"/>
        <a:defRPr sz="1688">
          <a:solidFill>
            <a:schemeClr val="bg1"/>
          </a:solidFill>
          <a:latin typeface="+mn-lt"/>
        </a:defRPr>
      </a:lvl6pPr>
      <a:lvl7pPr marL="2004244" indent="-155394" algn="l" rtl="0" eaLnBrk="0" fontAlgn="base" hangingPunct="0">
        <a:spcBef>
          <a:spcPct val="20000"/>
        </a:spcBef>
        <a:spcAft>
          <a:spcPct val="0"/>
        </a:spcAft>
        <a:buChar char="»"/>
        <a:defRPr sz="1688">
          <a:solidFill>
            <a:schemeClr val="bg1"/>
          </a:solidFill>
          <a:latin typeface="+mn-lt"/>
        </a:defRPr>
      </a:lvl7pPr>
      <a:lvl8pPr marL="2312615" indent="-155394" algn="l" rtl="0" eaLnBrk="0" fontAlgn="base" hangingPunct="0">
        <a:spcBef>
          <a:spcPct val="20000"/>
        </a:spcBef>
        <a:spcAft>
          <a:spcPct val="0"/>
        </a:spcAft>
        <a:buChar char="»"/>
        <a:defRPr sz="1688">
          <a:solidFill>
            <a:schemeClr val="bg1"/>
          </a:solidFill>
          <a:latin typeface="+mn-lt"/>
        </a:defRPr>
      </a:lvl8pPr>
      <a:lvl9pPr marL="2620905" indent="-155394"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6818" rtl="0" eaLnBrk="1" latinLnBrk="0" hangingPunct="1">
        <a:defRPr sz="1519" kern="1200">
          <a:solidFill>
            <a:schemeClr val="tx1"/>
          </a:solidFill>
          <a:latin typeface="+mn-lt"/>
          <a:ea typeface="+mn-ea"/>
          <a:cs typeface="+mn-cs"/>
        </a:defRPr>
      </a:lvl1pPr>
      <a:lvl2pPr marL="308395" algn="l" defTabSz="616818" rtl="0" eaLnBrk="1" latinLnBrk="0" hangingPunct="1">
        <a:defRPr sz="1519" kern="1200">
          <a:solidFill>
            <a:schemeClr val="tx1"/>
          </a:solidFill>
          <a:latin typeface="+mn-lt"/>
          <a:ea typeface="+mn-ea"/>
          <a:cs typeface="+mn-cs"/>
        </a:defRPr>
      </a:lvl2pPr>
      <a:lvl3pPr marL="616818" algn="l" defTabSz="616818" rtl="0" eaLnBrk="1" latinLnBrk="0" hangingPunct="1">
        <a:defRPr sz="1519" kern="1200">
          <a:solidFill>
            <a:schemeClr val="tx1"/>
          </a:solidFill>
          <a:latin typeface="+mn-lt"/>
          <a:ea typeface="+mn-ea"/>
          <a:cs typeface="+mn-cs"/>
        </a:defRPr>
      </a:lvl3pPr>
      <a:lvl4pPr marL="925020" algn="l" defTabSz="616818" rtl="0" eaLnBrk="1" latinLnBrk="0" hangingPunct="1">
        <a:defRPr sz="1519" kern="1200">
          <a:solidFill>
            <a:schemeClr val="tx1"/>
          </a:solidFill>
          <a:latin typeface="+mn-lt"/>
          <a:ea typeface="+mn-ea"/>
          <a:cs typeface="+mn-cs"/>
        </a:defRPr>
      </a:lvl4pPr>
      <a:lvl5pPr marL="1233416" algn="l" defTabSz="616818" rtl="0" eaLnBrk="1" latinLnBrk="0" hangingPunct="1">
        <a:defRPr sz="1519" kern="1200">
          <a:solidFill>
            <a:schemeClr val="tx1"/>
          </a:solidFill>
          <a:latin typeface="+mn-lt"/>
          <a:ea typeface="+mn-ea"/>
          <a:cs typeface="+mn-cs"/>
        </a:defRPr>
      </a:lvl5pPr>
      <a:lvl6pPr marL="1541658" algn="l" defTabSz="616818" rtl="0" eaLnBrk="1" latinLnBrk="0" hangingPunct="1">
        <a:defRPr sz="1519" kern="1200">
          <a:solidFill>
            <a:schemeClr val="tx1"/>
          </a:solidFill>
          <a:latin typeface="+mn-lt"/>
          <a:ea typeface="+mn-ea"/>
          <a:cs typeface="+mn-cs"/>
        </a:defRPr>
      </a:lvl6pPr>
      <a:lvl7pPr marL="1850070" algn="l" defTabSz="616818" rtl="0" eaLnBrk="1" latinLnBrk="0" hangingPunct="1">
        <a:defRPr sz="1519" kern="1200">
          <a:solidFill>
            <a:schemeClr val="tx1"/>
          </a:solidFill>
          <a:latin typeface="+mn-lt"/>
          <a:ea typeface="+mn-ea"/>
          <a:cs typeface="+mn-cs"/>
        </a:defRPr>
      </a:lvl7pPr>
      <a:lvl8pPr marL="2158404" algn="l" defTabSz="616818" rtl="0" eaLnBrk="1" latinLnBrk="0" hangingPunct="1">
        <a:defRPr sz="1519" kern="1200">
          <a:solidFill>
            <a:schemeClr val="tx1"/>
          </a:solidFill>
          <a:latin typeface="+mn-lt"/>
          <a:ea typeface="+mn-ea"/>
          <a:cs typeface="+mn-cs"/>
        </a:defRPr>
      </a:lvl8pPr>
      <a:lvl9pPr marL="2466755" algn="l" defTabSz="616818"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7192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214648189"/>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 id="2147484892"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2707" algn="ctr" rtl="0" eaLnBrk="0" fontAlgn="base" hangingPunct="0">
        <a:spcBef>
          <a:spcPct val="0"/>
        </a:spcBef>
        <a:spcAft>
          <a:spcPct val="0"/>
        </a:spcAft>
        <a:defRPr sz="4200" b="1">
          <a:solidFill>
            <a:srgbClr val="FFFF00"/>
          </a:solidFill>
          <a:latin typeface="Times New Roman" pitchFamily="18" charset="0"/>
        </a:defRPr>
      </a:lvl6pPr>
      <a:lvl7pPr marL="905407" algn="ctr" rtl="0" eaLnBrk="0" fontAlgn="base" hangingPunct="0">
        <a:spcBef>
          <a:spcPct val="0"/>
        </a:spcBef>
        <a:spcAft>
          <a:spcPct val="0"/>
        </a:spcAft>
        <a:defRPr sz="4200" b="1">
          <a:solidFill>
            <a:srgbClr val="FFFF00"/>
          </a:solidFill>
          <a:latin typeface="Times New Roman" pitchFamily="18" charset="0"/>
        </a:defRPr>
      </a:lvl7pPr>
      <a:lvl8pPr marL="1358101" algn="ctr" rtl="0" eaLnBrk="0" fontAlgn="base" hangingPunct="0">
        <a:spcBef>
          <a:spcPct val="0"/>
        </a:spcBef>
        <a:spcAft>
          <a:spcPct val="0"/>
        </a:spcAft>
        <a:defRPr sz="4200" b="1">
          <a:solidFill>
            <a:srgbClr val="FFFF00"/>
          </a:solidFill>
          <a:latin typeface="Times New Roman" pitchFamily="18" charset="0"/>
        </a:defRPr>
      </a:lvl8pPr>
      <a:lvl9pPr marL="1810804" algn="ctr" rtl="0" eaLnBrk="0" fontAlgn="base" hangingPunct="0">
        <a:spcBef>
          <a:spcPct val="0"/>
        </a:spcBef>
        <a:spcAft>
          <a:spcPct val="0"/>
        </a:spcAft>
        <a:defRPr sz="4200" b="1">
          <a:solidFill>
            <a:srgbClr val="FFFF00"/>
          </a:solidFill>
          <a:latin typeface="Times New Roman" pitchFamily="18" charset="0"/>
        </a:defRPr>
      </a:lvl9pPr>
    </p:titleStyle>
    <p:bodyStyle>
      <a:lvl1pPr marL="331788" indent="-331788" algn="l" rtl="0" eaLnBrk="0" fontAlgn="base" hangingPunct="0">
        <a:spcBef>
          <a:spcPct val="20000"/>
        </a:spcBef>
        <a:spcAft>
          <a:spcPct val="0"/>
        </a:spcAft>
        <a:buChar char="•"/>
        <a:defRPr sz="3200">
          <a:solidFill>
            <a:schemeClr val="bg1"/>
          </a:solidFill>
          <a:latin typeface="+mn-lt"/>
          <a:ea typeface="+mn-ea"/>
          <a:cs typeface="+mn-cs"/>
        </a:defRPr>
      </a:lvl1pPr>
      <a:lvl2pPr marL="730250" indent="-276225" algn="l" rtl="0" eaLnBrk="0" fontAlgn="base" hangingPunct="0">
        <a:spcBef>
          <a:spcPct val="20000"/>
        </a:spcBef>
        <a:spcAft>
          <a:spcPct val="0"/>
        </a:spcAft>
        <a:buChar char="–"/>
        <a:defRPr sz="2800">
          <a:solidFill>
            <a:schemeClr val="bg1"/>
          </a:solidFill>
          <a:latin typeface="+mn-lt"/>
        </a:defRPr>
      </a:lvl2pPr>
      <a:lvl3pPr marL="1127125" indent="-219075" algn="l" rtl="0" eaLnBrk="0" fontAlgn="base" hangingPunct="0">
        <a:spcBef>
          <a:spcPct val="20000"/>
        </a:spcBef>
        <a:spcAft>
          <a:spcPct val="0"/>
        </a:spcAft>
        <a:buChar char="•"/>
        <a:defRPr sz="2400">
          <a:solidFill>
            <a:schemeClr val="bg1"/>
          </a:solidFill>
          <a:latin typeface="+mn-lt"/>
        </a:defRPr>
      </a:lvl3pPr>
      <a:lvl4pPr marL="1579563" indent="-219075" algn="l" rtl="0" eaLnBrk="0" fontAlgn="base" hangingPunct="0">
        <a:spcBef>
          <a:spcPct val="20000"/>
        </a:spcBef>
        <a:spcAft>
          <a:spcPct val="0"/>
        </a:spcAft>
        <a:buChar char="–"/>
        <a:defRPr sz="2000">
          <a:solidFill>
            <a:schemeClr val="bg1"/>
          </a:solidFill>
          <a:latin typeface="+mn-lt"/>
        </a:defRPr>
      </a:lvl4pPr>
      <a:lvl5pPr marL="2032000" indent="-220663" algn="l" rtl="0" eaLnBrk="0" fontAlgn="base" hangingPunct="0">
        <a:spcBef>
          <a:spcPct val="20000"/>
        </a:spcBef>
        <a:spcAft>
          <a:spcPct val="0"/>
        </a:spcAft>
        <a:buChar char="»"/>
        <a:defRPr sz="2000">
          <a:solidFill>
            <a:schemeClr val="bg1"/>
          </a:solidFill>
          <a:latin typeface="+mn-lt"/>
        </a:defRPr>
      </a:lvl5pPr>
      <a:lvl6pPr marL="2489842" indent="-227932" algn="l" rtl="0" eaLnBrk="0" fontAlgn="base" hangingPunct="0">
        <a:spcBef>
          <a:spcPct val="20000"/>
        </a:spcBef>
        <a:spcAft>
          <a:spcPct val="0"/>
        </a:spcAft>
        <a:buChar char="»"/>
        <a:defRPr sz="2000">
          <a:solidFill>
            <a:schemeClr val="bg1"/>
          </a:solidFill>
          <a:latin typeface="+mn-lt"/>
        </a:defRPr>
      </a:lvl6pPr>
      <a:lvl7pPr marL="2942536" indent="-227932" algn="l" rtl="0" eaLnBrk="0" fontAlgn="base" hangingPunct="0">
        <a:spcBef>
          <a:spcPct val="20000"/>
        </a:spcBef>
        <a:spcAft>
          <a:spcPct val="0"/>
        </a:spcAft>
        <a:buChar char="»"/>
        <a:defRPr sz="2000">
          <a:solidFill>
            <a:schemeClr val="bg1"/>
          </a:solidFill>
          <a:latin typeface="+mn-lt"/>
        </a:defRPr>
      </a:lvl7pPr>
      <a:lvl8pPr marL="3395226" indent="-227932" algn="l" rtl="0" eaLnBrk="0" fontAlgn="base" hangingPunct="0">
        <a:spcBef>
          <a:spcPct val="20000"/>
        </a:spcBef>
        <a:spcAft>
          <a:spcPct val="0"/>
        </a:spcAft>
        <a:buChar char="»"/>
        <a:defRPr sz="2000">
          <a:solidFill>
            <a:schemeClr val="bg1"/>
          </a:solidFill>
          <a:latin typeface="+mn-lt"/>
        </a:defRPr>
      </a:lvl8pPr>
      <a:lvl9pPr marL="3847924" indent="-227932"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05407" rtl="0" eaLnBrk="1" latinLnBrk="0" hangingPunct="1">
        <a:defRPr sz="1800" kern="1200">
          <a:solidFill>
            <a:schemeClr val="tx1"/>
          </a:solidFill>
          <a:latin typeface="+mn-lt"/>
          <a:ea typeface="+mn-ea"/>
          <a:cs typeface="+mn-cs"/>
        </a:defRPr>
      </a:lvl1pPr>
      <a:lvl2pPr marL="452707" algn="l" defTabSz="905407" rtl="0" eaLnBrk="1" latinLnBrk="0" hangingPunct="1">
        <a:defRPr sz="1800" kern="1200">
          <a:solidFill>
            <a:schemeClr val="tx1"/>
          </a:solidFill>
          <a:latin typeface="+mn-lt"/>
          <a:ea typeface="+mn-ea"/>
          <a:cs typeface="+mn-cs"/>
        </a:defRPr>
      </a:lvl2pPr>
      <a:lvl3pPr marL="905407" algn="l" defTabSz="905407" rtl="0" eaLnBrk="1" latinLnBrk="0" hangingPunct="1">
        <a:defRPr sz="1800" kern="1200">
          <a:solidFill>
            <a:schemeClr val="tx1"/>
          </a:solidFill>
          <a:latin typeface="+mn-lt"/>
          <a:ea typeface="+mn-ea"/>
          <a:cs typeface="+mn-cs"/>
        </a:defRPr>
      </a:lvl3pPr>
      <a:lvl4pPr marL="1358101" algn="l" defTabSz="905407" rtl="0" eaLnBrk="1" latinLnBrk="0" hangingPunct="1">
        <a:defRPr sz="1800" kern="1200">
          <a:solidFill>
            <a:schemeClr val="tx1"/>
          </a:solidFill>
          <a:latin typeface="+mn-lt"/>
          <a:ea typeface="+mn-ea"/>
          <a:cs typeface="+mn-cs"/>
        </a:defRPr>
      </a:lvl4pPr>
      <a:lvl5pPr marL="1810804" algn="l" defTabSz="905407" rtl="0" eaLnBrk="1" latinLnBrk="0" hangingPunct="1">
        <a:defRPr sz="1800" kern="1200">
          <a:solidFill>
            <a:schemeClr val="tx1"/>
          </a:solidFill>
          <a:latin typeface="+mn-lt"/>
          <a:ea typeface="+mn-ea"/>
          <a:cs typeface="+mn-cs"/>
        </a:defRPr>
      </a:lvl5pPr>
      <a:lvl6pPr marL="2263505" algn="l" defTabSz="905407" rtl="0" eaLnBrk="1" latinLnBrk="0" hangingPunct="1">
        <a:defRPr sz="1800" kern="1200">
          <a:solidFill>
            <a:schemeClr val="tx1"/>
          </a:solidFill>
          <a:latin typeface="+mn-lt"/>
          <a:ea typeface="+mn-ea"/>
          <a:cs typeface="+mn-cs"/>
        </a:defRPr>
      </a:lvl6pPr>
      <a:lvl7pPr marL="2716204" algn="l" defTabSz="905407" rtl="0" eaLnBrk="1" latinLnBrk="0" hangingPunct="1">
        <a:defRPr sz="1800" kern="1200">
          <a:solidFill>
            <a:schemeClr val="tx1"/>
          </a:solidFill>
          <a:latin typeface="+mn-lt"/>
          <a:ea typeface="+mn-ea"/>
          <a:cs typeface="+mn-cs"/>
        </a:defRPr>
      </a:lvl7pPr>
      <a:lvl8pPr marL="3168898" algn="l" defTabSz="905407" rtl="0" eaLnBrk="1" latinLnBrk="0" hangingPunct="1">
        <a:defRPr sz="1800" kern="1200">
          <a:solidFill>
            <a:schemeClr val="tx1"/>
          </a:solidFill>
          <a:latin typeface="+mn-lt"/>
          <a:ea typeface="+mn-ea"/>
          <a:cs typeface="+mn-cs"/>
        </a:defRPr>
      </a:lvl8pPr>
      <a:lvl9pPr marL="3621586" algn="l" defTabSz="9054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ltLang="en-US"/>
          </a:p>
        </p:txBody>
      </p:sp>
      <p:sp>
        <p:nvSpPr>
          <p:cNvPr id="12291"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80023723"/>
      </p:ext>
    </p:extLst>
  </p:cSld>
  <p:clrMap bg1="lt1" tx1="dk1" bg2="lt2" tx2="dk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 id="2147484911" r:id="rId12"/>
  </p:sldLayoutIdLst>
  <p:transition/>
  <p:txStyles>
    <p:titleStyle>
      <a:lvl1pPr algn="ctr" rtl="0" eaLnBrk="0" fontAlgn="base" hangingPunct="0">
        <a:spcBef>
          <a:spcPct val="0"/>
        </a:spcBef>
        <a:spcAft>
          <a:spcPct val="0"/>
        </a:spcAft>
        <a:defRPr sz="2990" b="1">
          <a:solidFill>
            <a:srgbClr val="FFFF00"/>
          </a:solidFill>
          <a:latin typeface="+mj-lt"/>
          <a:ea typeface="+mj-ea"/>
          <a:cs typeface="+mj-cs"/>
        </a:defRPr>
      </a:lvl1pPr>
      <a:lvl2pPr algn="ctr" rtl="0" eaLnBrk="0" fontAlgn="base" hangingPunct="0">
        <a:spcBef>
          <a:spcPct val="0"/>
        </a:spcBef>
        <a:spcAft>
          <a:spcPct val="0"/>
        </a:spcAft>
        <a:defRPr sz="2990" b="1">
          <a:solidFill>
            <a:srgbClr val="FFFF00"/>
          </a:solidFill>
          <a:latin typeface="Times New Roman" pitchFamily="18" charset="0"/>
        </a:defRPr>
      </a:lvl2pPr>
      <a:lvl3pPr algn="ctr" rtl="0" eaLnBrk="0" fontAlgn="base" hangingPunct="0">
        <a:spcBef>
          <a:spcPct val="0"/>
        </a:spcBef>
        <a:spcAft>
          <a:spcPct val="0"/>
        </a:spcAft>
        <a:defRPr sz="2990" b="1">
          <a:solidFill>
            <a:srgbClr val="FFFF00"/>
          </a:solidFill>
          <a:latin typeface="Times New Roman" pitchFamily="18" charset="0"/>
        </a:defRPr>
      </a:lvl3pPr>
      <a:lvl4pPr algn="ctr" rtl="0" eaLnBrk="0" fontAlgn="base" hangingPunct="0">
        <a:spcBef>
          <a:spcPct val="0"/>
        </a:spcBef>
        <a:spcAft>
          <a:spcPct val="0"/>
        </a:spcAft>
        <a:defRPr sz="2990" b="1">
          <a:solidFill>
            <a:srgbClr val="FFFF00"/>
          </a:solidFill>
          <a:latin typeface="Times New Roman" pitchFamily="18" charset="0"/>
        </a:defRPr>
      </a:lvl4pPr>
      <a:lvl5pPr algn="ctr" rtl="0" eaLnBrk="0" fontAlgn="base" hangingPunct="0">
        <a:spcBef>
          <a:spcPct val="0"/>
        </a:spcBef>
        <a:spcAft>
          <a:spcPct val="0"/>
        </a:spcAft>
        <a:defRPr sz="2990" b="1">
          <a:solidFill>
            <a:srgbClr val="FFFF00"/>
          </a:solidFill>
          <a:latin typeface="Times New Roman" pitchFamily="18" charset="0"/>
        </a:defRPr>
      </a:lvl5pPr>
      <a:lvl6pPr marL="325487" algn="ctr" rtl="0" eaLnBrk="1" fontAlgn="base" hangingPunct="1">
        <a:spcBef>
          <a:spcPct val="0"/>
        </a:spcBef>
        <a:spcAft>
          <a:spcPct val="0"/>
        </a:spcAft>
        <a:defRPr sz="2990" b="1">
          <a:solidFill>
            <a:srgbClr val="FFFF00"/>
          </a:solidFill>
          <a:latin typeface="Times New Roman" pitchFamily="18" charset="0"/>
        </a:defRPr>
      </a:lvl6pPr>
      <a:lvl7pPr marL="650975" algn="ctr" rtl="0" eaLnBrk="1" fontAlgn="base" hangingPunct="1">
        <a:spcBef>
          <a:spcPct val="0"/>
        </a:spcBef>
        <a:spcAft>
          <a:spcPct val="0"/>
        </a:spcAft>
        <a:defRPr sz="2990" b="1">
          <a:solidFill>
            <a:srgbClr val="FFFF00"/>
          </a:solidFill>
          <a:latin typeface="Times New Roman" pitchFamily="18" charset="0"/>
        </a:defRPr>
      </a:lvl7pPr>
      <a:lvl8pPr marL="976462" algn="ctr" rtl="0" eaLnBrk="1" fontAlgn="base" hangingPunct="1">
        <a:spcBef>
          <a:spcPct val="0"/>
        </a:spcBef>
        <a:spcAft>
          <a:spcPct val="0"/>
        </a:spcAft>
        <a:defRPr sz="2990" b="1">
          <a:solidFill>
            <a:srgbClr val="FFFF00"/>
          </a:solidFill>
          <a:latin typeface="Times New Roman" pitchFamily="18" charset="0"/>
        </a:defRPr>
      </a:lvl8pPr>
      <a:lvl9pPr marL="1301949" algn="ctr" rtl="0" eaLnBrk="1" fontAlgn="base" hangingPunct="1">
        <a:spcBef>
          <a:spcPct val="0"/>
        </a:spcBef>
        <a:spcAft>
          <a:spcPct val="0"/>
        </a:spcAft>
        <a:defRPr sz="2990" b="1">
          <a:solidFill>
            <a:srgbClr val="FFFF00"/>
          </a:solidFill>
          <a:latin typeface="Times New Roman" pitchFamily="18" charset="0"/>
        </a:defRPr>
      </a:lvl9pPr>
    </p:titleStyle>
    <p:bodyStyle>
      <a:lvl1pPr marL="244116" indent="-244116" algn="l" rtl="0" eaLnBrk="0" fontAlgn="base" hangingPunct="0">
        <a:spcBef>
          <a:spcPct val="20000"/>
        </a:spcBef>
        <a:spcAft>
          <a:spcPct val="0"/>
        </a:spcAft>
        <a:buChar char="•"/>
        <a:defRPr sz="2278">
          <a:solidFill>
            <a:schemeClr val="bg1"/>
          </a:solidFill>
          <a:latin typeface="+mn-lt"/>
          <a:ea typeface="+mn-ea"/>
          <a:cs typeface="+mn-cs"/>
        </a:defRPr>
      </a:lvl1pPr>
      <a:lvl2pPr marL="528918" indent="-203430" algn="l" rtl="0" eaLnBrk="0" fontAlgn="base" hangingPunct="0">
        <a:spcBef>
          <a:spcPct val="20000"/>
        </a:spcBef>
        <a:spcAft>
          <a:spcPct val="0"/>
        </a:spcAft>
        <a:buChar char="–"/>
        <a:defRPr sz="1993">
          <a:solidFill>
            <a:schemeClr val="bg1"/>
          </a:solidFill>
          <a:latin typeface="+mn-lt"/>
        </a:defRPr>
      </a:lvl2pPr>
      <a:lvl3pPr marL="813718" indent="-162744" algn="l" rtl="0" eaLnBrk="0" fontAlgn="base" hangingPunct="0">
        <a:spcBef>
          <a:spcPct val="20000"/>
        </a:spcBef>
        <a:spcAft>
          <a:spcPct val="0"/>
        </a:spcAft>
        <a:buChar char="•"/>
        <a:defRPr sz="1709">
          <a:solidFill>
            <a:schemeClr val="bg1"/>
          </a:solidFill>
          <a:latin typeface="+mn-lt"/>
        </a:defRPr>
      </a:lvl3pPr>
      <a:lvl4pPr marL="1139205" indent="-162744" algn="l" rtl="0" eaLnBrk="0" fontAlgn="base" hangingPunct="0">
        <a:spcBef>
          <a:spcPct val="20000"/>
        </a:spcBef>
        <a:spcAft>
          <a:spcPct val="0"/>
        </a:spcAft>
        <a:buChar char="–"/>
        <a:defRPr sz="1424">
          <a:solidFill>
            <a:schemeClr val="bg1"/>
          </a:solidFill>
          <a:latin typeface="+mn-lt"/>
        </a:defRPr>
      </a:lvl4pPr>
      <a:lvl5pPr marL="1464692" indent="-163874" algn="l" rtl="0" eaLnBrk="0" fontAlgn="base" hangingPunct="0">
        <a:spcBef>
          <a:spcPct val="20000"/>
        </a:spcBef>
        <a:spcAft>
          <a:spcPct val="0"/>
        </a:spcAft>
        <a:buChar char="»"/>
        <a:defRPr sz="1424">
          <a:solidFill>
            <a:schemeClr val="bg1"/>
          </a:solidFill>
          <a:latin typeface="+mn-lt"/>
        </a:defRPr>
      </a:lvl5pPr>
      <a:lvl6pPr marL="1790180" indent="-163874" algn="l" rtl="0" eaLnBrk="1" fontAlgn="base" hangingPunct="1">
        <a:spcBef>
          <a:spcPct val="20000"/>
        </a:spcBef>
        <a:spcAft>
          <a:spcPct val="0"/>
        </a:spcAft>
        <a:buChar char="»"/>
        <a:defRPr sz="1424">
          <a:solidFill>
            <a:schemeClr val="bg1"/>
          </a:solidFill>
          <a:latin typeface="+mn-lt"/>
        </a:defRPr>
      </a:lvl6pPr>
      <a:lvl7pPr marL="2115666" indent="-163874" algn="l" rtl="0" eaLnBrk="1" fontAlgn="base" hangingPunct="1">
        <a:spcBef>
          <a:spcPct val="20000"/>
        </a:spcBef>
        <a:spcAft>
          <a:spcPct val="0"/>
        </a:spcAft>
        <a:buChar char="»"/>
        <a:defRPr sz="1424">
          <a:solidFill>
            <a:schemeClr val="bg1"/>
          </a:solidFill>
          <a:latin typeface="+mn-lt"/>
        </a:defRPr>
      </a:lvl7pPr>
      <a:lvl8pPr marL="2441153" indent="-163874" algn="l" rtl="0" eaLnBrk="1" fontAlgn="base" hangingPunct="1">
        <a:spcBef>
          <a:spcPct val="20000"/>
        </a:spcBef>
        <a:spcAft>
          <a:spcPct val="0"/>
        </a:spcAft>
        <a:buChar char="»"/>
        <a:defRPr sz="1424">
          <a:solidFill>
            <a:schemeClr val="bg1"/>
          </a:solidFill>
          <a:latin typeface="+mn-lt"/>
        </a:defRPr>
      </a:lvl8pPr>
      <a:lvl9pPr marL="2766641" indent="-163874" algn="l" rtl="0" eaLnBrk="1" fontAlgn="base" hangingPunct="1">
        <a:spcBef>
          <a:spcPct val="20000"/>
        </a:spcBef>
        <a:spcAft>
          <a:spcPct val="0"/>
        </a:spcAft>
        <a:buChar char="»"/>
        <a:defRPr sz="1424">
          <a:solidFill>
            <a:schemeClr val="bg1"/>
          </a:solidFill>
          <a:latin typeface="+mn-lt"/>
        </a:defRPr>
      </a:lvl9pPr>
    </p:bodyStyle>
    <p:otherStyle>
      <a:defPPr>
        <a:defRPr lang="en-US"/>
      </a:defPPr>
      <a:lvl1pPr marL="0" algn="l" defTabSz="650975" rtl="0" eaLnBrk="1" latinLnBrk="0" hangingPunct="1">
        <a:defRPr sz="1281" kern="1200">
          <a:solidFill>
            <a:schemeClr val="tx1"/>
          </a:solidFill>
          <a:latin typeface="+mn-lt"/>
          <a:ea typeface="+mn-ea"/>
          <a:cs typeface="+mn-cs"/>
        </a:defRPr>
      </a:lvl1pPr>
      <a:lvl2pPr marL="325487" algn="l" defTabSz="650975" rtl="0" eaLnBrk="1" latinLnBrk="0" hangingPunct="1">
        <a:defRPr sz="1281" kern="1200">
          <a:solidFill>
            <a:schemeClr val="tx1"/>
          </a:solidFill>
          <a:latin typeface="+mn-lt"/>
          <a:ea typeface="+mn-ea"/>
          <a:cs typeface="+mn-cs"/>
        </a:defRPr>
      </a:lvl2pPr>
      <a:lvl3pPr marL="650975" algn="l" defTabSz="650975" rtl="0" eaLnBrk="1" latinLnBrk="0" hangingPunct="1">
        <a:defRPr sz="1281" kern="1200">
          <a:solidFill>
            <a:schemeClr val="tx1"/>
          </a:solidFill>
          <a:latin typeface="+mn-lt"/>
          <a:ea typeface="+mn-ea"/>
          <a:cs typeface="+mn-cs"/>
        </a:defRPr>
      </a:lvl3pPr>
      <a:lvl4pPr marL="976462" algn="l" defTabSz="650975" rtl="0" eaLnBrk="1" latinLnBrk="0" hangingPunct="1">
        <a:defRPr sz="1281" kern="1200">
          <a:solidFill>
            <a:schemeClr val="tx1"/>
          </a:solidFill>
          <a:latin typeface="+mn-lt"/>
          <a:ea typeface="+mn-ea"/>
          <a:cs typeface="+mn-cs"/>
        </a:defRPr>
      </a:lvl4pPr>
      <a:lvl5pPr marL="1301949" algn="l" defTabSz="650975" rtl="0" eaLnBrk="1" latinLnBrk="0" hangingPunct="1">
        <a:defRPr sz="1281" kern="1200">
          <a:solidFill>
            <a:schemeClr val="tx1"/>
          </a:solidFill>
          <a:latin typeface="+mn-lt"/>
          <a:ea typeface="+mn-ea"/>
          <a:cs typeface="+mn-cs"/>
        </a:defRPr>
      </a:lvl5pPr>
      <a:lvl6pPr marL="1627436" algn="l" defTabSz="650975" rtl="0" eaLnBrk="1" latinLnBrk="0" hangingPunct="1">
        <a:defRPr sz="1281" kern="1200">
          <a:solidFill>
            <a:schemeClr val="tx1"/>
          </a:solidFill>
          <a:latin typeface="+mn-lt"/>
          <a:ea typeface="+mn-ea"/>
          <a:cs typeface="+mn-cs"/>
        </a:defRPr>
      </a:lvl6pPr>
      <a:lvl7pPr marL="1952922" algn="l" defTabSz="650975" rtl="0" eaLnBrk="1" latinLnBrk="0" hangingPunct="1">
        <a:defRPr sz="1281" kern="1200">
          <a:solidFill>
            <a:schemeClr val="tx1"/>
          </a:solidFill>
          <a:latin typeface="+mn-lt"/>
          <a:ea typeface="+mn-ea"/>
          <a:cs typeface="+mn-cs"/>
        </a:defRPr>
      </a:lvl7pPr>
      <a:lvl8pPr marL="2278411" algn="l" defTabSz="650975" rtl="0" eaLnBrk="1" latinLnBrk="0" hangingPunct="1">
        <a:defRPr sz="1281" kern="1200">
          <a:solidFill>
            <a:schemeClr val="tx1"/>
          </a:solidFill>
          <a:latin typeface="+mn-lt"/>
          <a:ea typeface="+mn-ea"/>
          <a:cs typeface="+mn-cs"/>
        </a:defRPr>
      </a:lvl8pPr>
      <a:lvl9pPr marL="2603897" algn="l" defTabSz="650975" rtl="0" eaLnBrk="1" latinLnBrk="0" hangingPunct="1">
        <a:defRPr sz="12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5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6.jpeg"/><Relationship Id="rId1" Type="http://schemas.openxmlformats.org/officeDocument/2006/relationships/slideLayout" Target="../slideLayouts/slideLayout54.xml"/><Relationship Id="rId5" Type="http://schemas.openxmlformats.org/officeDocument/2006/relationships/image" Target="../media/image24.png"/><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6.jpeg"/><Relationship Id="rId1" Type="http://schemas.openxmlformats.org/officeDocument/2006/relationships/slideLayout" Target="../slideLayouts/slideLayout54.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6.jpeg"/><Relationship Id="rId1" Type="http://schemas.openxmlformats.org/officeDocument/2006/relationships/slideLayout" Target="../slideLayouts/slideLayout54.xml"/><Relationship Id="rId5" Type="http://schemas.openxmlformats.org/officeDocument/2006/relationships/image" Target="../media/image45.jpg"/><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6.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eg"/><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56.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jpeg"/><Relationship Id="rId1" Type="http://schemas.openxmlformats.org/officeDocument/2006/relationships/slideLayout" Target="../slideLayouts/slideLayout54.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jpeg"/><Relationship Id="rId1" Type="http://schemas.openxmlformats.org/officeDocument/2006/relationships/slideLayout" Target="../slideLayouts/slideLayout54.xml"/><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90023" y="0"/>
            <a:ext cx="9906953" cy="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a:noFill/>
                </a:ln>
                <a:effectLst/>
                <a:uLnTx/>
                <a:uFillTx/>
                <a:latin typeface="Arial" pitchFamily="34" charset="0"/>
                <a:ea typeface="+mj-ea"/>
                <a:cs typeface="Arial" pitchFamily="34" charset="0"/>
              </a:rPr>
              <a:t>Complex Coronary Cases Supported by:</a:t>
            </a:r>
          </a:p>
        </p:txBody>
      </p:sp>
      <p:sp>
        <p:nvSpPr>
          <p:cNvPr id="5" name="Content Placeholder 2"/>
          <p:cNvSpPr txBox="1">
            <a:spLocks/>
          </p:cNvSpPr>
          <p:nvPr/>
        </p:nvSpPr>
        <p:spPr bwMode="auto">
          <a:xfrm>
            <a:off x="1021629" y="1045334"/>
            <a:ext cx="8258028" cy="39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Abbott Vascular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Boston Scientific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Terumo Vascular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Cardiovascular Systems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800" b="1" i="0" u="none" strike="noStrike" kern="0" cap="none" spc="0" normalizeH="0" baseline="0" noProof="0" dirty="0" err="1">
                <a:ln>
                  <a:noFill/>
                </a:ln>
                <a:solidFill>
                  <a:prstClr val="white"/>
                </a:solidFill>
                <a:effectLst/>
                <a:uLnTx/>
                <a:uFillTx/>
                <a:latin typeface="Arial" pitchFamily="34" charset="0"/>
                <a:cs typeface="Arial" pitchFamily="34" charset="0"/>
              </a:rPr>
              <a:t>Abiomed</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800" b="1" i="0" u="none" strike="noStrike" kern="0" cap="none" spc="0" normalizeH="0" baseline="0" noProof="0" dirty="0" err="1">
                <a:ln>
                  <a:noFill/>
                </a:ln>
                <a:solidFill>
                  <a:prstClr val="white"/>
                </a:solidFill>
                <a:effectLst/>
                <a:uLnTx/>
                <a:uFillTx/>
                <a:latin typeface="Arial" pitchFamily="34" charset="0"/>
                <a:cs typeface="Arial" pitchFamily="34" charset="0"/>
              </a:rPr>
              <a:t>Chiesi</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lang="en-US" altLang="en-US" sz="3800" b="1" kern="0" dirty="0">
                <a:solidFill>
                  <a:prstClr val="white"/>
                </a:solidFill>
                <a:latin typeface="Arial" pitchFamily="34" charset="0"/>
                <a:cs typeface="Arial" pitchFamily="34" charset="0"/>
              </a:rPr>
              <a:t>Shockwave </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Medical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lang="en-US" altLang="en-US" sz="3800" b="1" kern="0" dirty="0">
                <a:solidFill>
                  <a:prstClr val="white"/>
                </a:solidFill>
                <a:latin typeface="Arial" pitchFamily="34" charset="0"/>
                <a:cs typeface="Arial" pitchFamily="34" charset="0"/>
              </a:rPr>
              <a:t> Cardinal Health </a:t>
            </a:r>
            <a:r>
              <a:rPr lang="en-US" altLang="en-US" sz="3800" b="1" kern="0" dirty="0" err="1">
                <a:solidFill>
                  <a:prstClr val="white"/>
                </a:solidFill>
                <a:latin typeface="Arial" pitchFamily="34" charset="0"/>
                <a:cs typeface="Arial" pitchFamily="34" charset="0"/>
              </a:rPr>
              <a:t>Cordis</a:t>
            </a:r>
            <a:r>
              <a:rPr lang="en-US" altLang="en-US" sz="3800" b="1" kern="0" dirty="0">
                <a:solidFill>
                  <a:prstClr val="white"/>
                </a:solidFill>
                <a:latin typeface="Arial" pitchFamily="34" charset="0"/>
                <a:cs typeface="Arial" pitchFamily="34" charset="0"/>
              </a:rPr>
              <a:t> Inc.</a:t>
            </a:r>
            <a:endPar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245348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4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BIOVASC Study: Procedural Characteristics</a:t>
            </a:r>
            <a:endParaRPr kumimoji="0" lang="en-US" sz="3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5" name="object 3"/>
          <p:cNvGraphicFramePr>
            <a:graphicFrameLocks noGrp="1"/>
          </p:cNvGraphicFramePr>
          <p:nvPr>
            <p:extLst/>
          </p:nvPr>
        </p:nvGraphicFramePr>
        <p:xfrm>
          <a:off x="143434" y="627650"/>
          <a:ext cx="10006945" cy="5861017"/>
        </p:xfrm>
        <a:graphic>
          <a:graphicData uri="http://schemas.openxmlformats.org/drawingml/2006/table">
            <a:tbl>
              <a:tblPr firstRow="1" bandRow="1"/>
              <a:tblGrid>
                <a:gridCol w="3290048">
                  <a:extLst>
                    <a:ext uri="{9D8B030D-6E8A-4147-A177-3AD203B41FA5}">
                      <a16:colId xmlns:a16="http://schemas.microsoft.com/office/drawing/2014/main" val="20000"/>
                    </a:ext>
                  </a:extLst>
                </a:gridCol>
                <a:gridCol w="2411506">
                  <a:extLst>
                    <a:ext uri="{9D8B030D-6E8A-4147-A177-3AD203B41FA5}">
                      <a16:colId xmlns:a16="http://schemas.microsoft.com/office/drawing/2014/main" val="20001"/>
                    </a:ext>
                  </a:extLst>
                </a:gridCol>
                <a:gridCol w="3245224">
                  <a:extLst>
                    <a:ext uri="{9D8B030D-6E8A-4147-A177-3AD203B41FA5}">
                      <a16:colId xmlns:a16="http://schemas.microsoft.com/office/drawing/2014/main" val="20002"/>
                    </a:ext>
                  </a:extLst>
                </a:gridCol>
                <a:gridCol w="1060167">
                  <a:extLst>
                    <a:ext uri="{9D8B030D-6E8A-4147-A177-3AD203B41FA5}">
                      <a16:colId xmlns:a16="http://schemas.microsoft.com/office/drawing/2014/main" val="614984817"/>
                    </a:ext>
                  </a:extLst>
                </a:gridCol>
              </a:tblGrid>
              <a:tr h="77405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dirty="0">
                        <a:solidFill>
                          <a:schemeClr val="tx1"/>
                        </a:solidFill>
                        <a:latin typeface="Arial" panose="020B0604020202020204" pitchFamily="34" charset="0"/>
                        <a:cs typeface="Arial" panose="020B0604020202020204" pitchFamily="34" charset="0"/>
                      </a:endParaRPr>
                    </a:p>
                  </a:txBody>
                  <a:tcPr marL="0" marR="0" marT="0" marB="0" anchor="ctr">
                    <a:lnL w="28575" cap="flat" cmpd="sng" algn="ctr">
                      <a:solidFill>
                        <a:srgbClr val="DEEBF7"/>
                      </a:solidFill>
                      <a:prstDash val="solid"/>
                      <a:round/>
                      <a:headEnd type="none" w="med" len="med"/>
                      <a:tailEnd type="none" w="med" len="med"/>
                    </a:lnL>
                    <a:lnR>
                      <a:noFill/>
                    </a:lnR>
                    <a:lnT w="28575" cap="flat" cmpd="sng" algn="ctr">
                      <a:solidFill>
                        <a:srgbClr val="DEEBF7"/>
                      </a:solidFill>
                      <a:prstDash val="solid"/>
                      <a:round/>
                      <a:headEnd type="none" w="med" len="med"/>
                      <a:tailEnd type="none" w="med" len="med"/>
                    </a:lnT>
                    <a:lnB w="12700">
                      <a:solidFill>
                        <a:srgbClr val="5B9BD5"/>
                      </a:solid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10489" algn="ctr">
                        <a:lnSpc>
                          <a:spcPts val="1895"/>
                        </a:lnSpc>
                        <a:spcBef>
                          <a:spcPts val="360"/>
                        </a:spcBef>
                      </a:pPr>
                      <a:r>
                        <a:rPr sz="1200" b="1" dirty="0">
                          <a:solidFill>
                            <a:schemeClr val="tx1"/>
                          </a:solidFill>
                          <a:latin typeface="Arial" panose="020B0604020202020204" pitchFamily="34" charset="0"/>
                          <a:cs typeface="Arial" panose="020B0604020202020204" pitchFamily="34" charset="0"/>
                        </a:rPr>
                        <a:t>Immediate</a:t>
                      </a:r>
                      <a:r>
                        <a:rPr sz="1200" b="1" spc="-25" dirty="0">
                          <a:solidFill>
                            <a:schemeClr val="tx1"/>
                          </a:solidFill>
                          <a:latin typeface="Arial" panose="020B0604020202020204" pitchFamily="34" charset="0"/>
                          <a:cs typeface="Arial" panose="020B0604020202020204" pitchFamily="34" charset="0"/>
                        </a:rPr>
                        <a:t> </a:t>
                      </a:r>
                      <a:r>
                        <a:rPr sz="1200" b="1" dirty="0">
                          <a:solidFill>
                            <a:schemeClr val="tx1"/>
                          </a:solidFill>
                          <a:latin typeface="Arial" panose="020B0604020202020204" pitchFamily="34" charset="0"/>
                          <a:cs typeface="Arial" panose="020B0604020202020204" pitchFamily="34" charset="0"/>
                        </a:rPr>
                        <a:t>Complete</a:t>
                      </a:r>
                      <a:r>
                        <a:rPr sz="1200" b="1" spc="-10" dirty="0">
                          <a:solidFill>
                            <a:schemeClr val="tx1"/>
                          </a:solidFill>
                          <a:latin typeface="Arial" panose="020B0604020202020204" pitchFamily="34" charset="0"/>
                          <a:cs typeface="Arial" panose="020B0604020202020204" pitchFamily="34" charset="0"/>
                        </a:rPr>
                        <a:t> Revascularization</a:t>
                      </a:r>
                      <a:endParaRPr sz="1200" b="1" dirty="0">
                        <a:solidFill>
                          <a:schemeClr val="tx1"/>
                        </a:solidFill>
                        <a:latin typeface="Arial" panose="020B0604020202020204" pitchFamily="34" charset="0"/>
                        <a:cs typeface="Arial" panose="020B0604020202020204" pitchFamily="34" charset="0"/>
                      </a:endParaRPr>
                    </a:p>
                    <a:p>
                      <a:pPr marL="110489" algn="ctr">
                        <a:lnSpc>
                          <a:spcPts val="1825"/>
                        </a:lnSpc>
                      </a:pPr>
                      <a:r>
                        <a:rPr sz="1200" b="1" spc="-10" dirty="0">
                          <a:solidFill>
                            <a:schemeClr val="tx1"/>
                          </a:solidFill>
                          <a:latin typeface="Arial" panose="020B0604020202020204" pitchFamily="34" charset="0"/>
                          <a:cs typeface="Arial" panose="020B0604020202020204" pitchFamily="34" charset="0"/>
                        </a:rPr>
                        <a:t>N=764</a:t>
                      </a:r>
                      <a:endParaRPr sz="1200" b="1" dirty="0">
                        <a:solidFill>
                          <a:schemeClr val="tx1"/>
                        </a:solidFill>
                        <a:latin typeface="Arial" panose="020B0604020202020204" pitchFamily="34" charset="0"/>
                        <a:cs typeface="Arial" panose="020B0604020202020204" pitchFamily="34" charset="0"/>
                      </a:endParaRPr>
                    </a:p>
                  </a:txBody>
                  <a:tcPr marL="0" marR="0" marB="0" anchor="ctr">
                    <a:lnL>
                      <a:noFill/>
                    </a:lnL>
                    <a:lnR>
                      <a:noFill/>
                    </a:lnR>
                    <a:lnT w="28575" cap="flat" cmpd="sng" algn="ctr">
                      <a:solidFill>
                        <a:srgbClr val="DEEBF7"/>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6195" algn="ctr">
                        <a:lnSpc>
                          <a:spcPts val="1895"/>
                        </a:lnSpc>
                        <a:spcBef>
                          <a:spcPts val="360"/>
                        </a:spcBef>
                      </a:pPr>
                      <a:r>
                        <a:rPr sz="1200" b="1" dirty="0">
                          <a:solidFill>
                            <a:schemeClr val="tx1"/>
                          </a:solidFill>
                          <a:latin typeface="Arial" panose="020B0604020202020204" pitchFamily="34" charset="0"/>
                          <a:cs typeface="Arial" panose="020B0604020202020204" pitchFamily="34" charset="0"/>
                        </a:rPr>
                        <a:t>Staged</a:t>
                      </a:r>
                      <a:r>
                        <a:rPr sz="1200" b="1" spc="-30" dirty="0">
                          <a:solidFill>
                            <a:schemeClr val="tx1"/>
                          </a:solidFill>
                          <a:latin typeface="Arial" panose="020B0604020202020204" pitchFamily="34" charset="0"/>
                          <a:cs typeface="Arial" panose="020B0604020202020204" pitchFamily="34" charset="0"/>
                        </a:rPr>
                        <a:t> </a:t>
                      </a:r>
                      <a:r>
                        <a:rPr sz="1200" b="1" dirty="0">
                          <a:solidFill>
                            <a:schemeClr val="tx1"/>
                          </a:solidFill>
                          <a:latin typeface="Arial" panose="020B0604020202020204" pitchFamily="34" charset="0"/>
                          <a:cs typeface="Arial" panose="020B0604020202020204" pitchFamily="34" charset="0"/>
                        </a:rPr>
                        <a:t>Complete</a:t>
                      </a:r>
                      <a:r>
                        <a:rPr sz="1200" b="1" spc="-20" dirty="0">
                          <a:solidFill>
                            <a:schemeClr val="tx1"/>
                          </a:solidFill>
                          <a:latin typeface="Arial" panose="020B0604020202020204" pitchFamily="34" charset="0"/>
                          <a:cs typeface="Arial" panose="020B0604020202020204" pitchFamily="34" charset="0"/>
                        </a:rPr>
                        <a:t> </a:t>
                      </a:r>
                      <a:r>
                        <a:rPr sz="1200" b="1" spc="-10" dirty="0">
                          <a:solidFill>
                            <a:schemeClr val="tx1"/>
                          </a:solidFill>
                          <a:latin typeface="Arial" panose="020B0604020202020204" pitchFamily="34" charset="0"/>
                          <a:cs typeface="Arial" panose="020B0604020202020204" pitchFamily="34" charset="0"/>
                        </a:rPr>
                        <a:t>Revascularization</a:t>
                      </a:r>
                      <a:endParaRPr sz="1200" b="1" dirty="0">
                        <a:solidFill>
                          <a:schemeClr val="tx1"/>
                        </a:solidFill>
                        <a:latin typeface="Arial" panose="020B0604020202020204" pitchFamily="34" charset="0"/>
                        <a:cs typeface="Arial" panose="020B0604020202020204" pitchFamily="34" charset="0"/>
                      </a:endParaRPr>
                    </a:p>
                    <a:p>
                      <a:pPr marR="36830" algn="ctr">
                        <a:lnSpc>
                          <a:spcPts val="1825"/>
                        </a:lnSpc>
                      </a:pPr>
                      <a:r>
                        <a:rPr sz="1200" b="1" spc="-10" dirty="0">
                          <a:solidFill>
                            <a:schemeClr val="tx1"/>
                          </a:solidFill>
                          <a:latin typeface="Arial" panose="020B0604020202020204" pitchFamily="34" charset="0"/>
                          <a:cs typeface="Arial" panose="020B0604020202020204" pitchFamily="34" charset="0"/>
                        </a:rPr>
                        <a:t>N=761</a:t>
                      </a:r>
                      <a:endParaRPr sz="1200" b="1" dirty="0">
                        <a:solidFill>
                          <a:schemeClr val="tx1"/>
                        </a:solidFill>
                        <a:latin typeface="Arial" panose="020B0604020202020204" pitchFamily="34" charset="0"/>
                        <a:cs typeface="Arial" panose="020B0604020202020204" pitchFamily="34" charset="0"/>
                      </a:endParaRPr>
                    </a:p>
                  </a:txBody>
                  <a:tcPr marL="0" marR="0" marB="0" anchor="ctr">
                    <a:lnL>
                      <a:noFill/>
                    </a:lnL>
                    <a:lnR>
                      <a:noFill/>
                    </a:lnR>
                    <a:lnT w="28575" cap="flat" cmpd="sng" algn="ctr">
                      <a:solidFill>
                        <a:srgbClr val="DEEBF7"/>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36830" algn="ctr">
                        <a:lnSpc>
                          <a:spcPts val="1825"/>
                        </a:lnSpc>
                      </a:pPr>
                      <a:r>
                        <a:rPr lang="en-US" sz="1200" b="1" i="1" dirty="0" smtClean="0">
                          <a:solidFill>
                            <a:schemeClr val="tx1"/>
                          </a:solidFill>
                          <a:latin typeface="Arial" panose="020B0604020202020204" pitchFamily="34" charset="0"/>
                          <a:cs typeface="Arial" panose="020B0604020202020204" pitchFamily="34" charset="0"/>
                        </a:rPr>
                        <a:t>P </a:t>
                      </a:r>
                      <a:r>
                        <a:rPr lang="en-US" sz="1200" b="1" i="0" dirty="0" smtClean="0">
                          <a:solidFill>
                            <a:schemeClr val="tx1"/>
                          </a:solidFill>
                          <a:latin typeface="Arial" panose="020B0604020202020204" pitchFamily="34" charset="0"/>
                          <a:cs typeface="Arial" panose="020B0604020202020204" pitchFamily="34" charset="0"/>
                        </a:rPr>
                        <a:t>value</a:t>
                      </a:r>
                      <a:endParaRPr sz="1200" b="1" i="1" dirty="0">
                        <a:solidFill>
                          <a:schemeClr val="tx1"/>
                        </a:solidFill>
                        <a:latin typeface="Arial" panose="020B0604020202020204" pitchFamily="34" charset="0"/>
                        <a:cs typeface="Arial" panose="020B0604020202020204" pitchFamily="34" charset="0"/>
                      </a:endParaRPr>
                    </a:p>
                  </a:txBody>
                  <a:tcPr marL="0" marR="0" marB="0" anchor="ctr">
                    <a:lnL>
                      <a:noFill/>
                    </a:lnL>
                    <a:lnR w="28575" cap="flat" cmpd="sng" algn="ctr">
                      <a:solidFill>
                        <a:srgbClr val="DEEBF7"/>
                      </a:solidFill>
                      <a:prstDash val="solid"/>
                      <a:round/>
                      <a:headEnd type="none" w="med" len="med"/>
                      <a:tailEnd type="none" w="med" len="med"/>
                    </a:lnR>
                    <a:lnT w="28575" cap="flat" cmpd="sng" algn="ctr">
                      <a:solidFill>
                        <a:srgbClr val="DEEBF7"/>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a:lnSpc>
                          <a:spcPct val="100000"/>
                        </a:lnSpc>
                        <a:spcBef>
                          <a:spcPts val="120"/>
                        </a:spcBef>
                      </a:pPr>
                      <a:r>
                        <a:rPr lang="en-US" sz="1200" b="1" dirty="0" smtClean="0">
                          <a:solidFill>
                            <a:schemeClr val="tx1"/>
                          </a:solidFill>
                          <a:latin typeface="Arial" panose="020B0604020202020204" pitchFamily="34" charset="0"/>
                          <a:cs typeface="Arial" panose="020B0604020202020204" pitchFamily="34" charset="0"/>
                        </a:rPr>
                        <a:t>Complete revascularization</a:t>
                      </a:r>
                      <a:endParaRPr sz="1200" b="1" dirty="0">
                        <a:solidFill>
                          <a:schemeClr val="tx1"/>
                        </a:solidFill>
                        <a:latin typeface="Arial" panose="020B0604020202020204" pitchFamily="34" charset="0"/>
                        <a:cs typeface="Arial" panose="020B0604020202020204" pitchFamily="34" charset="0"/>
                      </a:endParaRPr>
                    </a:p>
                  </a:txBody>
                  <a:tcPr marL="0" marR="0" marT="15240" marB="0" anchor="ctr">
                    <a:lnL w="28575" cap="flat" cmpd="sng" algn="ctr">
                      <a:solidFill>
                        <a:srgbClr val="DEEBF7"/>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220" algn="ctr">
                        <a:lnSpc>
                          <a:spcPct val="100000"/>
                        </a:lnSpc>
                        <a:spcBef>
                          <a:spcPts val="120"/>
                        </a:spcBef>
                      </a:pPr>
                      <a:r>
                        <a:rPr lang="en-US" sz="1200" b="1" dirty="0" smtClean="0">
                          <a:solidFill>
                            <a:schemeClr val="tx1"/>
                          </a:solidFill>
                          <a:latin typeface="Arial" panose="020B0604020202020204" pitchFamily="34" charset="0"/>
                          <a:cs typeface="Arial" panose="020B0604020202020204" pitchFamily="34" charset="0"/>
                        </a:rPr>
                        <a:t>740/764 (96.9%)</a:t>
                      </a:r>
                      <a:endParaRPr sz="1200" b="1" dirty="0">
                        <a:solidFill>
                          <a:schemeClr val="tx1"/>
                        </a:solidFill>
                        <a:latin typeface="Arial" panose="020B0604020202020204" pitchFamily="34" charset="0"/>
                        <a:cs typeface="Arial" panose="020B0604020202020204" pitchFamily="34" charset="0"/>
                      </a:endParaRPr>
                    </a:p>
                  </a:txBody>
                  <a:tcPr marL="0" marR="0" marT="15240" marB="0" anchor="ctr">
                    <a:lnL>
                      <a:noFill/>
                    </a:lnL>
                    <a:lnR>
                      <a:noFill/>
                    </a:lnR>
                    <a:lnT w="1270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120"/>
                        </a:spcBef>
                      </a:pPr>
                      <a:r>
                        <a:rPr lang="en-US" sz="1200" b="1" dirty="0" smtClean="0">
                          <a:solidFill>
                            <a:schemeClr val="tx1"/>
                          </a:solidFill>
                          <a:latin typeface="Arial" panose="020B0604020202020204" pitchFamily="34" charset="0"/>
                          <a:cs typeface="Arial" panose="020B0604020202020204" pitchFamily="34" charset="0"/>
                        </a:rPr>
                        <a:t>726/760 (95.5%)</a:t>
                      </a:r>
                      <a:endParaRPr sz="1200" b="1" dirty="0">
                        <a:solidFill>
                          <a:schemeClr val="tx1"/>
                        </a:solidFill>
                        <a:latin typeface="Arial" panose="020B0604020202020204" pitchFamily="34" charset="0"/>
                        <a:cs typeface="Arial" panose="020B0604020202020204" pitchFamily="34" charset="0"/>
                      </a:endParaRPr>
                    </a:p>
                  </a:txBody>
                  <a:tcPr marL="0" marR="0" marT="15240" marB="0" anchor="ctr">
                    <a:lnL>
                      <a:noFill/>
                    </a:lnL>
                    <a:lnR>
                      <a:noFill/>
                    </a:lnR>
                    <a:lnT w="1270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DEEBF7"/>
                    </a:solidFill>
                  </a:tcPr>
                </a:tc>
                <a:tc>
                  <a:txBody>
                    <a:bodyPr/>
                    <a:lstStyle/>
                    <a:p>
                      <a:pPr marR="37465" algn="ctr">
                        <a:lnSpc>
                          <a:spcPct val="100000"/>
                        </a:lnSpc>
                        <a:spcBef>
                          <a:spcPts val="120"/>
                        </a:spcBef>
                      </a:pPr>
                      <a:r>
                        <a:rPr lang="en-US" sz="1200" b="1" dirty="0" smtClean="0">
                          <a:solidFill>
                            <a:schemeClr val="tx1"/>
                          </a:solidFill>
                          <a:latin typeface="Arial" panose="020B0604020202020204" pitchFamily="34" charset="0"/>
                          <a:cs typeface="Arial" panose="020B0604020202020204" pitchFamily="34" charset="0"/>
                        </a:rPr>
                        <a:t>0.17</a:t>
                      </a:r>
                      <a:endParaRPr sz="1200" b="1" dirty="0">
                        <a:solidFill>
                          <a:schemeClr val="tx1"/>
                        </a:solidFill>
                        <a:latin typeface="Arial" panose="020B0604020202020204" pitchFamily="34" charset="0"/>
                        <a:cs typeface="Arial" panose="020B0604020202020204" pitchFamily="34" charset="0"/>
                      </a:endParaRPr>
                    </a:p>
                  </a:txBody>
                  <a:tcPr marL="0" marR="0" marT="15240" marB="0" anchor="ctr">
                    <a:lnL>
                      <a:noFill/>
                    </a:lnL>
                    <a:lnR w="28575" cap="flat" cmpd="sng" algn="ctr">
                      <a:solidFill>
                        <a:srgbClr val="DEEBF7"/>
                      </a:solidFill>
                      <a:prstDash val="solid"/>
                      <a:round/>
                      <a:headEnd type="none" w="med" len="med"/>
                      <a:tailEnd type="none" w="med" len="med"/>
                    </a:lnR>
                    <a:lnT w="1270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2"/>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FFR/iFR</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220" algn="ctr">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118 (15.4%)</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177 (23.3%)</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R="37465" algn="ctr">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&lt;0.001</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a:lnSpc>
                          <a:spcPct val="100000"/>
                        </a:lnSpc>
                        <a:spcBef>
                          <a:spcPts val="105"/>
                        </a:spcBef>
                      </a:pPr>
                      <a:r>
                        <a:rPr lang="en-US" sz="1200" b="1" dirty="0" smtClean="0">
                          <a:solidFill>
                            <a:schemeClr val="tx1"/>
                          </a:solidFill>
                          <a:latin typeface="Arial" panose="020B0604020202020204" pitchFamily="34" charset="0"/>
                          <a:cs typeface="Arial" panose="020B0604020202020204" pitchFamily="34" charset="0"/>
                        </a:rPr>
                        <a:t>IVUS/OCT</a:t>
                      </a:r>
                      <a:endParaRPr sz="1200" b="1" dirty="0">
                        <a:solidFill>
                          <a:schemeClr val="tx1"/>
                        </a:solidFill>
                        <a:latin typeface="Arial" panose="020B0604020202020204" pitchFamily="34" charset="0"/>
                        <a:cs typeface="Arial" panose="020B0604020202020204" pitchFamily="34" charset="0"/>
                      </a:endParaRPr>
                    </a:p>
                  </a:txBody>
                  <a:tcPr marL="0" marR="0" marT="13335"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220" algn="ctr">
                        <a:lnSpc>
                          <a:spcPct val="100000"/>
                        </a:lnSpc>
                        <a:spcBef>
                          <a:spcPts val="105"/>
                        </a:spcBef>
                      </a:pPr>
                      <a:r>
                        <a:rPr lang="en-US" sz="1200" b="1" dirty="0" smtClean="0">
                          <a:solidFill>
                            <a:schemeClr val="tx1"/>
                          </a:solidFill>
                          <a:latin typeface="Arial" panose="020B0604020202020204" pitchFamily="34" charset="0"/>
                          <a:cs typeface="Arial" panose="020B0604020202020204" pitchFamily="34" charset="0"/>
                        </a:rPr>
                        <a:t>45 (5.9%)</a:t>
                      </a:r>
                      <a:endParaRPr sz="1200" b="1" dirty="0">
                        <a:solidFill>
                          <a:schemeClr val="tx1"/>
                        </a:solidFill>
                        <a:latin typeface="Arial" panose="020B0604020202020204" pitchFamily="34" charset="0"/>
                        <a:cs typeface="Arial" panose="020B0604020202020204" pitchFamily="34" charset="0"/>
                      </a:endParaRPr>
                    </a:p>
                  </a:txBody>
                  <a:tcPr marL="0" marR="0" marT="13335"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105"/>
                        </a:spcBef>
                      </a:pPr>
                      <a:r>
                        <a:rPr lang="en-US" sz="1200" b="1" dirty="0" smtClean="0">
                          <a:solidFill>
                            <a:schemeClr val="tx1"/>
                          </a:solidFill>
                          <a:latin typeface="Arial" panose="020B0604020202020204" pitchFamily="34" charset="0"/>
                          <a:cs typeface="Arial" panose="020B0604020202020204" pitchFamily="34" charset="0"/>
                        </a:rPr>
                        <a:t>111 (14.6%)</a:t>
                      </a:r>
                      <a:endParaRPr sz="1200" b="1" dirty="0">
                        <a:solidFill>
                          <a:schemeClr val="tx1"/>
                        </a:solidFill>
                        <a:latin typeface="Arial" panose="020B0604020202020204" pitchFamily="34" charset="0"/>
                        <a:cs typeface="Arial" panose="020B0604020202020204" pitchFamily="34" charset="0"/>
                      </a:endParaRPr>
                    </a:p>
                  </a:txBody>
                  <a:tcPr marL="0" marR="0" marT="13335"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p>
                      <a:pPr marR="37465" algn="ctr">
                        <a:lnSpc>
                          <a:spcPct val="100000"/>
                        </a:lnSpc>
                        <a:spcBef>
                          <a:spcPts val="105"/>
                        </a:spcBef>
                      </a:pPr>
                      <a:r>
                        <a:rPr lang="en-US" sz="1200" b="1" dirty="0" smtClean="0">
                          <a:solidFill>
                            <a:schemeClr val="tx1"/>
                          </a:solidFill>
                          <a:latin typeface="Arial" panose="020B0604020202020204" pitchFamily="34" charset="0"/>
                          <a:cs typeface="Arial" panose="020B0604020202020204" pitchFamily="34" charset="0"/>
                        </a:rPr>
                        <a:t>&lt;0.001</a:t>
                      </a:r>
                      <a:endParaRPr sz="1200" b="1" dirty="0">
                        <a:solidFill>
                          <a:schemeClr val="tx1"/>
                        </a:solidFill>
                        <a:latin typeface="Arial" panose="020B0604020202020204" pitchFamily="34" charset="0"/>
                        <a:cs typeface="Arial" panose="020B0604020202020204" pitchFamily="34" charset="0"/>
                      </a:endParaRPr>
                    </a:p>
                  </a:txBody>
                  <a:tcPr marL="0" marR="0" marT="13335"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4"/>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a:lnSpc>
                          <a:spcPct val="100000"/>
                        </a:lnSpc>
                        <a:spcBef>
                          <a:spcPts val="125"/>
                        </a:spcBef>
                      </a:pPr>
                      <a:r>
                        <a:rPr lang="en-US" sz="1200" b="1" dirty="0" smtClean="0">
                          <a:solidFill>
                            <a:schemeClr val="tx1"/>
                          </a:solidFill>
                          <a:latin typeface="Arial" panose="020B0604020202020204" pitchFamily="34" charset="0"/>
                          <a:cs typeface="Arial" panose="020B0604020202020204" pitchFamily="34" charset="0"/>
                        </a:rPr>
                        <a:t>Total hospital</a:t>
                      </a:r>
                      <a:r>
                        <a:rPr lang="en-US" sz="1200" b="1" baseline="0" dirty="0" smtClean="0">
                          <a:solidFill>
                            <a:schemeClr val="tx1"/>
                          </a:solidFill>
                          <a:latin typeface="Arial" panose="020B0604020202020204" pitchFamily="34" charset="0"/>
                          <a:cs typeface="Arial" panose="020B0604020202020204" pitchFamily="34" charset="0"/>
                        </a:rPr>
                        <a:t> stay, days</a:t>
                      </a:r>
                      <a:endParaRPr sz="1200" b="1" dirty="0">
                        <a:solidFill>
                          <a:schemeClr val="tx1"/>
                        </a:solidFill>
                        <a:latin typeface="Arial" panose="020B0604020202020204" pitchFamily="34" charset="0"/>
                        <a:cs typeface="Arial" panose="020B0604020202020204" pitchFamily="34" charset="0"/>
                      </a:endParaRPr>
                    </a:p>
                  </a:txBody>
                  <a:tcPr marL="0" marR="0" marT="15875"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ct val="100000"/>
                        </a:lnSpc>
                      </a:pPr>
                      <a:r>
                        <a:rPr lang="en-US" sz="1200" b="1" dirty="0" smtClean="0">
                          <a:solidFill>
                            <a:schemeClr val="tx1"/>
                          </a:solidFill>
                          <a:latin typeface="Arial" panose="020B0604020202020204" pitchFamily="34" charset="0"/>
                          <a:cs typeface="Arial" panose="020B0604020202020204" pitchFamily="34" charset="0"/>
                        </a:rPr>
                        <a:t>3 (2-5)</a:t>
                      </a:r>
                      <a:endParaRPr sz="1200" b="1"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ct val="100000"/>
                        </a:lnSpc>
                      </a:pPr>
                      <a:r>
                        <a:rPr lang="en-US" sz="1200" b="1" dirty="0" smtClean="0">
                          <a:solidFill>
                            <a:schemeClr val="tx1"/>
                          </a:solidFill>
                          <a:latin typeface="Arial" panose="020B0604020202020204" pitchFamily="34" charset="0"/>
                          <a:cs typeface="Arial" panose="020B0604020202020204" pitchFamily="34" charset="0"/>
                        </a:rPr>
                        <a:t>4 (3-6)</a:t>
                      </a:r>
                      <a:endParaRPr sz="1200" b="1"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200" b="1" dirty="0" smtClean="0">
                          <a:solidFill>
                            <a:schemeClr val="tx1"/>
                          </a:solidFill>
                          <a:latin typeface="Arial" panose="020B0604020202020204" pitchFamily="34" charset="0"/>
                          <a:cs typeface="Arial" panose="020B0604020202020204" pitchFamily="34" charset="0"/>
                        </a:rPr>
                        <a:t>&lt;0.001</a:t>
                      </a:r>
                      <a:endParaRPr sz="1200" b="1" dirty="0">
                        <a:solidFill>
                          <a:schemeClr val="tx1"/>
                        </a:solidFill>
                        <a:latin typeface="Arial" panose="020B0604020202020204" pitchFamily="34" charset="0"/>
                        <a:cs typeface="Arial" panose="020B0604020202020204" pitchFamily="34" charset="0"/>
                      </a:endParaRPr>
                    </a:p>
                  </a:txBody>
                  <a:tcPr marL="0" marR="0" marT="0"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3975" indent="0">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Time to staged procedure, days</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220" algn="ctr">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NA</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8100" algn="ctr">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15 (4-28)</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p>
                      <a:pPr marR="38100" algn="ctr">
                        <a:lnSpc>
                          <a:spcPct val="100000"/>
                        </a:lnSpc>
                        <a:spcBef>
                          <a:spcPts val="114"/>
                        </a:spcBef>
                      </a:pP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6"/>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3975" indent="0">
                        <a:lnSpc>
                          <a:spcPct val="100000"/>
                        </a:lnSpc>
                        <a:spcBef>
                          <a:spcPts val="110"/>
                        </a:spcBef>
                      </a:pPr>
                      <a:r>
                        <a:rPr lang="en-US" sz="1200" b="1" dirty="0" smtClean="0">
                          <a:solidFill>
                            <a:schemeClr val="tx1"/>
                          </a:solidFill>
                          <a:latin typeface="Arial" panose="020B0604020202020204" pitchFamily="34" charset="0"/>
                          <a:cs typeface="Arial" panose="020B0604020202020204" pitchFamily="34" charset="0"/>
                        </a:rPr>
                        <a:t>No. of stents Index procedure</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220" algn="ctr">
                        <a:lnSpc>
                          <a:spcPct val="100000"/>
                        </a:lnSpc>
                        <a:spcBef>
                          <a:spcPts val="110"/>
                        </a:spcBef>
                      </a:pPr>
                      <a:r>
                        <a:rPr lang="en-US" sz="1200" b="1" dirty="0" smtClean="0">
                          <a:solidFill>
                            <a:schemeClr val="tx1"/>
                          </a:solidFill>
                          <a:latin typeface="Arial" panose="020B0604020202020204" pitchFamily="34" charset="0"/>
                          <a:cs typeface="Arial" panose="020B0604020202020204" pitchFamily="34" charset="0"/>
                        </a:rPr>
                        <a:t>3 (2-4)</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8100" algn="ctr">
                        <a:lnSpc>
                          <a:spcPct val="100000"/>
                        </a:lnSpc>
                        <a:spcBef>
                          <a:spcPts val="110"/>
                        </a:spcBef>
                      </a:pPr>
                      <a:r>
                        <a:rPr lang="en-US" sz="1200" b="1" dirty="0" smtClean="0">
                          <a:solidFill>
                            <a:schemeClr val="tx1"/>
                          </a:solidFill>
                          <a:latin typeface="Arial" panose="020B0604020202020204" pitchFamily="34" charset="0"/>
                          <a:cs typeface="Arial" panose="020B0604020202020204" pitchFamily="34" charset="0"/>
                        </a:rPr>
                        <a:t>1 (1-2)</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R="38100" algn="ctr">
                        <a:lnSpc>
                          <a:spcPct val="100000"/>
                        </a:lnSpc>
                        <a:spcBef>
                          <a:spcPts val="110"/>
                        </a:spcBef>
                      </a:pPr>
                      <a:r>
                        <a:rPr lang="en-US" sz="1200" b="1" dirty="0" smtClean="0">
                          <a:solidFill>
                            <a:schemeClr val="tx1"/>
                          </a:solidFill>
                          <a:latin typeface="Arial" panose="020B0604020202020204" pitchFamily="34" charset="0"/>
                          <a:cs typeface="Arial" panose="020B0604020202020204" pitchFamily="34" charset="0"/>
                        </a:rPr>
                        <a:t>&lt;0.001</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3975" indent="0">
                        <a:lnSpc>
                          <a:spcPct val="100000"/>
                        </a:lnSpc>
                        <a:spcBef>
                          <a:spcPts val="125"/>
                        </a:spcBef>
                      </a:pPr>
                      <a:r>
                        <a:rPr lang="en-US" sz="1200" b="1" dirty="0" smtClean="0">
                          <a:solidFill>
                            <a:schemeClr val="tx1"/>
                          </a:solidFill>
                          <a:latin typeface="Arial" panose="020B0604020202020204" pitchFamily="34" charset="0"/>
                          <a:cs typeface="Arial" panose="020B0604020202020204" pitchFamily="34" charset="0"/>
                        </a:rPr>
                        <a:t>No. of</a:t>
                      </a:r>
                      <a:r>
                        <a:rPr lang="en-US" sz="1200" b="1" baseline="0" dirty="0" smtClean="0">
                          <a:solidFill>
                            <a:schemeClr val="tx1"/>
                          </a:solidFill>
                          <a:latin typeface="Arial" panose="020B0604020202020204" pitchFamily="34" charset="0"/>
                          <a:cs typeface="Arial" panose="020B0604020202020204" pitchFamily="34" charset="0"/>
                        </a:rPr>
                        <a:t> stents Index + staged procedure</a:t>
                      </a:r>
                      <a:endParaRPr sz="1200" b="1" dirty="0">
                        <a:solidFill>
                          <a:schemeClr val="tx1"/>
                        </a:solidFill>
                        <a:latin typeface="Arial" panose="020B0604020202020204" pitchFamily="34" charset="0"/>
                        <a:cs typeface="Arial" panose="020B0604020202020204" pitchFamily="34" charset="0"/>
                      </a:endParaRPr>
                    </a:p>
                  </a:txBody>
                  <a:tcPr marL="0" marR="0" marT="15875"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220" algn="ctr">
                        <a:lnSpc>
                          <a:spcPct val="100000"/>
                        </a:lnSpc>
                        <a:spcBef>
                          <a:spcPts val="125"/>
                        </a:spcBef>
                      </a:pPr>
                      <a:r>
                        <a:rPr lang="en-US" sz="1200" b="1" dirty="0" smtClean="0">
                          <a:solidFill>
                            <a:schemeClr val="tx1"/>
                          </a:solidFill>
                          <a:latin typeface="Arial" panose="020B0604020202020204" pitchFamily="34" charset="0"/>
                          <a:cs typeface="Arial" panose="020B0604020202020204" pitchFamily="34" charset="0"/>
                        </a:rPr>
                        <a:t>3 (2-4)</a:t>
                      </a:r>
                      <a:endParaRPr sz="1200" b="1" dirty="0">
                        <a:solidFill>
                          <a:schemeClr val="tx1"/>
                        </a:solidFill>
                        <a:latin typeface="Arial" panose="020B0604020202020204" pitchFamily="34" charset="0"/>
                        <a:cs typeface="Arial" panose="020B0604020202020204" pitchFamily="34" charset="0"/>
                      </a:endParaRPr>
                    </a:p>
                  </a:txBody>
                  <a:tcPr marL="0" marR="0" marT="15875"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8100" algn="ctr">
                        <a:lnSpc>
                          <a:spcPct val="100000"/>
                        </a:lnSpc>
                        <a:spcBef>
                          <a:spcPts val="125"/>
                        </a:spcBef>
                      </a:pPr>
                      <a:r>
                        <a:rPr lang="en-US" sz="1200" b="1" dirty="0" smtClean="0">
                          <a:solidFill>
                            <a:schemeClr val="tx1"/>
                          </a:solidFill>
                          <a:latin typeface="Arial" panose="020B0604020202020204" pitchFamily="34" charset="0"/>
                          <a:cs typeface="Arial" panose="020B0604020202020204" pitchFamily="34" charset="0"/>
                        </a:rPr>
                        <a:t>3 (2-4)</a:t>
                      </a:r>
                      <a:endParaRPr sz="1200" b="1" dirty="0">
                        <a:solidFill>
                          <a:schemeClr val="tx1"/>
                        </a:solidFill>
                        <a:latin typeface="Arial" panose="020B0604020202020204" pitchFamily="34" charset="0"/>
                        <a:cs typeface="Arial" panose="020B0604020202020204" pitchFamily="34" charset="0"/>
                      </a:endParaRPr>
                    </a:p>
                  </a:txBody>
                  <a:tcPr marL="0" marR="0" marT="15875"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p>
                      <a:pPr marR="38100" algn="ctr">
                        <a:lnSpc>
                          <a:spcPct val="100000"/>
                        </a:lnSpc>
                        <a:spcBef>
                          <a:spcPts val="125"/>
                        </a:spcBef>
                      </a:pPr>
                      <a:r>
                        <a:rPr lang="en-US" sz="1200" b="1" dirty="0" smtClean="0">
                          <a:solidFill>
                            <a:schemeClr val="tx1"/>
                          </a:solidFill>
                          <a:latin typeface="Arial" panose="020B0604020202020204" pitchFamily="34" charset="0"/>
                          <a:cs typeface="Arial" panose="020B0604020202020204" pitchFamily="34" charset="0"/>
                        </a:rPr>
                        <a:t>0.014</a:t>
                      </a:r>
                      <a:endParaRPr sz="1200" b="1" dirty="0">
                        <a:solidFill>
                          <a:schemeClr val="tx1"/>
                        </a:solidFill>
                        <a:latin typeface="Arial" panose="020B0604020202020204" pitchFamily="34" charset="0"/>
                        <a:cs typeface="Arial" panose="020B0604020202020204" pitchFamily="34" charset="0"/>
                      </a:endParaRPr>
                    </a:p>
                  </a:txBody>
                  <a:tcPr marL="0" marR="0" marT="15875"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8"/>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3975" indent="0">
                        <a:lnSpc>
                          <a:spcPct val="100000"/>
                        </a:lnSpc>
                        <a:spcBef>
                          <a:spcPts val="120"/>
                        </a:spcBef>
                      </a:pPr>
                      <a:r>
                        <a:rPr lang="en-US" sz="1200" b="1" dirty="0" smtClean="0">
                          <a:solidFill>
                            <a:schemeClr val="tx1"/>
                          </a:solidFill>
                          <a:latin typeface="Arial" panose="020B0604020202020204" pitchFamily="34" charset="0"/>
                          <a:cs typeface="Arial" panose="020B0604020202020204" pitchFamily="34" charset="0"/>
                        </a:rPr>
                        <a:t>Stent length Index procedure</a:t>
                      </a:r>
                      <a:endParaRPr sz="1200" b="1" dirty="0">
                        <a:solidFill>
                          <a:schemeClr val="tx1"/>
                        </a:solidFill>
                        <a:latin typeface="Arial" panose="020B0604020202020204" pitchFamily="34" charset="0"/>
                        <a:cs typeface="Arial" panose="020B0604020202020204" pitchFamily="34" charset="0"/>
                      </a:endParaRPr>
                    </a:p>
                  </a:txBody>
                  <a:tcPr marL="0" marR="0" marT="15240"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220" algn="ctr">
                        <a:lnSpc>
                          <a:spcPct val="100000"/>
                        </a:lnSpc>
                        <a:spcBef>
                          <a:spcPts val="120"/>
                        </a:spcBef>
                      </a:pPr>
                      <a:r>
                        <a:rPr lang="en-US" sz="1200" b="1" dirty="0" smtClean="0">
                          <a:solidFill>
                            <a:schemeClr val="tx1"/>
                          </a:solidFill>
                          <a:latin typeface="Arial" panose="020B0604020202020204" pitchFamily="34" charset="0"/>
                          <a:cs typeface="Arial" panose="020B0604020202020204" pitchFamily="34" charset="0"/>
                        </a:rPr>
                        <a:t>61 (44-85)</a:t>
                      </a:r>
                      <a:endParaRPr sz="1200" b="1" dirty="0">
                        <a:solidFill>
                          <a:schemeClr val="tx1"/>
                        </a:solidFill>
                        <a:latin typeface="Arial" panose="020B0604020202020204" pitchFamily="34" charset="0"/>
                        <a:cs typeface="Arial" panose="020B0604020202020204" pitchFamily="34" charset="0"/>
                      </a:endParaRPr>
                    </a:p>
                  </a:txBody>
                  <a:tcPr marL="0" marR="0" marT="1524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8100" algn="ctr">
                        <a:lnSpc>
                          <a:spcPct val="100000"/>
                        </a:lnSpc>
                        <a:spcBef>
                          <a:spcPts val="120"/>
                        </a:spcBef>
                      </a:pPr>
                      <a:r>
                        <a:rPr lang="en-US" sz="1200" b="1" dirty="0" smtClean="0">
                          <a:solidFill>
                            <a:schemeClr val="tx1"/>
                          </a:solidFill>
                          <a:latin typeface="Arial" panose="020B0604020202020204" pitchFamily="34" charset="0"/>
                          <a:cs typeface="Arial" panose="020B0604020202020204" pitchFamily="34" charset="0"/>
                        </a:rPr>
                        <a:t>30 (22-47)</a:t>
                      </a:r>
                      <a:endParaRPr sz="1200" b="1" dirty="0">
                        <a:solidFill>
                          <a:schemeClr val="tx1"/>
                        </a:solidFill>
                        <a:latin typeface="Arial" panose="020B0604020202020204" pitchFamily="34" charset="0"/>
                        <a:cs typeface="Arial" panose="020B0604020202020204" pitchFamily="34" charset="0"/>
                      </a:endParaRPr>
                    </a:p>
                  </a:txBody>
                  <a:tcPr marL="0" marR="0" marT="1524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R="38100" algn="ctr">
                        <a:lnSpc>
                          <a:spcPct val="100000"/>
                        </a:lnSpc>
                        <a:spcBef>
                          <a:spcPts val="120"/>
                        </a:spcBef>
                      </a:pPr>
                      <a:r>
                        <a:rPr lang="en-US" sz="1200" b="1" dirty="0" smtClean="0">
                          <a:solidFill>
                            <a:schemeClr val="tx1"/>
                          </a:solidFill>
                          <a:latin typeface="Arial" panose="020B0604020202020204" pitchFamily="34" charset="0"/>
                          <a:cs typeface="Arial" panose="020B0604020202020204" pitchFamily="34" charset="0"/>
                        </a:rPr>
                        <a:t>&lt;0.001</a:t>
                      </a:r>
                      <a:endParaRPr sz="1200" b="1" dirty="0">
                        <a:solidFill>
                          <a:schemeClr val="tx1"/>
                        </a:solidFill>
                        <a:latin typeface="Arial" panose="020B0604020202020204" pitchFamily="34" charset="0"/>
                        <a:cs typeface="Arial" panose="020B0604020202020204" pitchFamily="34" charset="0"/>
                      </a:endParaRPr>
                    </a:p>
                  </a:txBody>
                  <a:tcPr marL="0" marR="0" marT="15240"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marR="386080">
                        <a:lnSpc>
                          <a:spcPts val="1420"/>
                        </a:lnSpc>
                        <a:spcBef>
                          <a:spcPts val="80"/>
                        </a:spcBef>
                      </a:pPr>
                      <a:r>
                        <a:rPr lang="en-US" sz="1200" b="1" dirty="0" smtClean="0">
                          <a:solidFill>
                            <a:schemeClr val="tx1"/>
                          </a:solidFill>
                          <a:latin typeface="Arial" panose="020B0604020202020204" pitchFamily="34" charset="0"/>
                          <a:cs typeface="Arial" panose="020B0604020202020204" pitchFamily="34" charset="0"/>
                        </a:rPr>
                        <a:t>Stent length Index + staged procedure</a:t>
                      </a:r>
                      <a:endParaRPr sz="1200" b="1" dirty="0">
                        <a:solidFill>
                          <a:schemeClr val="tx1"/>
                        </a:solidFill>
                        <a:latin typeface="Arial" panose="020B0604020202020204" pitchFamily="34" charset="0"/>
                        <a:cs typeface="Arial" panose="020B0604020202020204" pitchFamily="34" charset="0"/>
                      </a:endParaRPr>
                    </a:p>
                  </a:txBody>
                  <a:tcPr marL="0" marR="0" marT="10160"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ct val="100000"/>
                        </a:lnSpc>
                      </a:pPr>
                      <a:r>
                        <a:rPr lang="en-US" sz="1200" b="1" dirty="0" smtClean="0">
                          <a:solidFill>
                            <a:schemeClr val="tx1"/>
                          </a:solidFill>
                          <a:latin typeface="Arial" panose="020B0604020202020204" pitchFamily="34" charset="0"/>
                          <a:cs typeface="Arial" panose="020B0604020202020204" pitchFamily="34" charset="0"/>
                        </a:rPr>
                        <a:t>   61 (44-85)</a:t>
                      </a:r>
                      <a:endParaRPr sz="1200" b="1"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ct val="100000"/>
                        </a:lnSpc>
                      </a:pPr>
                      <a:r>
                        <a:rPr lang="en-US" sz="1200" b="1" dirty="0" smtClean="0">
                          <a:solidFill>
                            <a:schemeClr val="tx1"/>
                          </a:solidFill>
                          <a:latin typeface="Arial" panose="020B0604020202020204" pitchFamily="34" charset="0"/>
                          <a:cs typeface="Arial" panose="020B0604020202020204" pitchFamily="34" charset="0"/>
                        </a:rPr>
                        <a:t>67 (45-93)</a:t>
                      </a:r>
                      <a:endParaRPr sz="1200" b="1"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p>
                      <a:pPr algn="ctr">
                        <a:lnSpc>
                          <a:spcPct val="100000"/>
                        </a:lnSpc>
                      </a:pPr>
                      <a:r>
                        <a:rPr lang="en-US" sz="1200" b="1" dirty="0" smtClean="0">
                          <a:solidFill>
                            <a:schemeClr val="tx1"/>
                          </a:solidFill>
                          <a:latin typeface="Arial" panose="020B0604020202020204" pitchFamily="34" charset="0"/>
                          <a:cs typeface="Arial" panose="020B0604020202020204" pitchFamily="34" charset="0"/>
                        </a:rPr>
                        <a:t>0.015</a:t>
                      </a:r>
                      <a:endParaRPr sz="1200" b="1" dirty="0">
                        <a:solidFill>
                          <a:schemeClr val="tx1"/>
                        </a:solidFill>
                        <a:latin typeface="Arial" panose="020B0604020202020204" pitchFamily="34" charset="0"/>
                        <a:cs typeface="Arial" panose="020B0604020202020204" pitchFamily="34" charset="0"/>
                      </a:endParaRPr>
                    </a:p>
                  </a:txBody>
                  <a:tcPr marL="0" marR="0" marT="0"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10"/>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3975" indent="0">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Index procedure</a:t>
                      </a:r>
                      <a:r>
                        <a:rPr lang="en-US" sz="1200" b="1" baseline="0" dirty="0" smtClean="0">
                          <a:solidFill>
                            <a:schemeClr val="tx1"/>
                          </a:solidFill>
                          <a:latin typeface="Arial" panose="020B0604020202020204" pitchFamily="34" charset="0"/>
                          <a:cs typeface="Arial" panose="020B0604020202020204" pitchFamily="34" charset="0"/>
                        </a:rPr>
                        <a:t> duration, minutes</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220" algn="ctr">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64 (47-84)</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8100" algn="ctr">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45 (34-61)</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R="38100" algn="ctr">
                        <a:lnSpc>
                          <a:spcPct val="100000"/>
                        </a:lnSpc>
                        <a:spcBef>
                          <a:spcPts val="114"/>
                        </a:spcBef>
                      </a:pPr>
                      <a:r>
                        <a:rPr lang="en-US" sz="1200" b="1" dirty="0" smtClean="0">
                          <a:solidFill>
                            <a:schemeClr val="tx1"/>
                          </a:solidFill>
                          <a:latin typeface="Arial" panose="020B0604020202020204" pitchFamily="34" charset="0"/>
                          <a:cs typeface="Arial" panose="020B0604020202020204" pitchFamily="34" charset="0"/>
                        </a:rPr>
                        <a:t>&lt;0.001</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3975" indent="0">
                        <a:lnSpc>
                          <a:spcPct val="100000"/>
                        </a:lnSpc>
                        <a:spcBef>
                          <a:spcPts val="105"/>
                        </a:spcBef>
                      </a:pPr>
                      <a:r>
                        <a:rPr lang="en-US" sz="1200" b="1" spc="-25" dirty="0" smtClean="0">
                          <a:solidFill>
                            <a:schemeClr val="tx1"/>
                          </a:solidFill>
                          <a:latin typeface="Arial" panose="020B0604020202020204" pitchFamily="34" charset="0"/>
                          <a:cs typeface="Arial" panose="020B0604020202020204" pitchFamily="34" charset="0"/>
                        </a:rPr>
                        <a:t>Index + staged procedure duration, minutes</a:t>
                      </a:r>
                      <a:endParaRPr sz="1200" b="1" dirty="0">
                        <a:solidFill>
                          <a:schemeClr val="tx1"/>
                        </a:solidFill>
                        <a:latin typeface="Arial" panose="020B0604020202020204" pitchFamily="34" charset="0"/>
                        <a:cs typeface="Arial" panose="020B0604020202020204" pitchFamily="34" charset="0"/>
                      </a:endParaRPr>
                    </a:p>
                  </a:txBody>
                  <a:tcPr marL="0" marR="0" marT="13335"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855" algn="ctr">
                        <a:lnSpc>
                          <a:spcPct val="100000"/>
                        </a:lnSpc>
                        <a:spcBef>
                          <a:spcPts val="105"/>
                        </a:spcBef>
                      </a:pPr>
                      <a:r>
                        <a:rPr sz="1200" b="1" spc="-10" dirty="0">
                          <a:solidFill>
                            <a:schemeClr val="tx1"/>
                          </a:solidFill>
                          <a:latin typeface="Arial" panose="020B0604020202020204" pitchFamily="34" charset="0"/>
                          <a:cs typeface="Arial" panose="020B0604020202020204" pitchFamily="34" charset="0"/>
                        </a:rPr>
                        <a:t>117/730</a:t>
                      </a:r>
                      <a:r>
                        <a:rPr sz="1200" b="1" spc="-70" dirty="0">
                          <a:solidFill>
                            <a:schemeClr val="tx1"/>
                          </a:solidFill>
                          <a:latin typeface="Arial" panose="020B0604020202020204" pitchFamily="34" charset="0"/>
                          <a:cs typeface="Arial" panose="020B0604020202020204" pitchFamily="34" charset="0"/>
                        </a:rPr>
                        <a:t> </a:t>
                      </a:r>
                      <a:r>
                        <a:rPr sz="1200" b="1" spc="-10" dirty="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16</a:t>
                      </a:r>
                      <a:r>
                        <a:rPr lang="en-US" sz="1200" b="1" spc="-10" dirty="0" smtClean="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0</a:t>
                      </a:r>
                      <a:r>
                        <a:rPr sz="1200" b="1" spc="-10" dirty="0">
                          <a:solidFill>
                            <a:schemeClr val="tx1"/>
                          </a:solidFill>
                          <a:latin typeface="Arial" panose="020B0604020202020204" pitchFamily="34" charset="0"/>
                          <a:cs typeface="Arial" panose="020B0604020202020204" pitchFamily="34" charset="0"/>
                        </a:rPr>
                        <a:t>%)</a:t>
                      </a:r>
                      <a:endParaRPr sz="1200" b="1" dirty="0">
                        <a:solidFill>
                          <a:schemeClr val="tx1"/>
                        </a:solidFill>
                        <a:latin typeface="Arial" panose="020B0604020202020204" pitchFamily="34" charset="0"/>
                        <a:cs typeface="Arial" panose="020B0604020202020204" pitchFamily="34" charset="0"/>
                      </a:endParaRPr>
                    </a:p>
                  </a:txBody>
                  <a:tcPr marL="0" marR="0" marT="13335"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8100" algn="ctr">
                        <a:lnSpc>
                          <a:spcPct val="100000"/>
                        </a:lnSpc>
                        <a:spcBef>
                          <a:spcPts val="105"/>
                        </a:spcBef>
                      </a:pPr>
                      <a:r>
                        <a:rPr sz="1200" b="1" dirty="0">
                          <a:solidFill>
                            <a:schemeClr val="tx1"/>
                          </a:solidFill>
                          <a:latin typeface="Arial" panose="020B0604020202020204" pitchFamily="34" charset="0"/>
                          <a:cs typeface="Arial" panose="020B0604020202020204" pitchFamily="34" charset="0"/>
                        </a:rPr>
                        <a:t>148/712</a:t>
                      </a:r>
                      <a:r>
                        <a:rPr sz="1200" b="1" spc="-30" dirty="0">
                          <a:solidFill>
                            <a:schemeClr val="tx1"/>
                          </a:solidFill>
                          <a:latin typeface="Arial" panose="020B0604020202020204" pitchFamily="34" charset="0"/>
                          <a:cs typeface="Arial" panose="020B0604020202020204" pitchFamily="34" charset="0"/>
                        </a:rPr>
                        <a:t> </a:t>
                      </a:r>
                      <a:r>
                        <a:rPr sz="1200" b="1" spc="-10" dirty="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20</a:t>
                      </a:r>
                      <a:r>
                        <a:rPr lang="en-US" sz="1200" b="1" spc="-10" dirty="0" smtClean="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8</a:t>
                      </a:r>
                      <a:r>
                        <a:rPr sz="1200" b="1" spc="-10" dirty="0">
                          <a:solidFill>
                            <a:schemeClr val="tx1"/>
                          </a:solidFill>
                          <a:latin typeface="Arial" panose="020B0604020202020204" pitchFamily="34" charset="0"/>
                          <a:cs typeface="Arial" panose="020B0604020202020204" pitchFamily="34" charset="0"/>
                        </a:rPr>
                        <a:t>%)</a:t>
                      </a:r>
                      <a:endParaRPr sz="1200" b="1" dirty="0">
                        <a:solidFill>
                          <a:schemeClr val="tx1"/>
                        </a:solidFill>
                        <a:latin typeface="Arial" panose="020B0604020202020204" pitchFamily="34" charset="0"/>
                        <a:cs typeface="Arial" panose="020B0604020202020204" pitchFamily="34" charset="0"/>
                      </a:endParaRPr>
                    </a:p>
                  </a:txBody>
                  <a:tcPr marL="0" marR="0" marT="13335"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p>
                      <a:pPr marR="38100" algn="ctr">
                        <a:lnSpc>
                          <a:spcPct val="100000"/>
                        </a:lnSpc>
                        <a:spcBef>
                          <a:spcPts val="105"/>
                        </a:spcBef>
                      </a:pPr>
                      <a:endParaRPr sz="1200" b="1" dirty="0">
                        <a:solidFill>
                          <a:schemeClr val="tx1"/>
                        </a:solidFill>
                        <a:latin typeface="Arial" panose="020B0604020202020204" pitchFamily="34" charset="0"/>
                        <a:cs typeface="Arial" panose="020B0604020202020204" pitchFamily="34" charset="0"/>
                      </a:endParaRPr>
                    </a:p>
                  </a:txBody>
                  <a:tcPr marL="0" marR="0" marT="13335"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12"/>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a:lnSpc>
                          <a:spcPct val="100000"/>
                        </a:lnSpc>
                        <a:spcBef>
                          <a:spcPts val="125"/>
                        </a:spcBef>
                      </a:pPr>
                      <a:r>
                        <a:rPr sz="1200" b="1" dirty="0">
                          <a:solidFill>
                            <a:schemeClr val="tx1"/>
                          </a:solidFill>
                          <a:latin typeface="Arial" panose="020B0604020202020204" pitchFamily="34" charset="0"/>
                          <a:cs typeface="Arial" panose="020B0604020202020204" pitchFamily="34" charset="0"/>
                        </a:rPr>
                        <a:t>Lesion</a:t>
                      </a:r>
                      <a:r>
                        <a:rPr sz="1200" b="1" spc="-25" dirty="0">
                          <a:solidFill>
                            <a:schemeClr val="tx1"/>
                          </a:solidFill>
                          <a:latin typeface="Arial" panose="020B0604020202020204" pitchFamily="34" charset="0"/>
                          <a:cs typeface="Arial" panose="020B0604020202020204" pitchFamily="34" charset="0"/>
                        </a:rPr>
                        <a:t> </a:t>
                      </a:r>
                      <a:r>
                        <a:rPr sz="1200" b="1" spc="-10" dirty="0">
                          <a:solidFill>
                            <a:schemeClr val="tx1"/>
                          </a:solidFill>
                          <a:latin typeface="Arial" panose="020B0604020202020204" pitchFamily="34" charset="0"/>
                          <a:cs typeface="Arial" panose="020B0604020202020204" pitchFamily="34" charset="0"/>
                        </a:rPr>
                        <a:t>complexity</a:t>
                      </a:r>
                      <a:endParaRPr sz="1200" b="1" dirty="0">
                        <a:solidFill>
                          <a:schemeClr val="tx1"/>
                        </a:solidFill>
                        <a:latin typeface="Arial" panose="020B0604020202020204" pitchFamily="34" charset="0"/>
                        <a:cs typeface="Arial" panose="020B0604020202020204" pitchFamily="34" charset="0"/>
                      </a:endParaRPr>
                    </a:p>
                  </a:txBody>
                  <a:tcPr marL="0" marR="0" marT="15875"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nSpc>
                          <a:spcPct val="100000"/>
                        </a:lnSpc>
                      </a:pPr>
                      <a:endParaRPr sz="1200" b="1" dirty="0">
                        <a:solidFill>
                          <a:schemeClr val="tx1"/>
                        </a:solidFill>
                        <a:latin typeface="Arial" panose="020B0604020202020204" pitchFamily="34" charset="0"/>
                        <a:cs typeface="Arial" panose="020B0604020202020204" pitchFamily="34" charset="0"/>
                      </a:endParaRPr>
                    </a:p>
                  </a:txBody>
                  <a:tcPr marL="0" marR="0" marT="0"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3975" indent="0">
                        <a:lnSpc>
                          <a:spcPct val="100000"/>
                        </a:lnSpc>
                        <a:spcBef>
                          <a:spcPts val="114"/>
                        </a:spcBef>
                      </a:pPr>
                      <a:r>
                        <a:rPr sz="1200" b="1" spc="-20" dirty="0">
                          <a:solidFill>
                            <a:schemeClr val="tx1"/>
                          </a:solidFill>
                          <a:latin typeface="Arial" panose="020B0604020202020204" pitchFamily="34" charset="0"/>
                          <a:cs typeface="Arial" panose="020B0604020202020204" pitchFamily="34" charset="0"/>
                        </a:rPr>
                        <a:t>Type</a:t>
                      </a:r>
                      <a:r>
                        <a:rPr sz="1200" b="1" spc="-60" dirty="0">
                          <a:solidFill>
                            <a:schemeClr val="tx1"/>
                          </a:solidFill>
                          <a:latin typeface="Arial" panose="020B0604020202020204" pitchFamily="34" charset="0"/>
                          <a:cs typeface="Arial" panose="020B0604020202020204" pitchFamily="34" charset="0"/>
                        </a:rPr>
                        <a:t> </a:t>
                      </a:r>
                      <a:r>
                        <a:rPr sz="1200" b="1" spc="-50" dirty="0">
                          <a:solidFill>
                            <a:schemeClr val="tx1"/>
                          </a:solidFill>
                          <a:latin typeface="Arial" panose="020B0604020202020204" pitchFamily="34" charset="0"/>
                          <a:cs typeface="Arial" panose="020B0604020202020204" pitchFamily="34" charset="0"/>
                        </a:rPr>
                        <a:t>A</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220" algn="ctr">
                        <a:lnSpc>
                          <a:spcPct val="100000"/>
                        </a:lnSpc>
                        <a:spcBef>
                          <a:spcPts val="114"/>
                        </a:spcBef>
                      </a:pPr>
                      <a:r>
                        <a:rPr sz="1200" b="1" dirty="0">
                          <a:solidFill>
                            <a:schemeClr val="tx1"/>
                          </a:solidFill>
                          <a:latin typeface="Arial" panose="020B0604020202020204" pitchFamily="34" charset="0"/>
                          <a:cs typeface="Arial" panose="020B0604020202020204" pitchFamily="34" charset="0"/>
                        </a:rPr>
                        <a:t>179/1569</a:t>
                      </a:r>
                      <a:r>
                        <a:rPr sz="1200" b="1" spc="-35" dirty="0">
                          <a:solidFill>
                            <a:schemeClr val="tx1"/>
                          </a:solidFill>
                          <a:latin typeface="Arial" panose="020B0604020202020204" pitchFamily="34" charset="0"/>
                          <a:cs typeface="Arial" panose="020B0604020202020204" pitchFamily="34" charset="0"/>
                        </a:rPr>
                        <a:t> </a:t>
                      </a:r>
                      <a:r>
                        <a:rPr sz="1200" b="1" spc="-10" dirty="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11</a:t>
                      </a:r>
                      <a:r>
                        <a:rPr lang="en-US" sz="1200" b="1" spc="-10" dirty="0" smtClean="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4</a:t>
                      </a:r>
                      <a:r>
                        <a:rPr sz="1200" b="1" spc="-10" dirty="0">
                          <a:solidFill>
                            <a:schemeClr val="tx1"/>
                          </a:solidFill>
                          <a:latin typeface="Arial" panose="020B0604020202020204" pitchFamily="34" charset="0"/>
                          <a:cs typeface="Arial" panose="020B0604020202020204" pitchFamily="34" charset="0"/>
                        </a:rPr>
                        <a:t>%)</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8100" algn="ctr">
                        <a:lnSpc>
                          <a:spcPct val="100000"/>
                        </a:lnSpc>
                        <a:spcBef>
                          <a:spcPts val="114"/>
                        </a:spcBef>
                      </a:pPr>
                      <a:r>
                        <a:rPr sz="1200" b="1" dirty="0">
                          <a:solidFill>
                            <a:schemeClr val="tx1"/>
                          </a:solidFill>
                          <a:latin typeface="Arial" panose="020B0604020202020204" pitchFamily="34" charset="0"/>
                          <a:cs typeface="Arial" panose="020B0604020202020204" pitchFamily="34" charset="0"/>
                        </a:rPr>
                        <a:t>161/1541</a:t>
                      </a:r>
                      <a:r>
                        <a:rPr sz="1200" b="1" spc="-35" dirty="0">
                          <a:solidFill>
                            <a:schemeClr val="tx1"/>
                          </a:solidFill>
                          <a:latin typeface="Arial" panose="020B0604020202020204" pitchFamily="34" charset="0"/>
                          <a:cs typeface="Arial" panose="020B0604020202020204" pitchFamily="34" charset="0"/>
                        </a:rPr>
                        <a:t> </a:t>
                      </a:r>
                      <a:r>
                        <a:rPr sz="1200" b="1" spc="-10" dirty="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10</a:t>
                      </a:r>
                      <a:r>
                        <a:rPr lang="en-US" sz="1200" b="1" spc="-10" dirty="0" smtClean="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4</a:t>
                      </a:r>
                      <a:r>
                        <a:rPr sz="1200" b="1" spc="-10" dirty="0">
                          <a:solidFill>
                            <a:schemeClr val="tx1"/>
                          </a:solidFill>
                          <a:latin typeface="Arial" panose="020B0604020202020204" pitchFamily="34" charset="0"/>
                          <a:cs typeface="Arial" panose="020B0604020202020204" pitchFamily="34" charset="0"/>
                        </a:rPr>
                        <a:t>%)</a:t>
                      </a: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p>
                      <a:pPr marR="38100" algn="ctr">
                        <a:lnSpc>
                          <a:spcPct val="100000"/>
                        </a:lnSpc>
                        <a:spcBef>
                          <a:spcPts val="114"/>
                        </a:spcBef>
                      </a:pPr>
                      <a:endParaRPr sz="1200" b="1" dirty="0">
                        <a:solidFill>
                          <a:schemeClr val="tx1"/>
                        </a:solidFill>
                        <a:latin typeface="Arial" panose="020B0604020202020204" pitchFamily="34" charset="0"/>
                        <a:cs typeface="Arial" panose="020B0604020202020204" pitchFamily="34" charset="0"/>
                      </a:endParaRPr>
                    </a:p>
                  </a:txBody>
                  <a:tcPr marL="0" marR="0" marT="14604"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14"/>
                  </a:ext>
                </a:extLst>
              </a:tr>
              <a:tr h="2992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3975" indent="0">
                        <a:lnSpc>
                          <a:spcPts val="1355"/>
                        </a:lnSpc>
                        <a:spcBef>
                          <a:spcPts val="110"/>
                        </a:spcBef>
                      </a:pPr>
                      <a:r>
                        <a:rPr sz="1200" b="1" dirty="0">
                          <a:solidFill>
                            <a:schemeClr val="tx1"/>
                          </a:solidFill>
                          <a:latin typeface="Arial" panose="020B0604020202020204" pitchFamily="34" charset="0"/>
                          <a:cs typeface="Arial" panose="020B0604020202020204" pitchFamily="34" charset="0"/>
                        </a:rPr>
                        <a:t>Type</a:t>
                      </a:r>
                      <a:r>
                        <a:rPr sz="1200" b="1" spc="-75" dirty="0">
                          <a:solidFill>
                            <a:schemeClr val="tx1"/>
                          </a:solidFill>
                          <a:latin typeface="Arial" panose="020B0604020202020204" pitchFamily="34" charset="0"/>
                          <a:cs typeface="Arial" panose="020B0604020202020204" pitchFamily="34" charset="0"/>
                        </a:rPr>
                        <a:t> </a:t>
                      </a:r>
                      <a:r>
                        <a:rPr sz="1200" b="1" spc="-25" dirty="0">
                          <a:solidFill>
                            <a:schemeClr val="tx1"/>
                          </a:solidFill>
                          <a:latin typeface="Arial" panose="020B0604020202020204" pitchFamily="34" charset="0"/>
                          <a:cs typeface="Arial" panose="020B0604020202020204" pitchFamily="34" charset="0"/>
                        </a:rPr>
                        <a:t>B1</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09220" algn="ctr">
                        <a:lnSpc>
                          <a:spcPts val="1355"/>
                        </a:lnSpc>
                        <a:spcBef>
                          <a:spcPts val="110"/>
                        </a:spcBef>
                      </a:pPr>
                      <a:r>
                        <a:rPr sz="1200" b="1" dirty="0">
                          <a:solidFill>
                            <a:schemeClr val="tx1"/>
                          </a:solidFill>
                          <a:latin typeface="Arial" panose="020B0604020202020204" pitchFamily="34" charset="0"/>
                          <a:cs typeface="Arial" panose="020B0604020202020204" pitchFamily="34" charset="0"/>
                        </a:rPr>
                        <a:t>445/1569</a:t>
                      </a:r>
                      <a:r>
                        <a:rPr sz="1200" b="1" spc="-35" dirty="0">
                          <a:solidFill>
                            <a:schemeClr val="tx1"/>
                          </a:solidFill>
                          <a:latin typeface="Arial" panose="020B0604020202020204" pitchFamily="34" charset="0"/>
                          <a:cs typeface="Arial" panose="020B0604020202020204" pitchFamily="34" charset="0"/>
                        </a:rPr>
                        <a:t> </a:t>
                      </a:r>
                      <a:r>
                        <a:rPr sz="1200" b="1" spc="-10" dirty="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28</a:t>
                      </a:r>
                      <a:r>
                        <a:rPr lang="en-US" sz="1200" b="1" spc="-10" dirty="0" smtClean="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4</a:t>
                      </a:r>
                      <a:r>
                        <a:rPr sz="1200" b="1" spc="-10" dirty="0">
                          <a:solidFill>
                            <a:schemeClr val="tx1"/>
                          </a:solidFill>
                          <a:latin typeface="Arial" panose="020B0604020202020204" pitchFamily="34" charset="0"/>
                          <a:cs typeface="Arial" panose="020B0604020202020204" pitchFamily="34" charset="0"/>
                        </a:rPr>
                        <a:t>%)</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8100" algn="ctr">
                        <a:lnSpc>
                          <a:spcPts val="1355"/>
                        </a:lnSpc>
                        <a:spcBef>
                          <a:spcPts val="110"/>
                        </a:spcBef>
                      </a:pPr>
                      <a:r>
                        <a:rPr sz="1200" b="1" dirty="0">
                          <a:solidFill>
                            <a:schemeClr val="tx1"/>
                          </a:solidFill>
                          <a:latin typeface="Arial" panose="020B0604020202020204" pitchFamily="34" charset="0"/>
                          <a:cs typeface="Arial" panose="020B0604020202020204" pitchFamily="34" charset="0"/>
                        </a:rPr>
                        <a:t>429/1541</a:t>
                      </a:r>
                      <a:r>
                        <a:rPr sz="1200" b="1" spc="-35" dirty="0">
                          <a:solidFill>
                            <a:schemeClr val="tx1"/>
                          </a:solidFill>
                          <a:latin typeface="Arial" panose="020B0604020202020204" pitchFamily="34" charset="0"/>
                          <a:cs typeface="Arial" panose="020B0604020202020204" pitchFamily="34" charset="0"/>
                        </a:rPr>
                        <a:t> </a:t>
                      </a:r>
                      <a:r>
                        <a:rPr sz="1200" b="1" spc="-10" dirty="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27</a:t>
                      </a:r>
                      <a:r>
                        <a:rPr lang="en-US" sz="1200" b="1" spc="-10" dirty="0" smtClean="0">
                          <a:solidFill>
                            <a:schemeClr val="tx1"/>
                          </a:solidFill>
                          <a:latin typeface="Arial" panose="020B0604020202020204" pitchFamily="34" charset="0"/>
                          <a:cs typeface="Arial" panose="020B0604020202020204" pitchFamily="34" charset="0"/>
                        </a:rPr>
                        <a:t>.</a:t>
                      </a:r>
                      <a:r>
                        <a:rPr sz="1200" b="1" spc="-10" dirty="0" smtClean="0">
                          <a:solidFill>
                            <a:schemeClr val="tx1"/>
                          </a:solidFill>
                          <a:latin typeface="Arial" panose="020B0604020202020204" pitchFamily="34" charset="0"/>
                          <a:cs typeface="Arial" panose="020B0604020202020204" pitchFamily="34" charset="0"/>
                        </a:rPr>
                        <a:t>8</a:t>
                      </a:r>
                      <a:r>
                        <a:rPr sz="1200" b="1" spc="-10" dirty="0">
                          <a:solidFill>
                            <a:schemeClr val="tx1"/>
                          </a:solidFill>
                          <a:latin typeface="Arial" panose="020B0604020202020204" pitchFamily="34" charset="0"/>
                          <a:cs typeface="Arial" panose="020B0604020202020204" pitchFamily="34" charset="0"/>
                        </a:rPr>
                        <a:t>%)</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R="38100" algn="ctr">
                        <a:lnSpc>
                          <a:spcPts val="1355"/>
                        </a:lnSpc>
                        <a:spcBef>
                          <a:spcPts val="110"/>
                        </a:spcBef>
                      </a:pP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299233">
                <a:tc>
                  <a:txBody>
                    <a:bodyPr/>
                    <a:lstStyle/>
                    <a:p>
                      <a:pPr marL="53975" indent="0">
                        <a:lnSpc>
                          <a:spcPts val="1355"/>
                        </a:lnSpc>
                        <a:spcBef>
                          <a:spcPts val="110"/>
                        </a:spcBef>
                      </a:pPr>
                      <a:r>
                        <a:rPr lang="en-US" sz="1200" b="1" dirty="0" smtClean="0">
                          <a:solidFill>
                            <a:schemeClr val="tx1"/>
                          </a:solidFill>
                          <a:latin typeface="Arial" panose="020B0604020202020204" pitchFamily="34" charset="0"/>
                          <a:cs typeface="Arial" panose="020B0604020202020204" pitchFamily="34" charset="0"/>
                        </a:rPr>
                        <a:t>Type B2</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DEEBF7"/>
                    </a:solidFill>
                  </a:tcPr>
                </a:tc>
                <a:tc>
                  <a:txBody>
                    <a:bodyPr/>
                    <a:lstStyle/>
                    <a:p>
                      <a:pPr marL="109220" algn="ctr">
                        <a:lnSpc>
                          <a:spcPts val="1355"/>
                        </a:lnSpc>
                        <a:spcBef>
                          <a:spcPts val="110"/>
                        </a:spcBef>
                      </a:pPr>
                      <a:r>
                        <a:rPr lang="en-US" sz="1200" b="1" dirty="0" smtClean="0">
                          <a:solidFill>
                            <a:schemeClr val="tx1"/>
                          </a:solidFill>
                          <a:latin typeface="Arial" panose="020B0604020202020204" pitchFamily="34" charset="0"/>
                          <a:cs typeface="Arial" panose="020B0604020202020204" pitchFamily="34" charset="0"/>
                        </a:rPr>
                        <a:t>654/1569 (22.6%)</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p>
                      <a:pPr marR="38100" algn="ctr">
                        <a:lnSpc>
                          <a:spcPts val="1355"/>
                        </a:lnSpc>
                        <a:spcBef>
                          <a:spcPts val="110"/>
                        </a:spcBef>
                      </a:pPr>
                      <a:r>
                        <a:rPr lang="en-US" sz="1200" b="1" dirty="0" smtClean="0">
                          <a:solidFill>
                            <a:schemeClr val="tx1"/>
                          </a:solidFill>
                          <a:latin typeface="Arial" panose="020B0604020202020204" pitchFamily="34" charset="0"/>
                          <a:cs typeface="Arial" panose="020B0604020202020204" pitchFamily="34" charset="0"/>
                        </a:rPr>
                        <a:t>345/1541 (22.4%)</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p>
                      <a:pPr marR="38100" algn="ctr">
                        <a:lnSpc>
                          <a:spcPts val="1355"/>
                        </a:lnSpc>
                        <a:spcBef>
                          <a:spcPts val="110"/>
                        </a:spcBef>
                      </a:pP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82506614"/>
                  </a:ext>
                </a:extLst>
              </a:tr>
              <a:tr h="299233">
                <a:tc>
                  <a:txBody>
                    <a:bodyPr/>
                    <a:lstStyle/>
                    <a:p>
                      <a:pPr marL="53975" indent="0">
                        <a:lnSpc>
                          <a:spcPts val="1355"/>
                        </a:lnSpc>
                        <a:spcBef>
                          <a:spcPts val="110"/>
                        </a:spcBef>
                      </a:pPr>
                      <a:r>
                        <a:rPr lang="en-US" sz="1200" b="1" dirty="0" smtClean="0">
                          <a:solidFill>
                            <a:schemeClr val="tx1"/>
                          </a:solidFill>
                          <a:latin typeface="Arial" panose="020B0604020202020204" pitchFamily="34" charset="0"/>
                          <a:cs typeface="Arial" panose="020B0604020202020204" pitchFamily="34" charset="0"/>
                        </a:rPr>
                        <a:t>Type C</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w="28575" cap="flat" cmpd="sng" algn="ctr">
                      <a:solidFill>
                        <a:srgbClr val="DEEBF7"/>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marL="109220" algn="ctr">
                        <a:lnSpc>
                          <a:spcPts val="1355"/>
                        </a:lnSpc>
                        <a:spcBef>
                          <a:spcPts val="110"/>
                        </a:spcBef>
                      </a:pPr>
                      <a:r>
                        <a:rPr lang="en-US" sz="1200" b="1" dirty="0" smtClean="0">
                          <a:solidFill>
                            <a:schemeClr val="tx1"/>
                          </a:solidFill>
                          <a:latin typeface="Arial" panose="020B0604020202020204" pitchFamily="34" charset="0"/>
                          <a:cs typeface="Arial" panose="020B0604020202020204" pitchFamily="34" charset="0"/>
                        </a:rPr>
                        <a:t>591/1569 (37.7%)</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R="38100" algn="ctr">
                        <a:lnSpc>
                          <a:spcPts val="1355"/>
                        </a:lnSpc>
                        <a:spcBef>
                          <a:spcPts val="110"/>
                        </a:spcBef>
                      </a:pPr>
                      <a:r>
                        <a:rPr lang="en-US" sz="1200" b="1" dirty="0" smtClean="0">
                          <a:solidFill>
                            <a:schemeClr val="tx1"/>
                          </a:solidFill>
                          <a:latin typeface="Arial" panose="020B0604020202020204" pitchFamily="34" charset="0"/>
                          <a:cs typeface="Arial" panose="020B0604020202020204" pitchFamily="34" charset="0"/>
                        </a:rPr>
                        <a:t>606/1541 (39.3%)</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R="38100" algn="ctr">
                        <a:lnSpc>
                          <a:spcPts val="1355"/>
                        </a:lnSpc>
                        <a:spcBef>
                          <a:spcPts val="110"/>
                        </a:spcBef>
                      </a:pP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w="28575" cap="flat" cmpd="sng" algn="ctr">
                      <a:solidFill>
                        <a:srgbClr val="DEEBF7"/>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475585"/>
                  </a:ext>
                </a:extLst>
              </a:tr>
              <a:tr h="299233">
                <a:tc>
                  <a:txBody>
                    <a:bodyPr/>
                    <a:lstStyle/>
                    <a:p>
                      <a:pPr marL="55563" indent="0">
                        <a:lnSpc>
                          <a:spcPts val="1355"/>
                        </a:lnSpc>
                        <a:spcBef>
                          <a:spcPts val="110"/>
                        </a:spcBef>
                      </a:pPr>
                      <a:r>
                        <a:rPr lang="en-US" sz="1200" b="1" dirty="0" smtClean="0">
                          <a:solidFill>
                            <a:schemeClr val="tx1"/>
                          </a:solidFill>
                          <a:latin typeface="Arial" panose="020B0604020202020204" pitchFamily="34" charset="0"/>
                          <a:cs typeface="Arial" panose="020B0604020202020204" pitchFamily="34" charset="0"/>
                        </a:rPr>
                        <a:t>Procedure during off-hours</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w="28575" cap="flat" cmpd="sng" algn="ctr">
                      <a:solidFill>
                        <a:srgbClr val="DEEBF7"/>
                      </a:solidFill>
                      <a:prstDash val="solid"/>
                      <a:round/>
                      <a:headEnd type="none" w="med" len="med"/>
                      <a:tailEnd type="none" w="med" len="med"/>
                    </a:lnL>
                    <a:lnR>
                      <a:noFill/>
                    </a:lnR>
                    <a:lnT>
                      <a:noFill/>
                    </a:lnT>
                    <a:lnB w="28575" cap="flat" cmpd="sng" algn="ctr">
                      <a:solidFill>
                        <a:srgbClr val="DEEBF7"/>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109220" algn="ctr">
                        <a:lnSpc>
                          <a:spcPts val="1355"/>
                        </a:lnSpc>
                        <a:spcBef>
                          <a:spcPts val="110"/>
                        </a:spcBef>
                      </a:pPr>
                      <a:r>
                        <a:rPr lang="en-US" sz="1200" b="1" dirty="0" smtClean="0">
                          <a:solidFill>
                            <a:schemeClr val="tx1"/>
                          </a:solidFill>
                          <a:latin typeface="Arial" panose="020B0604020202020204" pitchFamily="34" charset="0"/>
                          <a:cs typeface="Arial" panose="020B0604020202020204" pitchFamily="34" charset="0"/>
                        </a:rPr>
                        <a:t>207 (27.1%)</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a:noFill/>
                    </a:lnR>
                    <a:lnT>
                      <a:noFill/>
                    </a:lnT>
                    <a:lnB w="28575" cap="flat" cmpd="sng" algn="ctr">
                      <a:solidFill>
                        <a:srgbClr val="DEEBF7"/>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R="38100" algn="ctr">
                        <a:lnSpc>
                          <a:spcPts val="1355"/>
                        </a:lnSpc>
                        <a:spcBef>
                          <a:spcPts val="110"/>
                        </a:spcBef>
                      </a:pPr>
                      <a:r>
                        <a:rPr lang="en-US" sz="1200" b="1" dirty="0" smtClean="0">
                          <a:solidFill>
                            <a:schemeClr val="tx1"/>
                          </a:solidFill>
                          <a:latin typeface="Arial" panose="020B0604020202020204" pitchFamily="34" charset="0"/>
                          <a:cs typeface="Arial" panose="020B0604020202020204" pitchFamily="34" charset="0"/>
                        </a:rPr>
                        <a:t>221 (29.0%)</a:t>
                      </a: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a:noFill/>
                    </a:lnR>
                    <a:lnT>
                      <a:noFill/>
                    </a:lnT>
                    <a:lnB w="28575" cap="flat" cmpd="sng" algn="ctr">
                      <a:solidFill>
                        <a:srgbClr val="DEEBF7"/>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R="38100" algn="ctr">
                        <a:lnSpc>
                          <a:spcPts val="1355"/>
                        </a:lnSpc>
                        <a:spcBef>
                          <a:spcPts val="110"/>
                        </a:spcBef>
                      </a:pPr>
                      <a:endParaRPr sz="1200" b="1" dirty="0">
                        <a:solidFill>
                          <a:schemeClr val="tx1"/>
                        </a:solidFill>
                        <a:latin typeface="Arial" panose="020B0604020202020204" pitchFamily="34" charset="0"/>
                        <a:cs typeface="Arial" panose="020B0604020202020204" pitchFamily="34" charset="0"/>
                      </a:endParaRPr>
                    </a:p>
                  </a:txBody>
                  <a:tcPr marL="0" marR="0" marT="13970" marB="0" anchor="ctr">
                    <a:lnL>
                      <a:noFill/>
                    </a:lnL>
                    <a:lnR w="28575" cap="flat" cmpd="sng" algn="ctr">
                      <a:solidFill>
                        <a:srgbClr val="DEEBF7"/>
                      </a:solidFill>
                      <a:prstDash val="solid"/>
                      <a:round/>
                      <a:headEnd type="none" w="med" len="med"/>
                      <a:tailEnd type="none" w="med" len="med"/>
                    </a:lnR>
                    <a:lnT>
                      <a:noFill/>
                    </a:lnT>
                    <a:lnB w="28575" cap="flat" cmpd="sng" algn="ctr">
                      <a:solidFill>
                        <a:srgbClr val="DEEBF7"/>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3610064086"/>
                  </a:ext>
                </a:extLst>
              </a:tr>
            </a:tbl>
          </a:graphicData>
        </a:graphic>
      </p:graphicFrame>
      <p:sp>
        <p:nvSpPr>
          <p:cNvPr id="2" name="Rectangle 1"/>
          <p:cNvSpPr/>
          <p:nvPr/>
        </p:nvSpPr>
        <p:spPr bwMode="auto">
          <a:xfrm>
            <a:off x="143434" y="1389530"/>
            <a:ext cx="10006946" cy="25101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6" name="Rectangle 5"/>
          <p:cNvSpPr/>
          <p:nvPr/>
        </p:nvSpPr>
        <p:spPr bwMode="auto">
          <a:xfrm>
            <a:off x="143434" y="2268071"/>
            <a:ext cx="10006945" cy="29583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7" name="Rectangle 6"/>
          <p:cNvSpPr/>
          <p:nvPr/>
        </p:nvSpPr>
        <p:spPr bwMode="auto">
          <a:xfrm>
            <a:off x="143434" y="3738282"/>
            <a:ext cx="10006945" cy="29583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8" name="Rectangle 7"/>
          <p:cNvSpPr/>
          <p:nvPr/>
        </p:nvSpPr>
        <p:spPr bwMode="auto">
          <a:xfrm>
            <a:off x="143434" y="4092069"/>
            <a:ext cx="10006945" cy="3048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 name="TextBox 9"/>
          <p:cNvSpPr txBox="1"/>
          <p:nvPr/>
        </p:nvSpPr>
        <p:spPr>
          <a:xfrm>
            <a:off x="6400800" y="6488668"/>
            <a:ext cx="3886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Diletti</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Lancet 2023;401:1172</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40372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66135"/>
            <a:ext cx="986472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BIOVASC Study: Primary Outcome &amp; MI @ 1Yr</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6400800" y="6488668"/>
            <a:ext cx="3886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Diletti</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Lancet 2023;401:1172</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161925" y="768534"/>
            <a:ext cx="481964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Primary Outcome</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5314950" y="768534"/>
            <a:ext cx="481012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Myocardial Infarction</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9" y="1409378"/>
            <a:ext cx="4810125" cy="48103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950" y="1409379"/>
            <a:ext cx="4810124" cy="4810356"/>
          </a:xfrm>
          <a:prstGeom prst="rect">
            <a:avLst/>
          </a:prstGeom>
        </p:spPr>
      </p:pic>
      <p:cxnSp>
        <p:nvCxnSpPr>
          <p:cNvPr id="4" name="Straight Connector 3"/>
          <p:cNvCxnSpPr/>
          <p:nvPr/>
        </p:nvCxnSpPr>
        <p:spPr bwMode="auto">
          <a:xfrm flipH="1" flipV="1">
            <a:off x="2030818" y="1754373"/>
            <a:ext cx="21265" cy="1690576"/>
          </a:xfrm>
          <a:prstGeom prst="line">
            <a:avLst/>
          </a:prstGeom>
          <a:solidFill>
            <a:srgbClr val="FFCC99"/>
          </a:solidFill>
          <a:ln w="19050" cap="flat" cmpd="sng" algn="ctr">
            <a:solidFill>
              <a:srgbClr val="FF0066"/>
            </a:solidFill>
            <a:prstDash val="solid"/>
            <a:round/>
            <a:headEnd type="none" w="med" len="med"/>
            <a:tailEnd type="none" w="med" len="med"/>
          </a:ln>
          <a:effectLst/>
        </p:spPr>
      </p:cxnSp>
      <p:cxnSp>
        <p:nvCxnSpPr>
          <p:cNvPr id="11" name="Straight Connector 10"/>
          <p:cNvCxnSpPr/>
          <p:nvPr/>
        </p:nvCxnSpPr>
        <p:spPr bwMode="auto">
          <a:xfrm flipH="1" flipV="1">
            <a:off x="7191165" y="1874874"/>
            <a:ext cx="21265" cy="1690576"/>
          </a:xfrm>
          <a:prstGeom prst="line">
            <a:avLst/>
          </a:prstGeom>
          <a:solidFill>
            <a:srgbClr val="FFCC99"/>
          </a:solidFill>
          <a:ln w="19050" cap="flat" cmpd="sng" algn="ctr">
            <a:solidFill>
              <a:srgbClr val="FF0066"/>
            </a:solidFill>
            <a:prstDash val="solid"/>
            <a:round/>
            <a:headEnd type="none" w="med" len="med"/>
            <a:tailEnd type="none" w="med" len="med"/>
          </a:ln>
          <a:effectLst/>
        </p:spPr>
      </p:cxnSp>
    </p:spTree>
    <p:extLst>
      <p:ext uri="{BB962C8B-B14F-4D97-AF65-F5344CB8AC3E}">
        <p14:creationId xmlns:p14="http://schemas.microsoft.com/office/powerpoint/2010/main" val="214214955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40"/>
            <a:ext cx="102870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BIOVASC Study: Primary and Secondary Outcomes at 1 Year</a:t>
            </a:r>
            <a:endParaRPr kumimoji="0" lang="en-US" sz="3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6400800" y="6488668"/>
            <a:ext cx="3886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Diletti</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Lancet 2023;401:1172</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66395" y="1143279"/>
            <a:ext cx="10039910" cy="5345389"/>
            <a:chOff x="66395" y="1143279"/>
            <a:chExt cx="10039910" cy="5345389"/>
          </a:xfrm>
        </p:grpSpPr>
        <p:graphicFrame>
          <p:nvGraphicFramePr>
            <p:cNvPr id="7" name="Chart 6"/>
            <p:cNvGraphicFramePr/>
            <p:nvPr>
              <p:extLst/>
            </p:nvPr>
          </p:nvGraphicFramePr>
          <p:xfrm>
            <a:off x="180695" y="1143279"/>
            <a:ext cx="9925610" cy="534538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6395" y="3929359"/>
              <a:ext cx="2286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723900" y="1792945"/>
              <a:ext cx="90487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=0.001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9048751" y="4258622"/>
              <a:ext cx="82578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=0.25</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7839075" y="2718523"/>
              <a:ext cx="89535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=0.02</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6610351" y="4438650"/>
              <a:ext cx="8953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=0.78</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5372101" y="4237136"/>
              <a:ext cx="93345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=0.83</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885391" y="2702861"/>
              <a:ext cx="129621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=0.03</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2752725" y="3455903"/>
              <a:ext cx="117157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=0.005</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1847850" y="4218010"/>
              <a:ext cx="90487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=0.30</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 name="Oval 3"/>
          <p:cNvSpPr/>
          <p:nvPr/>
        </p:nvSpPr>
        <p:spPr bwMode="auto">
          <a:xfrm>
            <a:off x="2785728" y="3833662"/>
            <a:ext cx="1273922" cy="240764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9" name="Oval 18"/>
          <p:cNvSpPr/>
          <p:nvPr/>
        </p:nvSpPr>
        <p:spPr bwMode="auto">
          <a:xfrm>
            <a:off x="4097076" y="3026300"/>
            <a:ext cx="1345021" cy="317602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74042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40"/>
            <a:ext cx="10287000" cy="6309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BIOVASC Study: Subgroup Analysis</a:t>
            </a:r>
            <a:endParaRPr kumimoji="0" lang="en-US" sz="3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44" y="748604"/>
            <a:ext cx="10058400" cy="5740064"/>
          </a:xfrm>
          <a:prstGeom prst="rect">
            <a:avLst/>
          </a:prstGeom>
        </p:spPr>
      </p:pic>
      <p:sp>
        <p:nvSpPr>
          <p:cNvPr id="6" name="TextBox 5"/>
          <p:cNvSpPr txBox="1"/>
          <p:nvPr/>
        </p:nvSpPr>
        <p:spPr>
          <a:xfrm>
            <a:off x="6400800" y="6488668"/>
            <a:ext cx="3886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Diletti</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Lancet 2023;401:1172</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cxnSp>
        <p:nvCxnSpPr>
          <p:cNvPr id="4" name="Straight Arrow Connector 3"/>
          <p:cNvCxnSpPr/>
          <p:nvPr/>
        </p:nvCxnSpPr>
        <p:spPr bwMode="auto">
          <a:xfrm flipV="1">
            <a:off x="373224" y="2565918"/>
            <a:ext cx="401217" cy="18662"/>
          </a:xfrm>
          <a:prstGeom prst="straightConnector1">
            <a:avLst/>
          </a:prstGeom>
          <a:solidFill>
            <a:srgbClr val="FFCC99"/>
          </a:solidFill>
          <a:ln w="19050" cap="flat" cmpd="sng" algn="ctr">
            <a:solidFill>
              <a:srgbClr val="FF0066"/>
            </a:solidFill>
            <a:prstDash val="solid"/>
            <a:round/>
            <a:headEnd type="none" w="med" len="med"/>
            <a:tailEnd type="triangle"/>
          </a:ln>
          <a:effectLst/>
        </p:spPr>
      </p:cxnSp>
      <p:cxnSp>
        <p:nvCxnSpPr>
          <p:cNvPr id="8" name="Straight Arrow Connector 7"/>
          <p:cNvCxnSpPr/>
          <p:nvPr/>
        </p:nvCxnSpPr>
        <p:spPr bwMode="auto">
          <a:xfrm flipV="1">
            <a:off x="401216" y="2705878"/>
            <a:ext cx="373225" cy="9330"/>
          </a:xfrm>
          <a:prstGeom prst="straightConnector1">
            <a:avLst/>
          </a:prstGeom>
          <a:solidFill>
            <a:srgbClr val="FFCC99"/>
          </a:solidFill>
          <a:ln w="19050" cap="flat" cmpd="sng" algn="ctr">
            <a:solidFill>
              <a:srgbClr val="FF0066"/>
            </a:solidFill>
            <a:prstDash val="solid"/>
            <a:round/>
            <a:headEnd type="none" w="med" len="med"/>
            <a:tailEnd type="triangle"/>
          </a:ln>
          <a:effectLst/>
        </p:spPr>
      </p:cxnSp>
    </p:spTree>
    <p:extLst>
      <p:ext uri="{BB962C8B-B14F-4D97-AF65-F5344CB8AC3E}">
        <p14:creationId xmlns:p14="http://schemas.microsoft.com/office/powerpoint/2010/main" val="213600591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3388"/>
            <a:ext cx="10287000" cy="5907741"/>
          </a:xfrm>
          <a:prstGeom prst="rect">
            <a:avLst/>
          </a:prstGeom>
        </p:spPr>
      </p:pic>
    </p:spTree>
    <p:extLst>
      <p:ext uri="{BB962C8B-B14F-4D97-AF65-F5344CB8AC3E}">
        <p14:creationId xmlns:p14="http://schemas.microsoft.com/office/powerpoint/2010/main" val="359619757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400DCE5F-BC32-64FD-BC99-74C5A715743C}"/>
              </a:ext>
            </a:extLst>
          </p:cNvPr>
          <p:cNvSpPr txBox="1">
            <a:spLocks/>
          </p:cNvSpPr>
          <p:nvPr/>
        </p:nvSpPr>
        <p:spPr>
          <a:xfrm>
            <a:off x="636493" y="1649506"/>
            <a:ext cx="9108141" cy="3328432"/>
          </a:xfrm>
          <a:prstGeom prst="rect">
            <a:avLst/>
          </a:prstGeom>
        </p:spPr>
        <p:txBody>
          <a:bodyPr anchor="b">
            <a:no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Effect of Myocardial Viability, Functional Recovery and PCI on Clinical Outcomes in the </a:t>
            </a:r>
            <a:r>
              <a:rPr kumimoji="0" lang="en-US" sz="44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rPr>
              <a:t>REVIVED-BCIS-2 </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Trial </a:t>
            </a:r>
          </a:p>
        </p:txBody>
      </p:sp>
    </p:spTree>
    <p:extLst>
      <p:ext uri="{BB962C8B-B14F-4D97-AF65-F5344CB8AC3E}">
        <p14:creationId xmlns:p14="http://schemas.microsoft.com/office/powerpoint/2010/main" val="268867367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3-10-07 at 19.48.33.png">
            <a:extLst>
              <a:ext uri="{FF2B5EF4-FFF2-40B4-BE49-F238E27FC236}">
                <a16:creationId xmlns:a16="http://schemas.microsoft.com/office/drawing/2014/main" id="{74E341C9-355A-37A8-65F4-B407653A44CD}"/>
              </a:ext>
            </a:extLst>
          </p:cNvPr>
          <p:cNvPicPr>
            <a:picLocks noChangeAspect="1"/>
          </p:cNvPicPr>
          <p:nvPr/>
        </p:nvPicPr>
        <p:blipFill rotWithShape="1">
          <a:blip r:embed="rId3"/>
          <a:srcRect l="1538" t="12490" r="1796" b="3903"/>
          <a:stretch/>
        </p:blipFill>
        <p:spPr>
          <a:xfrm>
            <a:off x="256032" y="2414016"/>
            <a:ext cx="6894576" cy="4023360"/>
          </a:xfrm>
          <a:prstGeom prst="rect">
            <a:avLst/>
          </a:prstGeom>
          <a:ln>
            <a:solidFill>
              <a:srgbClr val="DED1E6"/>
            </a:solidFill>
          </a:ln>
        </p:spPr>
      </p:pic>
      <p:sp>
        <p:nvSpPr>
          <p:cNvPr id="4" name="TextBox 3">
            <a:extLst>
              <a:ext uri="{FF2B5EF4-FFF2-40B4-BE49-F238E27FC236}">
                <a16:creationId xmlns:a16="http://schemas.microsoft.com/office/drawing/2014/main" id="{D131CEBB-6BAC-01F7-DDBA-F338FDFB2A86}"/>
              </a:ext>
            </a:extLst>
          </p:cNvPr>
          <p:cNvSpPr txBox="1"/>
          <p:nvPr/>
        </p:nvSpPr>
        <p:spPr>
          <a:xfrm>
            <a:off x="7196328" y="2862072"/>
            <a:ext cx="299657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Binary Viability Classification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SPECT/PET/DSE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Observational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Meta-analysis</a:t>
            </a:r>
          </a:p>
        </p:txBody>
      </p:sp>
      <p:sp>
        <p:nvSpPr>
          <p:cNvPr id="2" name="TextBox 1"/>
          <p:cNvSpPr txBox="1"/>
          <p:nvPr/>
        </p:nvSpPr>
        <p:spPr>
          <a:xfrm>
            <a:off x="0" y="9525"/>
            <a:ext cx="10287000" cy="138499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Myocardial Viability Testing and Impact of Revasc on Prognosis in Pts with CAD and Left Ventricular Dysfunction: A Meta-Analysis</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5212080" y="6510528"/>
            <a:ext cx="50749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Allman et al., J Am Coll Cardiol 2002;39:1151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256032" y="1700784"/>
            <a:ext cx="689457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Death rate of pts with and without myocardial viability treated by revasc and medical therap</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a:t>
            </a:r>
          </a:p>
        </p:txBody>
      </p:sp>
    </p:spTree>
    <p:extLst>
      <p:ext uri="{BB962C8B-B14F-4D97-AF65-F5344CB8AC3E}">
        <p14:creationId xmlns:p14="http://schemas.microsoft.com/office/powerpoint/2010/main" val="313771591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3132" y="6294249"/>
            <a:ext cx="963478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Bonow</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N Engl J Med 2011;364:1617;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Panza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et al., N Engl J Med </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2019;381:739</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132378" y="1000966"/>
            <a:ext cx="4985273" cy="4893326"/>
            <a:chOff x="257108" y="493480"/>
            <a:chExt cx="6717835" cy="5096288"/>
          </a:xfrm>
        </p:grpSpPr>
        <p:pic>
          <p:nvPicPr>
            <p:cNvPr id="6" name="Picture 5">
              <a:extLst>
                <a:ext uri="{FF2B5EF4-FFF2-40B4-BE49-F238E27FC236}">
                  <a16:creationId xmlns:a16="http://schemas.microsoft.com/office/drawing/2014/main" id="{4EB09BCC-B500-9AA4-4A5F-1F186C08EAF7}"/>
                </a:ext>
              </a:extLst>
            </p:cNvPr>
            <p:cNvPicPr>
              <a:picLocks noChangeAspect="1"/>
            </p:cNvPicPr>
            <p:nvPr/>
          </p:nvPicPr>
          <p:blipFill>
            <a:blip r:embed="rId3"/>
            <a:stretch>
              <a:fillRect/>
            </a:stretch>
          </p:blipFill>
          <p:spPr>
            <a:xfrm>
              <a:off x="257108" y="493480"/>
              <a:ext cx="6717835" cy="5096288"/>
            </a:xfrm>
            <a:prstGeom prst="rect">
              <a:avLst/>
            </a:prstGeom>
            <a:ln>
              <a:solidFill>
                <a:sysClr val="windowText" lastClr="000000"/>
              </a:solidFill>
            </a:ln>
          </p:spPr>
        </p:pic>
        <p:sp>
          <p:nvSpPr>
            <p:cNvPr id="7" name="Rounded Rectangle 6">
              <a:extLst>
                <a:ext uri="{FF2B5EF4-FFF2-40B4-BE49-F238E27FC236}">
                  <a16:creationId xmlns:a16="http://schemas.microsoft.com/office/drawing/2014/main" id="{F95319F3-B944-064D-B7B5-2106E1E6F68C}"/>
                </a:ext>
              </a:extLst>
            </p:cNvPr>
            <p:cNvSpPr/>
            <p:nvPr/>
          </p:nvSpPr>
          <p:spPr>
            <a:xfrm>
              <a:off x="6146104" y="3983277"/>
              <a:ext cx="743211" cy="914400"/>
            </a:xfrm>
            <a:prstGeom prst="round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sp>
        <p:nvSpPr>
          <p:cNvPr id="9" name="TextBox 8"/>
          <p:cNvSpPr txBox="1"/>
          <p:nvPr/>
        </p:nvSpPr>
        <p:spPr>
          <a:xfrm>
            <a:off x="1350335" y="91590"/>
            <a:ext cx="7485321" cy="707886"/>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STICH (ES) Viability Study</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A554C4A-692B-F357-554A-71662DD30CA2}"/>
              </a:ext>
            </a:extLst>
          </p:cNvPr>
          <p:cNvPicPr>
            <a:picLocks noChangeAspect="1"/>
          </p:cNvPicPr>
          <p:nvPr/>
        </p:nvPicPr>
        <p:blipFill>
          <a:blip r:embed="rId4"/>
          <a:stretch>
            <a:fillRect/>
          </a:stretch>
        </p:blipFill>
        <p:spPr>
          <a:xfrm>
            <a:off x="5263116" y="1000966"/>
            <a:ext cx="4850911" cy="4893326"/>
          </a:xfrm>
          <a:prstGeom prst="rect">
            <a:avLst/>
          </a:prstGeom>
          <a:ln>
            <a:solidFill>
              <a:sysClr val="windowText" lastClr="000000"/>
            </a:solidFill>
          </a:ln>
        </p:spPr>
      </p:pic>
    </p:spTree>
    <p:extLst>
      <p:ext uri="{BB962C8B-B14F-4D97-AF65-F5344CB8AC3E}">
        <p14:creationId xmlns:p14="http://schemas.microsoft.com/office/powerpoint/2010/main" val="2024211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9525"/>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E6A9E54E-CC62-9C79-D605-D457ADEEFCFC}"/>
              </a:ext>
            </a:extLst>
          </p:cNvPr>
          <p:cNvPicPr>
            <a:picLocks noChangeAspect="1"/>
          </p:cNvPicPr>
          <p:nvPr/>
        </p:nvPicPr>
        <p:blipFill rotWithShape="1">
          <a:blip r:embed="rId3">
            <a:lum bright="-20000" contrast="20000"/>
          </a:blip>
          <a:srcRect l="1907" r="1412"/>
          <a:stretch/>
        </p:blipFill>
        <p:spPr>
          <a:xfrm>
            <a:off x="82296" y="722376"/>
            <a:ext cx="5111496" cy="5653931"/>
          </a:xfrm>
          <a:prstGeom prst="rect">
            <a:avLst/>
          </a:prstGeom>
          <a:solidFill>
            <a:schemeClr val="bg1"/>
          </a:solidFill>
        </p:spPr>
      </p:pic>
      <p:sp>
        <p:nvSpPr>
          <p:cNvPr id="3" name="Rectangle 2"/>
          <p:cNvSpPr/>
          <p:nvPr/>
        </p:nvSpPr>
        <p:spPr>
          <a:xfrm>
            <a:off x="5665694" y="6499067"/>
            <a:ext cx="462130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et al, </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N Engl J Med 2022;387:1351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75B1D12-3E6B-B349-D1BD-2327A8BF3132}"/>
              </a:ext>
            </a:extLst>
          </p:cNvPr>
          <p:cNvPicPr>
            <a:picLocks noChangeAspect="1"/>
          </p:cNvPicPr>
          <p:nvPr/>
        </p:nvPicPr>
        <p:blipFill>
          <a:blip r:embed="rId4"/>
          <a:stretch>
            <a:fillRect/>
          </a:stretch>
        </p:blipFill>
        <p:spPr>
          <a:xfrm>
            <a:off x="5274056" y="2613766"/>
            <a:ext cx="4894071" cy="3762541"/>
          </a:xfrm>
          <a:prstGeom prst="rect">
            <a:avLst/>
          </a:prstGeom>
          <a:ln>
            <a:solidFill>
              <a:sysClr val="windowText" lastClr="000000"/>
            </a:solidFill>
          </a:ln>
        </p:spPr>
      </p:pic>
      <p:sp>
        <p:nvSpPr>
          <p:cNvPr id="7" name="TextBox 6">
            <a:extLst>
              <a:ext uri="{FF2B5EF4-FFF2-40B4-BE49-F238E27FC236}">
                <a16:creationId xmlns:a16="http://schemas.microsoft.com/office/drawing/2014/main" id="{B55BCB27-4868-91BB-2D6C-1EBABF865D4D}"/>
              </a:ext>
            </a:extLst>
          </p:cNvPr>
          <p:cNvSpPr txBox="1"/>
          <p:nvPr/>
        </p:nvSpPr>
        <p:spPr>
          <a:xfrm>
            <a:off x="5283200" y="717060"/>
            <a:ext cx="4967223" cy="1773946"/>
          </a:xfrm>
          <a:prstGeom prst="rect">
            <a:avLst/>
          </a:prstGeom>
          <a:solidFill>
            <a:schemeClr val="bg1"/>
          </a:solidFill>
          <a:ln w="19050">
            <a:solidFill>
              <a:srgbClr val="552682"/>
            </a:solidFill>
          </a:ln>
        </p:spPr>
        <p:txBody>
          <a:bodyPr wrap="square" rtlCol="0" anchor="ctr">
            <a:noAutofit/>
          </a:bodyPr>
          <a:lstStyle/>
          <a:p>
            <a:pPr marL="51599" marR="0" lvl="0" indent="0" algn="ctr" defTabSz="479988" rtl="0" eaLnBrk="1" fontAlgn="auto" latinLnBrk="0" hangingPunct="1">
              <a:lnSpc>
                <a:spcPct val="100000"/>
              </a:lnSpc>
              <a:spcBef>
                <a:spcPts val="0"/>
              </a:spcBef>
              <a:spcAft>
                <a:spcPts val="0"/>
              </a:spcAft>
              <a:buClr>
                <a:srgbClr val="C00000"/>
              </a:buClr>
              <a:buSzTx/>
              <a:buFontTx/>
              <a:buNone/>
              <a:tabLst/>
              <a:defRPr/>
            </a:pPr>
            <a:r>
              <a:rPr kumimoji="0" lang="en-GB" sz="1400" b="1" i="0" u="none" strike="noStrike" kern="1200" cap="none" spc="0" normalizeH="0" baseline="0" noProof="0" dirty="0">
                <a:ln>
                  <a:noFill/>
                </a:ln>
                <a:solidFill>
                  <a:srgbClr val="BA3580"/>
                </a:solidFill>
                <a:effectLst/>
                <a:uLnTx/>
                <a:uFillTx/>
                <a:latin typeface="Arial" panose="020B0604020202020204" pitchFamily="34" charset="0"/>
                <a:ea typeface="+mn-ea"/>
                <a:cs typeface="Arial" panose="020B0604020202020204" pitchFamily="34" charset="0"/>
              </a:rPr>
              <a:t>Primary Outcome</a:t>
            </a:r>
          </a:p>
          <a:p>
            <a:pPr marL="51599" marR="0" lvl="0" indent="0" algn="ctr" defTabSz="479988" rtl="0" eaLnBrk="1" fontAlgn="auto" latinLnBrk="0" hangingPunct="1">
              <a:lnSpc>
                <a:spcPct val="100000"/>
              </a:lnSpc>
              <a:spcBef>
                <a:spcPts val="0"/>
              </a:spcBef>
              <a:spcAft>
                <a:spcPts val="0"/>
              </a:spcAft>
              <a:buClr>
                <a:srgbClr val="C00000"/>
              </a:buClr>
              <a:buSzTx/>
              <a:buFontTx/>
              <a:buNone/>
              <a:tabLst/>
              <a:defRPr/>
            </a:pPr>
            <a:r>
              <a:rPr kumimoji="0" lang="en-GB" sz="1400" b="1" i="0" u="none" strike="noStrike" kern="1200" cap="none" spc="0" normalizeH="0" baseline="0" noProof="0" dirty="0">
                <a:ln>
                  <a:noFill/>
                </a:ln>
                <a:solidFill>
                  <a:srgbClr val="BA3580"/>
                </a:solidFill>
                <a:effectLst/>
                <a:uLnTx/>
                <a:uFillTx/>
                <a:latin typeface="Arial" panose="020B0604020202020204" pitchFamily="34" charset="0"/>
                <a:ea typeface="+mn-ea"/>
                <a:cs typeface="Arial" panose="020B0604020202020204" pitchFamily="34" charset="0"/>
              </a:rPr>
              <a:t>All-cause death or hospitalisation for heart failure</a:t>
            </a:r>
          </a:p>
          <a:p>
            <a:pPr marL="51599" marR="0" lvl="0" indent="0" algn="ctr" defTabSz="479988" rtl="0" eaLnBrk="1" fontAlgn="auto" latinLnBrk="0" hangingPunct="1">
              <a:lnSpc>
                <a:spcPct val="100000"/>
              </a:lnSpc>
              <a:spcBef>
                <a:spcPct val="20000"/>
              </a:spcBef>
              <a:spcAft>
                <a:spcPts val="0"/>
              </a:spcAft>
              <a:buClr>
                <a:srgbClr val="C00000"/>
              </a:buClr>
              <a:buSzTx/>
              <a:buFontTx/>
              <a:buNone/>
              <a:tabLst/>
              <a:defRPr/>
            </a:pPr>
            <a:endPar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1599" marR="0" lvl="0" indent="0" algn="ctr" defTabSz="479988" rtl="0" eaLnBrk="1" fontAlgn="auto" latinLnBrk="0" hangingPunct="1">
              <a:lnSpc>
                <a:spcPct val="100000"/>
              </a:lnSpc>
              <a:spcBef>
                <a:spcPct val="20000"/>
              </a:spcBef>
              <a:spcAft>
                <a:spcPts val="0"/>
              </a:spcAft>
              <a:buClr>
                <a:srgbClr val="C00000"/>
              </a:buClr>
              <a:buSzTx/>
              <a:buFontTx/>
              <a:buNone/>
              <a:tabLst/>
              <a:defRPr/>
            </a:pPr>
            <a:r>
              <a:rPr kumimoji="0" lang="en-GB" sz="1400" b="1" i="0" u="none" strike="noStrike" kern="1200" cap="none" spc="0" normalizeH="0" baseline="0" noProof="0" dirty="0">
                <a:ln>
                  <a:noFill/>
                </a:ln>
                <a:solidFill>
                  <a:srgbClr val="BA3580"/>
                </a:solidFill>
                <a:effectLst/>
                <a:uLnTx/>
                <a:uFillTx/>
                <a:latin typeface="Arial" panose="020B0604020202020204" pitchFamily="34" charset="0"/>
                <a:ea typeface="+mn-ea"/>
                <a:cs typeface="Arial" panose="020B0604020202020204" pitchFamily="34" charset="0"/>
              </a:rPr>
              <a:t>Major Secondary Outcome</a:t>
            </a:r>
          </a:p>
          <a:p>
            <a:pPr marL="51599" marR="0" lvl="0" indent="0" algn="ctr" defTabSz="479988" rtl="0" eaLnBrk="1" fontAlgn="auto" latinLnBrk="0" hangingPunct="1">
              <a:lnSpc>
                <a:spcPct val="100000"/>
              </a:lnSpc>
              <a:spcBef>
                <a:spcPct val="20000"/>
              </a:spcBef>
              <a:spcAft>
                <a:spcPts val="0"/>
              </a:spcAft>
              <a:buClr>
                <a:srgbClr val="C00000"/>
              </a:buClr>
              <a:buSzTx/>
              <a:buFontTx/>
              <a:buNone/>
              <a:tabLst/>
              <a:defRPr/>
            </a:pPr>
            <a:r>
              <a:rPr kumimoji="0" lang="en-GB" sz="1400" b="1" i="0" u="none" strike="noStrike" kern="1200" cap="none" spc="0" normalizeH="0" baseline="0" noProof="0" dirty="0">
                <a:ln>
                  <a:noFill/>
                </a:ln>
                <a:solidFill>
                  <a:srgbClr val="BA3580"/>
                </a:solidFill>
                <a:effectLst/>
                <a:uLnTx/>
                <a:uFillTx/>
                <a:latin typeface="Arial" panose="020B0604020202020204" pitchFamily="34" charset="0"/>
                <a:ea typeface="+mn-ea"/>
                <a:cs typeface="Arial" panose="020B0604020202020204" pitchFamily="34" charset="0"/>
              </a:rPr>
              <a:t>Left ventricular ejection fraction at 6- and 12-months</a:t>
            </a:r>
          </a:p>
        </p:txBody>
      </p:sp>
    </p:spTree>
    <p:extLst>
      <p:ext uri="{BB962C8B-B14F-4D97-AF65-F5344CB8AC3E}">
        <p14:creationId xmlns:p14="http://schemas.microsoft.com/office/powerpoint/2010/main" val="1214374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4" descr="A picture containing text, businesscard, vector graphics&#10;&#10;Description automatically generated">
            <a:extLst>
              <a:ext uri="{FF2B5EF4-FFF2-40B4-BE49-F238E27FC236}">
                <a16:creationId xmlns:a16="http://schemas.microsoft.com/office/drawing/2014/main" id="{851B78C4-E4AB-16AB-44CE-25C8652EE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941" y="701748"/>
            <a:ext cx="5736052" cy="5773479"/>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50DB4827-E5BE-2A3D-3AEF-FE3C00435356}"/>
              </a:ext>
            </a:extLst>
          </p:cNvPr>
          <p:cNvPicPr>
            <a:picLocks noChangeAspect="1"/>
          </p:cNvPicPr>
          <p:nvPr/>
        </p:nvPicPr>
        <p:blipFill>
          <a:blip r:embed="rId4"/>
          <a:stretch>
            <a:fillRect/>
          </a:stretch>
        </p:blipFill>
        <p:spPr>
          <a:xfrm>
            <a:off x="87153" y="861236"/>
            <a:ext cx="4601805" cy="5004251"/>
          </a:xfrm>
          <a:prstGeom prst="rect">
            <a:avLst/>
          </a:prstGeom>
        </p:spPr>
      </p:pic>
    </p:spTree>
    <p:extLst>
      <p:ext uri="{BB962C8B-B14F-4D97-AF65-F5344CB8AC3E}">
        <p14:creationId xmlns:p14="http://schemas.microsoft.com/office/powerpoint/2010/main" val="6415707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7331" y="-4550"/>
            <a:ext cx="449669" cy="41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7703"/>
            <a:ext cx="10068339" cy="8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45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5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156038" y="1047348"/>
            <a:ext cx="10130962" cy="3954939"/>
          </a:xfrm>
          <a:prstGeom prst="rect">
            <a:avLst/>
          </a:prstGeom>
        </p:spPr>
        <p:txBody>
          <a:bodyPr vert="horz" lIns="102870" tIns="51435" rIns="102870" bIns="51435"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Samin K. Sharma, MD, MSCAI, FACC</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lang="en-US" altLang="en-US" sz="3800" b="1" i="1" dirty="0">
                <a:solidFill>
                  <a:prstClr val="white"/>
                </a:solidFill>
                <a:latin typeface="Arial" pitchFamily="34" charset="0"/>
                <a:cs typeface="Arial" pitchFamily="34" charset="0"/>
              </a:rPr>
              <a:t> </a:t>
            </a:r>
            <a:r>
              <a:rPr lang="en-US" altLang="en-US" sz="3800" b="1" i="1" dirty="0" smtClean="0">
                <a:solidFill>
                  <a:prstClr val="white"/>
                </a:solidFill>
                <a:latin typeface="Arial" pitchFamily="34" charset="0"/>
                <a:cs typeface="Arial" pitchFamily="34" charset="0"/>
              </a:rPr>
              <a:t> Nothing to disclose</a:t>
            </a: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err="1" smtClean="0">
                <a:ln>
                  <a:noFill/>
                </a:ln>
                <a:solidFill>
                  <a:prstClr val="white"/>
                </a:solidFill>
                <a:effectLst/>
                <a:uLnTx/>
                <a:uFillTx/>
                <a:latin typeface="Arial" pitchFamily="34" charset="0"/>
                <a:ea typeface="+mn-ea"/>
                <a:cs typeface="Arial" pitchFamily="34" charset="0"/>
              </a:rPr>
              <a:t>Annapoorna</a:t>
            </a:r>
            <a:r>
              <a:rPr kumimoji="0" lang="en-US" altLang="en-US" sz="38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 </a:t>
            </a: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 Kini, MD, MRCP, FACC</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Sameer </a:t>
            </a: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Mehta, MD, FACC </a:t>
            </a:r>
            <a:r>
              <a:rPr kumimoji="0" lang="en-US" altLang="en-US" sz="3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(Moderator)</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a:t>
            </a:r>
            <a:r>
              <a:rPr kumimoji="0" lang="en-US" altLang="en-US" sz="3800" b="1" i="1"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disclose</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 name="TextBox 1"/>
          <p:cNvSpPr txBox="1"/>
          <p:nvPr/>
        </p:nvSpPr>
        <p:spPr>
          <a:xfrm>
            <a:off x="242595" y="5346440"/>
            <a:ext cx="9655464" cy="1302921"/>
          </a:xfrm>
          <a:prstGeom prst="rect">
            <a:avLst/>
          </a:prstGeom>
          <a:noFill/>
        </p:spPr>
        <p:txBody>
          <a:bodyPr wrap="none" rtlCol="0">
            <a:spAutoFit/>
          </a:bodyPr>
          <a:lstStyle/>
          <a:p>
            <a:pPr lvl="0" defTabSz="771525">
              <a:spcBef>
                <a:spcPts val="844"/>
              </a:spcBef>
              <a:defRPr/>
            </a:pPr>
            <a:r>
              <a:rPr lang="en-US" altLang="en-US" sz="3600" b="1" dirty="0" err="1">
                <a:solidFill>
                  <a:prstClr val="white"/>
                </a:solidFill>
                <a:latin typeface="Arial" pitchFamily="34" charset="0"/>
                <a:cs typeface="Arial" pitchFamily="34" charset="0"/>
              </a:rPr>
              <a:t>Kefel</a:t>
            </a:r>
            <a:r>
              <a:rPr lang="en-US" altLang="en-US" sz="3600" b="1" dirty="0">
                <a:solidFill>
                  <a:prstClr val="white"/>
                </a:solidFill>
                <a:latin typeface="Arial" pitchFamily="34" charset="0"/>
                <a:cs typeface="Arial" pitchFamily="34" charset="0"/>
              </a:rPr>
              <a:t> Dou, MD, PhD, </a:t>
            </a:r>
            <a:r>
              <a:rPr lang="en-US" altLang="en-US" sz="3600" b="1" dirty="0" smtClean="0">
                <a:solidFill>
                  <a:prstClr val="white"/>
                </a:solidFill>
                <a:latin typeface="Arial" pitchFamily="34" charset="0"/>
                <a:cs typeface="Arial" pitchFamily="34" charset="0"/>
              </a:rPr>
              <a:t>FACC </a:t>
            </a:r>
            <a:r>
              <a:rPr lang="en-US" altLang="en-US" sz="3200" b="1" i="1" dirty="0">
                <a:solidFill>
                  <a:srgbClr val="FF0000"/>
                </a:solidFill>
                <a:latin typeface="Arial" pitchFamily="34" charset="0"/>
                <a:cs typeface="Arial" pitchFamily="34" charset="0"/>
              </a:rPr>
              <a:t>(Guest Moderator)</a:t>
            </a:r>
          </a:p>
          <a:p>
            <a:pPr lvl="0" defTabSz="771525">
              <a:spcBef>
                <a:spcPts val="844"/>
              </a:spcBef>
              <a:defRPr/>
            </a:pPr>
            <a:r>
              <a:rPr lang="en-US" altLang="en-US" sz="3600" b="1" i="1" dirty="0">
                <a:solidFill>
                  <a:prstClr val="white"/>
                </a:solidFill>
                <a:latin typeface="Arial" pitchFamily="34" charset="0"/>
                <a:cs typeface="Arial" pitchFamily="34" charset="0"/>
              </a:rPr>
              <a:t> </a:t>
            </a:r>
            <a:r>
              <a:rPr lang="en-US" altLang="en-US" sz="2000" b="1" i="1" dirty="0">
                <a:solidFill>
                  <a:prstClr val="white"/>
                </a:solidFill>
                <a:latin typeface="Arial" pitchFamily="34" charset="0"/>
                <a:cs typeface="Arial" pitchFamily="34" charset="0"/>
              </a:rPr>
              <a:t>Deputy Director of the Coronary Heart Disease Center, </a:t>
            </a:r>
            <a:r>
              <a:rPr lang="en-US" altLang="en-US" sz="2000" b="1" i="1" dirty="0" err="1">
                <a:solidFill>
                  <a:prstClr val="white"/>
                </a:solidFill>
                <a:latin typeface="Arial" pitchFamily="34" charset="0"/>
                <a:cs typeface="Arial" pitchFamily="34" charset="0"/>
              </a:rPr>
              <a:t>Fuwai</a:t>
            </a:r>
            <a:r>
              <a:rPr lang="en-US" altLang="en-US" sz="2000" b="1" i="1" dirty="0">
                <a:solidFill>
                  <a:prstClr val="white"/>
                </a:solidFill>
                <a:latin typeface="Arial" pitchFamily="34" charset="0"/>
                <a:cs typeface="Arial" pitchFamily="34" charset="0"/>
              </a:rPr>
              <a:t> Hospital, </a:t>
            </a:r>
            <a:r>
              <a:rPr lang="en-US" altLang="en-US" sz="2000" b="1" i="1" dirty="0" smtClean="0">
                <a:solidFill>
                  <a:prstClr val="white"/>
                </a:solidFill>
                <a:latin typeface="Arial" pitchFamily="34" charset="0"/>
                <a:cs typeface="Arial" pitchFamily="34" charset="0"/>
              </a:rPr>
              <a:t>China</a:t>
            </a:r>
            <a:endParaRPr lang="en-US" sz="2000" dirty="0"/>
          </a:p>
        </p:txBody>
      </p:sp>
    </p:spTree>
    <p:extLst>
      <p:ext uri="{BB962C8B-B14F-4D97-AF65-F5344CB8AC3E}">
        <p14:creationId xmlns:p14="http://schemas.microsoft.com/office/powerpoint/2010/main" val="31812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161032"/>
            <a:ext cx="2528876" cy="3165830"/>
            <a:chOff x="457200" y="161032"/>
            <a:chExt cx="2528876" cy="3165830"/>
          </a:xfrm>
        </p:grpSpPr>
        <p:sp>
          <p:nvSpPr>
            <p:cNvPr id="4" name="TextBox 3">
              <a:extLst>
                <a:ext uri="{FF2B5EF4-FFF2-40B4-BE49-F238E27FC236}">
                  <a16:creationId xmlns:a16="http://schemas.microsoft.com/office/drawing/2014/main" id="{2AF69FFE-9D29-4BE8-D69B-E712D94F8E57}"/>
                </a:ext>
              </a:extLst>
            </p:cNvPr>
            <p:cNvSpPr txBox="1"/>
            <p:nvPr/>
          </p:nvSpPr>
          <p:spPr>
            <a:xfrm>
              <a:off x="457200" y="2542032"/>
              <a:ext cx="252887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Hypothesis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Viability characterization predicts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event-free survival</a:t>
              </a:r>
            </a:p>
          </p:txBody>
        </p:sp>
        <p:pic>
          <p:nvPicPr>
            <p:cNvPr id="37" name="Picture 36"/>
            <p:cNvPicPr>
              <a:picLocks noChangeAspect="1"/>
            </p:cNvPicPr>
            <p:nvPr/>
          </p:nvPicPr>
          <p:blipFill>
            <a:blip r:embed="rId3"/>
            <a:stretch>
              <a:fillRect/>
            </a:stretch>
          </p:blipFill>
          <p:spPr>
            <a:xfrm>
              <a:off x="457200" y="161032"/>
              <a:ext cx="2528876" cy="2381000"/>
            </a:xfrm>
            <a:prstGeom prst="rect">
              <a:avLst/>
            </a:prstGeom>
          </p:spPr>
        </p:pic>
      </p:grpSp>
      <p:grpSp>
        <p:nvGrpSpPr>
          <p:cNvPr id="2" name="Group 1"/>
          <p:cNvGrpSpPr/>
          <p:nvPr/>
        </p:nvGrpSpPr>
        <p:grpSpPr>
          <a:xfrm>
            <a:off x="3721551" y="161032"/>
            <a:ext cx="2468937" cy="3165830"/>
            <a:chOff x="3721551" y="161032"/>
            <a:chExt cx="2468937" cy="3165830"/>
          </a:xfrm>
        </p:grpSpPr>
        <p:sp>
          <p:nvSpPr>
            <p:cNvPr id="6" name="TextBox 5">
              <a:extLst>
                <a:ext uri="{FF2B5EF4-FFF2-40B4-BE49-F238E27FC236}">
                  <a16:creationId xmlns:a16="http://schemas.microsoft.com/office/drawing/2014/main" id="{2AF69FFE-9D29-4BE8-D69B-E712D94F8E57}"/>
                </a:ext>
              </a:extLst>
            </p:cNvPr>
            <p:cNvSpPr txBox="1"/>
            <p:nvPr/>
          </p:nvSpPr>
          <p:spPr>
            <a:xfrm>
              <a:off x="3721551" y="2542032"/>
              <a:ext cx="246893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Hypothesis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Viability characterization predicts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left ventricular recovery</a:t>
              </a:r>
            </a:p>
          </p:txBody>
        </p:sp>
        <p:pic>
          <p:nvPicPr>
            <p:cNvPr id="38" name="Picture 37"/>
            <p:cNvPicPr>
              <a:picLocks noChangeAspect="1"/>
            </p:cNvPicPr>
            <p:nvPr/>
          </p:nvPicPr>
          <p:blipFill>
            <a:blip r:embed="rId4"/>
            <a:stretch>
              <a:fillRect/>
            </a:stretch>
          </p:blipFill>
          <p:spPr>
            <a:xfrm>
              <a:off x="3721551" y="161032"/>
              <a:ext cx="2468937" cy="2351937"/>
            </a:xfrm>
            <a:prstGeom prst="rect">
              <a:avLst/>
            </a:prstGeom>
          </p:spPr>
        </p:pic>
      </p:grpSp>
      <p:grpSp>
        <p:nvGrpSpPr>
          <p:cNvPr id="5" name="Group 4"/>
          <p:cNvGrpSpPr/>
          <p:nvPr/>
        </p:nvGrpSpPr>
        <p:grpSpPr>
          <a:xfrm>
            <a:off x="7095742" y="190149"/>
            <a:ext cx="2468882" cy="3124330"/>
            <a:chOff x="7095742" y="190149"/>
            <a:chExt cx="2468882" cy="3124330"/>
          </a:xfrm>
        </p:grpSpPr>
        <p:sp>
          <p:nvSpPr>
            <p:cNvPr id="8" name="TextBox 7">
              <a:extLst>
                <a:ext uri="{FF2B5EF4-FFF2-40B4-BE49-F238E27FC236}">
                  <a16:creationId xmlns:a16="http://schemas.microsoft.com/office/drawing/2014/main" id="{2AF69FFE-9D29-4BE8-D69B-E712D94F8E57}"/>
                </a:ext>
              </a:extLst>
            </p:cNvPr>
            <p:cNvSpPr txBox="1"/>
            <p:nvPr/>
          </p:nvSpPr>
          <p:spPr>
            <a:xfrm>
              <a:off x="7095743" y="2529649"/>
              <a:ext cx="2468881"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Hypothesis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Viability characterization predicts response </a:t>
              </a:r>
              <a:r>
                <a:rPr kumimoji="0" 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 PCI </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vs OMT</a:t>
              </a:r>
            </a:p>
          </p:txBody>
        </p:sp>
        <p:pic>
          <p:nvPicPr>
            <p:cNvPr id="39" name="Picture 38"/>
            <p:cNvPicPr>
              <a:picLocks noChangeAspect="1"/>
            </p:cNvPicPr>
            <p:nvPr/>
          </p:nvPicPr>
          <p:blipFill>
            <a:blip r:embed="rId5"/>
            <a:stretch>
              <a:fillRect/>
            </a:stretch>
          </p:blipFill>
          <p:spPr>
            <a:xfrm>
              <a:off x="7095742" y="190149"/>
              <a:ext cx="2468881" cy="2351883"/>
            </a:xfrm>
            <a:prstGeom prst="rect">
              <a:avLst/>
            </a:prstGeom>
          </p:spPr>
        </p:pic>
      </p:grpSp>
      <p:grpSp>
        <p:nvGrpSpPr>
          <p:cNvPr id="7" name="Group 6"/>
          <p:cNvGrpSpPr/>
          <p:nvPr/>
        </p:nvGrpSpPr>
        <p:grpSpPr>
          <a:xfrm>
            <a:off x="1799808" y="3446736"/>
            <a:ext cx="2823886" cy="3309662"/>
            <a:chOff x="1781879" y="3446736"/>
            <a:chExt cx="2823886" cy="3309662"/>
          </a:xfrm>
        </p:grpSpPr>
        <p:pic>
          <p:nvPicPr>
            <p:cNvPr id="36" name="Picture 35"/>
            <p:cNvPicPr>
              <a:picLocks noChangeAspect="1"/>
            </p:cNvPicPr>
            <p:nvPr/>
          </p:nvPicPr>
          <p:blipFill>
            <a:blip r:embed="rId6"/>
            <a:stretch>
              <a:fillRect/>
            </a:stretch>
          </p:blipFill>
          <p:spPr>
            <a:xfrm>
              <a:off x="1963532" y="3446736"/>
              <a:ext cx="2460580" cy="2524832"/>
            </a:xfrm>
            <a:prstGeom prst="rect">
              <a:avLst/>
            </a:prstGeom>
          </p:spPr>
        </p:pic>
        <p:sp>
          <p:nvSpPr>
            <p:cNvPr id="41" name="TextBox 40">
              <a:extLst>
                <a:ext uri="{FF2B5EF4-FFF2-40B4-BE49-F238E27FC236}">
                  <a16:creationId xmlns:a16="http://schemas.microsoft.com/office/drawing/2014/main" id="{2AF69FFE-9D29-4BE8-D69B-E712D94F8E57}"/>
                </a:ext>
              </a:extLst>
            </p:cNvPr>
            <p:cNvSpPr txBox="1"/>
            <p:nvPr/>
          </p:nvSpPr>
          <p:spPr>
            <a:xfrm>
              <a:off x="1781879" y="5971568"/>
              <a:ext cx="282388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Hypothesis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Left ventricular recovery predicts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event-free survival</a:t>
              </a:r>
            </a:p>
          </p:txBody>
        </p:sp>
      </p:grpSp>
      <p:sp>
        <p:nvSpPr>
          <p:cNvPr id="42" name="Rectangle 41"/>
          <p:cNvSpPr/>
          <p:nvPr/>
        </p:nvSpPr>
        <p:spPr>
          <a:xfrm>
            <a:off x="7935892" y="6499067"/>
            <a:ext cx="2351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9" name="Group 8"/>
          <p:cNvGrpSpPr/>
          <p:nvPr/>
        </p:nvGrpSpPr>
        <p:grpSpPr>
          <a:xfrm>
            <a:off x="5271221" y="3446736"/>
            <a:ext cx="2674915" cy="3302344"/>
            <a:chOff x="5271221" y="3446736"/>
            <a:chExt cx="2674915" cy="3302344"/>
          </a:xfrm>
        </p:grpSpPr>
        <p:pic>
          <p:nvPicPr>
            <p:cNvPr id="40" name="Picture 39"/>
            <p:cNvPicPr>
              <a:picLocks noChangeAspect="1"/>
            </p:cNvPicPr>
            <p:nvPr/>
          </p:nvPicPr>
          <p:blipFill>
            <a:blip r:embed="rId7"/>
            <a:stretch>
              <a:fillRect/>
            </a:stretch>
          </p:blipFill>
          <p:spPr>
            <a:xfrm>
              <a:off x="5376615" y="3446736"/>
              <a:ext cx="2472470" cy="2355303"/>
            </a:xfrm>
            <a:prstGeom prst="rect">
              <a:avLst/>
            </a:prstGeom>
          </p:spPr>
        </p:pic>
        <p:sp>
          <p:nvSpPr>
            <p:cNvPr id="44" name="TextBox 43">
              <a:extLst>
                <a:ext uri="{FF2B5EF4-FFF2-40B4-BE49-F238E27FC236}">
                  <a16:creationId xmlns:a16="http://schemas.microsoft.com/office/drawing/2014/main" id="{6FAC5FB8-DD2E-71D7-2121-B1C26FB3E51B}"/>
                </a:ext>
              </a:extLst>
            </p:cNvPr>
            <p:cNvSpPr txBox="1"/>
            <p:nvPr/>
          </p:nvSpPr>
          <p:spPr>
            <a:xfrm>
              <a:off x="5271221" y="5871917"/>
              <a:ext cx="2674915"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mn-ea"/>
                  <a:cs typeface="Arial" panose="020B0604020202020204" pitchFamily="34" charset="0"/>
                </a:rPr>
                <a:t>Viability characterized by </a:t>
              </a:r>
              <a:r>
                <a:rPr kumimoji="0" lang="en-US" sz="1700" b="1"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mn-ea"/>
                  <a:cs typeface="Arial" panose="020B0604020202020204" pitchFamily="34" charset="0"/>
                </a:rPr>
                <a:t>continuous variables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594504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935892" y="6499067"/>
            <a:ext cx="2351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3DA8FE41-5F15-44A5-C91D-B178CE973B3E}"/>
              </a:ext>
            </a:extLst>
          </p:cNvPr>
          <p:cNvCxnSpPr>
            <a:cxnSpLocks/>
          </p:cNvCxnSpPr>
          <p:nvPr/>
        </p:nvCxnSpPr>
        <p:spPr>
          <a:xfrm flipH="1" flipV="1">
            <a:off x="3071283" y="2519418"/>
            <a:ext cx="191432" cy="85"/>
          </a:xfrm>
          <a:prstGeom prst="straightConnector1">
            <a:avLst/>
          </a:prstGeom>
          <a:noFill/>
          <a:ln w="19050" cap="flat" cmpd="sng" algn="ctr">
            <a:solidFill>
              <a:sysClr val="windowText" lastClr="000000"/>
            </a:solidFill>
            <a:prstDash val="solid"/>
            <a:miter lim="800000"/>
            <a:tailEnd type="triangle"/>
          </a:ln>
          <a:effectLst/>
        </p:spPr>
      </p:cxnSp>
      <p:sp>
        <p:nvSpPr>
          <p:cNvPr id="11" name="Oval 10">
            <a:extLst>
              <a:ext uri="{FF2B5EF4-FFF2-40B4-BE49-F238E27FC236}">
                <a16:creationId xmlns:a16="http://schemas.microsoft.com/office/drawing/2014/main" id="{AC988331-4E89-4696-1B7C-70C40A53FB5A}"/>
              </a:ext>
            </a:extLst>
          </p:cNvPr>
          <p:cNvSpPr/>
          <p:nvPr/>
        </p:nvSpPr>
        <p:spPr>
          <a:xfrm>
            <a:off x="314494" y="2954871"/>
            <a:ext cx="2014485" cy="1785289"/>
          </a:xfrm>
          <a:prstGeom prst="ellipse">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solidFill>
                <a:prstClr val="black"/>
              </a:solidFill>
              <a:effectLst/>
              <a:uLnTx/>
              <a:uFillTx/>
              <a:latin typeface="Arial" panose="020B0604020202020204"/>
              <a:ea typeface="+mn-ea"/>
              <a:cs typeface="+mn-cs"/>
            </a:endParaRPr>
          </a:p>
        </p:txBody>
      </p:sp>
      <p:cxnSp>
        <p:nvCxnSpPr>
          <p:cNvPr id="66" name="Straight Connector 65">
            <a:extLst>
              <a:ext uri="{FF2B5EF4-FFF2-40B4-BE49-F238E27FC236}">
                <a16:creationId xmlns:a16="http://schemas.microsoft.com/office/drawing/2014/main" id="{2522A905-B142-F2FE-7972-F439AFD2D778}"/>
              </a:ext>
            </a:extLst>
          </p:cNvPr>
          <p:cNvCxnSpPr>
            <a:cxnSpLocks/>
          </p:cNvCxnSpPr>
          <p:nvPr/>
        </p:nvCxnSpPr>
        <p:spPr>
          <a:xfrm flipH="1">
            <a:off x="2443975" y="2445222"/>
            <a:ext cx="6691" cy="2388524"/>
          </a:xfrm>
          <a:prstGeom prst="line">
            <a:avLst/>
          </a:prstGeom>
          <a:noFill/>
          <a:ln w="19050" cap="flat" cmpd="sng" algn="ctr">
            <a:solidFill>
              <a:schemeClr val="bg1"/>
            </a:solidFill>
            <a:prstDash val="solid"/>
            <a:miter lim="800000"/>
          </a:ln>
          <a:effectLst/>
        </p:spPr>
      </p:cxnSp>
      <p:cxnSp>
        <p:nvCxnSpPr>
          <p:cNvPr id="67" name="Straight Arrow Connector 66">
            <a:extLst>
              <a:ext uri="{FF2B5EF4-FFF2-40B4-BE49-F238E27FC236}">
                <a16:creationId xmlns:a16="http://schemas.microsoft.com/office/drawing/2014/main" id="{3DA8FE41-5F15-44A5-C91D-B178CE973B3E}"/>
              </a:ext>
            </a:extLst>
          </p:cNvPr>
          <p:cNvCxnSpPr>
            <a:cxnSpLocks/>
          </p:cNvCxnSpPr>
          <p:nvPr/>
        </p:nvCxnSpPr>
        <p:spPr>
          <a:xfrm rot="16200000">
            <a:off x="2630240" y="2276960"/>
            <a:ext cx="1727" cy="338254"/>
          </a:xfrm>
          <a:prstGeom prst="straightConnector1">
            <a:avLst/>
          </a:prstGeom>
          <a:noFill/>
          <a:ln w="19050" cap="flat" cmpd="sng" algn="ctr">
            <a:solidFill>
              <a:schemeClr val="bg1"/>
            </a:solidFill>
            <a:prstDash val="solid"/>
            <a:miter lim="800000"/>
            <a:tailEnd type="triangle"/>
          </a:ln>
          <a:effectLst/>
        </p:spPr>
      </p:cxnSp>
      <p:cxnSp>
        <p:nvCxnSpPr>
          <p:cNvPr id="68" name="Straight Arrow Connector 67">
            <a:extLst>
              <a:ext uri="{FF2B5EF4-FFF2-40B4-BE49-F238E27FC236}">
                <a16:creationId xmlns:a16="http://schemas.microsoft.com/office/drawing/2014/main" id="{CA2F639C-2DD9-5AAB-8BB3-FC4326E9005D}"/>
              </a:ext>
            </a:extLst>
          </p:cNvPr>
          <p:cNvCxnSpPr>
            <a:cxnSpLocks/>
          </p:cNvCxnSpPr>
          <p:nvPr/>
        </p:nvCxnSpPr>
        <p:spPr>
          <a:xfrm rot="16200000">
            <a:off x="2614635" y="4673521"/>
            <a:ext cx="2824" cy="330762"/>
          </a:xfrm>
          <a:prstGeom prst="straightConnector1">
            <a:avLst/>
          </a:prstGeom>
          <a:noFill/>
          <a:ln w="19050" cap="flat" cmpd="sng" algn="ctr">
            <a:solidFill>
              <a:schemeClr val="bg1"/>
            </a:solidFill>
            <a:prstDash val="solid"/>
            <a:miter lim="800000"/>
            <a:tailEnd type="triangle"/>
          </a:ln>
          <a:effectLst/>
        </p:spPr>
      </p:cxnSp>
      <p:sp>
        <p:nvSpPr>
          <p:cNvPr id="69" name="Oval 68">
            <a:extLst>
              <a:ext uri="{FF2B5EF4-FFF2-40B4-BE49-F238E27FC236}">
                <a16:creationId xmlns:a16="http://schemas.microsoft.com/office/drawing/2014/main" id="{0B1BB971-838E-4E66-D898-93BD41EF0C2D}"/>
              </a:ext>
            </a:extLst>
          </p:cNvPr>
          <p:cNvSpPr/>
          <p:nvPr/>
        </p:nvSpPr>
        <p:spPr>
          <a:xfrm>
            <a:off x="109728" y="2769486"/>
            <a:ext cx="1779763" cy="1840889"/>
          </a:xfrm>
          <a:prstGeom prst="ellipse">
            <a:avLst/>
          </a:prstGeom>
          <a:solidFill>
            <a:schemeClr val="bg1"/>
          </a:solidFill>
          <a:ln w="1270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prstClr val="black"/>
                </a:solidFill>
                <a:effectLst/>
                <a:uLnTx/>
                <a:uFillTx/>
                <a:latin typeface="Arial" panose="020B0604020202020204"/>
                <a:ea typeface="+mn-ea"/>
                <a:cs typeface="+mn-cs"/>
              </a:rPr>
              <a:t>All segments </a:t>
            </a:r>
          </a:p>
        </p:txBody>
      </p:sp>
      <p:sp>
        <p:nvSpPr>
          <p:cNvPr id="70" name="Rectangle 69">
            <a:extLst>
              <a:ext uri="{FF2B5EF4-FFF2-40B4-BE49-F238E27FC236}">
                <a16:creationId xmlns:a16="http://schemas.microsoft.com/office/drawing/2014/main" id="{0A11FC82-CFD5-D059-5A60-E5E57AB69DE3}"/>
              </a:ext>
            </a:extLst>
          </p:cNvPr>
          <p:cNvSpPr/>
          <p:nvPr/>
        </p:nvSpPr>
        <p:spPr>
          <a:xfrm>
            <a:off x="2804579" y="4486152"/>
            <a:ext cx="1634792" cy="711988"/>
          </a:xfrm>
          <a:prstGeom prst="rect">
            <a:avLst/>
          </a:prstGeom>
          <a:solidFill>
            <a:sysClr val="window" lastClr="FFFFFF"/>
          </a:solidFill>
          <a:ln w="1270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prstClr val="black"/>
                </a:solidFill>
                <a:effectLst/>
                <a:uLnTx/>
                <a:uFillTx/>
                <a:latin typeface="Arial" panose="020B0604020202020204"/>
                <a:ea typeface="+mn-ea"/>
                <a:cs typeface="+mn-cs"/>
              </a:rPr>
              <a:t>Dysfunctional</a:t>
            </a:r>
          </a:p>
        </p:txBody>
      </p:sp>
      <p:sp>
        <p:nvSpPr>
          <p:cNvPr id="71" name="Rectangle 70">
            <a:extLst>
              <a:ext uri="{FF2B5EF4-FFF2-40B4-BE49-F238E27FC236}">
                <a16:creationId xmlns:a16="http://schemas.microsoft.com/office/drawing/2014/main" id="{14044601-49EE-5707-4725-BBC036BED1F6}"/>
              </a:ext>
            </a:extLst>
          </p:cNvPr>
          <p:cNvSpPr/>
          <p:nvPr/>
        </p:nvSpPr>
        <p:spPr>
          <a:xfrm>
            <a:off x="2834918" y="2087148"/>
            <a:ext cx="1596672" cy="711988"/>
          </a:xfrm>
          <a:prstGeom prst="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Normokinetic</a:t>
            </a:r>
          </a:p>
        </p:txBody>
      </p:sp>
      <p:cxnSp>
        <p:nvCxnSpPr>
          <p:cNvPr id="72" name="Straight Arrow Connector 71">
            <a:extLst>
              <a:ext uri="{FF2B5EF4-FFF2-40B4-BE49-F238E27FC236}">
                <a16:creationId xmlns:a16="http://schemas.microsoft.com/office/drawing/2014/main" id="{B8B5653F-1BA1-414D-74EB-712A5B97556A}"/>
              </a:ext>
            </a:extLst>
          </p:cNvPr>
          <p:cNvCxnSpPr>
            <a:cxnSpLocks/>
          </p:cNvCxnSpPr>
          <p:nvPr/>
        </p:nvCxnSpPr>
        <p:spPr>
          <a:xfrm rot="16200000">
            <a:off x="2165068" y="3411022"/>
            <a:ext cx="0" cy="557818"/>
          </a:xfrm>
          <a:prstGeom prst="straightConnector1">
            <a:avLst/>
          </a:prstGeom>
          <a:noFill/>
          <a:ln w="19050" cap="flat" cmpd="sng" algn="ctr">
            <a:solidFill>
              <a:schemeClr val="bg1"/>
            </a:solidFill>
            <a:prstDash val="solid"/>
            <a:miter lim="800000"/>
            <a:tailEnd type="triangle"/>
          </a:ln>
          <a:effectLst/>
        </p:spPr>
      </p:cxnSp>
      <p:sp>
        <p:nvSpPr>
          <p:cNvPr id="73" name="Oval 72">
            <a:extLst>
              <a:ext uri="{FF2B5EF4-FFF2-40B4-BE49-F238E27FC236}">
                <a16:creationId xmlns:a16="http://schemas.microsoft.com/office/drawing/2014/main" id="{AC988331-4E89-4696-1B7C-70C40A53FB5A}"/>
              </a:ext>
            </a:extLst>
          </p:cNvPr>
          <p:cNvSpPr/>
          <p:nvPr/>
        </p:nvSpPr>
        <p:spPr>
          <a:xfrm>
            <a:off x="364654" y="2783440"/>
            <a:ext cx="1779763" cy="1840889"/>
          </a:xfrm>
          <a:prstGeom prst="ellipse">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solidFill>
                <a:prstClr val="black"/>
              </a:solidFill>
              <a:effectLst/>
              <a:uLnTx/>
              <a:uFillTx/>
              <a:latin typeface="Arial" panose="020B0604020202020204"/>
              <a:ea typeface="+mn-ea"/>
              <a:cs typeface="+mn-cs"/>
            </a:endParaRPr>
          </a:p>
        </p:txBody>
      </p:sp>
      <p:sp>
        <p:nvSpPr>
          <p:cNvPr id="74" name="TextBox 73">
            <a:extLst>
              <a:ext uri="{FF2B5EF4-FFF2-40B4-BE49-F238E27FC236}">
                <a16:creationId xmlns:a16="http://schemas.microsoft.com/office/drawing/2014/main" id="{50343182-0D71-95EF-4688-F99CB6E08AA1}"/>
              </a:ext>
            </a:extLst>
          </p:cNvPr>
          <p:cNvSpPr txBox="1"/>
          <p:nvPr/>
        </p:nvSpPr>
        <p:spPr>
          <a:xfrm>
            <a:off x="2670048" y="1305489"/>
            <a:ext cx="16791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00CC99"/>
                </a:solidFill>
                <a:effectLst/>
                <a:uLnTx/>
                <a:uFillTx/>
                <a:latin typeface="Arial" panose="020B0604020202020204"/>
                <a:ea typeface="+mn-ea"/>
                <a:cs typeface="+mn-cs"/>
              </a:rPr>
              <a:t>Wall motion</a:t>
            </a:r>
          </a:p>
        </p:txBody>
      </p:sp>
      <p:grpSp>
        <p:nvGrpSpPr>
          <p:cNvPr id="75" name="Group 74">
            <a:extLst>
              <a:ext uri="{FF2B5EF4-FFF2-40B4-BE49-F238E27FC236}">
                <a16:creationId xmlns:a16="http://schemas.microsoft.com/office/drawing/2014/main" id="{85D1483B-214E-CFB5-1340-CFF59AD5F59D}"/>
              </a:ext>
            </a:extLst>
          </p:cNvPr>
          <p:cNvGrpSpPr/>
          <p:nvPr/>
        </p:nvGrpSpPr>
        <p:grpSpPr>
          <a:xfrm>
            <a:off x="4439372" y="1305489"/>
            <a:ext cx="3616492" cy="4913701"/>
            <a:chOff x="5502673" y="1348763"/>
            <a:chExt cx="4093449" cy="5007587"/>
          </a:xfrm>
        </p:grpSpPr>
        <p:cxnSp>
          <p:nvCxnSpPr>
            <p:cNvPr id="83" name="Straight Arrow Connector 82">
              <a:extLst>
                <a:ext uri="{FF2B5EF4-FFF2-40B4-BE49-F238E27FC236}">
                  <a16:creationId xmlns:a16="http://schemas.microsoft.com/office/drawing/2014/main" id="{2C341DE4-FB42-9E5B-A354-99DAE881DC9F}"/>
                </a:ext>
              </a:extLst>
            </p:cNvPr>
            <p:cNvCxnSpPr>
              <a:cxnSpLocks/>
              <a:stCxn id="70" idx="3"/>
            </p:cNvCxnSpPr>
            <p:nvPr/>
          </p:nvCxnSpPr>
          <p:spPr>
            <a:xfrm flipV="1">
              <a:off x="5502673" y="4944435"/>
              <a:ext cx="572627" cy="8560"/>
            </a:xfrm>
            <a:prstGeom prst="straightConnector1">
              <a:avLst/>
            </a:prstGeom>
            <a:noFill/>
            <a:ln w="19050" cap="flat" cmpd="sng" algn="ctr">
              <a:solidFill>
                <a:schemeClr val="bg1"/>
              </a:solidFill>
              <a:prstDash val="solid"/>
              <a:miter lim="800000"/>
              <a:tailEnd type="triangle"/>
            </a:ln>
            <a:effectLst/>
          </p:spPr>
        </p:cxnSp>
        <p:sp>
          <p:nvSpPr>
            <p:cNvPr id="84" name="TextBox 83">
              <a:extLst>
                <a:ext uri="{FF2B5EF4-FFF2-40B4-BE49-F238E27FC236}">
                  <a16:creationId xmlns:a16="http://schemas.microsoft.com/office/drawing/2014/main" id="{CAF60B9B-E2D5-74F9-5584-0E77BB704A8D}"/>
                </a:ext>
              </a:extLst>
            </p:cNvPr>
            <p:cNvSpPr txBox="1"/>
            <p:nvPr/>
          </p:nvSpPr>
          <p:spPr>
            <a:xfrm>
              <a:off x="6203856" y="1348763"/>
              <a:ext cx="3392266" cy="3763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00CC99"/>
                  </a:solidFill>
                  <a:effectLst/>
                  <a:uLnTx/>
                  <a:uFillTx/>
                  <a:latin typeface="Arial" panose="020B0604020202020204"/>
                  <a:ea typeface="+mn-ea"/>
                  <a:cs typeface="+mn-cs"/>
                </a:rPr>
                <a:t>Potential for recovery</a:t>
              </a:r>
            </a:p>
          </p:txBody>
        </p:sp>
        <p:sp>
          <p:nvSpPr>
            <p:cNvPr id="85" name="Rectangle 84">
              <a:extLst>
                <a:ext uri="{FF2B5EF4-FFF2-40B4-BE49-F238E27FC236}">
                  <a16:creationId xmlns:a16="http://schemas.microsoft.com/office/drawing/2014/main" id="{8D785445-EE14-4178-BC21-791B417DEAC7}"/>
                </a:ext>
              </a:extLst>
            </p:cNvPr>
            <p:cNvSpPr/>
            <p:nvPr/>
          </p:nvSpPr>
          <p:spPr>
            <a:xfrm>
              <a:off x="6489334" y="3220021"/>
              <a:ext cx="2014485" cy="1153875"/>
            </a:xfrm>
            <a:prstGeom prst="rect">
              <a:avLst/>
            </a:prstGeom>
            <a:solidFill>
              <a:srgbClr val="FFAB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prstClr val="black"/>
                  </a:solidFill>
                  <a:effectLst/>
                  <a:uLnTx/>
                  <a:uFillTx/>
                  <a:latin typeface="Arial" panose="020B0604020202020204"/>
                  <a:ea typeface="+mn-ea"/>
                  <a:cs typeface="+mn-cs"/>
                </a:rPr>
                <a:t>Dysfunctional-Viable</a:t>
              </a:r>
              <a:endParaRPr kumimoji="0" lang="en-GB" sz="1600" b="0" i="0" u="none" strike="noStrike" kern="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prstClr val="black"/>
                  </a:solidFill>
                  <a:effectLst/>
                  <a:uLnTx/>
                  <a:uFillTx/>
                  <a:latin typeface="Arial" panose="020B0604020202020204"/>
                  <a:ea typeface="+mn-ea"/>
                  <a:cs typeface="+mn-cs"/>
                </a:rPr>
                <a:t>DSE (CR)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prstClr val="black"/>
                  </a:solidFill>
                  <a:effectLst/>
                  <a:uLnTx/>
                  <a:uFillTx/>
                  <a:latin typeface="Arial" panose="020B0604020202020204"/>
                  <a:ea typeface="+mn-ea"/>
                  <a:cs typeface="+mn-cs"/>
                </a:rPr>
                <a:t>CMR LGE ≤25%</a:t>
              </a:r>
              <a:endParaRPr kumimoji="0" lang="en-GB" sz="1400" b="1" i="0" u="none" strike="noStrike" kern="0" cap="none" spc="0" normalizeH="0" baseline="0" noProof="0" dirty="0" smtClean="0">
                <a:ln>
                  <a:noFill/>
                </a:ln>
                <a:solidFill>
                  <a:prstClr val="black"/>
                </a:solidFill>
                <a:effectLst/>
                <a:uLnTx/>
                <a:uFillTx/>
                <a:latin typeface="Arial" panose="020B0604020202020204"/>
                <a:ea typeface="+mn-ea"/>
                <a:cs typeface="+mn-cs"/>
              </a:endParaRPr>
            </a:p>
          </p:txBody>
        </p:sp>
        <p:sp>
          <p:nvSpPr>
            <p:cNvPr id="86" name="Rectangle 85">
              <a:extLst>
                <a:ext uri="{FF2B5EF4-FFF2-40B4-BE49-F238E27FC236}">
                  <a16:creationId xmlns:a16="http://schemas.microsoft.com/office/drawing/2014/main" id="{C314A129-0F51-0E02-009C-AD9468F4473F}"/>
                </a:ext>
              </a:extLst>
            </p:cNvPr>
            <p:cNvSpPr/>
            <p:nvPr/>
          </p:nvSpPr>
          <p:spPr>
            <a:xfrm>
              <a:off x="6496664" y="5094908"/>
              <a:ext cx="2014485" cy="1153875"/>
            </a:xfrm>
            <a:prstGeom prst="rect">
              <a:avLst/>
            </a:prstGeom>
            <a:solidFill>
              <a:srgbClr val="C843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prstClr val="white"/>
                  </a:solidFill>
                  <a:effectLst/>
                  <a:uLnTx/>
                  <a:uFillTx/>
                  <a:latin typeface="Arial" panose="020B0604020202020204"/>
                  <a:ea typeface="+mn-ea"/>
                  <a:cs typeface="+mn-cs"/>
                </a:rPr>
                <a:t>Non-Viable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smtClean="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prstClr val="white"/>
                  </a:solidFill>
                  <a:effectLst/>
                  <a:uLnTx/>
                  <a:uFillTx/>
                  <a:latin typeface="Arial" panose="020B0604020202020204"/>
                  <a:ea typeface="+mn-ea"/>
                  <a:cs typeface="+mn-cs"/>
                </a:rPr>
                <a:t>DSE (no CR)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prstClr val="white"/>
                  </a:solidFill>
                  <a:effectLst/>
                  <a:uLnTx/>
                  <a:uFillTx/>
                  <a:latin typeface="Arial" panose="020B0604020202020204"/>
                  <a:ea typeface="+mn-ea"/>
                  <a:cs typeface="+mn-cs"/>
                </a:rPr>
                <a:t>CMR LGE &gt;25%</a:t>
              </a:r>
              <a:endParaRPr kumimoji="0" lang="en-GB" sz="1491" b="1" i="0" u="none" strike="noStrike" kern="0" cap="none" spc="0" normalizeH="0" baseline="0" noProof="0" dirty="0" smtClean="0">
                <a:ln>
                  <a:noFill/>
                </a:ln>
                <a:solidFill>
                  <a:prstClr val="white"/>
                </a:solidFill>
                <a:effectLst/>
                <a:uLnTx/>
                <a:uFillTx/>
                <a:latin typeface="Arial" panose="020B0604020202020204"/>
                <a:ea typeface="+mn-ea"/>
                <a:cs typeface="+mn-cs"/>
              </a:endParaRPr>
            </a:p>
          </p:txBody>
        </p:sp>
        <p:cxnSp>
          <p:nvCxnSpPr>
            <p:cNvPr id="87" name="Straight Connector 86">
              <a:extLst>
                <a:ext uri="{FF2B5EF4-FFF2-40B4-BE49-F238E27FC236}">
                  <a16:creationId xmlns:a16="http://schemas.microsoft.com/office/drawing/2014/main" id="{2E176903-1C0D-EE3C-25C8-4EA739751ED1}"/>
                </a:ext>
              </a:extLst>
            </p:cNvPr>
            <p:cNvCxnSpPr/>
            <p:nvPr/>
          </p:nvCxnSpPr>
          <p:spPr>
            <a:xfrm>
              <a:off x="6127508" y="1604859"/>
              <a:ext cx="0" cy="4751491"/>
            </a:xfrm>
            <a:prstGeom prst="line">
              <a:avLst/>
            </a:prstGeom>
            <a:noFill/>
            <a:ln w="9525" cap="flat" cmpd="sng" algn="ctr">
              <a:solidFill>
                <a:srgbClr val="E6FEFD"/>
              </a:solidFill>
              <a:prstDash val="dash"/>
              <a:miter lim="800000"/>
            </a:ln>
            <a:effectLst/>
          </p:spPr>
        </p:cxnSp>
        <p:cxnSp>
          <p:nvCxnSpPr>
            <p:cNvPr id="88" name="Straight Connector 87">
              <a:extLst>
                <a:ext uri="{FF2B5EF4-FFF2-40B4-BE49-F238E27FC236}">
                  <a16:creationId xmlns:a16="http://schemas.microsoft.com/office/drawing/2014/main" id="{4C70A573-71D5-4241-6ADD-C2C246C62E23}"/>
                </a:ext>
              </a:extLst>
            </p:cNvPr>
            <p:cNvCxnSpPr>
              <a:cxnSpLocks/>
            </p:cNvCxnSpPr>
            <p:nvPr/>
          </p:nvCxnSpPr>
          <p:spPr>
            <a:xfrm>
              <a:off x="6101404" y="3769673"/>
              <a:ext cx="1837" cy="1917106"/>
            </a:xfrm>
            <a:prstGeom prst="line">
              <a:avLst/>
            </a:prstGeom>
            <a:noFill/>
            <a:ln w="19050" cap="flat" cmpd="sng" algn="ctr">
              <a:solidFill>
                <a:schemeClr val="bg1"/>
              </a:solidFill>
              <a:prstDash val="solid"/>
              <a:miter lim="800000"/>
            </a:ln>
            <a:effectLst/>
          </p:spPr>
        </p:cxnSp>
        <p:cxnSp>
          <p:nvCxnSpPr>
            <p:cNvPr id="89" name="Straight Arrow Connector 88">
              <a:extLst>
                <a:ext uri="{FF2B5EF4-FFF2-40B4-BE49-F238E27FC236}">
                  <a16:creationId xmlns:a16="http://schemas.microsoft.com/office/drawing/2014/main" id="{2F6B507F-9F98-E63A-27F4-ED4B69476640}"/>
                </a:ext>
              </a:extLst>
            </p:cNvPr>
            <p:cNvCxnSpPr>
              <a:cxnSpLocks/>
            </p:cNvCxnSpPr>
            <p:nvPr/>
          </p:nvCxnSpPr>
          <p:spPr>
            <a:xfrm rot="16200000">
              <a:off x="6293683" y="3590422"/>
              <a:ext cx="1760" cy="382864"/>
            </a:xfrm>
            <a:prstGeom prst="straightConnector1">
              <a:avLst/>
            </a:prstGeom>
            <a:noFill/>
            <a:ln w="19050" cap="flat" cmpd="sng" algn="ctr">
              <a:solidFill>
                <a:schemeClr val="bg1"/>
              </a:solidFill>
              <a:prstDash val="solid"/>
              <a:miter lim="800000"/>
              <a:tailEnd type="triangle"/>
            </a:ln>
            <a:effectLst/>
          </p:spPr>
        </p:cxnSp>
        <p:cxnSp>
          <p:nvCxnSpPr>
            <p:cNvPr id="90" name="Straight Arrow Connector 89">
              <a:extLst>
                <a:ext uri="{FF2B5EF4-FFF2-40B4-BE49-F238E27FC236}">
                  <a16:creationId xmlns:a16="http://schemas.microsoft.com/office/drawing/2014/main" id="{C6D15A72-2525-D80C-55DB-77B0D8F32353}"/>
                </a:ext>
              </a:extLst>
            </p:cNvPr>
            <p:cNvCxnSpPr>
              <a:cxnSpLocks/>
            </p:cNvCxnSpPr>
            <p:nvPr/>
          </p:nvCxnSpPr>
          <p:spPr>
            <a:xfrm rot="16200000">
              <a:off x="6292485" y="5495698"/>
              <a:ext cx="2878" cy="374384"/>
            </a:xfrm>
            <a:prstGeom prst="straightConnector1">
              <a:avLst/>
            </a:prstGeom>
            <a:noFill/>
            <a:ln w="19050" cap="flat" cmpd="sng" algn="ctr">
              <a:solidFill>
                <a:schemeClr val="bg1"/>
              </a:solidFill>
              <a:prstDash val="solid"/>
              <a:miter lim="800000"/>
              <a:tailEnd type="triangle"/>
            </a:ln>
            <a:effectLst/>
          </p:spPr>
        </p:cxnSp>
      </p:grpSp>
      <p:grpSp>
        <p:nvGrpSpPr>
          <p:cNvPr id="76" name="Group 75">
            <a:extLst>
              <a:ext uri="{FF2B5EF4-FFF2-40B4-BE49-F238E27FC236}">
                <a16:creationId xmlns:a16="http://schemas.microsoft.com/office/drawing/2014/main" id="{7C99B7EA-FA25-068D-CA61-5076722BA6E3}"/>
              </a:ext>
            </a:extLst>
          </p:cNvPr>
          <p:cNvGrpSpPr/>
          <p:nvPr/>
        </p:nvGrpSpPr>
        <p:grpSpPr>
          <a:xfrm>
            <a:off x="7647296" y="1106424"/>
            <a:ext cx="2401959" cy="3734877"/>
            <a:chOff x="9133671" y="1145894"/>
            <a:chExt cx="2718739" cy="3806240"/>
          </a:xfrm>
        </p:grpSpPr>
        <p:sp>
          <p:nvSpPr>
            <p:cNvPr id="77" name="Rectangle 76">
              <a:extLst>
                <a:ext uri="{FF2B5EF4-FFF2-40B4-BE49-F238E27FC236}">
                  <a16:creationId xmlns:a16="http://schemas.microsoft.com/office/drawing/2014/main" id="{E6D819CE-4D11-696D-5B62-B3EEF71255A8}"/>
                </a:ext>
              </a:extLst>
            </p:cNvPr>
            <p:cNvSpPr/>
            <p:nvPr/>
          </p:nvSpPr>
          <p:spPr>
            <a:xfrm>
              <a:off x="9371143" y="3418050"/>
              <a:ext cx="2181027" cy="777027"/>
            </a:xfrm>
            <a:prstGeom prst="rect">
              <a:avLst/>
            </a:prstGeom>
            <a:solidFill>
              <a:srgbClr val="FFAB81"/>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91" b="0" i="0" u="none" strike="noStrike" kern="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prstClr val="black"/>
                  </a:solidFill>
                  <a:effectLst/>
                  <a:uLnTx/>
                  <a:uFillTx/>
                  <a:latin typeface="Arial" panose="020B0604020202020204"/>
                  <a:ea typeface="+mn-ea"/>
                  <a:cs typeface="+mn-cs"/>
                </a:rPr>
                <a:t>Dysfunctional-Viable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91" b="0" i="0" u="none" strike="noStrike" kern="0" cap="none" spc="0" normalizeH="0" baseline="0" noProof="0" dirty="0" smtClean="0">
                <a:ln>
                  <a:noFill/>
                </a:ln>
                <a:solidFill>
                  <a:prstClr val="black"/>
                </a:solidFill>
                <a:effectLst/>
                <a:uLnTx/>
                <a:uFillTx/>
                <a:latin typeface="Arial" panose="020B0604020202020204"/>
                <a:ea typeface="+mn-ea"/>
                <a:cs typeface="+mn-cs"/>
              </a:endParaRPr>
            </a:p>
          </p:txBody>
        </p:sp>
        <p:sp>
          <p:nvSpPr>
            <p:cNvPr id="78" name="Rectangle 77">
              <a:extLst>
                <a:ext uri="{FF2B5EF4-FFF2-40B4-BE49-F238E27FC236}">
                  <a16:creationId xmlns:a16="http://schemas.microsoft.com/office/drawing/2014/main" id="{381D3ED4-2716-98FF-15FC-7419DA1AC6DD}"/>
                </a:ext>
              </a:extLst>
            </p:cNvPr>
            <p:cNvSpPr/>
            <p:nvPr/>
          </p:nvSpPr>
          <p:spPr>
            <a:xfrm>
              <a:off x="9371143" y="2120287"/>
              <a:ext cx="2181027" cy="777027"/>
            </a:xfrm>
            <a:prstGeom prst="rect">
              <a:avLst/>
            </a:prstGeom>
            <a:solidFill>
              <a:srgbClr val="70AD47">
                <a:lumMod val="60000"/>
                <a:lumOff val="40000"/>
              </a:srgb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91" b="0" i="0" u="none" strike="noStrike" kern="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prstClr val="black"/>
                  </a:solidFill>
                  <a:effectLst/>
                  <a:uLnTx/>
                  <a:uFillTx/>
                  <a:latin typeface="Arial" panose="020B0604020202020204"/>
                  <a:ea typeface="+mn-ea"/>
                  <a:cs typeface="+mn-cs"/>
                </a:rPr>
                <a:t>Normal</a:t>
              </a:r>
              <a:endParaRPr kumimoji="0" lang="en-GB" sz="1491" b="1" i="0" u="none" strike="noStrike" kern="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91" b="0" i="0" u="none" strike="noStrike" kern="0" cap="none" spc="0" normalizeH="0" baseline="0" noProof="0" dirty="0" smtClean="0">
                <a:ln>
                  <a:noFill/>
                </a:ln>
                <a:solidFill>
                  <a:prstClr val="black"/>
                </a:solidFill>
                <a:effectLst/>
                <a:uLnTx/>
                <a:uFillTx/>
                <a:latin typeface="Arial" panose="020B0604020202020204"/>
                <a:ea typeface="+mn-ea"/>
                <a:cs typeface="+mn-cs"/>
              </a:endParaRPr>
            </a:p>
          </p:txBody>
        </p:sp>
        <p:sp>
          <p:nvSpPr>
            <p:cNvPr id="79" name="Rounded Rectangle 78">
              <a:extLst>
                <a:ext uri="{FF2B5EF4-FFF2-40B4-BE49-F238E27FC236}">
                  <a16:creationId xmlns:a16="http://schemas.microsoft.com/office/drawing/2014/main" id="{69D343E2-C7E7-B985-5A46-6A2422A39BE7}"/>
                </a:ext>
              </a:extLst>
            </p:cNvPr>
            <p:cNvSpPr/>
            <p:nvPr/>
          </p:nvSpPr>
          <p:spPr>
            <a:xfrm>
              <a:off x="9133671" y="1145894"/>
              <a:ext cx="2718739" cy="3806240"/>
            </a:xfrm>
            <a:prstGeom prst="roundRect">
              <a:avLst/>
            </a:prstGeom>
            <a:noFill/>
            <a:ln w="381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80" name="TextBox 79">
              <a:extLst>
                <a:ext uri="{FF2B5EF4-FFF2-40B4-BE49-F238E27FC236}">
                  <a16:creationId xmlns:a16="http://schemas.microsoft.com/office/drawing/2014/main" id="{2ADFC093-2914-E57B-547F-C7820FBB7099}"/>
                </a:ext>
              </a:extLst>
            </p:cNvPr>
            <p:cNvSpPr txBox="1"/>
            <p:nvPr/>
          </p:nvSpPr>
          <p:spPr>
            <a:xfrm>
              <a:off x="9362356" y="1258267"/>
              <a:ext cx="2189808" cy="721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Arial" panose="020B0604020202020204"/>
                  <a:ea typeface="+mn-ea"/>
                  <a:cs typeface="+mn-cs"/>
                </a:rPr>
                <a:t>All Viable Myocardium</a:t>
              </a:r>
            </a:p>
          </p:txBody>
        </p:sp>
        <p:sp>
          <p:nvSpPr>
            <p:cNvPr id="81" name="TextBox 80">
              <a:extLst>
                <a:ext uri="{FF2B5EF4-FFF2-40B4-BE49-F238E27FC236}">
                  <a16:creationId xmlns:a16="http://schemas.microsoft.com/office/drawing/2014/main" id="{700D071C-F3CA-E6F0-ED94-EB26E96CDC84}"/>
                </a:ext>
              </a:extLst>
            </p:cNvPr>
            <p:cNvSpPr txBox="1"/>
            <p:nvPr/>
          </p:nvSpPr>
          <p:spPr>
            <a:xfrm>
              <a:off x="10284148" y="2886854"/>
              <a:ext cx="481182" cy="5959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FFFF"/>
                  </a:solidFill>
                  <a:effectLst/>
                  <a:uLnTx/>
                  <a:uFillTx/>
                  <a:latin typeface="Arial" panose="020B0604020202020204"/>
                  <a:ea typeface="+mn-ea"/>
                  <a:cs typeface="+mn-cs"/>
                </a:rPr>
                <a:t>+</a:t>
              </a:r>
            </a:p>
          </p:txBody>
        </p:sp>
        <p:sp>
          <p:nvSpPr>
            <p:cNvPr id="82" name="TextBox 81">
              <a:extLst>
                <a:ext uri="{FF2B5EF4-FFF2-40B4-BE49-F238E27FC236}">
                  <a16:creationId xmlns:a16="http://schemas.microsoft.com/office/drawing/2014/main" id="{5BC5E4AA-8D29-C8CE-D68E-90057EBA2692}"/>
                </a:ext>
              </a:extLst>
            </p:cNvPr>
            <p:cNvSpPr txBox="1"/>
            <p:nvPr/>
          </p:nvSpPr>
          <p:spPr>
            <a:xfrm>
              <a:off x="9724731" y="4462196"/>
              <a:ext cx="1465057" cy="3763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FFFFFF"/>
                  </a:solidFill>
                  <a:effectLst/>
                  <a:uLnTx/>
                  <a:uFillTx/>
                  <a:latin typeface="Arial" panose="020B0604020202020204"/>
                  <a:ea typeface="+mn-ea"/>
                  <a:cs typeface="+mn-cs"/>
                </a:rPr>
                <a:t>(% of LV)</a:t>
              </a:r>
            </a:p>
          </p:txBody>
        </p:sp>
      </p:grpSp>
      <p:sp>
        <p:nvSpPr>
          <p:cNvPr id="91" name="TextBox 90"/>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 Viability Characterization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Potential for Recovery</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93" name="Straight Arrow Connector 92">
            <a:extLst>
              <a:ext uri="{FF2B5EF4-FFF2-40B4-BE49-F238E27FC236}">
                <a16:creationId xmlns:a16="http://schemas.microsoft.com/office/drawing/2014/main" id="{7EAFFFB2-A109-E0F5-E0B2-5130393EC501}"/>
              </a:ext>
            </a:extLst>
          </p:cNvPr>
          <p:cNvCxnSpPr>
            <a:cxnSpLocks/>
            <a:stCxn id="85" idx="3"/>
            <a:endCxn id="77" idx="1"/>
          </p:cNvCxnSpPr>
          <p:nvPr/>
        </p:nvCxnSpPr>
        <p:spPr>
          <a:xfrm>
            <a:off x="7090833" y="3707784"/>
            <a:ext cx="766265" cy="9425"/>
          </a:xfrm>
          <a:prstGeom prst="straightConnector1">
            <a:avLst/>
          </a:prstGeom>
          <a:noFill/>
          <a:ln w="19050" cap="flat" cmpd="sng" algn="ctr">
            <a:solidFill>
              <a:schemeClr val="bg1"/>
            </a:solidFill>
            <a:prstDash val="solid"/>
            <a:miter lim="800000"/>
            <a:tailEnd type="triangle"/>
          </a:ln>
          <a:effectLst/>
        </p:spPr>
      </p:cxnSp>
      <p:cxnSp>
        <p:nvCxnSpPr>
          <p:cNvPr id="94" name="Straight Arrow Connector 93">
            <a:extLst>
              <a:ext uri="{FF2B5EF4-FFF2-40B4-BE49-F238E27FC236}">
                <a16:creationId xmlns:a16="http://schemas.microsoft.com/office/drawing/2014/main" id="{EB735A25-6B2D-AEE9-7551-4308BB19F6D0}"/>
              </a:ext>
            </a:extLst>
          </p:cNvPr>
          <p:cNvCxnSpPr>
            <a:cxnSpLocks/>
          </p:cNvCxnSpPr>
          <p:nvPr/>
        </p:nvCxnSpPr>
        <p:spPr>
          <a:xfrm>
            <a:off x="4431590" y="2480743"/>
            <a:ext cx="3425508" cy="0"/>
          </a:xfrm>
          <a:prstGeom prst="straightConnector1">
            <a:avLst/>
          </a:prstGeom>
          <a:noFill/>
          <a:ln w="19050" cap="flat" cmpd="sng" algn="ctr">
            <a:solidFill>
              <a:schemeClr val="bg1"/>
            </a:solidFill>
            <a:prstDash val="solid"/>
            <a:miter lim="800000"/>
            <a:tailEnd type="triangle"/>
          </a:ln>
          <a:effectLst/>
        </p:spPr>
      </p:cxnSp>
      <p:cxnSp>
        <p:nvCxnSpPr>
          <p:cNvPr id="95" name="Straight Connector 94">
            <a:extLst>
              <a:ext uri="{FF2B5EF4-FFF2-40B4-BE49-F238E27FC236}">
                <a16:creationId xmlns:a16="http://schemas.microsoft.com/office/drawing/2014/main" id="{BF723BDC-71CE-33BF-7B3C-B62292D0E4EB}"/>
              </a:ext>
            </a:extLst>
          </p:cNvPr>
          <p:cNvCxnSpPr/>
          <p:nvPr/>
        </p:nvCxnSpPr>
        <p:spPr>
          <a:xfrm>
            <a:off x="7668817" y="1522563"/>
            <a:ext cx="0" cy="4751491"/>
          </a:xfrm>
          <a:prstGeom prst="line">
            <a:avLst/>
          </a:prstGeom>
          <a:noFill/>
          <a:ln w="9525" cap="flat" cmpd="sng" algn="ctr">
            <a:solidFill>
              <a:srgbClr val="E6FEFD"/>
            </a:solidFill>
            <a:prstDash val="dash"/>
            <a:miter lim="800000"/>
          </a:ln>
          <a:effectLst/>
        </p:spPr>
      </p:cxnSp>
      <p:sp>
        <p:nvSpPr>
          <p:cNvPr id="35" name="Oval 34">
            <a:extLst>
              <a:ext uri="{FF2B5EF4-FFF2-40B4-BE49-F238E27FC236}">
                <a16:creationId xmlns:a16="http://schemas.microsoft.com/office/drawing/2014/main" id="{7BE48918-963B-F66B-8B57-A5B940377ADA}"/>
              </a:ext>
            </a:extLst>
          </p:cNvPr>
          <p:cNvSpPr/>
          <p:nvPr/>
        </p:nvSpPr>
        <p:spPr>
          <a:xfrm>
            <a:off x="8080309" y="460642"/>
            <a:ext cx="1321129" cy="667564"/>
          </a:xfrm>
          <a:prstGeom prst="ellipse">
            <a:avLst/>
          </a:prstGeom>
          <a:solidFill>
            <a:schemeClr val="bg1"/>
          </a:solidFill>
          <a:ln w="1270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smtClean="0">
                <a:ln>
                  <a:noFill/>
                </a:ln>
                <a:solidFill>
                  <a:prstClr val="black"/>
                </a:solidFill>
                <a:effectLst/>
                <a:uLnTx/>
                <a:uFillTx/>
                <a:latin typeface="Arial" panose="020B0604020202020204"/>
                <a:ea typeface="+mn-ea"/>
                <a:cs typeface="+mn-cs"/>
              </a:rPr>
              <a:t>610 patients</a:t>
            </a:r>
          </a:p>
        </p:txBody>
      </p:sp>
    </p:spTree>
    <p:extLst>
      <p:ext uri="{BB962C8B-B14F-4D97-AF65-F5344CB8AC3E}">
        <p14:creationId xmlns:p14="http://schemas.microsoft.com/office/powerpoint/2010/main" val="130836119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 Viability Characterization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Scar Burden</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935892" y="6499067"/>
            <a:ext cx="2351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318119" y="1299882"/>
            <a:ext cx="9794070" cy="4894730"/>
            <a:chOff x="918757" y="1143703"/>
            <a:chExt cx="10667243" cy="4956367"/>
          </a:xfrm>
        </p:grpSpPr>
        <p:cxnSp>
          <p:nvCxnSpPr>
            <p:cNvPr id="6" name="Straight Arrow Connector 5">
              <a:extLst>
                <a:ext uri="{FF2B5EF4-FFF2-40B4-BE49-F238E27FC236}">
                  <a16:creationId xmlns:a16="http://schemas.microsoft.com/office/drawing/2014/main" id="{8D063909-3269-8FBD-1D8D-EC79046C5069}"/>
                </a:ext>
              </a:extLst>
            </p:cNvPr>
            <p:cNvCxnSpPr>
              <a:cxnSpLocks/>
            </p:cNvCxnSpPr>
            <p:nvPr/>
          </p:nvCxnSpPr>
          <p:spPr>
            <a:xfrm>
              <a:off x="3238866" y="4017563"/>
              <a:ext cx="3327545" cy="0"/>
            </a:xfrm>
            <a:prstGeom prst="straightConnector1">
              <a:avLst/>
            </a:prstGeom>
            <a:noFill/>
            <a:ln w="19050" cap="flat" cmpd="sng" algn="ctr">
              <a:solidFill>
                <a:schemeClr val="bg1"/>
              </a:solidFill>
              <a:prstDash val="solid"/>
              <a:miter lim="800000"/>
              <a:tailEnd type="triangle"/>
            </a:ln>
            <a:effectLst/>
          </p:spPr>
        </p:cxnSp>
        <p:cxnSp>
          <p:nvCxnSpPr>
            <p:cNvPr id="7" name="Straight Connector 6">
              <a:extLst>
                <a:ext uri="{FF2B5EF4-FFF2-40B4-BE49-F238E27FC236}">
                  <a16:creationId xmlns:a16="http://schemas.microsoft.com/office/drawing/2014/main" id="{8CCF9FD1-4E87-2F13-7726-259F81023569}"/>
                </a:ext>
              </a:extLst>
            </p:cNvPr>
            <p:cNvCxnSpPr>
              <a:cxnSpLocks/>
            </p:cNvCxnSpPr>
            <p:nvPr/>
          </p:nvCxnSpPr>
          <p:spPr>
            <a:xfrm>
              <a:off x="9067914" y="2330599"/>
              <a:ext cx="14261" cy="3373928"/>
            </a:xfrm>
            <a:prstGeom prst="line">
              <a:avLst/>
            </a:prstGeom>
            <a:noFill/>
            <a:ln w="19050" cap="flat" cmpd="sng" algn="ctr">
              <a:solidFill>
                <a:schemeClr val="bg1"/>
              </a:solidFill>
              <a:prstDash val="solid"/>
              <a:miter lim="800000"/>
            </a:ln>
            <a:effectLst/>
          </p:spPr>
        </p:cxnSp>
        <p:sp>
          <p:nvSpPr>
            <p:cNvPr id="8" name="Rectangle 7">
              <a:extLst>
                <a:ext uri="{FF2B5EF4-FFF2-40B4-BE49-F238E27FC236}">
                  <a16:creationId xmlns:a16="http://schemas.microsoft.com/office/drawing/2014/main" id="{35804C80-DEAD-AE7F-3AE8-58099E07A9DE}"/>
                </a:ext>
              </a:extLst>
            </p:cNvPr>
            <p:cNvSpPr/>
            <p:nvPr/>
          </p:nvSpPr>
          <p:spPr>
            <a:xfrm>
              <a:off x="6735699" y="2854380"/>
              <a:ext cx="1578678" cy="637438"/>
            </a:xfrm>
            <a:prstGeom prst="rect">
              <a:avLst/>
            </a:prstGeom>
            <a:solidFill>
              <a:srgbClr val="ED7D31">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91" b="1" i="0" u="none" strike="noStrike" kern="0" cap="none" spc="0" normalizeH="0" baseline="0" noProof="0" dirty="0" smtClean="0">
                  <a:ln>
                    <a:noFill/>
                  </a:ln>
                  <a:solidFill>
                    <a:prstClr val="black"/>
                  </a:solidFill>
                  <a:effectLst/>
                  <a:uLnTx/>
                  <a:uFillTx/>
                  <a:latin typeface="Arial" panose="020B0604020202020204"/>
                  <a:ea typeface="+mn-ea"/>
                  <a:cs typeface="+mn-cs"/>
                </a:rPr>
                <a:t>1 - 25</a:t>
              </a:r>
            </a:p>
          </p:txBody>
        </p:sp>
        <p:sp>
          <p:nvSpPr>
            <p:cNvPr id="9" name="Rectangle 8">
              <a:extLst>
                <a:ext uri="{FF2B5EF4-FFF2-40B4-BE49-F238E27FC236}">
                  <a16:creationId xmlns:a16="http://schemas.microsoft.com/office/drawing/2014/main" id="{84AA119E-0EB4-CA11-882E-FF62F5A38D32}"/>
                </a:ext>
              </a:extLst>
            </p:cNvPr>
            <p:cNvSpPr/>
            <p:nvPr/>
          </p:nvSpPr>
          <p:spPr>
            <a:xfrm>
              <a:off x="6735699" y="3702281"/>
              <a:ext cx="1578678" cy="637438"/>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91" b="1" i="0" u="none" strike="noStrike" kern="0" cap="none" spc="0" normalizeH="0" baseline="0" noProof="0" dirty="0" smtClean="0">
                  <a:ln>
                    <a:noFill/>
                  </a:ln>
                  <a:solidFill>
                    <a:prstClr val="black"/>
                  </a:solidFill>
                  <a:effectLst/>
                  <a:uLnTx/>
                  <a:uFillTx/>
                  <a:latin typeface="Arial" panose="020B0604020202020204"/>
                  <a:ea typeface="+mn-ea"/>
                  <a:cs typeface="+mn-cs"/>
                </a:rPr>
                <a:t>26 - 50</a:t>
              </a:r>
            </a:p>
          </p:txBody>
        </p:sp>
        <p:sp>
          <p:nvSpPr>
            <p:cNvPr id="10" name="Rectangle 9">
              <a:extLst>
                <a:ext uri="{FF2B5EF4-FFF2-40B4-BE49-F238E27FC236}">
                  <a16:creationId xmlns:a16="http://schemas.microsoft.com/office/drawing/2014/main" id="{E1E2EC56-D840-2E91-FE2D-4E202145F39C}"/>
                </a:ext>
              </a:extLst>
            </p:cNvPr>
            <p:cNvSpPr/>
            <p:nvPr/>
          </p:nvSpPr>
          <p:spPr>
            <a:xfrm>
              <a:off x="6723458" y="4539740"/>
              <a:ext cx="1578678" cy="637438"/>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91" b="1" i="0" u="none" strike="noStrike" kern="0" cap="none" spc="0" normalizeH="0" baseline="0" noProof="0" dirty="0" smtClean="0">
                  <a:ln>
                    <a:noFill/>
                  </a:ln>
                  <a:solidFill>
                    <a:prstClr val="black"/>
                  </a:solidFill>
                  <a:effectLst/>
                  <a:uLnTx/>
                  <a:uFillTx/>
                  <a:latin typeface="Arial" panose="020B0604020202020204"/>
                  <a:ea typeface="+mn-ea"/>
                  <a:cs typeface="+mn-cs"/>
                </a:rPr>
                <a:t>51 - 75</a:t>
              </a:r>
            </a:p>
          </p:txBody>
        </p:sp>
        <p:sp>
          <p:nvSpPr>
            <p:cNvPr id="11" name="Rectangle 10">
              <a:extLst>
                <a:ext uri="{FF2B5EF4-FFF2-40B4-BE49-F238E27FC236}">
                  <a16:creationId xmlns:a16="http://schemas.microsoft.com/office/drawing/2014/main" id="{DE337534-3D46-7E10-5FDE-D6892A0DB085}"/>
                </a:ext>
              </a:extLst>
            </p:cNvPr>
            <p:cNvSpPr/>
            <p:nvPr/>
          </p:nvSpPr>
          <p:spPr>
            <a:xfrm>
              <a:off x="9597574" y="3440848"/>
              <a:ext cx="1988426" cy="1133110"/>
            </a:xfrm>
            <a:prstGeom prst="rect">
              <a:avLst/>
            </a:prstGeom>
            <a:solidFill>
              <a:srgbClr val="FFC000">
                <a:lumMod val="40000"/>
                <a:lumOff val="60000"/>
              </a:srgb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91" b="0" i="0" u="none" strike="noStrike" kern="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prstClr val="black"/>
                  </a:solidFill>
                  <a:effectLst/>
                  <a:uLnTx/>
                  <a:uFillTx/>
                  <a:latin typeface="Arial" panose="020B0604020202020204"/>
                  <a:ea typeface="+mn-ea"/>
                  <a:cs typeface="+mn-cs"/>
                </a:rPr>
                <a:t>Scar Burden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91" b="0" i="0" u="none" strike="noStrike" kern="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91" b="1" i="0" u="none" strike="noStrike" kern="0" cap="none" spc="0" normalizeH="0" baseline="0" noProof="0" dirty="0" smtClean="0">
                  <a:ln>
                    <a:noFill/>
                  </a:ln>
                  <a:solidFill>
                    <a:prstClr val="black"/>
                  </a:solidFill>
                  <a:effectLst/>
                  <a:uLnTx/>
                  <a:uFillTx/>
                  <a:latin typeface="Arial" panose="020B0604020202020204"/>
                  <a:ea typeface="+mn-ea"/>
                  <a:cs typeface="+mn-cs"/>
                </a:rPr>
                <a:t>(% of LV)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91" b="0" i="0" u="none" strike="noStrike" kern="0" cap="none" spc="0" normalizeH="0" baseline="0" noProof="0" dirty="0" smtClean="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0B7A144C-70AF-23B7-2998-4F735D6FB00B}"/>
                </a:ext>
              </a:extLst>
            </p:cNvPr>
            <p:cNvSpPr txBox="1"/>
            <p:nvPr/>
          </p:nvSpPr>
          <p:spPr>
            <a:xfrm>
              <a:off x="3835186" y="1360645"/>
              <a:ext cx="1931507" cy="405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AAE2CA"/>
                  </a:solidFill>
                  <a:effectLst/>
                  <a:uLnTx/>
                  <a:uFillTx/>
                  <a:latin typeface="Arial" panose="020B0604020202020204"/>
                  <a:ea typeface="+mn-ea"/>
                  <a:cs typeface="+mn-cs"/>
                </a:rPr>
                <a:t>Wall motion</a:t>
              </a:r>
            </a:p>
          </p:txBody>
        </p:sp>
        <p:sp>
          <p:nvSpPr>
            <p:cNvPr id="13" name="TextBox 12">
              <a:extLst>
                <a:ext uri="{FF2B5EF4-FFF2-40B4-BE49-F238E27FC236}">
                  <a16:creationId xmlns:a16="http://schemas.microsoft.com/office/drawing/2014/main" id="{71E35A5C-06AE-2AF4-A7DB-6C1FB34AFB1E}"/>
                </a:ext>
              </a:extLst>
            </p:cNvPr>
            <p:cNvSpPr txBox="1"/>
            <p:nvPr/>
          </p:nvSpPr>
          <p:spPr>
            <a:xfrm>
              <a:off x="6465759" y="1369851"/>
              <a:ext cx="2363796" cy="405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00CC99"/>
                  </a:solidFill>
                  <a:effectLst/>
                  <a:uLnTx/>
                  <a:uFillTx/>
                  <a:latin typeface="Arial" panose="020B0604020202020204"/>
                  <a:ea typeface="+mn-ea"/>
                  <a:cs typeface="+mn-cs"/>
                </a:rPr>
                <a:t>Segmental scar</a:t>
              </a:r>
            </a:p>
          </p:txBody>
        </p:sp>
        <p:sp>
          <p:nvSpPr>
            <p:cNvPr id="14" name="Oval 13">
              <a:extLst>
                <a:ext uri="{FF2B5EF4-FFF2-40B4-BE49-F238E27FC236}">
                  <a16:creationId xmlns:a16="http://schemas.microsoft.com/office/drawing/2014/main" id="{0F4F57F9-BFBA-8048-D706-E3D28D2A51D2}"/>
                </a:ext>
              </a:extLst>
            </p:cNvPr>
            <p:cNvSpPr/>
            <p:nvPr/>
          </p:nvSpPr>
          <p:spPr>
            <a:xfrm>
              <a:off x="918757" y="3086809"/>
              <a:ext cx="2150821" cy="1876063"/>
            </a:xfrm>
            <a:prstGeom prst="ellipse">
              <a:avLst/>
            </a:prstGeom>
            <a:solidFill>
              <a:schemeClr val="bg1"/>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prstClr val="black"/>
                  </a:solidFill>
                  <a:effectLst/>
                  <a:uLnTx/>
                  <a:uFillTx/>
                  <a:latin typeface="Arial" panose="020B0604020202020204"/>
                  <a:ea typeface="+mn-ea"/>
                  <a:cs typeface="+mn-cs"/>
                </a:rPr>
                <a:t>All segments </a:t>
              </a:r>
            </a:p>
          </p:txBody>
        </p:sp>
        <p:cxnSp>
          <p:nvCxnSpPr>
            <p:cNvPr id="15" name="Straight Arrow Connector 14">
              <a:extLst>
                <a:ext uri="{FF2B5EF4-FFF2-40B4-BE49-F238E27FC236}">
                  <a16:creationId xmlns:a16="http://schemas.microsoft.com/office/drawing/2014/main" id="{95D10B6A-4716-9647-E73E-7F0D9FDA6576}"/>
                </a:ext>
              </a:extLst>
            </p:cNvPr>
            <p:cNvCxnSpPr>
              <a:cxnSpLocks/>
            </p:cNvCxnSpPr>
            <p:nvPr/>
          </p:nvCxnSpPr>
          <p:spPr>
            <a:xfrm>
              <a:off x="9071589" y="4014681"/>
              <a:ext cx="529806" cy="1123"/>
            </a:xfrm>
            <a:prstGeom prst="straightConnector1">
              <a:avLst/>
            </a:prstGeom>
            <a:noFill/>
            <a:ln w="19050" cap="flat" cmpd="sng" algn="ctr">
              <a:solidFill>
                <a:schemeClr val="bg1"/>
              </a:solidFill>
              <a:prstDash val="solid"/>
              <a:miter lim="800000"/>
              <a:tailEnd type="triangle"/>
            </a:ln>
            <a:effectLst/>
          </p:spPr>
        </p:cxnSp>
        <p:pic>
          <p:nvPicPr>
            <p:cNvPr id="16" name="Picture 15">
              <a:extLst>
                <a:ext uri="{FF2B5EF4-FFF2-40B4-BE49-F238E27FC236}">
                  <a16:creationId xmlns:a16="http://schemas.microsoft.com/office/drawing/2014/main" id="{797AEA38-2F07-33F8-75D2-E6AE5486C9FB}"/>
                </a:ext>
              </a:extLst>
            </p:cNvPr>
            <p:cNvPicPr>
              <a:picLocks noChangeAspect="1"/>
            </p:cNvPicPr>
            <p:nvPr/>
          </p:nvPicPr>
          <p:blipFill>
            <a:blip r:embed="rId3"/>
            <a:stretch>
              <a:fillRect/>
            </a:stretch>
          </p:blipFill>
          <p:spPr>
            <a:xfrm>
              <a:off x="10079866" y="4896339"/>
              <a:ext cx="1050877" cy="1203731"/>
            </a:xfrm>
            <a:prstGeom prst="rect">
              <a:avLst/>
            </a:prstGeom>
          </p:spPr>
        </p:pic>
        <p:cxnSp>
          <p:nvCxnSpPr>
            <p:cNvPr id="17" name="Straight Connector 16">
              <a:extLst>
                <a:ext uri="{FF2B5EF4-FFF2-40B4-BE49-F238E27FC236}">
                  <a16:creationId xmlns:a16="http://schemas.microsoft.com/office/drawing/2014/main" id="{21BD2057-EA18-46C1-FA6C-2738D6E12786}"/>
                </a:ext>
              </a:extLst>
            </p:cNvPr>
            <p:cNvCxnSpPr>
              <a:cxnSpLocks/>
            </p:cNvCxnSpPr>
            <p:nvPr/>
          </p:nvCxnSpPr>
          <p:spPr>
            <a:xfrm>
              <a:off x="8314377" y="3177720"/>
              <a:ext cx="753537" cy="0"/>
            </a:xfrm>
            <a:prstGeom prst="line">
              <a:avLst/>
            </a:prstGeom>
            <a:noFill/>
            <a:ln w="19050" cap="flat" cmpd="sng" algn="ctr">
              <a:solidFill>
                <a:schemeClr val="bg1"/>
              </a:solidFill>
              <a:prstDash val="solid"/>
              <a:miter lim="800000"/>
            </a:ln>
            <a:effectLst/>
          </p:spPr>
        </p:cxnSp>
        <p:cxnSp>
          <p:nvCxnSpPr>
            <p:cNvPr id="18" name="Straight Connector 17">
              <a:extLst>
                <a:ext uri="{FF2B5EF4-FFF2-40B4-BE49-F238E27FC236}">
                  <a16:creationId xmlns:a16="http://schemas.microsoft.com/office/drawing/2014/main" id="{373E24A7-242B-56C2-A742-A31268479B88}"/>
                </a:ext>
              </a:extLst>
            </p:cNvPr>
            <p:cNvCxnSpPr>
              <a:cxnSpLocks/>
            </p:cNvCxnSpPr>
            <p:nvPr/>
          </p:nvCxnSpPr>
          <p:spPr>
            <a:xfrm>
              <a:off x="8299137" y="4841898"/>
              <a:ext cx="767397" cy="0"/>
            </a:xfrm>
            <a:prstGeom prst="line">
              <a:avLst/>
            </a:prstGeom>
            <a:noFill/>
            <a:ln w="19050" cap="flat" cmpd="sng" algn="ctr">
              <a:solidFill>
                <a:schemeClr val="bg1"/>
              </a:solidFill>
              <a:prstDash val="solid"/>
              <a:miter lim="800000"/>
            </a:ln>
            <a:effectLst/>
          </p:spPr>
        </p:cxnSp>
        <p:cxnSp>
          <p:nvCxnSpPr>
            <p:cNvPr id="19" name="Straight Connector 18">
              <a:extLst>
                <a:ext uri="{FF2B5EF4-FFF2-40B4-BE49-F238E27FC236}">
                  <a16:creationId xmlns:a16="http://schemas.microsoft.com/office/drawing/2014/main" id="{9B895499-5925-2DDB-603A-ECE5BBB3CE61}"/>
                </a:ext>
              </a:extLst>
            </p:cNvPr>
            <p:cNvCxnSpPr>
              <a:cxnSpLocks/>
            </p:cNvCxnSpPr>
            <p:nvPr/>
          </p:nvCxnSpPr>
          <p:spPr>
            <a:xfrm>
              <a:off x="8314377" y="4014681"/>
              <a:ext cx="775907" cy="0"/>
            </a:xfrm>
            <a:prstGeom prst="line">
              <a:avLst/>
            </a:prstGeom>
            <a:noFill/>
            <a:ln w="19050" cap="flat" cmpd="sng" algn="ctr">
              <a:solidFill>
                <a:schemeClr val="bg1"/>
              </a:solidFill>
              <a:prstDash val="solid"/>
              <a:miter lim="800000"/>
            </a:ln>
            <a:effectLst/>
          </p:spPr>
        </p:cxnSp>
        <p:cxnSp>
          <p:nvCxnSpPr>
            <p:cNvPr id="20" name="Straight Connector 19">
              <a:extLst>
                <a:ext uri="{FF2B5EF4-FFF2-40B4-BE49-F238E27FC236}">
                  <a16:creationId xmlns:a16="http://schemas.microsoft.com/office/drawing/2014/main" id="{BBAF53F6-61B9-C6C1-D310-B87F6607353F}"/>
                </a:ext>
              </a:extLst>
            </p:cNvPr>
            <p:cNvCxnSpPr>
              <a:cxnSpLocks/>
            </p:cNvCxnSpPr>
            <p:nvPr/>
          </p:nvCxnSpPr>
          <p:spPr>
            <a:xfrm>
              <a:off x="8281355" y="5704527"/>
              <a:ext cx="806763" cy="0"/>
            </a:xfrm>
            <a:prstGeom prst="line">
              <a:avLst/>
            </a:prstGeom>
            <a:noFill/>
            <a:ln w="19050" cap="flat" cmpd="sng" algn="ctr">
              <a:solidFill>
                <a:schemeClr val="bg1"/>
              </a:solidFill>
              <a:prstDash val="solid"/>
              <a:miter lim="800000"/>
            </a:ln>
            <a:effectLst/>
          </p:spPr>
        </p:cxnSp>
        <p:sp>
          <p:nvSpPr>
            <p:cNvPr id="21" name="Oval 20">
              <a:extLst>
                <a:ext uri="{FF2B5EF4-FFF2-40B4-BE49-F238E27FC236}">
                  <a16:creationId xmlns:a16="http://schemas.microsoft.com/office/drawing/2014/main" id="{FFF6BB66-19DE-86F6-42DB-19857CE94DCC}"/>
                </a:ext>
              </a:extLst>
            </p:cNvPr>
            <p:cNvSpPr/>
            <p:nvPr/>
          </p:nvSpPr>
          <p:spPr>
            <a:xfrm>
              <a:off x="9781240" y="1143703"/>
              <a:ext cx="1535232" cy="1325562"/>
            </a:xfrm>
            <a:prstGeom prst="ellipse">
              <a:avLst/>
            </a:prstGeom>
            <a:solidFill>
              <a:schemeClr val="bg1"/>
            </a:solidFill>
            <a:ln w="12700" cap="flat" cmpd="sng" algn="ctr">
              <a:solidFill>
                <a:srgbClr val="E7E6E6">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rgbClr val="000000"/>
                  </a:solidFill>
                  <a:effectLst/>
                  <a:uLnTx/>
                  <a:uFillTx/>
                  <a:latin typeface="Arial" panose="020B0604020202020204"/>
                  <a:ea typeface="+mn-ea"/>
                  <a:cs typeface="+mn-cs"/>
                </a:rPr>
                <a:t>478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rgbClr val="000000"/>
                  </a:solidFill>
                  <a:effectLst/>
                  <a:uLnTx/>
                  <a:uFillTx/>
                  <a:latin typeface="Arial" panose="020B0604020202020204"/>
                  <a:ea typeface="+mn-ea"/>
                  <a:cs typeface="+mn-cs"/>
                </a:rPr>
                <a:t>patients</a:t>
              </a:r>
            </a:p>
          </p:txBody>
        </p:sp>
        <p:sp>
          <p:nvSpPr>
            <p:cNvPr id="22" name="Rectangle 21">
              <a:extLst>
                <a:ext uri="{FF2B5EF4-FFF2-40B4-BE49-F238E27FC236}">
                  <a16:creationId xmlns:a16="http://schemas.microsoft.com/office/drawing/2014/main" id="{375C9D46-3D63-638A-E555-530817D1B746}"/>
                </a:ext>
              </a:extLst>
            </p:cNvPr>
            <p:cNvSpPr/>
            <p:nvPr/>
          </p:nvSpPr>
          <p:spPr>
            <a:xfrm>
              <a:off x="6725076" y="5385808"/>
              <a:ext cx="1575441" cy="637438"/>
            </a:xfrm>
            <a:prstGeom prst="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91" b="1" i="0" u="none" strike="noStrike" kern="0" cap="none" spc="0" normalizeH="0" baseline="0" noProof="0" dirty="0" smtClean="0">
                  <a:ln>
                    <a:noFill/>
                  </a:ln>
                  <a:solidFill>
                    <a:prstClr val="white"/>
                  </a:solidFill>
                  <a:effectLst/>
                  <a:uLnTx/>
                  <a:uFillTx/>
                  <a:latin typeface="Arial" panose="020B0604020202020204"/>
                  <a:ea typeface="+mn-ea"/>
                  <a:cs typeface="+mn-cs"/>
                </a:rPr>
                <a:t>76 - 100</a:t>
              </a:r>
            </a:p>
          </p:txBody>
        </p:sp>
        <p:sp>
          <p:nvSpPr>
            <p:cNvPr id="23" name="Rectangle 22">
              <a:extLst>
                <a:ext uri="{FF2B5EF4-FFF2-40B4-BE49-F238E27FC236}">
                  <a16:creationId xmlns:a16="http://schemas.microsoft.com/office/drawing/2014/main" id="{2F1F8776-3EE6-14DD-B57F-350F0F98BC63}"/>
                </a:ext>
              </a:extLst>
            </p:cNvPr>
            <p:cNvSpPr/>
            <p:nvPr/>
          </p:nvSpPr>
          <p:spPr>
            <a:xfrm>
              <a:off x="6723458" y="2011880"/>
              <a:ext cx="1578678" cy="637438"/>
            </a:xfrm>
            <a:prstGeom prst="rect">
              <a:avLst/>
            </a:prstGeom>
            <a:solidFill>
              <a:srgbClr val="ED7D31">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91" b="1" i="0" u="none" strike="noStrike" kern="0" cap="none" spc="0" normalizeH="0" baseline="0" noProof="0" dirty="0" smtClean="0">
                  <a:ln>
                    <a:noFill/>
                  </a:ln>
                  <a:solidFill>
                    <a:prstClr val="black"/>
                  </a:solidFill>
                  <a:effectLst/>
                  <a:uLnTx/>
                  <a:uFillTx/>
                  <a:latin typeface="Arial" panose="020B0604020202020204"/>
                  <a:ea typeface="+mn-ea"/>
                  <a:cs typeface="+mn-cs"/>
                </a:rPr>
                <a:t>0</a:t>
              </a:r>
            </a:p>
          </p:txBody>
        </p:sp>
        <p:cxnSp>
          <p:nvCxnSpPr>
            <p:cNvPr id="24" name="Straight Connector 23">
              <a:extLst>
                <a:ext uri="{FF2B5EF4-FFF2-40B4-BE49-F238E27FC236}">
                  <a16:creationId xmlns:a16="http://schemas.microsoft.com/office/drawing/2014/main" id="{0FFD2D20-2CF6-9E2C-9BC5-2565C9C45226}"/>
                </a:ext>
              </a:extLst>
            </p:cNvPr>
            <p:cNvCxnSpPr>
              <a:cxnSpLocks/>
            </p:cNvCxnSpPr>
            <p:nvPr/>
          </p:nvCxnSpPr>
          <p:spPr>
            <a:xfrm>
              <a:off x="8299137" y="2330599"/>
              <a:ext cx="775907" cy="0"/>
            </a:xfrm>
            <a:prstGeom prst="line">
              <a:avLst/>
            </a:prstGeom>
            <a:noFill/>
            <a:ln w="19050" cap="flat" cmpd="sng" algn="ctr">
              <a:solidFill>
                <a:schemeClr val="bg1"/>
              </a:solidFill>
              <a:prstDash val="solid"/>
              <a:miter lim="800000"/>
            </a:ln>
            <a:effectLst/>
          </p:spPr>
        </p:cxnSp>
      </p:grpSp>
    </p:spTree>
    <p:extLst>
      <p:ext uri="{BB962C8B-B14F-4D97-AF65-F5344CB8AC3E}">
        <p14:creationId xmlns:p14="http://schemas.microsoft.com/office/powerpoint/2010/main" val="67086807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 Design</a:t>
            </a:r>
            <a:endParaRPr kumimoji="0" lang="en-US" sz="3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935892" y="6499067"/>
            <a:ext cx="2351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45" y="764009"/>
            <a:ext cx="10058400" cy="5544637"/>
          </a:xfrm>
          <a:prstGeom prst="rect">
            <a:avLst/>
          </a:prstGeom>
        </p:spPr>
      </p:pic>
    </p:spTree>
    <p:extLst>
      <p:ext uri="{BB962C8B-B14F-4D97-AF65-F5344CB8AC3E}">
        <p14:creationId xmlns:p14="http://schemas.microsoft.com/office/powerpoint/2010/main" val="21622978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18878"/>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 Death or HHF by Viability Characterization</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935892" y="6499067"/>
            <a:ext cx="2351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 name="Group 1"/>
          <p:cNvGrpSpPr/>
          <p:nvPr/>
        </p:nvGrpSpPr>
        <p:grpSpPr>
          <a:xfrm>
            <a:off x="209486" y="1174371"/>
            <a:ext cx="9893808" cy="5301285"/>
            <a:chOff x="182054" y="1146939"/>
            <a:chExt cx="9893808" cy="5301285"/>
          </a:xfrm>
        </p:grpSpPr>
        <p:pic>
          <p:nvPicPr>
            <p:cNvPr id="5" name="Picture 4">
              <a:extLst>
                <a:ext uri="{FF2B5EF4-FFF2-40B4-BE49-F238E27FC236}">
                  <a16:creationId xmlns:a16="http://schemas.microsoft.com/office/drawing/2014/main" id="{C9E91C1A-A1A2-EA9D-C322-611F988FCF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054" y="1146939"/>
              <a:ext cx="9893808" cy="5301285"/>
            </a:xfrm>
            <a:prstGeom prst="rect">
              <a:avLst/>
            </a:prstGeom>
            <a:noFill/>
            <a:ln>
              <a:noFill/>
            </a:ln>
          </p:spPr>
        </p:pic>
        <p:sp>
          <p:nvSpPr>
            <p:cNvPr id="6" name="TextBox 5">
              <a:extLst>
                <a:ext uri="{FF2B5EF4-FFF2-40B4-BE49-F238E27FC236}">
                  <a16:creationId xmlns:a16="http://schemas.microsoft.com/office/drawing/2014/main" id="{5FEC800D-1371-99B7-8D68-FA51283913DB}"/>
                </a:ext>
              </a:extLst>
            </p:cNvPr>
            <p:cNvSpPr txBox="1"/>
            <p:nvPr/>
          </p:nvSpPr>
          <p:spPr>
            <a:xfrm>
              <a:off x="5431536" y="4483629"/>
              <a:ext cx="314553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2929"/>
                  </a:solidFill>
                  <a:effectLst/>
                  <a:uLnTx/>
                  <a:uFillTx/>
                  <a:latin typeface="Calibri" panose="020F0502020204030204" pitchFamily="34" charset="0"/>
                  <a:ea typeface="Calibri" panose="020F0502020204030204" pitchFamily="34" charset="0"/>
                  <a:cs typeface="Times New Roman" panose="02020603050405020304" pitchFamily="18" charset="0"/>
                </a:rPr>
                <a:t>Dysfunctional-Viable Myocardium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2929"/>
                  </a:solidFill>
                  <a:effectLst/>
                  <a:uLnTx/>
                  <a:uFillTx/>
                  <a:latin typeface="Calibri" panose="020F0502020204030204" pitchFamily="34" charset="0"/>
                  <a:ea typeface="Calibri" panose="020F0502020204030204" pitchFamily="34" charset="0"/>
                  <a:cs typeface="Times New Roman" panose="02020603050405020304" pitchFamily="18" charset="0"/>
                </a:rPr>
                <a:t>HR 0.98 (CI 0.93 to 1.04)*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2929"/>
                  </a:solidFill>
                  <a:effectLst/>
                  <a:uLnTx/>
                  <a:uFillTx/>
                  <a:latin typeface="Calibri" panose="020F0502020204030204" pitchFamily="34" charset="0"/>
                  <a:ea typeface="+mn-ea"/>
                  <a:cs typeface="Times New Roman" panose="02020603050405020304" pitchFamily="18" charset="0"/>
                </a:rPr>
                <a:t>p=0.56 (adjusted)</a:t>
              </a:r>
              <a:r>
                <a:rPr kumimoji="0" lang="en-GB" sz="1600" b="1" i="0" u="none" strike="noStrike" kern="1200" cap="none" spc="0" normalizeH="0" baseline="0" noProof="0" dirty="0">
                  <a:ln>
                    <a:noFill/>
                  </a:ln>
                  <a:solidFill>
                    <a:srgbClr val="FF2929"/>
                  </a:solidFill>
                  <a:effectLst/>
                  <a:uLnTx/>
                  <a:uFillTx/>
                  <a:latin typeface="Arial" panose="020B0604020202020204"/>
                  <a:ea typeface="+mn-ea"/>
                  <a:cs typeface="+mn-cs"/>
                </a:rPr>
                <a:t> </a:t>
              </a:r>
              <a:endParaRPr kumimoji="0" lang="en-US" sz="1600" b="1" i="0" u="none" strike="noStrike" kern="1200" cap="none" spc="0" normalizeH="0" baseline="0" noProof="0" dirty="0">
                <a:ln>
                  <a:noFill/>
                </a:ln>
                <a:solidFill>
                  <a:srgbClr val="FF292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15BA6E2-9CD8-41CD-8B55-56744F34D6ED}"/>
                </a:ext>
              </a:extLst>
            </p:cNvPr>
            <p:cNvSpPr txBox="1"/>
            <p:nvPr/>
          </p:nvSpPr>
          <p:spPr>
            <a:xfrm>
              <a:off x="5660137" y="2190133"/>
              <a:ext cx="270662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All-Viable Myocardium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HR 0.93 (CI 0.87 to 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p=0.048 (adjusted)</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A2DB678E-0D32-4860-A76E-111C7DAB9F59}"/>
                </a:ext>
              </a:extLst>
            </p:cNvPr>
            <p:cNvPicPr>
              <a:picLocks noChangeAspect="1"/>
            </p:cNvPicPr>
            <p:nvPr/>
          </p:nvPicPr>
          <p:blipFill>
            <a:blip r:embed="rId4"/>
            <a:stretch>
              <a:fillRect/>
            </a:stretch>
          </p:blipFill>
          <p:spPr>
            <a:xfrm>
              <a:off x="8922074" y="1195705"/>
              <a:ext cx="1044885" cy="994428"/>
            </a:xfrm>
            <a:prstGeom prst="rect">
              <a:avLst/>
            </a:prstGeom>
          </p:spPr>
        </p:pic>
        <p:sp>
          <p:nvSpPr>
            <p:cNvPr id="9" name="TextBox 8">
              <a:extLst>
                <a:ext uri="{FF2B5EF4-FFF2-40B4-BE49-F238E27FC236}">
                  <a16:creationId xmlns:a16="http://schemas.microsoft.com/office/drawing/2014/main" id="{B848A5FA-C709-921D-9339-E79012BE210C}"/>
                </a:ext>
              </a:extLst>
            </p:cNvPr>
            <p:cNvSpPr txBox="1"/>
            <p:nvPr/>
          </p:nvSpPr>
          <p:spPr>
            <a:xfrm>
              <a:off x="182054" y="6171225"/>
              <a:ext cx="23325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panose="020B0604020202020204"/>
                  <a:ea typeface="+mn-ea"/>
                  <a:cs typeface="+mn-cs"/>
                </a:rPr>
                <a:t>*per 10% increase in volume</a:t>
              </a:r>
            </a:p>
          </p:txBody>
        </p:sp>
      </p:grpSp>
    </p:spTree>
    <p:extLst>
      <p:ext uri="{BB962C8B-B14F-4D97-AF65-F5344CB8AC3E}">
        <p14:creationId xmlns:p14="http://schemas.microsoft.com/office/powerpoint/2010/main" val="68704268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18878"/>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 Death or HHF by Scar Burden</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935892" y="6499067"/>
            <a:ext cx="2351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 name="Group 1"/>
          <p:cNvGrpSpPr/>
          <p:nvPr/>
        </p:nvGrpSpPr>
        <p:grpSpPr>
          <a:xfrm>
            <a:off x="109486" y="1096097"/>
            <a:ext cx="10067786" cy="5402970"/>
            <a:chOff x="109486" y="1096097"/>
            <a:chExt cx="9820898" cy="5261300"/>
          </a:xfrm>
        </p:grpSpPr>
        <p:pic>
          <p:nvPicPr>
            <p:cNvPr id="5" name="Picture 4">
              <a:extLst>
                <a:ext uri="{FF2B5EF4-FFF2-40B4-BE49-F238E27FC236}">
                  <a16:creationId xmlns:a16="http://schemas.microsoft.com/office/drawing/2014/main" id="{BC4E40AF-59AA-DEA4-1E9A-4ACD79E926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86" y="1096097"/>
              <a:ext cx="9820898" cy="5261300"/>
            </a:xfrm>
            <a:prstGeom prst="rect">
              <a:avLst/>
            </a:prstGeom>
            <a:noFill/>
            <a:ln>
              <a:noFill/>
            </a:ln>
          </p:spPr>
        </p:pic>
        <p:sp>
          <p:nvSpPr>
            <p:cNvPr id="6" name="TextBox 5">
              <a:extLst>
                <a:ext uri="{FF2B5EF4-FFF2-40B4-BE49-F238E27FC236}">
                  <a16:creationId xmlns:a16="http://schemas.microsoft.com/office/drawing/2014/main" id="{F65833AD-C99E-8DD1-74AC-18E80FC741E5}"/>
                </a:ext>
              </a:extLst>
            </p:cNvPr>
            <p:cNvSpPr txBox="1"/>
            <p:nvPr/>
          </p:nvSpPr>
          <p:spPr>
            <a:xfrm>
              <a:off x="2620455" y="1392512"/>
              <a:ext cx="4851400" cy="13388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HR </a:t>
              </a: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1.18 (CI 1.04 to 1.33)</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p=0.009 (adjusted)</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 10% increase in scar volume</a:t>
              </a:r>
              <a:r>
                <a:rPr kumimoji="0" lang="en-GB" sz="1600" b="1" i="1"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US" sz="1600" b="1" i="1"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66A75F8F-F755-0925-0B9D-9143025ED900}"/>
                </a:ext>
              </a:extLst>
            </p:cNvPr>
            <p:cNvPicPr>
              <a:picLocks noChangeAspect="1"/>
            </p:cNvPicPr>
            <p:nvPr/>
          </p:nvPicPr>
          <p:blipFill>
            <a:blip r:embed="rId4"/>
            <a:stretch>
              <a:fillRect/>
            </a:stretch>
          </p:blipFill>
          <p:spPr>
            <a:xfrm>
              <a:off x="8730944" y="1105449"/>
              <a:ext cx="1133781" cy="1079031"/>
            </a:xfrm>
            <a:prstGeom prst="rect">
              <a:avLst/>
            </a:prstGeom>
          </p:spPr>
        </p:pic>
        <p:pic>
          <p:nvPicPr>
            <p:cNvPr id="8" name="Picture 7">
              <a:extLst>
                <a:ext uri="{FF2B5EF4-FFF2-40B4-BE49-F238E27FC236}">
                  <a16:creationId xmlns:a16="http://schemas.microsoft.com/office/drawing/2014/main" id="{2F046566-A3B9-4EE9-BE22-409AB7C71D45}"/>
                </a:ext>
              </a:extLst>
            </p:cNvPr>
            <p:cNvPicPr>
              <a:picLocks noChangeAspect="1"/>
            </p:cNvPicPr>
            <p:nvPr/>
          </p:nvPicPr>
          <p:blipFill>
            <a:blip r:embed="rId5"/>
            <a:stretch>
              <a:fillRect/>
            </a:stretch>
          </p:blipFill>
          <p:spPr>
            <a:xfrm>
              <a:off x="8728886" y="4443984"/>
              <a:ext cx="854368" cy="978639"/>
            </a:xfrm>
            <a:prstGeom prst="rect">
              <a:avLst/>
            </a:prstGeom>
          </p:spPr>
        </p:pic>
      </p:grpSp>
    </p:spTree>
    <p:extLst>
      <p:ext uri="{BB962C8B-B14F-4D97-AF65-F5344CB8AC3E}">
        <p14:creationId xmlns:p14="http://schemas.microsoft.com/office/powerpoint/2010/main" val="188772565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18878"/>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 Treatment Effect by Viability Characterization</a:t>
            </a:r>
            <a:endParaRPr kumimoji="0" lang="en-US" sz="3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935892" y="6499067"/>
            <a:ext cx="2351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BBB2C00-7016-5D4D-0B20-A3A4D64EF5D3}"/>
              </a:ext>
            </a:extLst>
          </p:cNvPr>
          <p:cNvPicPr>
            <a:picLocks noChangeAspect="1"/>
          </p:cNvPicPr>
          <p:nvPr/>
        </p:nvPicPr>
        <p:blipFill>
          <a:blip r:embed="rId3"/>
          <a:stretch>
            <a:fillRect/>
          </a:stretch>
        </p:blipFill>
        <p:spPr>
          <a:xfrm>
            <a:off x="8394192" y="503927"/>
            <a:ext cx="1252728" cy="1116266"/>
          </a:xfrm>
          <a:prstGeom prst="rect">
            <a:avLst/>
          </a:prstGeom>
        </p:spPr>
      </p:pic>
      <p:grpSp>
        <p:nvGrpSpPr>
          <p:cNvPr id="6" name="Group 5"/>
          <p:cNvGrpSpPr/>
          <p:nvPr/>
        </p:nvGrpSpPr>
        <p:grpSpPr>
          <a:xfrm>
            <a:off x="88458" y="1673352"/>
            <a:ext cx="10131059" cy="4370832"/>
            <a:chOff x="79753" y="1760116"/>
            <a:chExt cx="12075528" cy="3802424"/>
          </a:xfrm>
        </p:grpSpPr>
        <p:pic>
          <p:nvPicPr>
            <p:cNvPr id="7" name="Picture 6">
              <a:extLst>
                <a:ext uri="{FF2B5EF4-FFF2-40B4-BE49-F238E27FC236}">
                  <a16:creationId xmlns:a16="http://schemas.microsoft.com/office/drawing/2014/main" id="{3F08B18C-BFFC-F6A0-F9B0-0F6A018EF1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2625" y="2516791"/>
              <a:ext cx="3944999" cy="2714431"/>
            </a:xfrm>
            <a:prstGeom prst="rect">
              <a:avLst/>
            </a:prstGeom>
            <a:noFill/>
            <a:ln>
              <a:solidFill>
                <a:sysClr val="windowText" lastClr="000000"/>
              </a:solidFill>
            </a:ln>
          </p:spPr>
        </p:pic>
        <p:sp>
          <p:nvSpPr>
            <p:cNvPr id="8" name="TextBox 7">
              <a:extLst>
                <a:ext uri="{FF2B5EF4-FFF2-40B4-BE49-F238E27FC236}">
                  <a16:creationId xmlns:a16="http://schemas.microsoft.com/office/drawing/2014/main" id="{33031A75-D8C8-2355-ABE9-C7C8C02FE396}"/>
                </a:ext>
              </a:extLst>
            </p:cNvPr>
            <p:cNvSpPr txBox="1"/>
            <p:nvPr/>
          </p:nvSpPr>
          <p:spPr>
            <a:xfrm>
              <a:off x="133811" y="5277470"/>
              <a:ext cx="3674310" cy="2721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anose="020B0604020202020204"/>
                  <a:ea typeface="+mn-ea"/>
                  <a:cs typeface="+mn-cs"/>
                </a:rPr>
                <a:t>Adjusted hazard ratio 0.98 (0.61 to 1.59)</a:t>
              </a:r>
            </a:p>
          </p:txBody>
        </p:sp>
        <p:sp>
          <p:nvSpPr>
            <p:cNvPr id="9" name="TextBox 8">
              <a:extLst>
                <a:ext uri="{FF2B5EF4-FFF2-40B4-BE49-F238E27FC236}">
                  <a16:creationId xmlns:a16="http://schemas.microsoft.com/office/drawing/2014/main" id="{6891ADE0-1B7D-317C-11EE-C7FC6351F780}"/>
                </a:ext>
              </a:extLst>
            </p:cNvPr>
            <p:cNvSpPr txBox="1"/>
            <p:nvPr/>
          </p:nvSpPr>
          <p:spPr>
            <a:xfrm>
              <a:off x="4268532" y="5290399"/>
              <a:ext cx="3722308" cy="2721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anose="020B0604020202020204"/>
                  <a:ea typeface="+mn-ea"/>
                  <a:cs typeface="+mn-cs"/>
                </a:rPr>
                <a:t>Adjusted hazard ratio 0.83  (0.54 to 1.28)</a:t>
              </a:r>
            </a:p>
          </p:txBody>
        </p:sp>
        <p:sp>
          <p:nvSpPr>
            <p:cNvPr id="10" name="TextBox 9">
              <a:extLst>
                <a:ext uri="{FF2B5EF4-FFF2-40B4-BE49-F238E27FC236}">
                  <a16:creationId xmlns:a16="http://schemas.microsoft.com/office/drawing/2014/main" id="{F75BAADB-F289-A905-9E4C-EB425DEB96B0}"/>
                </a:ext>
              </a:extLst>
            </p:cNvPr>
            <p:cNvSpPr txBox="1"/>
            <p:nvPr/>
          </p:nvSpPr>
          <p:spPr>
            <a:xfrm>
              <a:off x="8334001" y="5277469"/>
              <a:ext cx="3674310" cy="2721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anose="020B0604020202020204"/>
                  <a:ea typeface="+mn-ea"/>
                  <a:cs typeface="+mn-cs"/>
                </a:rPr>
                <a:t>Adjusted hazard ratio 1.28  (0.79 to </a:t>
              </a:r>
              <a:r>
                <a:rPr kumimoji="0" lang="en-US" sz="1100" b="1" i="0" u="none" strike="noStrike" kern="0" cap="none" spc="0" normalizeH="0" baseline="0" noProof="0" dirty="0" smtClean="0">
                  <a:ln>
                    <a:noFill/>
                  </a:ln>
                  <a:solidFill>
                    <a:srgbClr val="FFFFFF"/>
                  </a:solidFill>
                  <a:effectLst/>
                  <a:uLnTx/>
                  <a:uFillTx/>
                  <a:latin typeface="Arial" panose="020B0604020202020204"/>
                  <a:ea typeface="+mn-ea"/>
                  <a:cs typeface="+mn-cs"/>
                </a:rPr>
                <a:t>2.10</a:t>
              </a:r>
              <a:r>
                <a:rPr kumimoji="0" lang="en-US" sz="1200" b="1" i="0" u="none" strike="noStrike" kern="0" cap="none" spc="0" normalizeH="0" baseline="0" noProof="0" dirty="0" smtClean="0">
                  <a:ln>
                    <a:noFill/>
                  </a:ln>
                  <a:solidFill>
                    <a:srgbClr val="FFFFFF"/>
                  </a:solidFill>
                  <a:effectLst/>
                  <a:uLnTx/>
                  <a:uFillTx/>
                  <a:latin typeface="Arial" panose="020B0604020202020204"/>
                  <a:ea typeface="+mn-ea"/>
                  <a:cs typeface="+mn-cs"/>
                </a:rPr>
                <a:t>)</a:t>
              </a:r>
            </a:p>
          </p:txBody>
        </p:sp>
        <p:pic>
          <p:nvPicPr>
            <p:cNvPr id="12" name="Picture 11">
              <a:extLst>
                <a:ext uri="{FF2B5EF4-FFF2-40B4-BE49-F238E27FC236}">
                  <a16:creationId xmlns:a16="http://schemas.microsoft.com/office/drawing/2014/main" id="{2E5317AE-9358-E8FA-5050-87AEDC32D69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56" y="2519839"/>
              <a:ext cx="3963701" cy="2714434"/>
            </a:xfrm>
            <a:prstGeom prst="rect">
              <a:avLst/>
            </a:prstGeom>
            <a:noFill/>
            <a:ln>
              <a:solidFill>
                <a:sysClr val="windowText" lastClr="000000"/>
              </a:solidFill>
            </a:ln>
          </p:spPr>
        </p:pic>
        <p:pic>
          <p:nvPicPr>
            <p:cNvPr id="13" name="Picture 12">
              <a:extLst>
                <a:ext uri="{FF2B5EF4-FFF2-40B4-BE49-F238E27FC236}">
                  <a16:creationId xmlns:a16="http://schemas.microsoft.com/office/drawing/2014/main" id="{43209D26-C12D-6790-8D45-4DC835B8F1B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6483" y="2519839"/>
              <a:ext cx="3886741" cy="2714069"/>
            </a:xfrm>
            <a:prstGeom prst="rect">
              <a:avLst/>
            </a:prstGeom>
            <a:noFill/>
            <a:ln>
              <a:solidFill>
                <a:sysClr val="windowText" lastClr="000000"/>
              </a:solidFill>
            </a:ln>
          </p:spPr>
        </p:pic>
        <p:pic>
          <p:nvPicPr>
            <p:cNvPr id="14" name="Picture 13">
              <a:extLst>
                <a:ext uri="{FF2B5EF4-FFF2-40B4-BE49-F238E27FC236}">
                  <a16:creationId xmlns:a16="http://schemas.microsoft.com/office/drawing/2014/main" id="{DC91F97D-002F-5640-CE12-E39ADE21CCD2}"/>
                </a:ext>
              </a:extLst>
            </p:cNvPr>
            <p:cNvPicPr>
              <a:picLocks noChangeAspect="1"/>
            </p:cNvPicPr>
            <p:nvPr/>
          </p:nvPicPr>
          <p:blipFill>
            <a:blip r:embed="rId7"/>
            <a:stretch>
              <a:fillRect/>
            </a:stretch>
          </p:blipFill>
          <p:spPr>
            <a:xfrm>
              <a:off x="79753" y="1760116"/>
              <a:ext cx="3992596" cy="736600"/>
            </a:xfrm>
            <a:prstGeom prst="rect">
              <a:avLst/>
            </a:prstGeom>
          </p:spPr>
        </p:pic>
        <p:pic>
          <p:nvPicPr>
            <p:cNvPr id="15" name="Picture 14">
              <a:extLst>
                <a:ext uri="{FF2B5EF4-FFF2-40B4-BE49-F238E27FC236}">
                  <a16:creationId xmlns:a16="http://schemas.microsoft.com/office/drawing/2014/main" id="{6AD71E7F-27E2-2B0D-0987-581EA5AE7218}"/>
                </a:ext>
              </a:extLst>
            </p:cNvPr>
            <p:cNvPicPr>
              <a:picLocks noChangeAspect="1"/>
            </p:cNvPicPr>
            <p:nvPr/>
          </p:nvPicPr>
          <p:blipFill>
            <a:blip r:embed="rId8"/>
            <a:stretch>
              <a:fillRect/>
            </a:stretch>
          </p:blipFill>
          <p:spPr>
            <a:xfrm>
              <a:off x="4181339" y="1760116"/>
              <a:ext cx="3901850" cy="736600"/>
            </a:xfrm>
            <a:prstGeom prst="rect">
              <a:avLst/>
            </a:prstGeom>
          </p:spPr>
        </p:pic>
        <p:pic>
          <p:nvPicPr>
            <p:cNvPr id="16" name="Picture 15">
              <a:extLst>
                <a:ext uri="{FF2B5EF4-FFF2-40B4-BE49-F238E27FC236}">
                  <a16:creationId xmlns:a16="http://schemas.microsoft.com/office/drawing/2014/main" id="{06638C42-96E7-4494-45C1-40B2BEAA474A}"/>
                </a:ext>
              </a:extLst>
            </p:cNvPr>
            <p:cNvPicPr>
              <a:picLocks noChangeAspect="1"/>
            </p:cNvPicPr>
            <p:nvPr/>
          </p:nvPicPr>
          <p:blipFill>
            <a:blip r:embed="rId9"/>
            <a:stretch>
              <a:fillRect/>
            </a:stretch>
          </p:blipFill>
          <p:spPr>
            <a:xfrm>
              <a:off x="8181522" y="1760116"/>
              <a:ext cx="3973759" cy="736600"/>
            </a:xfrm>
            <a:prstGeom prst="rect">
              <a:avLst/>
            </a:prstGeom>
          </p:spPr>
        </p:pic>
      </p:grpSp>
      <p:sp>
        <p:nvSpPr>
          <p:cNvPr id="17" name="TextBox 16">
            <a:extLst>
              <a:ext uri="{FF2B5EF4-FFF2-40B4-BE49-F238E27FC236}">
                <a16:creationId xmlns:a16="http://schemas.microsoft.com/office/drawing/2014/main" id="{6091169A-C528-6C91-9B98-2C7BADE31B57}"/>
              </a:ext>
            </a:extLst>
          </p:cNvPr>
          <p:cNvSpPr txBox="1"/>
          <p:nvPr/>
        </p:nvSpPr>
        <p:spPr>
          <a:xfrm>
            <a:off x="3594609" y="6213715"/>
            <a:ext cx="3082652" cy="407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prstClr val="white"/>
                </a:solidFill>
                <a:effectLst/>
                <a:uLnTx/>
                <a:uFillTx/>
                <a:latin typeface="Arial" panose="020B0604020202020204"/>
                <a:ea typeface="+mn-ea"/>
                <a:cs typeface="+mn-cs"/>
              </a:rPr>
              <a:t>p for interaction = 0.43</a:t>
            </a:r>
          </a:p>
        </p:txBody>
      </p:sp>
    </p:spTree>
    <p:extLst>
      <p:ext uri="{BB962C8B-B14F-4D97-AF65-F5344CB8AC3E}">
        <p14:creationId xmlns:p14="http://schemas.microsoft.com/office/powerpoint/2010/main" val="316455496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18878"/>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 Left Ventricular Recovery by Viability Characterization</a:t>
            </a:r>
            <a:endParaRPr kumimoji="0" lang="en-US" sz="3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935892" y="6499067"/>
            <a:ext cx="2351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207546A-FD7D-0D3F-4C15-6286E86338FA}"/>
              </a:ext>
            </a:extLst>
          </p:cNvPr>
          <p:cNvPicPr>
            <a:picLocks noChangeAspect="1"/>
          </p:cNvPicPr>
          <p:nvPr/>
        </p:nvPicPr>
        <p:blipFill>
          <a:blip r:embed="rId3"/>
          <a:stretch>
            <a:fillRect/>
          </a:stretch>
        </p:blipFill>
        <p:spPr>
          <a:xfrm>
            <a:off x="7658989" y="600744"/>
            <a:ext cx="1452456" cy="1195993"/>
          </a:xfrm>
          <a:prstGeom prst="rect">
            <a:avLst/>
          </a:prstGeom>
        </p:spPr>
      </p:pic>
      <p:pic>
        <p:nvPicPr>
          <p:cNvPr id="6" name="Picture 5">
            <a:extLst>
              <a:ext uri="{FF2B5EF4-FFF2-40B4-BE49-F238E27FC236}">
                <a16:creationId xmlns:a16="http://schemas.microsoft.com/office/drawing/2014/main" id="{C8E945FC-2B1E-88CE-4459-170627B6A8E1}"/>
              </a:ext>
            </a:extLst>
          </p:cNvPr>
          <p:cNvPicPr>
            <a:picLocks noChangeAspect="1"/>
          </p:cNvPicPr>
          <p:nvPr/>
        </p:nvPicPr>
        <p:blipFill>
          <a:blip r:embed="rId4">
            <a:lum bright="-20000" contrast="20000"/>
          </a:blip>
          <a:stretch>
            <a:fillRect/>
          </a:stretch>
        </p:blipFill>
        <p:spPr>
          <a:xfrm>
            <a:off x="201168" y="1924606"/>
            <a:ext cx="9893808" cy="4249019"/>
          </a:xfrm>
          <a:prstGeom prst="rect">
            <a:avLst/>
          </a:prstGeom>
          <a:solidFill>
            <a:schemeClr val="bg1"/>
          </a:solidFill>
        </p:spPr>
      </p:pic>
      <p:sp>
        <p:nvSpPr>
          <p:cNvPr id="7" name="TextBox 6">
            <a:extLst>
              <a:ext uri="{FF2B5EF4-FFF2-40B4-BE49-F238E27FC236}">
                <a16:creationId xmlns:a16="http://schemas.microsoft.com/office/drawing/2014/main" id="{D400B9F2-0891-80C4-A04D-2A01D3029EEC}"/>
              </a:ext>
            </a:extLst>
          </p:cNvPr>
          <p:cNvSpPr txBox="1"/>
          <p:nvPr/>
        </p:nvSpPr>
        <p:spPr>
          <a:xfrm>
            <a:off x="1364235" y="6301494"/>
            <a:ext cx="61373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a:ea typeface="+mn-ea"/>
                <a:cs typeface="+mn-cs"/>
              </a:rPr>
              <a:t>Binary LV recovery: ≥ median change (4.7% EF)</a:t>
            </a:r>
          </a:p>
        </p:txBody>
      </p:sp>
    </p:spTree>
    <p:extLst>
      <p:ext uri="{BB962C8B-B14F-4D97-AF65-F5344CB8AC3E}">
        <p14:creationId xmlns:p14="http://schemas.microsoft.com/office/powerpoint/2010/main" val="230104704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18878"/>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 Treatment Effect by Viability Characterization</a:t>
            </a:r>
            <a:endParaRPr kumimoji="0" lang="en-US" sz="3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935892" y="6499067"/>
            <a:ext cx="2351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5449BC2-8AE6-D516-E588-34B9A87D891A}"/>
              </a:ext>
            </a:extLst>
          </p:cNvPr>
          <p:cNvPicPr>
            <a:picLocks noChangeAspect="1"/>
          </p:cNvPicPr>
          <p:nvPr/>
        </p:nvPicPr>
        <p:blipFill>
          <a:blip r:embed="rId3">
            <a:lum bright="-20000" contrast="20000"/>
          </a:blip>
          <a:stretch>
            <a:fillRect/>
          </a:stretch>
        </p:blipFill>
        <p:spPr>
          <a:xfrm>
            <a:off x="277907" y="1773935"/>
            <a:ext cx="9753600" cy="4725131"/>
          </a:xfrm>
          <a:prstGeom prst="rect">
            <a:avLst/>
          </a:prstGeom>
          <a:solidFill>
            <a:schemeClr val="bg1"/>
          </a:solidFill>
        </p:spPr>
      </p:pic>
      <p:pic>
        <p:nvPicPr>
          <p:cNvPr id="6" name="Picture 5">
            <a:extLst>
              <a:ext uri="{FF2B5EF4-FFF2-40B4-BE49-F238E27FC236}">
                <a16:creationId xmlns:a16="http://schemas.microsoft.com/office/drawing/2014/main" id="{F0182153-B044-63FC-CCA5-BCF30645E494}"/>
              </a:ext>
            </a:extLst>
          </p:cNvPr>
          <p:cNvPicPr>
            <a:picLocks noChangeAspect="1"/>
          </p:cNvPicPr>
          <p:nvPr/>
        </p:nvPicPr>
        <p:blipFill>
          <a:blip r:embed="rId4"/>
          <a:stretch>
            <a:fillRect/>
          </a:stretch>
        </p:blipFill>
        <p:spPr>
          <a:xfrm>
            <a:off x="7534656" y="579382"/>
            <a:ext cx="1289304" cy="1105210"/>
          </a:xfrm>
          <a:prstGeom prst="rect">
            <a:avLst/>
          </a:prstGeom>
        </p:spPr>
      </p:pic>
    </p:spTree>
    <p:extLst>
      <p:ext uri="{BB962C8B-B14F-4D97-AF65-F5344CB8AC3E}">
        <p14:creationId xmlns:p14="http://schemas.microsoft.com/office/powerpoint/2010/main" val="135626903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18878"/>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 Treatment Effect by Viability Characterization</a:t>
            </a:r>
            <a:endParaRPr kumimoji="0" lang="en-US" sz="3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935892" y="6499067"/>
            <a:ext cx="2351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Perera</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D,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09076E7-A0D1-B9E2-ED3B-C04014C6A6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883" y="1133332"/>
            <a:ext cx="8366760" cy="5266944"/>
          </a:xfrm>
          <a:prstGeom prst="rect">
            <a:avLst/>
          </a:prstGeom>
          <a:noFill/>
          <a:ln>
            <a:noFill/>
          </a:ln>
        </p:spPr>
      </p:pic>
      <p:pic>
        <p:nvPicPr>
          <p:cNvPr id="6" name="Picture 5">
            <a:extLst>
              <a:ext uri="{FF2B5EF4-FFF2-40B4-BE49-F238E27FC236}">
                <a16:creationId xmlns:a16="http://schemas.microsoft.com/office/drawing/2014/main" id="{891F4765-7A96-D10B-19A4-2A0BF66F7FCD}"/>
              </a:ext>
            </a:extLst>
          </p:cNvPr>
          <p:cNvPicPr>
            <a:picLocks noChangeAspect="1"/>
          </p:cNvPicPr>
          <p:nvPr/>
        </p:nvPicPr>
        <p:blipFill>
          <a:blip r:embed="rId4"/>
          <a:stretch>
            <a:fillRect/>
          </a:stretch>
        </p:blipFill>
        <p:spPr>
          <a:xfrm>
            <a:off x="8756968" y="720961"/>
            <a:ext cx="1186167" cy="1171847"/>
          </a:xfrm>
          <a:prstGeom prst="rect">
            <a:avLst/>
          </a:prstGeom>
        </p:spPr>
      </p:pic>
      <p:sp>
        <p:nvSpPr>
          <p:cNvPr id="7" name="TextBox 6">
            <a:extLst>
              <a:ext uri="{FF2B5EF4-FFF2-40B4-BE49-F238E27FC236}">
                <a16:creationId xmlns:a16="http://schemas.microsoft.com/office/drawing/2014/main" id="{3D629972-D469-B764-FF48-AA058DDC0515}"/>
              </a:ext>
            </a:extLst>
          </p:cNvPr>
          <p:cNvSpPr txBox="1"/>
          <p:nvPr/>
        </p:nvSpPr>
        <p:spPr>
          <a:xfrm>
            <a:off x="3085859" y="2517235"/>
            <a:ext cx="26248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HR 0.62 (0.41 to 0.95)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p=0.029 (adjusted)</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3462663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34989"/>
            <a:ext cx="8679656" cy="784919"/>
          </a:xfrm>
        </p:spPr>
        <p:txBody>
          <a:bodyPr/>
          <a:lstStyle/>
          <a:p>
            <a:pPr>
              <a:defRPr/>
            </a:pPr>
            <a:r>
              <a:rPr lang="en-US" sz="4000" dirty="0">
                <a:latin typeface="Arial" panose="020B0604020202020204" pitchFamily="34" charset="0"/>
                <a:cs typeface="Arial" panose="020B0604020202020204" pitchFamily="34" charset="0"/>
              </a:rPr>
              <a:t>CCC Live Case # </a:t>
            </a:r>
            <a:r>
              <a:rPr lang="en-US" sz="4000" dirty="0" smtClean="0">
                <a:latin typeface="Arial" panose="020B0604020202020204" pitchFamily="34" charset="0"/>
                <a:cs typeface="Arial" panose="020B0604020202020204" pitchFamily="34" charset="0"/>
              </a:rPr>
              <a:t>166</a:t>
            </a:r>
            <a:endParaRPr lang="en-US" sz="4000" dirty="0">
              <a:latin typeface="Arial" panose="020B0604020202020204" pitchFamily="34" charset="0"/>
              <a:cs typeface="Arial" panose="020B0604020202020204" pitchFamily="34" charset="0"/>
            </a:endParaRP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4244808" y="1957322"/>
            <a:ext cx="6022613" cy="66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71525">
              <a:defRPr/>
            </a:pPr>
            <a:r>
              <a:rPr lang="en-US" altLang="en-US" sz="1900" b="1" dirty="0">
                <a:solidFill>
                  <a:srgbClr val="FFFF00"/>
                </a:solidFill>
                <a:cs typeface="Arial" pitchFamily="34" charset="0"/>
              </a:rPr>
              <a:t>Clinical Variables</a:t>
            </a:r>
          </a:p>
          <a:p>
            <a:pPr defTabSz="771525">
              <a:defRPr/>
            </a:pPr>
            <a:r>
              <a:rPr lang="en-US" altLang="en-US" sz="1900" dirty="0" smtClean="0">
                <a:solidFill>
                  <a:srgbClr val="FFFFFF"/>
                </a:solidFill>
                <a:cs typeface="Arial" pitchFamily="34" charset="0"/>
              </a:rPr>
              <a:t>No prior cardiac history, EF 45-52% on echo</a:t>
            </a:r>
            <a:endParaRPr lang="en-US" altLang="en-US" sz="1900" dirty="0">
              <a:solidFill>
                <a:srgbClr val="FFFFFF"/>
              </a:solidFill>
              <a:cs typeface="Arial" pitchFamily="34" charset="0"/>
            </a:endParaRPr>
          </a:p>
        </p:txBody>
      </p:sp>
      <p:sp>
        <p:nvSpPr>
          <p:cNvPr id="2" name="TextBox 1"/>
          <p:cNvSpPr txBox="1"/>
          <p:nvPr/>
        </p:nvSpPr>
        <p:spPr>
          <a:xfrm>
            <a:off x="4216822" y="871299"/>
            <a:ext cx="6054047" cy="955010"/>
          </a:xfrm>
          <a:prstGeom prst="rect">
            <a:avLst/>
          </a:prstGeom>
          <a:noFill/>
        </p:spPr>
        <p:txBody>
          <a:bodyPr wrap="squar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Present Clinical Presentation</a:t>
            </a:r>
          </a:p>
          <a:p>
            <a:pPr defTabSz="771525">
              <a:defRPr/>
            </a:pPr>
            <a:r>
              <a:rPr lang="en-US" sz="1900" dirty="0">
                <a:solidFill>
                  <a:srgbClr val="FFFFFF"/>
                </a:solidFill>
                <a:latin typeface="Arial" panose="020B0604020202020204" pitchFamily="34" charset="0"/>
                <a:cs typeface="Arial" panose="020B0604020202020204" pitchFamily="34" charset="0"/>
              </a:rPr>
              <a:t>Presented </a:t>
            </a:r>
            <a:r>
              <a:rPr lang="en-US" sz="1900" dirty="0" smtClean="0">
                <a:solidFill>
                  <a:srgbClr val="FFFFFF"/>
                </a:solidFill>
                <a:latin typeface="Arial" panose="020B0604020202020204" pitchFamily="34" charset="0"/>
                <a:cs typeface="Arial" panose="020B0604020202020204" pitchFamily="34" charset="0"/>
              </a:rPr>
              <a:t>with </a:t>
            </a:r>
            <a:r>
              <a:rPr lang="en-US" sz="1900" dirty="0">
                <a:solidFill>
                  <a:srgbClr val="FFFFFF"/>
                </a:solidFill>
                <a:latin typeface="Arial" panose="020B0604020202020204" pitchFamily="34" charset="0"/>
                <a:cs typeface="Arial" panose="020B0604020202020204" pitchFamily="34" charset="0"/>
              </a:rPr>
              <a:t>CCS class </a:t>
            </a:r>
            <a:r>
              <a:rPr lang="en-US" sz="1900" dirty="0" smtClean="0">
                <a:solidFill>
                  <a:srgbClr val="FFFFFF"/>
                </a:solidFill>
                <a:latin typeface="Arial" panose="020B0604020202020204" pitchFamily="34" charset="0"/>
                <a:cs typeface="Arial" panose="020B0604020202020204" pitchFamily="34" charset="0"/>
              </a:rPr>
              <a:t>III angina and +stress MPI for anterior, lateral and inferior ischemia</a:t>
            </a:r>
            <a:endParaRPr lang="en-US" sz="1900"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80735" y="868338"/>
            <a:ext cx="2746148" cy="662622"/>
          </a:xfrm>
          <a:prstGeom prst="rect">
            <a:avLst/>
          </a:prstGeom>
          <a:noFill/>
        </p:spPr>
        <p:txBody>
          <a:bodyPr wrap="non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Patient Demographics</a:t>
            </a:r>
          </a:p>
          <a:p>
            <a:pPr defTabSz="771525">
              <a:defRPr/>
            </a:pPr>
            <a:r>
              <a:rPr lang="en-US" sz="1900" dirty="0" smtClean="0">
                <a:solidFill>
                  <a:srgbClr val="FFFFFF"/>
                </a:solidFill>
                <a:latin typeface="Arial" panose="020B0604020202020204" pitchFamily="34" charset="0"/>
                <a:cs typeface="Arial" panose="020B0604020202020204" pitchFamily="34" charset="0"/>
              </a:rPr>
              <a:t>59 </a:t>
            </a:r>
            <a:r>
              <a:rPr lang="en-US" sz="1900" dirty="0">
                <a:solidFill>
                  <a:srgbClr val="FFFFFF"/>
                </a:solidFill>
                <a:latin typeface="Arial" panose="020B0604020202020204" pitchFamily="34" charset="0"/>
                <a:cs typeface="Arial" panose="020B0604020202020204" pitchFamily="34" charset="0"/>
              </a:rPr>
              <a:t>yrs, </a:t>
            </a:r>
            <a:r>
              <a:rPr lang="en-US" sz="1900" dirty="0" smtClean="0">
                <a:solidFill>
                  <a:srgbClr val="FFFFFF"/>
                </a:solidFill>
                <a:latin typeface="Arial" panose="020B0604020202020204" pitchFamily="34" charset="0"/>
                <a:cs typeface="Arial" panose="020B0604020202020204" pitchFamily="34" charset="0"/>
              </a:rPr>
              <a:t>Male</a:t>
            </a:r>
            <a:endParaRPr lang="en-US" sz="19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90909" y="1932617"/>
            <a:ext cx="2957745" cy="1247398"/>
          </a:xfrm>
          <a:prstGeom prst="rect">
            <a:avLst/>
          </a:prstGeom>
          <a:noFill/>
        </p:spPr>
        <p:txBody>
          <a:bodyPr wrap="non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CAD Risk Factors</a:t>
            </a:r>
            <a:endParaRPr lang="en-US" altLang="en-US" sz="1900" dirty="0">
              <a:solidFill>
                <a:srgbClr val="FFFFFF"/>
              </a:solidFill>
              <a:latin typeface="Arial" panose="020B0604020202020204" pitchFamily="34" charset="0"/>
              <a:cs typeface="Arial" panose="020B0604020202020204" pitchFamily="34" charset="0"/>
            </a:endParaRPr>
          </a:p>
          <a:p>
            <a:pPr defTabSz="771525">
              <a:defRPr/>
            </a:pPr>
            <a:r>
              <a:rPr lang="en-US" altLang="en-US" sz="1900" dirty="0">
                <a:solidFill>
                  <a:srgbClr val="FFFFFF"/>
                </a:solidFill>
                <a:latin typeface="Arial" panose="020B0604020202020204" pitchFamily="34" charset="0"/>
                <a:cs typeface="Arial" panose="020B0604020202020204" pitchFamily="34" charset="0"/>
              </a:rPr>
              <a:t>Controlled Hyperlipidemia</a:t>
            </a:r>
          </a:p>
          <a:p>
            <a:pPr defTabSz="771525">
              <a:defRPr/>
            </a:pPr>
            <a:r>
              <a:rPr lang="en-US" altLang="en-US" sz="1900" dirty="0" smtClean="0">
                <a:solidFill>
                  <a:srgbClr val="FFFFFF"/>
                </a:solidFill>
                <a:latin typeface="Arial" panose="020B0604020202020204" pitchFamily="34" charset="0"/>
                <a:cs typeface="Arial" panose="020B0604020202020204" pitchFamily="34" charset="0"/>
              </a:rPr>
              <a:t>Current Smoker</a:t>
            </a:r>
          </a:p>
          <a:p>
            <a:pPr defTabSz="771525">
              <a:defRPr/>
            </a:pPr>
            <a:r>
              <a:rPr lang="en-US" altLang="en-US" sz="1900" dirty="0" smtClean="0">
                <a:solidFill>
                  <a:srgbClr val="FFFFFF"/>
                </a:solidFill>
                <a:latin typeface="Arial" panose="020B0604020202020204" pitchFamily="34" charset="0"/>
                <a:cs typeface="Arial" panose="020B0604020202020204" pitchFamily="34" charset="0"/>
              </a:rPr>
              <a:t>SAQ-7 score:56</a:t>
            </a:r>
          </a:p>
        </p:txBody>
      </p:sp>
      <p:sp>
        <p:nvSpPr>
          <p:cNvPr id="6" name="TextBox 5"/>
          <p:cNvSpPr txBox="1"/>
          <p:nvPr/>
        </p:nvSpPr>
        <p:spPr>
          <a:xfrm>
            <a:off x="563556" y="3431112"/>
            <a:ext cx="9101439" cy="631845"/>
          </a:xfrm>
          <a:prstGeom prst="rect">
            <a:avLst/>
          </a:prstGeom>
          <a:noFill/>
        </p:spPr>
        <p:txBody>
          <a:bodyPr wrap="square" lIns="77095" tIns="38547" rIns="77095" bIns="38547" rtlCol="0">
            <a:spAutoFit/>
          </a:bodyPr>
          <a:lstStyle/>
          <a:p>
            <a:pPr defTabSz="771525">
              <a:defRPr/>
            </a:pPr>
            <a:r>
              <a:rPr lang="en-US" altLang="en-US" sz="1800" b="1" dirty="0">
                <a:solidFill>
                  <a:srgbClr val="FFFF00"/>
                </a:solidFill>
                <a:latin typeface="Arial" panose="020B0604020202020204" pitchFamily="34" charset="0"/>
                <a:cs typeface="Arial" panose="020B0604020202020204" pitchFamily="34" charset="0"/>
              </a:rPr>
              <a:t>Medications</a:t>
            </a:r>
          </a:p>
          <a:p>
            <a:pPr defTabSz="771525">
              <a:defRPr/>
            </a:pPr>
            <a:r>
              <a:rPr lang="en-US" altLang="en-US" sz="1800" dirty="0" smtClean="0">
                <a:solidFill>
                  <a:srgbClr val="FFFFFF"/>
                </a:solidFill>
                <a:latin typeface="Arial" panose="020B0604020202020204" pitchFamily="34" charset="0"/>
                <a:cs typeface="Arial" panose="020B0604020202020204" pitchFamily="34" charset="0"/>
              </a:rPr>
              <a:t>Aspirin, </a:t>
            </a:r>
            <a:r>
              <a:rPr lang="en-US" altLang="en-US" sz="1800" dirty="0">
                <a:solidFill>
                  <a:srgbClr val="FFFFFF"/>
                </a:solidFill>
                <a:latin typeface="Arial" panose="020B0604020202020204" pitchFamily="34" charset="0"/>
                <a:cs typeface="Arial" panose="020B0604020202020204" pitchFamily="34" charset="0"/>
              </a:rPr>
              <a:t>Amlodipine, </a:t>
            </a:r>
            <a:r>
              <a:rPr lang="en-US" altLang="en-US" sz="1800" dirty="0" smtClean="0">
                <a:solidFill>
                  <a:srgbClr val="FFFFFF"/>
                </a:solidFill>
                <a:latin typeface="Arial" panose="020B0604020202020204" pitchFamily="34" charset="0"/>
                <a:cs typeface="Arial" panose="020B0604020202020204" pitchFamily="34" charset="0"/>
              </a:rPr>
              <a:t>Atorvastatin</a:t>
            </a:r>
            <a:endParaRPr lang="en-US" sz="1800" dirty="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66052" y="5469944"/>
            <a:ext cx="10173198" cy="1370508"/>
          </a:xfrm>
          <a:prstGeom prst="rect">
            <a:avLst/>
          </a:prstGeom>
          <a:noFill/>
        </p:spPr>
        <p:txBody>
          <a:bodyPr wrap="square" lIns="77095" tIns="38547" rIns="77095" bIns="38547" rtlCol="0">
            <a:spAutoFit/>
          </a:bodyPr>
          <a:lstStyle/>
          <a:p>
            <a:pPr defTabSz="771525">
              <a:defRPr/>
            </a:pPr>
            <a:r>
              <a:rPr lang="en-US" altLang="en-US" sz="2800" b="1" dirty="0">
                <a:solidFill>
                  <a:srgbClr val="FFFF00"/>
                </a:solidFill>
                <a:latin typeface="Arial" panose="020B0604020202020204" pitchFamily="34" charset="0"/>
                <a:cs typeface="Arial" panose="020B0604020202020204" pitchFamily="34" charset="0"/>
              </a:rPr>
              <a:t>Plan: </a:t>
            </a:r>
            <a:r>
              <a:rPr lang="en-US" altLang="en-US" sz="2800" dirty="0">
                <a:solidFill>
                  <a:srgbClr val="FFFFFF"/>
                </a:solidFill>
                <a:latin typeface="Arial" panose="020B0604020202020204" pitchFamily="34" charset="0"/>
                <a:cs typeface="Arial" panose="020B0604020202020204" pitchFamily="34" charset="0"/>
              </a:rPr>
              <a:t>Now planned for </a:t>
            </a:r>
            <a:r>
              <a:rPr lang="en-US" altLang="en-US" sz="2800" dirty="0" smtClean="0">
                <a:solidFill>
                  <a:srgbClr val="FFFFFF"/>
                </a:solidFill>
                <a:latin typeface="Arial" panose="020B0604020202020204" pitchFamily="34" charset="0"/>
                <a:cs typeface="Arial" panose="020B0604020202020204" pitchFamily="34" charset="0"/>
              </a:rPr>
              <a:t>imaging and contralateral angiography guided staged complex PCI </a:t>
            </a:r>
            <a:r>
              <a:rPr lang="en-US" altLang="en-US" sz="2800" dirty="0">
                <a:solidFill>
                  <a:srgbClr val="FFFFFF"/>
                </a:solidFill>
                <a:latin typeface="Arial" panose="020B0604020202020204" pitchFamily="34" charset="0"/>
                <a:cs typeface="Arial" panose="020B0604020202020204" pitchFamily="34" charset="0"/>
              </a:rPr>
              <a:t>of </a:t>
            </a:r>
            <a:r>
              <a:rPr lang="en-US" altLang="en-US" sz="2800" dirty="0" smtClean="0">
                <a:solidFill>
                  <a:srgbClr val="FFFFFF"/>
                </a:solidFill>
                <a:latin typeface="Arial" panose="020B0604020202020204" pitchFamily="34" charset="0"/>
                <a:cs typeface="Arial" panose="020B0604020202020204" pitchFamily="34" charset="0"/>
              </a:rPr>
              <a:t>CTO LAD-D1 bifurcation using Mini-Crush technique.</a:t>
            </a:r>
            <a:endParaRPr lang="en-US" sz="28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63055" y="4117047"/>
            <a:ext cx="10176195" cy="1308953"/>
          </a:xfrm>
          <a:prstGeom prst="rect">
            <a:avLst/>
          </a:prstGeom>
          <a:noFill/>
        </p:spPr>
        <p:txBody>
          <a:bodyPr wrap="squar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Cath: </a:t>
            </a:r>
            <a:r>
              <a:rPr lang="en-US" altLang="en-US" sz="2000" dirty="0" smtClean="0">
                <a:solidFill>
                  <a:srgbClr val="FFFFFF"/>
                </a:solidFill>
                <a:latin typeface="Arial" panose="020B0604020202020204" pitchFamily="34" charset="0"/>
                <a:cs typeface="Arial" panose="020B0604020202020204" pitchFamily="34" charset="0"/>
              </a:rPr>
              <a:t>Cardiac </a:t>
            </a:r>
            <a:r>
              <a:rPr lang="en-US" altLang="en-US" sz="2000" dirty="0" err="1" smtClean="0">
                <a:solidFill>
                  <a:srgbClr val="FFFFFF"/>
                </a:solidFill>
                <a:latin typeface="Arial" panose="020B0604020202020204" pitchFamily="34" charset="0"/>
                <a:cs typeface="Arial" panose="020B0604020202020204" pitchFamily="34" charset="0"/>
              </a:rPr>
              <a:t>cath</a:t>
            </a:r>
            <a:r>
              <a:rPr lang="en-US" altLang="en-US" sz="2000" dirty="0" smtClean="0">
                <a:solidFill>
                  <a:srgbClr val="FFFFFF"/>
                </a:solidFill>
                <a:latin typeface="Arial" panose="020B0604020202020204" pitchFamily="34" charset="0"/>
                <a:cs typeface="Arial" panose="020B0604020202020204" pitchFamily="34" charset="0"/>
              </a:rPr>
              <a:t> on 3/27/2023 </a:t>
            </a:r>
            <a:r>
              <a:rPr lang="en-US" altLang="en-US" sz="2000" dirty="0">
                <a:solidFill>
                  <a:srgbClr val="FFFFFF"/>
                </a:solidFill>
                <a:latin typeface="Arial" panose="020B0604020202020204" pitchFamily="34" charset="0"/>
                <a:cs typeface="Arial" panose="020B0604020202020204" pitchFamily="34" charset="0"/>
              </a:rPr>
              <a:t>revealed </a:t>
            </a:r>
            <a:r>
              <a:rPr lang="en-US" altLang="en-US" sz="2000" dirty="0" smtClean="0">
                <a:solidFill>
                  <a:srgbClr val="FFFFFF"/>
                </a:solidFill>
                <a:latin typeface="Arial" panose="020B0604020202020204" pitchFamily="34" charset="0"/>
                <a:cs typeface="Arial" panose="020B0604020202020204" pitchFamily="34" charset="0"/>
              </a:rPr>
              <a:t>2 V CAD with mid LAD CTO (J-CTO 3) D1 bifurcation (1,1,1), 80% LCx-OM1, FFR negative RCA lesion, LVEF 52% and Syntax score 27. Pt underwent successful PCI of LCx-OM1 using </a:t>
            </a:r>
            <a:r>
              <a:rPr lang="en-US" altLang="en-US" sz="2000" dirty="0" err="1" smtClean="0">
                <a:solidFill>
                  <a:srgbClr val="FFFFFF"/>
                </a:solidFill>
                <a:latin typeface="Arial" panose="020B0604020202020204" pitchFamily="34" charset="0"/>
                <a:cs typeface="Arial" panose="020B0604020202020204" pitchFamily="34" charset="0"/>
              </a:rPr>
              <a:t>Xience</a:t>
            </a:r>
            <a:r>
              <a:rPr lang="en-US" altLang="en-US" sz="2000" dirty="0" smtClean="0">
                <a:solidFill>
                  <a:srgbClr val="FFFFFF"/>
                </a:solidFill>
                <a:latin typeface="Arial" panose="020B0604020202020204" pitchFamily="34" charset="0"/>
                <a:cs typeface="Arial" panose="020B0604020202020204" pitchFamily="34" charset="0"/>
              </a:rPr>
              <a:t> </a:t>
            </a:r>
            <a:r>
              <a:rPr lang="en-US" altLang="en-US" sz="2000" dirty="0" err="1" smtClean="0">
                <a:solidFill>
                  <a:srgbClr val="FFFFFF"/>
                </a:solidFill>
                <a:latin typeface="Arial" panose="020B0604020202020204" pitchFamily="34" charset="0"/>
                <a:cs typeface="Arial" panose="020B0604020202020204" pitchFamily="34" charset="0"/>
              </a:rPr>
              <a:t>Skypoint</a:t>
            </a:r>
            <a:r>
              <a:rPr lang="en-US" altLang="en-US" sz="2000" dirty="0" smtClean="0">
                <a:solidFill>
                  <a:srgbClr val="FFFFFF"/>
                </a:solidFill>
                <a:latin typeface="Arial" panose="020B0604020202020204" pitchFamily="34" charset="0"/>
                <a:cs typeface="Arial" panose="020B0604020202020204" pitchFamily="34" charset="0"/>
              </a:rPr>
              <a:t> DES and did well. Clopidogrel 75mg daily and Metoprolol XL 50mg were added.</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674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18878"/>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REVIVED-BCIS-2 Trial: Conclusions</a:t>
            </a:r>
            <a:endParaRPr kumimoji="0" lang="en-US" sz="3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2286650-10E3-BEDD-50A8-A770EE1CA2A1}"/>
              </a:ext>
            </a:extLst>
          </p:cNvPr>
          <p:cNvPicPr>
            <a:picLocks noChangeAspect="1"/>
          </p:cNvPicPr>
          <p:nvPr/>
        </p:nvPicPr>
        <p:blipFill rotWithShape="1">
          <a:blip r:embed="rId3"/>
          <a:srcRect r="4058"/>
          <a:stretch/>
        </p:blipFill>
        <p:spPr>
          <a:xfrm>
            <a:off x="123482" y="1297555"/>
            <a:ext cx="4567831" cy="4350210"/>
          </a:xfrm>
          <a:prstGeom prst="rect">
            <a:avLst/>
          </a:prstGeom>
          <a:ln>
            <a:noFill/>
          </a:ln>
        </p:spPr>
      </p:pic>
      <p:grpSp>
        <p:nvGrpSpPr>
          <p:cNvPr id="6" name="Group 5">
            <a:extLst>
              <a:ext uri="{FF2B5EF4-FFF2-40B4-BE49-F238E27FC236}">
                <a16:creationId xmlns:a16="http://schemas.microsoft.com/office/drawing/2014/main" id="{F220A908-44DA-5FA3-D347-01237215A1D0}"/>
              </a:ext>
            </a:extLst>
          </p:cNvPr>
          <p:cNvGrpSpPr/>
          <p:nvPr/>
        </p:nvGrpSpPr>
        <p:grpSpPr>
          <a:xfrm>
            <a:off x="1517905" y="1325643"/>
            <a:ext cx="8650224" cy="3322420"/>
            <a:chOff x="2195390" y="1353075"/>
            <a:chExt cx="8937588" cy="3322420"/>
          </a:xfrm>
        </p:grpSpPr>
        <p:sp>
          <p:nvSpPr>
            <p:cNvPr id="7" name="TextBox 6">
              <a:extLst>
                <a:ext uri="{FF2B5EF4-FFF2-40B4-BE49-F238E27FC236}">
                  <a16:creationId xmlns:a16="http://schemas.microsoft.com/office/drawing/2014/main" id="{646371D0-6EF0-709A-5ABE-9CC32D03960D}"/>
                </a:ext>
              </a:extLst>
            </p:cNvPr>
            <p:cNvSpPr txBox="1"/>
            <p:nvPr/>
          </p:nvSpPr>
          <p:spPr>
            <a:xfrm>
              <a:off x="5672166" y="1353075"/>
              <a:ext cx="5460812" cy="1200329"/>
            </a:xfrm>
            <a:prstGeom prst="rect">
              <a:avLst/>
            </a:prstGeom>
            <a:solidFill>
              <a:srgbClr val="B7177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PCI does not improve prognosis or LV recovery in ischemic cardiomyopathy, compared to OMT alone, regardless of viability characteristics at baseline</a:t>
              </a:r>
            </a:p>
          </p:txBody>
        </p:sp>
        <p:sp>
          <p:nvSpPr>
            <p:cNvPr id="8" name="TextBox 7">
              <a:extLst>
                <a:ext uri="{FF2B5EF4-FFF2-40B4-BE49-F238E27FC236}">
                  <a16:creationId xmlns:a16="http://schemas.microsoft.com/office/drawing/2014/main" id="{1CBBEA69-2B0E-1F19-C8DB-95001C0C9503}"/>
                </a:ext>
              </a:extLst>
            </p:cNvPr>
            <p:cNvSpPr txBox="1"/>
            <p:nvPr/>
          </p:nvSpPr>
          <p:spPr>
            <a:xfrm>
              <a:off x="3223724" y="3844498"/>
              <a:ext cx="82680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9" name="TextBox 8">
              <a:extLst>
                <a:ext uri="{FF2B5EF4-FFF2-40B4-BE49-F238E27FC236}">
                  <a16:creationId xmlns:a16="http://schemas.microsoft.com/office/drawing/2014/main" id="{F758B9A7-3295-E09F-09F3-65674573386B}"/>
                </a:ext>
              </a:extLst>
            </p:cNvPr>
            <p:cNvSpPr txBox="1"/>
            <p:nvPr/>
          </p:nvSpPr>
          <p:spPr>
            <a:xfrm>
              <a:off x="2195390" y="3844498"/>
              <a:ext cx="7489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grpSp>
      <p:grpSp>
        <p:nvGrpSpPr>
          <p:cNvPr id="10" name="Group 9">
            <a:extLst>
              <a:ext uri="{FF2B5EF4-FFF2-40B4-BE49-F238E27FC236}">
                <a16:creationId xmlns:a16="http://schemas.microsoft.com/office/drawing/2014/main" id="{359193A1-B37F-5948-5D09-D676E56286EC}"/>
              </a:ext>
            </a:extLst>
          </p:cNvPr>
          <p:cNvGrpSpPr/>
          <p:nvPr/>
        </p:nvGrpSpPr>
        <p:grpSpPr>
          <a:xfrm>
            <a:off x="676657" y="3013499"/>
            <a:ext cx="9491472" cy="1238456"/>
            <a:chOff x="1071849" y="3013499"/>
            <a:chExt cx="10954246" cy="1238456"/>
          </a:xfrm>
        </p:grpSpPr>
        <p:sp>
          <p:nvSpPr>
            <p:cNvPr id="11" name="TextBox 10">
              <a:extLst>
                <a:ext uri="{FF2B5EF4-FFF2-40B4-BE49-F238E27FC236}">
                  <a16:creationId xmlns:a16="http://schemas.microsoft.com/office/drawing/2014/main" id="{71717EF5-547E-725A-D973-A95195E30F48}"/>
                </a:ext>
              </a:extLst>
            </p:cNvPr>
            <p:cNvSpPr txBox="1"/>
            <p:nvPr/>
          </p:nvSpPr>
          <p:spPr>
            <a:xfrm>
              <a:off x="5926330" y="3051626"/>
              <a:ext cx="6099765" cy="1200329"/>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Scar burden </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adversely predicts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prognosis and likelihood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prstClr val="white"/>
                  </a:solidFill>
                  <a:latin typeface="Arial" panose="020B0604020202020204" pitchFamily="34" charset="0"/>
                  <a:cs typeface="Arial" panose="020B0604020202020204" pitchFamily="34" charset="0"/>
                </a:rPr>
                <a:t>o</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f LV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recovery in ischemic cardiomyopathy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independent of baseline LVEF or extent of CAD</a:t>
              </a:r>
            </a:p>
          </p:txBody>
        </p:sp>
        <p:sp>
          <p:nvSpPr>
            <p:cNvPr id="12" name="TextBox 11">
              <a:extLst>
                <a:ext uri="{FF2B5EF4-FFF2-40B4-BE49-F238E27FC236}">
                  <a16:creationId xmlns:a16="http://schemas.microsoft.com/office/drawing/2014/main" id="{F4EB1282-3E12-8E03-6BC9-1F897B3E4C93}"/>
                </a:ext>
              </a:extLst>
            </p:cNvPr>
            <p:cNvSpPr txBox="1"/>
            <p:nvPr/>
          </p:nvSpPr>
          <p:spPr>
            <a:xfrm>
              <a:off x="1071849" y="3013499"/>
              <a:ext cx="10123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13" name="TextBox 12">
              <a:extLst>
                <a:ext uri="{FF2B5EF4-FFF2-40B4-BE49-F238E27FC236}">
                  <a16:creationId xmlns:a16="http://schemas.microsoft.com/office/drawing/2014/main" id="{D92B438C-054C-8129-F76D-FD80D57BED5F}"/>
                </a:ext>
              </a:extLst>
            </p:cNvPr>
            <p:cNvSpPr txBox="1"/>
            <p:nvPr/>
          </p:nvSpPr>
          <p:spPr>
            <a:xfrm>
              <a:off x="4275047" y="3013500"/>
              <a:ext cx="10123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grpSp>
      <p:sp>
        <p:nvSpPr>
          <p:cNvPr id="14" name="TextBox 13">
            <a:extLst>
              <a:ext uri="{FF2B5EF4-FFF2-40B4-BE49-F238E27FC236}">
                <a16:creationId xmlns:a16="http://schemas.microsoft.com/office/drawing/2014/main" id="{15AFBCAD-FBBA-E72E-0675-A4917ECC3995}"/>
              </a:ext>
            </a:extLst>
          </p:cNvPr>
          <p:cNvSpPr txBox="1"/>
          <p:nvPr/>
        </p:nvSpPr>
        <p:spPr>
          <a:xfrm>
            <a:off x="1944334" y="5310820"/>
            <a:ext cx="80021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CC99">
                    <a:lumMod val="40000"/>
                    <a:lumOff val="60000"/>
                  </a:srgbClr>
                </a:solidFill>
                <a:effectLst/>
                <a:uLnTx/>
                <a:uFillTx/>
                <a:latin typeface="Arial" panose="020B0604020202020204"/>
                <a:ea typeface="+mn-ea"/>
                <a:cs typeface="+mn-cs"/>
              </a:rPr>
              <a:t>✅</a:t>
            </a:r>
          </a:p>
        </p:txBody>
      </p:sp>
      <p:sp>
        <p:nvSpPr>
          <p:cNvPr id="15" name="TextBox 14">
            <a:extLst>
              <a:ext uri="{FF2B5EF4-FFF2-40B4-BE49-F238E27FC236}">
                <a16:creationId xmlns:a16="http://schemas.microsoft.com/office/drawing/2014/main" id="{272F99AE-9803-7B2B-35CD-CCB98F95302D}"/>
              </a:ext>
            </a:extLst>
          </p:cNvPr>
          <p:cNvSpPr txBox="1"/>
          <p:nvPr/>
        </p:nvSpPr>
        <p:spPr>
          <a:xfrm>
            <a:off x="4882896" y="4736330"/>
            <a:ext cx="5285234" cy="923330"/>
          </a:xfrm>
          <a:prstGeom prst="rect">
            <a:avLst/>
          </a:prstGeom>
          <a:solidFill>
            <a:srgbClr val="C7AED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abundance of dysfunctional-yet-viable segments was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associated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prognosis or likelihood of LV recovery</a:t>
            </a:r>
          </a:p>
        </p:txBody>
      </p:sp>
    </p:spTree>
    <p:extLst>
      <p:ext uri="{BB962C8B-B14F-4D97-AF65-F5344CB8AC3E}">
        <p14:creationId xmlns:p14="http://schemas.microsoft.com/office/powerpoint/2010/main" val="1566930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759898"/>
            <a:ext cx="10058400" cy="5657850"/>
          </a:xfrm>
          <a:prstGeom prst="rect">
            <a:avLst/>
          </a:prstGeom>
        </p:spPr>
      </p:pic>
    </p:spTree>
    <p:extLst>
      <p:ext uri="{BB962C8B-B14F-4D97-AF65-F5344CB8AC3E}">
        <p14:creationId xmlns:p14="http://schemas.microsoft.com/office/powerpoint/2010/main" val="419613906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Background – CT-FFR Enables Functional Assessment for CAD</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object 4"/>
          <p:cNvPicPr/>
          <p:nvPr/>
        </p:nvPicPr>
        <p:blipFill>
          <a:blip r:embed="rId3" cstate="print"/>
          <a:stretch>
            <a:fillRect/>
          </a:stretch>
        </p:blipFill>
        <p:spPr>
          <a:xfrm>
            <a:off x="151056" y="1510011"/>
            <a:ext cx="4707814" cy="4155684"/>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grpSp>
        <p:nvGrpSpPr>
          <p:cNvPr id="6" name="Group 5"/>
          <p:cNvGrpSpPr/>
          <p:nvPr/>
        </p:nvGrpSpPr>
        <p:grpSpPr>
          <a:xfrm>
            <a:off x="5035924" y="1096262"/>
            <a:ext cx="5103135" cy="5324453"/>
            <a:chOff x="6419217" y="1073820"/>
            <a:chExt cx="5103135" cy="5324453"/>
          </a:xfrm>
          <a:solidFill>
            <a:schemeClr val="bg1"/>
          </a:solidFill>
        </p:grpSpPr>
        <p:sp>
          <p:nvSpPr>
            <p:cNvPr id="7" name="object 3"/>
            <p:cNvSpPr txBox="1"/>
            <p:nvPr/>
          </p:nvSpPr>
          <p:spPr>
            <a:xfrm>
              <a:off x="8967434" y="6223866"/>
              <a:ext cx="2467981" cy="174407"/>
            </a:xfrm>
            <a:prstGeom prst="rect">
              <a:avLst/>
            </a:prstGeom>
            <a:no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a:t>
              </a:r>
              <a:r>
                <a:rPr kumimoji="0" sz="1050" b="1" i="0" u="none" strike="noStrike" kern="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0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a:t>
              </a:r>
              <a:r>
                <a:rPr kumimoji="0" sz="105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0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Coll</a:t>
              </a:r>
              <a:r>
                <a:rPr kumimoji="0" sz="105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0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Cardiol.</a:t>
              </a:r>
              <a:r>
                <a:rPr kumimoji="0" sz="105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0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2014</a:t>
              </a:r>
              <a:r>
                <a:rPr kumimoji="0" sz="105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0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Apr</a:t>
              </a:r>
              <a:r>
                <a:rPr kumimoji="0" sz="105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05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1;63:1145</a:t>
              </a:r>
              <a:endParaRPr kumimoji="0" sz="105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object 5"/>
            <p:cNvPicPr/>
            <p:nvPr/>
          </p:nvPicPr>
          <p:blipFill>
            <a:blip r:embed="rId4" cstate="print"/>
            <a:stretch>
              <a:fillRect/>
            </a:stretch>
          </p:blipFill>
          <p:spPr>
            <a:xfrm>
              <a:off x="6419217" y="3894951"/>
              <a:ext cx="5103135" cy="226261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9" name="object 6"/>
            <p:cNvSpPr txBox="1"/>
            <p:nvPr/>
          </p:nvSpPr>
          <p:spPr>
            <a:xfrm>
              <a:off x="7270083" y="3563378"/>
              <a:ext cx="1162417" cy="259045"/>
            </a:xfrm>
            <a:prstGeom prst="rect">
              <a:avLst/>
            </a:prstGeom>
            <a:no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a:t>
              </a:r>
              <a:r>
                <a:rPr kumimoji="0" sz="16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a:t>
              </a:r>
              <a:endParaRPr kumimoji="0" sz="16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object 7"/>
            <p:cNvSpPr txBox="1"/>
            <p:nvPr/>
          </p:nvSpPr>
          <p:spPr>
            <a:xfrm>
              <a:off x="10012718" y="3563378"/>
              <a:ext cx="1045484" cy="259045"/>
            </a:xfrm>
            <a:prstGeom prst="rect">
              <a:avLst/>
            </a:prstGeom>
            <a:no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a:t>
              </a:r>
              <a:r>
                <a:rPr kumimoji="0" sz="16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vessel</a:t>
              </a:r>
              <a:endParaRPr kumimoji="0" sz="16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object 8"/>
            <p:cNvSpPr txBox="1"/>
            <p:nvPr/>
          </p:nvSpPr>
          <p:spPr>
            <a:xfrm>
              <a:off x="6497957" y="1073820"/>
              <a:ext cx="1815053" cy="320601"/>
            </a:xfrm>
            <a:prstGeom prst="rect">
              <a:avLst/>
            </a:prstGeom>
            <a:no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a:t>
              </a:r>
              <a:r>
                <a:rPr kumimoji="0" sz="20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NXT</a:t>
              </a:r>
              <a:r>
                <a:rPr kumimoji="0" sz="2000" b="1" i="0" u="none" strike="noStrike" kern="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Trial</a:t>
              </a:r>
              <a:endParaRPr kumimoji="0" sz="2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object 9"/>
            <p:cNvPicPr/>
            <p:nvPr/>
          </p:nvPicPr>
          <p:blipFill>
            <a:blip r:embed="rId5" cstate="print"/>
            <a:stretch>
              <a:fillRect/>
            </a:stretch>
          </p:blipFill>
          <p:spPr>
            <a:xfrm>
              <a:off x="6419217" y="1460718"/>
              <a:ext cx="5103135" cy="198140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0000092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Background – Two Major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Algorithms for CT-FFR Calculation</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90114" name="Group 90113"/>
          <p:cNvGrpSpPr/>
          <p:nvPr/>
        </p:nvGrpSpPr>
        <p:grpSpPr>
          <a:xfrm>
            <a:off x="179292" y="1315484"/>
            <a:ext cx="9945234" cy="4726395"/>
            <a:chOff x="179292" y="1315484"/>
            <a:chExt cx="9945234" cy="4726395"/>
          </a:xfrm>
        </p:grpSpPr>
        <p:pic>
          <p:nvPicPr>
            <p:cNvPr id="90112" name="Picture 90111"/>
            <p:cNvPicPr>
              <a:picLocks noChangeAspect="1"/>
            </p:cNvPicPr>
            <p:nvPr/>
          </p:nvPicPr>
          <p:blipFill>
            <a:blip r:embed="rId3"/>
            <a:stretch>
              <a:fillRect/>
            </a:stretch>
          </p:blipFill>
          <p:spPr>
            <a:xfrm>
              <a:off x="179292" y="1315484"/>
              <a:ext cx="9945234" cy="4726395"/>
            </a:xfrm>
            <a:prstGeom prst="rect">
              <a:avLst/>
            </a:prstGeom>
            <a:solidFill>
              <a:schemeClr val="bg1"/>
            </a:solidFill>
            <a:ln w="38100" cap="sq">
              <a:solidFill>
                <a:srgbClr val="0070C0"/>
              </a:solidFill>
              <a:prstDash val="solid"/>
              <a:miter lim="800000"/>
            </a:ln>
            <a:effectLst>
              <a:outerShdw blurRad="50800" dist="38100" dir="2700000" algn="tl" rotWithShape="0">
                <a:srgbClr val="000000">
                  <a:alpha val="43000"/>
                </a:srgbClr>
              </a:outerShdw>
            </a:effectLst>
          </p:spPr>
        </p:pic>
        <p:sp>
          <p:nvSpPr>
            <p:cNvPr id="90113" name="Rectangle 90112"/>
            <p:cNvSpPr/>
            <p:nvPr/>
          </p:nvSpPr>
          <p:spPr bwMode="auto">
            <a:xfrm>
              <a:off x="3379694" y="1405970"/>
              <a:ext cx="1846730" cy="30777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CFD based CT-FFR</a:t>
              </a:r>
            </a:p>
          </p:txBody>
        </p:sp>
      </p:grpSp>
    </p:spTree>
    <p:extLst>
      <p:ext uri="{BB962C8B-B14F-4D97-AF65-F5344CB8AC3E}">
        <p14:creationId xmlns:p14="http://schemas.microsoft.com/office/powerpoint/2010/main" val="246049579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Background – Guideline Recommendation for CT-FFR</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197224" y="1086743"/>
            <a:ext cx="9914965" cy="5331986"/>
            <a:chOff x="197224" y="1086743"/>
            <a:chExt cx="9914965" cy="5331986"/>
          </a:xfrm>
        </p:grpSpPr>
        <p:pic>
          <p:nvPicPr>
            <p:cNvPr id="2" name="Picture 1"/>
            <p:cNvPicPr>
              <a:picLocks noChangeAspect="1"/>
            </p:cNvPicPr>
            <p:nvPr/>
          </p:nvPicPr>
          <p:blipFill>
            <a:blip r:embed="rId3"/>
            <a:stretch>
              <a:fillRect/>
            </a:stretch>
          </p:blipFill>
          <p:spPr>
            <a:xfrm>
              <a:off x="197224" y="1086743"/>
              <a:ext cx="9914965" cy="5331986"/>
            </a:xfrm>
            <a:prstGeom prst="rect">
              <a:avLst/>
            </a:prstGeom>
            <a:solidFill>
              <a:schemeClr val="bg1"/>
            </a:solidFill>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object 4"/>
            <p:cNvSpPr txBox="1"/>
            <p:nvPr/>
          </p:nvSpPr>
          <p:spPr>
            <a:xfrm>
              <a:off x="3603401" y="1406950"/>
              <a:ext cx="3102610"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0" cap="none" spc="0" normalizeH="0" baseline="0" noProof="0" dirty="0">
                  <a:ln>
                    <a:noFill/>
                  </a:ln>
                  <a:solidFill>
                    <a:srgbClr val="5B616B"/>
                  </a:solidFill>
                  <a:effectLst/>
                  <a:uLnTx/>
                  <a:uFillTx/>
                  <a:latin typeface="Calibri"/>
                  <a:ea typeface="+mn-ea"/>
                  <a:cs typeface="Calibri"/>
                </a:rPr>
                <a:t>J</a:t>
              </a:r>
              <a:r>
                <a:rPr kumimoji="0" sz="1100" b="1" i="0" u="none" strike="noStrike" kern="0" cap="none" spc="5" normalizeH="0" baseline="0" noProof="0" dirty="0">
                  <a:ln>
                    <a:noFill/>
                  </a:ln>
                  <a:solidFill>
                    <a:srgbClr val="5B616B"/>
                  </a:solidFill>
                  <a:effectLst/>
                  <a:uLnTx/>
                  <a:uFillTx/>
                  <a:latin typeface="Calibri"/>
                  <a:ea typeface="+mn-ea"/>
                  <a:cs typeface="Calibri"/>
                </a:rPr>
                <a:t> </a:t>
              </a:r>
              <a:r>
                <a:rPr kumimoji="0" sz="1100" b="1" i="0" u="none" strike="noStrike" kern="0" cap="none" spc="0" normalizeH="0" baseline="0" noProof="0" dirty="0">
                  <a:ln>
                    <a:noFill/>
                  </a:ln>
                  <a:solidFill>
                    <a:srgbClr val="5B616B"/>
                  </a:solidFill>
                  <a:effectLst/>
                  <a:uLnTx/>
                  <a:uFillTx/>
                  <a:latin typeface="Calibri"/>
                  <a:ea typeface="+mn-ea"/>
                  <a:cs typeface="Calibri"/>
                </a:rPr>
                <a:t>Am</a:t>
              </a:r>
              <a:r>
                <a:rPr kumimoji="0" sz="1100" b="1" i="0" u="none" strike="noStrike" kern="0" cap="none" spc="20" normalizeH="0" baseline="0" noProof="0" dirty="0">
                  <a:ln>
                    <a:noFill/>
                  </a:ln>
                  <a:solidFill>
                    <a:srgbClr val="5B616B"/>
                  </a:solidFill>
                  <a:effectLst/>
                  <a:uLnTx/>
                  <a:uFillTx/>
                  <a:latin typeface="Calibri"/>
                  <a:ea typeface="+mn-ea"/>
                  <a:cs typeface="Calibri"/>
                </a:rPr>
                <a:t> </a:t>
              </a:r>
              <a:r>
                <a:rPr kumimoji="0" sz="1100" b="1" i="0" u="none" strike="noStrike" kern="0" cap="none" spc="0" normalizeH="0" baseline="0" noProof="0" dirty="0">
                  <a:ln>
                    <a:noFill/>
                  </a:ln>
                  <a:solidFill>
                    <a:srgbClr val="5B616B"/>
                  </a:solidFill>
                  <a:effectLst/>
                  <a:uLnTx/>
                  <a:uFillTx/>
                  <a:latin typeface="Calibri"/>
                  <a:ea typeface="+mn-ea"/>
                  <a:cs typeface="Calibri"/>
                </a:rPr>
                <a:t>Coll</a:t>
              </a:r>
              <a:r>
                <a:rPr kumimoji="0" sz="1100" b="1" i="0" u="none" strike="noStrike" kern="0" cap="none" spc="15" normalizeH="0" baseline="0" noProof="0" dirty="0">
                  <a:ln>
                    <a:noFill/>
                  </a:ln>
                  <a:solidFill>
                    <a:srgbClr val="5B616B"/>
                  </a:solidFill>
                  <a:effectLst/>
                  <a:uLnTx/>
                  <a:uFillTx/>
                  <a:latin typeface="Calibri"/>
                  <a:ea typeface="+mn-ea"/>
                  <a:cs typeface="Calibri"/>
                </a:rPr>
                <a:t> </a:t>
              </a:r>
              <a:r>
                <a:rPr kumimoji="0" sz="1100" b="1" i="0" u="none" strike="noStrike" kern="0" cap="none" spc="0" normalizeH="0" baseline="0" noProof="0" dirty="0">
                  <a:ln>
                    <a:noFill/>
                  </a:ln>
                  <a:solidFill>
                    <a:srgbClr val="5B616B"/>
                  </a:solidFill>
                  <a:effectLst/>
                  <a:uLnTx/>
                  <a:uFillTx/>
                  <a:latin typeface="Calibri"/>
                  <a:ea typeface="+mn-ea"/>
                  <a:cs typeface="Calibri"/>
                </a:rPr>
                <a:t>Cardiol</a:t>
              </a:r>
              <a:r>
                <a:rPr kumimoji="0" sz="1100" b="1" i="0" u="none" strike="noStrike" kern="0" cap="none" spc="0" normalizeH="0" baseline="0" noProof="0" dirty="0">
                  <a:ln>
                    <a:noFill/>
                  </a:ln>
                  <a:solidFill>
                    <a:srgbClr val="0071BC"/>
                  </a:solidFill>
                  <a:effectLst/>
                  <a:uLnTx/>
                  <a:uFillTx/>
                  <a:latin typeface="Calibri"/>
                  <a:ea typeface="+mn-ea"/>
                  <a:cs typeface="Calibri"/>
                </a:rPr>
                <a:t>.</a:t>
              </a:r>
              <a:r>
                <a:rPr kumimoji="0" sz="1100" b="1" i="0" u="none" strike="noStrike" kern="0" cap="none" spc="15" normalizeH="0" baseline="0" noProof="0" dirty="0">
                  <a:ln>
                    <a:noFill/>
                  </a:ln>
                  <a:solidFill>
                    <a:srgbClr val="0071BC"/>
                  </a:solidFill>
                  <a:effectLst/>
                  <a:uLnTx/>
                  <a:uFillTx/>
                  <a:latin typeface="Calibri"/>
                  <a:ea typeface="+mn-ea"/>
                  <a:cs typeface="Calibri"/>
                </a:rPr>
                <a:t> </a:t>
              </a:r>
              <a:r>
                <a:rPr kumimoji="0" sz="1100" b="1" i="0" u="none" strike="noStrike" kern="0" cap="none" spc="0" normalizeH="0" baseline="0" noProof="0" dirty="0">
                  <a:ln>
                    <a:noFill/>
                  </a:ln>
                  <a:solidFill>
                    <a:srgbClr val="5B616B"/>
                  </a:solidFill>
                  <a:effectLst/>
                  <a:uLnTx/>
                  <a:uFillTx/>
                  <a:latin typeface="Calibri"/>
                  <a:ea typeface="+mn-ea"/>
                  <a:cs typeface="Calibri"/>
                </a:rPr>
                <a:t>2021</a:t>
              </a:r>
              <a:r>
                <a:rPr kumimoji="0" sz="1100" b="1" i="0" u="none" strike="noStrike" kern="0" cap="none" spc="15" normalizeH="0" baseline="0" noProof="0" dirty="0">
                  <a:ln>
                    <a:noFill/>
                  </a:ln>
                  <a:solidFill>
                    <a:srgbClr val="5B616B"/>
                  </a:solidFill>
                  <a:effectLst/>
                  <a:uLnTx/>
                  <a:uFillTx/>
                  <a:latin typeface="Calibri"/>
                  <a:ea typeface="+mn-ea"/>
                  <a:cs typeface="Calibri"/>
                </a:rPr>
                <a:t> </a:t>
              </a:r>
              <a:r>
                <a:rPr kumimoji="0" sz="1100" b="1" i="0" u="none" strike="noStrike" kern="0" cap="none" spc="0" normalizeH="0" baseline="0" noProof="0" dirty="0">
                  <a:ln>
                    <a:noFill/>
                  </a:ln>
                  <a:solidFill>
                    <a:srgbClr val="5B616B"/>
                  </a:solidFill>
                  <a:effectLst/>
                  <a:uLnTx/>
                  <a:uFillTx/>
                  <a:latin typeface="Calibri"/>
                  <a:ea typeface="+mn-ea"/>
                  <a:cs typeface="Calibri"/>
                </a:rPr>
                <a:t>Nov</a:t>
              </a:r>
              <a:r>
                <a:rPr kumimoji="0" sz="1100" b="1" i="0" u="none" strike="noStrike" kern="0" cap="none" spc="10" normalizeH="0" baseline="0" noProof="0" dirty="0">
                  <a:ln>
                    <a:noFill/>
                  </a:ln>
                  <a:solidFill>
                    <a:srgbClr val="5B616B"/>
                  </a:solidFill>
                  <a:effectLst/>
                  <a:uLnTx/>
                  <a:uFillTx/>
                  <a:latin typeface="Calibri"/>
                  <a:ea typeface="+mn-ea"/>
                  <a:cs typeface="Calibri"/>
                </a:rPr>
                <a:t> </a:t>
              </a:r>
              <a:r>
                <a:rPr kumimoji="0" sz="1100" b="1" i="0" u="none" strike="noStrike" kern="0" cap="none" spc="-10" normalizeH="0" baseline="0" noProof="0" dirty="0">
                  <a:ln>
                    <a:noFill/>
                  </a:ln>
                  <a:solidFill>
                    <a:srgbClr val="5B616B"/>
                  </a:solidFill>
                  <a:effectLst/>
                  <a:uLnTx/>
                  <a:uFillTx/>
                  <a:latin typeface="Calibri"/>
                  <a:ea typeface="+mn-ea"/>
                  <a:cs typeface="Calibri"/>
                </a:rPr>
                <a:t>30;78(22):e187-e285.</a:t>
              </a:r>
              <a:endParaRPr kumimoji="0" sz="1100" b="1" i="0" u="none" strike="noStrike" kern="0" cap="none" spc="0" normalizeH="0" baseline="0" noProof="0" dirty="0">
                <a:ln>
                  <a:noFill/>
                </a:ln>
                <a:solidFill>
                  <a:sysClr val="windowText" lastClr="000000"/>
                </a:solidFill>
                <a:effectLst/>
                <a:uLnTx/>
                <a:uFillTx/>
                <a:latin typeface="Calibri"/>
                <a:ea typeface="+mn-ea"/>
                <a:cs typeface="Calibri"/>
              </a:endParaRPr>
            </a:p>
          </p:txBody>
        </p:sp>
      </p:grpSp>
    </p:spTree>
    <p:extLst>
      <p:ext uri="{BB962C8B-B14F-4D97-AF65-F5344CB8AC3E}">
        <p14:creationId xmlns:p14="http://schemas.microsoft.com/office/powerpoint/2010/main" val="27091382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Enrollment, Randomization and Follow-up Flow Chart (CTA: 30-90% stenosis)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6" name="Group 5"/>
          <p:cNvGrpSpPr/>
          <p:nvPr/>
        </p:nvGrpSpPr>
        <p:grpSpPr>
          <a:xfrm>
            <a:off x="223284" y="1131567"/>
            <a:ext cx="9641441" cy="5376809"/>
            <a:chOff x="1219199" y="1122603"/>
            <a:chExt cx="7046259" cy="5305092"/>
          </a:xfrm>
        </p:grpSpPr>
        <p:sp>
          <p:nvSpPr>
            <p:cNvPr id="2" name="Rectangle 1"/>
            <p:cNvSpPr/>
            <p:nvPr/>
          </p:nvSpPr>
          <p:spPr bwMode="auto">
            <a:xfrm>
              <a:off x="1219199" y="1122603"/>
              <a:ext cx="7046259" cy="5305092"/>
            </a:xfrm>
            <a:prstGeom prst="rect">
              <a:avLst/>
            </a:prstGeom>
            <a:solidFill>
              <a:schemeClr val="bg1"/>
            </a:solidFill>
            <a:ln w="28575"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pic>
          <p:nvPicPr>
            <p:cNvPr id="5" name="object 3"/>
            <p:cNvPicPr/>
            <p:nvPr/>
          </p:nvPicPr>
          <p:blipFill>
            <a:blip r:embed="rId3" cstate="print"/>
            <a:stretch>
              <a:fillRect/>
            </a:stretch>
          </p:blipFill>
          <p:spPr>
            <a:xfrm>
              <a:off x="1336081" y="1258475"/>
              <a:ext cx="6835841" cy="5069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00644704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Baseline Characteristics at Randomization</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object 3"/>
          <p:cNvPicPr/>
          <p:nvPr/>
        </p:nvPicPr>
        <p:blipFill>
          <a:blip r:embed="rId3" cstate="print"/>
          <a:stretch>
            <a:fillRect/>
          </a:stretch>
        </p:blipFill>
        <p:spPr>
          <a:xfrm>
            <a:off x="156352" y="1320445"/>
            <a:ext cx="4969218" cy="4892454"/>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object 4"/>
          <p:cNvPicPr/>
          <p:nvPr/>
        </p:nvPicPr>
        <p:blipFill>
          <a:blip r:embed="rId4" cstate="print"/>
          <a:stretch>
            <a:fillRect/>
          </a:stretch>
        </p:blipFill>
        <p:spPr>
          <a:xfrm>
            <a:off x="5223651" y="1320445"/>
            <a:ext cx="4969218" cy="4883604"/>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604064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Results of Diagnostic Strategy During Initial Management</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5" name="object 3"/>
          <p:cNvGrpSpPr/>
          <p:nvPr/>
        </p:nvGrpSpPr>
        <p:grpSpPr>
          <a:xfrm>
            <a:off x="1118733" y="1071534"/>
            <a:ext cx="8066683" cy="5461943"/>
            <a:chOff x="2194501" y="865349"/>
            <a:chExt cx="8066683" cy="5461943"/>
          </a:xfrm>
        </p:grpSpPr>
        <p:pic>
          <p:nvPicPr>
            <p:cNvPr id="6" name="object 4"/>
            <p:cNvPicPr/>
            <p:nvPr/>
          </p:nvPicPr>
          <p:blipFill>
            <a:blip r:embed="rId3" cstate="print"/>
            <a:stretch>
              <a:fillRect/>
            </a:stretch>
          </p:blipFill>
          <p:spPr>
            <a:xfrm>
              <a:off x="2194501" y="865349"/>
              <a:ext cx="8057718" cy="546194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7" name="object 5"/>
            <p:cNvSpPr/>
            <p:nvPr/>
          </p:nvSpPr>
          <p:spPr>
            <a:xfrm>
              <a:off x="2203466" y="4614862"/>
              <a:ext cx="8057718" cy="257175"/>
            </a:xfrm>
            <a:custGeom>
              <a:avLst/>
              <a:gdLst/>
              <a:ahLst/>
              <a:cxnLst/>
              <a:rect l="l" t="t" r="r" b="b"/>
              <a:pathLst>
                <a:path w="8647430" h="257175">
                  <a:moveTo>
                    <a:pt x="0" y="0"/>
                  </a:moveTo>
                  <a:lnTo>
                    <a:pt x="8646919" y="0"/>
                  </a:lnTo>
                  <a:lnTo>
                    <a:pt x="8646919" y="257175"/>
                  </a:lnTo>
                  <a:lnTo>
                    <a:pt x="0" y="257175"/>
                  </a:lnTo>
                  <a:lnTo>
                    <a:pt x="0" y="0"/>
                  </a:lnTo>
                  <a:close/>
                </a:path>
              </a:pathLst>
            </a:custGeom>
            <a:ln w="38100">
              <a:solidFill>
                <a:srgbClr val="C62E3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Times New Roman"/>
                <a:ea typeface="+mn-ea"/>
                <a:cs typeface="+mn-cs"/>
              </a:endParaRPr>
            </a:p>
          </p:txBody>
        </p:sp>
      </p:grpSp>
    </p:spTree>
    <p:extLst>
      <p:ext uri="{BB962C8B-B14F-4D97-AF65-F5344CB8AC3E}">
        <p14:creationId xmlns:p14="http://schemas.microsoft.com/office/powerpoint/2010/main" val="195464719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Results of Diagnostic Strategy During Invasive Coronary Angiography</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5" name="object 3"/>
          <p:cNvGrpSpPr/>
          <p:nvPr/>
        </p:nvGrpSpPr>
        <p:grpSpPr>
          <a:xfrm>
            <a:off x="304799" y="1205571"/>
            <a:ext cx="9654989" cy="5105582"/>
            <a:chOff x="933899" y="1205571"/>
            <a:chExt cx="10132060" cy="4373880"/>
          </a:xfrm>
        </p:grpSpPr>
        <p:pic>
          <p:nvPicPr>
            <p:cNvPr id="6" name="object 4"/>
            <p:cNvPicPr/>
            <p:nvPr/>
          </p:nvPicPr>
          <p:blipFill>
            <a:blip r:embed="rId3" cstate="print"/>
            <a:stretch>
              <a:fillRect/>
            </a:stretch>
          </p:blipFill>
          <p:spPr>
            <a:xfrm>
              <a:off x="952949" y="1205571"/>
              <a:ext cx="10093408" cy="437342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7" name="object 5"/>
            <p:cNvSpPr/>
            <p:nvPr/>
          </p:nvSpPr>
          <p:spPr>
            <a:xfrm>
              <a:off x="952949" y="3629025"/>
              <a:ext cx="10093960" cy="300355"/>
            </a:xfrm>
            <a:custGeom>
              <a:avLst/>
              <a:gdLst/>
              <a:ahLst/>
              <a:cxnLst/>
              <a:rect l="l" t="t" r="r" b="b"/>
              <a:pathLst>
                <a:path w="10093960" h="300354">
                  <a:moveTo>
                    <a:pt x="0" y="0"/>
                  </a:moveTo>
                  <a:lnTo>
                    <a:pt x="10093409" y="0"/>
                  </a:lnTo>
                  <a:lnTo>
                    <a:pt x="10093409" y="300038"/>
                  </a:lnTo>
                  <a:lnTo>
                    <a:pt x="0" y="300038"/>
                  </a:lnTo>
                  <a:lnTo>
                    <a:pt x="0" y="0"/>
                  </a:lnTo>
                  <a:close/>
                </a:path>
              </a:pathLst>
            </a:custGeom>
            <a:ln w="38100">
              <a:solidFill>
                <a:srgbClr val="C62E3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Times New Roman"/>
                <a:ea typeface="+mn-ea"/>
                <a:cs typeface="+mn-cs"/>
              </a:endParaRPr>
            </a:p>
          </p:txBody>
        </p:sp>
        <p:sp>
          <p:nvSpPr>
            <p:cNvPr id="8" name="object 6"/>
            <p:cNvSpPr/>
            <p:nvPr/>
          </p:nvSpPr>
          <p:spPr>
            <a:xfrm>
              <a:off x="952949" y="1843359"/>
              <a:ext cx="10093960" cy="300355"/>
            </a:xfrm>
            <a:custGeom>
              <a:avLst/>
              <a:gdLst/>
              <a:ahLst/>
              <a:cxnLst/>
              <a:rect l="l" t="t" r="r" b="b"/>
              <a:pathLst>
                <a:path w="10093960" h="300355">
                  <a:moveTo>
                    <a:pt x="0" y="0"/>
                  </a:moveTo>
                  <a:lnTo>
                    <a:pt x="10093409" y="0"/>
                  </a:lnTo>
                  <a:lnTo>
                    <a:pt x="10093409" y="300038"/>
                  </a:lnTo>
                  <a:lnTo>
                    <a:pt x="0" y="300038"/>
                  </a:lnTo>
                  <a:lnTo>
                    <a:pt x="0" y="0"/>
                  </a:lnTo>
                  <a:close/>
                </a:path>
              </a:pathLst>
            </a:custGeom>
            <a:ln w="38100">
              <a:solidFill>
                <a:srgbClr val="C62E3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Times New Roman"/>
                <a:ea typeface="+mn-ea"/>
                <a:cs typeface="+mn-cs"/>
              </a:endParaRPr>
            </a:p>
          </p:txBody>
        </p:sp>
      </p:grpSp>
    </p:spTree>
    <p:extLst>
      <p:ext uri="{BB962C8B-B14F-4D97-AF65-F5344CB8AC3E}">
        <p14:creationId xmlns:p14="http://schemas.microsoft.com/office/powerpoint/2010/main" val="325446505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480" y="48223"/>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Primary Endpoint</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object 3"/>
          <p:cNvSpPr txBox="1"/>
          <p:nvPr/>
        </p:nvSpPr>
        <p:spPr>
          <a:xfrm>
            <a:off x="5421462" y="1205504"/>
            <a:ext cx="4861057" cy="5104603"/>
          </a:xfrm>
          <a:prstGeom prst="rect">
            <a:avLst/>
          </a:prstGeom>
        </p:spPr>
        <p:txBody>
          <a:bodyPr vert="horz" wrap="square" lIns="0" tIns="13335" rIns="0" bIns="0" rtlCol="0">
            <a:spAutoFit/>
          </a:bodyPr>
          <a:lstStyle/>
          <a:p>
            <a:pPr marL="298450" marR="5080" lvl="0" indent="-285750" algn="l" defTabSz="914400" rtl="0" eaLnBrk="1" fontAlgn="auto" latinLnBrk="0" hangingPunct="1">
              <a:lnSpc>
                <a:spcPct val="99800"/>
              </a:lnSpc>
              <a:spcBef>
                <a:spcPts val="105"/>
              </a:spcBef>
              <a:spcAft>
                <a:spcPts val="0"/>
              </a:spcAft>
              <a:buClr>
                <a:srgbClr val="FFC000"/>
              </a:buClr>
              <a:buSzTx/>
              <a:buFont typeface="Wingdings" panose="05000000000000000000" pitchFamily="2" charset="2"/>
              <a:buChar char="Ø"/>
              <a:tabLst/>
              <a:defRPr/>
            </a:pP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As</a:t>
            </a:r>
            <a:r>
              <a:rPr kumimoji="0" sz="2200" b="1" i="0" u="none" strike="noStrike" kern="0" cap="none" spc="18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compared</a:t>
            </a:r>
            <a:r>
              <a:rPr kumimoji="0" sz="2200" b="1" i="0" u="none" strike="noStrike" kern="0" cap="none" spc="1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sz="2200" b="1" i="0" u="none" strike="noStrike" kern="0" cap="none" spc="18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a:t>
            </a:r>
            <a:r>
              <a:rPr kumimoji="0" sz="2200" b="1" i="0" u="none" strike="noStrike" kern="0" cap="none" spc="1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standard</a:t>
            </a:r>
            <a:r>
              <a:rPr kumimoji="0" sz="2200" b="1" i="0" u="none" strike="noStrike" kern="0" cap="none" spc="1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200" b="1" i="0" u="none" strike="noStrike" kern="0" cap="none" spc="19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gp</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sz="2200" b="1" i="0" u="none" strike="noStrike" kern="0" cap="none" spc="1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proportion</a:t>
            </a:r>
            <a:r>
              <a:rPr kumimoji="0" lang="en-US"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of</a:t>
            </a:r>
            <a:r>
              <a:rPr kumimoji="0" lang="en-US"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a:t>
            </a:r>
            <a:r>
              <a:rPr kumimoji="0" lang="en-US"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undergoing</a:t>
            </a:r>
            <a:r>
              <a:rPr kumimoji="0" lang="en-US"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ICA</a:t>
            </a:r>
            <a:r>
              <a:rPr kumimoji="0" lang="en-US" sz="2200" b="1" i="1"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without</a:t>
            </a:r>
            <a:r>
              <a:rPr kumimoji="0" lang="en-US"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obstructive</a:t>
            </a:r>
            <a:r>
              <a:rPr kumimoji="0" lang="en-US"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CAD</a:t>
            </a:r>
            <a:r>
              <a:rPr kumimoji="0" lang="en-US"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or</a:t>
            </a:r>
            <a:r>
              <a:rPr kumimoji="0" lang="en-US"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a:t>
            </a:r>
            <a:r>
              <a:rPr kumimoji="0" lang="en-US" sz="2200" b="1" i="1"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obstructive</a:t>
            </a:r>
            <a:r>
              <a:rPr kumimoji="0" sz="2200" b="1" i="1" u="none" strike="noStrike" kern="0" cap="none" spc="8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CAD</a:t>
            </a:r>
            <a:r>
              <a:rPr kumimoji="0" lang="en-US"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who</a:t>
            </a:r>
            <a:r>
              <a:rPr kumimoji="0" lang="en-US"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did</a:t>
            </a:r>
            <a:r>
              <a:rPr kumimoji="0" sz="2200" b="1" i="1" u="none" strike="noStrike" kern="0" cap="none" spc="8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not</a:t>
            </a:r>
            <a:r>
              <a:rPr kumimoji="0" sz="2200" b="1" i="1" u="none" strike="noStrike" kern="0" cap="none" spc="8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undergo</a:t>
            </a:r>
            <a:r>
              <a:rPr kumimoji="0" lang="en-US" sz="2200" b="1" i="1"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intervention</a:t>
            </a:r>
            <a:r>
              <a:rPr kumimoji="0" lang="en-US"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within</a:t>
            </a:r>
            <a:r>
              <a:rPr kumimoji="0" lang="en-US"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90</a:t>
            </a:r>
            <a:r>
              <a:rPr kumimoji="0" sz="2200" b="1" i="1" u="none" strike="noStrike" kern="0" cap="none" spc="3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days</a:t>
            </a:r>
            <a:r>
              <a:rPr kumimoji="0" sz="2200" b="1" i="1" u="none" strike="noStrike" kern="0" cap="none" spc="3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was</a:t>
            </a:r>
            <a:r>
              <a:rPr kumimoji="0" lang="en-US" sz="22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s</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ignificantly</a:t>
            </a:r>
            <a:r>
              <a:rPr kumimoji="0" lang="en-US" sz="2200" b="1" i="0" u="none" strike="noStrike" kern="0" cap="none" spc="19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reduced</a:t>
            </a:r>
            <a:r>
              <a:rPr kumimoji="0" sz="2200" b="1" i="0" u="none" strike="noStrike" kern="0" cap="none" spc="2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a:t>
            </a:r>
            <a:r>
              <a:rPr kumimoji="0" sz="2200" b="1" i="0" u="none" strike="noStrike" kern="0" cap="none" spc="2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a:t>
            </a:r>
            <a:r>
              <a:rPr kumimoji="0" sz="2200" b="1" i="0" u="none" strike="noStrike" kern="0" cap="none" spc="204"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5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CT-</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FFR</a:t>
            </a:r>
            <a:r>
              <a:rPr kumimoji="0" lang="en-US"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group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(28.3%</a:t>
            </a:r>
            <a:r>
              <a:rPr kumimoji="0" sz="2200" b="1" i="0" u="none" strike="noStrike" kern="0" cap="none" spc="1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vs.</a:t>
            </a:r>
            <a:r>
              <a:rPr kumimoji="0" sz="2200" b="1" i="0" u="none" strike="noStrike" kern="0" cap="none" spc="1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46.2%</a:t>
            </a:r>
            <a:r>
              <a:rPr kumimoji="0"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P&lt;0.01).</a:t>
            </a:r>
            <a:endParaRPr kumimoji="0" lang="en-US"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8450" marR="5080" lvl="0" indent="-285750" algn="l" defTabSz="914400" rtl="0" eaLnBrk="1" fontAlgn="auto" latinLnBrk="0" hangingPunct="1">
              <a:lnSpc>
                <a:spcPct val="99800"/>
              </a:lnSpc>
              <a:spcBef>
                <a:spcPts val="105"/>
              </a:spcBef>
              <a:spcAft>
                <a:spcPts val="0"/>
              </a:spcAft>
              <a:buClrTx/>
              <a:buSzTx/>
              <a:buFont typeface="Wingdings" panose="05000000000000000000" pitchFamily="2" charset="2"/>
              <a:buChar char="Ø"/>
              <a:tabLst/>
              <a:defRPr/>
            </a:pPr>
            <a:endPar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8450" marR="5715" lvl="0" indent="-285750" algn="l" defTabSz="914400" rtl="0" eaLnBrk="1" fontAlgn="auto" latinLnBrk="0" hangingPunct="1">
              <a:lnSpc>
                <a:spcPct val="99700"/>
              </a:lnSpc>
              <a:spcBef>
                <a:spcPts val="0"/>
              </a:spcBef>
              <a:spcAft>
                <a:spcPts val="0"/>
              </a:spcAft>
              <a:buClr>
                <a:srgbClr val="FFC000"/>
              </a:buClr>
              <a:buSzTx/>
              <a:buFont typeface="Wingdings" panose="05000000000000000000" pitchFamily="2" charset="2"/>
              <a:buChar char="Ø"/>
              <a:tabLst/>
              <a:defRPr/>
            </a:pP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This</a:t>
            </a:r>
            <a:r>
              <a:rPr kumimoji="0" sz="2200" b="1" i="0" u="none" strike="noStrike" kern="0" cap="none" spc="2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was</a:t>
            </a:r>
            <a:r>
              <a:rPr kumimoji="0" sz="2200" b="1" i="0" u="none" strike="noStrike" kern="0" cap="none" spc="2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mainly</a:t>
            </a:r>
            <a:r>
              <a:rPr kumimoji="0" sz="2200" b="1" i="0" u="none" strike="noStrike" kern="0" cap="none" spc="2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driven</a:t>
            </a:r>
            <a:r>
              <a:rPr kumimoji="0" sz="2200" b="1" i="0" u="none" strike="noStrike" kern="0" cap="none" spc="27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by</a:t>
            </a:r>
            <a:r>
              <a:rPr kumimoji="0" sz="2200" b="1" i="0" u="none" strike="noStrike" kern="0" cap="none" spc="254"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a:t>
            </a:r>
            <a:r>
              <a:rPr kumimoji="0" sz="2200" b="1" i="0" u="none" strike="noStrike" kern="0" cap="none" spc="254"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reduction</a:t>
            </a:r>
            <a:r>
              <a:rPr kumimoji="0" sz="2200" b="1" i="0" u="none" strike="noStrike" kern="0" cap="none" spc="26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a:t>
            </a:r>
            <a:r>
              <a:rPr kumimoji="0" sz="2200" b="1" i="0" u="none" strike="noStrike" kern="0" cap="none" spc="28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proportion</a:t>
            </a:r>
            <a:r>
              <a:rPr kumimoji="0" sz="2200" b="1" i="0" u="none" strike="noStrike" kern="0" cap="none" spc="29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of</a:t>
            </a:r>
            <a:r>
              <a:rPr kumimoji="0" sz="2200" b="1" i="0" u="none" strike="noStrike" kern="0" cap="none" spc="2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a:t>
            </a:r>
            <a:r>
              <a:rPr kumimoji="0" sz="2200" b="1" i="0" u="none" strike="noStrike" kern="0" cap="none" spc="2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found</a:t>
            </a:r>
            <a:r>
              <a:rPr kumimoji="0" sz="2200" b="1" i="0" u="none" strike="noStrike" kern="0" cap="none" spc="2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sz="2200" b="1" i="0" u="none" strike="noStrike" kern="0" cap="none" spc="2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have </a:t>
            </a:r>
            <a:r>
              <a:rPr kumimoji="0"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obstructive</a:t>
            </a:r>
            <a:r>
              <a:rPr kumimoji="0" sz="2200" b="1" i="0" u="none" strike="noStrike" kern="0" cap="none" spc="6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CAD</a:t>
            </a:r>
            <a:r>
              <a:rPr kumimoji="0" sz="2200" b="1" i="0" u="none" strike="noStrike" kern="0" cap="none" spc="6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a:t>
            </a:r>
            <a:r>
              <a:rPr kumimoji="0" sz="2200" b="1" i="0" u="none" strike="noStrike" kern="0" cap="none" spc="6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a:t>
            </a:r>
            <a:r>
              <a:rPr kumimoji="0" sz="2200" b="1" i="0" u="none" strike="noStrike" kern="0" cap="none" spc="6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5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CT-</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FFR</a:t>
            </a:r>
            <a:r>
              <a:rPr kumimoji="0" sz="2200" b="1" i="0" u="none" strike="noStrike" kern="0" cap="none" spc="5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group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compared</a:t>
            </a:r>
            <a:r>
              <a:rPr kumimoji="0" sz="2200" b="1" i="0" u="none" strike="noStrike" kern="0" cap="none" spc="28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lang="en-US" sz="2200" b="1" i="0" u="none" strike="noStrike" kern="0" cap="none" spc="28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a:t>
            </a:r>
            <a:r>
              <a:rPr kumimoji="0" lang="en-US"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standard</a:t>
            </a:r>
            <a:r>
              <a:rPr kumimoji="0" sz="2200" b="1" i="0" u="none" strike="noStrike" kern="0" cap="none" spc="2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group</a:t>
            </a:r>
            <a:r>
              <a:rPr kumimoji="0" lang="en-US"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(20.9%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vs.</a:t>
            </a:r>
            <a:r>
              <a:rPr kumimoji="0" lang="en-US"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38.0%</a:t>
            </a:r>
            <a:r>
              <a:rPr kumimoji="0"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 name="Group 6"/>
          <p:cNvGrpSpPr/>
          <p:nvPr/>
        </p:nvGrpSpPr>
        <p:grpSpPr>
          <a:xfrm>
            <a:off x="125506" y="1171072"/>
            <a:ext cx="5289176" cy="4924928"/>
            <a:chOff x="125506" y="1171072"/>
            <a:chExt cx="5387788" cy="4924928"/>
          </a:xfrm>
        </p:grpSpPr>
        <p:sp>
          <p:nvSpPr>
            <p:cNvPr id="2" name="Rectangle 1"/>
            <p:cNvSpPr/>
            <p:nvPr/>
          </p:nvSpPr>
          <p:spPr bwMode="auto">
            <a:xfrm>
              <a:off x="125506" y="1171072"/>
              <a:ext cx="5387788" cy="4924928"/>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pic>
          <p:nvPicPr>
            <p:cNvPr id="6" name="object 4"/>
            <p:cNvPicPr/>
            <p:nvPr/>
          </p:nvPicPr>
          <p:blipFill>
            <a:blip r:embed="rId3" cstate="print"/>
            <a:stretch>
              <a:fillRect/>
            </a:stretch>
          </p:blipFill>
          <p:spPr>
            <a:xfrm>
              <a:off x="132413" y="1338101"/>
              <a:ext cx="5371917" cy="4751567"/>
            </a:xfrm>
            <a:prstGeom prst="rect">
              <a:avLst/>
            </a:prstGeom>
          </p:spPr>
        </p:pic>
      </p:grpSp>
    </p:spTree>
    <p:extLst>
      <p:ext uri="{BB962C8B-B14F-4D97-AF65-F5344CB8AC3E}">
        <p14:creationId xmlns:p14="http://schemas.microsoft.com/office/powerpoint/2010/main" val="289383612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8034" y="49769"/>
            <a:ext cx="337920" cy="30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35" name="Straight Arrow Connector 29"/>
          <p:cNvCxnSpPr>
            <a:cxnSpLocks noChangeShapeType="1"/>
          </p:cNvCxnSpPr>
          <p:nvPr/>
        </p:nvCxnSpPr>
        <p:spPr bwMode="auto">
          <a:xfrm>
            <a:off x="8399502" y="4216725"/>
            <a:ext cx="0" cy="514224"/>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lgn="ctr">
                <a:solidFill>
                  <a:srgbClr val="000000"/>
                </a:solidFill>
                <a:round/>
                <a:headEnd type="triangle" w="med" len="sm"/>
                <a:tailEnd type="triangle" w="med" len="sm"/>
              </a14:hiddenLine>
            </a:ext>
          </a:extLst>
        </p:spPr>
      </p:cxnSp>
      <p:sp>
        <p:nvSpPr>
          <p:cNvPr id="95236" name="TextBox 3"/>
          <p:cNvSpPr txBox="1">
            <a:spLocks noChangeArrowheads="1"/>
          </p:cNvSpPr>
          <p:nvPr/>
        </p:nvSpPr>
        <p:spPr bwMode="auto">
          <a:xfrm>
            <a:off x="1105216" y="21435"/>
            <a:ext cx="85526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650975"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AUC 2017: One-Vessel Disease</a:t>
            </a:r>
          </a:p>
        </p:txBody>
      </p:sp>
      <p:pic>
        <p:nvPicPr>
          <p:cNvPr id="9523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42" y="697230"/>
            <a:ext cx="9802405" cy="562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4865854" y="6416689"/>
            <a:ext cx="5423789" cy="36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942" tIns="27973" rIns="55942" bIns="27973">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563951" rtl="0" eaLnBrk="1" fontAlgn="base" latinLnBrk="0" hangingPunct="1">
              <a:lnSpc>
                <a:spcPct val="100000"/>
              </a:lnSpc>
              <a:spcBef>
                <a:spcPct val="0"/>
              </a:spcBef>
              <a:spcAft>
                <a:spcPct val="0"/>
              </a:spcAft>
              <a:buClrTx/>
              <a:buSzTx/>
              <a:buFontTx/>
              <a:buNone/>
              <a:tabLst/>
              <a:defRPr/>
            </a:pPr>
            <a:r>
              <a:rPr kumimoji="0" lang="en-US" alt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a:t>
            </a:r>
            <a:r>
              <a:rPr kumimoji="0" lang="en-US" altLang="en-US" sz="2025"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Coll</a:t>
            </a:r>
            <a:r>
              <a:rPr kumimoji="0" lang="en-US" alt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altLang="en-US" sz="2025"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Cardiol</a:t>
            </a:r>
            <a:r>
              <a:rPr kumimoji="0" lang="en-US" alt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2017;69:2212</a:t>
            </a:r>
          </a:p>
        </p:txBody>
      </p:sp>
      <p:sp>
        <p:nvSpPr>
          <p:cNvPr id="8" name="Rectangle 7"/>
          <p:cNvSpPr>
            <a:spLocks noChangeArrowheads="1"/>
          </p:cNvSpPr>
          <p:nvPr/>
        </p:nvSpPr>
        <p:spPr bwMode="auto">
          <a:xfrm>
            <a:off x="8678360" y="3293804"/>
            <a:ext cx="519095" cy="275951"/>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542" tIns="32244" rIns="64542" bIns="32244"/>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49845" rtl="0" eaLnBrk="0" fontAlgn="base" latinLnBrk="0" hangingPunct="0">
              <a:lnSpc>
                <a:spcPct val="100000"/>
              </a:lnSpc>
              <a:spcBef>
                <a:spcPct val="20000"/>
              </a:spcBef>
              <a:spcAft>
                <a:spcPct val="0"/>
              </a:spcAft>
              <a:buClrTx/>
              <a:buSzTx/>
              <a:buFontTx/>
              <a:buNone/>
              <a:tabLst/>
              <a:defRPr/>
            </a:pPr>
            <a:endParaRPr kumimoji="0" lang="en-US" altLang="en-US" sz="2278"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65982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 y="53397"/>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MACE</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object 3"/>
          <p:cNvSpPr txBox="1"/>
          <p:nvPr/>
        </p:nvSpPr>
        <p:spPr>
          <a:xfrm>
            <a:off x="0" y="1056813"/>
            <a:ext cx="4851019" cy="628377"/>
          </a:xfrm>
          <a:prstGeom prst="rect">
            <a:avLst/>
          </a:prstGeom>
        </p:spPr>
        <p:txBody>
          <a:bodyPr vert="horz" wrap="square" lIns="0" tIns="12700" rIns="0" bIns="0" rtlCol="0">
            <a:spAutoFit/>
          </a:bodyPr>
          <a:lstStyle/>
          <a:p>
            <a:pPr marL="285750" marR="508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tab pos="398145" algn="l"/>
              </a:tabLst>
              <a:defRPr/>
            </a:pPr>
            <a:r>
              <a:rPr kumimoji="0"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MACE</a:t>
            </a:r>
            <a:r>
              <a:rPr kumimoji="0" sz="2000" b="1" i="0" u="none" strike="noStrike" kern="0" cap="none" spc="-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did</a:t>
            </a:r>
            <a:r>
              <a:rPr kumimoji="0" sz="2000" b="1" i="0" u="none" strike="noStrike" kern="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not</a:t>
            </a:r>
            <a:r>
              <a:rPr kumimoji="0" sz="20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differ</a:t>
            </a:r>
            <a:r>
              <a:rPr kumimoji="0" sz="20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significantly</a:t>
            </a:r>
            <a:endParaRPr kumimoji="0" 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508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tab pos="398145" algn="l"/>
              </a:tabLst>
              <a:defRPr/>
            </a:pPr>
            <a:r>
              <a:rPr kumimoji="0" sz="20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(hazard</a:t>
            </a:r>
            <a:r>
              <a:rPr kumimoji="0" sz="20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ratio,</a:t>
            </a:r>
            <a:r>
              <a:rPr kumimoji="0" sz="20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0.88;</a:t>
            </a:r>
            <a:r>
              <a:rPr kumimoji="0" sz="20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P=0.8)</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object 5"/>
          <p:cNvSpPr txBox="1"/>
          <p:nvPr/>
        </p:nvSpPr>
        <p:spPr>
          <a:xfrm>
            <a:off x="5306638" y="1038075"/>
            <a:ext cx="4769224" cy="75148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Rate</a:t>
            </a:r>
            <a:r>
              <a:rPr kumimoji="0" sz="24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major</a:t>
            </a:r>
            <a:r>
              <a:rPr kumimoji="0" sz="24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adverse</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cardiovascular</a:t>
            </a:r>
            <a:r>
              <a:rPr kumimoji="0" sz="24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events</a:t>
            </a:r>
            <a:endParaRPr kumimoji="0"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9" name="Group 8"/>
          <p:cNvGrpSpPr/>
          <p:nvPr/>
        </p:nvGrpSpPr>
        <p:grpSpPr>
          <a:xfrm>
            <a:off x="116542" y="1801906"/>
            <a:ext cx="4948518" cy="3774142"/>
            <a:chOff x="215153" y="2205302"/>
            <a:chExt cx="5477435" cy="3810016"/>
          </a:xfrm>
        </p:grpSpPr>
        <p:sp>
          <p:nvSpPr>
            <p:cNvPr id="2" name="Rectangle 1"/>
            <p:cNvSpPr/>
            <p:nvPr/>
          </p:nvSpPr>
          <p:spPr bwMode="auto">
            <a:xfrm>
              <a:off x="215153" y="2205302"/>
              <a:ext cx="5477435" cy="381001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pic>
          <p:nvPicPr>
            <p:cNvPr id="8" name="object 6"/>
            <p:cNvPicPr/>
            <p:nvPr/>
          </p:nvPicPr>
          <p:blipFill>
            <a:blip r:embed="rId3" cstate="print"/>
            <a:stretch>
              <a:fillRect/>
            </a:stretch>
          </p:blipFill>
          <p:spPr>
            <a:xfrm>
              <a:off x="307778" y="2322337"/>
              <a:ext cx="5276889" cy="3584691"/>
            </a:xfrm>
            <a:prstGeom prst="rect">
              <a:avLst/>
            </a:prstGeom>
          </p:spPr>
        </p:pic>
      </p:grpSp>
      <p:graphicFrame>
        <p:nvGraphicFramePr>
          <p:cNvPr id="10" name="Table 9"/>
          <p:cNvGraphicFramePr>
            <a:graphicFrameLocks noGrp="1"/>
          </p:cNvGraphicFramePr>
          <p:nvPr>
            <p:extLst/>
          </p:nvPr>
        </p:nvGraphicFramePr>
        <p:xfrm>
          <a:off x="5306638" y="1801906"/>
          <a:ext cx="4769224" cy="3774141"/>
        </p:xfrm>
        <a:graphic>
          <a:graphicData uri="http://schemas.openxmlformats.org/drawingml/2006/table">
            <a:tbl>
              <a:tblPr firstRow="1" bandRow="1">
                <a:tableStyleId>{FABFCF23-3B69-468F-B69F-88F6DE6A72F2}</a:tableStyleId>
              </a:tblPr>
              <a:tblGrid>
                <a:gridCol w="1865127">
                  <a:extLst>
                    <a:ext uri="{9D8B030D-6E8A-4147-A177-3AD203B41FA5}">
                      <a16:colId xmlns:a16="http://schemas.microsoft.com/office/drawing/2014/main" val="771768550"/>
                    </a:ext>
                  </a:extLst>
                </a:gridCol>
                <a:gridCol w="878541">
                  <a:extLst>
                    <a:ext uri="{9D8B030D-6E8A-4147-A177-3AD203B41FA5}">
                      <a16:colId xmlns:a16="http://schemas.microsoft.com/office/drawing/2014/main" val="186867200"/>
                    </a:ext>
                  </a:extLst>
                </a:gridCol>
                <a:gridCol w="1102659">
                  <a:extLst>
                    <a:ext uri="{9D8B030D-6E8A-4147-A177-3AD203B41FA5}">
                      <a16:colId xmlns:a16="http://schemas.microsoft.com/office/drawing/2014/main" val="341871052"/>
                    </a:ext>
                  </a:extLst>
                </a:gridCol>
                <a:gridCol w="922897">
                  <a:extLst>
                    <a:ext uri="{9D8B030D-6E8A-4147-A177-3AD203B41FA5}">
                      <a16:colId xmlns:a16="http://schemas.microsoft.com/office/drawing/2014/main" val="4024660165"/>
                    </a:ext>
                  </a:extLst>
                </a:gridCol>
              </a:tblGrid>
              <a:tr h="916131">
                <a:tc>
                  <a:txBody>
                    <a:bodyPr/>
                    <a:lstStyle/>
                    <a:p>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CT-FFR group (n=608)</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Standard group (n=608)</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i="1" dirty="0" smtClean="0">
                          <a:solidFill>
                            <a:schemeClr val="tx1"/>
                          </a:solidFill>
                          <a:latin typeface="Arial" panose="020B0604020202020204" pitchFamily="34" charset="0"/>
                          <a:cs typeface="Arial" panose="020B0604020202020204" pitchFamily="34" charset="0"/>
                        </a:rPr>
                        <a:t>P</a:t>
                      </a:r>
                      <a:r>
                        <a:rPr lang="en-US" sz="1100" b="1" i="0" dirty="0" smtClean="0">
                          <a:solidFill>
                            <a:schemeClr val="tx1"/>
                          </a:solidFill>
                          <a:latin typeface="Arial" panose="020B0604020202020204" pitchFamily="34" charset="0"/>
                          <a:cs typeface="Arial" panose="020B0604020202020204" pitchFamily="34" charset="0"/>
                        </a:rPr>
                        <a:t> Value</a:t>
                      </a:r>
                      <a:endParaRPr lang="en-US" sz="1100" b="1" i="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6632039"/>
                  </a:ext>
                </a:extLst>
              </a:tr>
              <a:tr h="571602">
                <a:tc>
                  <a:txBody>
                    <a:bodyPr/>
                    <a:lstStyle/>
                    <a:p>
                      <a:r>
                        <a:rPr lang="en-US" sz="1100" b="1" dirty="0" smtClean="0">
                          <a:solidFill>
                            <a:schemeClr val="tx1"/>
                          </a:solidFill>
                          <a:latin typeface="Arial" panose="020B0604020202020204" pitchFamily="34" charset="0"/>
                          <a:cs typeface="Arial" panose="020B0604020202020204" pitchFamily="34" charset="0"/>
                        </a:rPr>
                        <a:t>At least 1 events</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48 (8.2)</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54 (9.2)</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0.55</a:t>
                      </a:r>
                      <a:endParaRPr lang="en-US" sz="11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9673223"/>
                  </a:ext>
                </a:extLst>
              </a:tr>
              <a:tr h="571602">
                <a:tc>
                  <a:txBody>
                    <a:bodyPr/>
                    <a:lstStyle/>
                    <a:p>
                      <a:r>
                        <a:rPr lang="en-US" sz="1100" b="1" dirty="0" smtClean="0">
                          <a:solidFill>
                            <a:schemeClr val="tx1"/>
                          </a:solidFill>
                          <a:latin typeface="Arial" panose="020B0604020202020204" pitchFamily="34" charset="0"/>
                          <a:cs typeface="Arial" panose="020B0604020202020204" pitchFamily="34" charset="0"/>
                        </a:rPr>
                        <a:t>  Hosp unstable angina</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39 (6.6)</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44 (7.5)</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0.58</a:t>
                      </a:r>
                      <a:endParaRPr lang="en-US" sz="11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45378733"/>
                  </a:ext>
                </a:extLst>
              </a:tr>
              <a:tr h="571602">
                <a:tc>
                  <a:txBody>
                    <a:bodyPr/>
                    <a:lstStyle/>
                    <a:p>
                      <a:r>
                        <a:rPr lang="en-US" sz="1100" b="1" dirty="0" smtClean="0">
                          <a:solidFill>
                            <a:schemeClr val="tx1"/>
                          </a:solidFill>
                          <a:latin typeface="Arial" panose="020B0604020202020204" pitchFamily="34" charset="0"/>
                          <a:cs typeface="Arial" panose="020B0604020202020204" pitchFamily="34" charset="0"/>
                        </a:rPr>
                        <a:t>  Revasc after 90 days</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7 (1.2)</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16 (2.7)</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0.06</a:t>
                      </a:r>
                      <a:endParaRPr lang="en-US" sz="11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69410872"/>
                  </a:ext>
                </a:extLst>
              </a:tr>
              <a:tr h="571602">
                <a:tc>
                  <a:txBody>
                    <a:bodyPr/>
                    <a:lstStyle/>
                    <a:p>
                      <a:r>
                        <a:rPr lang="en-US" sz="1100" b="1" dirty="0" smtClean="0">
                          <a:solidFill>
                            <a:schemeClr val="tx1"/>
                          </a:solidFill>
                          <a:latin typeface="Arial" panose="020B0604020202020204" pitchFamily="34" charset="0"/>
                          <a:cs typeface="Arial" panose="020B0604020202020204" pitchFamily="34" charset="0"/>
                        </a:rPr>
                        <a:t>Non-fatal MI</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7 (1.2)</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9 (1.5)</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0.62</a:t>
                      </a:r>
                      <a:endParaRPr lang="en-US" sz="11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48057704"/>
                  </a:ext>
                </a:extLst>
              </a:tr>
              <a:tr h="571602">
                <a:tc>
                  <a:txBody>
                    <a:bodyPr/>
                    <a:lstStyle/>
                    <a:p>
                      <a:r>
                        <a:rPr lang="en-US" sz="1100" b="1" dirty="0" smtClean="0">
                          <a:solidFill>
                            <a:schemeClr val="tx1"/>
                          </a:solidFill>
                          <a:latin typeface="Arial" panose="020B0604020202020204" pitchFamily="34" charset="0"/>
                          <a:cs typeface="Arial" panose="020B0604020202020204" pitchFamily="34" charset="0"/>
                        </a:rPr>
                        <a:t>Cardiovasc death</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2 (0.3)</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1 (0.2)</a:t>
                      </a:r>
                      <a:endParaRPr lang="en-US" sz="11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100" b="1" dirty="0" smtClean="0">
                          <a:solidFill>
                            <a:schemeClr val="tx1"/>
                          </a:solidFill>
                          <a:latin typeface="Arial" panose="020B0604020202020204" pitchFamily="34" charset="0"/>
                          <a:cs typeface="Arial" panose="020B0604020202020204" pitchFamily="34" charset="0"/>
                        </a:rPr>
                        <a:t>0.62</a:t>
                      </a:r>
                      <a:endParaRPr lang="en-US" sz="11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95510285"/>
                  </a:ext>
                </a:extLst>
              </a:tr>
            </a:tbl>
          </a:graphicData>
        </a:graphic>
      </p:graphicFrame>
    </p:spTree>
    <p:extLst>
      <p:ext uri="{BB962C8B-B14F-4D97-AF65-F5344CB8AC3E}">
        <p14:creationId xmlns:p14="http://schemas.microsoft.com/office/powerpoint/2010/main" val="83848350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63" y="8572"/>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QoL Based on SAQ-7</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object 4"/>
          <p:cNvSpPr txBox="1"/>
          <p:nvPr/>
        </p:nvSpPr>
        <p:spPr>
          <a:xfrm>
            <a:off x="336552" y="711883"/>
            <a:ext cx="9663430" cy="628377"/>
          </a:xfrm>
          <a:prstGeom prst="rect">
            <a:avLst/>
          </a:prstGeom>
        </p:spPr>
        <p:txBody>
          <a:bodyPr vert="horz" wrap="square" lIns="0" tIns="12700" rIns="0" bIns="0" rtlCol="0">
            <a:spAutoFit/>
          </a:bodyPr>
          <a:lstStyle/>
          <a:p>
            <a:pPr marL="298450" marR="0" lvl="0" indent="-285750" algn="l" defTabSz="914400" rtl="0" eaLnBrk="1" fontAlgn="auto" latinLnBrk="0" hangingPunct="1">
              <a:lnSpc>
                <a:spcPct val="100000"/>
              </a:lnSpc>
              <a:spcBef>
                <a:spcPts val="100"/>
              </a:spcBef>
              <a:spcAft>
                <a:spcPts val="0"/>
              </a:spcAft>
              <a:buClr>
                <a:srgbClr val="FFC000"/>
              </a:buClr>
              <a:buSzTx/>
              <a:buFont typeface="Wingdings"/>
              <a:buChar char=""/>
              <a:tabLst>
                <a:tab pos="298450" algn="l"/>
              </a:tabLst>
              <a:defRPr/>
            </a:pPr>
            <a:r>
              <a:rPr kumimoji="0" sz="20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SAQ-</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a:t>
            </a:r>
            <a:r>
              <a:rPr kumimoji="0" sz="20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consists</a:t>
            </a:r>
            <a:r>
              <a:rPr kumimoji="0" sz="20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a:t>
            </a:r>
            <a:r>
              <a:rPr kumimoji="0" sz="20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physical</a:t>
            </a:r>
            <a:r>
              <a:rPr kumimoji="0" sz="20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limitation</a:t>
            </a:r>
            <a:r>
              <a:rPr kumimoji="0" sz="2000" b="1" i="0"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score,</a:t>
            </a:r>
            <a:r>
              <a:rPr kumimoji="0" sz="20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angina</a:t>
            </a:r>
            <a:r>
              <a:rPr kumimoji="0" sz="20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frequency</a:t>
            </a:r>
            <a:r>
              <a:rPr kumimoji="0" sz="20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score</a:t>
            </a:r>
            <a:r>
              <a:rPr kumimoji="0" sz="20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a:t>
            </a:r>
            <a:r>
              <a:rPr kumimoji="0" sz="2000" b="1" i="0"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quality</a:t>
            </a:r>
            <a:r>
              <a:rPr kumimoji="0" sz="20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a:t>
            </a:r>
            <a:r>
              <a:rPr kumimoji="0" sz="2000" b="1" i="0"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life</a:t>
            </a:r>
            <a:r>
              <a:rPr kumimoji="0" sz="20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0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score.</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627530" y="1452226"/>
            <a:ext cx="9027458" cy="4993396"/>
            <a:chOff x="708212" y="1524000"/>
            <a:chExt cx="8417859" cy="4831976"/>
          </a:xfrm>
        </p:grpSpPr>
        <p:sp>
          <p:nvSpPr>
            <p:cNvPr id="2" name="Rectangle 1"/>
            <p:cNvSpPr/>
            <p:nvPr/>
          </p:nvSpPr>
          <p:spPr bwMode="auto">
            <a:xfrm>
              <a:off x="708212" y="1524000"/>
              <a:ext cx="8417859" cy="483197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pic>
          <p:nvPicPr>
            <p:cNvPr id="6" name="object 2"/>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788893" y="1622613"/>
              <a:ext cx="8252520" cy="2312894"/>
            </a:xfrm>
            <a:prstGeom prst="rect">
              <a:avLst/>
            </a:prstGeom>
          </p:spPr>
        </p:pic>
        <p:pic>
          <p:nvPicPr>
            <p:cNvPr id="7" name="object 2"/>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788893" y="3935507"/>
              <a:ext cx="8252520" cy="2312894"/>
            </a:xfrm>
            <a:prstGeom prst="rect">
              <a:avLst/>
            </a:prstGeom>
          </p:spPr>
        </p:pic>
      </p:grpSp>
    </p:spTree>
    <p:extLst>
      <p:ext uri="{BB962C8B-B14F-4D97-AF65-F5344CB8AC3E}">
        <p14:creationId xmlns:p14="http://schemas.microsoft.com/office/powerpoint/2010/main" val="38481640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63" y="8572"/>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An On-Site Strategy is Pragmatic and May be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Preferred to Meet the Demand of Clinical Practice Under Various Clinical Settings</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object 3"/>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116940" y="1276023"/>
            <a:ext cx="10066965" cy="5205459"/>
          </a:xfrm>
          <a:prstGeom prst="rect">
            <a:avLst/>
          </a:prstGeom>
          <a:solidFill>
            <a:schemeClr val="bg1"/>
          </a:solidFill>
        </p:spPr>
      </p:pic>
    </p:spTree>
    <p:extLst>
      <p:ext uri="{BB962C8B-B14F-4D97-AF65-F5344CB8AC3E}">
        <p14:creationId xmlns:p14="http://schemas.microsoft.com/office/powerpoint/2010/main" val="339687220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63" y="8572"/>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TARGET Trial: Conclusions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132729" y="6499412"/>
            <a:ext cx="615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Yang et al., Circulation Mar 4,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object 3"/>
          <p:cNvSpPr txBox="1"/>
          <p:nvPr/>
        </p:nvSpPr>
        <p:spPr>
          <a:xfrm>
            <a:off x="218334" y="1101340"/>
            <a:ext cx="9662983" cy="4814138"/>
          </a:xfrm>
          <a:prstGeom prst="rect">
            <a:avLst/>
          </a:prstGeom>
        </p:spPr>
        <p:txBody>
          <a:bodyPr vert="horz" wrap="square" lIns="0" tIns="12700" rIns="0" bIns="0" rtlCol="0">
            <a:spAutoFit/>
          </a:bodyPr>
          <a:lstStyle/>
          <a:p>
            <a:pPr marL="355600" marR="6350" lvl="0" indent="-342900" algn="just" defTabSz="914400" rtl="0" eaLnBrk="1" fontAlgn="auto" latinLnBrk="0" hangingPunct="1">
              <a:lnSpc>
                <a:spcPct val="100000"/>
              </a:lnSpc>
              <a:spcBef>
                <a:spcPts val="0"/>
              </a:spcBef>
              <a:spcAft>
                <a:spcPts val="0"/>
              </a:spcAft>
              <a:buClr>
                <a:srgbClr val="FFC000"/>
              </a:buClr>
              <a:buSzTx/>
              <a:buFont typeface="Wingdings"/>
              <a:buChar char=""/>
              <a:tabLst>
                <a:tab pos="355600" algn="l"/>
              </a:tabLst>
              <a:defRPr/>
            </a:pP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a:t>
            </a:r>
            <a:r>
              <a:rPr kumimoji="0" sz="24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stable</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pts</a:t>
            </a:r>
            <a:r>
              <a:rPr kumimoji="0" sz="2400" b="1" i="0" u="none" strike="noStrike" kern="0" cap="none" spc="-4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a:t>
            </a:r>
            <a:r>
              <a:rPr kumimoji="0" sz="24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intermediate</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(30%-</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90%)</a:t>
            </a:r>
            <a:r>
              <a:rPr kumimoji="0" sz="24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stenosis</a:t>
            </a:r>
            <a:r>
              <a:rPr kumimoji="0" sz="24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detected</a:t>
            </a:r>
            <a:r>
              <a:rPr kumimoji="0" sz="24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by</a:t>
            </a:r>
            <a:r>
              <a:rPr kumimoji="0" sz="24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CCTA,</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site</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ML</a:t>
            </a:r>
            <a:r>
              <a:rPr kumimoji="0" sz="2400" b="1" i="0"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based</a:t>
            </a:r>
            <a:r>
              <a:rPr kumimoji="0" sz="2400" b="1" i="0"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CT-</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FFR</a:t>
            </a:r>
            <a:r>
              <a:rPr kumimoji="0" sz="24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strategy</a:t>
            </a:r>
            <a:r>
              <a:rPr kumimoji="0" sz="24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is</a:t>
            </a:r>
            <a:r>
              <a:rPr kumimoji="0" sz="24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feasible,</a:t>
            </a:r>
            <a:r>
              <a:rPr kumimoji="0" sz="24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safe</a:t>
            </a:r>
            <a:r>
              <a:rPr kumimoji="0" sz="2400" b="1" i="0"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a:t>
            </a:r>
            <a:r>
              <a:rPr kumimoji="0" sz="2400" b="1" i="0"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effective</a:t>
            </a:r>
            <a:r>
              <a:rPr kumimoji="0" sz="24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355600" marR="6350" lvl="0" indent="-342900" algn="just" defTabSz="914400" rtl="0" eaLnBrk="1" fontAlgn="auto" latinLnBrk="0" hangingPunct="1">
              <a:lnSpc>
                <a:spcPct val="100000"/>
              </a:lnSpc>
              <a:spcBef>
                <a:spcPts val="0"/>
              </a:spcBef>
              <a:spcAft>
                <a:spcPts val="0"/>
              </a:spcAft>
              <a:buClr>
                <a:srgbClr val="FFC000"/>
              </a:buClr>
              <a:buSzTx/>
              <a:buFont typeface="Wingdings"/>
              <a:buChar char=""/>
              <a:tabLst>
                <a:tab pos="355600" algn="l"/>
              </a:tabLst>
              <a:defRPr/>
            </a:pP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55600" marR="6350" lvl="0" indent="-342900" algn="just" defTabSz="914400" rtl="0" eaLnBrk="1" fontAlgn="auto" latinLnBrk="0" hangingPunct="1">
              <a:lnSpc>
                <a:spcPct val="100000"/>
              </a:lnSpc>
              <a:spcBef>
                <a:spcPts val="0"/>
              </a:spcBef>
              <a:spcAft>
                <a:spcPts val="0"/>
              </a:spcAft>
              <a:buClr>
                <a:srgbClr val="FFC000"/>
              </a:buClr>
              <a:buSzTx/>
              <a:buFont typeface="Wingdings"/>
              <a:buChar char=""/>
              <a:tabLst>
                <a:tab pos="355600" algn="l"/>
              </a:tabLst>
              <a:defRPr/>
            </a:pP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Compared</a:t>
            </a:r>
            <a:r>
              <a:rPr kumimoji="0" sz="2400" b="1" i="0" u="none" strike="noStrike" kern="0" cap="none" spc="7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a:t>
            </a:r>
            <a:r>
              <a:rPr kumimoji="0" sz="2400" b="1" i="0" u="none" strike="noStrike" kern="0" cap="none" spc="7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a:t>
            </a:r>
            <a:r>
              <a:rPr kumimoji="0" sz="2400" b="1" i="0" u="none" strike="noStrike" kern="0" cap="none" spc="7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standard</a:t>
            </a:r>
            <a:r>
              <a:rPr kumimoji="0" sz="2400" b="1" i="0" u="none" strike="noStrike" kern="0" cap="none" spc="7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care</a:t>
            </a:r>
            <a:r>
              <a:rPr kumimoji="0" sz="2400" b="1" i="0" u="none" strike="noStrike" kern="0" cap="none" spc="7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pathway,</a:t>
            </a:r>
            <a:r>
              <a:rPr kumimoji="0" sz="2400" b="1" i="0" u="none" strike="noStrike" kern="0" cap="none" spc="7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site</a:t>
            </a:r>
            <a:r>
              <a:rPr kumimoji="0" sz="2400" b="1" i="0" u="none" strike="noStrike" kern="0" cap="none" spc="8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CT-</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FFR</a:t>
            </a:r>
            <a:r>
              <a:rPr kumimoji="0" sz="2400" b="1" i="0" u="none" strike="noStrike" kern="0" cap="none" spc="7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reduced</a:t>
            </a:r>
            <a:r>
              <a:rPr kumimoji="0" sz="2400" b="1" i="0" u="none" strike="noStrike" kern="0" cap="none" spc="7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proportion</a:t>
            </a:r>
            <a:r>
              <a:rPr kumimoji="0" sz="2400" b="1" i="0" u="none" strike="noStrike" kern="0" cap="none" spc="2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a:t>
            </a:r>
            <a:r>
              <a:rPr kumimoji="0" sz="2400" b="1" i="0" u="none" strike="noStrike" kern="0" cap="none" spc="27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pts</a:t>
            </a:r>
            <a:r>
              <a:rPr kumimoji="0" sz="2400" b="1" i="0" u="none" strike="noStrike" kern="0" cap="none" spc="27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a:t>
            </a:r>
            <a:r>
              <a:rPr kumimoji="0" sz="2400" b="1" i="0" u="none" strike="noStrike" kern="0" cap="none" spc="27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stable</a:t>
            </a:r>
            <a:r>
              <a:rPr kumimoji="0" sz="2400" b="1" i="0" u="none" strike="noStrike" kern="0" cap="none" spc="27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CAD</a:t>
            </a:r>
            <a:r>
              <a:rPr kumimoji="0" sz="2400" b="1" i="0" u="none" strike="noStrike" kern="0" cap="none" spc="26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undergoing</a:t>
            </a:r>
            <a:r>
              <a:rPr kumimoji="0" sz="2400" b="1" i="0" u="none" strike="noStrike" kern="0" cap="none" spc="26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ICA</a:t>
            </a:r>
            <a:r>
              <a:rPr kumimoji="0" sz="2400" b="1" i="0" u="none" strike="noStrike" kern="0" cap="none" spc="26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without</a:t>
            </a:r>
            <a:r>
              <a:rPr kumimoji="0" sz="2400" b="1" i="0" u="none" strike="noStrike" kern="0" cap="none" spc="26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obstructive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disease</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a:t>
            </a:r>
            <a:r>
              <a:rPr kumimoji="0" sz="24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requiring</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intervention</a:t>
            </a:r>
            <a:r>
              <a:rPr kumimoji="0" sz="2400" b="1" i="0"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within</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90</a:t>
            </a:r>
            <a:r>
              <a:rPr kumimoji="0" sz="24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days</a:t>
            </a:r>
            <a:r>
              <a:rPr kumimoji="0" sz="24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355600" marR="6350" lvl="0" indent="-342900" algn="just" defTabSz="914400" rtl="0" eaLnBrk="1" fontAlgn="auto" latinLnBrk="0" hangingPunct="1">
              <a:lnSpc>
                <a:spcPct val="100000"/>
              </a:lnSpc>
              <a:spcBef>
                <a:spcPts val="0"/>
              </a:spcBef>
              <a:spcAft>
                <a:spcPts val="0"/>
              </a:spcAft>
              <a:buClr>
                <a:srgbClr val="FFC000"/>
              </a:buClr>
              <a:buSzTx/>
              <a:buFont typeface="Wingdings"/>
              <a:buChar char=""/>
              <a:tabLst>
                <a:tab pos="355600" algn="l"/>
              </a:tabLst>
              <a:defRPr/>
            </a:pP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55600" marR="5080" lvl="0" indent="-342900" algn="just" defTabSz="914400" rtl="0" eaLnBrk="1" fontAlgn="auto" latinLnBrk="0" hangingPunct="1">
              <a:lnSpc>
                <a:spcPct val="100000"/>
              </a:lnSpc>
              <a:spcBef>
                <a:spcPts val="0"/>
              </a:spcBef>
              <a:spcAft>
                <a:spcPts val="0"/>
              </a:spcAft>
              <a:buClr>
                <a:srgbClr val="FFC000"/>
              </a:buClr>
              <a:buSzTx/>
              <a:buFont typeface="Wingdings"/>
              <a:buChar char=""/>
              <a:tabLst>
                <a:tab pos="355600" algn="l"/>
              </a:tabLst>
              <a:defRPr/>
            </a:pP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a:t>
            </a:r>
            <a:r>
              <a:rPr kumimoji="0" sz="2400" b="1" i="0" u="none" strike="noStrike" kern="0" cap="none" spc="19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on-</a:t>
            </a:r>
            <a:r>
              <a:rPr kumimoji="0"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site</a:t>
            </a:r>
            <a:r>
              <a:rPr kumimoji="0" sz="2400" b="1" i="0" u="none" strike="noStrike" kern="0" cap="none" spc="1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CT-</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FFR</a:t>
            </a:r>
            <a:r>
              <a:rPr kumimoji="0" sz="2400" b="1" i="0" u="none" strike="noStrike" kern="0" cap="none" spc="19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strategy</a:t>
            </a:r>
            <a:r>
              <a:rPr kumimoji="0" sz="2400" b="1" i="0" u="none" strike="noStrike" kern="0" cap="none" spc="19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increased</a:t>
            </a:r>
            <a:r>
              <a:rPr kumimoji="0" sz="2400" b="1" i="0" u="none" strike="noStrike" kern="0" cap="none" spc="18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revascularization</a:t>
            </a:r>
            <a:r>
              <a:rPr kumimoji="0" sz="2400" b="1" i="0" u="none" strike="noStrike" kern="0" cap="none" spc="19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overall</a:t>
            </a:r>
            <a:r>
              <a:rPr lang="en-US" sz="2400" b="1" kern="0" spc="190" dirty="0">
                <a:solidFill>
                  <a:srgbClr val="FFFFFF"/>
                </a:solidFill>
                <a:latin typeface="Arial" panose="020B0604020202020204" pitchFamily="34" charset="0"/>
                <a:cs typeface="Arial" panose="020B0604020202020204" pitchFamily="34" charset="0"/>
              </a:rPr>
              <a:t> </a:t>
            </a:r>
            <a:r>
              <a:rPr kumimoji="0" sz="24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without </a:t>
            </a:r>
            <a:r>
              <a:rPr kumimoji="0"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improving</a:t>
            </a:r>
            <a:r>
              <a:rPr lang="en-US" sz="2400" b="1" kern="0" spc="395" dirty="0">
                <a:solidFill>
                  <a:srgbClr val="FFFFFF"/>
                </a:solidFill>
                <a:latin typeface="Arial" panose="020B0604020202020204" pitchFamily="34" charset="0"/>
                <a:cs typeface="Arial" panose="020B0604020202020204" pitchFamily="34" charset="0"/>
              </a:rPr>
              <a:t> </a:t>
            </a:r>
            <a:r>
              <a:rPr kumimoji="0"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quality</a:t>
            </a:r>
            <a:r>
              <a:rPr kumimoji="0" sz="2400" b="1" i="0" u="none" strike="noStrike" kern="0" cap="none" spc="4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a:t>
            </a:r>
            <a:r>
              <a:rPr kumimoji="0" sz="2400" b="1" i="0" u="none" strike="noStrike" kern="0" cap="none" spc="4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life</a:t>
            </a:r>
            <a:r>
              <a:rPr kumimoji="0" sz="2400" b="1" i="0" u="none" strike="noStrike" kern="0" cap="none" spc="4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a:t>
            </a:r>
            <a:r>
              <a:rPr kumimoji="0" sz="2400" b="1" i="0" u="none" strike="noStrike" kern="0" cap="none" spc="4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reducing</a:t>
            </a:r>
            <a:r>
              <a:rPr kumimoji="0" sz="2400" b="1" i="0" u="none" strike="noStrike" kern="0" cap="none" spc="409"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major</a:t>
            </a:r>
            <a:r>
              <a:rPr kumimoji="0" sz="2400" b="1" i="0" u="none" strike="noStrike" kern="0" cap="none" spc="409"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adverse</a:t>
            </a:r>
            <a:r>
              <a:rPr kumimoji="0" sz="2400" b="1" i="0" u="none" strike="noStrike" kern="0" cap="none" spc="4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cardiovascular</a:t>
            </a:r>
            <a:r>
              <a:rPr kumimoji="0" sz="2400" b="1" i="0" u="none" strike="noStrike" kern="0" cap="none" spc="409"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events,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though</a:t>
            </a:r>
            <a:r>
              <a:rPr kumimoji="0" sz="2400" b="1" i="0" u="none" strike="noStrike" kern="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t>
            </a:r>
            <a:r>
              <a:rPr kumimoji="0" sz="24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trend</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towards</a:t>
            </a:r>
            <a:r>
              <a:rPr kumimoji="0" sz="24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t>
            </a:r>
            <a:r>
              <a:rPr kumimoji="0" sz="24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lower</a:t>
            </a:r>
            <a:r>
              <a:rPr kumimoji="0" sz="24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cost</a:t>
            </a:r>
            <a:r>
              <a:rPr kumimoji="0" sz="24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was</a:t>
            </a:r>
            <a:r>
              <a:rPr kumimoji="0" sz="24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observed.</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26937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49695" y="1700633"/>
            <a:ext cx="10336696" cy="424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5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altLang="en-US" sz="3500" b="1" i="0" u="none" strike="noStrike" kern="1200" cap="none" spc="0" normalizeH="0" baseline="0" noProof="0" dirty="0" smtClean="0">
                <a:ln>
                  <a:noFill/>
                </a:ln>
                <a:solidFill>
                  <a:srgbClr val="808080"/>
                </a:solidFill>
                <a:effectLst/>
                <a:uLnTx/>
                <a:uFillTx/>
                <a:latin typeface="Arial" pitchFamily="34" charset="0"/>
                <a:ea typeface="+mn-ea"/>
                <a:cs typeface="+mn-cs"/>
              </a:rPr>
              <a:t>Key Interventional Trials form ACC 2023</a:t>
            </a:r>
            <a:r>
              <a:rPr kumimoji="0" lang="en-US" altLang="en-US" sz="3400" b="1" i="0" u="none" strike="noStrike" kern="1200" cap="none" spc="0" normalizeH="0" baseline="0" noProof="0" dirty="0" smtClean="0">
                <a:ln>
                  <a:noFill/>
                </a:ln>
                <a:solidFill>
                  <a:srgbClr val="808080"/>
                </a:solidFill>
                <a:effectLst/>
                <a:uLnTx/>
                <a:uFillTx/>
                <a:latin typeface="Arial" pitchFamily="34" charset="0"/>
                <a:ea typeface="+mn-ea"/>
                <a:cs typeface="+mn-cs"/>
              </a:rPr>
              <a:t>:</a:t>
            </a:r>
            <a:endParaRPr kumimoji="0" lang="en-US" altLang="en-US" sz="3400" b="1" i="0" u="none" strike="noStrike" kern="1200" cap="none" spc="0" normalizeH="0" baseline="0" noProof="0" dirty="0">
              <a:ln>
                <a:noFill/>
              </a:ln>
              <a:solidFill>
                <a:srgbClr val="808080"/>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altLang="en-US" sz="3600" b="1" i="0" u="none" strike="noStrike" kern="1200" cap="none" spc="0" normalizeH="0" baseline="0" noProof="0" dirty="0" smtClean="0">
                <a:ln>
                  <a:noFill/>
                </a:ln>
                <a:solidFill>
                  <a:srgbClr val="808080"/>
                </a:solidFill>
                <a:effectLst/>
                <a:uLnTx/>
                <a:uFillTx/>
                <a:latin typeface="Arial" pitchFamily="34" charset="0"/>
                <a:ea typeface="+mn-ea"/>
                <a:cs typeface="+mn-cs"/>
              </a:rPr>
              <a:t>   BIOVASC Study, Revived-BCIS-2 Trial,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altLang="en-US" sz="3600" b="1" i="0" u="none" strike="noStrike" kern="1200" cap="none" spc="0" normalizeH="0" baseline="0" noProof="0" dirty="0" smtClean="0">
                <a:ln>
                  <a:noFill/>
                </a:ln>
                <a:solidFill>
                  <a:srgbClr val="808080"/>
                </a:solidFill>
                <a:effectLst/>
                <a:uLnTx/>
                <a:uFillTx/>
                <a:latin typeface="Arial" pitchFamily="34" charset="0"/>
                <a:ea typeface="+mn-ea"/>
                <a:cs typeface="+mn-cs"/>
              </a:rPr>
              <a:t>   TARGET Randomized Trial</a:t>
            </a:r>
            <a:r>
              <a:rPr kumimoji="0" lang="en-US" altLang="en-US" sz="3000" b="1" i="0" u="none" strike="noStrike" kern="1200" cap="none" spc="0" normalizeH="0" baseline="0" noProof="0" dirty="0" smtClean="0">
                <a:ln>
                  <a:noFill/>
                </a:ln>
                <a:solidFill>
                  <a:srgbClr val="808080"/>
                </a:solidFill>
                <a:effectLst/>
                <a:uLnTx/>
                <a:uFillTx/>
                <a:latin typeface="Arial" pitchFamily="34" charset="0"/>
                <a:ea typeface="+mn-ea"/>
                <a:cs typeface="+mn-cs"/>
              </a:rPr>
              <a:t>   </a:t>
            </a:r>
            <a:endParaRPr kumimoji="0" lang="en-US" altLang="en-US" sz="3000" b="1" i="0" u="none" strike="noStrike" kern="1200" cap="none" spc="0" normalizeH="0" baseline="0" noProof="0" dirty="0">
              <a:ln>
                <a:noFill/>
              </a:ln>
              <a:solidFill>
                <a:srgbClr val="808080"/>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a:t>
            </a:r>
            <a:endParaRPr kumimoji="0" lang="en-US" altLang="en-US" sz="30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4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400" b="1" i="0" u="none" strike="noStrike" kern="1200" cap="none" spc="0" normalizeH="0" baseline="0" noProof="0" dirty="0" smtClean="0">
                <a:ln>
                  <a:noFill/>
                </a:ln>
                <a:solidFill>
                  <a:srgbClr val="FFFFFF"/>
                </a:solidFill>
                <a:effectLst/>
                <a:uLnTx/>
                <a:uFillTx/>
                <a:latin typeface="Arial" pitchFamily="34" charset="0"/>
                <a:ea typeface="+mn-ea"/>
                <a:cs typeface="+mn-cs"/>
              </a:rPr>
              <a:t>Real-world revascularization of LM disease:</a:t>
            </a:r>
            <a:r>
              <a:rPr kumimoji="0" lang="en-US" altLang="en-US" sz="3500" b="1" i="0" u="none" strike="noStrike" kern="1200" cap="none" spc="0" normalizeH="0" baseline="0" noProof="0" dirty="0" smtClean="0">
                <a:ln>
                  <a:noFill/>
                </a:ln>
                <a:solidFill>
                  <a:srgbClr val="FFFFFF"/>
                </a:solidFill>
                <a:effectLst/>
                <a:uLnTx/>
                <a:uFillTx/>
                <a:latin typeface="Arial" pitchFamily="34" charset="0"/>
                <a:ea typeface="+mn-ea"/>
                <a:cs typeface="+mn-cs"/>
              </a:rPr>
              <a:t> </a:t>
            </a:r>
            <a:endParaRPr kumimoji="0" lang="en-US" altLang="en-US" sz="35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4000" b="1" i="0" u="none" strike="noStrike" kern="1200" cap="none" spc="0" normalizeH="0" baseline="0" noProof="0" dirty="0" smtClean="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smtClean="0">
                <a:ln>
                  <a:noFill/>
                </a:ln>
                <a:solidFill>
                  <a:srgbClr val="FFFFFF"/>
                </a:solidFill>
                <a:effectLst/>
                <a:uLnTx/>
                <a:uFillTx/>
                <a:latin typeface="Arial" pitchFamily="34" charset="0"/>
                <a:ea typeface="+mn-ea"/>
                <a:cs typeface="+mn-cs"/>
              </a:rPr>
              <a:t>   Real-world examination of revascularization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smtClean="0">
                <a:ln>
                  <a:noFill/>
                </a:ln>
                <a:solidFill>
                  <a:srgbClr val="FFFFFF"/>
                </a:solidFill>
                <a:effectLst/>
                <a:uLnTx/>
                <a:uFillTx/>
                <a:latin typeface="Arial" pitchFamily="34" charset="0"/>
                <a:ea typeface="+mn-ea"/>
                <a:cs typeface="+mn-cs"/>
              </a:rPr>
              <a:t>    strategies for Left Main Coronary Disease in Canada</a:t>
            </a:r>
            <a:endParaRPr kumimoji="0" lang="en-US" altLang="en-US" sz="3200" b="1" i="1"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76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9601"/>
            <a:ext cx="10287000" cy="6026351"/>
          </a:xfrm>
          <a:prstGeom prst="rect">
            <a:avLst/>
          </a:prstGeom>
        </p:spPr>
      </p:pic>
    </p:spTree>
    <p:extLst>
      <p:ext uri="{BB962C8B-B14F-4D97-AF65-F5344CB8AC3E}">
        <p14:creationId xmlns:p14="http://schemas.microsoft.com/office/powerpoint/2010/main" val="297754519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8961"/>
            <a:ext cx="10287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Time Trends in PCI and CABG for Left Main Disease</a:t>
            </a:r>
            <a:endPar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81600" y="6490444"/>
            <a:ext cx="510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Tam et al., J Am Coll Cardiol Intv 2023;16:277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623047" y="799311"/>
            <a:ext cx="9663954" cy="1323439"/>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PCI (N=1,299); CABG (N=21,287)</a:t>
            </a:r>
          </a:p>
          <a:p>
            <a:pPr marL="233363" marR="0" lvl="0" indent="-2333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Over entire study period (2008-2020), annual increase in proportion of pts with LMD undergoing PCI (</a:t>
            </a:r>
            <a:r>
              <a:rPr kumimoji="0" lang="en-US" sz="20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&lt;0.005) with concomitant decrease in pts receiving CABG</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2" y="2285053"/>
            <a:ext cx="9031942" cy="418975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553791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22405"/>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Baseline and Institutional Characteristics Before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After Propensity Score Matching</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5181600" y="6490444"/>
            <a:ext cx="510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Tam et al., J Am Coll Cardiol Intv 2023;16:277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073888"/>
            <a:ext cx="7252447" cy="5429436"/>
          </a:xfrm>
          <a:prstGeom prst="rect">
            <a:avLst/>
          </a:prstGeom>
          <a:ln w="38100" cap="sq">
            <a:solidFill>
              <a:srgbClr val="C8DADA"/>
            </a:solidFill>
            <a:prstDash val="solid"/>
            <a:miter lim="800000"/>
          </a:ln>
          <a:effectLst>
            <a:outerShdw blurRad="50800" dist="38100" dir="2700000" algn="tl" rotWithShape="0">
              <a:srgbClr val="000000">
                <a:alpha val="43000"/>
              </a:srgbClr>
            </a:outerShdw>
          </a:effectLst>
        </p:spPr>
      </p:pic>
      <p:sp>
        <p:nvSpPr>
          <p:cNvPr id="6" name="Rectangle 5"/>
          <p:cNvSpPr/>
          <p:nvPr/>
        </p:nvSpPr>
        <p:spPr bwMode="auto">
          <a:xfrm>
            <a:off x="1524000" y="5656729"/>
            <a:ext cx="7252447" cy="846595"/>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7" name="Rectangle 6"/>
          <p:cNvSpPr/>
          <p:nvPr/>
        </p:nvSpPr>
        <p:spPr bwMode="auto">
          <a:xfrm>
            <a:off x="1524000" y="4525930"/>
            <a:ext cx="7252447" cy="28687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2601902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3440"/>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Baseline and Institutional Characteristics Before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After Propensity Score Matching</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5181600" y="6490444"/>
            <a:ext cx="510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Tam et al., J Am Coll Cardiol Intv 2023;16:277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63" y="1007480"/>
            <a:ext cx="9063318" cy="5518824"/>
          </a:xfrm>
          <a:prstGeom prst="rect">
            <a:avLst/>
          </a:prstGeom>
          <a:ln w="38100" cap="sq">
            <a:solidFill>
              <a:srgbClr val="C8DADA"/>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455937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100" y="-7849"/>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Early Outcomes Before and After Propensity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Score Matching</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181600" y="6490444"/>
            <a:ext cx="510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Tam et al., J Am Coll Cardiol Intv 2023;16:277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7" name="Chart 6"/>
          <p:cNvGraphicFramePr/>
          <p:nvPr>
            <p:extLst>
              <p:ext uri="{D42A27DB-BD31-4B8C-83A1-F6EECF244321}">
                <p14:modId xmlns:p14="http://schemas.microsoft.com/office/powerpoint/2010/main" val="2436091738"/>
              </p:ext>
            </p:extLst>
          </p:nvPr>
        </p:nvGraphicFramePr>
        <p:xfrm>
          <a:off x="171450" y="1752599"/>
          <a:ext cx="4916581" cy="458824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009650" y="2438400"/>
            <a:ext cx="101917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&lt;0.0001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3876675" y="3911884"/>
            <a:ext cx="100012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&lt;0.0001</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2390775" y="4543425"/>
            <a:ext cx="101917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0.19</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541179" y="1298294"/>
            <a:ext cx="44704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Before Propensity Score Matching</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3" name="Chart 12"/>
          <p:cNvGraphicFramePr/>
          <p:nvPr>
            <p:extLst/>
          </p:nvPr>
        </p:nvGraphicFramePr>
        <p:xfrm>
          <a:off x="5267325" y="1752599"/>
          <a:ext cx="4916581" cy="4588249"/>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5553075" y="1298294"/>
            <a:ext cx="44704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After Propensity Score Matching</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7625551" y="2824494"/>
            <a:ext cx="101917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p=</a:t>
            </a:r>
            <a:r>
              <a:rPr lang="en-US" sz="1800" b="1" dirty="0" smtClean="0">
                <a:solidFill>
                  <a:srgbClr val="FFFFFF"/>
                </a:solidFill>
                <a:latin typeface="Arial" panose="020B0604020202020204" pitchFamily="34" charset="0"/>
                <a:cs typeface="Arial" panose="020B0604020202020204" pitchFamily="34" charset="0"/>
              </a:rPr>
              <a:t>NS</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16256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49695" y="1700633"/>
            <a:ext cx="10336696" cy="424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500" b="1" i="0" u="none" strike="noStrike" kern="1200" cap="none" spc="0" normalizeH="0" baseline="0" noProof="0" dirty="0">
                <a:ln>
                  <a:noFill/>
                </a:ln>
                <a:effectLst/>
                <a:uLnTx/>
                <a:uFillTx/>
                <a:latin typeface="Arial" pitchFamily="34" charset="0"/>
              </a:rPr>
              <a:t> </a:t>
            </a:r>
            <a:r>
              <a:rPr lang="en-US" altLang="en-US" sz="3500" b="1" dirty="0" smtClean="0">
                <a:latin typeface="Arial" pitchFamily="34" charset="0"/>
              </a:rPr>
              <a:t>Key Interventional Trials form ACC 2023</a:t>
            </a:r>
            <a:r>
              <a:rPr lang="en-US" altLang="en-US" sz="3400" b="1" dirty="0" smtClean="0">
                <a:latin typeface="Arial" pitchFamily="34" charset="0"/>
              </a:rPr>
              <a:t>:</a:t>
            </a:r>
            <a:endParaRPr lang="en-US" altLang="en-US" sz="3400" b="1" dirty="0">
              <a:latin typeface="Arial" pitchFamily="34" charset="0"/>
            </a:endParaRPr>
          </a:p>
          <a:p>
            <a:pPr marL="0" marR="0" lvl="0" indent="0" defTabSz="771525" rtl="0" eaLnBrk="0" fontAlgn="base" latinLnBrk="0" hangingPunct="0">
              <a:lnSpc>
                <a:spcPct val="100000"/>
              </a:lnSpc>
              <a:spcBef>
                <a:spcPct val="0"/>
              </a:spcBef>
              <a:spcAft>
                <a:spcPct val="0"/>
              </a:spcAft>
              <a:buClrTx/>
              <a:buSzTx/>
              <a:buNone/>
              <a:tabLst/>
              <a:defRPr/>
            </a:pPr>
            <a:r>
              <a:rPr lang="en-US" altLang="en-US" sz="3600" b="1" dirty="0">
                <a:latin typeface="Arial" pitchFamily="34" charset="0"/>
              </a:rPr>
              <a:t> </a:t>
            </a:r>
            <a:r>
              <a:rPr lang="en-US" altLang="en-US" sz="3600" b="1" dirty="0" smtClean="0">
                <a:latin typeface="Arial" pitchFamily="34" charset="0"/>
              </a:rPr>
              <a:t>   BIOVASC Study, Revived-BCIS-2 Trial,      </a:t>
            </a:r>
          </a:p>
          <a:p>
            <a:pPr marL="0" marR="0" lvl="0" indent="0" defTabSz="771525" rtl="0" eaLnBrk="0" fontAlgn="base" latinLnBrk="0" hangingPunct="0">
              <a:lnSpc>
                <a:spcPct val="100000"/>
              </a:lnSpc>
              <a:spcBef>
                <a:spcPct val="0"/>
              </a:spcBef>
              <a:spcAft>
                <a:spcPct val="0"/>
              </a:spcAft>
              <a:buClrTx/>
              <a:buSzTx/>
              <a:buNone/>
              <a:tabLst/>
              <a:defRPr/>
            </a:pPr>
            <a:r>
              <a:rPr lang="en-US" altLang="en-US" sz="3600" b="1" dirty="0">
                <a:latin typeface="Arial" pitchFamily="34" charset="0"/>
              </a:rPr>
              <a:t> </a:t>
            </a:r>
            <a:r>
              <a:rPr lang="en-US" altLang="en-US" sz="3600" b="1" dirty="0" smtClean="0">
                <a:latin typeface="Arial" pitchFamily="34" charset="0"/>
              </a:rPr>
              <a:t>   TARGET Randomized Trial</a:t>
            </a:r>
            <a:r>
              <a:rPr lang="en-US" altLang="en-US" sz="3000" b="1" dirty="0" smtClean="0">
                <a:latin typeface="Arial" pitchFamily="34" charset="0"/>
              </a:rPr>
              <a:t>  </a:t>
            </a:r>
            <a:r>
              <a:rPr kumimoji="0" lang="en-US" altLang="en-US" sz="3000" b="1" i="0" u="none" strike="noStrike" kern="1200" cap="none" spc="0" normalizeH="0" noProof="0" dirty="0" smtClean="0">
                <a:ln>
                  <a:noFill/>
                </a:ln>
                <a:effectLst/>
                <a:uLnTx/>
                <a:uFillTx/>
                <a:latin typeface="Arial" pitchFamily="34" charset="0"/>
              </a:rPr>
              <a:t> </a:t>
            </a:r>
            <a:endParaRPr lang="en-US" altLang="en-US" sz="3000" b="1" dirty="0">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noProof="0" dirty="0">
                <a:ln>
                  <a:noFill/>
                </a:ln>
                <a:effectLst/>
                <a:uLnTx/>
                <a:uFillTx/>
                <a:latin typeface="Arial" pitchFamily="34" charset="0"/>
              </a:rPr>
              <a:t>     </a:t>
            </a:r>
            <a:r>
              <a:rPr kumimoji="0" lang="en-US" altLang="en-US" sz="3000" b="1" i="1" u="none" strike="noStrike" kern="1200" cap="none" spc="0" normalizeH="0" baseline="0" noProof="0" dirty="0">
                <a:ln>
                  <a:noFill/>
                </a:ln>
                <a:effectLst/>
                <a:uLnTx/>
                <a:uFillTx/>
                <a:latin typeface="Arial" pitchFamily="34" charset="0"/>
              </a:rPr>
              <a:t>        </a:t>
            </a:r>
            <a:endParaRPr kumimoji="0" lang="en-US" altLang="en-US" sz="30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400" b="1" i="0" u="none" strike="noStrike" kern="1200" cap="none" spc="0" normalizeH="0" baseline="0" noProof="0" dirty="0">
                <a:ln>
                  <a:noFill/>
                </a:ln>
                <a:effectLst/>
                <a:uLnTx/>
                <a:uFillTx/>
                <a:latin typeface="Arial" pitchFamily="34" charset="0"/>
              </a:rPr>
              <a:t> </a:t>
            </a:r>
            <a:r>
              <a:rPr lang="en-US" altLang="en-US" sz="3400" b="1" noProof="0" dirty="0" smtClean="0">
                <a:latin typeface="Arial" pitchFamily="34" charset="0"/>
              </a:rPr>
              <a:t>Real world revascularization of LM disease</a:t>
            </a:r>
            <a:r>
              <a:rPr kumimoji="0" lang="en-US" altLang="en-US" sz="3400" b="1" i="0" u="none" strike="noStrike" kern="1200" cap="none" spc="0" normalizeH="0" baseline="0" noProof="0" dirty="0" smtClean="0">
                <a:ln>
                  <a:noFill/>
                </a:ln>
                <a:effectLst/>
                <a:uLnTx/>
                <a:uFillTx/>
                <a:latin typeface="Arial" pitchFamily="34" charset="0"/>
              </a:rPr>
              <a:t>:</a:t>
            </a:r>
            <a:r>
              <a:rPr kumimoji="0" lang="en-US" altLang="en-US" sz="3500" b="1" i="0" u="none" strike="noStrike" kern="1200" cap="none" spc="0" normalizeH="0" baseline="0" noProof="0" dirty="0" smtClean="0">
                <a:ln>
                  <a:noFill/>
                </a:ln>
                <a:effectLst/>
                <a:uLnTx/>
                <a:uFillTx/>
                <a:latin typeface="Arial" pitchFamily="34" charset="0"/>
              </a:rPr>
              <a:t> </a:t>
            </a:r>
            <a:endParaRPr kumimoji="0" lang="en-US" altLang="en-US" sz="35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effectLst/>
                <a:uLnTx/>
                <a:uFillTx/>
                <a:latin typeface="Arial" pitchFamily="34" charset="0"/>
                <a:ea typeface="+mn-ea"/>
                <a:cs typeface="+mn-cs"/>
              </a:rPr>
              <a:t> </a:t>
            </a:r>
            <a:r>
              <a:rPr kumimoji="0" lang="en-US" altLang="en-US" sz="4000" b="1" i="0" u="none" strike="noStrike" kern="1200" cap="none" spc="0" normalizeH="0" noProof="0" dirty="0" smtClean="0">
                <a:ln>
                  <a:noFill/>
                </a:ln>
                <a:effectLst/>
                <a:uLnTx/>
                <a:uFillTx/>
                <a:latin typeface="Arial" pitchFamily="34" charset="0"/>
                <a:ea typeface="+mn-ea"/>
                <a:cs typeface="+mn-cs"/>
              </a:rPr>
              <a:t> </a:t>
            </a:r>
            <a:r>
              <a:rPr lang="en-US" altLang="en-US" sz="3000" b="1" i="1" dirty="0" smtClean="0">
                <a:latin typeface="Arial" pitchFamily="34" charset="0"/>
              </a:rPr>
              <a:t>   Real world examination of revascularization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latin typeface="Arial" pitchFamily="34" charset="0"/>
              </a:rPr>
              <a:t> </a:t>
            </a:r>
            <a:r>
              <a:rPr lang="en-US" altLang="en-US" sz="3000" b="1" i="1" dirty="0" smtClean="0">
                <a:latin typeface="Arial" pitchFamily="34" charset="0"/>
              </a:rPr>
              <a:t>    strategies for Left main Coronary Disease in Canada</a:t>
            </a:r>
            <a:endParaRPr kumimoji="0" lang="en-US" altLang="en-US" b="1" i="1" u="none" strike="noStrike" kern="1200" cap="none" spc="0" normalizeH="0" baseline="0" noProof="0" dirty="0">
              <a:ln>
                <a:noFill/>
              </a:ln>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120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100" y="49301"/>
            <a:ext cx="10287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LM Revascularization: Primary Matched Analysis</a:t>
            </a:r>
            <a:endPar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181600" y="6490444"/>
            <a:ext cx="510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Tam et al., J Am Coll Cardiol Intv 2023;16:277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2114549"/>
            <a:ext cx="4933950" cy="3971925"/>
          </a:xfrm>
          <a:prstGeom prst="rect">
            <a:avLst/>
          </a:prstGeom>
        </p:spPr>
      </p:pic>
      <p:sp>
        <p:nvSpPr>
          <p:cNvPr id="5" name="TextBox 4"/>
          <p:cNvSpPr txBox="1"/>
          <p:nvPr/>
        </p:nvSpPr>
        <p:spPr>
          <a:xfrm>
            <a:off x="114300" y="1143000"/>
            <a:ext cx="493395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Freedom from All-Cause Mortality at 7 Years Between PCI and CABG</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5276850" y="1143000"/>
            <a:ext cx="493395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Freedom from MACCE at 7 Years Between PCI and CABG</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2114549"/>
            <a:ext cx="4933950" cy="3971926"/>
          </a:xfrm>
          <a:prstGeom prst="rect">
            <a:avLst/>
          </a:prstGeom>
        </p:spPr>
      </p:pic>
    </p:spTree>
    <p:extLst>
      <p:ext uri="{BB962C8B-B14F-4D97-AF65-F5344CB8AC3E}">
        <p14:creationId xmlns:p14="http://schemas.microsoft.com/office/powerpoint/2010/main" val="275535701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899"/>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Summary of Key Study Findings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181600" y="6490444"/>
            <a:ext cx="5105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Tam et al., J Am Coll Cardiol Intv 2023;16:277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12" y="593736"/>
            <a:ext cx="5332763" cy="589670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593974" y="1057835"/>
            <a:ext cx="4693026" cy="5262979"/>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lang="en-US" sz="2400" b="1" dirty="0">
                <a:solidFill>
                  <a:srgbClr val="FFFFFF"/>
                </a:solidFill>
                <a:latin typeface="Arial" panose="020B0604020202020204" pitchFamily="34" charset="0"/>
                <a:cs typeface="Arial" panose="020B0604020202020204" pitchFamily="34" charset="0"/>
              </a:rPr>
              <a:t>N</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 difference in in-hosp death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(3.7% vs </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3.8%; </a:t>
            </a:r>
            <a:r>
              <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0.91) between PCI and CABG in pts undergoing revascularization with LM disease</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All-cause mortality higher with PCI along with late AMI </a:t>
            </a:r>
            <a:r>
              <a:rPr lang="en-US" sz="2400" b="1" dirty="0" smtClean="0">
                <a:solidFill>
                  <a:srgbClr val="FFFFFF"/>
                </a:solidFill>
                <a:latin typeface="Arial" panose="020B0604020202020204" pitchFamily="34" charset="0"/>
                <a:cs typeface="Arial" panose="020B0604020202020204" pitchFamily="34" charset="0"/>
              </a:rPr>
              <a:t>&amp; </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late repeat revascularization at 7 years</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Late stroke (5.3% vs 7.6%; HR: 0.61; (0.42-0.89)</a:t>
            </a:r>
            <a:r>
              <a:rPr kumimoji="0" lang="en-US" sz="24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higher in CABG group at 7 years</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2125471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1496"/>
            <a:ext cx="10287000" cy="6053245"/>
          </a:xfrm>
          <a:prstGeom prst="rect">
            <a:avLst/>
          </a:prstGeom>
        </p:spPr>
      </p:pic>
    </p:spTree>
    <p:extLst>
      <p:ext uri="{BB962C8B-B14F-4D97-AF65-F5344CB8AC3E}">
        <p14:creationId xmlns:p14="http://schemas.microsoft.com/office/powerpoint/2010/main" val="135302500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0165" y="0"/>
            <a:ext cx="6329083" cy="6858000"/>
          </a:xfrm>
          <a:prstGeom prst="rect">
            <a:avLst/>
          </a:prstGeom>
        </p:spPr>
      </p:pic>
    </p:spTree>
    <p:extLst>
      <p:ext uri="{BB962C8B-B14F-4D97-AF65-F5344CB8AC3E}">
        <p14:creationId xmlns:p14="http://schemas.microsoft.com/office/powerpoint/2010/main" val="190719012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97260" y="214127"/>
            <a:ext cx="10412254" cy="632222"/>
          </a:xfrm>
        </p:spPr>
        <p:txBody>
          <a:bodyPr/>
          <a:lstStyle/>
          <a:p>
            <a:pPr>
              <a:lnSpc>
                <a:spcPct val="110000"/>
              </a:lnSpc>
            </a:pPr>
            <a:r>
              <a:rPr lang="en-US" altLang="en-US" sz="2800" dirty="0">
                <a:latin typeface="Arial" pitchFamily="34" charset="0"/>
                <a:cs typeface="Arial" pitchFamily="34" charset="0"/>
              </a:rPr>
              <a:t>Take Home Message:</a:t>
            </a:r>
            <a:r>
              <a:rPr lang="en-US" altLang="en-US" sz="2400" dirty="0">
                <a:latin typeface="Arial" pitchFamily="34" charset="0"/>
                <a:cs typeface="Arial" pitchFamily="34" charset="0"/>
              </a:rPr>
              <a:t/>
            </a:r>
            <a:br>
              <a:rPr lang="en-US" altLang="en-US" sz="2400" dirty="0">
                <a:latin typeface="Arial" pitchFamily="34" charset="0"/>
                <a:cs typeface="Arial" pitchFamily="34" charset="0"/>
              </a:rPr>
            </a:br>
            <a:r>
              <a:rPr lang="en-US" altLang="en-US" sz="2400" dirty="0" smtClean="0">
                <a:latin typeface="Arial" pitchFamily="34" charset="0"/>
                <a:cs typeface="Arial" pitchFamily="34" charset="0"/>
              </a:rPr>
              <a:t>Key Interventional Trials from ACC 2023 and LM Revascularization</a:t>
            </a:r>
            <a:endParaRPr lang="en-US" altLang="en-US" sz="2400" dirty="0">
              <a:latin typeface="Arial" pitchFamily="34" charset="0"/>
              <a:cs typeface="Arial" pitchFamily="34" charset="0"/>
            </a:endParaRPr>
          </a:p>
        </p:txBody>
      </p:sp>
      <p:sp>
        <p:nvSpPr>
          <p:cNvPr id="188419" name="Rectangle 3"/>
          <p:cNvSpPr>
            <a:spLocks noChangeArrowheads="1"/>
          </p:cNvSpPr>
          <p:nvPr/>
        </p:nvSpPr>
        <p:spPr bwMode="auto">
          <a:xfrm>
            <a:off x="893481" y="1912966"/>
            <a:ext cx="8561784"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8421" name="Rectangle 3"/>
          <p:cNvSpPr>
            <a:spLocks noChangeArrowheads="1"/>
          </p:cNvSpPr>
          <p:nvPr/>
        </p:nvSpPr>
        <p:spPr bwMode="auto">
          <a:xfrm>
            <a:off x="897435" y="4086729"/>
            <a:ext cx="8567143" cy="23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363" b="1"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285702" name="Rectangle 6"/>
          <p:cNvSpPr>
            <a:spLocks noChangeArrowheads="1"/>
          </p:cNvSpPr>
          <p:nvPr/>
        </p:nvSpPr>
        <p:spPr bwMode="auto">
          <a:xfrm>
            <a:off x="108942" y="3776984"/>
            <a:ext cx="10206051" cy="301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lvl="0" defTabSz="771525" fontAlgn="base">
              <a:spcBef>
                <a:spcPct val="50000"/>
              </a:spcBef>
              <a:spcAft>
                <a:spcPct val="0"/>
              </a:spcAft>
              <a:buFont typeface="Wingdings" pitchFamily="2" charset="2"/>
              <a:buChar char="ü"/>
              <a:defRPr/>
            </a:pP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400" b="1" i="0" u="none" strike="noStrike" kern="1200" cap="none" spc="0" normalizeH="0" baseline="0" noProof="0" dirty="0" smtClean="0">
                <a:ln>
                  <a:noFill/>
                </a:ln>
                <a:solidFill>
                  <a:srgbClr val="FFFFFF"/>
                </a:solidFill>
                <a:effectLst/>
                <a:uLnTx/>
                <a:uFillTx/>
                <a:latin typeface="Arial" pitchFamily="34" charset="0"/>
                <a:cs typeface="Arial" pitchFamily="34" charset="0"/>
              </a:rPr>
              <a:t>A recent report from Canada regarding short and long-term outcomes after LM revascularization suggested lower mortality</a:t>
            </a:r>
            <a:r>
              <a:rPr lang="en-US" altLang="en-US" sz="2400" b="1" dirty="0" smtClean="0">
                <a:solidFill>
                  <a:srgbClr val="FFFFFF"/>
                </a:solidFill>
                <a:latin typeface="Arial" pitchFamily="34" charset="0"/>
                <a:cs typeface="Arial" pitchFamily="34" charset="0"/>
              </a:rPr>
              <a:t>, MI &amp; revascularization but higher CVA after CABG vs PCI at 7 year F/U. There were similar short term mortality outcomes</a:t>
            </a:r>
            <a:r>
              <a:rPr kumimoji="0" lang="en-US" altLang="en-US" sz="2400" b="1" i="0" u="none" strike="noStrike" kern="1200" cap="none" spc="0" normalizeH="0" noProof="0" dirty="0" smtClean="0">
                <a:ln>
                  <a:noFill/>
                </a:ln>
                <a:solidFill>
                  <a:srgbClr val="FFFFFF"/>
                </a:solidFill>
                <a:effectLst/>
                <a:uLnTx/>
                <a:uFillTx/>
                <a:latin typeface="Arial" pitchFamily="34" charset="0"/>
                <a:cs typeface="Arial" pitchFamily="34" charset="0"/>
              </a:rPr>
              <a:t> between 2 strategies despite the fact that PCI pts were older and have higher comorbidities. These findings underscores the importance of Heart team decision in recommending appropriate revascularization in LM disease pts considering </a:t>
            </a:r>
            <a:r>
              <a:rPr kumimoji="0" lang="en-US" altLang="en-US" sz="2400" b="1" i="0" u="none" strike="noStrike" kern="1200" cap="none" spc="0" normalizeH="0" noProof="0" dirty="0" err="1" smtClean="0">
                <a:ln>
                  <a:noFill/>
                </a:ln>
                <a:solidFill>
                  <a:srgbClr val="FFFFFF"/>
                </a:solidFill>
                <a:effectLst/>
                <a:uLnTx/>
                <a:uFillTx/>
                <a:latin typeface="Arial" pitchFamily="34" charset="0"/>
                <a:cs typeface="Arial" pitchFamily="34" charset="0"/>
              </a:rPr>
              <a:t>pt’s</a:t>
            </a:r>
            <a:r>
              <a:rPr kumimoji="0" lang="en-US" altLang="en-US" sz="2400" b="1" i="0" u="none" strike="noStrike" kern="1200" cap="none" spc="0" normalizeH="0" noProof="0" dirty="0" smtClean="0">
                <a:ln>
                  <a:noFill/>
                </a:ln>
                <a:solidFill>
                  <a:srgbClr val="FFFFFF"/>
                </a:solidFill>
                <a:effectLst/>
                <a:uLnTx/>
                <a:uFillTx/>
                <a:latin typeface="Arial" pitchFamily="34" charset="0"/>
                <a:cs typeface="Arial" pitchFamily="34" charset="0"/>
              </a:rPr>
              <a:t> comorbidities and expected survival.  </a:t>
            </a:r>
            <a:endParaRPr lang="en-US" altLang="en-US" sz="2400" b="1" dirty="0">
              <a:solidFill>
                <a:srgbClr val="FFFFFF"/>
              </a:solidFill>
              <a:latin typeface="Arial" pitchFamily="34" charset="0"/>
              <a:cs typeface="Arial" pitchFamily="34" charset="0"/>
            </a:endParaRP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952" y="-4551"/>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a:spLocks noChangeArrowheads="1"/>
          </p:cNvSpPr>
          <p:nvPr/>
        </p:nvSpPr>
        <p:spPr bwMode="auto">
          <a:xfrm>
            <a:off x="48810" y="1812248"/>
            <a:ext cx="9912007" cy="7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10" name="Rectangle 3"/>
          <p:cNvSpPr>
            <a:spLocks noChangeArrowheads="1"/>
          </p:cNvSpPr>
          <p:nvPr/>
        </p:nvSpPr>
        <p:spPr bwMode="auto">
          <a:xfrm>
            <a:off x="-72006" y="1090690"/>
            <a:ext cx="9912007" cy="81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600" b="1" i="0" u="none" strike="noStrike" kern="1200" cap="none" spc="0" normalizeH="0" baseline="0" noProof="0" dirty="0" smtClean="0">
                <a:ln>
                  <a:noFill/>
                </a:ln>
                <a:solidFill>
                  <a:srgbClr val="FFFFFF"/>
                </a:solidFill>
                <a:effectLst/>
                <a:uLnTx/>
                <a:uFillTx/>
                <a:latin typeface="Arial" pitchFamily="34" charset="0"/>
                <a:cs typeface="Arial" pitchFamily="34" charset="0"/>
              </a:rPr>
              <a:t>Immediate vs staged complete revascularization in ACS:  </a:t>
            </a:r>
            <a:r>
              <a:rPr lang="en-US" altLang="en-US" sz="2600" b="1" dirty="0" smtClean="0">
                <a:solidFill>
                  <a:srgbClr val="FFFFFF"/>
                </a:solidFill>
                <a:latin typeface="Arial" pitchFamily="34" charset="0"/>
                <a:cs typeface="Arial" pitchFamily="34" charset="0"/>
              </a:rPr>
              <a:t> </a:t>
            </a:r>
            <a:r>
              <a:rPr kumimoji="0" lang="en-US" altLang="en-US" sz="2600" b="1" i="0" u="none" strike="noStrike" kern="1200" cap="none" spc="0" normalizeH="0" baseline="0" noProof="0" dirty="0" smtClean="0">
                <a:ln>
                  <a:noFill/>
                </a:ln>
                <a:solidFill>
                  <a:srgbClr val="FFFFFF"/>
                </a:solidFill>
                <a:effectLst/>
                <a:uLnTx/>
                <a:uFillTx/>
                <a:latin typeface="Arial" pitchFamily="34" charset="0"/>
                <a:cs typeface="Arial" pitchFamily="34" charset="0"/>
              </a:rPr>
              <a:t> </a:t>
            </a:r>
            <a:endPar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24"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7976" y="1269617"/>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8"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457762">
            <a:off x="9324211" y="1906829"/>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Rectangle 3"/>
          <p:cNvSpPr>
            <a:spLocks noChangeArrowheads="1"/>
          </p:cNvSpPr>
          <p:nvPr/>
        </p:nvSpPr>
        <p:spPr bwMode="auto">
          <a:xfrm>
            <a:off x="284716" y="1791623"/>
            <a:ext cx="9219546" cy="5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None/>
              <a:tabLst/>
              <a:defRPr/>
            </a:pPr>
            <a:r>
              <a:rPr lang="en-US" altLang="en-US" b="1" dirty="0" smtClean="0">
                <a:solidFill>
                  <a:srgbClr val="FFFFFF"/>
                </a:solidFill>
                <a:latin typeface="Arial" pitchFamily="34" charset="0"/>
                <a:cs typeface="Arial" pitchFamily="34" charset="0"/>
              </a:rPr>
              <a:t> </a:t>
            </a:r>
            <a:r>
              <a:rPr kumimoji="0" lang="en-US" altLang="en-US" b="1" i="0" u="none" strike="noStrike" kern="1200" cap="none" spc="0" normalizeH="0" baseline="0" noProof="0" dirty="0" smtClean="0">
                <a:ln>
                  <a:noFill/>
                </a:ln>
                <a:solidFill>
                  <a:srgbClr val="FFFFFF"/>
                </a:solidFill>
                <a:effectLst/>
                <a:uLnTx/>
                <a:uFillTx/>
                <a:latin typeface="Arial" pitchFamily="34" charset="0"/>
                <a:cs typeface="Arial" pitchFamily="34" charset="0"/>
              </a:rPr>
              <a:t> </a:t>
            </a:r>
            <a:endParaRPr kumimoji="0" lang="en-US" altLang="en-US"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23" name="Rectangle 3"/>
          <p:cNvSpPr>
            <a:spLocks noChangeArrowheads="1"/>
          </p:cNvSpPr>
          <p:nvPr/>
        </p:nvSpPr>
        <p:spPr bwMode="auto">
          <a:xfrm>
            <a:off x="-69980" y="1751773"/>
            <a:ext cx="9494084"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600" b="1" noProof="0" dirty="0" smtClean="0">
                <a:solidFill>
                  <a:srgbClr val="FFFFFF"/>
                </a:solidFill>
                <a:latin typeface="Arial" pitchFamily="34" charset="0"/>
                <a:cs typeface="Arial" pitchFamily="34" charset="0"/>
              </a:rPr>
              <a:t>PCI vs OMT to improve LVEF even </a:t>
            </a:r>
            <a:r>
              <a:rPr lang="en-US" altLang="en-US" sz="2600" b="1" dirty="0" smtClean="0">
                <a:solidFill>
                  <a:srgbClr val="FFFFFF"/>
                </a:solidFill>
                <a:latin typeface="Arial" pitchFamily="34" charset="0"/>
                <a:cs typeface="Arial" pitchFamily="34" charset="0"/>
              </a:rPr>
              <a:t>in viable myocardium:</a:t>
            </a:r>
            <a:endPar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31" name="Rectangle 3"/>
          <p:cNvSpPr>
            <a:spLocks noChangeArrowheads="1"/>
          </p:cNvSpPr>
          <p:nvPr/>
        </p:nvSpPr>
        <p:spPr bwMode="auto">
          <a:xfrm>
            <a:off x="-108983" y="2944445"/>
            <a:ext cx="9879003"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ML based onsite</a:t>
            </a:r>
            <a:r>
              <a:rPr kumimoji="0" lang="en-US" altLang="en-US" sz="2800" b="1" i="0" u="none" strike="noStrike" kern="1200" cap="none" spc="0" normalizeH="0" noProof="0" dirty="0" smtClean="0">
                <a:ln>
                  <a:noFill/>
                </a:ln>
                <a:solidFill>
                  <a:srgbClr val="FFFFFF"/>
                </a:solidFill>
                <a:effectLst/>
                <a:uLnTx/>
                <a:uFillTx/>
                <a:latin typeface="Arial" pitchFamily="34" charset="0"/>
                <a:cs typeface="Arial" pitchFamily="34" charset="0"/>
              </a:rPr>
              <a:t> CT-FFR to reduce </a:t>
            </a:r>
            <a:r>
              <a:rPr kumimoji="0" lang="en-US" altLang="en-US" sz="2800" b="1" i="0" u="none" strike="noStrike" kern="1200" cap="none" spc="0" normalizeH="0" noProof="0" dirty="0" err="1" smtClean="0">
                <a:ln>
                  <a:noFill/>
                </a:ln>
                <a:solidFill>
                  <a:srgbClr val="FFFFFF"/>
                </a:solidFill>
                <a:effectLst/>
                <a:uLnTx/>
                <a:uFillTx/>
                <a:latin typeface="Arial" pitchFamily="34" charset="0"/>
                <a:cs typeface="Arial" pitchFamily="34" charset="0"/>
              </a:rPr>
              <a:t>noCAD</a:t>
            </a:r>
            <a:r>
              <a:rPr kumimoji="0" lang="en-US" altLang="en-US" sz="2800" b="1" i="0" u="none" strike="noStrike" kern="1200" cap="none" spc="0" normalizeH="0" noProof="0" dirty="0" smtClean="0">
                <a:ln>
                  <a:noFill/>
                </a:ln>
                <a:solidFill>
                  <a:srgbClr val="FFFFFF"/>
                </a:solidFill>
                <a:effectLst/>
                <a:uLnTx/>
                <a:uFillTx/>
                <a:latin typeface="Arial" pitchFamily="34" charset="0"/>
                <a:cs typeface="Arial" pitchFamily="34" charset="0"/>
              </a:rPr>
              <a:t> &amp;    </a:t>
            </a:r>
            <a:r>
              <a:rPr kumimoji="0" lang="en-US" altLang="en-US" sz="2800" b="1" i="0" u="none" strike="noStrike" kern="1200" cap="none" spc="0" normalizeH="0" noProof="0" dirty="0" err="1" smtClean="0">
                <a:ln>
                  <a:noFill/>
                </a:ln>
                <a:solidFill>
                  <a:srgbClr val="FFFFFF"/>
                </a:solidFill>
                <a:effectLst/>
                <a:uLnTx/>
                <a:uFillTx/>
                <a:latin typeface="Arial" pitchFamily="34" charset="0"/>
                <a:cs typeface="Arial" pitchFamily="34" charset="0"/>
              </a:rPr>
              <a:t>Revasc</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 </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25"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8182" y="3049669"/>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8"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7228" y="1272723"/>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Down Arrow 3"/>
          <p:cNvSpPr/>
          <p:nvPr/>
        </p:nvSpPr>
        <p:spPr bwMode="auto">
          <a:xfrm rot="10800000">
            <a:off x="7915347" y="3105758"/>
            <a:ext cx="227941" cy="390514"/>
          </a:xfrm>
          <a:prstGeom prst="downArrow">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bg1"/>
              </a:solidFill>
              <a:effectLst/>
              <a:latin typeface="Times New Roman" pitchFamily="18" charset="0"/>
            </a:endParaRPr>
          </a:p>
        </p:txBody>
      </p:sp>
      <p:pic>
        <p:nvPicPr>
          <p:cNvPr id="19"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457762">
            <a:off x="9731795" y="1921004"/>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ectangle 3"/>
          <p:cNvSpPr>
            <a:spLocks noChangeArrowheads="1"/>
          </p:cNvSpPr>
          <p:nvPr/>
        </p:nvSpPr>
        <p:spPr bwMode="auto">
          <a:xfrm>
            <a:off x="266705" y="2203698"/>
            <a:ext cx="10147557"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1800" b="1" i="0" u="none" strike="noStrike" kern="1200" cap="none" spc="0" normalizeH="0" baseline="0" noProof="0" dirty="0" smtClean="0">
                <a:ln>
                  <a:noFill/>
                </a:ln>
                <a:solidFill>
                  <a:srgbClr val="FFFFFF"/>
                </a:solidFill>
                <a:effectLst/>
                <a:uLnTx/>
                <a:uFillTx/>
                <a:latin typeface="Arial" pitchFamily="34" charset="0"/>
                <a:cs typeface="Arial" pitchFamily="34" charset="0"/>
              </a:rPr>
              <a:t>Dysfunctional/viable</a:t>
            </a:r>
            <a:r>
              <a:rPr kumimoji="0" lang="en-US" altLang="en-US" sz="1800" b="1" i="0" u="none" strike="noStrike" kern="1200" cap="none" spc="0" normalizeH="0" noProof="0" dirty="0" smtClean="0">
                <a:ln>
                  <a:noFill/>
                </a:ln>
                <a:solidFill>
                  <a:srgbClr val="FFFFFF"/>
                </a:solidFill>
                <a:effectLst/>
                <a:uLnTx/>
                <a:uFillTx/>
                <a:latin typeface="Arial" pitchFamily="34" charset="0"/>
                <a:cs typeface="Arial" pitchFamily="34" charset="0"/>
              </a:rPr>
              <a:t> myocardium doesn’t predicts prognosis or LV recovery</a:t>
            </a:r>
            <a:r>
              <a:rPr kumimoji="0" lang="en-US" altLang="en-US" sz="1800" b="1" i="0" u="none" strike="noStrike" kern="1200" cap="none" spc="0" normalizeH="0" baseline="0" noProof="0" dirty="0" smtClean="0">
                <a:ln>
                  <a:noFill/>
                </a:ln>
                <a:solidFill>
                  <a:srgbClr val="FFFFFF"/>
                </a:solidFill>
                <a:effectLst/>
                <a:uLnTx/>
                <a:uFillTx/>
                <a:latin typeface="Arial" pitchFamily="34" charset="0"/>
                <a:cs typeface="Arial" pitchFamily="34" charset="0"/>
              </a:rPr>
              <a:t>: </a:t>
            </a:r>
            <a:endParaRPr kumimoji="0" lang="en-US" altLang="en-US" sz="16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27"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457762">
            <a:off x="9020101" y="2389965"/>
            <a:ext cx="723730" cy="4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9" name="Rectangle 3"/>
          <p:cNvSpPr>
            <a:spLocks noChangeArrowheads="1"/>
          </p:cNvSpPr>
          <p:nvPr/>
        </p:nvSpPr>
        <p:spPr bwMode="auto">
          <a:xfrm>
            <a:off x="259616" y="2526222"/>
            <a:ext cx="10147557"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1800" b="1" i="0" u="none" strike="noStrike" kern="1200" cap="none" spc="0" normalizeH="0" baseline="0" noProof="0" dirty="0" smtClean="0">
                <a:ln>
                  <a:noFill/>
                </a:ln>
                <a:solidFill>
                  <a:srgbClr val="FFFFFF"/>
                </a:solidFill>
                <a:effectLst/>
                <a:uLnTx/>
                <a:uFillTx/>
                <a:latin typeface="Arial" pitchFamily="34" charset="0"/>
                <a:cs typeface="Arial" pitchFamily="34" charset="0"/>
              </a:rPr>
              <a:t>Scar burden predicts adverse prognosis and LV recovery: </a:t>
            </a:r>
            <a:endParaRPr kumimoji="0" lang="en-US" altLang="en-US" sz="16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30"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9899" y="2643148"/>
            <a:ext cx="489098" cy="41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5874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par>
                                <p:cTn id="38" presetID="16" presetClass="entr" presetSubtype="21"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barn(inVertical)">
                                      <p:cBhvr>
                                        <p:cTn id="45" dur="500"/>
                                        <p:tgtEl>
                                          <p:spTgt spid="31"/>
                                        </p:tgtEl>
                                      </p:cBhvr>
                                    </p:animEffect>
                                  </p:childTnLst>
                                </p:cTn>
                              </p:par>
                              <p:par>
                                <p:cTn id="46" presetID="16" presetClass="entr" presetSubtype="21"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6285702"/>
                                        </p:tgtEl>
                                        <p:attrNameLst>
                                          <p:attrName>style.visibility</p:attrName>
                                        </p:attrNameLst>
                                      </p:cBhvr>
                                      <p:to>
                                        <p:strVal val="visible"/>
                                      </p:to>
                                    </p:set>
                                    <p:animEffect transition="in" filter="wipe(up)">
                                      <p:cBhvr>
                                        <p:cTn id="56" dur="500"/>
                                        <p:tgtEl>
                                          <p:spTgt spid="16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p:bldP spid="10" grpId="0"/>
      <p:bldP spid="23" grpId="0"/>
      <p:bldP spid="31" grpId="0"/>
      <p:bldP spid="4" grpId="0" animBg="1"/>
      <p:bldP spid="20" grpId="0"/>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84710" y="2633671"/>
            <a:ext cx="9579993"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FFFFFF"/>
                </a:solidFill>
                <a:effectLst/>
                <a:uLnTx/>
                <a:uFillTx/>
                <a:latin typeface="Arial" pitchFamily="34" charset="0"/>
                <a:cs typeface="Arial" pitchFamily="34" charset="0"/>
              </a:rPr>
              <a:t>Following statement </a:t>
            </a:r>
            <a:r>
              <a:rPr lang="en-US" altLang="en-US" sz="2400" b="1" dirty="0" smtClean="0">
                <a:solidFill>
                  <a:srgbClr val="FFFFFF"/>
                </a:solidFill>
                <a:latin typeface="Arial" pitchFamily="34" charset="0"/>
                <a:cs typeface="Arial" pitchFamily="34" charset="0"/>
              </a:rPr>
              <a:t>is false regarding the </a:t>
            </a:r>
            <a:r>
              <a:rPr lang="en-US" altLang="en-US" sz="2400" b="1" dirty="0" smtClean="0">
                <a:solidFill>
                  <a:srgbClr val="FFFFFF"/>
                </a:solidFill>
                <a:latin typeface="Arial" pitchFamily="34" charset="0"/>
                <a:cs typeface="Arial" pitchFamily="34" charset="0"/>
              </a:rPr>
              <a:t>relationship of dysfunctional and viable myocardium </a:t>
            </a:r>
            <a:r>
              <a:rPr lang="en-US" altLang="en-US" sz="2400" b="1" dirty="0" smtClean="0">
                <a:solidFill>
                  <a:srgbClr val="FFFFFF"/>
                </a:solidFill>
                <a:latin typeface="Arial" pitchFamily="34" charset="0"/>
                <a:cs typeface="Arial" pitchFamily="34" charset="0"/>
              </a:rPr>
              <a:t>in the REVIVE-BCIS-2 trial</a:t>
            </a:r>
            <a:r>
              <a:rPr lang="en-US" altLang="en-US" sz="2400" b="1" dirty="0" smtClean="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except</a:t>
            </a:r>
            <a:r>
              <a:rPr kumimoji="0" lang="en-US" altLang="en-US" sz="2400" b="1" i="0" u="none" strike="noStrike" kern="1200" cap="none" spc="0" normalizeH="0" baseline="0" noProof="0" dirty="0" smtClean="0">
                <a:ln>
                  <a:noFill/>
                </a:ln>
                <a:solidFill>
                  <a:srgbClr val="FFFFFF"/>
                </a:solidFill>
                <a:effectLst/>
                <a:uLnTx/>
                <a:uFillTx/>
                <a:latin typeface="Arial" pitchFamily="34" charset="0"/>
                <a:cs typeface="Arial" pitchFamily="34" charset="0"/>
              </a:rPr>
              <a:t>;</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PCI does not improve LV recovery even in dysfunctional myocardium</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Presence of scar predicts adverse prognosis and less LV recovery</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r>
              <a:rPr lang="en-US" altLang="en-US" sz="2400" b="1" noProof="0" dirty="0" smtClean="0">
                <a:solidFill>
                  <a:srgbClr val="FFFFFF"/>
                </a:solidFill>
                <a:latin typeface="Arial" pitchFamily="34" charset="0"/>
                <a:cs typeface="Arial" pitchFamily="34" charset="0"/>
              </a:rPr>
              <a:t>PCI predicts prognosis and LV recovery in dysfunctional but viable myocardium</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663164" lvl="1" indent="-345376" defTabSz="771525" fontAlgn="base">
              <a:spcBef>
                <a:spcPct val="0"/>
              </a:spcBef>
              <a:spcAft>
                <a:spcPct val="0"/>
              </a:spcAft>
              <a:buFontTx/>
              <a:buAutoNum type="alphaUcPeriod" startAt="4"/>
              <a:defRPr/>
            </a:pPr>
            <a:r>
              <a:rPr lang="en-US" altLang="en-US" sz="2400" b="1" noProof="0" dirty="0">
                <a:solidFill>
                  <a:srgbClr val="FFFFFF"/>
                </a:solidFill>
                <a:latin typeface="Arial" pitchFamily="34" charset="0"/>
                <a:cs typeface="Arial" pitchFamily="34" charset="0"/>
              </a:rPr>
              <a:t> </a:t>
            </a:r>
            <a:r>
              <a:rPr lang="en-US" altLang="en-US" sz="2400" b="1" noProof="0" dirty="0" smtClean="0">
                <a:solidFill>
                  <a:srgbClr val="FFFFFF"/>
                </a:solidFill>
                <a:latin typeface="Arial" pitchFamily="34" charset="0"/>
                <a:cs typeface="Arial" pitchFamily="34" charset="0"/>
              </a:rPr>
              <a:t>Dysfunctional myocardium is not associated with prognosis</a:t>
            </a:r>
            <a:endParaRPr lang="en-US" altLang="en-US" sz="2400" b="1" dirty="0">
              <a:solidFill>
                <a:srgbClr val="FFFFFF"/>
              </a:solidFill>
              <a:latin typeface="Arial" pitchFamily="34" charset="0"/>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r>
              <a:rPr lang="en-US" altLang="en-US" sz="2400" b="1"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Dysfunctional but viable myocardium is not associated with LV recovery</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189443" name="Rectangle 3"/>
          <p:cNvSpPr>
            <a:spLocks noGrp="1" noChangeArrowheads="1"/>
          </p:cNvSpPr>
          <p:nvPr>
            <p:ph type="title" idx="4294967295"/>
          </p:nvPr>
        </p:nvSpPr>
        <p:spPr>
          <a:xfrm>
            <a:off x="822426" y="176768"/>
            <a:ext cx="8679656" cy="514806"/>
          </a:xfrm>
        </p:spPr>
        <p:txBody>
          <a:bodyPr/>
          <a:lstStyle/>
          <a:p>
            <a:pPr>
              <a:lnSpc>
                <a:spcPct val="80000"/>
              </a:lnSpc>
            </a:pPr>
            <a:r>
              <a:rPr lang="en-US" altLang="en-US" sz="3600" dirty="0">
                <a:latin typeface="Arial" pitchFamily="34" charset="0"/>
                <a:cs typeface="Arial" pitchFamily="34" charset="0"/>
              </a:rPr>
              <a:t>Question # 1</a:t>
            </a:r>
          </a:p>
        </p:txBody>
      </p:sp>
      <p:sp>
        <p:nvSpPr>
          <p:cNvPr id="189444"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8944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2" y="63606"/>
            <a:ext cx="35629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029875"/>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C </a:t>
            </a:r>
          </a:p>
        </p:txBody>
      </p:sp>
    </p:spTree>
    <p:extLst>
      <p:ext uri="{BB962C8B-B14F-4D97-AF65-F5344CB8AC3E}">
        <p14:creationId xmlns:p14="http://schemas.microsoft.com/office/powerpoint/2010/main" val="12993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294295" y="1823852"/>
            <a:ext cx="10235735"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statement</a:t>
            </a:r>
            <a:r>
              <a:rPr kumimoji="0" lang="en-US" altLang="en-US" sz="2250" b="1" i="0" u="none" strike="noStrike" kern="1200" cap="none" spc="0" normalizeH="0" noProof="0" dirty="0" smtClean="0">
                <a:ln>
                  <a:noFill/>
                </a:ln>
                <a:solidFill>
                  <a:srgbClr val="FFFFFF"/>
                </a:solidFill>
                <a:effectLst/>
                <a:uLnTx/>
                <a:uFillTx/>
                <a:latin typeface="Arial" pitchFamily="34" charset="0"/>
                <a:ea typeface="+mn-ea"/>
                <a:cs typeface="Arial" pitchFamily="34" charset="0"/>
              </a:rPr>
              <a:t> is false</a:t>
            </a:r>
            <a:r>
              <a:rPr lang="en-US" altLang="en-US" sz="2250" b="1" dirty="0" smtClean="0">
                <a:solidFill>
                  <a:srgbClr val="FFFFFF"/>
                </a:solidFill>
                <a:latin typeface="Arial" pitchFamily="34" charset="0"/>
                <a:cs typeface="Arial" pitchFamily="34" charset="0"/>
              </a:rPr>
              <a:t> </a:t>
            </a:r>
            <a:r>
              <a:rPr kumimoji="0" lang="en-US" altLang="en-US" sz="2250" b="1" i="0" u="none" strike="noStrike" kern="1200" cap="none" spc="0" normalizeH="0" noProof="0" dirty="0" smtClean="0">
                <a:ln>
                  <a:noFill/>
                </a:ln>
                <a:solidFill>
                  <a:srgbClr val="FFFFFF"/>
                </a:solidFill>
                <a:effectLst/>
                <a:uLnTx/>
                <a:uFillTx/>
                <a:latin typeface="Arial" pitchFamily="34" charset="0"/>
                <a:ea typeface="+mn-ea"/>
                <a:cs typeface="Arial" pitchFamily="34" charset="0"/>
              </a:rPr>
              <a:t>regarding the results of </a:t>
            </a:r>
            <a:r>
              <a:rPr kumimoji="0" lang="en-US" altLang="en-US" sz="2250" b="1" i="0" u="none" strike="noStrike" kern="1200" cap="none" spc="0" normalizeH="0" noProof="0" dirty="0" smtClean="0">
                <a:ln>
                  <a:noFill/>
                </a:ln>
                <a:solidFill>
                  <a:srgbClr val="FFFFFF"/>
                </a:solidFill>
                <a:effectLst/>
                <a:uLnTx/>
                <a:uFillTx/>
                <a:latin typeface="Arial" pitchFamily="34" charset="0"/>
                <a:ea typeface="+mn-ea"/>
                <a:cs typeface="Arial" pitchFamily="34" charset="0"/>
              </a:rPr>
              <a:t>BIOVASC trial of immediate vs staged complete revascularization in ACS</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None/>
              <a:tabLst/>
              <a:defRPr/>
            </a:pPr>
            <a:r>
              <a:rPr lang="en-US" altLang="en-US" sz="2250" b="1" dirty="0">
                <a:solidFill>
                  <a:srgbClr val="FFFFFF"/>
                </a:solidFill>
                <a:latin typeface="Arial" pitchFamily="34" charset="0"/>
                <a:cs typeface="Arial" pitchFamily="34" charset="0"/>
              </a:rPr>
              <a:t>A. </a:t>
            </a:r>
            <a:r>
              <a:rPr lang="en-US" altLang="en-US" sz="2250" b="1" dirty="0" smtClean="0">
                <a:solidFill>
                  <a:srgbClr val="FFFFFF"/>
                </a:solidFill>
                <a:latin typeface="Arial" pitchFamily="34" charset="0"/>
                <a:cs typeface="Arial" pitchFamily="34" charset="0"/>
              </a:rPr>
              <a:t>Immediate Revasc is associated with lower primary outcomes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a:t>
            </a:r>
            <a:r>
              <a:rPr lang="en-US" altLang="en-US" sz="2250" b="1" noProof="0" dirty="0" smtClean="0">
                <a:solidFill>
                  <a:srgbClr val="FFFFFF"/>
                </a:solidFill>
                <a:latin typeface="Arial" pitchFamily="34" charset="0"/>
                <a:cs typeface="Arial" pitchFamily="34" charset="0"/>
              </a:rPr>
              <a:t>Immediate Revasc is associated with lower MI</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a:t>
            </a:r>
            <a:r>
              <a:rPr lang="en-US" altLang="en-US" sz="2250" b="1" noProof="0" dirty="0" smtClean="0">
                <a:solidFill>
                  <a:srgbClr val="FFFFFF"/>
                </a:solidFill>
                <a:latin typeface="Arial" pitchFamily="34" charset="0"/>
                <a:cs typeface="Arial" pitchFamily="34" charset="0"/>
              </a:rPr>
              <a:t>Immediate Revas is associated with lower ID urgent Revascularization</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lvl="1" indent="-642938" defTabSz="771525" fontAlgn="base">
              <a:lnSpc>
                <a:spcPct val="90000"/>
              </a:lnSpc>
              <a:spcBef>
                <a:spcPct val="0"/>
              </a:spcBef>
              <a:spcAft>
                <a:spcPct val="0"/>
              </a:spcAft>
              <a:buNone/>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a:t>
            </a:r>
            <a:r>
              <a:rPr lang="en-US" altLang="en-US" sz="2250" b="1" noProof="0" dirty="0" smtClean="0">
                <a:solidFill>
                  <a:srgbClr val="FFFFFF"/>
                </a:solidFill>
                <a:latin typeface="Arial" pitchFamily="34" charset="0"/>
                <a:cs typeface="Arial" pitchFamily="34" charset="0"/>
              </a:rPr>
              <a:t>Immediate revascularization had similar major bleeding incidence</a:t>
            </a:r>
            <a:endParaRPr lang="en-US" altLang="en-US" sz="2250" b="1" dirty="0">
              <a:solidFill>
                <a:srgbClr val="FFFFFF"/>
              </a:solidFill>
              <a:latin typeface="Arial" pitchFamily="34" charset="0"/>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1028700" lvl="1" indent="-642938" defTabSz="771525" fontAlgn="base">
              <a:lnSpc>
                <a:spcPct val="90000"/>
              </a:lnSpc>
              <a:spcBef>
                <a:spcPct val="0"/>
              </a:spcBef>
              <a:spcAft>
                <a:spcPct val="0"/>
              </a:spcAft>
              <a:buNone/>
              <a:defRPr/>
            </a:pP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E.  </a:t>
            </a:r>
            <a:r>
              <a:rPr lang="en-US" altLang="en-US" sz="2250" b="1" dirty="0" smtClean="0">
                <a:solidFill>
                  <a:srgbClr val="FFFFFF"/>
                </a:solidFill>
                <a:latin typeface="Arial" pitchFamily="34" charset="0"/>
                <a:cs typeface="Arial" pitchFamily="34" charset="0"/>
              </a:rPr>
              <a:t>Immediate Revasc is associated with trend towards lower mortality</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1491" name="Rectangle 3"/>
          <p:cNvSpPr>
            <a:spLocks noGrp="1" noChangeArrowheads="1"/>
          </p:cNvSpPr>
          <p:nvPr>
            <p:ph type="title" idx="4294967295"/>
          </p:nvPr>
        </p:nvSpPr>
        <p:spPr>
          <a:xfrm>
            <a:off x="803672" y="197515"/>
            <a:ext cx="8679656" cy="621775"/>
          </a:xfrm>
        </p:spPr>
        <p:txBody>
          <a:bodyPr/>
          <a:lstStyle/>
          <a:p>
            <a:pPr>
              <a:lnSpc>
                <a:spcPct val="80000"/>
              </a:lnSpc>
            </a:pPr>
            <a:r>
              <a:rPr lang="en-US" altLang="en-US" sz="3600" dirty="0">
                <a:latin typeface="Arial" pitchFamily="34" charset="0"/>
                <a:cs typeface="Arial" pitchFamily="34" charset="0"/>
              </a:rPr>
              <a:t>Question # 2</a:t>
            </a:r>
          </a:p>
        </p:txBody>
      </p:sp>
      <p:sp>
        <p:nvSpPr>
          <p:cNvPr id="191492"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r>
              <a:rPr kumimoji="0" lang="en-GB" altLang="en-US" sz="1519"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p>
        </p:txBody>
      </p:sp>
      <p:pic>
        <p:nvPicPr>
          <p:cNvPr id="19149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56457" y="6094406"/>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E </a:t>
            </a:r>
          </a:p>
        </p:txBody>
      </p:sp>
    </p:spTree>
    <p:extLst>
      <p:ext uri="{BB962C8B-B14F-4D97-AF65-F5344CB8AC3E}">
        <p14:creationId xmlns:p14="http://schemas.microsoft.com/office/powerpoint/2010/main" val="365080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189668" y="1308313"/>
            <a:ext cx="9853215" cy="405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a:t>
            </a:r>
            <a:r>
              <a:rPr lang="en-US" altLang="en-US" sz="2250" b="1" dirty="0" smtClean="0">
                <a:solidFill>
                  <a:srgbClr val="FFFFFF"/>
                </a:solidFill>
                <a:latin typeface="Arial" pitchFamily="34" charset="0"/>
                <a:cs typeface="Arial" pitchFamily="34" charset="0"/>
              </a:rPr>
              <a:t>statements is false regarding the </a:t>
            </a:r>
            <a:r>
              <a:rPr lang="en-US" altLang="en-US" sz="2250" b="1" dirty="0" smtClean="0">
                <a:solidFill>
                  <a:srgbClr val="FFFFFF"/>
                </a:solidFill>
                <a:latin typeface="Arial" pitchFamily="34" charset="0"/>
                <a:cs typeface="Arial" pitchFamily="34" charset="0"/>
              </a:rPr>
              <a:t>recent report about LM revascularization in Canada by PCI vs CABG</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9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dirty="0" smtClean="0">
                <a:solidFill>
                  <a:srgbClr val="FFFFFF"/>
                </a:solidFill>
                <a:latin typeface="Arial" pitchFamily="34" charset="0"/>
                <a:cs typeface="Arial" pitchFamily="34" charset="0"/>
              </a:rPr>
              <a:t>CABG had lower mortality at 7 years</a:t>
            </a:r>
            <a:r>
              <a:rPr lang="en-US" altLang="en-US" sz="2250" b="1" noProof="0" dirty="0" smtClean="0">
                <a:solidFill>
                  <a:srgbClr val="FFFFFF"/>
                </a:solidFill>
                <a:latin typeface="Arial" pitchFamily="34" charset="0"/>
                <a:cs typeface="Arial" pitchFamily="34" charset="0"/>
              </a:rPr>
              <a:t>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noProof="0" dirty="0">
                <a:solidFill>
                  <a:srgbClr val="FFFFFF"/>
                </a:solidFill>
                <a:latin typeface="Arial" pitchFamily="34" charset="0"/>
                <a:cs typeface="Arial" pitchFamily="34" charset="0"/>
              </a:rPr>
              <a:t> </a:t>
            </a:r>
            <a:r>
              <a:rPr lang="en-US" altLang="en-US" sz="2250" b="1" noProof="0" dirty="0" smtClean="0">
                <a:solidFill>
                  <a:srgbClr val="FFFFFF"/>
                </a:solidFill>
                <a:latin typeface="Arial" pitchFamily="34" charset="0"/>
                <a:cs typeface="Arial" pitchFamily="34" charset="0"/>
              </a:rPr>
              <a:t>CABG </a:t>
            </a:r>
            <a:r>
              <a:rPr lang="en-US" altLang="en-US" sz="2250" b="1" dirty="0" smtClean="0">
                <a:solidFill>
                  <a:srgbClr val="FFFFFF"/>
                </a:solidFill>
                <a:latin typeface="Arial" pitchFamily="34" charset="0"/>
                <a:cs typeface="Arial" pitchFamily="34" charset="0"/>
              </a:rPr>
              <a:t>had lower MACCE at 7 years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noProof="0" dirty="0">
                <a:solidFill>
                  <a:srgbClr val="FFFFFF"/>
                </a:solidFill>
                <a:latin typeface="Arial" pitchFamily="34" charset="0"/>
                <a:cs typeface="Arial" pitchFamily="34" charset="0"/>
              </a:rPr>
              <a:t> </a:t>
            </a:r>
            <a:r>
              <a:rPr lang="en-US" altLang="en-US" sz="2250" b="1" dirty="0" smtClean="0">
                <a:solidFill>
                  <a:srgbClr val="FFFFFF"/>
                </a:solidFill>
                <a:latin typeface="Arial" pitchFamily="34" charset="0"/>
                <a:cs typeface="Arial" pitchFamily="34" charset="0"/>
              </a:rPr>
              <a:t>CABG had lower early MI</a:t>
            </a:r>
            <a:r>
              <a:rPr lang="en-US" altLang="en-US" sz="2250" b="1" noProof="0" dirty="0" smtClean="0">
                <a:solidFill>
                  <a:srgbClr val="FFFFFF"/>
                </a:solidFill>
                <a:latin typeface="Arial" pitchFamily="34" charset="0"/>
                <a:cs typeface="Arial" pitchFamily="34" charset="0"/>
              </a:rPr>
              <a:t>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smtClean="0">
                <a:solidFill>
                  <a:srgbClr val="FFFFFF"/>
                </a:solidFill>
                <a:latin typeface="Arial" pitchFamily="34" charset="0"/>
                <a:cs typeface="Arial" pitchFamily="34" charset="0"/>
              </a:rPr>
              <a:t>CABG had lower CVA at 7 years</a:t>
            </a:r>
            <a:endParaRPr lang="en-US" altLang="en-US" sz="2250" b="1" dirty="0">
              <a:solidFill>
                <a:srgbClr val="FFFFFF"/>
              </a:solidFill>
              <a:latin typeface="Arial" pitchFamily="34" charset="0"/>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smtClean="0">
                <a:solidFill>
                  <a:srgbClr val="FFFFFF"/>
                </a:solidFill>
                <a:latin typeface="Arial" pitchFamily="34" charset="0"/>
                <a:cs typeface="Arial" pitchFamily="34" charset="0"/>
              </a:rPr>
              <a:t>CABG had similar early death and CVA in propensity matches pts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0467" name="Rectangle 3"/>
          <p:cNvSpPr>
            <a:spLocks noGrp="1" noChangeArrowheads="1"/>
          </p:cNvSpPr>
          <p:nvPr>
            <p:ph type="title" idx="4294967295"/>
          </p:nvPr>
        </p:nvSpPr>
        <p:spPr>
          <a:xfrm>
            <a:off x="763916" y="87612"/>
            <a:ext cx="8679656" cy="900113"/>
          </a:xfrm>
        </p:spPr>
        <p:txBody>
          <a:bodyPr/>
          <a:lstStyle/>
          <a:p>
            <a:pPr>
              <a:lnSpc>
                <a:spcPct val="80000"/>
              </a:lnSpc>
            </a:pPr>
            <a:r>
              <a:rPr lang="en-US" altLang="en-US" sz="3600" dirty="0">
                <a:latin typeface="Arial" pitchFamily="34" charset="0"/>
                <a:cs typeface="Arial" pitchFamily="34" charset="0"/>
              </a:rPr>
              <a:t>Question # 3 </a:t>
            </a:r>
          </a:p>
        </p:txBody>
      </p:sp>
      <p:pic>
        <p:nvPicPr>
          <p:cNvPr id="19046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6" y="3678"/>
            <a:ext cx="356295" cy="4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35191" y="6021057"/>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D </a:t>
            </a:r>
          </a:p>
        </p:txBody>
      </p:sp>
    </p:spTree>
    <p:extLst>
      <p:ext uri="{BB962C8B-B14F-4D97-AF65-F5344CB8AC3E}">
        <p14:creationId xmlns:p14="http://schemas.microsoft.com/office/powerpoint/2010/main" val="62496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12" y="609600"/>
            <a:ext cx="4737969" cy="59445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981" y="609600"/>
            <a:ext cx="4995144" cy="5944591"/>
          </a:xfrm>
          <a:prstGeom prst="rect">
            <a:avLst/>
          </a:prstGeom>
        </p:spPr>
      </p:pic>
    </p:spTree>
    <p:extLst>
      <p:ext uri="{BB962C8B-B14F-4D97-AF65-F5344CB8AC3E}">
        <p14:creationId xmlns:p14="http://schemas.microsoft.com/office/powerpoint/2010/main" val="118136287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2" y="849932"/>
            <a:ext cx="10269538" cy="5774475"/>
          </a:xfrm>
          <a:prstGeom prst="rect">
            <a:avLst/>
          </a:prstGeom>
        </p:spPr>
      </p:pic>
    </p:spTree>
    <p:extLst>
      <p:ext uri="{BB962C8B-B14F-4D97-AF65-F5344CB8AC3E}">
        <p14:creationId xmlns:p14="http://schemas.microsoft.com/office/powerpoint/2010/main" val="197475369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49695" y="1700633"/>
            <a:ext cx="10336696" cy="424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500" b="1" i="0" u="none" strike="noStrike" kern="1200" cap="none" spc="0" normalizeH="0" baseline="0" noProof="0" dirty="0">
                <a:ln>
                  <a:noFill/>
                </a:ln>
                <a:effectLst/>
                <a:uLnTx/>
                <a:uFillTx/>
                <a:latin typeface="Arial" pitchFamily="34" charset="0"/>
              </a:rPr>
              <a:t> </a:t>
            </a:r>
            <a:r>
              <a:rPr lang="en-US" altLang="en-US" sz="3500" b="1" dirty="0" smtClean="0">
                <a:latin typeface="Arial" pitchFamily="34" charset="0"/>
              </a:rPr>
              <a:t>Key Interventional Trials form ACC 2023</a:t>
            </a:r>
            <a:r>
              <a:rPr lang="en-US" altLang="en-US" sz="3400" b="1" dirty="0" smtClean="0">
                <a:latin typeface="Arial" pitchFamily="34" charset="0"/>
              </a:rPr>
              <a:t>:</a:t>
            </a:r>
            <a:endParaRPr lang="en-US" altLang="en-US" sz="3400" b="1" dirty="0">
              <a:latin typeface="Arial" pitchFamily="34" charset="0"/>
            </a:endParaRPr>
          </a:p>
          <a:p>
            <a:pPr marL="0" marR="0" lvl="0" indent="0" defTabSz="771525" rtl="0" eaLnBrk="0" fontAlgn="base" latinLnBrk="0" hangingPunct="0">
              <a:lnSpc>
                <a:spcPct val="100000"/>
              </a:lnSpc>
              <a:spcBef>
                <a:spcPct val="0"/>
              </a:spcBef>
              <a:spcAft>
                <a:spcPct val="0"/>
              </a:spcAft>
              <a:buClrTx/>
              <a:buSzTx/>
              <a:buNone/>
              <a:tabLst/>
              <a:defRPr/>
            </a:pPr>
            <a:r>
              <a:rPr lang="en-US" altLang="en-US" sz="3600" b="1" dirty="0">
                <a:latin typeface="Arial" pitchFamily="34" charset="0"/>
              </a:rPr>
              <a:t> </a:t>
            </a:r>
            <a:r>
              <a:rPr lang="en-US" altLang="en-US" sz="3600" b="1" dirty="0" smtClean="0">
                <a:latin typeface="Arial" pitchFamily="34" charset="0"/>
              </a:rPr>
              <a:t>   BIOVASC Study, Revived-BCIS-2 Trial,      </a:t>
            </a:r>
          </a:p>
          <a:p>
            <a:pPr marL="0" marR="0" lvl="0" indent="0" defTabSz="771525" rtl="0" eaLnBrk="0" fontAlgn="base" latinLnBrk="0" hangingPunct="0">
              <a:lnSpc>
                <a:spcPct val="100000"/>
              </a:lnSpc>
              <a:spcBef>
                <a:spcPct val="0"/>
              </a:spcBef>
              <a:spcAft>
                <a:spcPct val="0"/>
              </a:spcAft>
              <a:buClrTx/>
              <a:buSzTx/>
              <a:buNone/>
              <a:tabLst/>
              <a:defRPr/>
            </a:pPr>
            <a:r>
              <a:rPr lang="en-US" altLang="en-US" sz="3600" b="1" dirty="0">
                <a:latin typeface="Arial" pitchFamily="34" charset="0"/>
              </a:rPr>
              <a:t> </a:t>
            </a:r>
            <a:r>
              <a:rPr lang="en-US" altLang="en-US" sz="3600" b="1" dirty="0" smtClean="0">
                <a:latin typeface="Arial" pitchFamily="34" charset="0"/>
              </a:rPr>
              <a:t>   TARGET Randomized Trial</a:t>
            </a:r>
            <a:r>
              <a:rPr lang="en-US" altLang="en-US" sz="3000" b="1" dirty="0" smtClean="0">
                <a:latin typeface="Arial" pitchFamily="34" charset="0"/>
              </a:rPr>
              <a:t>  </a:t>
            </a:r>
            <a:r>
              <a:rPr kumimoji="0" lang="en-US" altLang="en-US" sz="3000" b="1" i="0" u="none" strike="noStrike" kern="1200" cap="none" spc="0" normalizeH="0" noProof="0" dirty="0" smtClean="0">
                <a:ln>
                  <a:noFill/>
                </a:ln>
                <a:effectLst/>
                <a:uLnTx/>
                <a:uFillTx/>
                <a:latin typeface="Arial" pitchFamily="34" charset="0"/>
              </a:rPr>
              <a:t> </a:t>
            </a:r>
            <a:endParaRPr lang="en-US" altLang="en-US" sz="3000" b="1" dirty="0">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noProof="0" dirty="0">
                <a:ln>
                  <a:noFill/>
                </a:ln>
                <a:effectLst/>
                <a:uLnTx/>
                <a:uFillTx/>
                <a:latin typeface="Arial" pitchFamily="34" charset="0"/>
              </a:rPr>
              <a:t>     </a:t>
            </a:r>
            <a:r>
              <a:rPr kumimoji="0" lang="en-US" altLang="en-US" sz="3000" b="1" i="1" u="none" strike="noStrike" kern="1200" cap="none" spc="0" normalizeH="0" baseline="0" noProof="0" dirty="0">
                <a:ln>
                  <a:noFill/>
                </a:ln>
                <a:effectLst/>
                <a:uLnTx/>
                <a:uFillTx/>
                <a:latin typeface="Arial" pitchFamily="34" charset="0"/>
              </a:rPr>
              <a:t>        </a:t>
            </a:r>
            <a:endParaRPr kumimoji="0" lang="en-US" altLang="en-US" sz="30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effectLst/>
                <a:uLnTx/>
                <a:uFillTx/>
                <a:latin typeface="Arial" pitchFamily="34" charset="0"/>
                <a:ea typeface="+mn-ea"/>
                <a:cs typeface="+mn-cs"/>
              </a:rPr>
              <a:t> </a:t>
            </a:r>
            <a:r>
              <a:rPr kumimoji="0" lang="en-US" altLang="en-US" sz="3000" b="1" i="1" u="none" strike="noStrike" kern="1200" cap="none" spc="0" normalizeH="0" baseline="0" noProof="0" dirty="0">
                <a:ln>
                  <a:noFill/>
                </a:ln>
                <a:solidFill>
                  <a:schemeClr val="bg2"/>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400" b="1" i="0" u="none" strike="noStrike" kern="1200" cap="none" spc="0" normalizeH="0" baseline="0" noProof="0" dirty="0">
                <a:ln>
                  <a:noFill/>
                </a:ln>
                <a:solidFill>
                  <a:schemeClr val="bg2"/>
                </a:solidFill>
                <a:effectLst/>
                <a:uLnTx/>
                <a:uFillTx/>
                <a:latin typeface="Arial" pitchFamily="34" charset="0"/>
              </a:rPr>
              <a:t> </a:t>
            </a:r>
            <a:r>
              <a:rPr lang="en-US" altLang="en-US" sz="3400" b="1" noProof="0" dirty="0" smtClean="0">
                <a:solidFill>
                  <a:schemeClr val="bg2"/>
                </a:solidFill>
                <a:latin typeface="Arial" pitchFamily="34" charset="0"/>
              </a:rPr>
              <a:t>Real world revascularization of LM disease</a:t>
            </a:r>
            <a:r>
              <a:rPr kumimoji="0" lang="en-US" altLang="en-US" sz="3400" b="1" i="0" u="none" strike="noStrike" kern="1200" cap="none" spc="0" normalizeH="0" baseline="0" noProof="0" dirty="0" smtClean="0">
                <a:ln>
                  <a:noFill/>
                </a:ln>
                <a:solidFill>
                  <a:schemeClr val="bg2"/>
                </a:solidFill>
                <a:effectLst/>
                <a:uLnTx/>
                <a:uFillTx/>
                <a:latin typeface="Arial" pitchFamily="34" charset="0"/>
              </a:rPr>
              <a:t>:</a:t>
            </a:r>
            <a:r>
              <a:rPr kumimoji="0" lang="en-US" altLang="en-US" sz="3500" b="1" i="0" u="none" strike="noStrike" kern="1200" cap="none" spc="0" normalizeH="0" baseline="0" noProof="0" dirty="0" smtClean="0">
                <a:ln>
                  <a:noFill/>
                </a:ln>
                <a:solidFill>
                  <a:schemeClr val="bg2"/>
                </a:solidFill>
                <a:effectLst/>
                <a:uLnTx/>
                <a:uFillTx/>
                <a:latin typeface="Arial" pitchFamily="34" charset="0"/>
              </a:rPr>
              <a:t> </a:t>
            </a:r>
            <a:endParaRPr kumimoji="0" lang="en-US" altLang="en-US" sz="3500" b="1" i="0" u="none" strike="noStrike" kern="1200" cap="none" spc="0" normalizeH="0" baseline="0" noProof="0" dirty="0">
              <a:ln>
                <a:noFill/>
              </a:ln>
              <a:solidFill>
                <a:schemeClr val="bg2"/>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2"/>
                </a:solidFill>
                <a:effectLst/>
                <a:uLnTx/>
                <a:uFillTx/>
                <a:latin typeface="Arial" pitchFamily="34" charset="0"/>
                <a:ea typeface="+mn-ea"/>
                <a:cs typeface="+mn-cs"/>
              </a:rPr>
              <a:t> </a:t>
            </a:r>
            <a:r>
              <a:rPr kumimoji="0" lang="en-US" altLang="en-US" sz="4000" b="1" i="0" u="none" strike="noStrike" kern="1200" cap="none" spc="0" normalizeH="0" noProof="0" dirty="0" smtClean="0">
                <a:ln>
                  <a:noFill/>
                </a:ln>
                <a:solidFill>
                  <a:schemeClr val="bg2"/>
                </a:solidFill>
                <a:effectLst/>
                <a:uLnTx/>
                <a:uFillTx/>
                <a:latin typeface="Arial" pitchFamily="34" charset="0"/>
                <a:ea typeface="+mn-ea"/>
                <a:cs typeface="+mn-cs"/>
              </a:rPr>
              <a:t> </a:t>
            </a:r>
            <a:r>
              <a:rPr lang="en-US" altLang="en-US" sz="3000" b="1" i="1" dirty="0" smtClean="0">
                <a:solidFill>
                  <a:schemeClr val="bg2"/>
                </a:solidFill>
                <a:latin typeface="Arial" pitchFamily="34" charset="0"/>
              </a:rPr>
              <a:t>   Real world examination of revascularization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solidFill>
                  <a:schemeClr val="bg2"/>
                </a:solidFill>
                <a:latin typeface="Arial" pitchFamily="34" charset="0"/>
              </a:rPr>
              <a:t> </a:t>
            </a:r>
            <a:r>
              <a:rPr lang="en-US" altLang="en-US" sz="3000" b="1" i="1" dirty="0" smtClean="0">
                <a:solidFill>
                  <a:schemeClr val="bg2"/>
                </a:solidFill>
                <a:latin typeface="Arial" pitchFamily="34" charset="0"/>
              </a:rPr>
              <a:t>    strategies for Left Main Coronary Disease in Canada</a:t>
            </a:r>
            <a:endParaRPr kumimoji="0" lang="en-US" altLang="en-US" b="1" i="1" u="none" strike="noStrike" kern="1200" cap="none" spc="0" normalizeH="0" baseline="0" noProof="0" dirty="0">
              <a:ln>
                <a:noFill/>
              </a:ln>
              <a:solidFill>
                <a:schemeClr val="bg2"/>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939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4424"/>
            <a:ext cx="10287000" cy="5970494"/>
          </a:xfrm>
          <a:prstGeom prst="rect">
            <a:avLst/>
          </a:prstGeom>
        </p:spPr>
      </p:pic>
    </p:spTree>
    <p:extLst>
      <p:ext uri="{BB962C8B-B14F-4D97-AF65-F5344CB8AC3E}">
        <p14:creationId xmlns:p14="http://schemas.microsoft.com/office/powerpoint/2010/main" val="139646223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6892"/>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BIOVASC Trial Study Design</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bwMode="auto">
          <a:xfrm>
            <a:off x="1132680" y="806166"/>
            <a:ext cx="8021639" cy="975658"/>
          </a:xfrm>
          <a:prstGeom prst="roundRect">
            <a:avLst>
              <a:gd name="adj" fmla="val 26042"/>
            </a:avLst>
          </a:prstGeom>
          <a:solidFill>
            <a:srgbClr val="FFCC99"/>
          </a:solidFill>
          <a:ln w="19050" cap="flat" cmpd="sng" algn="ctr">
            <a:solidFill>
              <a:schemeClr val="bg1"/>
            </a:solidFill>
            <a:prstDash val="solid"/>
            <a:round/>
            <a:headEnd type="none" w="med" len="med"/>
            <a:tailEnd type="none" w="med" len="med"/>
          </a:ln>
          <a:effectLst/>
          <a:scene3d>
            <a:camera prst="orthographicFront"/>
            <a:lightRig rig="threePt" dir="t"/>
          </a:scene3d>
          <a:sp3d>
            <a:bevelT w="165100" prst="coolSlant"/>
          </a:sp3d>
        </p:spPr>
        <p:txBody>
          <a:bodyPr vert="horz" wrap="non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3258"/>
                </a:solidFill>
                <a:effectLst/>
                <a:uLnTx/>
                <a:uFillTx/>
                <a:latin typeface="Arial" panose="020B0604020202020204" pitchFamily="34" charset="0"/>
                <a:ea typeface="+mn-ea"/>
                <a:cs typeface="Arial" panose="020B0604020202020204" pitchFamily="34" charset="0"/>
              </a:rPr>
              <a:t>ACS with multivessel disease and clear culprit lesion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3258"/>
                </a:solidFill>
                <a:effectLst/>
                <a:uLnTx/>
                <a:uFillTx/>
                <a:latin typeface="Arial" panose="020B0604020202020204" pitchFamily="34" charset="0"/>
                <a:ea typeface="+mn-ea"/>
                <a:cs typeface="Arial" panose="020B0604020202020204" pitchFamily="34" charset="0"/>
              </a:rPr>
              <a:t>N=1525</a:t>
            </a:r>
          </a:p>
        </p:txBody>
      </p:sp>
      <p:sp>
        <p:nvSpPr>
          <p:cNvPr id="8" name="object 23"/>
          <p:cNvSpPr txBox="1"/>
          <p:nvPr/>
        </p:nvSpPr>
        <p:spPr>
          <a:xfrm>
            <a:off x="942391" y="1863172"/>
            <a:ext cx="8621487" cy="379591"/>
          </a:xfrm>
          <a:prstGeom prst="rect">
            <a:avLst/>
          </a:prstGeom>
        </p:spPr>
        <p:txBody>
          <a:bodyPr vert="horz" wrap="square" lIns="0" tIns="20320" rIns="0" bIns="0" rtlCol="0">
            <a:spAutoFit/>
          </a:bodyPr>
          <a:lstStyle/>
          <a:p>
            <a:pPr marL="0" marR="5080" lvl="0" indent="12700" algn="ctr" defTabSz="914400" rtl="0" eaLnBrk="1" fontAlgn="auto" latinLnBrk="0" hangingPunct="1">
              <a:lnSpc>
                <a:spcPts val="1420"/>
              </a:lnSpc>
              <a:spcBef>
                <a:spcPts val="16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Multivessel</a:t>
            </a:r>
            <a:r>
              <a:rPr kumimoji="0" sz="1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disease</a:t>
            </a:r>
            <a:r>
              <a:rPr kumimoji="0" sz="1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was</a:t>
            </a:r>
            <a:r>
              <a:rPr kumimoji="0" sz="1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defined</a:t>
            </a:r>
            <a:r>
              <a:rPr kumimoji="0" sz="1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a:t>
            </a:r>
            <a:r>
              <a:rPr kumimoji="0" sz="18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 or 3</a:t>
            </a:r>
            <a:r>
              <a:rPr kumimoji="0" sz="18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coronary</a:t>
            </a:r>
            <a:r>
              <a:rPr kumimoji="0" sz="18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arteries</a:t>
            </a:r>
            <a:r>
              <a:rPr kumimoji="0" sz="18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a:t>
            </a:r>
            <a:r>
              <a:rPr kumimoji="0" sz="1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t>
            </a:r>
            <a:r>
              <a:rPr kumimoji="0" sz="1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diameter</a:t>
            </a:r>
            <a:r>
              <a:rPr kumimoji="0" sz="1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a:t>
            </a:r>
            <a:r>
              <a:rPr kumimoji="0" sz="1800" b="1" i="0" u="none" strike="noStrike" kern="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2.5</a:t>
            </a:r>
            <a:r>
              <a:rPr kumimoji="0" sz="18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mm</a:t>
            </a:r>
            <a:r>
              <a:rPr kumimoji="0" sz="18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and</a:t>
            </a:r>
            <a:r>
              <a:rPr kumimoji="0" lang="en-US"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70%</a:t>
            </a:r>
            <a:r>
              <a:rPr kumimoji="0" lang="en-US" sz="18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stenosis</a:t>
            </a:r>
            <a:r>
              <a:rPr kumimoji="0" sz="18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by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visual</a:t>
            </a:r>
            <a:r>
              <a:rPr kumimoji="0" sz="1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estimation</a:t>
            </a:r>
            <a:r>
              <a:rPr kumimoji="0" sz="1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a:t>
            </a:r>
            <a:r>
              <a:rPr kumimoji="0" sz="1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lang="en-US" sz="1800" b="1" kern="0" dirty="0">
                <a:solidFill>
                  <a:srgbClr val="FFFFFF"/>
                </a:solidFill>
                <a:latin typeface="Arial" panose="020B0604020202020204" pitchFamily="34" charset="0"/>
                <a:cs typeface="Arial" panose="020B0604020202020204" pitchFamily="34" charset="0"/>
              </a:rPr>
              <a:t>+</a:t>
            </a:r>
            <a:r>
              <a:rPr kumimoji="0" sz="18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coronary</a:t>
            </a:r>
            <a:r>
              <a:rPr kumimoji="0" sz="1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physiology</a:t>
            </a:r>
            <a:r>
              <a:rPr kumimoji="0" sz="1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testing</a:t>
            </a:r>
            <a:endParaRPr kumimoji="0"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803276" y="2201031"/>
            <a:ext cx="268044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1:1 Randomization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bwMode="auto">
          <a:xfrm>
            <a:off x="389844" y="3205201"/>
            <a:ext cx="4065615" cy="1553825"/>
          </a:xfrm>
          <a:prstGeom prst="roundRect">
            <a:avLst>
              <a:gd name="adj" fmla="val 26042"/>
            </a:avLst>
          </a:prstGeom>
          <a:solidFill>
            <a:srgbClr val="FFE0C1"/>
          </a:solidFill>
          <a:ln w="19050" cap="flat" cmpd="sng" algn="ctr">
            <a:solidFill>
              <a:schemeClr val="bg1"/>
            </a:solidFill>
            <a:prstDash val="solid"/>
            <a:round/>
            <a:headEnd type="none" w="med" len="med"/>
            <a:tailEnd type="none" w="med" len="med"/>
          </a:ln>
          <a:effectLst/>
          <a:scene3d>
            <a:camera prst="orthographicFront"/>
            <a:lightRig rig="threePt" dir="t"/>
          </a:scene3d>
          <a:sp3d>
            <a:bevelT w="165100" prst="coolSlan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3258"/>
                </a:solidFill>
                <a:effectLst/>
                <a:uLnTx/>
                <a:uFillTx/>
                <a:latin typeface="Arial" panose="020B0604020202020204" pitchFamily="34" charset="0"/>
                <a:ea typeface="+mn-ea"/>
                <a:cs typeface="Arial" panose="020B0604020202020204" pitchFamily="34" charset="0"/>
              </a:rPr>
              <a:t>Immediate complete revascularization during the index procedure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3258"/>
                </a:solidFill>
                <a:effectLst/>
                <a:uLnTx/>
                <a:uFillTx/>
                <a:latin typeface="Arial" panose="020B0604020202020204" pitchFamily="34" charset="0"/>
                <a:ea typeface="+mn-ea"/>
                <a:cs typeface="Arial" panose="020B0604020202020204" pitchFamily="34" charset="0"/>
              </a:rPr>
              <a:t>N=764</a:t>
            </a:r>
          </a:p>
        </p:txBody>
      </p:sp>
      <p:sp>
        <p:nvSpPr>
          <p:cNvPr id="12" name="Rounded Rectangle 11"/>
          <p:cNvSpPr/>
          <p:nvPr/>
        </p:nvSpPr>
        <p:spPr bwMode="auto">
          <a:xfrm>
            <a:off x="5974857" y="3205201"/>
            <a:ext cx="4065615" cy="1553825"/>
          </a:xfrm>
          <a:prstGeom prst="roundRect">
            <a:avLst>
              <a:gd name="adj" fmla="val 26042"/>
            </a:avLst>
          </a:prstGeom>
          <a:solidFill>
            <a:schemeClr val="accent5">
              <a:lumMod val="60000"/>
              <a:lumOff val="40000"/>
            </a:schemeClr>
          </a:solidFill>
          <a:ln w="19050" cap="flat" cmpd="sng" algn="ctr">
            <a:solidFill>
              <a:schemeClr val="bg1"/>
            </a:solidFill>
            <a:prstDash val="solid"/>
            <a:round/>
            <a:headEnd type="none" w="med" len="med"/>
            <a:tailEnd type="none" w="med" len="med"/>
          </a:ln>
          <a:effectLst/>
          <a:scene3d>
            <a:camera prst="orthographicFront"/>
            <a:lightRig rig="threePt" dir="t"/>
          </a:scene3d>
          <a:sp3d>
            <a:bevelT w="165100" prst="coolSlan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3258"/>
                </a:solidFill>
                <a:effectLst/>
                <a:uLnTx/>
                <a:uFillTx/>
                <a:latin typeface="Arial" panose="020B0604020202020204" pitchFamily="34" charset="0"/>
                <a:ea typeface="+mn-ea"/>
                <a:cs typeface="Arial" panose="020B0604020202020204" pitchFamily="34" charset="0"/>
              </a:rPr>
              <a:t>Staged complete revascularization within 6 weeks from index procedure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3258"/>
                </a:solidFill>
                <a:effectLst/>
                <a:uLnTx/>
                <a:uFillTx/>
                <a:latin typeface="Arial" panose="020B0604020202020204" pitchFamily="34" charset="0"/>
                <a:ea typeface="+mn-ea"/>
                <a:cs typeface="Arial" panose="020B0604020202020204" pitchFamily="34" charset="0"/>
              </a:rPr>
              <a:t>N=764</a:t>
            </a:r>
          </a:p>
        </p:txBody>
      </p:sp>
      <p:sp>
        <p:nvSpPr>
          <p:cNvPr id="10" name="Rounded Rectangle 9"/>
          <p:cNvSpPr/>
          <p:nvPr/>
        </p:nvSpPr>
        <p:spPr bwMode="auto">
          <a:xfrm>
            <a:off x="1165412" y="5265151"/>
            <a:ext cx="7969624" cy="1123712"/>
          </a:xfrm>
          <a:prstGeom prst="roundRect">
            <a:avLst/>
          </a:prstGeom>
          <a:solidFill>
            <a:srgbClr val="FFE8D1"/>
          </a:solidFill>
          <a:ln w="19050" cap="flat" cmpd="sng" algn="ctr">
            <a:solidFill>
              <a:schemeClr val="bg1"/>
            </a:solidFill>
            <a:prstDash val="solid"/>
            <a:round/>
            <a:headEnd type="none" w="med" len="med"/>
            <a:tailEnd type="none" w="med" len="med"/>
          </a:ln>
          <a:effectLst/>
          <a:scene3d>
            <a:camera prst="orthographicFront"/>
            <a:lightRig rig="threePt" dir="t"/>
          </a:scene3d>
          <a:sp3d>
            <a:bevelT w="165100" prst="coolSlan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3258"/>
                </a:solidFill>
                <a:effectLst/>
                <a:uLnTx/>
                <a:uFillTx/>
                <a:latin typeface="Arial" panose="020B0604020202020204" pitchFamily="34" charset="0"/>
                <a:ea typeface="+mn-ea"/>
                <a:cs typeface="Arial" panose="020B0604020202020204" pitchFamily="34" charset="0"/>
              </a:rPr>
              <a:t>Composite  primary outcome of all-cause mortality, MI, any unplanned ID-revascularization and cerebrovascular events at 1-year post index procedure</a:t>
            </a:r>
          </a:p>
        </p:txBody>
      </p:sp>
      <p:cxnSp>
        <p:nvCxnSpPr>
          <p:cNvPr id="14" name="Straight Connector 13"/>
          <p:cNvCxnSpPr>
            <a:stCxn id="7" idx="2"/>
            <a:endCxn id="11" idx="0"/>
          </p:cNvCxnSpPr>
          <p:nvPr/>
        </p:nvCxnSpPr>
        <p:spPr bwMode="auto">
          <a:xfrm flipH="1">
            <a:off x="2422652" y="2601141"/>
            <a:ext cx="2720848" cy="604060"/>
          </a:xfrm>
          <a:prstGeom prst="line">
            <a:avLst/>
          </a:prstGeom>
          <a:solidFill>
            <a:srgbClr val="FFCC99"/>
          </a:solidFill>
          <a:ln w="28575" cap="flat" cmpd="sng" algn="ctr">
            <a:solidFill>
              <a:schemeClr val="bg1"/>
            </a:solidFill>
            <a:prstDash val="solid"/>
            <a:round/>
            <a:headEnd type="none" w="med" len="med"/>
            <a:tailEnd type="none" w="med" len="med"/>
          </a:ln>
          <a:effectLst/>
        </p:spPr>
      </p:cxnSp>
      <p:cxnSp>
        <p:nvCxnSpPr>
          <p:cNvPr id="17" name="Straight Connector 16"/>
          <p:cNvCxnSpPr>
            <a:stCxn id="7" idx="2"/>
            <a:endCxn id="12" idx="0"/>
          </p:cNvCxnSpPr>
          <p:nvPr/>
        </p:nvCxnSpPr>
        <p:spPr bwMode="auto">
          <a:xfrm>
            <a:off x="5143500" y="2601141"/>
            <a:ext cx="2864165" cy="604060"/>
          </a:xfrm>
          <a:prstGeom prst="line">
            <a:avLst/>
          </a:prstGeom>
          <a:solidFill>
            <a:srgbClr val="FFCC99"/>
          </a:solidFill>
          <a:ln w="28575" cap="flat" cmpd="sng" algn="ctr">
            <a:solidFill>
              <a:schemeClr val="bg1"/>
            </a:solidFill>
            <a:prstDash val="solid"/>
            <a:round/>
            <a:headEnd type="none" w="med" len="med"/>
            <a:tailEnd type="none" w="med" len="med"/>
          </a:ln>
          <a:effectLst/>
        </p:spPr>
      </p:cxnSp>
      <p:cxnSp>
        <p:nvCxnSpPr>
          <p:cNvPr id="19" name="Straight Arrow Connector 18"/>
          <p:cNvCxnSpPr>
            <a:stCxn id="11" idx="2"/>
          </p:cNvCxnSpPr>
          <p:nvPr/>
        </p:nvCxnSpPr>
        <p:spPr bwMode="auto">
          <a:xfrm>
            <a:off x="2422652" y="4686755"/>
            <a:ext cx="0" cy="554826"/>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cxnSp>
        <p:nvCxnSpPr>
          <p:cNvPr id="21" name="Straight Arrow Connector 20"/>
          <p:cNvCxnSpPr>
            <a:stCxn id="12" idx="2"/>
          </p:cNvCxnSpPr>
          <p:nvPr/>
        </p:nvCxnSpPr>
        <p:spPr bwMode="auto">
          <a:xfrm>
            <a:off x="8007665" y="4686755"/>
            <a:ext cx="0" cy="554826"/>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sp>
        <p:nvSpPr>
          <p:cNvPr id="15" name="TextBox 14"/>
          <p:cNvSpPr txBox="1"/>
          <p:nvPr/>
        </p:nvSpPr>
        <p:spPr>
          <a:xfrm>
            <a:off x="6400800" y="6488668"/>
            <a:ext cx="3886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Diletti</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Lancet 2023;401:1172</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471073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892"/>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BIOVASC Study: Baseline Characteristics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5" name="object 3"/>
          <p:cNvGraphicFramePr>
            <a:graphicFrameLocks noGrp="1"/>
          </p:cNvGraphicFramePr>
          <p:nvPr>
            <p:extLst>
              <p:ext uri="{D42A27DB-BD31-4B8C-83A1-F6EECF244321}">
                <p14:modId xmlns:p14="http://schemas.microsoft.com/office/powerpoint/2010/main" val="3981006765"/>
              </p:ext>
            </p:extLst>
          </p:nvPr>
        </p:nvGraphicFramePr>
        <p:xfrm>
          <a:off x="118872" y="673232"/>
          <a:ext cx="10067543" cy="5815438"/>
        </p:xfrm>
        <a:graphic>
          <a:graphicData uri="http://schemas.openxmlformats.org/drawingml/2006/table">
            <a:tbl>
              <a:tblPr firstRow="1" bandRow="1">
                <a:tableStyleId>{912C8C85-51F0-491E-9774-3900AFEF0FD7}</a:tableStyleId>
              </a:tblPr>
              <a:tblGrid>
                <a:gridCol w="2896883">
                  <a:extLst>
                    <a:ext uri="{9D8B030D-6E8A-4147-A177-3AD203B41FA5}">
                      <a16:colId xmlns:a16="http://schemas.microsoft.com/office/drawing/2014/main" val="20000"/>
                    </a:ext>
                  </a:extLst>
                </a:gridCol>
                <a:gridCol w="3683368">
                  <a:extLst>
                    <a:ext uri="{9D8B030D-6E8A-4147-A177-3AD203B41FA5}">
                      <a16:colId xmlns:a16="http://schemas.microsoft.com/office/drawing/2014/main" val="20001"/>
                    </a:ext>
                  </a:extLst>
                </a:gridCol>
                <a:gridCol w="3487292">
                  <a:extLst>
                    <a:ext uri="{9D8B030D-6E8A-4147-A177-3AD203B41FA5}">
                      <a16:colId xmlns:a16="http://schemas.microsoft.com/office/drawing/2014/main" val="20002"/>
                    </a:ext>
                  </a:extLst>
                </a:gridCol>
              </a:tblGrid>
              <a:tr h="661120">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400" b="1" dirty="0">
                        <a:solidFill>
                          <a:schemeClr val="tx1"/>
                        </a:solidFill>
                        <a:latin typeface="Arial" panose="020B0604020202020204" pitchFamily="34" charset="0"/>
                        <a:cs typeface="Arial" panose="020B0604020202020204" pitchFamily="34" charset="0"/>
                      </a:endParaRPr>
                    </a:p>
                  </a:txBody>
                  <a:tcPr marL="0" marR="0" marT="0" marB="0" anchor="ctr">
                    <a:lnL w="28575" cap="flat" cmpd="sng" algn="ctr">
                      <a:solidFill>
                        <a:srgbClr val="DEEBF7"/>
                      </a:solidFill>
                      <a:prstDash val="solid"/>
                      <a:round/>
                      <a:headEnd type="none" w="med" len="med"/>
                      <a:tailEnd type="none" w="med" len="med"/>
                    </a:lnL>
                    <a:lnR>
                      <a:noFill/>
                    </a:lnR>
                    <a:lnT w="28575" cap="flat" cmpd="sng" algn="ctr">
                      <a:solidFill>
                        <a:srgbClr val="DEEBF7"/>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0165" algn="ctr">
                        <a:lnSpc>
                          <a:spcPts val="1895"/>
                        </a:lnSpc>
                        <a:spcBef>
                          <a:spcPts val="360"/>
                        </a:spcBef>
                      </a:pPr>
                      <a:r>
                        <a:rPr sz="1400" b="1" dirty="0">
                          <a:solidFill>
                            <a:schemeClr val="tx1"/>
                          </a:solidFill>
                          <a:latin typeface="Arial" panose="020B0604020202020204" pitchFamily="34" charset="0"/>
                          <a:cs typeface="Arial" panose="020B0604020202020204" pitchFamily="34" charset="0"/>
                        </a:rPr>
                        <a:t>Immediate</a:t>
                      </a:r>
                      <a:r>
                        <a:rPr sz="1400" b="1" spc="-25"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Complete</a:t>
                      </a:r>
                      <a:r>
                        <a:rPr sz="1400" b="1" spc="-10" dirty="0">
                          <a:solidFill>
                            <a:schemeClr val="tx1"/>
                          </a:solidFill>
                          <a:latin typeface="Arial" panose="020B0604020202020204" pitchFamily="34" charset="0"/>
                          <a:cs typeface="Arial" panose="020B0604020202020204" pitchFamily="34" charset="0"/>
                        </a:rPr>
                        <a:t> Revascularization</a:t>
                      </a:r>
                      <a:endParaRPr sz="1400" b="1" dirty="0">
                        <a:solidFill>
                          <a:schemeClr val="tx1"/>
                        </a:solidFill>
                        <a:latin typeface="Arial" panose="020B0604020202020204" pitchFamily="34" charset="0"/>
                        <a:cs typeface="Arial" panose="020B0604020202020204" pitchFamily="34" charset="0"/>
                      </a:endParaRPr>
                    </a:p>
                    <a:p>
                      <a:pPr marR="50165" algn="ctr">
                        <a:lnSpc>
                          <a:spcPts val="1825"/>
                        </a:lnSpc>
                      </a:pPr>
                      <a:r>
                        <a:rPr sz="1400" b="1" spc="-10" dirty="0">
                          <a:solidFill>
                            <a:schemeClr val="tx1"/>
                          </a:solidFill>
                          <a:latin typeface="Arial" panose="020B0604020202020204" pitchFamily="34" charset="0"/>
                          <a:cs typeface="Arial" panose="020B0604020202020204" pitchFamily="34" charset="0"/>
                        </a:rPr>
                        <a:t>N=764</a:t>
                      </a:r>
                      <a:endParaRPr sz="1400" b="1" dirty="0">
                        <a:solidFill>
                          <a:schemeClr val="tx1"/>
                        </a:solidFill>
                        <a:latin typeface="Arial" panose="020B0604020202020204" pitchFamily="34" charset="0"/>
                        <a:cs typeface="Arial" panose="020B0604020202020204" pitchFamily="34" charset="0"/>
                      </a:endParaRPr>
                    </a:p>
                  </a:txBody>
                  <a:tcPr marL="0" marR="0" marB="0" anchor="ctr">
                    <a:lnL>
                      <a:noFill/>
                    </a:lnL>
                    <a:lnR>
                      <a:noFill/>
                    </a:lnR>
                    <a:lnT w="28575" cap="flat" cmpd="sng" algn="ctr">
                      <a:solidFill>
                        <a:srgbClr val="DEEBF7"/>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6195" algn="ctr">
                        <a:lnSpc>
                          <a:spcPts val="1895"/>
                        </a:lnSpc>
                        <a:spcBef>
                          <a:spcPts val="360"/>
                        </a:spcBef>
                      </a:pPr>
                      <a:r>
                        <a:rPr sz="1400" b="1" dirty="0">
                          <a:solidFill>
                            <a:schemeClr val="tx1"/>
                          </a:solidFill>
                          <a:latin typeface="Arial" panose="020B0604020202020204" pitchFamily="34" charset="0"/>
                          <a:cs typeface="Arial" panose="020B0604020202020204" pitchFamily="34" charset="0"/>
                        </a:rPr>
                        <a:t>Staged</a:t>
                      </a:r>
                      <a:r>
                        <a:rPr sz="1400" b="1" spc="-30"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Complete</a:t>
                      </a:r>
                      <a:r>
                        <a:rPr sz="1400" b="1" spc="-20"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Revascularization</a:t>
                      </a:r>
                      <a:endParaRPr sz="1400" b="1" dirty="0">
                        <a:solidFill>
                          <a:schemeClr val="tx1"/>
                        </a:solidFill>
                        <a:latin typeface="Arial" panose="020B0604020202020204" pitchFamily="34" charset="0"/>
                        <a:cs typeface="Arial" panose="020B0604020202020204" pitchFamily="34" charset="0"/>
                      </a:endParaRPr>
                    </a:p>
                    <a:p>
                      <a:pPr marR="36830" algn="ctr">
                        <a:lnSpc>
                          <a:spcPts val="1825"/>
                        </a:lnSpc>
                      </a:pPr>
                      <a:r>
                        <a:rPr sz="1400" b="1" spc="-10" dirty="0">
                          <a:solidFill>
                            <a:schemeClr val="tx1"/>
                          </a:solidFill>
                          <a:latin typeface="Arial" panose="020B0604020202020204" pitchFamily="34" charset="0"/>
                          <a:cs typeface="Arial" panose="020B0604020202020204" pitchFamily="34" charset="0"/>
                        </a:rPr>
                        <a:t>N=761</a:t>
                      </a:r>
                      <a:endParaRPr sz="1400" b="1" dirty="0">
                        <a:solidFill>
                          <a:schemeClr val="tx1"/>
                        </a:solidFill>
                        <a:latin typeface="Arial" panose="020B0604020202020204" pitchFamily="34" charset="0"/>
                        <a:cs typeface="Arial" panose="020B0604020202020204" pitchFamily="34" charset="0"/>
                      </a:endParaRPr>
                    </a:p>
                  </a:txBody>
                  <a:tcPr marL="0" marR="0" marB="0" anchor="ctr">
                    <a:lnL>
                      <a:noFill/>
                    </a:lnL>
                    <a:lnR w="28575" cap="flat" cmpd="sng" algn="ctr">
                      <a:solidFill>
                        <a:srgbClr val="DEEBF7"/>
                      </a:solidFill>
                      <a:prstDash val="solid"/>
                      <a:round/>
                      <a:headEnd type="none" w="med" len="med"/>
                      <a:tailEnd type="none" w="med" len="med"/>
                    </a:lnR>
                    <a:lnT w="28575" cap="flat" cmpd="sng" algn="ctr">
                      <a:solidFill>
                        <a:srgbClr val="DEEBF7"/>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a:lnSpc>
                          <a:spcPct val="100000"/>
                        </a:lnSpc>
                        <a:spcBef>
                          <a:spcPts val="40"/>
                        </a:spcBef>
                      </a:pPr>
                      <a:r>
                        <a:rPr sz="1400" b="1" dirty="0">
                          <a:solidFill>
                            <a:schemeClr val="tx1"/>
                          </a:solidFill>
                          <a:latin typeface="Arial" panose="020B0604020202020204" pitchFamily="34" charset="0"/>
                          <a:cs typeface="Arial" panose="020B0604020202020204" pitchFamily="34" charset="0"/>
                        </a:rPr>
                        <a:t>Age,</a:t>
                      </a:r>
                      <a:r>
                        <a:rPr sz="1400" b="1" spc="-10" dirty="0">
                          <a:solidFill>
                            <a:schemeClr val="tx1"/>
                          </a:solidFill>
                          <a:latin typeface="Arial" panose="020B0604020202020204" pitchFamily="34" charset="0"/>
                          <a:cs typeface="Arial" panose="020B0604020202020204" pitchFamily="34" charset="0"/>
                        </a:rPr>
                        <a:t> years</a:t>
                      </a:r>
                      <a:endParaRPr sz="1400" b="1" dirty="0">
                        <a:solidFill>
                          <a:schemeClr val="tx1"/>
                        </a:solidFill>
                        <a:latin typeface="Arial" panose="020B0604020202020204" pitchFamily="34" charset="0"/>
                        <a:cs typeface="Arial" panose="020B0604020202020204" pitchFamily="34" charset="0"/>
                      </a:endParaRPr>
                    </a:p>
                  </a:txBody>
                  <a:tcPr marL="0" marR="0" marT="5080"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40"/>
                        </a:spcBef>
                      </a:pPr>
                      <a:r>
                        <a:rPr sz="1400" b="1" dirty="0" smtClean="0">
                          <a:solidFill>
                            <a:schemeClr val="tx1"/>
                          </a:solidFill>
                          <a:latin typeface="Arial" panose="020B0604020202020204" pitchFamily="34" charset="0"/>
                          <a:cs typeface="Arial" panose="020B0604020202020204" pitchFamily="34" charset="0"/>
                        </a:rPr>
                        <a:t>65</a:t>
                      </a:r>
                      <a:r>
                        <a:rPr lang="en-US" sz="1400" b="1" dirty="0" smtClean="0">
                          <a:solidFill>
                            <a:schemeClr val="tx1"/>
                          </a:solidFill>
                          <a:latin typeface="Arial" panose="020B0604020202020204" pitchFamily="34" charset="0"/>
                          <a:cs typeface="Arial" panose="020B0604020202020204" pitchFamily="34" charset="0"/>
                        </a:rPr>
                        <a:t>.</a:t>
                      </a:r>
                      <a:r>
                        <a:rPr sz="1400" b="1" dirty="0" smtClean="0">
                          <a:solidFill>
                            <a:schemeClr val="tx1"/>
                          </a:solidFill>
                          <a:latin typeface="Arial" panose="020B0604020202020204" pitchFamily="34" charset="0"/>
                          <a:cs typeface="Arial" panose="020B0604020202020204" pitchFamily="34" charset="0"/>
                        </a:rPr>
                        <a:t>7</a:t>
                      </a:r>
                      <a:r>
                        <a:rPr sz="1400" b="1" spc="-20" dirty="0" smtClean="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57</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2–72</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9</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08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40"/>
                        </a:spcBef>
                      </a:pPr>
                      <a:r>
                        <a:rPr sz="1400" b="1" dirty="0" smtClean="0">
                          <a:solidFill>
                            <a:schemeClr val="tx1"/>
                          </a:solidFill>
                          <a:latin typeface="Arial" panose="020B0604020202020204" pitchFamily="34" charset="0"/>
                          <a:cs typeface="Arial" panose="020B0604020202020204" pitchFamily="34" charset="0"/>
                        </a:rPr>
                        <a:t>65</a:t>
                      </a:r>
                      <a:r>
                        <a:rPr lang="en-US" sz="1400" b="1" dirty="0" smtClean="0">
                          <a:solidFill>
                            <a:schemeClr val="tx1"/>
                          </a:solidFill>
                          <a:latin typeface="Arial" panose="020B0604020202020204" pitchFamily="34" charset="0"/>
                          <a:cs typeface="Arial" panose="020B0604020202020204" pitchFamily="34" charset="0"/>
                        </a:rPr>
                        <a:t>.</a:t>
                      </a:r>
                      <a:r>
                        <a:rPr sz="1400" b="1" dirty="0" smtClean="0">
                          <a:solidFill>
                            <a:schemeClr val="tx1"/>
                          </a:solidFill>
                          <a:latin typeface="Arial" panose="020B0604020202020204" pitchFamily="34" charset="0"/>
                          <a:cs typeface="Arial" panose="020B0604020202020204" pitchFamily="34" charset="0"/>
                        </a:rPr>
                        <a:t>3</a:t>
                      </a:r>
                      <a:r>
                        <a:rPr sz="1400" b="1" spc="-20" dirty="0" smtClean="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58</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6–72</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9</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08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2"/>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a:lnSpc>
                          <a:spcPct val="100000"/>
                        </a:lnSpc>
                        <a:spcBef>
                          <a:spcPts val="60"/>
                        </a:spcBef>
                      </a:pPr>
                      <a:r>
                        <a:rPr sz="1400" b="1" dirty="0">
                          <a:solidFill>
                            <a:schemeClr val="tx1"/>
                          </a:solidFill>
                          <a:latin typeface="Arial" panose="020B0604020202020204" pitchFamily="34" charset="0"/>
                          <a:cs typeface="Arial" panose="020B0604020202020204" pitchFamily="34" charset="0"/>
                        </a:rPr>
                        <a:t>Male</a:t>
                      </a:r>
                      <a:r>
                        <a:rPr sz="1400" b="1" spc="-25" dirty="0">
                          <a:solidFill>
                            <a:schemeClr val="tx1"/>
                          </a:solidFill>
                          <a:latin typeface="Arial" panose="020B0604020202020204" pitchFamily="34" charset="0"/>
                          <a:cs typeface="Arial" panose="020B0604020202020204" pitchFamily="34" charset="0"/>
                        </a:rPr>
                        <a:t> sex</a:t>
                      </a:r>
                      <a:endParaRPr sz="1400" b="1">
                        <a:solidFill>
                          <a:schemeClr val="tx1"/>
                        </a:solidFill>
                        <a:latin typeface="Arial" panose="020B0604020202020204" pitchFamily="34" charset="0"/>
                        <a:cs typeface="Arial" panose="020B0604020202020204" pitchFamily="34" charset="0"/>
                      </a:endParaRPr>
                    </a:p>
                  </a:txBody>
                  <a:tcPr marL="0" marR="0" marT="7620"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60"/>
                        </a:spcBef>
                      </a:pPr>
                      <a:r>
                        <a:rPr sz="1400" b="1" dirty="0">
                          <a:solidFill>
                            <a:schemeClr val="tx1"/>
                          </a:solidFill>
                          <a:latin typeface="Arial" panose="020B0604020202020204" pitchFamily="34" charset="0"/>
                          <a:cs typeface="Arial" panose="020B0604020202020204" pitchFamily="34" charset="0"/>
                        </a:rPr>
                        <a:t>598</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78</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3</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762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60"/>
                        </a:spcBef>
                      </a:pPr>
                      <a:r>
                        <a:rPr sz="1400" b="1" dirty="0">
                          <a:solidFill>
                            <a:schemeClr val="tx1"/>
                          </a:solidFill>
                          <a:latin typeface="Arial" panose="020B0604020202020204" pitchFamily="34" charset="0"/>
                          <a:cs typeface="Arial" panose="020B0604020202020204" pitchFamily="34" charset="0"/>
                        </a:rPr>
                        <a:t>589</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77</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4</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762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a:lnSpc>
                          <a:spcPct val="100000"/>
                        </a:lnSpc>
                        <a:spcBef>
                          <a:spcPts val="60"/>
                        </a:spcBef>
                      </a:pPr>
                      <a:r>
                        <a:rPr sz="1400" b="1" spc="-25" dirty="0">
                          <a:solidFill>
                            <a:schemeClr val="tx1"/>
                          </a:solidFill>
                          <a:latin typeface="Arial" panose="020B0604020202020204" pitchFamily="34" charset="0"/>
                          <a:cs typeface="Arial" panose="020B0604020202020204" pitchFamily="34" charset="0"/>
                        </a:rPr>
                        <a:t>BMI</a:t>
                      </a:r>
                      <a:endParaRPr sz="1400" b="1">
                        <a:solidFill>
                          <a:schemeClr val="tx1"/>
                        </a:solidFill>
                        <a:latin typeface="Arial" panose="020B0604020202020204" pitchFamily="34" charset="0"/>
                        <a:cs typeface="Arial" panose="020B0604020202020204" pitchFamily="34" charset="0"/>
                      </a:endParaRPr>
                    </a:p>
                  </a:txBody>
                  <a:tcPr marL="0" marR="0" marT="7620"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60"/>
                        </a:spcBef>
                      </a:pPr>
                      <a:r>
                        <a:rPr sz="1400" b="1" dirty="0" smtClean="0">
                          <a:solidFill>
                            <a:schemeClr val="tx1"/>
                          </a:solidFill>
                          <a:latin typeface="Arial" panose="020B0604020202020204" pitchFamily="34" charset="0"/>
                          <a:cs typeface="Arial" panose="020B0604020202020204" pitchFamily="34" charset="0"/>
                        </a:rPr>
                        <a:t>27</a:t>
                      </a:r>
                      <a:r>
                        <a:rPr lang="en-US" sz="1400" b="1" dirty="0" smtClean="0">
                          <a:solidFill>
                            <a:schemeClr val="tx1"/>
                          </a:solidFill>
                          <a:latin typeface="Arial" panose="020B0604020202020204" pitchFamily="34" charset="0"/>
                          <a:cs typeface="Arial" panose="020B0604020202020204" pitchFamily="34" charset="0"/>
                        </a:rPr>
                        <a:t>.</a:t>
                      </a:r>
                      <a:r>
                        <a:rPr sz="1400" b="1" dirty="0" smtClean="0">
                          <a:solidFill>
                            <a:schemeClr val="tx1"/>
                          </a:solidFill>
                          <a:latin typeface="Arial" panose="020B0604020202020204" pitchFamily="34" charset="0"/>
                          <a:cs typeface="Arial" panose="020B0604020202020204" pitchFamily="34" charset="0"/>
                        </a:rPr>
                        <a:t>3</a:t>
                      </a:r>
                      <a:r>
                        <a:rPr sz="1400" b="1" spc="-20" dirty="0" smtClean="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24</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6–30</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1</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762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60"/>
                        </a:spcBef>
                      </a:pPr>
                      <a:r>
                        <a:rPr sz="1400" b="1" dirty="0" smtClean="0">
                          <a:solidFill>
                            <a:schemeClr val="tx1"/>
                          </a:solidFill>
                          <a:latin typeface="Arial" panose="020B0604020202020204" pitchFamily="34" charset="0"/>
                          <a:cs typeface="Arial" panose="020B0604020202020204" pitchFamily="34" charset="0"/>
                        </a:rPr>
                        <a:t>27</a:t>
                      </a:r>
                      <a:r>
                        <a:rPr lang="en-US" sz="1400" b="1" dirty="0" smtClean="0">
                          <a:solidFill>
                            <a:schemeClr val="tx1"/>
                          </a:solidFill>
                          <a:latin typeface="Arial" panose="020B0604020202020204" pitchFamily="34" charset="0"/>
                          <a:cs typeface="Arial" panose="020B0604020202020204" pitchFamily="34" charset="0"/>
                        </a:rPr>
                        <a:t>.</a:t>
                      </a:r>
                      <a:r>
                        <a:rPr sz="1400" b="1" dirty="0" smtClean="0">
                          <a:solidFill>
                            <a:schemeClr val="tx1"/>
                          </a:solidFill>
                          <a:latin typeface="Arial" panose="020B0604020202020204" pitchFamily="34" charset="0"/>
                          <a:cs typeface="Arial" panose="020B0604020202020204" pitchFamily="34" charset="0"/>
                        </a:rPr>
                        <a:t>3</a:t>
                      </a:r>
                      <a:r>
                        <a:rPr sz="1400" b="1" spc="-20" dirty="0" smtClean="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24</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8–29</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9</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762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4"/>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a:lnSpc>
                          <a:spcPct val="100000"/>
                        </a:lnSpc>
                        <a:spcBef>
                          <a:spcPts val="55"/>
                        </a:spcBef>
                      </a:pPr>
                      <a:r>
                        <a:rPr sz="1400" b="1" spc="-10" dirty="0">
                          <a:solidFill>
                            <a:schemeClr val="tx1"/>
                          </a:solidFill>
                          <a:latin typeface="Arial" panose="020B0604020202020204" pitchFamily="34" charset="0"/>
                          <a:cs typeface="Arial" panose="020B0604020202020204" pitchFamily="34" charset="0"/>
                        </a:rPr>
                        <a:t>Presentation</a:t>
                      </a:r>
                      <a:endParaRPr sz="1400" b="1">
                        <a:solidFill>
                          <a:schemeClr val="tx1"/>
                        </a:solidFill>
                        <a:latin typeface="Arial" panose="020B0604020202020204" pitchFamily="34" charset="0"/>
                        <a:cs typeface="Arial" panose="020B0604020202020204" pitchFamily="34" charset="0"/>
                      </a:endParaRPr>
                    </a:p>
                  </a:txBody>
                  <a:tcPr marL="0" marR="0" marT="6985"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400" b="1"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400" b="1" dirty="0">
                        <a:solidFill>
                          <a:schemeClr val="tx1"/>
                        </a:solidFill>
                        <a:latin typeface="Arial" panose="020B0604020202020204" pitchFamily="34" charset="0"/>
                        <a:cs typeface="Arial" panose="020B0604020202020204" pitchFamily="34" charset="0"/>
                      </a:endParaRPr>
                    </a:p>
                  </a:txBody>
                  <a:tcPr marL="0" marR="0" marT="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50"/>
                        </a:spcBef>
                      </a:pPr>
                      <a:r>
                        <a:rPr sz="1400" b="1" spc="-10" dirty="0">
                          <a:solidFill>
                            <a:schemeClr val="tx1"/>
                          </a:solidFill>
                          <a:latin typeface="Arial" panose="020B0604020202020204" pitchFamily="34" charset="0"/>
                          <a:cs typeface="Arial" panose="020B0604020202020204" pitchFamily="34" charset="0"/>
                        </a:rPr>
                        <a:t>STEMI</a:t>
                      </a:r>
                      <a:endParaRPr sz="1400" b="1">
                        <a:solidFill>
                          <a:schemeClr val="tx1"/>
                        </a:solidFill>
                        <a:latin typeface="Arial" panose="020B0604020202020204" pitchFamily="34" charset="0"/>
                        <a:cs typeface="Arial" panose="020B0604020202020204" pitchFamily="34" charset="0"/>
                      </a:endParaRPr>
                    </a:p>
                  </a:txBody>
                  <a:tcPr marL="0" marR="0" marT="6350" marB="0" anchor="ctr">
                    <a:lnL w="28575" cap="flat" cmpd="sng" algn="ctr">
                      <a:solidFill>
                        <a:srgbClr val="DEEBF7"/>
                      </a:solidFill>
                      <a:prstDash val="solid"/>
                      <a:round/>
                      <a:headEnd type="none" w="med" len="med"/>
                      <a:tailEnd type="none" w="med" len="med"/>
                    </a:lnL>
                    <a:lnR>
                      <a:noFill/>
                    </a:lnR>
                    <a:lnT w="9525" cap="flat" cmpd="sng" algn="ctr">
                      <a:noFill/>
                      <a:prstDash val="solid"/>
                    </a:lnT>
                    <a:lnB w="12700" cap="flat" cmpd="sng" algn="ctr">
                      <a:solidFill>
                        <a:srgbClr val="DEEBF7"/>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50"/>
                        </a:spcBef>
                      </a:pPr>
                      <a:r>
                        <a:rPr sz="1400" b="1" dirty="0">
                          <a:solidFill>
                            <a:schemeClr val="tx1"/>
                          </a:solidFill>
                          <a:latin typeface="Arial" panose="020B0604020202020204" pitchFamily="34" charset="0"/>
                          <a:cs typeface="Arial" panose="020B0604020202020204" pitchFamily="34" charset="0"/>
                        </a:rPr>
                        <a:t>305</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39</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9</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35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50"/>
                        </a:spcBef>
                      </a:pPr>
                      <a:r>
                        <a:rPr sz="1400" b="1" dirty="0">
                          <a:solidFill>
                            <a:schemeClr val="tx1"/>
                          </a:solidFill>
                          <a:latin typeface="Arial" panose="020B0604020202020204" pitchFamily="34" charset="0"/>
                          <a:cs typeface="Arial" panose="020B0604020202020204" pitchFamily="34" charset="0"/>
                        </a:rPr>
                        <a:t>303</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39</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8</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35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6"/>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45"/>
                        </a:spcBef>
                      </a:pPr>
                      <a:r>
                        <a:rPr sz="1400" b="1" spc="-10" dirty="0">
                          <a:solidFill>
                            <a:schemeClr val="tx1"/>
                          </a:solidFill>
                          <a:latin typeface="Arial" panose="020B0604020202020204" pitchFamily="34" charset="0"/>
                          <a:cs typeface="Arial" panose="020B0604020202020204" pitchFamily="34" charset="0"/>
                        </a:rPr>
                        <a:t>NSTEMI</a:t>
                      </a:r>
                      <a:endParaRPr sz="1400" b="1" dirty="0">
                        <a:solidFill>
                          <a:schemeClr val="tx1"/>
                        </a:solidFill>
                        <a:latin typeface="Arial" panose="020B0604020202020204" pitchFamily="34" charset="0"/>
                        <a:cs typeface="Arial" panose="020B0604020202020204" pitchFamily="34" charset="0"/>
                      </a:endParaRPr>
                    </a:p>
                  </a:txBody>
                  <a:tcPr marL="0" marR="0" marT="5715" marB="0" anchor="ctr">
                    <a:lnL w="28575" cap="flat" cmpd="sng" algn="ctr">
                      <a:solidFill>
                        <a:srgbClr val="DEEBF7"/>
                      </a:solidFill>
                      <a:prstDash val="solid"/>
                      <a:round/>
                      <a:headEnd type="none" w="med" len="med"/>
                      <a:tailEnd type="none" w="med" len="med"/>
                    </a:lnL>
                    <a:lnR w="12700" cap="flat" cmpd="sng" algn="ctr">
                      <a:solidFill>
                        <a:srgbClr val="DEEBF7"/>
                      </a:solidFill>
                      <a:prstDash val="solid"/>
                      <a:round/>
                      <a:headEnd type="none" w="med" len="med"/>
                      <a:tailEnd type="none" w="med" len="med"/>
                    </a:lnR>
                    <a:lnT w="12700" cap="flat" cmpd="sng" algn="ctr">
                      <a:solidFill>
                        <a:srgbClr val="DEEBF7"/>
                      </a:solidFill>
                      <a:prstDash val="solid"/>
                      <a:round/>
                      <a:headEnd type="none" w="med" len="med"/>
                      <a:tailEnd type="none" w="med" len="med"/>
                    </a:lnT>
                    <a:lnB w="12700" cap="flat" cmpd="sng" algn="ctr">
                      <a:solidFill>
                        <a:srgbClr val="DEEBF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45"/>
                        </a:spcBef>
                      </a:pPr>
                      <a:r>
                        <a:rPr sz="1400" b="1" dirty="0">
                          <a:solidFill>
                            <a:schemeClr val="tx1"/>
                          </a:solidFill>
                          <a:latin typeface="Arial" panose="020B0604020202020204" pitchFamily="34" charset="0"/>
                          <a:cs typeface="Arial" panose="020B0604020202020204" pitchFamily="34" charset="0"/>
                        </a:rPr>
                        <a:t>402</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52</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6</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715" marB="0" anchor="ctr">
                    <a:lnL w="12700"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45"/>
                        </a:spcBef>
                      </a:pPr>
                      <a:r>
                        <a:rPr sz="1400" b="1" dirty="0">
                          <a:solidFill>
                            <a:schemeClr val="tx1"/>
                          </a:solidFill>
                          <a:latin typeface="Arial" panose="020B0604020202020204" pitchFamily="34" charset="0"/>
                          <a:cs typeface="Arial" panose="020B0604020202020204" pitchFamily="34" charset="0"/>
                        </a:rPr>
                        <a:t>388</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51</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0</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715"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65"/>
                        </a:spcBef>
                      </a:pPr>
                      <a:r>
                        <a:rPr sz="1400" b="1" spc="-25" dirty="0">
                          <a:solidFill>
                            <a:schemeClr val="tx1"/>
                          </a:solidFill>
                          <a:latin typeface="Arial" panose="020B0604020202020204" pitchFamily="34" charset="0"/>
                          <a:cs typeface="Arial" panose="020B0604020202020204" pitchFamily="34" charset="0"/>
                        </a:rPr>
                        <a:t>UA</a:t>
                      </a:r>
                      <a:endParaRPr sz="1400" b="1">
                        <a:solidFill>
                          <a:schemeClr val="tx1"/>
                        </a:solidFill>
                        <a:latin typeface="Arial" panose="020B0604020202020204" pitchFamily="34" charset="0"/>
                        <a:cs typeface="Arial" panose="020B0604020202020204" pitchFamily="34" charset="0"/>
                      </a:endParaRPr>
                    </a:p>
                  </a:txBody>
                  <a:tcPr marL="0" marR="0" marT="8255" marB="0" anchor="ctr">
                    <a:lnL w="28575" cap="flat" cmpd="sng" algn="ctr">
                      <a:solidFill>
                        <a:srgbClr val="DEEBF7"/>
                      </a:solidFill>
                      <a:prstDash val="solid"/>
                      <a:round/>
                      <a:headEnd type="none" w="med" len="med"/>
                      <a:tailEnd type="none" w="med" len="med"/>
                    </a:lnL>
                    <a:lnR>
                      <a:noFill/>
                    </a:lnR>
                    <a:lnT w="12700" cap="flat" cmpd="sng" algn="ctr">
                      <a:solidFill>
                        <a:srgbClr val="DEEBF7"/>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65"/>
                        </a:spcBef>
                      </a:pPr>
                      <a:r>
                        <a:rPr sz="1400" b="1" dirty="0">
                          <a:solidFill>
                            <a:schemeClr val="tx1"/>
                          </a:solidFill>
                          <a:latin typeface="Arial" panose="020B0604020202020204" pitchFamily="34" charset="0"/>
                          <a:cs typeface="Arial" panose="020B0604020202020204" pitchFamily="34" charset="0"/>
                        </a:rPr>
                        <a:t>57</a:t>
                      </a:r>
                      <a:r>
                        <a:rPr sz="1400" b="1" spc="-10" dirty="0">
                          <a:solidFill>
                            <a:schemeClr val="tx1"/>
                          </a:solidFill>
                          <a:latin typeface="Arial" panose="020B0604020202020204" pitchFamily="34" charset="0"/>
                          <a:cs typeface="Arial" panose="020B0604020202020204" pitchFamily="34" charset="0"/>
                        </a:rPr>
                        <a:t> (</a:t>
                      </a:r>
                      <a:r>
                        <a:rPr sz="1400" b="1" spc="-10" dirty="0" smtClean="0">
                          <a:solidFill>
                            <a:schemeClr val="tx1"/>
                          </a:solidFill>
                          <a:latin typeface="Arial" panose="020B0604020202020204" pitchFamily="34" charset="0"/>
                          <a:cs typeface="Arial" panose="020B0604020202020204" pitchFamily="34" charset="0"/>
                        </a:rPr>
                        <a:t>6</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8255"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65"/>
                        </a:spcBef>
                      </a:pPr>
                      <a:r>
                        <a:rPr sz="1400" b="1" dirty="0">
                          <a:solidFill>
                            <a:schemeClr val="tx1"/>
                          </a:solidFill>
                          <a:latin typeface="Arial" panose="020B0604020202020204" pitchFamily="34" charset="0"/>
                          <a:cs typeface="Arial" panose="020B0604020202020204" pitchFamily="34" charset="0"/>
                        </a:rPr>
                        <a:t>70</a:t>
                      </a:r>
                      <a:r>
                        <a:rPr sz="1400" b="1" spc="-10" dirty="0">
                          <a:solidFill>
                            <a:schemeClr val="tx1"/>
                          </a:solidFill>
                          <a:latin typeface="Arial" panose="020B0604020202020204" pitchFamily="34" charset="0"/>
                          <a:cs typeface="Arial" panose="020B0604020202020204" pitchFamily="34" charset="0"/>
                        </a:rPr>
                        <a:t> (</a:t>
                      </a:r>
                      <a:r>
                        <a:rPr sz="1400" b="1" spc="-10" dirty="0" smtClean="0">
                          <a:solidFill>
                            <a:schemeClr val="tx1"/>
                          </a:solidFill>
                          <a:latin typeface="Arial" panose="020B0604020202020204" pitchFamily="34" charset="0"/>
                          <a:cs typeface="Arial" panose="020B0604020202020204" pitchFamily="34" charset="0"/>
                        </a:rPr>
                        <a:t>9</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2</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8255"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8"/>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67945">
                        <a:lnSpc>
                          <a:spcPct val="100000"/>
                        </a:lnSpc>
                        <a:spcBef>
                          <a:spcPts val="60"/>
                        </a:spcBef>
                      </a:pPr>
                      <a:r>
                        <a:rPr sz="1400" b="1" dirty="0">
                          <a:solidFill>
                            <a:schemeClr val="tx1"/>
                          </a:solidFill>
                          <a:latin typeface="Arial" panose="020B0604020202020204" pitchFamily="34" charset="0"/>
                          <a:cs typeface="Arial" panose="020B0604020202020204" pitchFamily="34" charset="0"/>
                        </a:rPr>
                        <a:t>Medical</a:t>
                      </a:r>
                      <a:r>
                        <a:rPr sz="1400" b="1" spc="-20"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history</a:t>
                      </a:r>
                      <a:endParaRPr sz="1400" b="1">
                        <a:solidFill>
                          <a:schemeClr val="tx1"/>
                        </a:solidFill>
                        <a:latin typeface="Arial" panose="020B0604020202020204" pitchFamily="34" charset="0"/>
                        <a:cs typeface="Arial" panose="020B0604020202020204" pitchFamily="34" charset="0"/>
                      </a:endParaRPr>
                    </a:p>
                  </a:txBody>
                  <a:tcPr marL="0" marR="0" marT="7620"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400" b="1">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400" b="1" dirty="0">
                        <a:solidFill>
                          <a:schemeClr val="tx1"/>
                        </a:solidFill>
                        <a:latin typeface="Arial" panose="020B0604020202020204" pitchFamily="34" charset="0"/>
                        <a:cs typeface="Arial" panose="020B0604020202020204" pitchFamily="34" charset="0"/>
                      </a:endParaRPr>
                    </a:p>
                  </a:txBody>
                  <a:tcPr marL="0" marR="0" marT="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55"/>
                        </a:spcBef>
                      </a:pPr>
                      <a:r>
                        <a:rPr sz="1400" b="1" dirty="0">
                          <a:solidFill>
                            <a:schemeClr val="tx1"/>
                          </a:solidFill>
                          <a:latin typeface="Arial" panose="020B0604020202020204" pitchFamily="34" charset="0"/>
                          <a:cs typeface="Arial" panose="020B0604020202020204" pitchFamily="34" charset="0"/>
                        </a:rPr>
                        <a:t>Previous</a:t>
                      </a:r>
                      <a:r>
                        <a:rPr sz="1400" b="1" spc="-25" dirty="0">
                          <a:solidFill>
                            <a:schemeClr val="tx1"/>
                          </a:solidFill>
                          <a:latin typeface="Arial" panose="020B0604020202020204" pitchFamily="34" charset="0"/>
                          <a:cs typeface="Arial" panose="020B0604020202020204" pitchFamily="34" charset="0"/>
                        </a:rPr>
                        <a:t> PCI</a:t>
                      </a:r>
                      <a:endParaRPr sz="1400" b="1">
                        <a:solidFill>
                          <a:schemeClr val="tx1"/>
                        </a:solidFill>
                        <a:latin typeface="Arial" panose="020B0604020202020204" pitchFamily="34" charset="0"/>
                        <a:cs typeface="Arial" panose="020B0604020202020204" pitchFamily="34" charset="0"/>
                      </a:endParaRPr>
                    </a:p>
                  </a:txBody>
                  <a:tcPr marL="0" marR="0" marT="6985"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55"/>
                        </a:spcBef>
                      </a:pPr>
                      <a:r>
                        <a:rPr sz="1400" b="1" dirty="0">
                          <a:solidFill>
                            <a:schemeClr val="tx1"/>
                          </a:solidFill>
                          <a:latin typeface="Arial" panose="020B0604020202020204" pitchFamily="34" charset="0"/>
                          <a:cs typeface="Arial" panose="020B0604020202020204" pitchFamily="34" charset="0"/>
                        </a:rPr>
                        <a:t>83</a:t>
                      </a:r>
                      <a:r>
                        <a:rPr sz="1400" b="1" spc="-10" dirty="0">
                          <a:solidFill>
                            <a:schemeClr val="tx1"/>
                          </a:solidFill>
                          <a:latin typeface="Arial" panose="020B0604020202020204" pitchFamily="34" charset="0"/>
                          <a:cs typeface="Arial" panose="020B0604020202020204" pitchFamily="34" charset="0"/>
                        </a:rPr>
                        <a:t> (</a:t>
                      </a:r>
                      <a:r>
                        <a:rPr sz="1400" b="1" spc="-10" dirty="0" smtClean="0">
                          <a:solidFill>
                            <a:schemeClr val="tx1"/>
                          </a:solidFill>
                          <a:latin typeface="Arial" panose="020B0604020202020204" pitchFamily="34" charset="0"/>
                          <a:cs typeface="Arial" panose="020B0604020202020204" pitchFamily="34" charset="0"/>
                        </a:rPr>
                        <a:t>10</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9</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985"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55"/>
                        </a:spcBef>
                      </a:pPr>
                      <a:r>
                        <a:rPr sz="1400" b="1" dirty="0">
                          <a:solidFill>
                            <a:schemeClr val="tx1"/>
                          </a:solidFill>
                          <a:latin typeface="Arial" panose="020B0604020202020204" pitchFamily="34" charset="0"/>
                          <a:cs typeface="Arial" panose="020B0604020202020204" pitchFamily="34" charset="0"/>
                        </a:rPr>
                        <a:t>121</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15</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9</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985"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10"/>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50"/>
                        </a:spcBef>
                      </a:pPr>
                      <a:r>
                        <a:rPr sz="1400" b="1" dirty="0">
                          <a:solidFill>
                            <a:schemeClr val="tx1"/>
                          </a:solidFill>
                          <a:latin typeface="Arial" panose="020B0604020202020204" pitchFamily="34" charset="0"/>
                          <a:cs typeface="Arial" panose="020B0604020202020204" pitchFamily="34" charset="0"/>
                        </a:rPr>
                        <a:t>History</a:t>
                      </a:r>
                      <a:r>
                        <a:rPr sz="1400" b="1" spc="-10"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of</a:t>
                      </a:r>
                      <a:r>
                        <a:rPr sz="1400" b="1" spc="-5" dirty="0">
                          <a:solidFill>
                            <a:schemeClr val="tx1"/>
                          </a:solidFill>
                          <a:latin typeface="Arial" panose="020B0604020202020204" pitchFamily="34" charset="0"/>
                          <a:cs typeface="Arial" panose="020B0604020202020204" pitchFamily="34" charset="0"/>
                        </a:rPr>
                        <a:t> </a:t>
                      </a:r>
                      <a:r>
                        <a:rPr sz="1400" b="1" spc="-25" dirty="0">
                          <a:solidFill>
                            <a:schemeClr val="tx1"/>
                          </a:solidFill>
                          <a:latin typeface="Arial" panose="020B0604020202020204" pitchFamily="34" charset="0"/>
                          <a:cs typeface="Arial" panose="020B0604020202020204" pitchFamily="34" charset="0"/>
                        </a:rPr>
                        <a:t>MI</a:t>
                      </a:r>
                      <a:endParaRPr sz="1400" b="1">
                        <a:solidFill>
                          <a:schemeClr val="tx1"/>
                        </a:solidFill>
                        <a:latin typeface="Arial" panose="020B0604020202020204" pitchFamily="34" charset="0"/>
                        <a:cs typeface="Arial" panose="020B0604020202020204" pitchFamily="34" charset="0"/>
                      </a:endParaRPr>
                    </a:p>
                  </a:txBody>
                  <a:tcPr marL="0" marR="0" marT="6350"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50"/>
                        </a:spcBef>
                      </a:pPr>
                      <a:r>
                        <a:rPr sz="1400" b="1" dirty="0">
                          <a:solidFill>
                            <a:schemeClr val="tx1"/>
                          </a:solidFill>
                          <a:latin typeface="Arial" panose="020B0604020202020204" pitchFamily="34" charset="0"/>
                          <a:cs typeface="Arial" panose="020B0604020202020204" pitchFamily="34" charset="0"/>
                        </a:rPr>
                        <a:t>69/763</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9</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0</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35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50"/>
                        </a:spcBef>
                      </a:pPr>
                      <a:r>
                        <a:rPr sz="1400" b="1" dirty="0">
                          <a:solidFill>
                            <a:schemeClr val="tx1"/>
                          </a:solidFill>
                          <a:latin typeface="Arial" panose="020B0604020202020204" pitchFamily="34" charset="0"/>
                          <a:cs typeface="Arial" panose="020B0604020202020204" pitchFamily="34" charset="0"/>
                        </a:rPr>
                        <a:t>89/761</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11</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7</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35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45"/>
                        </a:spcBef>
                      </a:pPr>
                      <a:r>
                        <a:rPr sz="1400" b="1" dirty="0">
                          <a:solidFill>
                            <a:schemeClr val="tx1"/>
                          </a:solidFill>
                          <a:latin typeface="Arial" panose="020B0604020202020204" pitchFamily="34" charset="0"/>
                          <a:cs typeface="Arial" panose="020B0604020202020204" pitchFamily="34" charset="0"/>
                        </a:rPr>
                        <a:t>Peripheral</a:t>
                      </a:r>
                      <a:r>
                        <a:rPr sz="1400" b="1" spc="-25"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artery</a:t>
                      </a:r>
                      <a:r>
                        <a:rPr sz="1400" b="1" spc="-20"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disease</a:t>
                      </a:r>
                      <a:endParaRPr sz="1400" b="1">
                        <a:solidFill>
                          <a:schemeClr val="tx1"/>
                        </a:solidFill>
                        <a:latin typeface="Arial" panose="020B0604020202020204" pitchFamily="34" charset="0"/>
                        <a:cs typeface="Arial" panose="020B0604020202020204" pitchFamily="34" charset="0"/>
                      </a:endParaRPr>
                    </a:p>
                  </a:txBody>
                  <a:tcPr marL="0" marR="0" marT="5715"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45"/>
                        </a:spcBef>
                      </a:pPr>
                      <a:r>
                        <a:rPr sz="1400" b="1" dirty="0">
                          <a:solidFill>
                            <a:schemeClr val="tx1"/>
                          </a:solidFill>
                          <a:latin typeface="Arial" panose="020B0604020202020204" pitchFamily="34" charset="0"/>
                          <a:cs typeface="Arial" panose="020B0604020202020204" pitchFamily="34" charset="0"/>
                        </a:rPr>
                        <a:t>35/763</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4</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6</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715"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45"/>
                        </a:spcBef>
                      </a:pPr>
                      <a:r>
                        <a:rPr sz="1400" b="1" dirty="0">
                          <a:solidFill>
                            <a:schemeClr val="tx1"/>
                          </a:solidFill>
                          <a:latin typeface="Arial" panose="020B0604020202020204" pitchFamily="34" charset="0"/>
                          <a:cs typeface="Arial" panose="020B0604020202020204" pitchFamily="34" charset="0"/>
                        </a:rPr>
                        <a:t>33/761</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4</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3</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715"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12"/>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45"/>
                        </a:spcBef>
                      </a:pPr>
                      <a:r>
                        <a:rPr sz="1400" b="1" spc="-10" dirty="0">
                          <a:solidFill>
                            <a:schemeClr val="tx1"/>
                          </a:solidFill>
                          <a:latin typeface="Arial" panose="020B0604020202020204" pitchFamily="34" charset="0"/>
                          <a:cs typeface="Arial" panose="020B0604020202020204" pitchFamily="34" charset="0"/>
                        </a:rPr>
                        <a:t>Valve</a:t>
                      </a:r>
                      <a:r>
                        <a:rPr sz="1400" b="1" spc="-5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disease</a:t>
                      </a:r>
                      <a:endParaRPr sz="1400" b="1">
                        <a:solidFill>
                          <a:schemeClr val="tx1"/>
                        </a:solidFill>
                        <a:latin typeface="Arial" panose="020B0604020202020204" pitchFamily="34" charset="0"/>
                        <a:cs typeface="Arial" panose="020B0604020202020204" pitchFamily="34" charset="0"/>
                      </a:endParaRPr>
                    </a:p>
                  </a:txBody>
                  <a:tcPr marL="0" marR="0" marT="5715"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45"/>
                        </a:spcBef>
                      </a:pPr>
                      <a:r>
                        <a:rPr sz="1400" b="1" dirty="0">
                          <a:solidFill>
                            <a:schemeClr val="tx1"/>
                          </a:solidFill>
                          <a:latin typeface="Arial" panose="020B0604020202020204" pitchFamily="34" charset="0"/>
                          <a:cs typeface="Arial" panose="020B0604020202020204" pitchFamily="34" charset="0"/>
                        </a:rPr>
                        <a:t>25/762</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3</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3</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715"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45"/>
                        </a:spcBef>
                      </a:pPr>
                      <a:r>
                        <a:rPr sz="1400" b="1" dirty="0">
                          <a:solidFill>
                            <a:schemeClr val="tx1"/>
                          </a:solidFill>
                          <a:latin typeface="Arial" panose="020B0604020202020204" pitchFamily="34" charset="0"/>
                          <a:cs typeface="Arial" panose="020B0604020202020204" pitchFamily="34" charset="0"/>
                        </a:rPr>
                        <a:t>17/759</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2</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2</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715"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452464">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300355" algn="ctr">
                        <a:lnSpc>
                          <a:spcPct val="100000"/>
                        </a:lnSpc>
                        <a:spcBef>
                          <a:spcPts val="65"/>
                        </a:spcBef>
                      </a:pPr>
                      <a:r>
                        <a:rPr sz="1400" b="1" dirty="0">
                          <a:solidFill>
                            <a:schemeClr val="tx1"/>
                          </a:solidFill>
                          <a:latin typeface="Arial" panose="020B0604020202020204" pitchFamily="34" charset="0"/>
                          <a:cs typeface="Arial" panose="020B0604020202020204" pitchFamily="34" charset="0"/>
                        </a:rPr>
                        <a:t>Chronic</a:t>
                      </a:r>
                      <a:r>
                        <a:rPr sz="1400" b="1" spc="-30"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obstructive</a:t>
                      </a:r>
                      <a:r>
                        <a:rPr sz="1400" b="1" spc="-25"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pulmonary</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disease</a:t>
                      </a:r>
                      <a:endParaRPr sz="1400" b="1">
                        <a:solidFill>
                          <a:schemeClr val="tx1"/>
                        </a:solidFill>
                        <a:latin typeface="Arial" panose="020B0604020202020204" pitchFamily="34" charset="0"/>
                        <a:cs typeface="Arial" panose="020B0604020202020204" pitchFamily="34" charset="0"/>
                      </a:endParaRPr>
                    </a:p>
                  </a:txBody>
                  <a:tcPr marL="0" marR="0" marT="8255"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65"/>
                        </a:spcBef>
                      </a:pPr>
                      <a:r>
                        <a:rPr sz="1400" b="1" dirty="0">
                          <a:solidFill>
                            <a:schemeClr val="tx1"/>
                          </a:solidFill>
                          <a:latin typeface="Arial" panose="020B0604020202020204" pitchFamily="34" charset="0"/>
                          <a:cs typeface="Arial" panose="020B0604020202020204" pitchFamily="34" charset="0"/>
                        </a:rPr>
                        <a:t>54/763</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7</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1</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8255"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65"/>
                        </a:spcBef>
                      </a:pPr>
                      <a:r>
                        <a:rPr sz="1400" b="1" dirty="0">
                          <a:solidFill>
                            <a:schemeClr val="tx1"/>
                          </a:solidFill>
                          <a:latin typeface="Arial" panose="020B0604020202020204" pitchFamily="34" charset="0"/>
                          <a:cs typeface="Arial" panose="020B0604020202020204" pitchFamily="34" charset="0"/>
                        </a:rPr>
                        <a:t>46/761</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6</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0</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8255"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14"/>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60"/>
                        </a:spcBef>
                      </a:pPr>
                      <a:r>
                        <a:rPr sz="1400" b="1" dirty="0">
                          <a:solidFill>
                            <a:schemeClr val="tx1"/>
                          </a:solidFill>
                          <a:latin typeface="Arial" panose="020B0604020202020204" pitchFamily="34" charset="0"/>
                          <a:cs typeface="Arial" panose="020B0604020202020204" pitchFamily="34" charset="0"/>
                        </a:rPr>
                        <a:t>Atrial</a:t>
                      </a:r>
                      <a:r>
                        <a:rPr sz="1400" b="1" spc="-30"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fibrillation</a:t>
                      </a:r>
                      <a:r>
                        <a:rPr sz="1400" b="1" spc="-35"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or</a:t>
                      </a:r>
                      <a:r>
                        <a:rPr sz="1400" b="1" spc="-20"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flutter</a:t>
                      </a:r>
                      <a:endParaRPr sz="1400" b="1">
                        <a:solidFill>
                          <a:schemeClr val="tx1"/>
                        </a:solidFill>
                        <a:latin typeface="Arial" panose="020B0604020202020204" pitchFamily="34" charset="0"/>
                        <a:cs typeface="Arial" panose="020B0604020202020204" pitchFamily="34" charset="0"/>
                      </a:endParaRPr>
                    </a:p>
                  </a:txBody>
                  <a:tcPr marL="0" marR="0" marT="7620"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60"/>
                        </a:spcBef>
                      </a:pPr>
                      <a:r>
                        <a:rPr sz="1400" b="1" dirty="0">
                          <a:solidFill>
                            <a:schemeClr val="tx1"/>
                          </a:solidFill>
                          <a:latin typeface="Arial" panose="020B0604020202020204" pitchFamily="34" charset="0"/>
                          <a:cs typeface="Arial" panose="020B0604020202020204" pitchFamily="34" charset="0"/>
                        </a:rPr>
                        <a:t>38/764</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0</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762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60"/>
                        </a:spcBef>
                      </a:pPr>
                      <a:r>
                        <a:rPr sz="1400" b="1" dirty="0">
                          <a:solidFill>
                            <a:schemeClr val="tx1"/>
                          </a:solidFill>
                          <a:latin typeface="Arial" panose="020B0604020202020204" pitchFamily="34" charset="0"/>
                          <a:cs typeface="Arial" panose="020B0604020202020204" pitchFamily="34" charset="0"/>
                        </a:rPr>
                        <a:t>29/760</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3</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8</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762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55"/>
                        </a:spcBef>
                      </a:pPr>
                      <a:r>
                        <a:rPr sz="1400" b="1" dirty="0">
                          <a:solidFill>
                            <a:schemeClr val="tx1"/>
                          </a:solidFill>
                          <a:latin typeface="Arial" panose="020B0604020202020204" pitchFamily="34" charset="0"/>
                          <a:cs typeface="Arial" panose="020B0604020202020204" pitchFamily="34" charset="0"/>
                        </a:rPr>
                        <a:t>Renal</a:t>
                      </a:r>
                      <a:r>
                        <a:rPr sz="1400" b="1" spc="-20"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insufficiency</a:t>
                      </a:r>
                      <a:endParaRPr sz="1400" b="1">
                        <a:solidFill>
                          <a:schemeClr val="tx1"/>
                        </a:solidFill>
                        <a:latin typeface="Arial" panose="020B0604020202020204" pitchFamily="34" charset="0"/>
                        <a:cs typeface="Arial" panose="020B0604020202020204" pitchFamily="34" charset="0"/>
                      </a:endParaRPr>
                    </a:p>
                  </a:txBody>
                  <a:tcPr marL="0" marR="0" marT="6985"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55"/>
                        </a:spcBef>
                      </a:pPr>
                      <a:r>
                        <a:rPr sz="1400" b="1" dirty="0">
                          <a:solidFill>
                            <a:schemeClr val="tx1"/>
                          </a:solidFill>
                          <a:latin typeface="Arial" panose="020B0604020202020204" pitchFamily="34" charset="0"/>
                          <a:cs typeface="Arial" panose="020B0604020202020204" pitchFamily="34" charset="0"/>
                        </a:rPr>
                        <a:t>41</a:t>
                      </a:r>
                      <a:r>
                        <a:rPr sz="1400" b="1" spc="-10" dirty="0">
                          <a:solidFill>
                            <a:schemeClr val="tx1"/>
                          </a:solidFill>
                          <a:latin typeface="Arial" panose="020B0604020202020204" pitchFamily="34" charset="0"/>
                          <a:cs typeface="Arial" panose="020B0604020202020204" pitchFamily="34" charset="0"/>
                        </a:rPr>
                        <a:t> (</a:t>
                      </a:r>
                      <a:r>
                        <a:rPr sz="1400" b="1" spc="-10" dirty="0" smtClean="0">
                          <a:solidFill>
                            <a:schemeClr val="tx1"/>
                          </a:solidFill>
                          <a:latin typeface="Arial" panose="020B0604020202020204" pitchFamily="34" charset="0"/>
                          <a:cs typeface="Arial" panose="020B0604020202020204" pitchFamily="34" charset="0"/>
                        </a:rPr>
                        <a:t>5</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4</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985"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55"/>
                        </a:spcBef>
                      </a:pPr>
                      <a:r>
                        <a:rPr sz="1400" b="1" dirty="0">
                          <a:solidFill>
                            <a:schemeClr val="tx1"/>
                          </a:solidFill>
                          <a:latin typeface="Arial" panose="020B0604020202020204" pitchFamily="34" charset="0"/>
                          <a:cs typeface="Arial" panose="020B0604020202020204" pitchFamily="34" charset="0"/>
                        </a:rPr>
                        <a:t>37</a:t>
                      </a:r>
                      <a:r>
                        <a:rPr sz="1400" b="1" spc="-10" dirty="0">
                          <a:solidFill>
                            <a:schemeClr val="tx1"/>
                          </a:solidFill>
                          <a:latin typeface="Arial" panose="020B0604020202020204" pitchFamily="34" charset="0"/>
                          <a:cs typeface="Arial" panose="020B0604020202020204" pitchFamily="34" charset="0"/>
                        </a:rPr>
                        <a:t> (</a:t>
                      </a:r>
                      <a:r>
                        <a:rPr sz="1400" b="1" spc="-10" dirty="0" smtClean="0">
                          <a:solidFill>
                            <a:schemeClr val="tx1"/>
                          </a:solidFill>
                          <a:latin typeface="Arial" panose="020B0604020202020204" pitchFamily="34" charset="0"/>
                          <a:cs typeface="Arial" panose="020B0604020202020204" pitchFamily="34" charset="0"/>
                        </a:rPr>
                        <a:t>4</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9</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985"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16"/>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50"/>
                        </a:spcBef>
                      </a:pPr>
                      <a:r>
                        <a:rPr sz="1400" b="1" dirty="0">
                          <a:solidFill>
                            <a:schemeClr val="tx1"/>
                          </a:solidFill>
                          <a:latin typeface="Arial" panose="020B0604020202020204" pitchFamily="34" charset="0"/>
                          <a:cs typeface="Arial" panose="020B0604020202020204" pitchFamily="34" charset="0"/>
                        </a:rPr>
                        <a:t>History</a:t>
                      </a:r>
                      <a:r>
                        <a:rPr sz="1400" b="1" spc="-10"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of</a:t>
                      </a:r>
                      <a:r>
                        <a:rPr sz="1400" b="1" spc="-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stroke</a:t>
                      </a:r>
                      <a:endParaRPr sz="1400" b="1">
                        <a:solidFill>
                          <a:schemeClr val="tx1"/>
                        </a:solidFill>
                        <a:latin typeface="Arial" panose="020B0604020202020204" pitchFamily="34" charset="0"/>
                        <a:cs typeface="Arial" panose="020B0604020202020204" pitchFamily="34" charset="0"/>
                      </a:endParaRPr>
                    </a:p>
                  </a:txBody>
                  <a:tcPr marL="0" marR="0" marT="6350"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50"/>
                        </a:spcBef>
                      </a:pPr>
                      <a:r>
                        <a:rPr sz="1400" b="1" dirty="0">
                          <a:solidFill>
                            <a:schemeClr val="tx1"/>
                          </a:solidFill>
                          <a:latin typeface="Arial" panose="020B0604020202020204" pitchFamily="34" charset="0"/>
                          <a:cs typeface="Arial" panose="020B0604020202020204" pitchFamily="34" charset="0"/>
                        </a:rPr>
                        <a:t>37/763</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4</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8</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35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50"/>
                        </a:spcBef>
                      </a:pPr>
                      <a:r>
                        <a:rPr sz="1400" b="1" dirty="0">
                          <a:solidFill>
                            <a:schemeClr val="tx1"/>
                          </a:solidFill>
                          <a:latin typeface="Arial" panose="020B0604020202020204" pitchFamily="34" charset="0"/>
                          <a:cs typeface="Arial" panose="020B0604020202020204" pitchFamily="34" charset="0"/>
                        </a:rPr>
                        <a:t>27/761</a:t>
                      </a:r>
                      <a:r>
                        <a:rPr sz="1400" b="1" spc="-2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3</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35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45"/>
                        </a:spcBef>
                      </a:pPr>
                      <a:r>
                        <a:rPr sz="1400" b="1" spc="-10" dirty="0">
                          <a:solidFill>
                            <a:schemeClr val="tx1"/>
                          </a:solidFill>
                          <a:latin typeface="Arial" panose="020B0604020202020204" pitchFamily="34" charset="0"/>
                          <a:cs typeface="Arial" panose="020B0604020202020204" pitchFamily="34" charset="0"/>
                        </a:rPr>
                        <a:t>Hypertension</a:t>
                      </a:r>
                      <a:endParaRPr sz="1400" b="1">
                        <a:solidFill>
                          <a:schemeClr val="tx1"/>
                        </a:solidFill>
                        <a:latin typeface="Arial" panose="020B0604020202020204" pitchFamily="34" charset="0"/>
                        <a:cs typeface="Arial" panose="020B0604020202020204" pitchFamily="34" charset="0"/>
                      </a:endParaRPr>
                    </a:p>
                  </a:txBody>
                  <a:tcPr marL="0" marR="0" marT="5715"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45"/>
                        </a:spcBef>
                      </a:pPr>
                      <a:r>
                        <a:rPr sz="1400" b="1" dirty="0">
                          <a:solidFill>
                            <a:schemeClr val="tx1"/>
                          </a:solidFill>
                          <a:latin typeface="Arial" panose="020B0604020202020204" pitchFamily="34" charset="0"/>
                          <a:cs typeface="Arial" panose="020B0604020202020204" pitchFamily="34" charset="0"/>
                        </a:rPr>
                        <a:t>423</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55</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4</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715"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45"/>
                        </a:spcBef>
                      </a:pPr>
                      <a:r>
                        <a:rPr sz="1400" b="1" dirty="0">
                          <a:solidFill>
                            <a:schemeClr val="tx1"/>
                          </a:solidFill>
                          <a:latin typeface="Arial" panose="020B0604020202020204" pitchFamily="34" charset="0"/>
                          <a:cs typeface="Arial" panose="020B0604020202020204" pitchFamily="34" charset="0"/>
                        </a:rPr>
                        <a:t>395</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51</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9</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715"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18"/>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40"/>
                        </a:spcBef>
                      </a:pPr>
                      <a:r>
                        <a:rPr sz="1400" b="1" spc="-10" dirty="0">
                          <a:solidFill>
                            <a:schemeClr val="tx1"/>
                          </a:solidFill>
                          <a:latin typeface="Arial" panose="020B0604020202020204" pitchFamily="34" charset="0"/>
                          <a:cs typeface="Arial" panose="020B0604020202020204" pitchFamily="34" charset="0"/>
                        </a:rPr>
                        <a:t>Diabetes</a:t>
                      </a:r>
                      <a:endParaRPr sz="1400" b="1">
                        <a:solidFill>
                          <a:schemeClr val="tx1"/>
                        </a:solidFill>
                        <a:latin typeface="Arial" panose="020B0604020202020204" pitchFamily="34" charset="0"/>
                        <a:cs typeface="Arial" panose="020B0604020202020204" pitchFamily="34" charset="0"/>
                      </a:endParaRPr>
                    </a:p>
                  </a:txBody>
                  <a:tcPr marL="0" marR="0" marT="5080"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40"/>
                        </a:spcBef>
                      </a:pPr>
                      <a:r>
                        <a:rPr sz="1400" b="1" dirty="0">
                          <a:solidFill>
                            <a:schemeClr val="tx1"/>
                          </a:solidFill>
                          <a:latin typeface="Arial" panose="020B0604020202020204" pitchFamily="34" charset="0"/>
                          <a:cs typeface="Arial" panose="020B0604020202020204" pitchFamily="34" charset="0"/>
                        </a:rPr>
                        <a:t>158</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20</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7</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08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40"/>
                        </a:spcBef>
                      </a:pPr>
                      <a:r>
                        <a:rPr sz="1400" b="1" dirty="0">
                          <a:solidFill>
                            <a:schemeClr val="tx1"/>
                          </a:solidFill>
                          <a:latin typeface="Arial" panose="020B0604020202020204" pitchFamily="34" charset="0"/>
                          <a:cs typeface="Arial" panose="020B0604020202020204" pitchFamily="34" charset="0"/>
                        </a:rPr>
                        <a:t>163</a:t>
                      </a:r>
                      <a:r>
                        <a:rPr sz="1400" b="1" spc="-15"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21</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4</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508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60"/>
                        </a:spcBef>
                      </a:pPr>
                      <a:r>
                        <a:rPr sz="1400" b="1" spc="-10" dirty="0">
                          <a:solidFill>
                            <a:schemeClr val="tx1"/>
                          </a:solidFill>
                          <a:latin typeface="Arial" panose="020B0604020202020204" pitchFamily="34" charset="0"/>
                          <a:cs typeface="Arial" panose="020B0604020202020204" pitchFamily="34" charset="0"/>
                        </a:rPr>
                        <a:t>Hypercholesterolemia</a:t>
                      </a:r>
                      <a:endParaRPr sz="1400" b="1">
                        <a:solidFill>
                          <a:schemeClr val="tx1"/>
                        </a:solidFill>
                        <a:latin typeface="Arial" panose="020B0604020202020204" pitchFamily="34" charset="0"/>
                        <a:cs typeface="Arial" panose="020B0604020202020204" pitchFamily="34" charset="0"/>
                      </a:endParaRPr>
                    </a:p>
                  </a:txBody>
                  <a:tcPr marL="0" marR="0" marT="7620" marB="0" anchor="ctr">
                    <a:lnL w="28575" cap="flat" cmpd="sng" algn="ctr">
                      <a:solidFill>
                        <a:srgbClr val="DEEBF7"/>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60"/>
                        </a:spcBef>
                      </a:pPr>
                      <a:r>
                        <a:rPr sz="1400" b="1" dirty="0">
                          <a:solidFill>
                            <a:schemeClr val="tx1"/>
                          </a:solidFill>
                          <a:latin typeface="Arial" panose="020B0604020202020204" pitchFamily="34" charset="0"/>
                          <a:cs typeface="Arial" panose="020B0604020202020204" pitchFamily="34" charset="0"/>
                        </a:rPr>
                        <a:t>385/762</a:t>
                      </a:r>
                      <a:r>
                        <a:rPr sz="1400" b="1" spc="-30"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50</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762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60"/>
                        </a:spcBef>
                      </a:pPr>
                      <a:r>
                        <a:rPr sz="1400" b="1" dirty="0">
                          <a:solidFill>
                            <a:schemeClr val="tx1"/>
                          </a:solidFill>
                          <a:latin typeface="Arial" panose="020B0604020202020204" pitchFamily="34" charset="0"/>
                          <a:cs typeface="Arial" panose="020B0604020202020204" pitchFamily="34" charset="0"/>
                        </a:rPr>
                        <a:t>399/760</a:t>
                      </a:r>
                      <a:r>
                        <a:rPr sz="1400" b="1" spc="-30"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52</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5</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7620" marB="0" anchor="ctr">
                    <a:lnL>
                      <a:noFill/>
                    </a:lnL>
                    <a:lnR w="28575" cap="flat" cmpd="sng" algn="ctr">
                      <a:solidFill>
                        <a:srgbClr val="DEEBF7"/>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20"/>
                  </a:ext>
                </a:extLst>
              </a:tr>
              <a:tr h="2474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25780">
                        <a:lnSpc>
                          <a:spcPct val="100000"/>
                        </a:lnSpc>
                        <a:spcBef>
                          <a:spcPts val="55"/>
                        </a:spcBef>
                      </a:pPr>
                      <a:r>
                        <a:rPr sz="1400" b="1" dirty="0">
                          <a:solidFill>
                            <a:schemeClr val="tx1"/>
                          </a:solidFill>
                          <a:latin typeface="Arial" panose="020B0604020202020204" pitchFamily="34" charset="0"/>
                          <a:cs typeface="Arial" panose="020B0604020202020204" pitchFamily="34" charset="0"/>
                        </a:rPr>
                        <a:t>Family</a:t>
                      </a:r>
                      <a:r>
                        <a:rPr sz="1400" b="1" spc="-15"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history</a:t>
                      </a:r>
                      <a:r>
                        <a:rPr sz="1400" b="1" spc="-10" dirty="0">
                          <a:solidFill>
                            <a:schemeClr val="tx1"/>
                          </a:solidFill>
                          <a:latin typeface="Arial" panose="020B0604020202020204" pitchFamily="34" charset="0"/>
                          <a:cs typeface="Arial" panose="020B0604020202020204" pitchFamily="34" charset="0"/>
                        </a:rPr>
                        <a:t> </a:t>
                      </a:r>
                      <a:r>
                        <a:rPr sz="1400" b="1" dirty="0">
                          <a:solidFill>
                            <a:schemeClr val="tx1"/>
                          </a:solidFill>
                          <a:latin typeface="Arial" panose="020B0604020202020204" pitchFamily="34" charset="0"/>
                          <a:cs typeface="Arial" panose="020B0604020202020204" pitchFamily="34" charset="0"/>
                        </a:rPr>
                        <a:t>of</a:t>
                      </a:r>
                      <a:r>
                        <a:rPr sz="1400" b="1" spc="-5" dirty="0">
                          <a:solidFill>
                            <a:schemeClr val="tx1"/>
                          </a:solidFill>
                          <a:latin typeface="Arial" panose="020B0604020202020204" pitchFamily="34" charset="0"/>
                          <a:cs typeface="Arial" panose="020B0604020202020204" pitchFamily="34" charset="0"/>
                        </a:rPr>
                        <a:t> </a:t>
                      </a:r>
                      <a:r>
                        <a:rPr sz="1400" b="1" spc="-25" dirty="0">
                          <a:solidFill>
                            <a:schemeClr val="tx1"/>
                          </a:solidFill>
                          <a:latin typeface="Arial" panose="020B0604020202020204" pitchFamily="34" charset="0"/>
                          <a:cs typeface="Arial" panose="020B0604020202020204" pitchFamily="34" charset="0"/>
                        </a:rPr>
                        <a:t>CVD</a:t>
                      </a:r>
                      <a:endParaRPr sz="1400" b="1">
                        <a:solidFill>
                          <a:schemeClr val="tx1"/>
                        </a:solidFill>
                        <a:latin typeface="Arial" panose="020B0604020202020204" pitchFamily="34" charset="0"/>
                        <a:cs typeface="Arial" panose="020B0604020202020204" pitchFamily="34" charset="0"/>
                      </a:endParaRPr>
                    </a:p>
                  </a:txBody>
                  <a:tcPr marL="0" marR="0" marT="6985" marB="0" anchor="ctr">
                    <a:lnL w="28575" cap="flat" cmpd="sng" algn="ctr">
                      <a:solidFill>
                        <a:srgbClr val="DEEBF7"/>
                      </a:solidFill>
                      <a:prstDash val="solid"/>
                      <a:round/>
                      <a:headEnd type="none" w="med" len="med"/>
                      <a:tailEnd type="none" w="med" len="med"/>
                    </a:lnL>
                    <a:lnR>
                      <a:noFill/>
                    </a:lnR>
                    <a:lnT w="9525" cap="flat" cmpd="sng" algn="ctr">
                      <a:noFill/>
                      <a:prstDash val="solid"/>
                    </a:lnT>
                    <a:lnB w="28575" cap="flat" cmpd="sng" algn="ctr">
                      <a:solidFill>
                        <a:srgbClr val="DEEBF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51435" algn="ctr">
                        <a:lnSpc>
                          <a:spcPct val="100000"/>
                        </a:lnSpc>
                        <a:spcBef>
                          <a:spcPts val="55"/>
                        </a:spcBef>
                      </a:pPr>
                      <a:r>
                        <a:rPr sz="1400" b="1" dirty="0">
                          <a:solidFill>
                            <a:schemeClr val="tx1"/>
                          </a:solidFill>
                          <a:latin typeface="Arial" panose="020B0604020202020204" pitchFamily="34" charset="0"/>
                          <a:cs typeface="Arial" panose="020B0604020202020204" pitchFamily="34" charset="0"/>
                        </a:rPr>
                        <a:t>237/762</a:t>
                      </a:r>
                      <a:r>
                        <a:rPr sz="1400" b="1" spc="-30"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31</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1</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985" marB="0" anchor="ctr">
                    <a:lnL>
                      <a:noFill/>
                    </a:lnL>
                    <a:lnR>
                      <a:noFill/>
                    </a:lnR>
                    <a:lnT w="9525" cap="flat" cmpd="sng" algn="ctr">
                      <a:noFill/>
                      <a:prstDash val="solid"/>
                    </a:lnT>
                    <a:lnB w="28575" cap="flat" cmpd="sng" algn="ctr">
                      <a:solidFill>
                        <a:srgbClr val="DEEBF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R="37465" algn="ctr">
                        <a:lnSpc>
                          <a:spcPct val="100000"/>
                        </a:lnSpc>
                        <a:spcBef>
                          <a:spcPts val="55"/>
                        </a:spcBef>
                      </a:pPr>
                      <a:r>
                        <a:rPr sz="1400" b="1" dirty="0">
                          <a:solidFill>
                            <a:schemeClr val="tx1"/>
                          </a:solidFill>
                          <a:latin typeface="Arial" panose="020B0604020202020204" pitchFamily="34" charset="0"/>
                          <a:cs typeface="Arial" panose="020B0604020202020204" pitchFamily="34" charset="0"/>
                        </a:rPr>
                        <a:t>250/754</a:t>
                      </a:r>
                      <a:r>
                        <a:rPr sz="1400" b="1" spc="-30" dirty="0">
                          <a:solidFill>
                            <a:schemeClr val="tx1"/>
                          </a:solidFill>
                          <a:latin typeface="Arial" panose="020B0604020202020204" pitchFamily="34" charset="0"/>
                          <a:cs typeface="Arial" panose="020B0604020202020204" pitchFamily="34" charset="0"/>
                        </a:rPr>
                        <a:t> </a:t>
                      </a:r>
                      <a:r>
                        <a:rPr sz="1400" b="1" spc="-10" dirty="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33</a:t>
                      </a:r>
                      <a:r>
                        <a:rPr lang="en-US" sz="1400" b="1" spc="-10" dirty="0" smtClean="0">
                          <a:solidFill>
                            <a:schemeClr val="tx1"/>
                          </a:solidFill>
                          <a:latin typeface="Arial" panose="020B0604020202020204" pitchFamily="34" charset="0"/>
                          <a:cs typeface="Arial" panose="020B0604020202020204" pitchFamily="34" charset="0"/>
                        </a:rPr>
                        <a:t>.</a:t>
                      </a:r>
                      <a:r>
                        <a:rPr sz="1400" b="1" spc="-10" dirty="0" smtClean="0">
                          <a:solidFill>
                            <a:schemeClr val="tx1"/>
                          </a:solidFill>
                          <a:latin typeface="Arial" panose="020B0604020202020204" pitchFamily="34" charset="0"/>
                          <a:cs typeface="Arial" panose="020B0604020202020204" pitchFamily="34" charset="0"/>
                        </a:rPr>
                        <a:t>2</a:t>
                      </a:r>
                      <a:r>
                        <a:rPr sz="1400" b="1" spc="-10" dirty="0">
                          <a:solidFill>
                            <a:schemeClr val="tx1"/>
                          </a:solidFill>
                          <a:latin typeface="Arial" panose="020B0604020202020204" pitchFamily="34" charset="0"/>
                          <a:cs typeface="Arial" panose="020B0604020202020204" pitchFamily="34" charset="0"/>
                        </a:rPr>
                        <a:t>)</a:t>
                      </a:r>
                      <a:endParaRPr sz="1400" b="1" dirty="0">
                        <a:solidFill>
                          <a:schemeClr val="tx1"/>
                        </a:solidFill>
                        <a:latin typeface="Arial" panose="020B0604020202020204" pitchFamily="34" charset="0"/>
                        <a:cs typeface="Arial" panose="020B0604020202020204" pitchFamily="34" charset="0"/>
                      </a:endParaRPr>
                    </a:p>
                  </a:txBody>
                  <a:tcPr marL="0" marR="0" marT="6985" marB="0" anchor="ctr">
                    <a:lnL>
                      <a:noFill/>
                    </a:lnL>
                    <a:lnR w="28575" cap="flat" cmpd="sng" algn="ctr">
                      <a:solidFill>
                        <a:srgbClr val="DEEBF7"/>
                      </a:solidFill>
                      <a:prstDash val="solid"/>
                      <a:round/>
                      <a:headEnd type="none" w="med" len="med"/>
                      <a:tailEnd type="none" w="med" len="med"/>
                    </a:lnR>
                    <a:lnT w="9525" cap="flat" cmpd="sng" algn="ctr">
                      <a:noFill/>
                      <a:prstDash val="solid"/>
                    </a:lnT>
                    <a:lnB w="28575" cap="flat" cmpd="sng" algn="ctr">
                      <a:solidFill>
                        <a:srgbClr val="DEEBF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bl>
          </a:graphicData>
        </a:graphic>
      </p:graphicFrame>
      <p:sp>
        <p:nvSpPr>
          <p:cNvPr id="6" name="TextBox 5"/>
          <p:cNvSpPr txBox="1"/>
          <p:nvPr/>
        </p:nvSpPr>
        <p:spPr>
          <a:xfrm>
            <a:off x="6400800" y="6488668"/>
            <a:ext cx="3886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Diletti</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Lancet 2023;401:1172</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bwMode="auto">
          <a:xfrm>
            <a:off x="578498" y="2367738"/>
            <a:ext cx="8528180" cy="46166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9547790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14117</TotalTime>
  <Words>2805</Words>
  <Application>Microsoft Office PowerPoint</Application>
  <PresentationFormat>35mm Slides</PresentationFormat>
  <Paragraphs>487</Paragraphs>
  <Slides>59</Slides>
  <Notes>4</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59</vt:i4>
      </vt:variant>
    </vt:vector>
  </HeadingPairs>
  <TitlesOfParts>
    <vt:vector size="70" baseType="lpstr">
      <vt:lpstr>Arial</vt:lpstr>
      <vt:lpstr>Calibri</vt:lpstr>
      <vt:lpstr>Calibri Light</vt:lpstr>
      <vt:lpstr>Times New Roman</vt:lpstr>
      <vt:lpstr>Wingdings</vt:lpstr>
      <vt:lpstr>Office Theme</vt:lpstr>
      <vt:lpstr>Default Design</vt:lpstr>
      <vt:lpstr>13_Default Design</vt:lpstr>
      <vt:lpstr>1_BASIC SHARMA BLUE</vt:lpstr>
      <vt:lpstr>1_Default Design</vt:lpstr>
      <vt:lpstr>6_BASIC SHARMA BLUE</vt:lpstr>
      <vt:lpstr>PowerPoint Presentation</vt:lpstr>
      <vt:lpstr>PowerPoint Presentation</vt:lpstr>
      <vt:lpstr>CCC Live Case # 166</vt:lpstr>
      <vt:lpstr>PowerPoint Presentation</vt:lpstr>
      <vt:lpstr>Latest Issues in Coronary Intervention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Key Interventional Trials from ACC 2023 and LM Revascularization</vt:lpstr>
      <vt:lpstr>Question # 1</vt:lpstr>
      <vt:lpstr>Question # 2</vt:lpstr>
      <vt:lpstr>Question # 3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Samin Sharma</cp:lastModifiedBy>
  <cp:revision>1087</cp:revision>
  <cp:lastPrinted>2022-04-19T11:09:14Z</cp:lastPrinted>
  <dcterms:created xsi:type="dcterms:W3CDTF">2019-05-13T14:16:18Z</dcterms:created>
  <dcterms:modified xsi:type="dcterms:W3CDTF">2023-04-18T12:10:16Z</dcterms:modified>
</cp:coreProperties>
</file>