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0ROJKtShRIfTo4RC4JLwr6n+4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6DE60A-42D3-41CD-8D89-234633CA2247}">
  <a:tblStyle styleId="{1E6DE60A-42D3-41CD-8D89-234633CA22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a605973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3a605973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3a605973b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3a605973b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a605973b9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3a605973b9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a605973b9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3a605973b9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3a605973b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3a605973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a605973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3a605973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a605973b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3a605973b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3a605973b9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3a605973b9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3a605973b9_0_2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3a605973b9_0_2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g23a605973b9_0_2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avi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avi"/><Relationship Id="rId7" Type="http://schemas.openxmlformats.org/officeDocument/2006/relationships/image" Target="../media/image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avi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avi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video" Target="../media/media7.avi"/><Relationship Id="rId5" Type="http://schemas.microsoft.com/office/2007/relationships/media" Target="../media/media7.avi"/><Relationship Id="rId10" Type="http://schemas.openxmlformats.org/officeDocument/2006/relationships/image" Target="../media/image8.png"/><Relationship Id="rId4" Type="http://schemas.openxmlformats.org/officeDocument/2006/relationships/video" Target="../media/media6.avi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Multi-Level CTO in Rutherford V Patient with Prior Failed Intervention Attempt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4/26/23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Popliteal Case Considerations:</a:t>
            </a:r>
            <a:endParaRPr/>
          </a:p>
        </p:txBody>
      </p:sp>
      <p:sp>
        <p:nvSpPr>
          <p:cNvPr id="150" name="Google Shape;15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Is endovascular the best approach?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Is there a total occlusion?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segments are involved?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Are there important pergenicular collaterals?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is the runoff?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Is retrograde access a realistic option?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Is re-entry in the tibial vessels challenging?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Will the destination therapy involve a durable scaffold?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Google Shape;155;g23a605973b9_0_0"/>
          <p:cNvGraphicFramePr/>
          <p:nvPr/>
        </p:nvGraphicFramePr>
        <p:xfrm>
          <a:off x="0" y="0"/>
          <a:ext cx="12191975" cy="6790239"/>
        </p:xfrm>
        <a:graphic>
          <a:graphicData uri="http://schemas.openxmlformats.org/drawingml/2006/table">
            <a:tbl>
              <a:tblPr>
                <a:noFill/>
                <a:tableStyleId>{1E6DE60A-42D3-41CD-8D89-234633CA2247}</a:tableStyleId>
              </a:tblPr>
              <a:tblGrid>
                <a:gridCol w="162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9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7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Trail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Randomization Groups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Number of Patients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Primary Outcome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Lesions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YUKON-BTK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Sirolimus-eluting Stent vs BMS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161 CLI and Claudication Rutherford 2 - 5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 month patency (80.6% vs 55.6%; P = .004)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Single de novo, &lt;5 mm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DESTINY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XIENCE Everolimus-eluting stent vs BMS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140 CLI Rutherford 4 - 5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 month patency (85.2% vs 54.4%; P = .0001)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Maximum of two focal lesions. Total lesion length &lt;40 mm. Excluded bifurcations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ACHILLES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Irolimus-eluting stent vs standard PTA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200 CLI Rutherford 3 - 5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 month restenosis by angiography (22.4% vs 41.9%; P = .019)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Total lesion length &lt; 120 mm. Excluded bifurcations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30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IDEAS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DESs (zotarolimus/sirolimus/everolimus stents) vs Paclitaxel drug-coated balloons (DCBs)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50 CLI Rutherford 3 - 6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6-month angiographic restenosis (28% vs 57.9%; P = .046)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Single lesions &gt; 70 mm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PADI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Paclitaxel-eluting stent vs PTA/BMS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137 CLI Rutherford 4 - 6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 year amputation-free survival (31.8% vs 20.4%; P = .041)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Single lesion &lt; 60 mm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SAVAL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Nitinol Self expanding stent. Paclitaxel polymer coated vs PTA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201 subjects </a:t>
                      </a:r>
                      <a:r>
                        <a:rPr lang="en-US" sz="1700">
                          <a:solidFill>
                            <a:schemeClr val="dk1"/>
                          </a:solidFill>
                        </a:rPr>
                        <a:t>Rutherford 4 - 5 (2:1)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12 month Primary patency (DES: 68.0 vs PTA 76.0) and MACE (91% vs 95.3%)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total lesion length &lt; 140 mm. 2.5-3.25 vessel size</a:t>
                      </a:r>
                      <a:endParaRPr sz="1700"/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3a605973b9_0_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1113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23a605973b9_0_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6375"/>
            <a:ext cx="11887198" cy="452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3a605973b9_0_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124400"/>
            <a:ext cx="6705600" cy="64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1971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HPI: </a:t>
            </a:r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372500"/>
            <a:ext cx="5172000" cy="50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71 year old male referred to MSH with non healing ulcers (Rutherford V), after failed attempts to revascularize b/l 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PMHx: IDDM, hypothyroidism, CKD (Cr 1.5-1.8), and HTN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Social Hx: Former smoker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Medications: Glipizide, Metformin, Levothyroxine, Januvia, Amlodipine, Lipitor, gabapentin, Lisinopril, Prilosec, insulin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PE: With bilateral lower ext non healing ischemic ulcers. Dopplerable monophasic DP and PT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7914" y="365125"/>
            <a:ext cx="5254036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Previous Intervention: </a:t>
            </a: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347546" y="1312668"/>
            <a:ext cx="4560359" cy="519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Left prox SFA atherectomy, and DES (Zilver PTX)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Left mid to distal SFA IVL, DCB, BMS (Supera)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Left peroneal PTA and DES (Xiance Skypoint)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Prox AT and PT remain CTO but filled via peroneal collaterals. </a:t>
            </a:r>
            <a:endParaRPr/>
          </a:p>
        </p:txBody>
      </p:sp>
      <p:pic>
        <p:nvPicPr>
          <p:cNvPr id="7" name="left leg ru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179" r="13407"/>
          <a:stretch/>
        </p:blipFill>
        <p:spPr>
          <a:xfrm>
            <a:off x="5301666" y="0"/>
            <a:ext cx="3863833" cy="6858000"/>
          </a:xfrm>
          <a:prstGeom prst="rect">
            <a:avLst/>
          </a:prstGeom>
        </p:spPr>
      </p:pic>
      <p:pic>
        <p:nvPicPr>
          <p:cNvPr id="8" name="left leg BTK DSA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6092" r="26062"/>
          <a:stretch/>
        </p:blipFill>
        <p:spPr>
          <a:xfrm>
            <a:off x="9280074" y="0"/>
            <a:ext cx="2533973" cy="6852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t SF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7736" r="27484"/>
          <a:stretch/>
        </p:blipFill>
        <p:spPr>
          <a:xfrm>
            <a:off x="1636778" y="0"/>
            <a:ext cx="3072382" cy="6861076"/>
          </a:xfrm>
          <a:prstGeom prst="rect">
            <a:avLst/>
          </a:prstGeom>
        </p:spPr>
      </p:pic>
      <p:pic>
        <p:nvPicPr>
          <p:cNvPr id="5" name="final foot 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497" r="28994"/>
          <a:stretch/>
        </p:blipFill>
        <p:spPr>
          <a:xfrm>
            <a:off x="7162799" y="0"/>
            <a:ext cx="2849881" cy="6865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ght leg ru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726" r="20955"/>
          <a:stretch/>
        </p:blipFill>
        <p:spPr>
          <a:xfrm>
            <a:off x="618745" y="-12014"/>
            <a:ext cx="3074778" cy="6870014"/>
          </a:xfrm>
          <a:prstGeom prst="rect">
            <a:avLst/>
          </a:prstGeom>
        </p:spPr>
      </p:pic>
      <p:pic>
        <p:nvPicPr>
          <p:cNvPr id="3" name="R BTK DSA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0722" r="20691"/>
          <a:stretch/>
        </p:blipFill>
        <p:spPr>
          <a:xfrm>
            <a:off x="4632789" y="5465"/>
            <a:ext cx="3103035" cy="6852535"/>
          </a:xfrm>
          <a:prstGeom prst="rect">
            <a:avLst/>
          </a:prstGeom>
        </p:spPr>
      </p:pic>
      <p:pic>
        <p:nvPicPr>
          <p:cNvPr id="4" name="right foot shot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1047" r="20692"/>
          <a:stretch/>
        </p:blipFill>
        <p:spPr>
          <a:xfrm>
            <a:off x="8256567" y="-12015"/>
            <a:ext cx="3091137" cy="68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7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a605973b9_0_85"/>
          <p:cNvSpPr txBox="1">
            <a:spLocks noGrp="1"/>
          </p:cNvSpPr>
          <p:nvPr>
            <p:ph type="title"/>
          </p:nvPr>
        </p:nvSpPr>
        <p:spPr>
          <a:xfrm>
            <a:off x="222375" y="57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Popliteal Classification: </a:t>
            </a:r>
            <a:endParaRPr/>
          </a:p>
        </p:txBody>
      </p:sp>
      <p:sp>
        <p:nvSpPr>
          <p:cNvPr id="123" name="Google Shape;123;g23a605973b9_0_85"/>
          <p:cNvSpPr txBox="1">
            <a:spLocks noGrp="1"/>
          </p:cNvSpPr>
          <p:nvPr>
            <p:ph type="body" idx="1"/>
          </p:nvPr>
        </p:nvSpPr>
        <p:spPr>
          <a:xfrm>
            <a:off x="7704775" y="34950"/>
            <a:ext cx="4487100" cy="6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6860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LifeStent Resilient (2004)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Primary patency 81.5%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4.6% Popliteal all P1</a:t>
            </a:r>
            <a:endParaRPr/>
          </a:p>
          <a:p>
            <a:pPr marL="228600" lvl="0" indent="-2686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Everflex Durability II (2007)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Primary patency 67.7%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2.1% Popliteal all P1 </a:t>
            </a:r>
            <a:endParaRPr/>
          </a:p>
          <a:p>
            <a:pPr marL="228600" lvl="0" indent="-2686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Smart Stroll (2008)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Primary patency 66.5%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15.6% Popliteal all P1</a:t>
            </a:r>
            <a:endParaRPr/>
          </a:p>
          <a:p>
            <a:pPr marL="228600" lvl="0" indent="-2686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Complete SE Vascular 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Primary patency 72.6%</a:t>
            </a:r>
            <a:endParaRPr/>
          </a:p>
          <a:p>
            <a:pPr marL="228600" lvl="0" indent="-2686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Zilver PTX (2005)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Primary patency 82.7%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4.6% Popliteal all P1</a:t>
            </a:r>
            <a:endParaRPr/>
          </a:p>
          <a:p>
            <a:pPr marL="228600" lvl="0" indent="-2686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Supera Superb (2014)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Primary patency 86%</a:t>
            </a:r>
            <a:endParaRPr/>
          </a:p>
          <a:p>
            <a:pPr marL="685800" lvl="1" indent="-2628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1.9% Popliteal all P1</a:t>
            </a:r>
            <a:endParaRPr/>
          </a:p>
          <a:p>
            <a:pPr marL="228600" lvl="0" indent="-2193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Randomized Data from ETAP:</a:t>
            </a:r>
            <a:endParaRPr/>
          </a:p>
          <a:p>
            <a:pPr marL="685800" lvl="1" indent="-2028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PTA (44.9%) vs lifestent (67.4%)</a:t>
            </a:r>
            <a:endParaRPr/>
          </a:p>
          <a:p>
            <a:pPr marL="685800" lvl="1" indent="-2028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TLR (50.4 vs 15.4%)</a:t>
            </a:r>
            <a:endParaRPr/>
          </a:p>
          <a:p>
            <a:pPr marL="685800" lvl="1" indent="-2028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Fracture 1 year 3.4% (n: 2)</a:t>
            </a:r>
            <a:endParaRPr/>
          </a:p>
          <a:p>
            <a:pPr marL="228600" lvl="0" indent="-202882" algn="l" rtl="0"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Even In.Pact DCB only included P1</a:t>
            </a:r>
            <a:endParaRPr/>
          </a:p>
        </p:txBody>
      </p:sp>
      <p:pic>
        <p:nvPicPr>
          <p:cNvPr id="124" name="Google Shape;124;g23a605973b9_0_85" descr="https://lh3.googleusercontent.com/zrYb3YFfVPBMJGnlYDBfd7wRW_BQo2daSmyCwlr4_qxVCGRv8_ErLf2tRjwVlcE5C2KfkeVim10oHooVtivznw3D-LzowZj3R7BPLSe-DoRxmg3FLb0wy4Wn11M9BT3nk7NwEsvNuQHWztBZRkL2kgAO9w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88" y="1130863"/>
            <a:ext cx="7606192" cy="49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3a605973b9_0_5" descr="https://lh5.googleusercontent.com/3ecEPmHYK72A7nUjYoUl7gPrxfCifXkzIwXChWKB9oD53AGO140Eizj6h0yhHxuxcckr5yqScPWyCPxc0ZBubRrx94sAv2jALkE8qu6YjFIOeQx39luFs5xfvOr307K--ubaIbxwnz-Y-FrB96AeCovBsg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497" y="712950"/>
            <a:ext cx="4109558" cy="533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3a605973b9_0_5" descr="https://lh3.googleusercontent.com/uL5Sw46NWXsdHkmT1fcE_N6nMRcB00UT47YigReCYq32EV-xr8vnCNRTFHZzHzkEo9J2H6JuiD2cFU5UZplgG9I5_3cwoi1Yp_9Vg_9aybCqfreNxpEAD9fdJ4rkur3_2N35p3tKxLc9-D3kXBiJj9E2og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2943" y="712950"/>
            <a:ext cx="3289374" cy="522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3a605973b9_0_1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Leipzig SUPERA Popliteal Artery Stent Registry (2013)</a:t>
            </a:r>
            <a:endParaRPr/>
          </a:p>
        </p:txBody>
      </p:sp>
      <p:sp>
        <p:nvSpPr>
          <p:cNvPr id="136" name="Google Shape;136;g23a605973b9_0_1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101 patients, 125 stents, 12 month follow up. </a:t>
            </a:r>
            <a:endParaRPr/>
          </a:p>
        </p:txBody>
      </p:sp>
      <p:pic>
        <p:nvPicPr>
          <p:cNvPr id="137" name="Google Shape;137;g23a605973b9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335" y="2155852"/>
            <a:ext cx="4714300" cy="448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3a605973b9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2225433"/>
            <a:ext cx="5478967" cy="434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a605973b9_0_173"/>
          <p:cNvSpPr txBox="1">
            <a:spLocks noGrp="1"/>
          </p:cNvSpPr>
          <p:nvPr>
            <p:ph type="title"/>
          </p:nvPr>
        </p:nvSpPr>
        <p:spPr>
          <a:xfrm>
            <a:off x="415600" y="685650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Real-World results of Supera Stent Implantation for Popliteal Artery Atherosclerotic Lesions: 3 year Outcome</a:t>
            </a:r>
            <a:endParaRPr/>
          </a:p>
        </p:txBody>
      </p:sp>
      <p:sp>
        <p:nvSpPr>
          <p:cNvPr id="144" name="Google Shape;144;g23a605973b9_0_173"/>
          <p:cNvSpPr txBox="1">
            <a:spLocks noGrp="1"/>
          </p:cNvSpPr>
          <p:nvPr>
            <p:ph type="body" idx="1"/>
          </p:nvPr>
        </p:nvSpPr>
        <p:spPr>
          <a:xfrm>
            <a:off x="415600" y="2039458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50 limbs in 46 patients Mostly P1 patients some P2 (14 patients)</a:t>
            </a:r>
            <a:endParaRPr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Primary patency </a:t>
            </a:r>
            <a:endParaRPr/>
          </a:p>
          <a:p>
            <a:pPr marL="1219200" lvl="1" indent="-4572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12 months: 89.6%</a:t>
            </a:r>
            <a:endParaRPr/>
          </a:p>
          <a:p>
            <a:pPr marL="1219200" lvl="1" indent="-4572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24 months: 72.3%</a:t>
            </a:r>
            <a:endParaRPr/>
          </a:p>
          <a:p>
            <a:pPr marL="1219200" lvl="1" indent="-4572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36 months: 70.2%</a:t>
            </a:r>
            <a:endParaRPr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5 patients died during follow up </a:t>
            </a:r>
            <a:endParaRPr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Zero stent fractures on radiograph </a:t>
            </a:r>
            <a:endParaRPr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TASC-D lesions was a significant predictor for stent occlusion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Widescreen</PresentationFormat>
  <Paragraphs>91</Paragraphs>
  <Slides>14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Multi-Level CTO in Rutherford V Patient with Prior Failed Intervention Attempt</vt:lpstr>
      <vt:lpstr>HPI: </vt:lpstr>
      <vt:lpstr>Previous Intervention: </vt:lpstr>
      <vt:lpstr>PowerPoint Presentation</vt:lpstr>
      <vt:lpstr>PowerPoint Presentation</vt:lpstr>
      <vt:lpstr>Popliteal Classification: </vt:lpstr>
      <vt:lpstr>PowerPoint Presentation</vt:lpstr>
      <vt:lpstr>Leipzig SUPERA Popliteal Artery Stent Registry (2013)</vt:lpstr>
      <vt:lpstr>Real-World results of Supera Stent Implantation for Popliteal Artery Atherosclerotic Lesions: 3 year Outcome</vt:lpstr>
      <vt:lpstr>Popliteal Case Considerations: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Multi-Level CTO in Rutherford V Patient with Prior Failed Intervention Attempt</dc:title>
  <dc:creator>CVICATHFELLOW</dc:creator>
  <cp:lastModifiedBy>CVICATHFELLOW</cp:lastModifiedBy>
  <cp:revision>1</cp:revision>
  <dcterms:created xsi:type="dcterms:W3CDTF">2023-04-25T17:53:57Z</dcterms:created>
  <dcterms:modified xsi:type="dcterms:W3CDTF">2023-04-26T10:46:26Z</dcterms:modified>
</cp:coreProperties>
</file>