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81" r:id="rId3"/>
    <p:sldId id="256" r:id="rId4"/>
    <p:sldId id="364" r:id="rId5"/>
    <p:sldId id="312" r:id="rId6"/>
    <p:sldId id="319" r:id="rId7"/>
    <p:sldId id="331" r:id="rId8"/>
    <p:sldId id="338" r:id="rId9"/>
    <p:sldId id="333" r:id="rId10"/>
    <p:sldId id="335" r:id="rId11"/>
    <p:sldId id="317" r:id="rId12"/>
    <p:sldId id="316" r:id="rId13"/>
    <p:sldId id="339" r:id="rId14"/>
    <p:sldId id="340" r:id="rId15"/>
    <p:sldId id="341" r:id="rId16"/>
    <p:sldId id="352" r:id="rId17"/>
    <p:sldId id="354" r:id="rId18"/>
    <p:sldId id="353" r:id="rId19"/>
    <p:sldId id="342" r:id="rId20"/>
    <p:sldId id="355" r:id="rId21"/>
    <p:sldId id="357" r:id="rId22"/>
    <p:sldId id="359" r:id="rId23"/>
    <p:sldId id="358" r:id="rId24"/>
    <p:sldId id="356" r:id="rId25"/>
    <p:sldId id="360" r:id="rId26"/>
    <p:sldId id="361" r:id="rId27"/>
    <p:sldId id="362" r:id="rId28"/>
    <p:sldId id="2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0125" autoAdjust="0"/>
  </p:normalViewPr>
  <p:slideViewPr>
    <p:cSldViewPr snapToGrid="0">
      <p:cViewPr varScale="1">
        <p:scale>
          <a:sx n="91" d="100"/>
          <a:sy n="91" d="100"/>
        </p:scale>
        <p:origin x="135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8EDBA-CFC9-4896-B909-9D33F16720AF}"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D5DBA-ECE2-482F-A2FE-DC05E74B46E0}" type="slidenum">
              <a:rPr lang="en-US" smtClean="0"/>
              <a:t>‹#›</a:t>
            </a:fld>
            <a:endParaRPr lang="en-US"/>
          </a:p>
        </p:txBody>
      </p:sp>
    </p:spTree>
    <p:extLst>
      <p:ext uri="{BB962C8B-B14F-4D97-AF65-F5344CB8AC3E}">
        <p14:creationId xmlns:p14="http://schemas.microsoft.com/office/powerpoint/2010/main" val="352614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hajournals.org/doi/full/10.1161/CIRCINTERVENTIONS.112.969808#F6"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hajournals.org/doi/full/10.1161/CIRCINTERVENTIONS.112.969808#R10" TargetMode="External"/><Relationship Id="rId4" Type="http://schemas.openxmlformats.org/officeDocument/2006/relationships/hyperlink" Target="https://www.ahajournals.org/doi/full/10.1161/CIRCINTERVENTIONS.112.969808#R1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D5DBA-ECE2-482F-A2FE-DC05E74B46E0}" type="slidenum">
              <a:rPr lang="en-US" smtClean="0"/>
              <a:t>1</a:t>
            </a:fld>
            <a:endParaRPr lang="en-US"/>
          </a:p>
        </p:txBody>
      </p:sp>
    </p:spTree>
    <p:extLst>
      <p:ext uri="{BB962C8B-B14F-4D97-AF65-F5344CB8AC3E}">
        <p14:creationId xmlns:p14="http://schemas.microsoft.com/office/powerpoint/2010/main" val="1957914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Lumen diameter related to patency, better expanded stent, improve drug delivery, improve ISR outcomes.</a:t>
            </a:r>
          </a:p>
        </p:txBody>
      </p:sp>
      <p:sp>
        <p:nvSpPr>
          <p:cNvPr id="4" name="Slide Number Placeholder 3"/>
          <p:cNvSpPr>
            <a:spLocks noGrp="1"/>
          </p:cNvSpPr>
          <p:nvPr>
            <p:ph type="sldNum" sz="quarter" idx="5"/>
          </p:nvPr>
        </p:nvSpPr>
        <p:spPr/>
        <p:txBody>
          <a:bodyPr/>
          <a:lstStyle/>
          <a:p>
            <a:fld id="{204D5DBA-ECE2-482F-A2FE-DC05E74B46E0}" type="slidenum">
              <a:rPr lang="en-US" smtClean="0"/>
              <a:t>19</a:t>
            </a:fld>
            <a:endParaRPr lang="en-US"/>
          </a:p>
        </p:txBody>
      </p:sp>
    </p:spTree>
    <p:extLst>
      <p:ext uri="{BB962C8B-B14F-4D97-AF65-F5344CB8AC3E}">
        <p14:creationId xmlns:p14="http://schemas.microsoft.com/office/powerpoint/2010/main" val="1395617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a:t>
            </a:r>
            <a:r>
              <a:rPr lang="en-US" dirty="0" err="1"/>
              <a:t>atheroablative</a:t>
            </a:r>
            <a:r>
              <a:rPr lang="en-US" dirty="0"/>
              <a:t>, last three (</a:t>
            </a:r>
            <a:r>
              <a:rPr lang="en-US" dirty="0" err="1"/>
              <a:t>pheonex</a:t>
            </a:r>
            <a:r>
              <a:rPr lang="en-US" dirty="0"/>
              <a:t>, rotational and aspirational).  Some of these more used for ISR (laser, </a:t>
            </a:r>
            <a:r>
              <a:rPr lang="en-US" dirty="0" err="1"/>
              <a:t>rotarex</a:t>
            </a:r>
            <a:r>
              <a:rPr lang="en-US" dirty="0"/>
              <a:t>) and not so much for calcium.  Better for another talk.</a:t>
            </a:r>
          </a:p>
        </p:txBody>
      </p:sp>
      <p:sp>
        <p:nvSpPr>
          <p:cNvPr id="4" name="Slide Number Placeholder 3"/>
          <p:cNvSpPr>
            <a:spLocks noGrp="1"/>
          </p:cNvSpPr>
          <p:nvPr>
            <p:ph type="sldNum" sz="quarter" idx="5"/>
          </p:nvPr>
        </p:nvSpPr>
        <p:spPr/>
        <p:txBody>
          <a:bodyPr/>
          <a:lstStyle/>
          <a:p>
            <a:fld id="{204D5DBA-ECE2-482F-A2FE-DC05E74B46E0}" type="slidenum">
              <a:rPr lang="en-US" smtClean="0"/>
              <a:t>20</a:t>
            </a:fld>
            <a:endParaRPr lang="en-US"/>
          </a:p>
        </p:txBody>
      </p:sp>
    </p:spTree>
    <p:extLst>
      <p:ext uri="{BB962C8B-B14F-4D97-AF65-F5344CB8AC3E}">
        <p14:creationId xmlns:p14="http://schemas.microsoft.com/office/powerpoint/2010/main" val="25794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Sizes variable from 1.25 to 2.0 burr, main advantage also longer 200 cm shaft for radial procedures at least up to the knee.  All 6f compatible, most of the time 1.50 to 1.75 good.</a:t>
            </a:r>
          </a:p>
        </p:txBody>
      </p:sp>
      <p:sp>
        <p:nvSpPr>
          <p:cNvPr id="4" name="Slide Number Placeholder 3"/>
          <p:cNvSpPr>
            <a:spLocks noGrp="1"/>
          </p:cNvSpPr>
          <p:nvPr>
            <p:ph type="sldNum" sz="quarter" idx="5"/>
          </p:nvPr>
        </p:nvSpPr>
        <p:spPr/>
        <p:txBody>
          <a:bodyPr/>
          <a:lstStyle/>
          <a:p>
            <a:fld id="{204D5DBA-ECE2-482F-A2FE-DC05E74B46E0}" type="slidenum">
              <a:rPr lang="en-US" smtClean="0"/>
              <a:t>21</a:t>
            </a:fld>
            <a:endParaRPr lang="en-US"/>
          </a:p>
        </p:txBody>
      </p:sp>
    </p:spTree>
    <p:extLst>
      <p:ext uri="{BB962C8B-B14F-4D97-AF65-F5344CB8AC3E}">
        <p14:creationId xmlns:p14="http://schemas.microsoft.com/office/powerpoint/2010/main" val="397365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Hawk one, </a:t>
            </a:r>
            <a:r>
              <a:rPr lang="en-US" dirty="0" err="1"/>
              <a:t>tubrohawk</a:t>
            </a:r>
            <a:r>
              <a:rPr lang="en-US" dirty="0"/>
              <a:t> and silver hawk systems.  Top table is hawk one devices and bottom table is silver hawk.  </a:t>
            </a:r>
          </a:p>
        </p:txBody>
      </p:sp>
      <p:sp>
        <p:nvSpPr>
          <p:cNvPr id="4" name="Slide Number Placeholder 3"/>
          <p:cNvSpPr>
            <a:spLocks noGrp="1"/>
          </p:cNvSpPr>
          <p:nvPr>
            <p:ph type="sldNum" sz="quarter" idx="5"/>
          </p:nvPr>
        </p:nvSpPr>
        <p:spPr/>
        <p:txBody>
          <a:bodyPr/>
          <a:lstStyle/>
          <a:p>
            <a:fld id="{204D5DBA-ECE2-482F-A2FE-DC05E74B46E0}" type="slidenum">
              <a:rPr lang="en-US" smtClean="0"/>
              <a:t>22</a:t>
            </a:fld>
            <a:endParaRPr lang="en-US"/>
          </a:p>
        </p:txBody>
      </p:sp>
    </p:spTree>
    <p:extLst>
      <p:ext uri="{BB962C8B-B14F-4D97-AF65-F5344CB8AC3E}">
        <p14:creationId xmlns:p14="http://schemas.microsoft.com/office/powerpoint/2010/main" val="2175509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800+ single arm trial looking at effectiveness and safety/</a:t>
            </a:r>
            <a:r>
              <a:rPr lang="en-US" dirty="0" err="1"/>
              <a:t>duratbility</a:t>
            </a:r>
            <a:r>
              <a:rPr lang="en-US" dirty="0"/>
              <a:t> of atherectomy in the treatment of PAD.  </a:t>
            </a:r>
            <a:r>
              <a:rPr lang="en-US" dirty="0" err="1"/>
              <a:t>Infainguinal</a:t>
            </a:r>
            <a:r>
              <a:rPr lang="en-US" dirty="0"/>
              <a:t> lesion length of up to 20 cm, primary endpoints were primary patency at 12 months for </a:t>
            </a:r>
            <a:r>
              <a:rPr lang="en-US" dirty="0" err="1"/>
              <a:t>claudicants</a:t>
            </a:r>
            <a:r>
              <a:rPr lang="en-US" dirty="0"/>
              <a:t> and freedom from unplanned amputation for CLI patients.  12 months patency was 78% in </a:t>
            </a:r>
            <a:r>
              <a:rPr lang="en-US" dirty="0" err="1"/>
              <a:t>claudicants</a:t>
            </a:r>
            <a:r>
              <a:rPr lang="en-US" dirty="0"/>
              <a:t> (no difference between diabetics vs. non diabetics using PSVR &lt;/=2.4) and freedom from major unplanned amputation of the target limb at 12 months in CLI subjects was 95% at one year.  Adverse events included embolization, perforation, abrupt closure.  15% pop lesions in the </a:t>
            </a:r>
            <a:r>
              <a:rPr lang="en-US" dirty="0" err="1"/>
              <a:t>claudicatns</a:t>
            </a:r>
            <a:r>
              <a:rPr lang="en-US" dirty="0"/>
              <a:t>, 17% in CLI patients.  Adjunctive procedures like </a:t>
            </a:r>
            <a:r>
              <a:rPr lang="en-US" dirty="0" err="1"/>
              <a:t>Pta</a:t>
            </a:r>
            <a:r>
              <a:rPr lang="en-US" dirty="0"/>
              <a:t> only performed per physician discretion and if &lt;30% residual stenosis not done.  Duplex determined primary patency in LCI lesions was 71%.  Stent placement rate of 3.2$ was low.</a:t>
            </a:r>
          </a:p>
        </p:txBody>
      </p:sp>
      <p:sp>
        <p:nvSpPr>
          <p:cNvPr id="4" name="Slide Number Placeholder 3"/>
          <p:cNvSpPr>
            <a:spLocks noGrp="1"/>
          </p:cNvSpPr>
          <p:nvPr>
            <p:ph type="sldNum" sz="quarter" idx="5"/>
          </p:nvPr>
        </p:nvSpPr>
        <p:spPr/>
        <p:txBody>
          <a:bodyPr/>
          <a:lstStyle/>
          <a:p>
            <a:fld id="{204D5DBA-ECE2-482F-A2FE-DC05E74B46E0}" type="slidenum">
              <a:rPr lang="en-US" smtClean="0"/>
              <a:t>23</a:t>
            </a:fld>
            <a:endParaRPr lang="en-US"/>
          </a:p>
        </p:txBody>
      </p:sp>
    </p:spTree>
    <p:extLst>
      <p:ext uri="{BB962C8B-B14F-4D97-AF65-F5344CB8AC3E}">
        <p14:creationId xmlns:p14="http://schemas.microsoft.com/office/powerpoint/2010/main" val="319586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Shockwave, approved to treat </a:t>
            </a:r>
            <a:r>
              <a:rPr lang="en-US" dirty="0" err="1"/>
              <a:t>iliacs</a:t>
            </a:r>
            <a:r>
              <a:rPr lang="en-US" dirty="0"/>
              <a:t>, CFA, SFA, popliteal and below the knee.  M5+ (replaced M5, 2 emissions per seconds instead of 1 per second such that get same amount of energy in ½ the time).  S4 below the knee.  New now have 8 mm size in the M5+.   Same technology as </a:t>
            </a:r>
            <a:r>
              <a:rPr lang="en-US" dirty="0" err="1"/>
              <a:t>lithotropsy</a:t>
            </a:r>
            <a:r>
              <a:rPr lang="en-US" dirty="0"/>
              <a:t> used to treat kidney stones.  Less energy needed than traditional </a:t>
            </a:r>
            <a:r>
              <a:rPr lang="en-US" dirty="0" err="1"/>
              <a:t>lithotripy</a:t>
            </a:r>
            <a:r>
              <a:rPr lang="en-US" dirty="0"/>
              <a:t> </a:t>
            </a:r>
            <a:r>
              <a:rPr lang="en-US" dirty="0" err="1"/>
              <a:t>bc</a:t>
            </a:r>
            <a:r>
              <a:rPr lang="en-US" dirty="0"/>
              <a:t> of close proximity to artery (inside it).   Goal only to fracture not ablate it.  Uses shockwave which increases increased peak pressure for 1 microsecond, negative pressure trough.  Series of emitters on balloons.  Fire across electrodes which creates vapor bubble which expands </a:t>
            </a:r>
            <a:r>
              <a:rPr lang="en-US" dirty="0" err="1"/>
              <a:t>sphericaly</a:t>
            </a:r>
            <a:r>
              <a:rPr lang="en-US" dirty="0"/>
              <a:t> which creates the shockwave.  They travel deeply between the soft tissue  </a:t>
            </a:r>
            <a:r>
              <a:rPr lang="en-US" dirty="0" err="1"/>
              <a:t>bc</a:t>
            </a:r>
            <a:r>
              <a:rPr lang="en-US" dirty="0"/>
              <a:t> of similar acoustic impudence between water and soft tissue.  Fracture occurs when shockwave encounters tissue of different acoustic impendence such as transition to superficial and deep calcium.</a:t>
            </a:r>
          </a:p>
        </p:txBody>
      </p:sp>
      <p:sp>
        <p:nvSpPr>
          <p:cNvPr id="4" name="Slide Number Placeholder 3"/>
          <p:cNvSpPr>
            <a:spLocks noGrp="1"/>
          </p:cNvSpPr>
          <p:nvPr>
            <p:ph type="sldNum" sz="quarter" idx="5"/>
          </p:nvPr>
        </p:nvSpPr>
        <p:spPr/>
        <p:txBody>
          <a:bodyPr/>
          <a:lstStyle/>
          <a:p>
            <a:fld id="{204D5DBA-ECE2-482F-A2FE-DC05E74B46E0}" type="slidenum">
              <a:rPr lang="en-US" smtClean="0"/>
              <a:t>24</a:t>
            </a:fld>
            <a:endParaRPr lang="en-US"/>
          </a:p>
        </p:txBody>
      </p:sp>
    </p:spTree>
    <p:extLst>
      <p:ext uri="{BB962C8B-B14F-4D97-AF65-F5344CB8AC3E}">
        <p14:creationId xmlns:p14="http://schemas.microsoft.com/office/powerpoint/2010/main" val="1114971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day outcomes from PAD III trial, published in JACC.  Short term outcomes with fem-pop moderate to severe calcified lesions in Rutherford 2-4 patients with prep using IVL or PTA prior to DCB/stent if needed.  Primary end point was </a:t>
            </a:r>
            <a:r>
              <a:rPr lang="en-US" dirty="0" err="1"/>
              <a:t>procedureal</a:t>
            </a:r>
            <a:r>
              <a:rPr lang="en-US" dirty="0"/>
              <a:t> success (residual stenosis &lt;30% without flow limiting dissection_ prior to DCB or stenting.  Results: about 30% CTO in each group, primary SFA but about 10-20% popliteal lesions (more in the IVL group).  Success great in IVL 65% vs. 50% and percentage of lesions with residual stenosis &lt;30% greater in IVL, 66% vs 52%, flow limiting dissection greater in PTA </a:t>
            </a:r>
            <a:r>
              <a:rPr lang="en-US" dirty="0" err="1"/>
              <a:t>groupi</a:t>
            </a:r>
            <a:r>
              <a:rPr lang="en-US" dirty="0"/>
              <a:t> 6.8% vs. 1.4$ in </a:t>
            </a:r>
            <a:r>
              <a:rPr lang="en-US" dirty="0" err="1"/>
              <a:t>IvL</a:t>
            </a:r>
            <a:r>
              <a:rPr lang="en-US" dirty="0"/>
              <a:t>.  Post </a:t>
            </a:r>
            <a:r>
              <a:rPr lang="en-US" dirty="0" err="1"/>
              <a:t>dil</a:t>
            </a:r>
            <a:r>
              <a:rPr lang="en-US" dirty="0"/>
              <a:t> and needed for stent placement also higher in PTA group.  Target lesion </a:t>
            </a:r>
            <a:r>
              <a:rPr lang="en-US" dirty="0" err="1"/>
              <a:t>revasc</a:t>
            </a:r>
            <a:r>
              <a:rPr lang="en-US" dirty="0"/>
              <a:t> at 30 days similar between 2 groups.  IVL is effective vessel prep strategy to facilitate  endo treatment in calcified vessels, suggests IVL safe and effective </a:t>
            </a:r>
            <a:r>
              <a:rPr lang="en-US" dirty="0" err="1"/>
              <a:t>methoid</a:t>
            </a:r>
            <a:r>
              <a:rPr lang="en-US" dirty="0"/>
              <a:t> in treating moderate to severely calcified vessels fem/pop as </a:t>
            </a:r>
            <a:r>
              <a:rPr lang="en-US" dirty="0" err="1"/>
              <a:t>compated</a:t>
            </a:r>
            <a:r>
              <a:rPr lang="en-US" dirty="0"/>
              <a:t> to plain old PTA.</a:t>
            </a:r>
          </a:p>
        </p:txBody>
      </p:sp>
      <p:sp>
        <p:nvSpPr>
          <p:cNvPr id="4" name="Slide Number Placeholder 3"/>
          <p:cNvSpPr>
            <a:spLocks noGrp="1"/>
          </p:cNvSpPr>
          <p:nvPr>
            <p:ph type="sldNum" sz="quarter" idx="5"/>
          </p:nvPr>
        </p:nvSpPr>
        <p:spPr/>
        <p:txBody>
          <a:bodyPr/>
          <a:lstStyle/>
          <a:p>
            <a:fld id="{204D5DBA-ECE2-482F-A2FE-DC05E74B46E0}" type="slidenum">
              <a:rPr lang="en-US" smtClean="0"/>
              <a:t>26</a:t>
            </a:fld>
            <a:endParaRPr lang="en-US"/>
          </a:p>
        </p:txBody>
      </p:sp>
    </p:spTree>
    <p:extLst>
      <p:ext uri="{BB962C8B-B14F-4D97-AF65-F5344CB8AC3E}">
        <p14:creationId xmlns:p14="http://schemas.microsoft.com/office/powerpoint/2010/main" val="235606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drug coated technology in CTO.  In PACT SFA randomized trial showed </a:t>
            </a:r>
            <a:r>
              <a:rPr lang="en-US" dirty="0" err="1"/>
              <a:t>effictness</a:t>
            </a:r>
            <a:r>
              <a:rPr lang="en-US" dirty="0"/>
              <a:t> of DCB in SFA/pop lesions.  This was single arm study in which did a subset of just CTO interventions (fem/pop).  30% or so included proximal pop, 70% of lesions calcified.  Primarily </a:t>
            </a:r>
            <a:r>
              <a:rPr lang="en-US" dirty="0" err="1"/>
              <a:t>claudicants</a:t>
            </a:r>
            <a:r>
              <a:rPr lang="en-US" dirty="0"/>
              <a:t> with average CTO length of about 12 cm. </a:t>
            </a:r>
          </a:p>
          <a:p>
            <a:r>
              <a:rPr lang="en-US" dirty="0"/>
              <a:t>METHODS The IN.PACT Global Study is an international single-arm study that enrolled 1,535 patients with symptomatic femoropopliteal artery disease. The study contains prospectively defined cohorts with prospectively planned imaging analyses, including a CTO ($5 cm) cohort in which subjects underwent duplex ultrasonography analyzed by an independent core laboratory. The primary safety endpoint was a composite of freedom from device- and procedure-related mortality through 30 days, and freedom from major target limb amputation and target vessel revascularization through 12 months. An independent Clinical Events Committee adjudicated all adverse events. The primary effectiveness endpoint was primary patency at 12 months, defined as freedom from clinically driven target lesion revascularization and freedom from restenosis. RESULTS The CTO imaging cohort had 126 subjects with 127 lesions (mean lesion length 22.83  9.76 cm). Primary patency by Kaplan-Meier estimate was 85.3% through 12 months. Provisional stenting was performed in 46.8% of lesions. The primary safety composite endpoint was achieved by 88.7% of subjects. There</a:t>
            </a:r>
          </a:p>
        </p:txBody>
      </p:sp>
      <p:sp>
        <p:nvSpPr>
          <p:cNvPr id="4" name="Slide Number Placeholder 3"/>
          <p:cNvSpPr>
            <a:spLocks noGrp="1"/>
          </p:cNvSpPr>
          <p:nvPr>
            <p:ph type="sldNum" sz="quarter" idx="5"/>
          </p:nvPr>
        </p:nvSpPr>
        <p:spPr/>
        <p:txBody>
          <a:bodyPr/>
          <a:lstStyle/>
          <a:p>
            <a:fld id="{204D5DBA-ECE2-482F-A2FE-DC05E74B46E0}" type="slidenum">
              <a:rPr lang="en-US" smtClean="0"/>
              <a:t>27</a:t>
            </a:fld>
            <a:endParaRPr lang="en-US"/>
          </a:p>
        </p:txBody>
      </p:sp>
    </p:spTree>
    <p:extLst>
      <p:ext uri="{BB962C8B-B14F-4D97-AF65-F5344CB8AC3E}">
        <p14:creationId xmlns:p14="http://schemas.microsoft.com/office/powerpoint/2010/main" val="107420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A retrospective analysis was conducted of imaging and procedure data from 114 consecutive symptomatic patients (mean age 69±11 years; 84 men) with claudication (Rutherford category 3) or critical limb ischemia (Rutherford category 4-6) who underwent endovascular interventions for 142 CTOs. CTO cap morphology was determined from a review of angiography and duplex ultrasonography and classified into 4 types (I, II, III, or IV) based on the concave or convex shape of the proximal and distal caps.  Results: CTOP type II CTOs were most common and type III lesions the least common. Type I CTOs were most likely to be crossed antegrade and had a lower incidence of severe calcification. Type IV lesions were more likely to be crossed retrograde from a </a:t>
            </a:r>
            <a:r>
              <a:rPr lang="en-US" b="0" i="0" dirty="0" err="1">
                <a:solidFill>
                  <a:srgbClr val="212121"/>
                </a:solidFill>
                <a:effectLst/>
                <a:latin typeface="BlinkMacSystemFont"/>
              </a:rPr>
              <a:t>tibiopedal</a:t>
            </a:r>
            <a:r>
              <a:rPr lang="en-US" b="0" i="0" dirty="0">
                <a:solidFill>
                  <a:srgbClr val="212121"/>
                </a:solidFill>
                <a:effectLst/>
                <a:latin typeface="BlinkMacSystemFont"/>
              </a:rPr>
              <a:t> approach. CTOP type IV was least likely to be crossed in an antegrade fashion. CTOP type I lesions were easiest to cross in antegrade fashion and type IV the most difficult. Lesion length &gt;10 cm, severe calcification, and CTO types II, III, and IV benefited from the addition of retrograde </a:t>
            </a:r>
            <a:r>
              <a:rPr lang="en-US" b="0" i="0" dirty="0" err="1">
                <a:solidFill>
                  <a:srgbClr val="212121"/>
                </a:solidFill>
                <a:effectLst/>
                <a:latin typeface="BlinkMacSystemFont"/>
              </a:rPr>
              <a:t>tibiopedal</a:t>
            </a:r>
            <a:r>
              <a:rPr lang="en-US" b="0" i="0" dirty="0">
                <a:solidFill>
                  <a:srgbClr val="212121"/>
                </a:solidFill>
                <a:effectLst/>
                <a:latin typeface="BlinkMacSystemFont"/>
              </a:rPr>
              <a:t> access.</a:t>
            </a:r>
            <a:endParaRPr lang="en-US" dirty="0"/>
          </a:p>
        </p:txBody>
      </p:sp>
      <p:sp>
        <p:nvSpPr>
          <p:cNvPr id="4" name="Slide Number Placeholder 3"/>
          <p:cNvSpPr>
            <a:spLocks noGrp="1"/>
          </p:cNvSpPr>
          <p:nvPr>
            <p:ph type="sldNum" sz="quarter" idx="5"/>
          </p:nvPr>
        </p:nvSpPr>
        <p:spPr/>
        <p:txBody>
          <a:bodyPr/>
          <a:lstStyle/>
          <a:p>
            <a:fld id="{204D5DBA-ECE2-482F-A2FE-DC05E74B46E0}" type="slidenum">
              <a:rPr lang="en-US" smtClean="0"/>
              <a:t>7</a:t>
            </a:fld>
            <a:endParaRPr lang="en-US"/>
          </a:p>
        </p:txBody>
      </p:sp>
    </p:spTree>
    <p:extLst>
      <p:ext uri="{BB962C8B-B14F-4D97-AF65-F5344CB8AC3E}">
        <p14:creationId xmlns:p14="http://schemas.microsoft.com/office/powerpoint/2010/main" val="15537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Open Sans" panose="020B0606030504020204" pitchFamily="34" charset="0"/>
              </a:rPr>
              <a:t>Couple years later PCTO group led by </a:t>
            </a:r>
            <a:r>
              <a:rPr lang="en-US" b="0" i="0" dirty="0" err="1">
                <a:solidFill>
                  <a:srgbClr val="444444"/>
                </a:solidFill>
                <a:effectLst/>
                <a:latin typeface="Open Sans" panose="020B0606030504020204" pitchFamily="34" charset="0"/>
              </a:rPr>
              <a:t>Dr.Banerjee</a:t>
            </a:r>
            <a:r>
              <a:rPr lang="en-US" b="0" i="0" dirty="0">
                <a:solidFill>
                  <a:srgbClr val="444444"/>
                </a:solidFill>
                <a:effectLst/>
                <a:latin typeface="Open Sans" panose="020B0606030504020204" pitchFamily="34" charset="0"/>
              </a:rPr>
              <a:t> published their way of doing it.  Bottom line is no perfect way.  A PCTO Working Group composed of nine interventional cardiologists, one vascular surgeon and one interventional radiologist, and led by </a:t>
            </a:r>
            <a:r>
              <a:rPr lang="en-US" b="0" i="0" dirty="0" err="1">
                <a:solidFill>
                  <a:srgbClr val="444444"/>
                </a:solidFill>
                <a:effectLst/>
                <a:latin typeface="Open Sans" panose="020B0606030504020204" pitchFamily="34" charset="0"/>
              </a:rPr>
              <a:t>Bannerjee</a:t>
            </a:r>
            <a:r>
              <a:rPr lang="en-US" b="0" i="0" dirty="0">
                <a:solidFill>
                  <a:srgbClr val="444444"/>
                </a:solidFill>
                <a:effectLst/>
                <a:latin typeface="Open Sans" panose="020B0606030504020204" pitchFamily="34" charset="0"/>
              </a:rPr>
              <a:t> and colleagues, has recently taken on the similar challenge of delineating an evidence-based algorithmic approach to tackling peripheral CTO in the lower extremities (Figure 1).</a:t>
            </a:r>
            <a:r>
              <a:rPr lang="en-US" b="0" i="0" baseline="30000" dirty="0">
                <a:solidFill>
                  <a:srgbClr val="444444"/>
                </a:solidFill>
                <a:effectLst/>
                <a:latin typeface="Open Sans" panose="020B0606030504020204" pitchFamily="34" charset="0"/>
              </a:rPr>
              <a:t>12</a:t>
            </a:r>
            <a:endParaRPr lang="en-US" b="0" i="0" dirty="0">
              <a:solidFill>
                <a:srgbClr val="444444"/>
              </a:solidFill>
              <a:effectLst/>
              <a:latin typeface="Open Sans" panose="020B0606030504020204" pitchFamily="34" charset="0"/>
            </a:endParaRPr>
          </a:p>
          <a:p>
            <a:pPr algn="l"/>
            <a:r>
              <a:rPr lang="en-US" b="0" i="0" dirty="0">
                <a:solidFill>
                  <a:srgbClr val="444444"/>
                </a:solidFill>
                <a:effectLst/>
                <a:latin typeface="Open Sans" panose="020B0606030504020204" pitchFamily="34" charset="0"/>
              </a:rPr>
              <a:t>This sophisticated proposal combines analysis of CTOP classification with distal and collateral vessel analysis with clinical indication for revascularization to guide peripheral operators through the decision-making for treatment of peripheral CTO. The algorithm selectively recommends antegrade, retrograde and hybrid techniques as well as strategies for the performance of each. It represents a heroic advance in our approach to the treatment of peripheral CTO.</a:t>
            </a:r>
            <a:r>
              <a:rPr lang="en-US" b="0" i="0" baseline="30000" dirty="0">
                <a:solidFill>
                  <a:srgbClr val="444444"/>
                </a:solidFill>
                <a:effectLst/>
                <a:latin typeface="Open Sans" panose="020B0606030504020204" pitchFamily="34" charset="0"/>
              </a:rPr>
              <a:t>12</a:t>
            </a:r>
            <a:endParaRPr lang="en-US" b="0" i="0" dirty="0">
              <a:solidFill>
                <a:srgbClr val="444444"/>
              </a:solidFill>
              <a:effectLst/>
              <a:latin typeface="Open Sans" panose="020B0606030504020204" pitchFamily="34" charset="0"/>
            </a:endParaRPr>
          </a:p>
          <a:p>
            <a:pPr algn="l"/>
            <a:r>
              <a:rPr lang="en-US" b="0" i="0" dirty="0">
                <a:solidFill>
                  <a:srgbClr val="444444"/>
                </a:solidFill>
                <a:effectLst/>
                <a:latin typeface="Open Sans" panose="020B0606030504020204" pitchFamily="34" charset="0"/>
              </a:rPr>
              <a:t>Within each of the pathways (antegrade, retrograde, hybrid) there are many distinct crossing tactics which can be utilized and their distinct effectiveness should be studied further. The coronary literature has "named" many of these tactics (such as STAR/</a:t>
            </a:r>
            <a:r>
              <a:rPr lang="en-US" b="0" i="0" dirty="0" err="1">
                <a:solidFill>
                  <a:srgbClr val="444444"/>
                </a:solidFill>
                <a:effectLst/>
                <a:latin typeface="Open Sans" panose="020B0606030504020204" pitchFamily="34" charset="0"/>
              </a:rPr>
              <a:t>subintimal</a:t>
            </a:r>
            <a:r>
              <a:rPr lang="en-US" b="0" i="0" dirty="0">
                <a:solidFill>
                  <a:srgbClr val="444444"/>
                </a:solidFill>
                <a:effectLst/>
                <a:latin typeface="Open Sans" panose="020B0606030504020204" pitchFamily="34" charset="0"/>
              </a:rPr>
              <a:t> tracking</a:t>
            </a:r>
            <a:r>
              <a:rPr lang="en-US" b="0" i="0" baseline="0" dirty="0">
                <a:solidFill>
                  <a:srgbClr val="444444"/>
                </a:solidFill>
                <a:effectLst/>
                <a:latin typeface="Open Sans" panose="020B0606030504020204" pitchFamily="34" charset="0"/>
              </a:rPr>
              <a:t> and reentry</a:t>
            </a:r>
            <a:r>
              <a:rPr lang="en-US" b="0" i="0" dirty="0">
                <a:solidFill>
                  <a:srgbClr val="444444"/>
                </a:solidFill>
                <a:effectLst/>
                <a:latin typeface="Open Sans" panose="020B0606030504020204" pitchFamily="34" charset="0"/>
              </a:rPr>
              <a:t>, Mini-STAR, LAST (limited</a:t>
            </a:r>
            <a:r>
              <a:rPr lang="en-US" b="0" i="0" baseline="0" dirty="0">
                <a:solidFill>
                  <a:srgbClr val="444444"/>
                </a:solidFill>
                <a:effectLst/>
                <a:latin typeface="Open Sans" panose="020B0606030504020204" pitchFamily="34" charset="0"/>
              </a:rPr>
              <a:t> </a:t>
            </a:r>
            <a:r>
              <a:rPr lang="en-US" b="0" i="0" baseline="0" dirty="0" err="1">
                <a:solidFill>
                  <a:srgbClr val="444444"/>
                </a:solidFill>
                <a:effectLst/>
                <a:latin typeface="Open Sans" panose="020B0606030504020204" pitchFamily="34" charset="0"/>
              </a:rPr>
              <a:t>antegrade</a:t>
            </a:r>
            <a:r>
              <a:rPr lang="en-US" b="0" i="0" baseline="0" dirty="0">
                <a:solidFill>
                  <a:srgbClr val="444444"/>
                </a:solidFill>
                <a:effectLst/>
                <a:latin typeface="Open Sans" panose="020B0606030504020204" pitchFamily="34" charset="0"/>
              </a:rPr>
              <a:t> </a:t>
            </a:r>
            <a:r>
              <a:rPr lang="en-US" b="0" i="0" baseline="0" dirty="0" err="1">
                <a:solidFill>
                  <a:srgbClr val="444444"/>
                </a:solidFill>
                <a:effectLst/>
                <a:latin typeface="Open Sans" panose="020B0606030504020204" pitchFamily="34" charset="0"/>
              </a:rPr>
              <a:t>subintimal</a:t>
            </a:r>
            <a:r>
              <a:rPr lang="en-US" b="0" i="0" baseline="0" dirty="0">
                <a:solidFill>
                  <a:srgbClr val="444444"/>
                </a:solidFill>
                <a:effectLst/>
                <a:latin typeface="Open Sans" panose="020B0606030504020204" pitchFamily="34" charset="0"/>
              </a:rPr>
              <a:t> tracking)</a:t>
            </a:r>
            <a:r>
              <a:rPr lang="en-US" b="0" i="0" dirty="0">
                <a:solidFill>
                  <a:srgbClr val="444444"/>
                </a:solidFill>
                <a:effectLst/>
                <a:latin typeface="Open Sans" panose="020B0606030504020204" pitchFamily="34" charset="0"/>
              </a:rPr>
              <a:t>, etc., explained later). Peripheral operators use many (though not all) of the same techniques, but we discuss them (and thus teach them) less frequently in the peripheral CTO literature.</a:t>
            </a:r>
          </a:p>
          <a:p>
            <a:endParaRPr lang="en-US" dirty="0"/>
          </a:p>
        </p:txBody>
      </p:sp>
      <p:sp>
        <p:nvSpPr>
          <p:cNvPr id="4" name="Slide Number Placeholder 3"/>
          <p:cNvSpPr>
            <a:spLocks noGrp="1"/>
          </p:cNvSpPr>
          <p:nvPr>
            <p:ph type="sldNum" sz="quarter" idx="5"/>
          </p:nvPr>
        </p:nvSpPr>
        <p:spPr/>
        <p:txBody>
          <a:bodyPr/>
          <a:lstStyle/>
          <a:p>
            <a:fld id="{204D5DBA-ECE2-482F-A2FE-DC05E74B46E0}" type="slidenum">
              <a:rPr lang="en-US" smtClean="0"/>
              <a:t>8</a:t>
            </a:fld>
            <a:endParaRPr lang="en-US"/>
          </a:p>
        </p:txBody>
      </p:sp>
    </p:spTree>
    <p:extLst>
      <p:ext uri="{BB962C8B-B14F-4D97-AF65-F5344CB8AC3E}">
        <p14:creationId xmlns:p14="http://schemas.microsoft.com/office/powerpoint/2010/main" val="315105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what about access: so many access.  Radial all the way down to the </a:t>
            </a:r>
            <a:r>
              <a:rPr lang="en-US" dirty="0" err="1"/>
              <a:t>tibials</a:t>
            </a:r>
            <a:r>
              <a:rPr lang="en-US" dirty="0"/>
              <a:t>.  Most common probably up and over to start with.  Don’t forget about CFA or antegrade SFA.  </a:t>
            </a:r>
          </a:p>
        </p:txBody>
      </p:sp>
      <p:sp>
        <p:nvSpPr>
          <p:cNvPr id="4" name="Slide Number Placeholder 3"/>
          <p:cNvSpPr>
            <a:spLocks noGrp="1"/>
          </p:cNvSpPr>
          <p:nvPr>
            <p:ph type="sldNum" sz="quarter" idx="5"/>
          </p:nvPr>
        </p:nvSpPr>
        <p:spPr/>
        <p:txBody>
          <a:bodyPr/>
          <a:lstStyle/>
          <a:p>
            <a:fld id="{204D5DBA-ECE2-482F-A2FE-DC05E74B46E0}" type="slidenum">
              <a:rPr lang="en-US" smtClean="0"/>
              <a:t>9</a:t>
            </a:fld>
            <a:endParaRPr lang="en-US"/>
          </a:p>
        </p:txBody>
      </p:sp>
    </p:spTree>
    <p:extLst>
      <p:ext uri="{BB962C8B-B14F-4D97-AF65-F5344CB8AC3E}">
        <p14:creationId xmlns:p14="http://schemas.microsoft.com/office/powerpoint/2010/main" val="362756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start up and over and if can’t get through, go to pedal after creating dissecting channels/planes.  Can be US guided (hocket stick probe), contrast guided (road map) or </a:t>
            </a:r>
            <a:r>
              <a:rPr lang="en-US" dirty="0" err="1"/>
              <a:t>fluro</a:t>
            </a:r>
            <a:r>
              <a:rPr lang="en-US" dirty="0"/>
              <a:t> guided if enough calcium.  Higher you go on leg, compartments are larger, risk of compartment syndrome gets higher so need to be careful.  Use hockey stick </a:t>
            </a:r>
            <a:r>
              <a:rPr lang="en-US" dirty="0" err="1"/>
              <a:t>proble</a:t>
            </a:r>
            <a:r>
              <a:rPr lang="en-US" dirty="0"/>
              <a:t> for pedal. </a:t>
            </a:r>
            <a:r>
              <a:rPr lang="en-US" b="0" i="0" dirty="0">
                <a:solidFill>
                  <a:srgbClr val="4D5156"/>
                </a:solidFill>
                <a:effectLst/>
                <a:latin typeface="Roboto" panose="02000000000000000000" pitchFamily="2" charset="0"/>
              </a:rPr>
              <a:t> frequency 12 MHz linear </a:t>
            </a:r>
            <a:r>
              <a:rPr lang="en-US" b="1" i="0" dirty="0">
                <a:solidFill>
                  <a:srgbClr val="5F6368"/>
                </a:solidFill>
                <a:effectLst/>
                <a:latin typeface="Roboto" panose="02000000000000000000" pitchFamily="2" charset="0"/>
              </a:rPr>
              <a:t>probe</a:t>
            </a:r>
            <a:r>
              <a:rPr lang="en-US" b="0" i="0" dirty="0">
                <a:solidFill>
                  <a:srgbClr val="4D5156"/>
                </a:solidFill>
                <a:effectLst/>
                <a:latin typeface="Roboto" panose="02000000000000000000" pitchFamily="2" charset="0"/>
              </a:rPr>
              <a:t> or a </a:t>
            </a:r>
            <a:r>
              <a:rPr lang="en-US" b="1" i="0" dirty="0">
                <a:solidFill>
                  <a:srgbClr val="5F6368"/>
                </a:solidFill>
                <a:effectLst/>
                <a:latin typeface="Roboto" panose="02000000000000000000" pitchFamily="2" charset="0"/>
              </a:rPr>
              <a:t>hockey stick probe</a:t>
            </a:r>
            <a:r>
              <a:rPr lang="en-US" b="0" i="0" dirty="0">
                <a:solidFill>
                  <a:srgbClr val="4D5156"/>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204D5DBA-ECE2-482F-A2FE-DC05E74B46E0}" type="slidenum">
              <a:rPr lang="en-US" smtClean="0"/>
              <a:t>10</a:t>
            </a:fld>
            <a:endParaRPr lang="en-US"/>
          </a:p>
        </p:txBody>
      </p:sp>
    </p:spTree>
    <p:extLst>
      <p:ext uri="{BB962C8B-B14F-4D97-AF65-F5344CB8AC3E}">
        <p14:creationId xmlns:p14="http://schemas.microsoft.com/office/powerpoint/2010/main" val="112759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Retrograde pedal access has been shown in</a:t>
            </a:r>
            <a:r>
              <a:rPr lang="en-US" baseline="0" dirty="0"/>
              <a:t> numerous studies to be safe and effective when </a:t>
            </a:r>
            <a:r>
              <a:rPr lang="en-US" baseline="0" dirty="0" err="1"/>
              <a:t>antergrade</a:t>
            </a:r>
            <a:r>
              <a:rPr lang="en-US" baseline="0" dirty="0"/>
              <a:t> access unsuccessful in treating complex pedal disease or popliteal artery CTO.  This is just one singe center study of my many/retrospective data of 13 patients that were </a:t>
            </a:r>
            <a:r>
              <a:rPr lang="en-US" baseline="0" dirty="0" err="1"/>
              <a:t>primarly</a:t>
            </a:r>
            <a:r>
              <a:rPr lang="en-US" baseline="0" dirty="0"/>
              <a:t> </a:t>
            </a:r>
            <a:r>
              <a:rPr lang="en-US" baseline="0" dirty="0" err="1"/>
              <a:t>rutherford</a:t>
            </a:r>
            <a:r>
              <a:rPr lang="en-US" baseline="0" dirty="0"/>
              <a:t> 5/6 in which retrograde access obtained </a:t>
            </a:r>
            <a:r>
              <a:rPr lang="en-US" baseline="0" dirty="0" err="1"/>
              <a:t>sheathless</a:t>
            </a:r>
            <a:r>
              <a:rPr lang="en-US" baseline="0" dirty="0"/>
              <a:t> fashion. </a:t>
            </a:r>
            <a:r>
              <a:rPr lang="en-US" sz="1200" b="0" i="0" kern="1200" dirty="0">
                <a:solidFill>
                  <a:schemeClr val="tx1"/>
                </a:solidFill>
                <a:effectLst/>
                <a:latin typeface="+mn-lt"/>
                <a:ea typeface="+mn-ea"/>
                <a:cs typeface="+mn-cs"/>
              </a:rPr>
              <a:t>All interventions were performed in a </a:t>
            </a:r>
            <a:r>
              <a:rPr lang="en-US" sz="1200" b="0" i="0" kern="1200" dirty="0" err="1">
                <a:solidFill>
                  <a:schemeClr val="tx1"/>
                </a:solidFill>
                <a:effectLst/>
                <a:latin typeface="+mn-lt"/>
                <a:ea typeface="+mn-ea"/>
                <a:cs typeface="+mn-cs"/>
              </a:rPr>
              <a:t>sheathless</a:t>
            </a:r>
            <a:r>
              <a:rPr lang="en-US" sz="1200" b="0" i="0" kern="1200" dirty="0">
                <a:solidFill>
                  <a:schemeClr val="tx1"/>
                </a:solidFill>
                <a:effectLst/>
                <a:latin typeface="+mn-lt"/>
                <a:ea typeface="+mn-ea"/>
                <a:cs typeface="+mn-cs"/>
              </a:rPr>
              <a:t> fashion using a 0.014- or 0.018-inch "bareback" wire as support for a 2- or 2.5-mm balloon angioplasty catheter to cross and treat </a:t>
            </a:r>
            <a:r>
              <a:rPr lang="en-US" sz="1200" b="0" i="0" kern="1200" dirty="0" err="1">
                <a:solidFill>
                  <a:schemeClr val="tx1"/>
                </a:solidFill>
                <a:effectLst/>
                <a:latin typeface="+mn-lt"/>
                <a:ea typeface="+mn-ea"/>
                <a:cs typeface="+mn-cs"/>
              </a:rPr>
              <a:t>tibial</a:t>
            </a:r>
            <a:r>
              <a:rPr lang="en-US" sz="1200" b="0" i="0" kern="1200" dirty="0">
                <a:solidFill>
                  <a:schemeClr val="tx1"/>
                </a:solidFill>
                <a:effectLst/>
                <a:latin typeface="+mn-lt"/>
                <a:ea typeface="+mn-ea"/>
                <a:cs typeface="+mn-cs"/>
              </a:rPr>
              <a:t> chronic total occlusions that could not be treated through an </a:t>
            </a:r>
            <a:r>
              <a:rPr lang="en-US" sz="1200" b="0" i="0" kern="1200" dirty="0" err="1">
                <a:solidFill>
                  <a:schemeClr val="tx1"/>
                </a:solidFill>
                <a:effectLst/>
                <a:latin typeface="+mn-lt"/>
                <a:ea typeface="+mn-ea"/>
                <a:cs typeface="+mn-cs"/>
              </a:rPr>
              <a:t>antegrade</a:t>
            </a:r>
            <a:r>
              <a:rPr lang="en-US" sz="1200" b="0" i="0" kern="1200" dirty="0">
                <a:solidFill>
                  <a:schemeClr val="tx1"/>
                </a:solidFill>
                <a:effectLst/>
                <a:latin typeface="+mn-lt"/>
                <a:ea typeface="+mn-ea"/>
                <a:cs typeface="+mn-cs"/>
              </a:rPr>
              <a:t> approach. Routine anticoagulation and dual-antiplatelet therapy were used </a:t>
            </a:r>
            <a:r>
              <a:rPr lang="en-US" sz="1200" b="0" i="0" kern="1200" dirty="0" err="1">
                <a:solidFill>
                  <a:schemeClr val="tx1"/>
                </a:solidFill>
                <a:effectLst/>
                <a:latin typeface="+mn-lt"/>
                <a:ea typeface="+mn-ea"/>
                <a:cs typeface="+mn-cs"/>
              </a:rPr>
              <a:t>periprocedurally</a:t>
            </a:r>
            <a:r>
              <a:rPr lang="en-US" sz="1200" b="0" i="0" kern="1200" dirty="0">
                <a:solidFill>
                  <a:schemeClr val="tx1"/>
                </a:solidFill>
                <a:effectLst/>
                <a:latin typeface="+mn-lt"/>
                <a:ea typeface="+mn-ea"/>
                <a:cs typeface="+mn-cs"/>
              </a:rPr>
              <a:t>.    At a mean follow-up of 17.1 ± 10.3 months, the limb salvage rate was 77% (10 of 13).</a:t>
            </a:r>
            <a:endParaRPr lang="en-US" dirty="0"/>
          </a:p>
        </p:txBody>
      </p:sp>
      <p:sp>
        <p:nvSpPr>
          <p:cNvPr id="4" name="Slide Number Placeholder 3"/>
          <p:cNvSpPr>
            <a:spLocks noGrp="1"/>
          </p:cNvSpPr>
          <p:nvPr>
            <p:ph type="sldNum" sz="quarter" idx="10"/>
          </p:nvPr>
        </p:nvSpPr>
        <p:spPr/>
        <p:txBody>
          <a:bodyPr/>
          <a:lstStyle/>
          <a:p>
            <a:fld id="{204D5DBA-ECE2-482F-A2FE-DC05E74B46E0}" type="slidenum">
              <a:rPr lang="en-US" smtClean="0"/>
              <a:t>12</a:t>
            </a:fld>
            <a:endParaRPr lang="en-US"/>
          </a:p>
        </p:txBody>
      </p:sp>
    </p:spTree>
    <p:extLst>
      <p:ext uri="{BB962C8B-B14F-4D97-AF65-F5344CB8AC3E}">
        <p14:creationId xmlns:p14="http://schemas.microsoft.com/office/powerpoint/2010/main" val="80349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guidewires: lot of them, hard to remember names.  Try a few and stick to them.  3 categories, frontline (get you somewhere), CTO (to cross CTO), finally delivery support wires to get equipment down.  Many company make similar wires.  Lot of what you use is dependent on what you are comfortable with and what you use in training.  Don’t need to know them all.  2 facts about guidewire: when escalation 0.014 to 0.018, increasing the strength (proportion to radius to the 4</a:t>
            </a:r>
            <a:r>
              <a:rPr lang="en-US" baseline="30000" dirty="0"/>
              <a:t>th</a:t>
            </a:r>
            <a:r>
              <a:rPr lang="en-US" dirty="0"/>
              <a:t>).  Increasing strength of guidewire to cross about 3X.  Typically we start with 0.018 glide wire.  How about tip load: the minimum grams of </a:t>
            </a:r>
            <a:r>
              <a:rPr lang="en-US" dirty="0" err="1"/>
              <a:t>pressues</a:t>
            </a:r>
            <a:r>
              <a:rPr lang="en-US" dirty="0"/>
              <a:t> needed to deflect the distal 1 cm of guidewire 2 mm.  Wire escalation technique.  More likely to dissect or penetrate a cap but also need to worry about dissection/perforation. </a:t>
            </a:r>
          </a:p>
        </p:txBody>
      </p:sp>
      <p:sp>
        <p:nvSpPr>
          <p:cNvPr id="4" name="Slide Number Placeholder 3"/>
          <p:cNvSpPr>
            <a:spLocks noGrp="1"/>
          </p:cNvSpPr>
          <p:nvPr>
            <p:ph type="sldNum" sz="quarter" idx="5"/>
          </p:nvPr>
        </p:nvSpPr>
        <p:spPr/>
        <p:txBody>
          <a:bodyPr/>
          <a:lstStyle/>
          <a:p>
            <a:fld id="{204D5DBA-ECE2-482F-A2FE-DC05E74B46E0}" type="slidenum">
              <a:rPr lang="en-US" smtClean="0"/>
              <a:t>13</a:t>
            </a:fld>
            <a:endParaRPr lang="en-US"/>
          </a:p>
        </p:txBody>
      </p:sp>
    </p:spTree>
    <p:extLst>
      <p:ext uri="{BB962C8B-B14F-4D97-AF65-F5344CB8AC3E}">
        <p14:creationId xmlns:p14="http://schemas.microsoft.com/office/powerpoint/2010/main" val="23911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HelveticaNeue"/>
              </a:rPr>
              <a:t>Inflating a balloon over the retrograde guide wire, followed by advancement of the antegrade guide wire into the distal true lumen (controlled antegrade and retrograde tracking and dissection[CART], </a:t>
            </a:r>
            <a:r>
              <a:rPr lang="en-US" b="0" i="0" u="none" strike="noStrike" dirty="0">
                <a:solidFill>
                  <a:srgbClr val="C5161D"/>
                </a:solidFill>
                <a:effectLst/>
                <a:latin typeface="HelveticaNeue"/>
                <a:hlinkClick r:id="rId3"/>
              </a:rPr>
              <a:t>Figure 6</a:t>
            </a:r>
            <a:r>
              <a:rPr lang="en-US" b="0" i="0" dirty="0">
                <a:solidFill>
                  <a:srgbClr val="000000"/>
                </a:solidFill>
                <a:effectLst/>
                <a:latin typeface="HelveticaNeue"/>
              </a:rPr>
              <a:t>).12</a:t>
            </a:r>
          </a:p>
          <a:p>
            <a:pPr algn="l">
              <a:buFont typeface="+mj-lt"/>
              <a:buAutoNum type="arabicPeriod"/>
            </a:pPr>
            <a:r>
              <a:rPr lang="en-US" b="0" i="0" dirty="0">
                <a:solidFill>
                  <a:srgbClr val="000000"/>
                </a:solidFill>
                <a:effectLst/>
                <a:latin typeface="HelveticaNeue"/>
              </a:rPr>
              <a:t>Inflating a balloon over the antegrade guide wire, followed by advancement of the retrograde guide wire into the proximal true lumen (reverse CART, </a:t>
            </a:r>
            <a:r>
              <a:rPr lang="en-US" b="0" i="0" u="none" strike="noStrike" dirty="0">
                <a:solidFill>
                  <a:srgbClr val="C5161D"/>
                </a:solidFill>
                <a:effectLst/>
                <a:latin typeface="HelveticaNeue"/>
                <a:hlinkClick r:id="rId3"/>
              </a:rPr>
              <a:t>Figure 6</a:t>
            </a:r>
            <a:r>
              <a:rPr lang="en-US" b="0" i="0" dirty="0">
                <a:solidFill>
                  <a:srgbClr val="000000"/>
                </a:solidFill>
                <a:effectLst/>
                <a:latin typeface="HelveticaNeue"/>
              </a:rPr>
              <a:t>).</a:t>
            </a:r>
          </a:p>
          <a:p>
            <a:r>
              <a:rPr lang="en-US" b="0" i="0" dirty="0">
                <a:solidFill>
                  <a:srgbClr val="000000"/>
                </a:solidFill>
                <a:effectLst/>
                <a:latin typeface="HelveticaNeue"/>
              </a:rPr>
              <a:t>Illustration of reentry techniques used during retrograde chronic total occlusion (CTO) interventions. </a:t>
            </a:r>
            <a:r>
              <a:rPr lang="en-US" b="1" i="0" dirty="0">
                <a:solidFill>
                  <a:srgbClr val="000000"/>
                </a:solidFill>
                <a:effectLst/>
                <a:latin typeface="HelveticaNeue"/>
              </a:rPr>
              <a:t>1</a:t>
            </a:r>
            <a:r>
              <a:rPr lang="en-US" b="0" i="0" dirty="0">
                <a:solidFill>
                  <a:srgbClr val="000000"/>
                </a:solidFill>
                <a:effectLst/>
                <a:latin typeface="HelveticaNeue"/>
              </a:rPr>
              <a:t>, Step-by-step illustration of the controlled antegrade and retrograde tracking and dissection technique (reproduced with permission from </a:t>
            </a:r>
            <a:r>
              <a:rPr lang="en-US" b="0" i="0" dirty="0" err="1">
                <a:solidFill>
                  <a:srgbClr val="000000"/>
                </a:solidFill>
                <a:effectLst/>
                <a:latin typeface="HelveticaNeue"/>
              </a:rPr>
              <a:t>Surmely</a:t>
            </a:r>
            <a:r>
              <a:rPr lang="en-US" b="0" i="0" dirty="0">
                <a:solidFill>
                  <a:srgbClr val="000000"/>
                </a:solidFill>
                <a:effectLst/>
                <a:latin typeface="HelveticaNeue"/>
              </a:rPr>
              <a:t> et al).</a:t>
            </a:r>
            <a:r>
              <a:rPr lang="en-US" b="1" i="0" u="none" strike="noStrike" baseline="30000" dirty="0">
                <a:solidFill>
                  <a:srgbClr val="C5161D"/>
                </a:solidFill>
                <a:effectLst/>
                <a:latin typeface="HelveticaNeue"/>
                <a:hlinkClick r:id="rId4"/>
              </a:rPr>
              <a:t>12</a:t>
            </a:r>
            <a:r>
              <a:rPr lang="en-US" b="0" i="0" dirty="0">
                <a:solidFill>
                  <a:srgbClr val="000000"/>
                </a:solidFill>
                <a:effectLst/>
                <a:latin typeface="HelveticaNeue"/>
              </a:rPr>
              <a:t> The retrograde guide wire reaches the distal CTO cap (</a:t>
            </a:r>
            <a:r>
              <a:rPr lang="en-US" b="1" i="0" dirty="0">
                <a:solidFill>
                  <a:srgbClr val="000000"/>
                </a:solidFill>
                <a:effectLst/>
                <a:latin typeface="HelveticaNeue"/>
              </a:rPr>
              <a:t>1A</a:t>
            </a:r>
            <a:r>
              <a:rPr lang="en-US" b="0" i="0" dirty="0">
                <a:solidFill>
                  <a:srgbClr val="000000"/>
                </a:solidFill>
                <a:effectLst/>
                <a:latin typeface="HelveticaNeue"/>
              </a:rPr>
              <a:t>) and is advanced into the chronic total occlusion (CTO) subintimal space (</a:t>
            </a:r>
            <a:r>
              <a:rPr lang="en-US" b="1" i="0" dirty="0">
                <a:solidFill>
                  <a:srgbClr val="000000"/>
                </a:solidFill>
                <a:effectLst/>
                <a:latin typeface="HelveticaNeue"/>
              </a:rPr>
              <a:t>1B</a:t>
            </a:r>
            <a:r>
              <a:rPr lang="en-US" b="0" i="0" dirty="0">
                <a:solidFill>
                  <a:srgbClr val="000000"/>
                </a:solidFill>
                <a:effectLst/>
                <a:latin typeface="HelveticaNeue"/>
              </a:rPr>
              <a:t>). A balloon is advanced over the retrograde guide wire into the subintimal space (</a:t>
            </a:r>
            <a:r>
              <a:rPr lang="en-US" b="1" i="0" dirty="0">
                <a:solidFill>
                  <a:srgbClr val="000000"/>
                </a:solidFill>
                <a:effectLst/>
                <a:latin typeface="HelveticaNeue"/>
              </a:rPr>
              <a:t>1C</a:t>
            </a:r>
            <a:r>
              <a:rPr lang="en-US" b="0" i="0" dirty="0">
                <a:solidFill>
                  <a:srgbClr val="000000"/>
                </a:solidFill>
                <a:effectLst/>
                <a:latin typeface="HelveticaNeue"/>
              </a:rPr>
              <a:t>) where it is inflated (</a:t>
            </a:r>
            <a:r>
              <a:rPr lang="en-US" b="1" i="0" dirty="0">
                <a:solidFill>
                  <a:srgbClr val="000000"/>
                </a:solidFill>
                <a:effectLst/>
                <a:latin typeface="HelveticaNeue"/>
              </a:rPr>
              <a:t>1D</a:t>
            </a:r>
            <a:r>
              <a:rPr lang="en-US" b="0" i="0" dirty="0">
                <a:solidFill>
                  <a:srgbClr val="000000"/>
                </a:solidFill>
                <a:effectLst/>
                <a:latin typeface="HelveticaNeue"/>
              </a:rPr>
              <a:t>), enabling advancement of the antegrade guide wire into the space created by the balloon (</a:t>
            </a:r>
            <a:r>
              <a:rPr lang="en-US" b="1" i="0" dirty="0">
                <a:solidFill>
                  <a:srgbClr val="000000"/>
                </a:solidFill>
                <a:effectLst/>
                <a:latin typeface="HelveticaNeue"/>
              </a:rPr>
              <a:t>1E</a:t>
            </a:r>
            <a:r>
              <a:rPr lang="en-US" b="0" i="0" dirty="0">
                <a:solidFill>
                  <a:srgbClr val="000000"/>
                </a:solidFill>
                <a:effectLst/>
                <a:latin typeface="HelveticaNeue"/>
              </a:rPr>
              <a:t>), which communicates with the distal true lumen (</a:t>
            </a:r>
            <a:r>
              <a:rPr lang="en-US" b="1" i="0" dirty="0">
                <a:solidFill>
                  <a:srgbClr val="000000"/>
                </a:solidFill>
                <a:effectLst/>
                <a:latin typeface="HelveticaNeue"/>
              </a:rPr>
              <a:t>1F</a:t>
            </a:r>
            <a:r>
              <a:rPr lang="en-US" b="0" i="0" dirty="0">
                <a:solidFill>
                  <a:srgbClr val="000000"/>
                </a:solidFill>
                <a:effectLst/>
                <a:latin typeface="HelveticaNeue"/>
              </a:rPr>
              <a:t>). </a:t>
            </a:r>
            <a:r>
              <a:rPr lang="en-US" b="1" i="0" dirty="0">
                <a:solidFill>
                  <a:srgbClr val="000000"/>
                </a:solidFill>
                <a:effectLst/>
                <a:latin typeface="HelveticaNeue"/>
              </a:rPr>
              <a:t>2</a:t>
            </a:r>
            <a:r>
              <a:rPr lang="en-US" b="0" i="0" dirty="0">
                <a:solidFill>
                  <a:srgbClr val="000000"/>
                </a:solidFill>
                <a:effectLst/>
                <a:latin typeface="HelveticaNeue"/>
              </a:rPr>
              <a:t>, Illustration of the controlled antegrade and retrograde tracking and dissection (CART), reverse CART, and confluent balloon techniques (reproduced with permission from </a:t>
            </a:r>
            <a:r>
              <a:rPr lang="en-US" b="0" i="0" dirty="0" err="1">
                <a:solidFill>
                  <a:srgbClr val="000000"/>
                </a:solidFill>
                <a:effectLst/>
                <a:latin typeface="HelveticaNeue"/>
              </a:rPr>
              <a:t>Brilakis</a:t>
            </a:r>
            <a:r>
              <a:rPr lang="en-US" b="0" i="0" dirty="0">
                <a:solidFill>
                  <a:srgbClr val="000000"/>
                </a:solidFill>
                <a:effectLst/>
                <a:latin typeface="HelveticaNeue"/>
              </a:rPr>
              <a:t> et al).</a:t>
            </a:r>
            <a:r>
              <a:rPr lang="en-US" b="1" i="0" u="none" strike="noStrike" baseline="30000" dirty="0">
                <a:solidFill>
                  <a:srgbClr val="C5161D"/>
                </a:solidFill>
                <a:effectLst/>
                <a:latin typeface="HelveticaNeue"/>
                <a:hlinkClick r:id="rId5"/>
              </a:rPr>
              <a:t>1</a:t>
            </a:r>
            <a:endParaRPr lang="en-US" dirty="0"/>
          </a:p>
        </p:txBody>
      </p:sp>
      <p:sp>
        <p:nvSpPr>
          <p:cNvPr id="4" name="Slide Number Placeholder 3"/>
          <p:cNvSpPr>
            <a:spLocks noGrp="1"/>
          </p:cNvSpPr>
          <p:nvPr>
            <p:ph type="sldNum" sz="quarter" idx="5"/>
          </p:nvPr>
        </p:nvSpPr>
        <p:spPr/>
        <p:txBody>
          <a:bodyPr/>
          <a:lstStyle/>
          <a:p>
            <a:fld id="{204D5DBA-ECE2-482F-A2FE-DC05E74B46E0}" type="slidenum">
              <a:rPr lang="en-US" smtClean="0"/>
              <a:t>14</a:t>
            </a:fld>
            <a:endParaRPr lang="en-US"/>
          </a:p>
        </p:txBody>
      </p:sp>
    </p:spTree>
    <p:extLst>
      <p:ext uri="{BB962C8B-B14F-4D97-AF65-F5344CB8AC3E}">
        <p14:creationId xmlns:p14="http://schemas.microsoft.com/office/powerpoint/2010/main" val="373349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CTO crossing devices and re-entry devices.  Crossing devices often used to drill through </a:t>
            </a:r>
            <a:r>
              <a:rPr lang="en-US" dirty="0" err="1"/>
              <a:t>cto</a:t>
            </a:r>
            <a:r>
              <a:rPr lang="en-US" dirty="0"/>
              <a:t> cap (distal or proximal) where as re-entry devices more for getting back in if the </a:t>
            </a:r>
            <a:r>
              <a:rPr lang="en-US" dirty="0" err="1"/>
              <a:t>the</a:t>
            </a:r>
            <a:r>
              <a:rPr lang="en-US" dirty="0"/>
              <a:t> sub-intimal space.</a:t>
            </a:r>
          </a:p>
        </p:txBody>
      </p:sp>
      <p:sp>
        <p:nvSpPr>
          <p:cNvPr id="4" name="Slide Number Placeholder 3"/>
          <p:cNvSpPr>
            <a:spLocks noGrp="1"/>
          </p:cNvSpPr>
          <p:nvPr>
            <p:ph type="sldNum" sz="quarter" idx="5"/>
          </p:nvPr>
        </p:nvSpPr>
        <p:spPr/>
        <p:txBody>
          <a:bodyPr/>
          <a:lstStyle/>
          <a:p>
            <a:fld id="{204D5DBA-ECE2-482F-A2FE-DC05E74B46E0}" type="slidenum">
              <a:rPr lang="en-US" smtClean="0"/>
              <a:t>15</a:t>
            </a:fld>
            <a:endParaRPr lang="en-US"/>
          </a:p>
        </p:txBody>
      </p:sp>
    </p:spTree>
    <p:extLst>
      <p:ext uri="{BB962C8B-B14F-4D97-AF65-F5344CB8AC3E}">
        <p14:creationId xmlns:p14="http://schemas.microsoft.com/office/powerpoint/2010/main" val="26865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6EDE99-C7EC-4A3C-B663-C466862D959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374103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EDE99-C7EC-4A3C-B663-C466862D959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296728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EDE99-C7EC-4A3C-B663-C466862D959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176401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EDE99-C7EC-4A3C-B663-C466862D959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33015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6EDE99-C7EC-4A3C-B663-C466862D9590}"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297877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6EDE99-C7EC-4A3C-B663-C466862D9590}"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404084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6EDE99-C7EC-4A3C-B663-C466862D9590}"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3959677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6EDE99-C7EC-4A3C-B663-C466862D9590}"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245327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EDE99-C7EC-4A3C-B663-C466862D9590}"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179539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6EDE99-C7EC-4A3C-B663-C466862D9590}"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3951475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6EDE99-C7EC-4A3C-B663-C466862D9590}"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6F094-AC9C-4020-8D64-38BE1B909928}" type="slidenum">
              <a:rPr lang="en-US" smtClean="0"/>
              <a:t>‹#›</a:t>
            </a:fld>
            <a:endParaRPr lang="en-US"/>
          </a:p>
        </p:txBody>
      </p:sp>
    </p:spTree>
    <p:extLst>
      <p:ext uri="{BB962C8B-B14F-4D97-AF65-F5344CB8AC3E}">
        <p14:creationId xmlns:p14="http://schemas.microsoft.com/office/powerpoint/2010/main" val="1676883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EDE99-C7EC-4A3C-B663-C466862D9590}"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6F094-AC9C-4020-8D64-38BE1B909928}" type="slidenum">
              <a:rPr lang="en-US" smtClean="0"/>
              <a:t>‹#›</a:t>
            </a:fld>
            <a:endParaRPr lang="en-US"/>
          </a:p>
        </p:txBody>
      </p:sp>
    </p:spTree>
    <p:extLst>
      <p:ext uri="{BB962C8B-B14F-4D97-AF65-F5344CB8AC3E}">
        <p14:creationId xmlns:p14="http://schemas.microsoft.com/office/powerpoint/2010/main" val="2014865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avi"/><Relationship Id="rId7" Type="http://schemas.openxmlformats.org/officeDocument/2006/relationships/image" Target="../media/image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video" Target="../media/media2.avi"/></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avi"/><Relationship Id="rId7"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video" Target="../media/media5.avi"/><Relationship Id="rId11" Type="http://schemas.openxmlformats.org/officeDocument/2006/relationships/image" Target="../media/image5.png"/><Relationship Id="rId5" Type="http://schemas.microsoft.com/office/2007/relationships/media" Target="../media/media5.avi"/><Relationship Id="rId10" Type="http://schemas.openxmlformats.org/officeDocument/2006/relationships/image" Target="../media/image8.png"/><Relationship Id="rId4" Type="http://schemas.openxmlformats.org/officeDocument/2006/relationships/video" Target="../media/media4.avi"/><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600" b="1" dirty="0"/>
              <a:t>HPI: </a:t>
            </a:r>
            <a:r>
              <a:rPr lang="en-US" sz="3600" dirty="0"/>
              <a:t>62 </a:t>
            </a:r>
            <a:r>
              <a:rPr lang="en-US" sz="3600" dirty="0" err="1"/>
              <a:t>yo</a:t>
            </a:r>
            <a:r>
              <a:rPr lang="en-US" sz="3600" dirty="0"/>
              <a:t> with ESRD on HD, CAD (most recent PCI 02/2022</a:t>
            </a:r>
            <a:r>
              <a:rPr lang="en-US" sz="3600" dirty="0">
                <a:sym typeface="Wingdings" panose="05000000000000000000" pitchFamily="2" charset="2"/>
              </a:rPr>
              <a:t></a:t>
            </a:r>
            <a:r>
              <a:rPr lang="en-US" sz="3600" dirty="0"/>
              <a:t>4.0x12mm Synergy DES to </a:t>
            </a:r>
            <a:r>
              <a:rPr lang="en-US" sz="3600" dirty="0" err="1"/>
              <a:t>pLAD</a:t>
            </a:r>
            <a:r>
              <a:rPr lang="en-US" dirty="0"/>
              <a:t>)</a:t>
            </a:r>
            <a:r>
              <a:rPr lang="en-US" sz="3600" dirty="0"/>
              <a:t>, HTN, HLD, Non-Insulin dependent diabetes here with non healing ulcer on anterior portion of left great toe/hallux.  Rutherford Category V.</a:t>
            </a:r>
          </a:p>
          <a:p>
            <a:r>
              <a:rPr lang="en-US" sz="3600" b="1" dirty="0"/>
              <a:t>Meds: </a:t>
            </a:r>
            <a:r>
              <a:rPr lang="en-US" sz="3600" dirty="0"/>
              <a:t>Lipitor 40 mg QD, Metoprolol XL 50 mg QD, Nifedipine 60 mg QD, Aspirin 81 mg QD, Plavix 75 mg QD.</a:t>
            </a:r>
          </a:p>
          <a:p>
            <a:r>
              <a:rPr lang="en-US" sz="3600" b="1" dirty="0"/>
              <a:t>Exam: </a:t>
            </a:r>
            <a:r>
              <a:rPr lang="en-US" sz="3600" dirty="0"/>
              <a:t>Dopplerable PT pulses left side</a:t>
            </a:r>
          </a:p>
          <a:p>
            <a:pPr marL="0" indent="0">
              <a:buNone/>
            </a:pPr>
            <a:endParaRPr lang="en-US" sz="3600" b="1" dirty="0"/>
          </a:p>
        </p:txBody>
      </p:sp>
      <p:pic>
        <p:nvPicPr>
          <p:cNvPr id="4" name="Picture 17" descr="Description: Macintosh HD:Users:miriam:Desktop:MSMC Heart RGB Vrtl_1224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82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992" y="500062"/>
            <a:ext cx="10515600" cy="1325563"/>
          </a:xfrm>
        </p:spPr>
        <p:txBody>
          <a:bodyPr/>
          <a:lstStyle/>
          <a:p>
            <a:pPr algn="ctr"/>
            <a:r>
              <a:rPr lang="en-US" dirty="0"/>
              <a:t>Access</a:t>
            </a:r>
          </a:p>
        </p:txBody>
      </p:sp>
      <p:pic>
        <p:nvPicPr>
          <p:cNvPr id="4" name="Picture 17" descr="Description: Macintosh HD:Users:miriam:Desktop:MSMC Heart RGB Vrtl_1224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a:extLst>
              <a:ext uri="{FF2B5EF4-FFF2-40B4-BE49-F238E27FC236}">
                <a16:creationId xmlns:a16="http://schemas.microsoft.com/office/drawing/2014/main" id="{1D7DFA4C-34CC-4270-9CAA-9FF9660BC2D5}"/>
              </a:ext>
            </a:extLst>
          </p:cNvPr>
          <p:cNvPicPr>
            <a:picLocks noGrp="1" noChangeAspect="1"/>
          </p:cNvPicPr>
          <p:nvPr>
            <p:ph idx="1"/>
          </p:nvPr>
        </p:nvPicPr>
        <p:blipFill>
          <a:blip r:embed="rId4"/>
          <a:stretch>
            <a:fillRect/>
          </a:stretch>
        </p:blipFill>
        <p:spPr>
          <a:xfrm>
            <a:off x="6788380" y="2020285"/>
            <a:ext cx="4989962" cy="3993616"/>
          </a:xfrm>
        </p:spPr>
      </p:pic>
      <p:pic>
        <p:nvPicPr>
          <p:cNvPr id="11" name="Picture 10">
            <a:extLst>
              <a:ext uri="{FF2B5EF4-FFF2-40B4-BE49-F238E27FC236}">
                <a16:creationId xmlns:a16="http://schemas.microsoft.com/office/drawing/2014/main" id="{4D7F7BC4-B0DE-46E3-A19A-9B1A91CB5EF4}"/>
              </a:ext>
            </a:extLst>
          </p:cNvPr>
          <p:cNvPicPr>
            <a:picLocks noChangeAspect="1"/>
          </p:cNvPicPr>
          <p:nvPr/>
        </p:nvPicPr>
        <p:blipFill>
          <a:blip r:embed="rId5"/>
          <a:stretch>
            <a:fillRect/>
          </a:stretch>
        </p:blipFill>
        <p:spPr>
          <a:xfrm>
            <a:off x="413658" y="2020286"/>
            <a:ext cx="6224198" cy="3993616"/>
          </a:xfrm>
          <a:prstGeom prst="rect">
            <a:avLst/>
          </a:prstGeom>
        </p:spPr>
      </p:pic>
    </p:spTree>
    <p:extLst>
      <p:ext uri="{BB962C8B-B14F-4D97-AF65-F5344CB8AC3E}">
        <p14:creationId xmlns:p14="http://schemas.microsoft.com/office/powerpoint/2010/main" val="390332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31989" y="307570"/>
            <a:ext cx="10515600" cy="1325563"/>
          </a:xfrm>
        </p:spPr>
        <p:txBody>
          <a:bodyPr/>
          <a:lstStyle/>
          <a:p>
            <a:r>
              <a:rPr lang="en-US" dirty="0"/>
              <a:t>Pedal Access</a:t>
            </a:r>
          </a:p>
        </p:txBody>
      </p:sp>
      <p:sp>
        <p:nvSpPr>
          <p:cNvPr id="6" name="Text Placeholder 5"/>
          <p:cNvSpPr>
            <a:spLocks noGrp="1"/>
          </p:cNvSpPr>
          <p:nvPr>
            <p:ph type="body" idx="1"/>
          </p:nvPr>
        </p:nvSpPr>
        <p:spPr/>
        <p:txBody>
          <a:bodyPr>
            <a:normAutofit/>
          </a:bodyPr>
          <a:lstStyle/>
          <a:p>
            <a:r>
              <a:rPr lang="en-US" sz="3600" dirty="0"/>
              <a:t>Advantages</a:t>
            </a:r>
          </a:p>
        </p:txBody>
      </p:sp>
      <p:sp>
        <p:nvSpPr>
          <p:cNvPr id="7" name="Content Placeholder 6"/>
          <p:cNvSpPr>
            <a:spLocks noGrp="1"/>
          </p:cNvSpPr>
          <p:nvPr>
            <p:ph sz="half" idx="2"/>
          </p:nvPr>
        </p:nvSpPr>
        <p:spPr/>
        <p:txBody>
          <a:bodyPr>
            <a:normAutofit fontScale="92500"/>
          </a:bodyPr>
          <a:lstStyle/>
          <a:p>
            <a:r>
              <a:rPr lang="en-US" dirty="0"/>
              <a:t>Preserves “endovascular first” – 20% of </a:t>
            </a:r>
            <a:r>
              <a:rPr lang="en-US" dirty="0" err="1"/>
              <a:t>infrapopliteal</a:t>
            </a:r>
            <a:r>
              <a:rPr lang="en-US" dirty="0"/>
              <a:t> lesions not crossable with </a:t>
            </a:r>
            <a:r>
              <a:rPr lang="en-US" dirty="0" err="1"/>
              <a:t>antegrade</a:t>
            </a:r>
            <a:r>
              <a:rPr lang="en-US" dirty="0"/>
              <a:t> approach</a:t>
            </a:r>
          </a:p>
          <a:p>
            <a:r>
              <a:rPr lang="en-US" dirty="0"/>
              <a:t>Small diameter vessels increases </a:t>
            </a:r>
            <a:r>
              <a:rPr lang="en-US" dirty="0" err="1"/>
              <a:t>pushability</a:t>
            </a:r>
            <a:r>
              <a:rPr lang="en-US" dirty="0"/>
              <a:t> of wire</a:t>
            </a:r>
          </a:p>
          <a:p>
            <a:r>
              <a:rPr lang="en-US" dirty="0"/>
              <a:t>Distal cap often softer/easier to access</a:t>
            </a:r>
          </a:p>
          <a:p>
            <a:r>
              <a:rPr lang="en-US" dirty="0"/>
              <a:t>Safety advantage to avoid bleeding in select patients</a:t>
            </a:r>
          </a:p>
        </p:txBody>
      </p:sp>
      <p:sp>
        <p:nvSpPr>
          <p:cNvPr id="8" name="Text Placeholder 7"/>
          <p:cNvSpPr>
            <a:spLocks noGrp="1"/>
          </p:cNvSpPr>
          <p:nvPr>
            <p:ph type="body" sz="quarter" idx="3"/>
          </p:nvPr>
        </p:nvSpPr>
        <p:spPr/>
        <p:txBody>
          <a:bodyPr>
            <a:normAutofit/>
          </a:bodyPr>
          <a:lstStyle/>
          <a:p>
            <a:r>
              <a:rPr lang="en-US" sz="3600" dirty="0"/>
              <a:t>Risks</a:t>
            </a:r>
          </a:p>
        </p:txBody>
      </p:sp>
      <p:sp>
        <p:nvSpPr>
          <p:cNvPr id="9" name="Content Placeholder 8"/>
          <p:cNvSpPr>
            <a:spLocks noGrp="1"/>
          </p:cNvSpPr>
          <p:nvPr>
            <p:ph sz="quarter" idx="4"/>
          </p:nvPr>
        </p:nvSpPr>
        <p:spPr/>
        <p:txBody>
          <a:bodyPr>
            <a:normAutofit fontScale="92500"/>
          </a:bodyPr>
          <a:lstStyle/>
          <a:p>
            <a:r>
              <a:rPr lang="en-US" dirty="0"/>
              <a:t>Smaller diameter </a:t>
            </a:r>
            <a:r>
              <a:rPr lang="en-US" dirty="0">
                <a:sym typeface="Wingdings" panose="05000000000000000000" pitchFamily="2" charset="2"/>
              </a:rPr>
              <a:t> vasospasm and thrombus formation</a:t>
            </a:r>
          </a:p>
          <a:p>
            <a:r>
              <a:rPr lang="en-US" dirty="0">
                <a:sym typeface="Wingdings" panose="05000000000000000000" pitchFamily="2" charset="2"/>
              </a:rPr>
              <a:t>Difficulty cannulating small, heavily calcified vessels</a:t>
            </a:r>
          </a:p>
          <a:p>
            <a:r>
              <a:rPr lang="en-US" dirty="0">
                <a:sym typeface="Wingdings" panose="05000000000000000000" pitchFamily="2" charset="2"/>
              </a:rPr>
              <a:t>Staff/operator familiarity</a:t>
            </a:r>
          </a:p>
          <a:p>
            <a:r>
              <a:rPr lang="en-US" dirty="0">
                <a:sym typeface="Wingdings" panose="05000000000000000000" pitchFamily="2" charset="2"/>
              </a:rPr>
              <a:t>Foot is our “end organ”!</a:t>
            </a:r>
          </a:p>
        </p:txBody>
      </p:sp>
      <p:pic>
        <p:nvPicPr>
          <p:cNvPr id="4" name="Picture 17" descr="Description: Macintosh HD:Users:miriam:Desktop:MSMC Heart RGB Vrtl_1224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070907" y="6488668"/>
            <a:ext cx="2730299" cy="369332"/>
          </a:xfrm>
          <a:prstGeom prst="rect">
            <a:avLst/>
          </a:prstGeom>
        </p:spPr>
        <p:txBody>
          <a:bodyPr wrap="none">
            <a:spAutoFit/>
          </a:bodyPr>
          <a:lstStyle/>
          <a:p>
            <a:r>
              <a:rPr lang="en-US" dirty="0"/>
              <a:t>J </a:t>
            </a:r>
            <a:r>
              <a:rPr lang="en-US" dirty="0" err="1"/>
              <a:t>Vasc</a:t>
            </a:r>
            <a:r>
              <a:rPr lang="en-US" dirty="0"/>
              <a:t> </a:t>
            </a:r>
            <a:r>
              <a:rPr lang="en-US" dirty="0" err="1"/>
              <a:t>Surg</a:t>
            </a:r>
            <a:r>
              <a:rPr lang="en-US" dirty="0"/>
              <a:t> 2014;60:375-82</a:t>
            </a:r>
          </a:p>
        </p:txBody>
      </p:sp>
      <p:sp>
        <p:nvSpPr>
          <p:cNvPr id="2" name="Rectangle 1"/>
          <p:cNvSpPr/>
          <p:nvPr/>
        </p:nvSpPr>
        <p:spPr>
          <a:xfrm>
            <a:off x="8070907" y="6199395"/>
            <a:ext cx="4162165" cy="369332"/>
          </a:xfrm>
          <a:prstGeom prst="rect">
            <a:avLst/>
          </a:prstGeom>
        </p:spPr>
        <p:txBody>
          <a:bodyPr wrap="none">
            <a:spAutoFit/>
          </a:bodyPr>
          <a:lstStyle/>
          <a:p>
            <a:r>
              <a:rPr lang="en-US" dirty="0" err="1"/>
              <a:t>Vasc</a:t>
            </a:r>
            <a:r>
              <a:rPr lang="en-US" dirty="0"/>
              <a:t> and </a:t>
            </a:r>
            <a:r>
              <a:rPr lang="en-US" dirty="0" err="1"/>
              <a:t>Endovasc</a:t>
            </a:r>
            <a:r>
              <a:rPr lang="en-US" dirty="0"/>
              <a:t> </a:t>
            </a:r>
            <a:r>
              <a:rPr lang="en-US" dirty="0" err="1"/>
              <a:t>Surg</a:t>
            </a:r>
            <a:r>
              <a:rPr lang="en-US" dirty="0"/>
              <a:t> 2018; 52: 593-595</a:t>
            </a:r>
          </a:p>
        </p:txBody>
      </p:sp>
    </p:spTree>
    <p:extLst>
      <p:ext uri="{BB962C8B-B14F-4D97-AF65-F5344CB8AC3E}">
        <p14:creationId xmlns:p14="http://schemas.microsoft.com/office/powerpoint/2010/main" val="99482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31989" y="307570"/>
            <a:ext cx="10515600" cy="1325563"/>
          </a:xfrm>
        </p:spPr>
        <p:txBody>
          <a:bodyPr/>
          <a:lstStyle/>
          <a:p>
            <a:pPr algn="ctr"/>
            <a:r>
              <a:rPr lang="en-US" dirty="0"/>
              <a:t>Pedal Access</a:t>
            </a:r>
          </a:p>
        </p:txBody>
      </p:sp>
      <p:sp>
        <p:nvSpPr>
          <p:cNvPr id="6" name="Text Placeholder 5"/>
          <p:cNvSpPr>
            <a:spLocks noGrp="1"/>
          </p:cNvSpPr>
          <p:nvPr>
            <p:ph type="body" idx="1"/>
          </p:nvPr>
        </p:nvSpPr>
        <p:spPr/>
        <p:txBody>
          <a:bodyPr/>
          <a:lstStyle/>
          <a:p>
            <a:endParaRPr lang="en-US"/>
          </a:p>
        </p:txBody>
      </p:sp>
      <p:pic>
        <p:nvPicPr>
          <p:cNvPr id="2" name="Content Placeholder 1"/>
          <p:cNvPicPr>
            <a:picLocks noGrp="1" noChangeAspect="1"/>
          </p:cNvPicPr>
          <p:nvPr>
            <p:ph sz="half" idx="2"/>
          </p:nvPr>
        </p:nvPicPr>
        <p:blipFill rotWithShape="1">
          <a:blip r:embed="rId3"/>
          <a:srcRect l="10665" t="23213" r="13279" b="14382"/>
          <a:stretch/>
        </p:blipFill>
        <p:spPr>
          <a:xfrm>
            <a:off x="0" y="2093119"/>
            <a:ext cx="6454746" cy="3310128"/>
          </a:xfrm>
          <a:prstGeom prst="rect">
            <a:avLst/>
          </a:prstGeom>
        </p:spPr>
      </p:pic>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p:txBody>
          <a:bodyPr>
            <a:normAutofit fontScale="92500" lnSpcReduction="10000"/>
          </a:bodyPr>
          <a:lstStyle/>
          <a:p>
            <a:r>
              <a:rPr lang="en-US" dirty="0"/>
              <a:t>Single center</a:t>
            </a:r>
          </a:p>
          <a:p>
            <a:r>
              <a:rPr lang="en-US" dirty="0"/>
              <a:t>N =13</a:t>
            </a:r>
          </a:p>
          <a:p>
            <a:r>
              <a:rPr lang="en-US" dirty="0"/>
              <a:t>Ultrasound guided access and 4F micro-introducer sheath with check-</a:t>
            </a:r>
            <a:r>
              <a:rPr lang="en-US" dirty="0" err="1"/>
              <a:t>flo</a:t>
            </a:r>
            <a:r>
              <a:rPr lang="en-US" dirty="0"/>
              <a:t> valve</a:t>
            </a:r>
          </a:p>
          <a:p>
            <a:r>
              <a:rPr lang="en-US" dirty="0"/>
              <a:t>Technical success in 9/13</a:t>
            </a:r>
          </a:p>
          <a:p>
            <a:r>
              <a:rPr lang="en-US" dirty="0"/>
              <a:t>No major access site complications</a:t>
            </a:r>
          </a:p>
          <a:p>
            <a:r>
              <a:rPr lang="en-US" dirty="0"/>
              <a:t>Limb salvage rate at 17 months was 77% (10/13)</a:t>
            </a:r>
          </a:p>
        </p:txBody>
      </p:sp>
      <p:pic>
        <p:nvPicPr>
          <p:cNvPr id="4" name="Picture 17" descr="Description: Macintosh HD:Users:miriam:Desktop:MSMC Heart RGB Vrtl_1224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86841" y="6488668"/>
            <a:ext cx="2730299" cy="369332"/>
          </a:xfrm>
          <a:prstGeom prst="rect">
            <a:avLst/>
          </a:prstGeom>
        </p:spPr>
        <p:txBody>
          <a:bodyPr wrap="none">
            <a:spAutoFit/>
          </a:bodyPr>
          <a:lstStyle/>
          <a:p>
            <a:r>
              <a:rPr lang="en-US" dirty="0"/>
              <a:t>J </a:t>
            </a:r>
            <a:r>
              <a:rPr lang="en-US" dirty="0" err="1"/>
              <a:t>Vasc</a:t>
            </a:r>
            <a:r>
              <a:rPr lang="en-US" dirty="0"/>
              <a:t> </a:t>
            </a:r>
            <a:r>
              <a:rPr lang="en-US" dirty="0" err="1"/>
              <a:t>Surg</a:t>
            </a:r>
            <a:r>
              <a:rPr lang="en-US" dirty="0"/>
              <a:t> 2014;60:375-82</a:t>
            </a:r>
          </a:p>
        </p:txBody>
      </p:sp>
    </p:spTree>
    <p:extLst>
      <p:ext uri="{BB962C8B-B14F-4D97-AF65-F5344CB8AC3E}">
        <p14:creationId xmlns:p14="http://schemas.microsoft.com/office/powerpoint/2010/main" val="1825616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55E5-3BDB-44B2-B075-44342FFA997F}"/>
              </a:ext>
            </a:extLst>
          </p:cNvPr>
          <p:cNvSpPr>
            <a:spLocks noGrp="1"/>
          </p:cNvSpPr>
          <p:nvPr>
            <p:ph type="title"/>
          </p:nvPr>
        </p:nvSpPr>
        <p:spPr/>
        <p:txBody>
          <a:bodyPr/>
          <a:lstStyle/>
          <a:p>
            <a:pPr algn="ctr"/>
            <a:r>
              <a:rPr lang="en-US" dirty="0"/>
              <a:t>Guidewires</a:t>
            </a:r>
          </a:p>
        </p:txBody>
      </p:sp>
      <p:pic>
        <p:nvPicPr>
          <p:cNvPr id="6" name="Content Placeholder 5">
            <a:extLst>
              <a:ext uri="{FF2B5EF4-FFF2-40B4-BE49-F238E27FC236}">
                <a16:creationId xmlns:a16="http://schemas.microsoft.com/office/drawing/2014/main" id="{7296E545-20B1-4386-A3C1-D3BA4873BF8F}"/>
              </a:ext>
            </a:extLst>
          </p:cNvPr>
          <p:cNvPicPr>
            <a:picLocks noGrp="1" noChangeAspect="1"/>
          </p:cNvPicPr>
          <p:nvPr>
            <p:ph idx="1"/>
          </p:nvPr>
        </p:nvPicPr>
        <p:blipFill>
          <a:blip r:embed="rId3"/>
          <a:stretch>
            <a:fillRect/>
          </a:stretch>
        </p:blipFill>
        <p:spPr>
          <a:xfrm>
            <a:off x="248064" y="1881206"/>
            <a:ext cx="4277658" cy="2093460"/>
          </a:xfrm>
        </p:spPr>
      </p:pic>
      <p:pic>
        <p:nvPicPr>
          <p:cNvPr id="4" name="Picture 17" descr="Description: Macintosh HD:Users:miriam:Desktop:MSMC Heart RGB Vrtl_122412.png">
            <a:extLst>
              <a:ext uri="{FF2B5EF4-FFF2-40B4-BE49-F238E27FC236}">
                <a16:creationId xmlns:a16="http://schemas.microsoft.com/office/drawing/2014/main" id="{CB05DF0C-A657-4811-B95F-3A52E8FD31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E554087-67FF-4B8E-9D0A-2880D36F105D}"/>
              </a:ext>
            </a:extLst>
          </p:cNvPr>
          <p:cNvPicPr>
            <a:picLocks noChangeAspect="1"/>
          </p:cNvPicPr>
          <p:nvPr/>
        </p:nvPicPr>
        <p:blipFill rotWithShape="1">
          <a:blip r:embed="rId5"/>
          <a:srcRect/>
          <a:stretch/>
        </p:blipFill>
        <p:spPr>
          <a:xfrm>
            <a:off x="4704536" y="1948674"/>
            <a:ext cx="2317081" cy="1679096"/>
          </a:xfrm>
          <a:prstGeom prst="rect">
            <a:avLst/>
          </a:prstGeom>
        </p:spPr>
      </p:pic>
      <p:pic>
        <p:nvPicPr>
          <p:cNvPr id="10" name="Picture 9">
            <a:extLst>
              <a:ext uri="{FF2B5EF4-FFF2-40B4-BE49-F238E27FC236}">
                <a16:creationId xmlns:a16="http://schemas.microsoft.com/office/drawing/2014/main" id="{60169451-76E9-49C6-8ECF-DBD7BFD13F8E}"/>
              </a:ext>
            </a:extLst>
          </p:cNvPr>
          <p:cNvPicPr>
            <a:picLocks noChangeAspect="1"/>
          </p:cNvPicPr>
          <p:nvPr/>
        </p:nvPicPr>
        <p:blipFill>
          <a:blip r:embed="rId6"/>
          <a:stretch>
            <a:fillRect/>
          </a:stretch>
        </p:blipFill>
        <p:spPr>
          <a:xfrm>
            <a:off x="9534883" y="1789844"/>
            <a:ext cx="2478303" cy="2408209"/>
          </a:xfrm>
          <a:prstGeom prst="rect">
            <a:avLst/>
          </a:prstGeom>
        </p:spPr>
      </p:pic>
      <p:pic>
        <p:nvPicPr>
          <p:cNvPr id="12" name="Picture 11">
            <a:extLst>
              <a:ext uri="{FF2B5EF4-FFF2-40B4-BE49-F238E27FC236}">
                <a16:creationId xmlns:a16="http://schemas.microsoft.com/office/drawing/2014/main" id="{5FC94BC2-A074-4289-B42D-4762BBD81900}"/>
              </a:ext>
            </a:extLst>
          </p:cNvPr>
          <p:cNvPicPr>
            <a:picLocks noChangeAspect="1"/>
          </p:cNvPicPr>
          <p:nvPr/>
        </p:nvPicPr>
        <p:blipFill>
          <a:blip r:embed="rId7"/>
          <a:stretch>
            <a:fillRect/>
          </a:stretch>
        </p:blipFill>
        <p:spPr>
          <a:xfrm>
            <a:off x="7243762" y="1971756"/>
            <a:ext cx="2068976" cy="1912360"/>
          </a:xfrm>
          <a:prstGeom prst="rect">
            <a:avLst/>
          </a:prstGeom>
        </p:spPr>
      </p:pic>
      <p:pic>
        <p:nvPicPr>
          <p:cNvPr id="14" name="Picture 13">
            <a:extLst>
              <a:ext uri="{FF2B5EF4-FFF2-40B4-BE49-F238E27FC236}">
                <a16:creationId xmlns:a16="http://schemas.microsoft.com/office/drawing/2014/main" id="{EB3505D0-3073-4123-AA1D-FDE33BE006A8}"/>
              </a:ext>
            </a:extLst>
          </p:cNvPr>
          <p:cNvPicPr>
            <a:picLocks noChangeAspect="1"/>
          </p:cNvPicPr>
          <p:nvPr/>
        </p:nvPicPr>
        <p:blipFill>
          <a:blip r:embed="rId8"/>
          <a:stretch>
            <a:fillRect/>
          </a:stretch>
        </p:blipFill>
        <p:spPr>
          <a:xfrm>
            <a:off x="4879484" y="4324089"/>
            <a:ext cx="3317640" cy="2395224"/>
          </a:xfrm>
          <a:prstGeom prst="rect">
            <a:avLst/>
          </a:prstGeom>
        </p:spPr>
      </p:pic>
    </p:spTree>
    <p:extLst>
      <p:ext uri="{BB962C8B-B14F-4D97-AF65-F5344CB8AC3E}">
        <p14:creationId xmlns:p14="http://schemas.microsoft.com/office/powerpoint/2010/main" val="130709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8E00-DCB6-49AC-BAB1-A9DC21FF8EC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3B6114F-F77B-4915-BC0E-1DFA13D716F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C9F7DA-8973-48F7-ADF0-9989F351C29C}"/>
              </a:ext>
            </a:extLst>
          </p:cNvPr>
          <p:cNvPicPr>
            <a:picLocks noChangeAspect="1"/>
          </p:cNvPicPr>
          <p:nvPr/>
        </p:nvPicPr>
        <p:blipFill>
          <a:blip r:embed="rId3"/>
          <a:stretch>
            <a:fillRect/>
          </a:stretch>
        </p:blipFill>
        <p:spPr>
          <a:xfrm>
            <a:off x="1929384" y="290190"/>
            <a:ext cx="8710955" cy="6083431"/>
          </a:xfrm>
          <a:prstGeom prst="rect">
            <a:avLst/>
          </a:prstGeom>
        </p:spPr>
      </p:pic>
      <p:pic>
        <p:nvPicPr>
          <p:cNvPr id="6" name="Picture 17" descr="Description: Macintosh HD:Users:miriam:Desktop:MSMC Heart RGB Vrtl_122412.png">
            <a:extLst>
              <a:ext uri="{FF2B5EF4-FFF2-40B4-BE49-F238E27FC236}">
                <a16:creationId xmlns:a16="http://schemas.microsoft.com/office/drawing/2014/main" id="{37092F9B-9D7F-4BAF-A05E-2AA5B24492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83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29A5-E11B-4B6D-B08B-9CFFDF7B9A37}"/>
              </a:ext>
            </a:extLst>
          </p:cNvPr>
          <p:cNvSpPr>
            <a:spLocks noGrp="1"/>
          </p:cNvSpPr>
          <p:nvPr>
            <p:ph type="title"/>
          </p:nvPr>
        </p:nvSpPr>
        <p:spPr/>
        <p:txBody>
          <a:bodyPr/>
          <a:lstStyle/>
          <a:p>
            <a:pPr algn="ctr"/>
            <a:r>
              <a:rPr lang="en-US" dirty="0"/>
              <a:t>Devices:</a:t>
            </a:r>
          </a:p>
        </p:txBody>
      </p:sp>
      <p:pic>
        <p:nvPicPr>
          <p:cNvPr id="5" name="Picture 4">
            <a:extLst>
              <a:ext uri="{FF2B5EF4-FFF2-40B4-BE49-F238E27FC236}">
                <a16:creationId xmlns:a16="http://schemas.microsoft.com/office/drawing/2014/main" id="{73625073-EA72-49D1-B146-994DD47BD578}"/>
              </a:ext>
            </a:extLst>
          </p:cNvPr>
          <p:cNvPicPr>
            <a:picLocks noChangeAspect="1"/>
          </p:cNvPicPr>
          <p:nvPr/>
        </p:nvPicPr>
        <p:blipFill>
          <a:blip r:embed="rId3"/>
          <a:stretch>
            <a:fillRect/>
          </a:stretch>
        </p:blipFill>
        <p:spPr>
          <a:xfrm>
            <a:off x="838200" y="2579461"/>
            <a:ext cx="4972050" cy="3514725"/>
          </a:xfrm>
          <a:prstGeom prst="rect">
            <a:avLst/>
          </a:prstGeom>
        </p:spPr>
      </p:pic>
      <p:pic>
        <p:nvPicPr>
          <p:cNvPr id="7" name="Picture 6">
            <a:extLst>
              <a:ext uri="{FF2B5EF4-FFF2-40B4-BE49-F238E27FC236}">
                <a16:creationId xmlns:a16="http://schemas.microsoft.com/office/drawing/2014/main" id="{97880B0F-91CA-4A27-AD22-23E54A350AAC}"/>
              </a:ext>
            </a:extLst>
          </p:cNvPr>
          <p:cNvPicPr>
            <a:picLocks noChangeAspect="1"/>
          </p:cNvPicPr>
          <p:nvPr/>
        </p:nvPicPr>
        <p:blipFill>
          <a:blip r:embed="rId4"/>
          <a:stretch>
            <a:fillRect/>
          </a:stretch>
        </p:blipFill>
        <p:spPr>
          <a:xfrm>
            <a:off x="6622596" y="3365159"/>
            <a:ext cx="4482075" cy="2378755"/>
          </a:xfrm>
          <a:prstGeom prst="rect">
            <a:avLst/>
          </a:prstGeom>
        </p:spPr>
      </p:pic>
      <p:sp>
        <p:nvSpPr>
          <p:cNvPr id="8" name="TextBox 7">
            <a:extLst>
              <a:ext uri="{FF2B5EF4-FFF2-40B4-BE49-F238E27FC236}">
                <a16:creationId xmlns:a16="http://schemas.microsoft.com/office/drawing/2014/main" id="{0C8AAB25-C807-4187-98E7-072714678B16}"/>
              </a:ext>
            </a:extLst>
          </p:cNvPr>
          <p:cNvSpPr txBox="1"/>
          <p:nvPr/>
        </p:nvSpPr>
        <p:spPr>
          <a:xfrm>
            <a:off x="838200" y="1938829"/>
            <a:ext cx="4713514" cy="523220"/>
          </a:xfrm>
          <a:prstGeom prst="rect">
            <a:avLst/>
          </a:prstGeom>
          <a:noFill/>
        </p:spPr>
        <p:txBody>
          <a:bodyPr wrap="square" rtlCol="0">
            <a:spAutoFit/>
          </a:bodyPr>
          <a:lstStyle/>
          <a:p>
            <a:pPr algn="ctr"/>
            <a:r>
              <a:rPr lang="en-US" sz="2800" dirty="0"/>
              <a:t>CTO Crossing Devices:</a:t>
            </a:r>
          </a:p>
        </p:txBody>
      </p:sp>
      <p:sp>
        <p:nvSpPr>
          <p:cNvPr id="10" name="TextBox 9">
            <a:extLst>
              <a:ext uri="{FF2B5EF4-FFF2-40B4-BE49-F238E27FC236}">
                <a16:creationId xmlns:a16="http://schemas.microsoft.com/office/drawing/2014/main" id="{165280DF-904F-431D-A846-62E1EF8F518C}"/>
              </a:ext>
            </a:extLst>
          </p:cNvPr>
          <p:cNvSpPr txBox="1"/>
          <p:nvPr/>
        </p:nvSpPr>
        <p:spPr>
          <a:xfrm>
            <a:off x="6878070" y="2710190"/>
            <a:ext cx="4150859" cy="523220"/>
          </a:xfrm>
          <a:prstGeom prst="rect">
            <a:avLst/>
          </a:prstGeom>
          <a:noFill/>
        </p:spPr>
        <p:txBody>
          <a:bodyPr wrap="square" rtlCol="0">
            <a:spAutoFit/>
          </a:bodyPr>
          <a:lstStyle/>
          <a:p>
            <a:pPr algn="ctr"/>
            <a:r>
              <a:rPr lang="en-US" sz="2800" dirty="0"/>
              <a:t>CTO Re-entry Devices:</a:t>
            </a:r>
          </a:p>
        </p:txBody>
      </p:sp>
      <p:pic>
        <p:nvPicPr>
          <p:cNvPr id="11" name="Picture 17" descr="Description: Macintosh HD:Users:miriam:Desktop:MSMC Heart RGB Vrtl_122412.png">
            <a:extLst>
              <a:ext uri="{FF2B5EF4-FFF2-40B4-BE49-F238E27FC236}">
                <a16:creationId xmlns:a16="http://schemas.microsoft.com/office/drawing/2014/main" id="{6E7D59BF-CE8F-443C-A467-BADD8B3108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253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AD67-4533-436A-B1E4-BF0DAAC18047}"/>
              </a:ext>
            </a:extLst>
          </p:cNvPr>
          <p:cNvSpPr>
            <a:spLocks noGrp="1"/>
          </p:cNvSpPr>
          <p:nvPr>
            <p:ph type="title"/>
          </p:nvPr>
        </p:nvSpPr>
        <p:spPr/>
        <p:txBody>
          <a:bodyPr/>
          <a:lstStyle/>
          <a:p>
            <a:pPr algn="ctr"/>
            <a:r>
              <a:rPr lang="en-US" dirty="0"/>
              <a:t>Outback Device: Cordis</a:t>
            </a:r>
          </a:p>
        </p:txBody>
      </p:sp>
      <p:sp>
        <p:nvSpPr>
          <p:cNvPr id="3" name="Content Placeholder 2">
            <a:extLst>
              <a:ext uri="{FF2B5EF4-FFF2-40B4-BE49-F238E27FC236}">
                <a16:creationId xmlns:a16="http://schemas.microsoft.com/office/drawing/2014/main" id="{3F1AC556-2C59-4BEB-AD48-C3A9D5A6CCF9}"/>
              </a:ext>
            </a:extLst>
          </p:cNvPr>
          <p:cNvSpPr>
            <a:spLocks noGrp="1"/>
          </p:cNvSpPr>
          <p:nvPr>
            <p:ph idx="1"/>
          </p:nvPr>
        </p:nvSpPr>
        <p:spPr>
          <a:xfrm>
            <a:off x="5783856" y="1690688"/>
            <a:ext cx="5085202" cy="4711720"/>
          </a:xfrm>
        </p:spPr>
        <p:txBody>
          <a:bodyPr>
            <a:normAutofit fontScale="85000" lnSpcReduction="20000"/>
          </a:bodyPr>
          <a:lstStyle/>
          <a:p>
            <a:r>
              <a:rPr lang="en-US" b="0" i="0" dirty="0">
                <a:solidFill>
                  <a:srgbClr val="212529"/>
                </a:solidFill>
                <a:effectLst/>
                <a:latin typeface="acumin-pro"/>
              </a:rPr>
              <a:t>The Outback catheter (Cordis) is advanced over a .014-inch wire.</a:t>
            </a:r>
          </a:p>
          <a:p>
            <a:r>
              <a:rPr lang="en-US" b="0" i="0" dirty="0">
                <a:solidFill>
                  <a:srgbClr val="212529"/>
                </a:solidFill>
                <a:effectLst/>
                <a:latin typeface="acumin-pro"/>
              </a:rPr>
              <a:t>Using simple, orthogonally oriented radiopaque markings to direct a re-entry needle toward the true lumen under fluoroscopic guidance, the “L” and “T” helps orient the re-entry cannula toward the true lumen under fluoroscopy.</a:t>
            </a:r>
          </a:p>
          <a:p>
            <a:r>
              <a:rPr lang="en-US" b="0" i="0" dirty="0">
                <a:solidFill>
                  <a:srgbClr val="212529"/>
                </a:solidFill>
                <a:effectLst/>
                <a:latin typeface="acumin-pro"/>
              </a:rPr>
              <a:t>A 22-gauge </a:t>
            </a:r>
            <a:r>
              <a:rPr lang="en-US" b="0" i="0" dirty="0" err="1">
                <a:solidFill>
                  <a:srgbClr val="212529"/>
                </a:solidFill>
                <a:effectLst/>
                <a:latin typeface="acumin-pro"/>
              </a:rPr>
              <a:t>nitinolol</a:t>
            </a:r>
            <a:r>
              <a:rPr lang="en-US" b="0" i="0" dirty="0">
                <a:solidFill>
                  <a:srgbClr val="212529"/>
                </a:solidFill>
                <a:effectLst/>
                <a:latin typeface="acumin-pro"/>
              </a:rPr>
              <a:t> cannula deploys into the true lumen, followed by wire passage. </a:t>
            </a:r>
          </a:p>
          <a:p>
            <a:r>
              <a:rPr lang="en-US" b="0" i="0" dirty="0">
                <a:solidFill>
                  <a:srgbClr val="212529"/>
                </a:solidFill>
                <a:effectLst/>
                <a:latin typeface="acumin-pro"/>
              </a:rPr>
              <a:t>The needle is retracted and device removed. After balloon dilatation, stenting can be performed if indicated.</a:t>
            </a:r>
            <a:endParaRPr lang="en-US" dirty="0"/>
          </a:p>
        </p:txBody>
      </p:sp>
      <p:pic>
        <p:nvPicPr>
          <p:cNvPr id="5" name="Picture 4">
            <a:extLst>
              <a:ext uri="{FF2B5EF4-FFF2-40B4-BE49-F238E27FC236}">
                <a16:creationId xmlns:a16="http://schemas.microsoft.com/office/drawing/2014/main" id="{F3DC7079-AC66-4C03-94F8-AC2694070AB4}"/>
              </a:ext>
            </a:extLst>
          </p:cNvPr>
          <p:cNvPicPr>
            <a:picLocks noChangeAspect="1"/>
          </p:cNvPicPr>
          <p:nvPr/>
        </p:nvPicPr>
        <p:blipFill>
          <a:blip r:embed="rId2"/>
          <a:stretch>
            <a:fillRect/>
          </a:stretch>
        </p:blipFill>
        <p:spPr>
          <a:xfrm>
            <a:off x="384214" y="1948674"/>
            <a:ext cx="4914900" cy="3848100"/>
          </a:xfrm>
          <a:prstGeom prst="rect">
            <a:avLst/>
          </a:prstGeom>
        </p:spPr>
      </p:pic>
      <p:pic>
        <p:nvPicPr>
          <p:cNvPr id="6" name="Picture 17" descr="Description: Macintosh HD:Users:miriam:Desktop:MSMC Heart RGB Vrtl_122412.png">
            <a:extLst>
              <a:ext uri="{FF2B5EF4-FFF2-40B4-BE49-F238E27FC236}">
                <a16:creationId xmlns:a16="http://schemas.microsoft.com/office/drawing/2014/main" id="{98BE9E31-449E-4298-A392-F439F1137A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52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FFD9F-41E3-43B9-AE5A-995EB131396A}"/>
              </a:ext>
            </a:extLst>
          </p:cNvPr>
          <p:cNvSpPr>
            <a:spLocks noGrp="1"/>
          </p:cNvSpPr>
          <p:nvPr>
            <p:ph type="title"/>
          </p:nvPr>
        </p:nvSpPr>
        <p:spPr/>
        <p:txBody>
          <a:bodyPr/>
          <a:lstStyle/>
          <a:p>
            <a:pPr algn="ctr"/>
            <a:r>
              <a:rPr lang="en-US" dirty="0"/>
              <a:t>Pioneer Plus Re-entry CTO device</a:t>
            </a:r>
          </a:p>
        </p:txBody>
      </p:sp>
      <p:sp>
        <p:nvSpPr>
          <p:cNvPr id="5" name="Content Placeholder 4">
            <a:extLst>
              <a:ext uri="{FF2B5EF4-FFF2-40B4-BE49-F238E27FC236}">
                <a16:creationId xmlns:a16="http://schemas.microsoft.com/office/drawing/2014/main" id="{7653B89D-223A-408E-8538-742E7A37C906}"/>
              </a:ext>
            </a:extLst>
          </p:cNvPr>
          <p:cNvSpPr>
            <a:spLocks noGrp="1"/>
          </p:cNvSpPr>
          <p:nvPr>
            <p:ph idx="1"/>
          </p:nvPr>
        </p:nvSpPr>
        <p:spPr>
          <a:xfrm>
            <a:off x="6842393" y="1968864"/>
            <a:ext cx="4681250" cy="4351338"/>
          </a:xfrm>
        </p:spPr>
        <p:txBody>
          <a:bodyPr>
            <a:normAutofit fontScale="85000" lnSpcReduction="20000"/>
          </a:bodyPr>
          <a:lstStyle/>
          <a:p>
            <a:r>
              <a:rPr lang="en-US" b="0" i="0" dirty="0">
                <a:solidFill>
                  <a:srgbClr val="212529"/>
                </a:solidFill>
                <a:effectLst/>
                <a:latin typeface="acumin-pro"/>
              </a:rPr>
              <a:t>The Pioneer catheter (Philips Volcano) is another re-entry catheter that is advanced over an .014-inch wire. </a:t>
            </a:r>
          </a:p>
          <a:p>
            <a:r>
              <a:rPr lang="en-US" b="0" i="0" dirty="0">
                <a:solidFill>
                  <a:srgbClr val="212529"/>
                </a:solidFill>
                <a:effectLst/>
                <a:latin typeface="acumin-pro"/>
              </a:rPr>
              <a:t>The catheter is advanced into subintimal plane beyond the distal cap and adjacent to the site of reconstitution. </a:t>
            </a:r>
          </a:p>
          <a:p>
            <a:r>
              <a:rPr lang="en-US" b="0" i="0" dirty="0">
                <a:solidFill>
                  <a:srgbClr val="212529"/>
                </a:solidFill>
                <a:effectLst/>
                <a:latin typeface="acumin-pro"/>
              </a:rPr>
              <a:t>With intravascular ultrasound (IVUS) guidance one can orientate the re-entry cannula toward the true lumen</a:t>
            </a:r>
            <a:r>
              <a:rPr lang="en-US" dirty="0">
                <a:solidFill>
                  <a:srgbClr val="212529"/>
                </a:solidFill>
                <a:latin typeface="acumin-pro"/>
              </a:rPr>
              <a:t> and </a:t>
            </a:r>
            <a:r>
              <a:rPr lang="en-US" b="0" i="0" dirty="0">
                <a:solidFill>
                  <a:srgbClr val="212529"/>
                </a:solidFill>
                <a:effectLst/>
                <a:latin typeface="acumin-pro"/>
              </a:rPr>
              <a:t>a nitinol needle is deployed into the true lumen, allowing the wire to safely enter the true lumen.</a:t>
            </a:r>
            <a:endParaRPr lang="en-US" dirty="0"/>
          </a:p>
        </p:txBody>
      </p:sp>
      <p:pic>
        <p:nvPicPr>
          <p:cNvPr id="8" name="Picture 7">
            <a:extLst>
              <a:ext uri="{FF2B5EF4-FFF2-40B4-BE49-F238E27FC236}">
                <a16:creationId xmlns:a16="http://schemas.microsoft.com/office/drawing/2014/main" id="{13C3B892-E6D5-47EB-A856-6C9B7D7AA1A7}"/>
              </a:ext>
            </a:extLst>
          </p:cNvPr>
          <p:cNvPicPr>
            <a:picLocks noChangeAspect="1"/>
          </p:cNvPicPr>
          <p:nvPr/>
        </p:nvPicPr>
        <p:blipFill>
          <a:blip r:embed="rId2"/>
          <a:stretch>
            <a:fillRect/>
          </a:stretch>
        </p:blipFill>
        <p:spPr>
          <a:xfrm>
            <a:off x="127268" y="2378954"/>
            <a:ext cx="6715125" cy="2628900"/>
          </a:xfrm>
          <a:prstGeom prst="rect">
            <a:avLst/>
          </a:prstGeom>
        </p:spPr>
      </p:pic>
      <p:pic>
        <p:nvPicPr>
          <p:cNvPr id="9" name="Picture 17" descr="Description: Macintosh HD:Users:miriam:Desktop:MSMC Heart RGB Vrtl_122412.png">
            <a:extLst>
              <a:ext uri="{FF2B5EF4-FFF2-40B4-BE49-F238E27FC236}">
                <a16:creationId xmlns:a16="http://schemas.microsoft.com/office/drawing/2014/main" id="{77E3B52E-6F18-4938-BF8F-DD7E9CCDAE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052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831F-1D73-4E7B-93E7-9B6D90FF2E93}"/>
              </a:ext>
            </a:extLst>
          </p:cNvPr>
          <p:cNvSpPr>
            <a:spLocks noGrp="1"/>
          </p:cNvSpPr>
          <p:nvPr>
            <p:ph type="title"/>
          </p:nvPr>
        </p:nvSpPr>
        <p:spPr/>
        <p:txBody>
          <a:bodyPr/>
          <a:lstStyle/>
          <a:p>
            <a:pPr algn="ctr"/>
            <a:r>
              <a:rPr lang="en-US" dirty="0"/>
              <a:t>Pioneer Plus Re-entry CTO device</a:t>
            </a:r>
          </a:p>
        </p:txBody>
      </p:sp>
      <p:sp>
        <p:nvSpPr>
          <p:cNvPr id="3" name="Content Placeholder 2">
            <a:extLst>
              <a:ext uri="{FF2B5EF4-FFF2-40B4-BE49-F238E27FC236}">
                <a16:creationId xmlns:a16="http://schemas.microsoft.com/office/drawing/2014/main" id="{DCEEEAD2-B900-40AB-B17D-8588B6B8EB05}"/>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57AA643A-DAD9-4145-8243-273ECE792F95}"/>
              </a:ext>
            </a:extLst>
          </p:cNvPr>
          <p:cNvPicPr>
            <a:picLocks noChangeAspect="1"/>
          </p:cNvPicPr>
          <p:nvPr/>
        </p:nvPicPr>
        <p:blipFill>
          <a:blip r:embed="rId2"/>
          <a:stretch>
            <a:fillRect/>
          </a:stretch>
        </p:blipFill>
        <p:spPr>
          <a:xfrm>
            <a:off x="0" y="2885920"/>
            <a:ext cx="12192000" cy="3291043"/>
          </a:xfrm>
          <a:prstGeom prst="rect">
            <a:avLst/>
          </a:prstGeom>
        </p:spPr>
      </p:pic>
      <p:pic>
        <p:nvPicPr>
          <p:cNvPr id="6" name="Picture 17" descr="Description: Macintosh HD:Users:miriam:Desktop:MSMC Heart RGB Vrtl_122412.png">
            <a:extLst>
              <a:ext uri="{FF2B5EF4-FFF2-40B4-BE49-F238E27FC236}">
                <a16:creationId xmlns:a16="http://schemas.microsoft.com/office/drawing/2014/main" id="{D384D119-0C5E-4302-963E-C07BD722BF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12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3ED0-4346-48A5-AFFE-53E5B69DD70C}"/>
              </a:ext>
            </a:extLst>
          </p:cNvPr>
          <p:cNvSpPr>
            <a:spLocks noGrp="1"/>
          </p:cNvSpPr>
          <p:nvPr>
            <p:ph type="title"/>
          </p:nvPr>
        </p:nvSpPr>
        <p:spPr/>
        <p:txBody>
          <a:bodyPr/>
          <a:lstStyle/>
          <a:p>
            <a:pPr algn="ctr"/>
            <a:r>
              <a:rPr lang="en-US" dirty="0"/>
              <a:t>Treatment of Calcium</a:t>
            </a:r>
          </a:p>
        </p:txBody>
      </p:sp>
      <p:sp>
        <p:nvSpPr>
          <p:cNvPr id="3" name="Content Placeholder 2">
            <a:extLst>
              <a:ext uri="{FF2B5EF4-FFF2-40B4-BE49-F238E27FC236}">
                <a16:creationId xmlns:a16="http://schemas.microsoft.com/office/drawing/2014/main" id="{D290DC6B-5700-4C7E-8E07-E8A03BD9F931}"/>
              </a:ext>
            </a:extLst>
          </p:cNvPr>
          <p:cNvSpPr>
            <a:spLocks noGrp="1"/>
          </p:cNvSpPr>
          <p:nvPr>
            <p:ph idx="1"/>
          </p:nvPr>
        </p:nvSpPr>
        <p:spPr/>
        <p:txBody>
          <a:bodyPr/>
          <a:lstStyle/>
          <a:p>
            <a:r>
              <a:rPr lang="en-US" dirty="0"/>
              <a:t>Important to note because:</a:t>
            </a:r>
          </a:p>
          <a:p>
            <a:pPr lvl="1"/>
            <a:r>
              <a:rPr lang="en-US" dirty="0"/>
              <a:t>Difficult to manage regardless of revascularization strategy</a:t>
            </a:r>
          </a:p>
          <a:p>
            <a:pPr lvl="1"/>
            <a:r>
              <a:rPr lang="en-US" dirty="0"/>
              <a:t>Acute and long term endovascular outcomes are worse when severe calcium is present</a:t>
            </a:r>
          </a:p>
          <a:p>
            <a:r>
              <a:rPr lang="en-US" dirty="0"/>
              <a:t>Goals of optimizing Calcium in Vessel?</a:t>
            </a:r>
          </a:p>
          <a:p>
            <a:pPr lvl="1"/>
            <a:r>
              <a:rPr lang="en-US" dirty="0"/>
              <a:t>Lumen diameter</a:t>
            </a:r>
          </a:p>
          <a:p>
            <a:pPr lvl="1"/>
            <a:r>
              <a:rPr lang="en-US" dirty="0"/>
              <a:t>Stent performance</a:t>
            </a:r>
          </a:p>
          <a:p>
            <a:pPr lvl="1"/>
            <a:r>
              <a:rPr lang="en-US" dirty="0"/>
              <a:t>Drug Delivery</a:t>
            </a:r>
          </a:p>
          <a:p>
            <a:pPr lvl="1"/>
            <a:endParaRPr lang="en-US" dirty="0"/>
          </a:p>
        </p:txBody>
      </p:sp>
      <p:pic>
        <p:nvPicPr>
          <p:cNvPr id="4" name="Picture 17" descr="Description: Macintosh HD:Users:miriam:Desktop:MSMC Heart RGB Vrtl_122412.png">
            <a:extLst>
              <a:ext uri="{FF2B5EF4-FFF2-40B4-BE49-F238E27FC236}">
                <a16:creationId xmlns:a16="http://schemas.microsoft.com/office/drawing/2014/main" id="{DE4E2FEC-4D2E-477A-91E4-FB0B1DCB8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58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848" y="365125"/>
            <a:ext cx="10515600" cy="1325563"/>
          </a:xfrm>
        </p:spPr>
        <p:txBody>
          <a:bodyPr/>
          <a:lstStyle/>
          <a:p>
            <a:pPr algn="ctr"/>
            <a:r>
              <a:rPr lang="en-US" dirty="0"/>
              <a:t>Diagnostics:</a:t>
            </a:r>
          </a:p>
        </p:txBody>
      </p:sp>
      <p:pic>
        <p:nvPicPr>
          <p:cNvPr id="4" name="Picture 17" descr="Description: Macintosh HD:Users:miriam:Desktop:MSMC Heart RGB Vrtl_1224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F8933FE2-43AA-4DDE-9D5C-44800D9AFCE4}"/>
              </a:ext>
            </a:extLst>
          </p:cNvPr>
          <p:cNvSpPr>
            <a:spLocks noGrp="1"/>
          </p:cNvSpPr>
          <p:nvPr>
            <p:ph sz="half" idx="1"/>
          </p:nvPr>
        </p:nvSpPr>
        <p:spPr/>
        <p:txBody>
          <a:bodyPr/>
          <a:lstStyle/>
          <a:p>
            <a:endParaRPr lang="en-US" dirty="0"/>
          </a:p>
        </p:txBody>
      </p:sp>
      <p:sp>
        <p:nvSpPr>
          <p:cNvPr id="9" name="Content Placeholder 8">
            <a:extLst>
              <a:ext uri="{FF2B5EF4-FFF2-40B4-BE49-F238E27FC236}">
                <a16:creationId xmlns:a16="http://schemas.microsoft.com/office/drawing/2014/main" id="{FCD8F7C3-E36C-4385-8900-6277D4307B5B}"/>
              </a:ext>
            </a:extLst>
          </p:cNvPr>
          <p:cNvSpPr>
            <a:spLocks noGrp="1"/>
          </p:cNvSpPr>
          <p:nvPr>
            <p:ph sz="half" idx="2"/>
          </p:nvPr>
        </p:nvSpPr>
        <p:spPr/>
        <p:txBody>
          <a:bodyPr/>
          <a:lstStyle/>
          <a:p>
            <a:endParaRPr lang="en-US"/>
          </a:p>
        </p:txBody>
      </p:sp>
      <p:sp>
        <p:nvSpPr>
          <p:cNvPr id="7" name="TextBox 6"/>
          <p:cNvSpPr txBox="1"/>
          <p:nvPr/>
        </p:nvSpPr>
        <p:spPr>
          <a:xfrm>
            <a:off x="3493919" y="5181600"/>
            <a:ext cx="4876800" cy="646331"/>
          </a:xfrm>
          <a:prstGeom prst="rect">
            <a:avLst/>
          </a:prstGeom>
          <a:noFill/>
        </p:spPr>
        <p:txBody>
          <a:bodyPr wrap="square" rtlCol="0">
            <a:spAutoFit/>
          </a:bodyPr>
          <a:lstStyle/>
          <a:p>
            <a:r>
              <a:rPr lang="en-US" dirty="0"/>
              <a:t> </a:t>
            </a:r>
          </a:p>
          <a:p>
            <a:r>
              <a:rPr lang="en-US" dirty="0"/>
              <a:t> </a:t>
            </a:r>
          </a:p>
        </p:txBody>
      </p:sp>
      <p:pic>
        <p:nvPicPr>
          <p:cNvPr id="3" name="Picture 2">
            <a:extLst>
              <a:ext uri="{FF2B5EF4-FFF2-40B4-BE49-F238E27FC236}">
                <a16:creationId xmlns:a16="http://schemas.microsoft.com/office/drawing/2014/main" id="{0C9CADD3-7AE9-4228-9FFC-0FFFBABD2B1B}"/>
              </a:ext>
            </a:extLst>
          </p:cNvPr>
          <p:cNvPicPr>
            <a:picLocks noChangeAspect="1"/>
          </p:cNvPicPr>
          <p:nvPr/>
        </p:nvPicPr>
        <p:blipFill>
          <a:blip r:embed="rId3"/>
          <a:stretch>
            <a:fillRect/>
          </a:stretch>
        </p:blipFill>
        <p:spPr>
          <a:xfrm>
            <a:off x="476250" y="2000250"/>
            <a:ext cx="11239500" cy="2857500"/>
          </a:xfrm>
          <a:prstGeom prst="rect">
            <a:avLst/>
          </a:prstGeom>
        </p:spPr>
      </p:pic>
    </p:spTree>
    <p:extLst>
      <p:ext uri="{BB962C8B-B14F-4D97-AF65-F5344CB8AC3E}">
        <p14:creationId xmlns:p14="http://schemas.microsoft.com/office/powerpoint/2010/main" val="2664461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A999-C7C1-4E8E-A85E-2B0E921110C0}"/>
              </a:ext>
            </a:extLst>
          </p:cNvPr>
          <p:cNvSpPr>
            <a:spLocks noGrp="1"/>
          </p:cNvSpPr>
          <p:nvPr>
            <p:ph type="title"/>
          </p:nvPr>
        </p:nvSpPr>
        <p:spPr/>
        <p:txBody>
          <a:bodyPr/>
          <a:lstStyle/>
          <a:p>
            <a:pPr algn="ctr"/>
            <a:r>
              <a:rPr lang="en-US" dirty="0"/>
              <a:t>Devices Available</a:t>
            </a:r>
          </a:p>
        </p:txBody>
      </p:sp>
      <p:sp>
        <p:nvSpPr>
          <p:cNvPr id="6" name="TextBox 5">
            <a:extLst>
              <a:ext uri="{FF2B5EF4-FFF2-40B4-BE49-F238E27FC236}">
                <a16:creationId xmlns:a16="http://schemas.microsoft.com/office/drawing/2014/main" id="{A363CB9F-8BCD-406E-888E-181D5C6596B4}"/>
              </a:ext>
            </a:extLst>
          </p:cNvPr>
          <p:cNvSpPr txBox="1"/>
          <p:nvPr/>
        </p:nvSpPr>
        <p:spPr>
          <a:xfrm>
            <a:off x="838200" y="1470991"/>
            <a:ext cx="10598766" cy="4801314"/>
          </a:xfrm>
          <a:prstGeom prst="rect">
            <a:avLst/>
          </a:prstGeom>
          <a:noFill/>
        </p:spPr>
        <p:txBody>
          <a:bodyPr wrap="square" rtlCol="0">
            <a:spAutoFit/>
          </a:bodyPr>
          <a:lstStyle/>
          <a:p>
            <a:pPr marL="285750" indent="-285750">
              <a:buFont typeface="Arial" panose="020B0604020202020204" pitchFamily="34" charset="0"/>
              <a:buChar char="•"/>
            </a:pPr>
            <a:r>
              <a:rPr lang="en-US" sz="3600" dirty="0"/>
              <a:t>Laser, </a:t>
            </a:r>
            <a:r>
              <a:rPr lang="en-US" sz="3600" dirty="0" err="1"/>
              <a:t>Athero</a:t>
            </a:r>
            <a:r>
              <a:rPr lang="en-US" sz="3600" dirty="0"/>
              <a:t>-ablative</a:t>
            </a:r>
          </a:p>
          <a:p>
            <a:pPr marL="285750" indent="-285750">
              <a:buFont typeface="Arial" panose="020B0604020202020204" pitchFamily="34" charset="0"/>
              <a:buChar char="•"/>
            </a:pPr>
            <a:r>
              <a:rPr lang="en-US" sz="3600" dirty="0"/>
              <a:t>Rotational devices:</a:t>
            </a:r>
          </a:p>
          <a:p>
            <a:pPr marL="742950" lvl="1" indent="-285750">
              <a:buFont typeface="Arial" panose="020B0604020202020204" pitchFamily="34" charset="0"/>
              <a:buChar char="•"/>
            </a:pPr>
            <a:r>
              <a:rPr lang="en-US" sz="3600" dirty="0"/>
              <a:t>CSI, sands atheroma debris relatively small 1-7 u</a:t>
            </a:r>
          </a:p>
          <a:p>
            <a:pPr marL="742950" lvl="1" indent="-285750">
              <a:buFont typeface="Arial" panose="020B0604020202020204" pitchFamily="34" charset="0"/>
              <a:buChar char="•"/>
            </a:pPr>
            <a:r>
              <a:rPr lang="en-US" sz="3600" dirty="0"/>
              <a:t>Directional Atherectomy (Silverhawk)</a:t>
            </a:r>
          </a:p>
          <a:p>
            <a:pPr marL="742950" lvl="1" indent="-285750">
              <a:buFont typeface="Arial" panose="020B0604020202020204" pitchFamily="34" charset="0"/>
              <a:buChar char="•"/>
            </a:pPr>
            <a:r>
              <a:rPr lang="en-US" sz="3600" dirty="0"/>
              <a:t>Phoenix Atherectomy system (rotates/deflects)</a:t>
            </a:r>
          </a:p>
          <a:p>
            <a:pPr marL="742950" lvl="1" indent="-285750">
              <a:buFont typeface="Arial" panose="020B0604020202020204" pitchFamily="34" charset="0"/>
              <a:buChar char="•"/>
            </a:pPr>
            <a:r>
              <a:rPr lang="en-US" sz="3600" dirty="0"/>
              <a:t>Jet Stream (rotates and aspirates)</a:t>
            </a:r>
          </a:p>
          <a:p>
            <a:pPr marL="742950" lvl="1" indent="-285750">
              <a:buFont typeface="Arial" panose="020B0604020202020204" pitchFamily="34" charset="0"/>
              <a:buChar char="•"/>
            </a:pPr>
            <a:r>
              <a:rPr lang="en-US" sz="3600" dirty="0" err="1"/>
              <a:t>Rotarex</a:t>
            </a:r>
            <a:r>
              <a:rPr lang="en-US" sz="3600" dirty="0"/>
              <a:t> (atherectomy and aspiration)  </a:t>
            </a:r>
          </a:p>
          <a:p>
            <a:pPr marL="742950" lvl="1" indent="-285750">
              <a:buFont typeface="Arial" panose="020B0604020202020204" pitchFamily="34" charset="0"/>
              <a:buChar char="•"/>
            </a:pPr>
            <a:r>
              <a:rPr lang="en-US" sz="3600" dirty="0"/>
              <a:t>Shockwave IVL</a:t>
            </a:r>
          </a:p>
          <a:p>
            <a:pPr marL="742950" lvl="1" indent="-285750">
              <a:buFont typeface="Arial" panose="020B0604020202020204" pitchFamily="34" charset="0"/>
              <a:buChar char="•"/>
            </a:pPr>
            <a:endParaRPr lang="en-US" dirty="0"/>
          </a:p>
        </p:txBody>
      </p:sp>
      <p:pic>
        <p:nvPicPr>
          <p:cNvPr id="9" name="Picture 17" descr="Description: Macintosh HD:Users:miriam:Desktop:MSMC Heart RGB Vrtl_122412.png">
            <a:extLst>
              <a:ext uri="{FF2B5EF4-FFF2-40B4-BE49-F238E27FC236}">
                <a16:creationId xmlns:a16="http://schemas.microsoft.com/office/drawing/2014/main" id="{D84C18A8-CF02-41AC-8093-9843F91C2E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31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0AE3-76FA-48A8-8A13-879D7CD2892D}"/>
              </a:ext>
            </a:extLst>
          </p:cNvPr>
          <p:cNvSpPr>
            <a:spLocks noGrp="1"/>
          </p:cNvSpPr>
          <p:nvPr>
            <p:ph type="title"/>
          </p:nvPr>
        </p:nvSpPr>
        <p:spPr/>
        <p:txBody>
          <a:bodyPr/>
          <a:lstStyle/>
          <a:p>
            <a:pPr algn="ctr"/>
            <a:r>
              <a:rPr lang="en-US" dirty="0"/>
              <a:t>CSI</a:t>
            </a:r>
          </a:p>
        </p:txBody>
      </p:sp>
      <p:sp>
        <p:nvSpPr>
          <p:cNvPr id="3" name="Content Placeholder 2">
            <a:extLst>
              <a:ext uri="{FF2B5EF4-FFF2-40B4-BE49-F238E27FC236}">
                <a16:creationId xmlns:a16="http://schemas.microsoft.com/office/drawing/2014/main" id="{F4A13743-39DC-4473-82F2-2DE577BC69C7}"/>
              </a:ext>
            </a:extLst>
          </p:cNvPr>
          <p:cNvSpPr>
            <a:spLocks noGrp="1"/>
          </p:cNvSpPr>
          <p:nvPr>
            <p:ph idx="1"/>
          </p:nvPr>
        </p:nvSpPr>
        <p:spPr>
          <a:xfrm>
            <a:off x="155284" y="1690688"/>
            <a:ext cx="5011802" cy="4351338"/>
          </a:xfrm>
        </p:spPr>
        <p:txBody>
          <a:bodyPr/>
          <a:lstStyle/>
          <a:p>
            <a:r>
              <a:rPr lang="en-US" dirty="0"/>
              <a:t>Facilitate crown contact with 360 degrees of the vessel wall</a:t>
            </a:r>
          </a:p>
          <a:p>
            <a:r>
              <a:rPr lang="en-US" dirty="0"/>
              <a:t>Differentially sand away calcium from atherosclerotic tissue</a:t>
            </a:r>
          </a:p>
        </p:txBody>
      </p:sp>
      <p:pic>
        <p:nvPicPr>
          <p:cNvPr id="5" name="Picture 4">
            <a:extLst>
              <a:ext uri="{FF2B5EF4-FFF2-40B4-BE49-F238E27FC236}">
                <a16:creationId xmlns:a16="http://schemas.microsoft.com/office/drawing/2014/main" id="{B4C7B6DC-90DB-42C4-BFDC-7F60A536ABDB}"/>
              </a:ext>
            </a:extLst>
          </p:cNvPr>
          <p:cNvPicPr>
            <a:picLocks noChangeAspect="1"/>
          </p:cNvPicPr>
          <p:nvPr/>
        </p:nvPicPr>
        <p:blipFill>
          <a:blip r:embed="rId3"/>
          <a:stretch>
            <a:fillRect/>
          </a:stretch>
        </p:blipFill>
        <p:spPr>
          <a:xfrm>
            <a:off x="2094747" y="3441426"/>
            <a:ext cx="5438167" cy="3451771"/>
          </a:xfrm>
          <a:prstGeom prst="rect">
            <a:avLst/>
          </a:prstGeom>
        </p:spPr>
      </p:pic>
      <p:pic>
        <p:nvPicPr>
          <p:cNvPr id="7" name="Picture 6">
            <a:extLst>
              <a:ext uri="{FF2B5EF4-FFF2-40B4-BE49-F238E27FC236}">
                <a16:creationId xmlns:a16="http://schemas.microsoft.com/office/drawing/2014/main" id="{A3810BB2-4A38-42DF-978D-3A00E379AA9A}"/>
              </a:ext>
            </a:extLst>
          </p:cNvPr>
          <p:cNvPicPr>
            <a:picLocks noChangeAspect="1"/>
          </p:cNvPicPr>
          <p:nvPr/>
        </p:nvPicPr>
        <p:blipFill>
          <a:blip r:embed="rId4"/>
          <a:stretch>
            <a:fillRect/>
          </a:stretch>
        </p:blipFill>
        <p:spPr>
          <a:xfrm>
            <a:off x="7669318" y="0"/>
            <a:ext cx="4033562" cy="6858000"/>
          </a:xfrm>
          <a:prstGeom prst="rect">
            <a:avLst/>
          </a:prstGeom>
        </p:spPr>
      </p:pic>
      <p:pic>
        <p:nvPicPr>
          <p:cNvPr id="8" name="Picture 17" descr="Description: Macintosh HD:Users:miriam:Desktop:MSMC Heart RGB Vrtl_122412.png">
            <a:extLst>
              <a:ext uri="{FF2B5EF4-FFF2-40B4-BE49-F238E27FC236}">
                <a16:creationId xmlns:a16="http://schemas.microsoft.com/office/drawing/2014/main" id="{CEB7ACF2-16CC-477B-A105-03D8AD2CB9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37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643C6C-488F-40DB-99EA-6070824C1B0B}"/>
              </a:ext>
            </a:extLst>
          </p:cNvPr>
          <p:cNvPicPr>
            <a:picLocks noGrp="1" noChangeAspect="1"/>
          </p:cNvPicPr>
          <p:nvPr>
            <p:ph idx="1"/>
          </p:nvPr>
        </p:nvPicPr>
        <p:blipFill>
          <a:blip r:embed="rId3"/>
          <a:stretch>
            <a:fillRect/>
          </a:stretch>
        </p:blipFill>
        <p:spPr>
          <a:xfrm>
            <a:off x="6226627" y="1739392"/>
            <a:ext cx="3652209" cy="2481366"/>
          </a:xfrm>
        </p:spPr>
      </p:pic>
      <p:pic>
        <p:nvPicPr>
          <p:cNvPr id="7" name="Picture 6">
            <a:extLst>
              <a:ext uri="{FF2B5EF4-FFF2-40B4-BE49-F238E27FC236}">
                <a16:creationId xmlns:a16="http://schemas.microsoft.com/office/drawing/2014/main" id="{A41E91B0-64E2-4148-937A-360CB33FFF01}"/>
              </a:ext>
            </a:extLst>
          </p:cNvPr>
          <p:cNvPicPr>
            <a:picLocks noChangeAspect="1"/>
          </p:cNvPicPr>
          <p:nvPr/>
        </p:nvPicPr>
        <p:blipFill>
          <a:blip r:embed="rId4"/>
          <a:stretch>
            <a:fillRect/>
          </a:stretch>
        </p:blipFill>
        <p:spPr>
          <a:xfrm>
            <a:off x="2992447" y="365124"/>
            <a:ext cx="8361353" cy="1325563"/>
          </a:xfrm>
          <a:prstGeom prst="rect">
            <a:avLst/>
          </a:prstGeom>
        </p:spPr>
      </p:pic>
      <p:sp>
        <p:nvSpPr>
          <p:cNvPr id="8" name="TextBox 7">
            <a:extLst>
              <a:ext uri="{FF2B5EF4-FFF2-40B4-BE49-F238E27FC236}">
                <a16:creationId xmlns:a16="http://schemas.microsoft.com/office/drawing/2014/main" id="{35338165-2FF9-47A0-B9FD-9ADCB435F990}"/>
              </a:ext>
            </a:extLst>
          </p:cNvPr>
          <p:cNvSpPr txBox="1"/>
          <p:nvPr/>
        </p:nvSpPr>
        <p:spPr>
          <a:xfrm>
            <a:off x="479502" y="1958600"/>
            <a:ext cx="5616498"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ym typeface="Wingdings" panose="05000000000000000000" pitchFamily="2" charset="2"/>
              </a:rPr>
              <a:t>Easy to use, drive shaft and cutter blades whose direction can be changed.</a:t>
            </a:r>
          </a:p>
          <a:p>
            <a:pPr marL="285750" indent="-285750">
              <a:buFont typeface="Arial" panose="020B0604020202020204" pitchFamily="34" charset="0"/>
              <a:buChar char="•"/>
            </a:pPr>
            <a:r>
              <a:rPr lang="en-US" sz="3200" dirty="0">
                <a:sym typeface="Wingdings" panose="05000000000000000000" pitchFamily="2" charset="2"/>
              </a:rPr>
              <a:t>Typically use hawk one (SFA, hawk M, big SFA or CFA Hawk LS or LX.</a:t>
            </a:r>
            <a:endParaRPr lang="en-US" sz="3200" dirty="0"/>
          </a:p>
        </p:txBody>
      </p:sp>
      <p:pic>
        <p:nvPicPr>
          <p:cNvPr id="10" name="Picture 9">
            <a:extLst>
              <a:ext uri="{FF2B5EF4-FFF2-40B4-BE49-F238E27FC236}">
                <a16:creationId xmlns:a16="http://schemas.microsoft.com/office/drawing/2014/main" id="{621FC437-C029-41DE-B5B9-9B18B7D6F4DE}"/>
              </a:ext>
            </a:extLst>
          </p:cNvPr>
          <p:cNvPicPr>
            <a:picLocks noChangeAspect="1"/>
          </p:cNvPicPr>
          <p:nvPr/>
        </p:nvPicPr>
        <p:blipFill>
          <a:blip r:embed="rId5"/>
          <a:stretch>
            <a:fillRect/>
          </a:stretch>
        </p:blipFill>
        <p:spPr>
          <a:xfrm>
            <a:off x="6226627" y="4269464"/>
            <a:ext cx="3802743" cy="2509069"/>
          </a:xfrm>
          <a:prstGeom prst="rect">
            <a:avLst/>
          </a:prstGeom>
        </p:spPr>
      </p:pic>
      <p:pic>
        <p:nvPicPr>
          <p:cNvPr id="11" name="Picture 17" descr="Description: Macintosh HD:Users:miriam:Desktop:MSMC Heart RGB Vrtl_122412.png">
            <a:extLst>
              <a:ext uri="{FF2B5EF4-FFF2-40B4-BE49-F238E27FC236}">
                <a16:creationId xmlns:a16="http://schemas.microsoft.com/office/drawing/2014/main" id="{4495B875-8339-4200-AE2D-587567E54C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Update on Atherectomy System Technology | DAIC">
            <a:extLst>
              <a:ext uri="{FF2B5EF4-FFF2-40B4-BE49-F238E27FC236}">
                <a16:creationId xmlns:a16="http://schemas.microsoft.com/office/drawing/2014/main" id="{2312A2AC-E04C-47C0-9205-96476360C8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2075" y="4477865"/>
            <a:ext cx="2742252" cy="219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6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9C91-9412-4D81-8FBB-331B1EBF875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1F2C6B-E54D-415D-A93D-55E4A83628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EE80822-DE8C-4EB3-A374-7943EAB97A9A}"/>
              </a:ext>
            </a:extLst>
          </p:cNvPr>
          <p:cNvPicPr>
            <a:picLocks noChangeAspect="1"/>
          </p:cNvPicPr>
          <p:nvPr/>
        </p:nvPicPr>
        <p:blipFill>
          <a:blip r:embed="rId3"/>
          <a:stretch>
            <a:fillRect/>
          </a:stretch>
        </p:blipFill>
        <p:spPr>
          <a:xfrm>
            <a:off x="2893965" y="207209"/>
            <a:ext cx="5192214" cy="1917481"/>
          </a:xfrm>
          <a:prstGeom prst="rect">
            <a:avLst/>
          </a:prstGeom>
        </p:spPr>
      </p:pic>
      <p:pic>
        <p:nvPicPr>
          <p:cNvPr id="11" name="Picture 10">
            <a:extLst>
              <a:ext uri="{FF2B5EF4-FFF2-40B4-BE49-F238E27FC236}">
                <a16:creationId xmlns:a16="http://schemas.microsoft.com/office/drawing/2014/main" id="{843C0DE2-3CC5-42D8-BF59-7A22F2627D89}"/>
              </a:ext>
            </a:extLst>
          </p:cNvPr>
          <p:cNvPicPr>
            <a:picLocks noChangeAspect="1"/>
          </p:cNvPicPr>
          <p:nvPr/>
        </p:nvPicPr>
        <p:blipFill>
          <a:blip r:embed="rId4"/>
          <a:stretch>
            <a:fillRect/>
          </a:stretch>
        </p:blipFill>
        <p:spPr>
          <a:xfrm>
            <a:off x="4425254" y="2419300"/>
            <a:ext cx="3341492" cy="4167960"/>
          </a:xfrm>
          <a:prstGeom prst="rect">
            <a:avLst/>
          </a:prstGeom>
        </p:spPr>
      </p:pic>
      <p:pic>
        <p:nvPicPr>
          <p:cNvPr id="13" name="Picture 12">
            <a:extLst>
              <a:ext uri="{FF2B5EF4-FFF2-40B4-BE49-F238E27FC236}">
                <a16:creationId xmlns:a16="http://schemas.microsoft.com/office/drawing/2014/main" id="{106089B8-829E-4FE6-BE7B-E0516A1132AE}"/>
              </a:ext>
            </a:extLst>
          </p:cNvPr>
          <p:cNvPicPr>
            <a:picLocks noChangeAspect="1"/>
          </p:cNvPicPr>
          <p:nvPr/>
        </p:nvPicPr>
        <p:blipFill>
          <a:blip r:embed="rId5"/>
          <a:stretch>
            <a:fillRect/>
          </a:stretch>
        </p:blipFill>
        <p:spPr>
          <a:xfrm>
            <a:off x="8121386" y="2474474"/>
            <a:ext cx="3453653" cy="4018401"/>
          </a:xfrm>
          <a:prstGeom prst="rect">
            <a:avLst/>
          </a:prstGeom>
        </p:spPr>
      </p:pic>
      <p:pic>
        <p:nvPicPr>
          <p:cNvPr id="15" name="Picture 14">
            <a:extLst>
              <a:ext uri="{FF2B5EF4-FFF2-40B4-BE49-F238E27FC236}">
                <a16:creationId xmlns:a16="http://schemas.microsoft.com/office/drawing/2014/main" id="{C3F4C134-19AD-422C-AC58-991228AFEAAC}"/>
              </a:ext>
            </a:extLst>
          </p:cNvPr>
          <p:cNvPicPr>
            <a:picLocks noChangeAspect="1"/>
          </p:cNvPicPr>
          <p:nvPr/>
        </p:nvPicPr>
        <p:blipFill>
          <a:blip r:embed="rId6"/>
          <a:stretch>
            <a:fillRect/>
          </a:stretch>
        </p:blipFill>
        <p:spPr>
          <a:xfrm>
            <a:off x="0" y="3285511"/>
            <a:ext cx="4459536" cy="1447800"/>
          </a:xfrm>
          <a:prstGeom prst="rect">
            <a:avLst/>
          </a:prstGeom>
        </p:spPr>
      </p:pic>
      <p:pic>
        <p:nvPicPr>
          <p:cNvPr id="16" name="Picture 17" descr="Description: Macintosh HD:Users:miriam:Desktop:MSMC Heart RGB Vrtl_122412.png">
            <a:extLst>
              <a:ext uri="{FF2B5EF4-FFF2-40B4-BE49-F238E27FC236}">
                <a16:creationId xmlns:a16="http://schemas.microsoft.com/office/drawing/2014/main" id="{61A6BCA4-E90D-4D3D-8D3F-4E77B7A3D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791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9EF9-688B-4F0A-B067-D5EF90A3D07D}"/>
              </a:ext>
            </a:extLst>
          </p:cNvPr>
          <p:cNvSpPr>
            <a:spLocks noGrp="1"/>
          </p:cNvSpPr>
          <p:nvPr>
            <p:ph type="title"/>
          </p:nvPr>
        </p:nvSpPr>
        <p:spPr/>
        <p:txBody>
          <a:bodyPr/>
          <a:lstStyle/>
          <a:p>
            <a:pPr algn="ctr"/>
            <a:r>
              <a:rPr lang="en-US" dirty="0"/>
              <a:t>IVL</a:t>
            </a:r>
          </a:p>
        </p:txBody>
      </p:sp>
      <p:sp>
        <p:nvSpPr>
          <p:cNvPr id="3" name="Content Placeholder 2">
            <a:extLst>
              <a:ext uri="{FF2B5EF4-FFF2-40B4-BE49-F238E27FC236}">
                <a16:creationId xmlns:a16="http://schemas.microsoft.com/office/drawing/2014/main" id="{4385088A-4B35-4F69-BFC1-F2D075E35CC7}"/>
              </a:ext>
            </a:extLst>
          </p:cNvPr>
          <p:cNvSpPr>
            <a:spLocks noGrp="1"/>
          </p:cNvSpPr>
          <p:nvPr>
            <p:ph idx="1"/>
          </p:nvPr>
        </p:nvSpPr>
        <p:spPr>
          <a:xfrm>
            <a:off x="1117294" y="1564861"/>
            <a:ext cx="4978706" cy="6107283"/>
          </a:xfrm>
        </p:spPr>
        <p:txBody>
          <a:bodyPr>
            <a:normAutofit fontScale="77500" lnSpcReduction="20000"/>
          </a:bodyPr>
          <a:lstStyle/>
          <a:p>
            <a:r>
              <a:rPr lang="en-US" dirty="0" err="1"/>
              <a:t>Iliacs</a:t>
            </a:r>
            <a:r>
              <a:rPr lang="en-US" dirty="0"/>
              <a:t>, CFA, SFA, </a:t>
            </a:r>
            <a:r>
              <a:rPr lang="en-US" dirty="0" err="1"/>
              <a:t>Poplital</a:t>
            </a:r>
            <a:r>
              <a:rPr lang="en-US" dirty="0"/>
              <a:t> and below the knee</a:t>
            </a:r>
          </a:p>
          <a:p>
            <a:r>
              <a:rPr lang="en-US" dirty="0"/>
              <a:t>M5+, S4</a:t>
            </a:r>
          </a:p>
          <a:p>
            <a:r>
              <a:rPr lang="en-US" dirty="0"/>
              <a:t>Similar technology to lithotripsy used to treat kidney stones but less energy needed than traditional lithotripsy</a:t>
            </a:r>
          </a:p>
          <a:p>
            <a:r>
              <a:rPr lang="en-US" dirty="0"/>
              <a:t>Goal to fracture the calcium not ablate it</a:t>
            </a:r>
          </a:p>
          <a:p>
            <a:r>
              <a:rPr lang="en-US" dirty="0"/>
              <a:t>Series of emitters on balloon which fire across the electrodes and create vapor bubble which expands spherically and creates the “shockwave”</a:t>
            </a:r>
          </a:p>
          <a:p>
            <a:r>
              <a:rPr lang="en-US" dirty="0"/>
              <a:t>Waves travel deeply between soft tissue because of similar acoustic impedance between water and soft tissue and fracture occurs when shockwave encounters tissue of different impedance such as transition to superficial and deep calcium</a:t>
            </a:r>
          </a:p>
          <a:p>
            <a:endParaRPr lang="en-US" dirty="0"/>
          </a:p>
          <a:p>
            <a:endParaRPr lang="en-US" dirty="0"/>
          </a:p>
        </p:txBody>
      </p:sp>
      <p:pic>
        <p:nvPicPr>
          <p:cNvPr id="5" name="Picture 4">
            <a:extLst>
              <a:ext uri="{FF2B5EF4-FFF2-40B4-BE49-F238E27FC236}">
                <a16:creationId xmlns:a16="http://schemas.microsoft.com/office/drawing/2014/main" id="{BE5856B3-0849-401D-B380-B23F21CB199F}"/>
              </a:ext>
            </a:extLst>
          </p:cNvPr>
          <p:cNvPicPr>
            <a:picLocks noChangeAspect="1"/>
          </p:cNvPicPr>
          <p:nvPr/>
        </p:nvPicPr>
        <p:blipFill>
          <a:blip r:embed="rId3"/>
          <a:stretch>
            <a:fillRect/>
          </a:stretch>
        </p:blipFill>
        <p:spPr>
          <a:xfrm>
            <a:off x="6096000" y="2159306"/>
            <a:ext cx="5562285" cy="3133833"/>
          </a:xfrm>
          <a:prstGeom prst="rect">
            <a:avLst/>
          </a:prstGeom>
        </p:spPr>
      </p:pic>
      <p:pic>
        <p:nvPicPr>
          <p:cNvPr id="6" name="Picture 17" descr="Description: Macintosh HD:Users:miriam:Desktop:MSMC Heart RGB Vrtl_122412.png">
            <a:extLst>
              <a:ext uri="{FF2B5EF4-FFF2-40B4-BE49-F238E27FC236}">
                <a16:creationId xmlns:a16="http://schemas.microsoft.com/office/drawing/2014/main" id="{D18E939E-ACC8-4026-88CE-E8DF63716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25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B25A-C9BE-4332-9038-FB9F76835D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CA7723-B326-421F-A7F6-4D9648CD653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B7A004C-A0AB-414B-99CF-85C492EE2919}"/>
              </a:ext>
            </a:extLst>
          </p:cNvPr>
          <p:cNvPicPr>
            <a:picLocks noChangeAspect="1"/>
          </p:cNvPicPr>
          <p:nvPr/>
        </p:nvPicPr>
        <p:blipFill>
          <a:blip r:embed="rId2"/>
          <a:stretch>
            <a:fillRect/>
          </a:stretch>
        </p:blipFill>
        <p:spPr>
          <a:xfrm>
            <a:off x="2797717" y="695766"/>
            <a:ext cx="9101675" cy="2124781"/>
          </a:xfrm>
          <a:prstGeom prst="rect">
            <a:avLst/>
          </a:prstGeom>
        </p:spPr>
      </p:pic>
      <p:pic>
        <p:nvPicPr>
          <p:cNvPr id="7" name="Picture 6">
            <a:extLst>
              <a:ext uri="{FF2B5EF4-FFF2-40B4-BE49-F238E27FC236}">
                <a16:creationId xmlns:a16="http://schemas.microsoft.com/office/drawing/2014/main" id="{6555493D-426F-4D37-9248-22BC0267AAB2}"/>
              </a:ext>
            </a:extLst>
          </p:cNvPr>
          <p:cNvPicPr>
            <a:picLocks noChangeAspect="1"/>
          </p:cNvPicPr>
          <p:nvPr/>
        </p:nvPicPr>
        <p:blipFill>
          <a:blip r:embed="rId3"/>
          <a:stretch>
            <a:fillRect/>
          </a:stretch>
        </p:blipFill>
        <p:spPr>
          <a:xfrm>
            <a:off x="3105545" y="3151188"/>
            <a:ext cx="5980910" cy="3462375"/>
          </a:xfrm>
          <a:prstGeom prst="rect">
            <a:avLst/>
          </a:prstGeom>
        </p:spPr>
      </p:pic>
      <p:pic>
        <p:nvPicPr>
          <p:cNvPr id="8" name="Picture 17" descr="Description: Macintosh HD:Users:miriam:Desktop:MSMC Heart RGB Vrtl_122412.png">
            <a:extLst>
              <a:ext uri="{FF2B5EF4-FFF2-40B4-BE49-F238E27FC236}">
                <a16:creationId xmlns:a16="http://schemas.microsoft.com/office/drawing/2014/main" id="{EEFEB7CC-DCC1-4A1D-9079-8CB42A1C4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9E5B1DF-AF2B-44CF-ADAE-B220E3D71B76}"/>
              </a:ext>
            </a:extLst>
          </p:cNvPr>
          <p:cNvSpPr txBox="1"/>
          <p:nvPr/>
        </p:nvSpPr>
        <p:spPr>
          <a:xfrm>
            <a:off x="6685375" y="365125"/>
            <a:ext cx="1326357" cy="400110"/>
          </a:xfrm>
          <a:prstGeom prst="rect">
            <a:avLst/>
          </a:prstGeom>
          <a:noFill/>
        </p:spPr>
        <p:txBody>
          <a:bodyPr wrap="square" rtlCol="0">
            <a:spAutoFit/>
          </a:bodyPr>
          <a:lstStyle/>
          <a:p>
            <a:pPr algn="ctr"/>
            <a:r>
              <a:rPr lang="en-US" sz="2000" b="1" dirty="0"/>
              <a:t>S4</a:t>
            </a:r>
          </a:p>
        </p:txBody>
      </p:sp>
      <p:sp>
        <p:nvSpPr>
          <p:cNvPr id="10" name="TextBox 9">
            <a:extLst>
              <a:ext uri="{FF2B5EF4-FFF2-40B4-BE49-F238E27FC236}">
                <a16:creationId xmlns:a16="http://schemas.microsoft.com/office/drawing/2014/main" id="{B6E2CB1D-761B-49B0-9D72-8BC1E0C1519E}"/>
              </a:ext>
            </a:extLst>
          </p:cNvPr>
          <p:cNvSpPr txBox="1"/>
          <p:nvPr/>
        </p:nvSpPr>
        <p:spPr>
          <a:xfrm>
            <a:off x="5932740" y="2901212"/>
            <a:ext cx="1415814" cy="369332"/>
          </a:xfrm>
          <a:prstGeom prst="rect">
            <a:avLst/>
          </a:prstGeom>
          <a:noFill/>
        </p:spPr>
        <p:txBody>
          <a:bodyPr wrap="square" rtlCol="0">
            <a:spAutoFit/>
          </a:bodyPr>
          <a:lstStyle/>
          <a:p>
            <a:pPr algn="ctr"/>
            <a:r>
              <a:rPr lang="en-US" b="1" dirty="0"/>
              <a:t>M5+</a:t>
            </a:r>
          </a:p>
        </p:txBody>
      </p:sp>
    </p:spTree>
    <p:extLst>
      <p:ext uri="{BB962C8B-B14F-4D97-AF65-F5344CB8AC3E}">
        <p14:creationId xmlns:p14="http://schemas.microsoft.com/office/powerpoint/2010/main" val="73550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0FB7-B9FA-452E-A2D4-B9933634F83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D8F496F-140E-447B-A75F-F56DC81B14C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0047C79-69BE-4758-BF36-2E299FAB6B5E}"/>
              </a:ext>
            </a:extLst>
          </p:cNvPr>
          <p:cNvPicPr>
            <a:picLocks noChangeAspect="1"/>
          </p:cNvPicPr>
          <p:nvPr/>
        </p:nvPicPr>
        <p:blipFill>
          <a:blip r:embed="rId3"/>
          <a:stretch>
            <a:fillRect/>
          </a:stretch>
        </p:blipFill>
        <p:spPr>
          <a:xfrm>
            <a:off x="3241713" y="109056"/>
            <a:ext cx="4403993" cy="1399574"/>
          </a:xfrm>
          <a:prstGeom prst="rect">
            <a:avLst/>
          </a:prstGeom>
        </p:spPr>
      </p:pic>
      <p:pic>
        <p:nvPicPr>
          <p:cNvPr id="7" name="Picture 6">
            <a:extLst>
              <a:ext uri="{FF2B5EF4-FFF2-40B4-BE49-F238E27FC236}">
                <a16:creationId xmlns:a16="http://schemas.microsoft.com/office/drawing/2014/main" id="{EF8E7E13-AF16-4E85-A8F1-8EEFCFDA5368}"/>
              </a:ext>
            </a:extLst>
          </p:cNvPr>
          <p:cNvPicPr>
            <a:picLocks noChangeAspect="1"/>
          </p:cNvPicPr>
          <p:nvPr/>
        </p:nvPicPr>
        <p:blipFill>
          <a:blip r:embed="rId4"/>
          <a:stretch>
            <a:fillRect/>
          </a:stretch>
        </p:blipFill>
        <p:spPr>
          <a:xfrm>
            <a:off x="1031283" y="2275137"/>
            <a:ext cx="4217854" cy="3631894"/>
          </a:xfrm>
          <a:prstGeom prst="rect">
            <a:avLst/>
          </a:prstGeom>
        </p:spPr>
      </p:pic>
      <p:pic>
        <p:nvPicPr>
          <p:cNvPr id="9" name="Picture 8">
            <a:extLst>
              <a:ext uri="{FF2B5EF4-FFF2-40B4-BE49-F238E27FC236}">
                <a16:creationId xmlns:a16="http://schemas.microsoft.com/office/drawing/2014/main" id="{9ADE60B2-B895-4BC2-87F1-E2BF942D6664}"/>
              </a:ext>
            </a:extLst>
          </p:cNvPr>
          <p:cNvPicPr>
            <a:picLocks noChangeAspect="1"/>
          </p:cNvPicPr>
          <p:nvPr/>
        </p:nvPicPr>
        <p:blipFill>
          <a:blip r:embed="rId5"/>
          <a:stretch>
            <a:fillRect/>
          </a:stretch>
        </p:blipFill>
        <p:spPr>
          <a:xfrm>
            <a:off x="6942864" y="1373592"/>
            <a:ext cx="3776548" cy="5434984"/>
          </a:xfrm>
          <a:prstGeom prst="rect">
            <a:avLst/>
          </a:prstGeom>
        </p:spPr>
      </p:pic>
    </p:spTree>
    <p:extLst>
      <p:ext uri="{BB962C8B-B14F-4D97-AF65-F5344CB8AC3E}">
        <p14:creationId xmlns:p14="http://schemas.microsoft.com/office/powerpoint/2010/main" val="1181962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ABDC-59B6-4F6A-8CA4-4908B6FEB4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28021C-5546-4B68-B296-7875867BEC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E8DB286-0768-4B83-A197-ACEA3C64EEB8}"/>
              </a:ext>
            </a:extLst>
          </p:cNvPr>
          <p:cNvPicPr>
            <a:picLocks noChangeAspect="1"/>
          </p:cNvPicPr>
          <p:nvPr/>
        </p:nvPicPr>
        <p:blipFill>
          <a:blip r:embed="rId3"/>
          <a:stretch>
            <a:fillRect/>
          </a:stretch>
        </p:blipFill>
        <p:spPr>
          <a:xfrm>
            <a:off x="963957" y="2463523"/>
            <a:ext cx="3124833" cy="4273224"/>
          </a:xfrm>
          <a:prstGeom prst="rect">
            <a:avLst/>
          </a:prstGeom>
        </p:spPr>
      </p:pic>
      <p:pic>
        <p:nvPicPr>
          <p:cNvPr id="7" name="Picture 6">
            <a:extLst>
              <a:ext uri="{FF2B5EF4-FFF2-40B4-BE49-F238E27FC236}">
                <a16:creationId xmlns:a16="http://schemas.microsoft.com/office/drawing/2014/main" id="{C7FE8650-7290-4FE8-AAC8-EB5F6AF45044}"/>
              </a:ext>
            </a:extLst>
          </p:cNvPr>
          <p:cNvPicPr>
            <a:picLocks noChangeAspect="1"/>
          </p:cNvPicPr>
          <p:nvPr/>
        </p:nvPicPr>
        <p:blipFill>
          <a:blip r:embed="rId4"/>
          <a:stretch>
            <a:fillRect/>
          </a:stretch>
        </p:blipFill>
        <p:spPr>
          <a:xfrm>
            <a:off x="3820501" y="185002"/>
            <a:ext cx="4981976" cy="1834892"/>
          </a:xfrm>
          <a:prstGeom prst="rect">
            <a:avLst/>
          </a:prstGeom>
        </p:spPr>
      </p:pic>
      <p:pic>
        <p:nvPicPr>
          <p:cNvPr id="11" name="Picture 10">
            <a:extLst>
              <a:ext uri="{FF2B5EF4-FFF2-40B4-BE49-F238E27FC236}">
                <a16:creationId xmlns:a16="http://schemas.microsoft.com/office/drawing/2014/main" id="{E17CC120-D0FD-4187-8DAF-DA8E7E1F4724}"/>
              </a:ext>
            </a:extLst>
          </p:cNvPr>
          <p:cNvPicPr>
            <a:picLocks noChangeAspect="1"/>
          </p:cNvPicPr>
          <p:nvPr/>
        </p:nvPicPr>
        <p:blipFill>
          <a:blip r:embed="rId5"/>
          <a:stretch>
            <a:fillRect/>
          </a:stretch>
        </p:blipFill>
        <p:spPr>
          <a:xfrm>
            <a:off x="4214547" y="2809301"/>
            <a:ext cx="3772682" cy="2976218"/>
          </a:xfrm>
          <a:prstGeom prst="rect">
            <a:avLst/>
          </a:prstGeom>
        </p:spPr>
      </p:pic>
      <p:pic>
        <p:nvPicPr>
          <p:cNvPr id="13" name="Picture 12">
            <a:extLst>
              <a:ext uri="{FF2B5EF4-FFF2-40B4-BE49-F238E27FC236}">
                <a16:creationId xmlns:a16="http://schemas.microsoft.com/office/drawing/2014/main" id="{AF8CA987-939A-414D-808E-46846368CC5C}"/>
              </a:ext>
            </a:extLst>
          </p:cNvPr>
          <p:cNvPicPr>
            <a:picLocks noChangeAspect="1"/>
          </p:cNvPicPr>
          <p:nvPr/>
        </p:nvPicPr>
        <p:blipFill>
          <a:blip r:embed="rId6"/>
          <a:stretch>
            <a:fillRect/>
          </a:stretch>
        </p:blipFill>
        <p:spPr>
          <a:xfrm>
            <a:off x="8572462" y="2712884"/>
            <a:ext cx="3591671" cy="3599016"/>
          </a:xfrm>
          <a:prstGeom prst="rect">
            <a:avLst/>
          </a:prstGeom>
        </p:spPr>
      </p:pic>
    </p:spTree>
    <p:extLst>
      <p:ext uri="{BB962C8B-B14F-4D97-AF65-F5344CB8AC3E}">
        <p14:creationId xmlns:p14="http://schemas.microsoft.com/office/powerpoint/2010/main" val="2262556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776" y="2548318"/>
            <a:ext cx="10515600" cy="1325563"/>
          </a:xfrm>
        </p:spPr>
        <p:txBody>
          <a:bodyPr/>
          <a:lstStyle/>
          <a:p>
            <a:r>
              <a:rPr lang="en-US" dirty="0"/>
              <a:t>Thank you</a:t>
            </a:r>
          </a:p>
        </p:txBody>
      </p:sp>
      <p:pic>
        <p:nvPicPr>
          <p:cNvPr id="4" name="Picture 17" descr="Description: Macintosh HD:Users:miriam:Desktop:MSMC Heart RGB Vrtl_1224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33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f.leftle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7092" y="1600200"/>
            <a:ext cx="4323388" cy="4323388"/>
          </a:xfrm>
          <a:prstGeom prst="rect">
            <a:avLst/>
          </a:prstGeom>
        </p:spPr>
      </p:pic>
      <p:pic>
        <p:nvPicPr>
          <p:cNvPr id="5" name="f.iliac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65932" y="1637474"/>
            <a:ext cx="4323388" cy="4323388"/>
          </a:xfrm>
          <a:prstGeom prst="rect">
            <a:avLst/>
          </a:prstGeom>
        </p:spPr>
      </p:pic>
      <p:pic>
        <p:nvPicPr>
          <p:cNvPr id="10" name="Picture 2">
            <a:extLst>
              <a:ext uri="{FF2B5EF4-FFF2-40B4-BE49-F238E27FC236}">
                <a16:creationId xmlns:a16="http://schemas.microsoft.com/office/drawing/2014/main" id="{1927FFA2-4CE7-4A68-94D8-494480519C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476" y="438957"/>
            <a:ext cx="1090612"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11A6AFB3-4ACF-483B-90CC-875974A76469}"/>
              </a:ext>
            </a:extLst>
          </p:cNvPr>
          <p:cNvSpPr txBox="1">
            <a:spLocks/>
          </p:cNvSpPr>
          <p:nvPr/>
        </p:nvSpPr>
        <p:spPr>
          <a:xfrm>
            <a:off x="832782" y="460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Angiogram:</a:t>
            </a:r>
          </a:p>
        </p:txBody>
      </p:sp>
      <p:sp>
        <p:nvSpPr>
          <p:cNvPr id="8" name="Rectangle 7">
            <a:extLst>
              <a:ext uri="{FF2B5EF4-FFF2-40B4-BE49-F238E27FC236}">
                <a16:creationId xmlns:a16="http://schemas.microsoft.com/office/drawing/2014/main" id="{C7234CC9-F3F4-4F49-8709-63F26F9F62E3}"/>
              </a:ext>
            </a:extLst>
          </p:cNvPr>
          <p:cNvSpPr/>
          <p:nvPr/>
        </p:nvSpPr>
        <p:spPr>
          <a:xfrm>
            <a:off x="1665932" y="1637474"/>
            <a:ext cx="958396" cy="493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A5BCE0-106D-4A2C-8232-CBEBD1758DC4}"/>
              </a:ext>
            </a:extLst>
          </p:cNvPr>
          <p:cNvSpPr/>
          <p:nvPr/>
        </p:nvSpPr>
        <p:spPr>
          <a:xfrm>
            <a:off x="6447092" y="1600200"/>
            <a:ext cx="849820" cy="530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52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 fill="hold"/>
                                        <p:tgtEl>
                                          <p:spTgt spid="5"/>
                                        </p:tgtEl>
                                      </p:cBhvr>
                                    </p:cmd>
                                  </p:childTnLst>
                                </p:cTn>
                              </p:par>
                            </p:childTnLst>
                          </p:cTn>
                        </p:par>
                        <p:par>
                          <p:cTn id="7" fill="hold">
                            <p:stCondLst>
                              <p:cond delay="769"/>
                            </p:stCondLst>
                            <p:childTnLst>
                              <p:par>
                                <p:cTn id="8" presetID="1" presetClass="mediacall" presetSubtype="0" fill="hold" nodeType="afterEffect">
                                  <p:stCondLst>
                                    <p:cond delay="0"/>
                                  </p:stCondLst>
                                  <p:childTnLst>
                                    <p:cmd type="call" cmd="playFrom(0.0)">
                                      <p:cBhvr>
                                        <p:cTn id="9" dur="14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1CE8-02B5-4C16-B1B4-75FF67C3153D}"/>
              </a:ext>
            </a:extLst>
          </p:cNvPr>
          <p:cNvSpPr>
            <a:spLocks noGrp="1"/>
          </p:cNvSpPr>
          <p:nvPr>
            <p:ph type="title"/>
          </p:nvPr>
        </p:nvSpPr>
        <p:spPr/>
        <p:txBody>
          <a:bodyPr/>
          <a:lstStyle/>
          <a:p>
            <a:endParaRPr lang="en-US"/>
          </a:p>
        </p:txBody>
      </p:sp>
      <p:pic>
        <p:nvPicPr>
          <p:cNvPr id="4" name="f.left leg.avi">
            <a:hlinkClick r:id="" action="ppaction://media"/>
            <a:extLst>
              <a:ext uri="{FF2B5EF4-FFF2-40B4-BE49-F238E27FC236}">
                <a16:creationId xmlns:a16="http://schemas.microsoft.com/office/drawing/2014/main" id="{DA2A96DE-804B-4AB4-B605-EDDCF133676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9251" y="2177134"/>
            <a:ext cx="3428137" cy="3428137"/>
          </a:xfrm>
          <a:prstGeom prst="rect">
            <a:avLst/>
          </a:prstGeom>
        </p:spPr>
      </p:pic>
      <p:pic>
        <p:nvPicPr>
          <p:cNvPr id="5" name="f.leftlegbelow knee.avi">
            <a:hlinkClick r:id="" action="ppaction://media"/>
            <a:extLst>
              <a:ext uri="{FF2B5EF4-FFF2-40B4-BE49-F238E27FC236}">
                <a16:creationId xmlns:a16="http://schemas.microsoft.com/office/drawing/2014/main" id="{CB07A996-9307-45A6-B79D-296C02AA6BA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040067" y="2134953"/>
            <a:ext cx="3428136" cy="3428136"/>
          </a:xfrm>
          <a:prstGeom prst="rect">
            <a:avLst/>
          </a:prstGeom>
        </p:spPr>
      </p:pic>
      <p:pic>
        <p:nvPicPr>
          <p:cNvPr id="6" name="f.leftfoot.avi">
            <a:hlinkClick r:id="" action="ppaction://media"/>
            <a:extLst>
              <a:ext uri="{FF2B5EF4-FFF2-40B4-BE49-F238E27FC236}">
                <a16:creationId xmlns:a16="http://schemas.microsoft.com/office/drawing/2014/main" id="{F6C0A870-640F-4C45-A4B6-EDAEF7397738}"/>
              </a:ext>
            </a:extLst>
          </p:cNvPr>
          <p:cNvPicPr>
            <a:picLocks noGrp="1" noChangeAspect="1"/>
          </p:cNvPicPr>
          <p:nvPr>
            <p:ph idx="1"/>
            <a:videoFile r:link="rId6"/>
            <p:extLst>
              <p:ext uri="{DAA4B4D4-6D71-4841-9C94-3DE7FCFB9230}">
                <p14:media xmlns:p14="http://schemas.microsoft.com/office/powerpoint/2010/main" r:embed="rId5"/>
              </p:ext>
            </p:extLst>
          </p:nvPr>
        </p:nvPicPr>
        <p:blipFill>
          <a:blip r:embed="rId10"/>
          <a:stretch>
            <a:fillRect/>
          </a:stretch>
        </p:blipFill>
        <p:spPr>
          <a:xfrm>
            <a:off x="8033925" y="2062810"/>
            <a:ext cx="3511296" cy="3511296"/>
          </a:xfrm>
          <a:prstGeom prst="rect">
            <a:avLst/>
          </a:prstGeom>
        </p:spPr>
      </p:pic>
      <p:pic>
        <p:nvPicPr>
          <p:cNvPr id="7" name="Picture 2">
            <a:extLst>
              <a:ext uri="{FF2B5EF4-FFF2-40B4-BE49-F238E27FC236}">
                <a16:creationId xmlns:a16="http://schemas.microsoft.com/office/drawing/2014/main" id="{B7767660-CBC6-4EEA-8CC2-A7F47B8BC0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476" y="438957"/>
            <a:ext cx="1090612"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141AD286-DB78-431B-BAEF-7701D8404AE6}"/>
              </a:ext>
            </a:extLst>
          </p:cNvPr>
          <p:cNvSpPr txBox="1">
            <a:spLocks/>
          </p:cNvSpPr>
          <p:nvPr/>
        </p:nvSpPr>
        <p:spPr>
          <a:xfrm>
            <a:off x="832782" y="460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Angiogram:</a:t>
            </a:r>
          </a:p>
        </p:txBody>
      </p:sp>
      <p:sp>
        <p:nvSpPr>
          <p:cNvPr id="10" name="Rectangle 9">
            <a:extLst>
              <a:ext uri="{FF2B5EF4-FFF2-40B4-BE49-F238E27FC236}">
                <a16:creationId xmlns:a16="http://schemas.microsoft.com/office/drawing/2014/main" id="{BAEA52CE-A537-4E24-84EF-43746C799778}"/>
              </a:ext>
            </a:extLst>
          </p:cNvPr>
          <p:cNvSpPr/>
          <p:nvPr/>
        </p:nvSpPr>
        <p:spPr>
          <a:xfrm>
            <a:off x="287476" y="2177134"/>
            <a:ext cx="736652" cy="364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91B7C-F301-4389-A90E-EB678A25A2F5}"/>
              </a:ext>
            </a:extLst>
          </p:cNvPr>
          <p:cNvSpPr/>
          <p:nvPr/>
        </p:nvSpPr>
        <p:spPr>
          <a:xfrm>
            <a:off x="4040067" y="2134953"/>
            <a:ext cx="797109" cy="407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1BC3BF-08BE-4396-9DE2-96275D03281D}"/>
              </a:ext>
            </a:extLst>
          </p:cNvPr>
          <p:cNvSpPr/>
          <p:nvPr/>
        </p:nvSpPr>
        <p:spPr>
          <a:xfrm>
            <a:off x="8033925" y="2093975"/>
            <a:ext cx="790035" cy="448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 fill="hold"/>
                                        <p:tgtEl>
                                          <p:spTgt spid="4"/>
                                        </p:tgtEl>
                                      </p:cBhvr>
                                    </p:cmd>
                                  </p:childTnLst>
                                </p:cTn>
                              </p:par>
                            </p:childTnLst>
                          </p:cTn>
                        </p:par>
                        <p:par>
                          <p:cTn id="7" fill="hold">
                            <p:stCondLst>
                              <p:cond delay="2076"/>
                            </p:stCondLst>
                            <p:childTnLst>
                              <p:par>
                                <p:cTn id="8" presetID="1" presetClass="mediacall" presetSubtype="0" fill="hold" nodeType="afterEffect">
                                  <p:stCondLst>
                                    <p:cond delay="0"/>
                                  </p:stCondLst>
                                  <p:childTnLst>
                                    <p:cmd type="call" cmd="playFrom(0.0)">
                                      <p:cBhvr>
                                        <p:cTn id="9" dur="2000" fill="hold"/>
                                        <p:tgtEl>
                                          <p:spTgt spid="5"/>
                                        </p:tgtEl>
                                      </p:cBhvr>
                                    </p:cmd>
                                  </p:childTnLst>
                                </p:cTn>
                              </p:par>
                            </p:childTnLst>
                          </p:cTn>
                        </p:par>
                        <p:par>
                          <p:cTn id="10" fill="hold">
                            <p:stCondLst>
                              <p:cond delay="4076"/>
                            </p:stCondLst>
                            <p:childTnLst>
                              <p:par>
                                <p:cTn id="11" presetID="1" presetClass="mediacall" presetSubtype="0" fill="hold" nodeType="afterEffect">
                                  <p:stCondLst>
                                    <p:cond delay="0"/>
                                  </p:stCondLst>
                                  <p:childTnLst>
                                    <p:cmd type="call" cmd="playFrom(0.0)">
                                      <p:cBhvr>
                                        <p:cTn id="12" dur="21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65125"/>
            <a:ext cx="10515600" cy="1325563"/>
          </a:xfrm>
        </p:spPr>
        <p:txBody>
          <a:bodyPr/>
          <a:lstStyle/>
          <a:p>
            <a:r>
              <a:rPr lang="en-US" dirty="0"/>
              <a:t>Heart/Vascular team discussion</a:t>
            </a:r>
          </a:p>
        </p:txBody>
      </p:sp>
      <p:pic>
        <p:nvPicPr>
          <p:cNvPr id="4" name="Picture 17" descr="Description: Macintosh HD:Users:miriam:Desktop:MSMC Heart RGB Vrtl_1224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r>
              <a:rPr lang="en-US" dirty="0"/>
              <a:t>Due to non healing ulcer and ongoing pain, the patient was brought to </a:t>
            </a:r>
            <a:r>
              <a:rPr lang="en-US" dirty="0" err="1"/>
              <a:t>cath</a:t>
            </a:r>
            <a:r>
              <a:rPr lang="en-US" dirty="0"/>
              <a:t> lab for left SFA CTO revascularization.  </a:t>
            </a:r>
          </a:p>
        </p:txBody>
      </p:sp>
    </p:spTree>
    <p:extLst>
      <p:ext uri="{BB962C8B-B14F-4D97-AF65-F5344CB8AC3E}">
        <p14:creationId xmlns:p14="http://schemas.microsoft.com/office/powerpoint/2010/main" val="106279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992" y="500062"/>
            <a:ext cx="10515600" cy="1325563"/>
          </a:xfrm>
        </p:spPr>
        <p:txBody>
          <a:bodyPr/>
          <a:lstStyle/>
          <a:p>
            <a:r>
              <a:rPr lang="en-US" dirty="0"/>
              <a:t>Case discussion points</a:t>
            </a:r>
          </a:p>
        </p:txBody>
      </p:sp>
      <p:sp>
        <p:nvSpPr>
          <p:cNvPr id="3" name="Content Placeholder 2"/>
          <p:cNvSpPr>
            <a:spLocks noGrp="1"/>
          </p:cNvSpPr>
          <p:nvPr>
            <p:ph idx="1"/>
          </p:nvPr>
        </p:nvSpPr>
        <p:spPr>
          <a:xfrm>
            <a:off x="838200" y="1825625"/>
            <a:ext cx="10515600" cy="1603375"/>
          </a:xfrm>
        </p:spPr>
        <p:txBody>
          <a:bodyPr/>
          <a:lstStyle/>
          <a:p>
            <a:r>
              <a:rPr lang="en-US" dirty="0"/>
              <a:t>Algorithms for crossing CTOs</a:t>
            </a:r>
          </a:p>
          <a:p>
            <a:r>
              <a:rPr lang="en-US" dirty="0"/>
              <a:t>CTO crossing Techniques and Devices</a:t>
            </a:r>
          </a:p>
          <a:p>
            <a:r>
              <a:rPr lang="en-US" dirty="0"/>
              <a:t>Treatment of Calcium once you cross</a:t>
            </a:r>
          </a:p>
        </p:txBody>
      </p:sp>
      <p:pic>
        <p:nvPicPr>
          <p:cNvPr id="4" name="Picture 17" descr="Description: Macintosh HD:Users:miriam:Desktop:MSMC Heart RGB Vrtl_1224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39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963" y="0"/>
            <a:ext cx="10515600" cy="1325563"/>
          </a:xfrm>
        </p:spPr>
        <p:txBody>
          <a:bodyPr/>
          <a:lstStyle/>
          <a:p>
            <a:pPr algn="ctr"/>
            <a:r>
              <a:rPr lang="en-US" dirty="0"/>
              <a:t>Algorithms</a:t>
            </a:r>
          </a:p>
        </p:txBody>
      </p:sp>
      <p:pic>
        <p:nvPicPr>
          <p:cNvPr id="6" name="Content Placeholder 5">
            <a:extLst>
              <a:ext uri="{FF2B5EF4-FFF2-40B4-BE49-F238E27FC236}">
                <a16:creationId xmlns:a16="http://schemas.microsoft.com/office/drawing/2014/main" id="{6FC1C9CC-A252-45A2-B09E-AB50ACF8047A}"/>
              </a:ext>
            </a:extLst>
          </p:cNvPr>
          <p:cNvPicPr>
            <a:picLocks noGrp="1" noChangeAspect="1"/>
          </p:cNvPicPr>
          <p:nvPr>
            <p:ph idx="1"/>
          </p:nvPr>
        </p:nvPicPr>
        <p:blipFill>
          <a:blip r:embed="rId3"/>
          <a:stretch>
            <a:fillRect/>
          </a:stretch>
        </p:blipFill>
        <p:spPr>
          <a:xfrm>
            <a:off x="1966231" y="977267"/>
            <a:ext cx="8451397" cy="5757343"/>
          </a:xfrm>
        </p:spPr>
      </p:pic>
      <p:pic>
        <p:nvPicPr>
          <p:cNvPr id="4" name="Picture 17" descr="Description: Macintosh HD:Users:miriam:Desktop:MSMC Heart RGB Vrtl_1224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2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FFBE-887F-474F-9F2F-45AA50933DB8}"/>
              </a:ext>
            </a:extLst>
          </p:cNvPr>
          <p:cNvSpPr>
            <a:spLocks noGrp="1"/>
          </p:cNvSpPr>
          <p:nvPr>
            <p:ph type="title"/>
          </p:nvPr>
        </p:nvSpPr>
        <p:spPr>
          <a:xfrm>
            <a:off x="838200" y="76766"/>
            <a:ext cx="10515600" cy="1325563"/>
          </a:xfrm>
        </p:spPr>
        <p:txBody>
          <a:bodyPr/>
          <a:lstStyle/>
          <a:p>
            <a:pPr algn="ctr"/>
            <a:r>
              <a:rPr lang="en-US" dirty="0"/>
              <a:t>Algorithms</a:t>
            </a:r>
          </a:p>
        </p:txBody>
      </p:sp>
      <p:sp>
        <p:nvSpPr>
          <p:cNvPr id="3" name="Content Placeholder 2">
            <a:extLst>
              <a:ext uri="{FF2B5EF4-FFF2-40B4-BE49-F238E27FC236}">
                <a16:creationId xmlns:a16="http://schemas.microsoft.com/office/drawing/2014/main" id="{1B3616EB-9D19-4168-9F2F-9F380745DAB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B817EE3-78B3-47BF-A30C-5A227066CE9A}"/>
              </a:ext>
            </a:extLst>
          </p:cNvPr>
          <p:cNvPicPr>
            <a:picLocks noChangeAspect="1"/>
          </p:cNvPicPr>
          <p:nvPr/>
        </p:nvPicPr>
        <p:blipFill>
          <a:blip r:embed="rId3"/>
          <a:stretch>
            <a:fillRect/>
          </a:stretch>
        </p:blipFill>
        <p:spPr>
          <a:xfrm>
            <a:off x="1879051" y="979033"/>
            <a:ext cx="8433897" cy="5197930"/>
          </a:xfrm>
          <a:prstGeom prst="rect">
            <a:avLst/>
          </a:prstGeom>
        </p:spPr>
      </p:pic>
    </p:spTree>
    <p:extLst>
      <p:ext uri="{BB962C8B-B14F-4D97-AF65-F5344CB8AC3E}">
        <p14:creationId xmlns:p14="http://schemas.microsoft.com/office/powerpoint/2010/main" val="3678466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992" y="236131"/>
            <a:ext cx="10515600" cy="1325563"/>
          </a:xfrm>
        </p:spPr>
        <p:txBody>
          <a:bodyPr/>
          <a:lstStyle/>
          <a:p>
            <a:pPr algn="ctr"/>
            <a:r>
              <a:rPr lang="en-US" dirty="0"/>
              <a:t>Access</a:t>
            </a:r>
          </a:p>
        </p:txBody>
      </p:sp>
      <p:pic>
        <p:nvPicPr>
          <p:cNvPr id="4" name="Picture 17" descr="Description: Macintosh HD:Users:miriam:Desktop:MSMC Heart RGB Vrtl_1224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 y="107139"/>
            <a:ext cx="1091184" cy="15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E9C11871-4954-4746-8B09-4DA38997B211}"/>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05337BB3-AC8B-4018-981D-F625EB3C1FBF}"/>
              </a:ext>
            </a:extLst>
          </p:cNvPr>
          <p:cNvPicPr>
            <a:picLocks noChangeAspect="1"/>
          </p:cNvPicPr>
          <p:nvPr/>
        </p:nvPicPr>
        <p:blipFill>
          <a:blip r:embed="rId4"/>
          <a:stretch>
            <a:fillRect/>
          </a:stretch>
        </p:blipFill>
        <p:spPr>
          <a:xfrm>
            <a:off x="292608" y="2645228"/>
            <a:ext cx="4863812" cy="3133271"/>
          </a:xfrm>
          <a:prstGeom prst="rect">
            <a:avLst/>
          </a:prstGeom>
        </p:spPr>
      </p:pic>
      <p:pic>
        <p:nvPicPr>
          <p:cNvPr id="13" name="Picture 12">
            <a:extLst>
              <a:ext uri="{FF2B5EF4-FFF2-40B4-BE49-F238E27FC236}">
                <a16:creationId xmlns:a16="http://schemas.microsoft.com/office/drawing/2014/main" id="{1FA2F8FC-53BA-44BA-945F-28A2111F0404}"/>
              </a:ext>
            </a:extLst>
          </p:cNvPr>
          <p:cNvPicPr>
            <a:picLocks noChangeAspect="1"/>
          </p:cNvPicPr>
          <p:nvPr/>
        </p:nvPicPr>
        <p:blipFill>
          <a:blip r:embed="rId5"/>
          <a:stretch>
            <a:fillRect/>
          </a:stretch>
        </p:blipFill>
        <p:spPr>
          <a:xfrm>
            <a:off x="5127943" y="1600994"/>
            <a:ext cx="6847649" cy="4800600"/>
          </a:xfrm>
          <a:prstGeom prst="rect">
            <a:avLst/>
          </a:prstGeom>
        </p:spPr>
      </p:pic>
    </p:spTree>
    <p:extLst>
      <p:ext uri="{BB962C8B-B14F-4D97-AF65-F5344CB8AC3E}">
        <p14:creationId xmlns:p14="http://schemas.microsoft.com/office/powerpoint/2010/main" val="3048368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29554</TotalTime>
  <Words>2693</Words>
  <Application>Microsoft Office PowerPoint</Application>
  <PresentationFormat>Widescreen</PresentationFormat>
  <Paragraphs>123</Paragraphs>
  <Slides>28</Slides>
  <Notes>17</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acumin-pro</vt:lpstr>
      <vt:lpstr>Arial</vt:lpstr>
      <vt:lpstr>BlinkMacSystemFont</vt:lpstr>
      <vt:lpstr>Calibri</vt:lpstr>
      <vt:lpstr>Calibri Light</vt:lpstr>
      <vt:lpstr>HelveticaNeue</vt:lpstr>
      <vt:lpstr>Open Sans</vt:lpstr>
      <vt:lpstr>Roboto</vt:lpstr>
      <vt:lpstr>Office Theme</vt:lpstr>
      <vt:lpstr>PowerPoint Presentation</vt:lpstr>
      <vt:lpstr>Diagnostics:</vt:lpstr>
      <vt:lpstr>PowerPoint Presentation</vt:lpstr>
      <vt:lpstr>PowerPoint Presentation</vt:lpstr>
      <vt:lpstr>Heart/Vascular team discussion</vt:lpstr>
      <vt:lpstr>Case discussion points</vt:lpstr>
      <vt:lpstr>Algorithms</vt:lpstr>
      <vt:lpstr>Algorithms</vt:lpstr>
      <vt:lpstr>Access</vt:lpstr>
      <vt:lpstr>Access</vt:lpstr>
      <vt:lpstr>Pedal Access</vt:lpstr>
      <vt:lpstr>Pedal Access</vt:lpstr>
      <vt:lpstr>Guidewires</vt:lpstr>
      <vt:lpstr>PowerPoint Presentation</vt:lpstr>
      <vt:lpstr>Devices:</vt:lpstr>
      <vt:lpstr>Outback Device: Cordis</vt:lpstr>
      <vt:lpstr>Pioneer Plus Re-entry CTO device</vt:lpstr>
      <vt:lpstr>Pioneer Plus Re-entry CTO device</vt:lpstr>
      <vt:lpstr>Treatment of Calcium</vt:lpstr>
      <vt:lpstr>Devices Available</vt:lpstr>
      <vt:lpstr>CSI</vt:lpstr>
      <vt:lpstr>PowerPoint Presentation</vt:lpstr>
      <vt:lpstr>PowerPoint Presentation</vt:lpstr>
      <vt:lpstr>IVL</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CVICATHFELLOW</dc:creator>
  <cp:lastModifiedBy>Medinbox SBI</cp:lastModifiedBy>
  <cp:revision>135</cp:revision>
  <dcterms:created xsi:type="dcterms:W3CDTF">2021-08-17T16:35:19Z</dcterms:created>
  <dcterms:modified xsi:type="dcterms:W3CDTF">2022-11-30T14:02:58Z</dcterms:modified>
</cp:coreProperties>
</file>