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83" r:id="rId3"/>
    <p:sldId id="282" r:id="rId4"/>
    <p:sldId id="281" r:id="rId5"/>
    <p:sldId id="280" r:id="rId6"/>
    <p:sldId id="288" r:id="rId7"/>
    <p:sldId id="279" r:id="rId8"/>
    <p:sldId id="277" r:id="rId9"/>
    <p:sldId id="278" r:id="rId10"/>
    <p:sldId id="285" r:id="rId11"/>
    <p:sldId id="276" r:id="rId12"/>
    <p:sldId id="275" r:id="rId13"/>
    <p:sldId id="287" r:id="rId14"/>
    <p:sldId id="286" r:id="rId15"/>
    <p:sldId id="284" r:id="rId16"/>
  </p:sldIdLst>
  <p:sldSz cx="10287000" cy="6858000" type="35mm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F89"/>
    <a:srgbClr val="FF9900"/>
    <a:srgbClr val="00FFFF"/>
    <a:srgbClr val="CC3300"/>
    <a:srgbClr val="00CDC8"/>
    <a:srgbClr val="AFFFFF"/>
    <a:srgbClr val="0066FF"/>
    <a:srgbClr val="FF4B4B"/>
    <a:srgbClr val="0000FF"/>
    <a:srgbClr val="FF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25" autoAdjust="0"/>
    <p:restoredTop sz="96265" autoAdjust="0"/>
  </p:normalViewPr>
  <p:slideViewPr>
    <p:cSldViewPr snapToGrid="0">
      <p:cViewPr varScale="1">
        <p:scale>
          <a:sx n="107" d="100"/>
          <a:sy n="107" d="100"/>
        </p:scale>
        <p:origin x="594" y="3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503116222178627E-2"/>
          <c:y val="0.21358662987524057"/>
          <c:w val="0.94725252024290263"/>
          <c:h val="0.498794765775905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POT before SBD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In-stent prox (Segment b)</c:v>
                </c:pt>
                <c:pt idx="1">
                  <c:v>Core's prox edge (Segment c)</c:v>
                </c:pt>
                <c:pt idx="2">
                  <c:v>bifurcation score (Segment d)</c:v>
                </c:pt>
                <c:pt idx="3">
                  <c:v>Core's distal edge (Segment e)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19.899999999999999</c:v>
                </c:pt>
                <c:pt idx="1">
                  <c:v>14.5</c:v>
                </c:pt>
                <c:pt idx="2">
                  <c:v>0.6</c:v>
                </c:pt>
                <c:pt idx="3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AF-4FB1-823E-92FCA4A377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POT final</c:v>
                </c:pt>
              </c:strCache>
            </c:strRef>
          </c:tx>
          <c:spPr>
            <a:solidFill>
              <a:srgbClr val="AFFF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In-stent prox (Segment b)</c:v>
                </c:pt>
                <c:pt idx="1">
                  <c:v>Core's prox edge (Segment c)</c:v>
                </c:pt>
                <c:pt idx="2">
                  <c:v>bifurcation score (Segment d)</c:v>
                </c:pt>
                <c:pt idx="3">
                  <c:v>Core's distal edge (Segment e)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14.8</c:v>
                </c:pt>
                <c:pt idx="1">
                  <c:v>10.4</c:v>
                </c:pt>
                <c:pt idx="2">
                  <c:v>1.4</c:v>
                </c:pt>
                <c:pt idx="3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AF-4FB1-823E-92FCA4A377E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KBT before SBD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In-stent prox (Segment b)</c:v>
                </c:pt>
                <c:pt idx="1">
                  <c:v>Core's prox edge (Segment c)</c:v>
                </c:pt>
                <c:pt idx="2">
                  <c:v>bifurcation score (Segment d)</c:v>
                </c:pt>
                <c:pt idx="3">
                  <c:v>Core's distal edge (Segment e)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28</c:v>
                </c:pt>
                <c:pt idx="1">
                  <c:v>17</c:v>
                </c:pt>
                <c:pt idx="2">
                  <c:v>1.3</c:v>
                </c:pt>
                <c:pt idx="3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AF-4FB1-823E-92FCA4A377E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KBT final</c:v>
                </c:pt>
              </c:strCache>
            </c:strRef>
          </c:tx>
          <c:spPr>
            <a:solidFill>
              <a:srgbClr val="FFCF8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In-stent prox (Segment b)</c:v>
                </c:pt>
                <c:pt idx="1">
                  <c:v>Core's prox edge (Segment c)</c:v>
                </c:pt>
                <c:pt idx="2">
                  <c:v>bifurcation score (Segment d)</c:v>
                </c:pt>
                <c:pt idx="3">
                  <c:v>Core's distal edge (Segment e)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9.9</c:v>
                </c:pt>
                <c:pt idx="1">
                  <c:v>7.7</c:v>
                </c:pt>
                <c:pt idx="2">
                  <c:v>1.1000000000000001</c:v>
                </c:pt>
                <c:pt idx="3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AF-4FB1-823E-92FCA4A377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5"/>
        <c:axId val="431106832"/>
        <c:axId val="431115032"/>
      </c:barChart>
      <c:catAx>
        <c:axId val="43110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222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1115032"/>
        <c:crosses val="autoZero"/>
        <c:auto val="1"/>
        <c:lblAlgn val="ctr"/>
        <c:lblOffset val="10"/>
        <c:noMultiLvlLbl val="0"/>
      </c:catAx>
      <c:valAx>
        <c:axId val="4311150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2225"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1106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240592254868216"/>
          <c:y val="0.94618276754705599"/>
          <c:w val="0.53942670451018782"/>
          <c:h val="4.5722324344535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018215057153686E-2"/>
          <c:y val="0.17991382327209099"/>
          <c:w val="0.93852692017291306"/>
          <c:h val="0.740345144356955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POT (n=51)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Death</c:v>
                </c:pt>
                <c:pt idx="1">
                  <c:v>MI</c:v>
                </c:pt>
                <c:pt idx="2">
                  <c:v>CD-TLR</c:v>
                </c:pt>
                <c:pt idx="3">
                  <c:v>TVR</c:v>
                </c:pt>
                <c:pt idx="4">
                  <c:v>ST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69-4F4C-B983-333CB2970B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KBT (n=52)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Death</c:v>
                </c:pt>
                <c:pt idx="1">
                  <c:v>MI</c:v>
                </c:pt>
                <c:pt idx="2">
                  <c:v>CD-TLR</c:v>
                </c:pt>
                <c:pt idx="3">
                  <c:v>TVR</c:v>
                </c:pt>
                <c:pt idx="4">
                  <c:v>ST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1.9</c:v>
                </c:pt>
                <c:pt idx="2">
                  <c:v>1.9</c:v>
                </c:pt>
                <c:pt idx="3">
                  <c:v>3.8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69-4F4C-B983-333CB2970B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-27"/>
        <c:axId val="628219056"/>
        <c:axId val="628222008"/>
      </c:barChart>
      <c:catAx>
        <c:axId val="62821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22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8222008"/>
        <c:crosses val="autoZero"/>
        <c:auto val="1"/>
        <c:lblAlgn val="ctr"/>
        <c:lblOffset val="10"/>
        <c:noMultiLvlLbl val="0"/>
      </c:catAx>
      <c:valAx>
        <c:axId val="6282220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2225"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821905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E3E6-47D2-B58A-4FD4288987C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p&lt;0.01</c:v>
                </c:pt>
                <c:pt idx="1">
                  <c:v>p&lt;0.01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16.100000000000001</c:v>
                </c:pt>
                <c:pt idx="1">
                  <c:v>14.07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E6-47D2-B58A-4FD4288987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FF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CF8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E3E6-47D2-B58A-4FD4288987C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p&lt;0.01</c:v>
                </c:pt>
                <c:pt idx="1">
                  <c:v>p&lt;0.01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9.9</c:v>
                </c:pt>
                <c:pt idx="1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E6-47D2-B58A-4FD4288987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5075832"/>
        <c:axId val="625076488"/>
      </c:barChart>
      <c:catAx>
        <c:axId val="625075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22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5076488"/>
        <c:crosses val="autoZero"/>
        <c:auto val="1"/>
        <c:lblAlgn val="ctr"/>
        <c:lblOffset val="200"/>
        <c:noMultiLvlLbl val="0"/>
      </c:catAx>
      <c:valAx>
        <c:axId val="625076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2225"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5075832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122363"/>
            <a:ext cx="87439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1" t="12083" r="35853" b="19444"/>
          <a:stretch/>
        </p:blipFill>
        <p:spPr>
          <a:xfrm>
            <a:off x="9917438" y="19051"/>
            <a:ext cx="340987" cy="39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2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18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365125"/>
            <a:ext cx="221813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365125"/>
            <a:ext cx="652581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1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4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1709740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4589465"/>
            <a:ext cx="88725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4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1825625"/>
            <a:ext cx="4371975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1825625"/>
            <a:ext cx="4371975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8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365127"/>
            <a:ext cx="887253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1681163"/>
            <a:ext cx="43518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2505075"/>
            <a:ext cx="4351883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1681163"/>
            <a:ext cx="43733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2505075"/>
            <a:ext cx="437331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9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987427"/>
            <a:ext cx="520779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2057400"/>
            <a:ext cx="3317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69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987427"/>
            <a:ext cx="520779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2057400"/>
            <a:ext cx="3317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0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365127"/>
            <a:ext cx="88725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1825625"/>
            <a:ext cx="88725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488AA-19C0-407C-9578-E833DBED4E34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4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28"/>
            </a:gs>
            <a:gs pos="50000">
              <a:srgbClr val="00009C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9247"/>
            <a:ext cx="10287000" cy="58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7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28"/>
            </a:gs>
            <a:gs pos="50000">
              <a:srgbClr val="00009C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965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PROPOT: OCT Results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9882" y="6499414"/>
            <a:ext cx="517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Watanabe et al., EuroIntervention 2021;17:747</a:t>
            </a:r>
            <a:endParaRPr lang="en-US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6851"/>
            <a:ext cx="10287000" cy="578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5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28"/>
            </a:gs>
            <a:gs pos="50000">
              <a:srgbClr val="00009C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965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PROPOT: 1-Year Clinical Outcomes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9882" y="6499414"/>
            <a:ext cx="517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Watanabe et al., EuroIntervention 2021;17:747</a:t>
            </a:r>
            <a:endParaRPr lang="en-US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938829151"/>
              </p:ext>
            </p:extLst>
          </p:nvPr>
        </p:nvGraphicFramePr>
        <p:xfrm>
          <a:off x="628649" y="1142999"/>
          <a:ext cx="9201151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0500" y="3571875"/>
            <a:ext cx="400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28"/>
            </a:gs>
            <a:gs pos="50000">
              <a:srgbClr val="00009C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965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the PROPOT Trial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9882" y="6499414"/>
            <a:ext cx="517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Watanabe et al., EuroIntervention 2021;17:747</a:t>
            </a:r>
            <a:endParaRPr lang="en-US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97" y="706088"/>
            <a:ext cx="4349677" cy="58802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52975" y="1990725"/>
            <a:ext cx="53530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Malapposed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strut rate assessed by final OCT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endpoint at bifurcation core  POT = 1.4% and KBT = 1.1% (</a:t>
            </a:r>
            <a:r>
              <a:rPr lang="en-US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=0.67)</a:t>
            </a:r>
          </a:p>
          <a:p>
            <a:pPr marL="742950" lvl="1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Jailed strut rate at bifurcation core POT = 9.9% and KBT = 7.6% (</a:t>
            </a:r>
            <a:r>
              <a:rPr lang="en-US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=0.16)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8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28"/>
            </a:gs>
            <a:gs pos="50000">
              <a:srgbClr val="00009C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965"/>
            <a:ext cx="1028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PROPOT: Rate of Jailed Struts at the Bifurcation Core Before SBD and at the End of the Procedure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9882" y="6499414"/>
            <a:ext cx="517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Watanabe et al., EuroIntervention 2021;17:747</a:t>
            </a:r>
            <a:endParaRPr lang="en-US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21075" y="1470380"/>
            <a:ext cx="9461124" cy="4279966"/>
            <a:chOff x="521075" y="1765655"/>
            <a:chExt cx="9461124" cy="4279966"/>
          </a:xfrm>
        </p:grpSpPr>
        <p:sp>
          <p:nvSpPr>
            <p:cNvPr id="8" name="TextBox 7"/>
            <p:cNvSpPr txBox="1"/>
            <p:nvPr/>
          </p:nvSpPr>
          <p:spPr>
            <a:xfrm>
              <a:off x="572062" y="3799346"/>
              <a:ext cx="3395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1075" y="5522401"/>
              <a:ext cx="122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Before SBD                                            </a:t>
              </a:r>
            </a:p>
            <a:p>
              <a:r>
                <a:rPr lang="en-US" sz="14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 final                                    </a:t>
              </a:r>
              <a:r>
                <a:rPr 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2" name="Chart 11"/>
            <p:cNvGraphicFramePr/>
            <p:nvPr>
              <p:extLst>
                <p:ext uri="{D42A27DB-BD31-4B8C-83A1-F6EECF244321}">
                  <p14:modId xmlns:p14="http://schemas.microsoft.com/office/powerpoint/2010/main" val="851921350"/>
                </p:ext>
              </p:extLst>
            </p:nvPr>
          </p:nvGraphicFramePr>
          <p:xfrm>
            <a:off x="830357" y="2209800"/>
            <a:ext cx="8580344" cy="37528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7588624" y="1765655"/>
              <a:ext cx="23935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POT vs KBT</a:t>
              </a:r>
            </a:p>
            <a:p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Before SBD  </a:t>
              </a:r>
              <a:r>
                <a:rPr lang="en-US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=0.44                                            </a:t>
              </a:r>
            </a:p>
            <a:p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Final              </a:t>
              </a:r>
              <a:r>
                <a:rPr lang="en-US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=0.16                                                  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66975" y="5814917"/>
            <a:ext cx="5657850" cy="307777"/>
            <a:chOff x="1743075" y="6119717"/>
            <a:chExt cx="5657850" cy="307777"/>
          </a:xfrm>
        </p:grpSpPr>
        <p:sp>
          <p:nvSpPr>
            <p:cNvPr id="14" name="Rectangle 13"/>
            <p:cNvSpPr/>
            <p:nvPr/>
          </p:nvSpPr>
          <p:spPr>
            <a:xfrm>
              <a:off x="1743075" y="6210300"/>
              <a:ext cx="95250" cy="104775"/>
            </a:xfrm>
            <a:prstGeom prst="rect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95675" y="6212824"/>
              <a:ext cx="95250" cy="104775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00575" y="6210300"/>
              <a:ext cx="95250" cy="104775"/>
            </a:xfrm>
            <a:prstGeom prst="rect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76975" y="6219825"/>
              <a:ext cx="95250" cy="104775"/>
            </a:xfrm>
            <a:prstGeom prst="rect">
              <a:avLst/>
            </a:prstGeom>
            <a:solidFill>
              <a:srgbClr val="FFCF89"/>
            </a:solidFill>
            <a:ln>
              <a:solidFill>
                <a:srgbClr val="FFCF89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38325" y="6119717"/>
              <a:ext cx="16097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POT before SBD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62350" y="6119717"/>
              <a:ext cx="10382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POT final 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76775" y="6119717"/>
              <a:ext cx="1590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KBT before SBD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62700" y="6119717"/>
              <a:ext cx="10382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KBT final 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603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28"/>
            </a:gs>
            <a:gs pos="50000">
              <a:srgbClr val="00009C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965"/>
            <a:ext cx="10287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PROPOT: Importance of POT Balloon Position</a:t>
            </a:r>
            <a:endParaRPr lang="en-US" sz="3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9882" y="6499414"/>
            <a:ext cx="517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Watanabe et al., EuroIntervention 2021;17:747</a:t>
            </a:r>
            <a:endParaRPr lang="en-US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752"/>
            <a:ext cx="10287000" cy="3278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24" y="4752975"/>
            <a:ext cx="10010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ppropriate POT balloon positioning is essential to avoid a carina shift</a:t>
            </a:r>
          </a:p>
          <a:p>
            <a:pPr marL="171450" indent="-1714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nappropriate distal location of the POT balloon risks distal MV overstretch and carina shift to the SB</a:t>
            </a:r>
          </a:p>
          <a:p>
            <a:pPr marL="171450" indent="-1714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nappropriate proximal location may lead to stent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malapposition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underexpansion around the carina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02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28"/>
            </a:gs>
            <a:gs pos="50000">
              <a:srgbClr val="00009C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2310"/>
            <a:ext cx="10287000" cy="45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28"/>
            </a:gs>
            <a:gs pos="50000">
              <a:srgbClr val="00009C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895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PROPOT Trial Design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9882" y="6499414"/>
            <a:ext cx="517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Watanabe et al., EuroIntervention 2021;17:747</a:t>
            </a:r>
            <a:endParaRPr lang="en-US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34" y="734781"/>
            <a:ext cx="9099177" cy="576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28"/>
            </a:gs>
            <a:gs pos="50000">
              <a:srgbClr val="00009C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965"/>
            <a:ext cx="1028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PROPOT: Subsequent Analysis by Quantitative Coronary Angiography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9882" y="6499414"/>
            <a:ext cx="517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Watanabe et al., EuroIntervention 2021;17:747</a:t>
            </a:r>
            <a:endParaRPr lang="en-US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50334"/>
            <a:ext cx="9081247" cy="5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4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28"/>
            </a:gs>
            <a:gs pos="50000">
              <a:srgbClr val="00009C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965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PROPOT: Subsequent Analysis by OCT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9882" y="6499414"/>
            <a:ext cx="517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Watanabe et al., EuroIntervention 2021;17:747</a:t>
            </a:r>
            <a:endParaRPr lang="en-US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8" y="788894"/>
            <a:ext cx="8922224" cy="571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28"/>
            </a:gs>
            <a:gs pos="50000">
              <a:srgbClr val="00009C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8965"/>
            <a:ext cx="1028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PROPOT: Study Population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9882" y="6517344"/>
            <a:ext cx="517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Watanabe et al., EuroIntervention 2021;17:747</a:t>
            </a:r>
            <a:endParaRPr lang="en-US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65" y="609599"/>
            <a:ext cx="7234517" cy="597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6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28"/>
            </a:gs>
            <a:gs pos="50000">
              <a:srgbClr val="00009C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965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PROPOT: Procedural Outcomes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9882" y="6499414"/>
            <a:ext cx="517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Watanabe et al., EuroIntervention 2021;17:747</a:t>
            </a:r>
            <a:endParaRPr lang="en-US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482"/>
            <a:ext cx="10287000" cy="491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9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28"/>
            </a:gs>
            <a:gs pos="50000">
              <a:srgbClr val="00009C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965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PROPOT: QCA Results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9882" y="6499414"/>
            <a:ext cx="517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Watanabe et al., EuroIntervention 2021;17:747</a:t>
            </a:r>
            <a:endParaRPr lang="en-US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" y="1649506"/>
            <a:ext cx="5020236" cy="3558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88" y="1624921"/>
            <a:ext cx="4975412" cy="3580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634" y="923360"/>
            <a:ext cx="9099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Post-Procedural QCA Measurements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470" y="5315174"/>
            <a:ext cx="10076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In-stent percent diameter stenosis was higher in POT group (15.8±8.2 vs 15.3±6.3, </a:t>
            </a:r>
            <a:r>
              <a:rPr lang="en-US" sz="2000" b="1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=0.02) </a:t>
            </a:r>
            <a:endParaRPr lang="en-US"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3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28"/>
            </a:gs>
            <a:gs pos="50000">
              <a:srgbClr val="00009C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965"/>
            <a:ext cx="1028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PROPOT: </a:t>
            </a:r>
            <a:r>
              <a:rPr lang="en-US" sz="4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Malapposed</a:t>
            </a:r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Strut Rate as Assessed by Final OCT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9882" y="6499414"/>
            <a:ext cx="517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Watanabe et al., EuroIntervention 2021;17:747</a:t>
            </a:r>
            <a:endParaRPr lang="en-US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6675" y="1046654"/>
            <a:ext cx="10197913" cy="5354146"/>
            <a:chOff x="66675" y="1046654"/>
            <a:chExt cx="10197913" cy="5354146"/>
          </a:xfrm>
        </p:grpSpPr>
        <p:graphicFrame>
          <p:nvGraphicFramePr>
            <p:cNvPr id="6" name="Chart 5"/>
            <p:cNvGraphicFramePr/>
            <p:nvPr>
              <p:extLst>
                <p:ext uri="{D42A27DB-BD31-4B8C-83A1-F6EECF244321}">
                  <p14:modId xmlns:p14="http://schemas.microsoft.com/office/powerpoint/2010/main" val="2168178168"/>
                </p:ext>
              </p:extLst>
            </p:nvPr>
          </p:nvGraphicFramePr>
          <p:xfrm>
            <a:off x="1381125" y="1046654"/>
            <a:ext cx="8861050" cy="53541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1041587" y="3228974"/>
              <a:ext cx="3395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675" y="1604611"/>
              <a:ext cx="100107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Before SBD vs final      p=0.01        p&lt;0.01            p&lt;0.01         p&lt;0.01             p=0.10       p=0.65            p&lt;0.01        p</a:t>
              </a:r>
              <a:r>
                <a:rPr 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=0.24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3375" y="5186242"/>
              <a:ext cx="9908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POT vs KBT</a:t>
              </a:r>
            </a:p>
            <a:p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Before SBD                        p</a:t>
              </a:r>
              <a:r>
                <a:rPr 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=0.12                              </a:t>
              </a: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=0.58                                 </a:t>
              </a: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=0.37                                </a:t>
              </a: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=0.70</a:t>
              </a: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</a:t>
              </a:r>
            </a:p>
            <a:p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Final                                    p</a:t>
              </a:r>
              <a:r>
                <a:rPr 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=0.11                              </a:t>
              </a: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=0.33                                 </a:t>
              </a: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=0.67                                </a:t>
              </a: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=0.59                               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30726" y="4845722"/>
              <a:ext cx="87338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In-stent proximal         Core’s proximal edge          Bifurcation score            Core’s distal edge</a:t>
              </a:r>
            </a:p>
            <a:p>
              <a:r>
                <a:rPr 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(Segment b)                    (Segment c)                       (Segment d)                      (Segment e)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793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28"/>
            </a:gs>
            <a:gs pos="50000">
              <a:srgbClr val="00009C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560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PROPOT: OCT Results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9882" y="6499414"/>
            <a:ext cx="517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Watanabe et al., EuroIntervention 2021;17:747</a:t>
            </a:r>
            <a:endParaRPr lang="en-US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125"/>
            <a:ext cx="10287000" cy="588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2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915</TotalTime>
  <Words>342</Words>
  <Application>Microsoft Office PowerPoint</Application>
  <PresentationFormat>35mm Slides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Ramos, Elena</dc:creator>
  <cp:lastModifiedBy>Ramos, Elena</cp:lastModifiedBy>
  <cp:revision>97</cp:revision>
  <cp:lastPrinted>2022-06-16T14:32:33Z</cp:lastPrinted>
  <dcterms:created xsi:type="dcterms:W3CDTF">2021-07-28T17:52:39Z</dcterms:created>
  <dcterms:modified xsi:type="dcterms:W3CDTF">2022-06-16T14:32:54Z</dcterms:modified>
</cp:coreProperties>
</file>