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7" r:id="rId1"/>
    <p:sldMasterId id="2147483791" r:id="rId2"/>
  </p:sldMasterIdLst>
  <p:notesMasterIdLst>
    <p:notesMasterId r:id="rId19"/>
  </p:notesMasterIdLst>
  <p:sldIdLst>
    <p:sldId id="741" r:id="rId3"/>
    <p:sldId id="748" r:id="rId4"/>
    <p:sldId id="742" r:id="rId5"/>
    <p:sldId id="733" r:id="rId6"/>
    <p:sldId id="734" r:id="rId7"/>
    <p:sldId id="743" r:id="rId8"/>
    <p:sldId id="735" r:id="rId9"/>
    <p:sldId id="744" r:id="rId10"/>
    <p:sldId id="736" r:id="rId11"/>
    <p:sldId id="745" r:id="rId12"/>
    <p:sldId id="737" r:id="rId13"/>
    <p:sldId id="746" r:id="rId14"/>
    <p:sldId id="747" r:id="rId15"/>
    <p:sldId id="738" r:id="rId16"/>
    <p:sldId id="739" r:id="rId17"/>
    <p:sldId id="614" r:id="rId18"/>
  </p:sldIdLst>
  <p:sldSz cx="10287000" cy="6858000" type="35mm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CFF"/>
    <a:srgbClr val="A7E8FF"/>
    <a:srgbClr val="5B5BD7"/>
    <a:srgbClr val="0000FF"/>
    <a:srgbClr val="009AD0"/>
    <a:srgbClr val="659A2A"/>
    <a:srgbClr val="00FFFF"/>
    <a:srgbClr val="72AF2F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7EC1C-A874-4F2B-BC38-FF3481098D07}" type="datetimeFigureOut">
              <a:rPr lang="en-US" smtClean="0"/>
              <a:t>11/11/2022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E6749-EF86-4E7D-90E3-B87DCDA66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5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Helvetica"/>
                <a:sym typeface="Calibri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61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Helvetica"/>
                <a:sym typeface="Calibri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06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175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9983" indent="0" algn="ctr">
              <a:buNone/>
              <a:defRPr/>
            </a:lvl2pPr>
            <a:lvl3pPr marL="739982" indent="0" algn="ctr">
              <a:buNone/>
              <a:defRPr/>
            </a:lvl3pPr>
            <a:lvl4pPr marL="1109971" indent="0" algn="ctr">
              <a:buNone/>
              <a:defRPr/>
            </a:lvl4pPr>
            <a:lvl5pPr marL="1479966" indent="0" algn="ctr">
              <a:buNone/>
              <a:defRPr/>
            </a:lvl5pPr>
            <a:lvl6pPr marL="1849957" indent="0" algn="ctr">
              <a:buNone/>
              <a:defRPr/>
            </a:lvl6pPr>
            <a:lvl7pPr marL="2219946" indent="0" algn="ctr">
              <a:buNone/>
              <a:defRPr/>
            </a:lvl7pPr>
            <a:lvl8pPr marL="2589932" indent="0" algn="ctr">
              <a:buNone/>
              <a:defRPr/>
            </a:lvl8pPr>
            <a:lvl9pPr marL="29599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2412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0123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9536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11019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98627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3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5763" indent="0" algn="ctr">
              <a:buNone/>
              <a:defRPr/>
            </a:lvl2pPr>
            <a:lvl3pPr marL="771525" indent="0" algn="ctr">
              <a:buNone/>
              <a:defRPr/>
            </a:lvl3pPr>
            <a:lvl4pPr marL="1157288" indent="0" algn="ctr">
              <a:buNone/>
              <a:defRPr/>
            </a:lvl4pPr>
            <a:lvl5pPr marL="1543050" indent="0" algn="ctr">
              <a:buNone/>
              <a:defRPr/>
            </a:lvl5pPr>
            <a:lvl6pPr marL="1928813" indent="0" algn="ctr">
              <a:buNone/>
              <a:defRPr/>
            </a:lvl6pPr>
            <a:lvl7pPr marL="2314575" indent="0" algn="ctr">
              <a:buNone/>
              <a:defRPr/>
            </a:lvl7pPr>
            <a:lvl8pPr marL="2700338" indent="0" algn="ctr">
              <a:buNone/>
              <a:defRPr/>
            </a:lvl8pPr>
            <a:lvl9pPr marL="30861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260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3269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3"/>
            <a:ext cx="8743950" cy="1362076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1688"/>
            </a:lvl1pPr>
            <a:lvl2pPr marL="385763" indent="0">
              <a:buNone/>
              <a:defRPr sz="1519"/>
            </a:lvl2pPr>
            <a:lvl3pPr marL="771525" indent="0">
              <a:buNone/>
              <a:defRPr sz="1350"/>
            </a:lvl3pPr>
            <a:lvl4pPr marL="1157288" indent="0">
              <a:buNone/>
              <a:defRPr sz="1181"/>
            </a:lvl4pPr>
            <a:lvl5pPr marL="1543050" indent="0">
              <a:buNone/>
              <a:defRPr sz="1181"/>
            </a:lvl5pPr>
            <a:lvl6pPr marL="1928813" indent="0">
              <a:buNone/>
              <a:defRPr sz="1181"/>
            </a:lvl6pPr>
            <a:lvl7pPr marL="2314575" indent="0">
              <a:buNone/>
              <a:defRPr sz="1181"/>
            </a:lvl7pPr>
            <a:lvl8pPr marL="2700338" indent="0">
              <a:buNone/>
              <a:defRPr sz="1181"/>
            </a:lvl8pPr>
            <a:lvl9pPr marL="3086100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1942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38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34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9500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5"/>
            <a:ext cx="4545014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63" indent="0">
              <a:buNone/>
              <a:defRPr sz="1688" b="1"/>
            </a:lvl2pPr>
            <a:lvl3pPr marL="771525" indent="0">
              <a:buNone/>
              <a:defRPr sz="1519" b="1"/>
            </a:lvl3pPr>
            <a:lvl4pPr marL="1157288" indent="0">
              <a:buNone/>
              <a:defRPr sz="1350" b="1"/>
            </a:lvl4pPr>
            <a:lvl5pPr marL="1543050" indent="0">
              <a:buNone/>
              <a:defRPr sz="1350" b="1"/>
            </a:lvl5pPr>
            <a:lvl6pPr marL="1928813" indent="0">
              <a:buNone/>
              <a:defRPr sz="1350" b="1"/>
            </a:lvl6pPr>
            <a:lvl7pPr marL="2314575" indent="0">
              <a:buNone/>
              <a:defRPr sz="1350" b="1"/>
            </a:lvl7pPr>
            <a:lvl8pPr marL="2700338" indent="0">
              <a:buNone/>
              <a:defRPr sz="1350" b="1"/>
            </a:lvl8pPr>
            <a:lvl9pPr marL="3086100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014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5"/>
            <a:ext cx="4546600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63" indent="0">
              <a:buNone/>
              <a:defRPr sz="1688" b="1"/>
            </a:lvl2pPr>
            <a:lvl3pPr marL="771525" indent="0">
              <a:buNone/>
              <a:defRPr sz="1519" b="1"/>
            </a:lvl3pPr>
            <a:lvl4pPr marL="1157288" indent="0">
              <a:buNone/>
              <a:defRPr sz="1350" b="1"/>
            </a:lvl4pPr>
            <a:lvl5pPr marL="1543050" indent="0">
              <a:buNone/>
              <a:defRPr sz="1350" b="1"/>
            </a:lvl5pPr>
            <a:lvl6pPr marL="1928813" indent="0">
              <a:buNone/>
              <a:defRPr sz="1350" b="1"/>
            </a:lvl6pPr>
            <a:lvl7pPr marL="2314575" indent="0">
              <a:buNone/>
              <a:defRPr sz="1350" b="1"/>
            </a:lvl7pPr>
            <a:lvl8pPr marL="2700338" indent="0">
              <a:buNone/>
              <a:defRPr sz="1350" b="1"/>
            </a:lvl8pPr>
            <a:lvl9pPr marL="3086100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7014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5167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6090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97321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5" y="273059"/>
            <a:ext cx="3384550" cy="1162051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6" y="273065"/>
            <a:ext cx="5749925" cy="5853113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65" y="1435104"/>
            <a:ext cx="3384550" cy="4691063"/>
          </a:xfrm>
        </p:spPr>
        <p:txBody>
          <a:bodyPr/>
          <a:lstStyle>
            <a:lvl1pPr marL="0" indent="0">
              <a:buNone/>
              <a:defRPr sz="1181"/>
            </a:lvl1pPr>
            <a:lvl2pPr marL="385763" indent="0">
              <a:buNone/>
              <a:defRPr sz="1013"/>
            </a:lvl2pPr>
            <a:lvl3pPr marL="771525" indent="0">
              <a:buNone/>
              <a:defRPr sz="844"/>
            </a:lvl3pPr>
            <a:lvl4pPr marL="1157288" indent="0">
              <a:buNone/>
              <a:defRPr sz="759"/>
            </a:lvl4pPr>
            <a:lvl5pPr marL="1543050" indent="0">
              <a:buNone/>
              <a:defRPr sz="759"/>
            </a:lvl5pPr>
            <a:lvl6pPr marL="1928813" indent="0">
              <a:buNone/>
              <a:defRPr sz="759"/>
            </a:lvl6pPr>
            <a:lvl7pPr marL="2314575" indent="0">
              <a:buNone/>
              <a:defRPr sz="759"/>
            </a:lvl7pPr>
            <a:lvl8pPr marL="2700338" indent="0">
              <a:buNone/>
              <a:defRPr sz="759"/>
            </a:lvl8pPr>
            <a:lvl9pPr marL="3086100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0772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3"/>
            <a:ext cx="6172200" cy="566740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5763" indent="0">
              <a:buNone/>
              <a:defRPr sz="2363"/>
            </a:lvl2pPr>
            <a:lvl3pPr marL="771525" indent="0">
              <a:buNone/>
              <a:defRPr sz="2025"/>
            </a:lvl3pPr>
            <a:lvl4pPr marL="1157288" indent="0">
              <a:buNone/>
              <a:defRPr sz="1688"/>
            </a:lvl4pPr>
            <a:lvl5pPr marL="1543050" indent="0">
              <a:buNone/>
              <a:defRPr sz="1688"/>
            </a:lvl5pPr>
            <a:lvl6pPr marL="1928813" indent="0">
              <a:buNone/>
              <a:defRPr sz="1688"/>
            </a:lvl6pPr>
            <a:lvl7pPr marL="2314575" indent="0">
              <a:buNone/>
              <a:defRPr sz="1688"/>
            </a:lvl7pPr>
            <a:lvl8pPr marL="2700338" indent="0">
              <a:buNone/>
              <a:defRPr sz="1688"/>
            </a:lvl8pPr>
            <a:lvl9pPr marL="3086100" indent="0">
              <a:buNone/>
              <a:defRPr sz="168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62"/>
            <a:ext cx="6172200" cy="804863"/>
          </a:xfrm>
        </p:spPr>
        <p:txBody>
          <a:bodyPr/>
          <a:lstStyle>
            <a:lvl1pPr marL="0" indent="0">
              <a:buNone/>
              <a:defRPr sz="1181"/>
            </a:lvl1pPr>
            <a:lvl2pPr marL="385763" indent="0">
              <a:buNone/>
              <a:defRPr sz="1013"/>
            </a:lvl2pPr>
            <a:lvl3pPr marL="771525" indent="0">
              <a:buNone/>
              <a:defRPr sz="844"/>
            </a:lvl3pPr>
            <a:lvl4pPr marL="1157288" indent="0">
              <a:buNone/>
              <a:defRPr sz="759"/>
            </a:lvl4pPr>
            <a:lvl5pPr marL="1543050" indent="0">
              <a:buNone/>
              <a:defRPr sz="759"/>
            </a:lvl5pPr>
            <a:lvl6pPr marL="1928813" indent="0">
              <a:buNone/>
              <a:defRPr sz="759"/>
            </a:lvl6pPr>
            <a:lvl7pPr marL="2314575" indent="0">
              <a:buNone/>
              <a:defRPr sz="759"/>
            </a:lvl7pPr>
            <a:lvl8pPr marL="2700338" indent="0">
              <a:buNone/>
              <a:defRPr sz="759"/>
            </a:lvl8pPr>
            <a:lvl9pPr marL="3086100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3830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1986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1640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403588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7107"/>
            <a:ext cx="8743950" cy="1362076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1688"/>
            </a:lvl1pPr>
            <a:lvl2pPr marL="369983" indent="0">
              <a:buNone/>
              <a:defRPr sz="1519"/>
            </a:lvl2pPr>
            <a:lvl3pPr marL="739982" indent="0">
              <a:buNone/>
              <a:defRPr sz="1350"/>
            </a:lvl3pPr>
            <a:lvl4pPr marL="1109971" indent="0">
              <a:buNone/>
              <a:defRPr sz="1181"/>
            </a:lvl4pPr>
            <a:lvl5pPr marL="1479966" indent="0">
              <a:buNone/>
              <a:defRPr sz="1181"/>
            </a:lvl5pPr>
            <a:lvl6pPr marL="1849957" indent="0">
              <a:buNone/>
              <a:defRPr sz="1181"/>
            </a:lvl6pPr>
            <a:lvl7pPr marL="2219946" indent="0">
              <a:buNone/>
              <a:defRPr sz="1181"/>
            </a:lvl7pPr>
            <a:lvl8pPr marL="2589932" indent="0">
              <a:buNone/>
              <a:defRPr sz="1181"/>
            </a:lvl8pPr>
            <a:lvl9pPr marL="2959919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93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615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8957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7"/>
            <a:ext cx="4545014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69983" indent="0">
              <a:buNone/>
              <a:defRPr sz="1688" b="1"/>
            </a:lvl2pPr>
            <a:lvl3pPr marL="739982" indent="0">
              <a:buNone/>
              <a:defRPr sz="1519" b="1"/>
            </a:lvl3pPr>
            <a:lvl4pPr marL="1109971" indent="0">
              <a:buNone/>
              <a:defRPr sz="1350" b="1"/>
            </a:lvl4pPr>
            <a:lvl5pPr marL="1479966" indent="0">
              <a:buNone/>
              <a:defRPr sz="1350" b="1"/>
            </a:lvl5pPr>
            <a:lvl6pPr marL="1849957" indent="0">
              <a:buNone/>
              <a:defRPr sz="1350" b="1"/>
            </a:lvl6pPr>
            <a:lvl7pPr marL="2219946" indent="0">
              <a:buNone/>
              <a:defRPr sz="1350" b="1"/>
            </a:lvl7pPr>
            <a:lvl8pPr marL="2589932" indent="0">
              <a:buNone/>
              <a:defRPr sz="1350" b="1"/>
            </a:lvl8pPr>
            <a:lvl9pPr marL="295991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014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7"/>
            <a:ext cx="4546600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69983" indent="0">
              <a:buNone/>
              <a:defRPr sz="1688" b="1"/>
            </a:lvl2pPr>
            <a:lvl3pPr marL="739982" indent="0">
              <a:buNone/>
              <a:defRPr sz="1519" b="1"/>
            </a:lvl3pPr>
            <a:lvl4pPr marL="1109971" indent="0">
              <a:buNone/>
              <a:defRPr sz="1350" b="1"/>
            </a:lvl4pPr>
            <a:lvl5pPr marL="1479966" indent="0">
              <a:buNone/>
              <a:defRPr sz="1350" b="1"/>
            </a:lvl5pPr>
            <a:lvl6pPr marL="1849957" indent="0">
              <a:buNone/>
              <a:defRPr sz="1350" b="1"/>
            </a:lvl6pPr>
            <a:lvl7pPr marL="2219946" indent="0">
              <a:buNone/>
              <a:defRPr sz="1350" b="1"/>
            </a:lvl7pPr>
            <a:lvl8pPr marL="2589932" indent="0">
              <a:buNone/>
              <a:defRPr sz="1350" b="1"/>
            </a:lvl8pPr>
            <a:lvl9pPr marL="295991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5749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072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6912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6" y="273057"/>
            <a:ext cx="3384550" cy="1162051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6" y="273369"/>
            <a:ext cx="5749925" cy="5853113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66" y="1435104"/>
            <a:ext cx="3384550" cy="4691063"/>
          </a:xfrm>
        </p:spPr>
        <p:txBody>
          <a:bodyPr/>
          <a:lstStyle>
            <a:lvl1pPr marL="0" indent="0">
              <a:buNone/>
              <a:defRPr sz="1181"/>
            </a:lvl1pPr>
            <a:lvl2pPr marL="369983" indent="0">
              <a:buNone/>
              <a:defRPr sz="1013"/>
            </a:lvl2pPr>
            <a:lvl3pPr marL="739982" indent="0">
              <a:buNone/>
              <a:defRPr sz="844"/>
            </a:lvl3pPr>
            <a:lvl4pPr marL="1109971" indent="0">
              <a:buNone/>
              <a:defRPr sz="759"/>
            </a:lvl4pPr>
            <a:lvl5pPr marL="1479966" indent="0">
              <a:buNone/>
              <a:defRPr sz="759"/>
            </a:lvl5pPr>
            <a:lvl6pPr marL="1849957" indent="0">
              <a:buNone/>
              <a:defRPr sz="759"/>
            </a:lvl6pPr>
            <a:lvl7pPr marL="2219946" indent="0">
              <a:buNone/>
              <a:defRPr sz="759"/>
            </a:lvl7pPr>
            <a:lvl8pPr marL="2589932" indent="0">
              <a:buNone/>
              <a:defRPr sz="759"/>
            </a:lvl8pPr>
            <a:lvl9pPr marL="2959919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8212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6"/>
            <a:ext cx="6172200" cy="566740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69983" indent="0">
              <a:buNone/>
              <a:defRPr sz="2363"/>
            </a:lvl2pPr>
            <a:lvl3pPr marL="739982" indent="0">
              <a:buNone/>
              <a:defRPr sz="2025"/>
            </a:lvl3pPr>
            <a:lvl4pPr marL="1109971" indent="0">
              <a:buNone/>
              <a:defRPr sz="1688"/>
            </a:lvl4pPr>
            <a:lvl5pPr marL="1479966" indent="0">
              <a:buNone/>
              <a:defRPr sz="1688"/>
            </a:lvl5pPr>
            <a:lvl6pPr marL="1849957" indent="0">
              <a:buNone/>
              <a:defRPr sz="1688"/>
            </a:lvl6pPr>
            <a:lvl7pPr marL="2219946" indent="0">
              <a:buNone/>
              <a:defRPr sz="1688"/>
            </a:lvl7pPr>
            <a:lvl8pPr marL="2589932" indent="0">
              <a:buNone/>
              <a:defRPr sz="1688"/>
            </a:lvl8pPr>
            <a:lvl9pPr marL="2959919" indent="0">
              <a:buNone/>
              <a:defRPr sz="168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417"/>
            <a:ext cx="6172200" cy="804863"/>
          </a:xfrm>
        </p:spPr>
        <p:txBody>
          <a:bodyPr/>
          <a:lstStyle>
            <a:lvl1pPr marL="0" indent="0">
              <a:buNone/>
              <a:defRPr sz="1181"/>
            </a:lvl1pPr>
            <a:lvl2pPr marL="369983" indent="0">
              <a:buNone/>
              <a:defRPr sz="1013"/>
            </a:lvl2pPr>
            <a:lvl3pPr marL="739982" indent="0">
              <a:buNone/>
              <a:defRPr sz="844"/>
            </a:lvl3pPr>
            <a:lvl4pPr marL="1109971" indent="0">
              <a:buNone/>
              <a:defRPr sz="759"/>
            </a:lvl4pPr>
            <a:lvl5pPr marL="1479966" indent="0">
              <a:buNone/>
              <a:defRPr sz="759"/>
            </a:lvl5pPr>
            <a:lvl6pPr marL="1849957" indent="0">
              <a:buNone/>
              <a:defRPr sz="759"/>
            </a:lvl6pPr>
            <a:lvl7pPr marL="2219946" indent="0">
              <a:buNone/>
              <a:defRPr sz="759"/>
            </a:lvl7pPr>
            <a:lvl8pPr marL="2589932" indent="0">
              <a:buNone/>
              <a:defRPr sz="759"/>
            </a:lvl8pPr>
            <a:lvl9pPr marL="2959919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8404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689" tIns="43886" rIns="87689" bIns="438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689" tIns="43886" rIns="87689" bIns="43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62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40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5pPr>
      <a:lvl6pPr marL="369983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6pPr>
      <a:lvl7pPr marL="739982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7pPr>
      <a:lvl8pPr marL="1109971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8pPr>
      <a:lvl9pPr marL="1479966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9pPr>
    </p:titleStyle>
    <p:bodyStyle>
      <a:lvl1pPr marL="261194" indent="-261194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588021" indent="-214313" algn="l" rtl="0" eaLnBrk="0" fontAlgn="base" hangingPunct="0">
        <a:spcBef>
          <a:spcPct val="20000"/>
        </a:spcBef>
        <a:spcAft>
          <a:spcPct val="0"/>
        </a:spcAft>
        <a:buChar char="–"/>
        <a:defRPr sz="2363">
          <a:solidFill>
            <a:schemeClr val="bg1"/>
          </a:solidFill>
          <a:latin typeface="+mn-lt"/>
        </a:defRPr>
      </a:lvl2pPr>
      <a:lvl3pPr marL="914847" indent="-166093" algn="l" rtl="0" eaLnBrk="0" fontAlgn="base" hangingPunct="0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</a:defRPr>
      </a:lvl3pPr>
      <a:lvl4pPr marL="1277838" indent="-166093" algn="l" rtl="0" eaLnBrk="0" fontAlgn="base" hangingPunct="0">
        <a:spcBef>
          <a:spcPct val="20000"/>
        </a:spcBef>
        <a:spcAft>
          <a:spcPct val="0"/>
        </a:spcAft>
        <a:buChar char="–"/>
        <a:defRPr sz="1688">
          <a:solidFill>
            <a:schemeClr val="bg1"/>
          </a:solidFill>
          <a:latin typeface="+mn-lt"/>
        </a:defRPr>
      </a:lvl4pPr>
      <a:lvl5pPr marL="1652885" indent="-167433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5pPr>
      <a:lvl6pPr marL="2034951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6pPr>
      <a:lvl7pPr marL="2404938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7pPr>
      <a:lvl8pPr marL="2774934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8pPr>
      <a:lvl9pPr marL="3144916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69983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39982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09971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479966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849957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219946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589932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2959919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16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5pPr>
      <a:lvl6pPr marL="385763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6pPr>
      <a:lvl7pPr marL="771525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7pPr>
      <a:lvl8pPr marL="1157288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8pPr>
      <a:lvl9pPr marL="1543050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9pPr>
    </p:titleStyle>
    <p:bodyStyle>
      <a:lvl1pPr marL="289322" indent="-289322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26865" indent="-241102" algn="l" rtl="0" eaLnBrk="1" fontAlgn="base" hangingPunct="1">
        <a:spcBef>
          <a:spcPct val="20000"/>
        </a:spcBef>
        <a:spcAft>
          <a:spcPct val="0"/>
        </a:spcAft>
        <a:buChar char="–"/>
        <a:defRPr sz="2363">
          <a:solidFill>
            <a:schemeClr val="bg1"/>
          </a:solidFill>
          <a:latin typeface="+mn-lt"/>
        </a:defRPr>
      </a:lvl2pPr>
      <a:lvl3pPr marL="964406" indent="-192881" algn="l" rtl="0" eaLnBrk="1" fontAlgn="base" hangingPunct="1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</a:defRPr>
      </a:lvl3pPr>
      <a:lvl4pPr marL="1350169" indent="-192881" algn="l" rtl="0" eaLnBrk="1" fontAlgn="base" hangingPunct="1">
        <a:spcBef>
          <a:spcPct val="20000"/>
        </a:spcBef>
        <a:spcAft>
          <a:spcPct val="0"/>
        </a:spcAft>
        <a:buChar char="–"/>
        <a:defRPr sz="1688">
          <a:solidFill>
            <a:schemeClr val="bg1"/>
          </a:solidFill>
          <a:latin typeface="+mn-lt"/>
        </a:defRPr>
      </a:lvl4pPr>
      <a:lvl5pPr marL="1735931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5pPr>
      <a:lvl6pPr marL="2121694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6pPr>
      <a:lvl7pPr marL="2507456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7pPr>
      <a:lvl8pPr marL="2893219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8pPr>
      <a:lvl9pPr marL="3278981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288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13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575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092" y="13329"/>
            <a:ext cx="398624" cy="4729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2474" y="1501125"/>
            <a:ext cx="9235440" cy="4553527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TF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TAVR with a 34mm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FX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alve in a Low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low Low Gradient Severe Aortic Stenosis: Horizontal Aorta and</a:t>
            </a:r>
            <a:b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CKD stage IV (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2.3mg/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010" y="191380"/>
            <a:ext cx="1970411" cy="75713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HYDERABAD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VALVES 2022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9525" y="967559"/>
            <a:ext cx="42423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November, 2022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DAY 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776377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CTA: STJ &amp; SOV Diameter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06350" y="4513306"/>
            <a:ext cx="325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STJ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36.6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35.8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36.2 mm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1085" y="4513306"/>
            <a:ext cx="3268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Diameter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Left: 40.5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Right: 38.6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Non: 43.2 mm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06350" y="1003513"/>
            <a:ext cx="3581400" cy="32194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61085" y="1003513"/>
            <a:ext cx="35337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59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727494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MR: Sinus Height LCC &amp; RCC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7634" y="1251272"/>
            <a:ext cx="3533775" cy="27622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60737" y="1251272"/>
            <a:ext cx="3524250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7633" y="4537300"/>
            <a:ext cx="67406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 hangingPunct="0">
              <a:defRPr/>
            </a:pPr>
            <a:r>
              <a:rPr lang="en-US" sz="3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SOV height: </a:t>
            </a:r>
            <a:r>
              <a:rPr lang="en-US" sz="36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30.4 </a:t>
            </a:r>
            <a:r>
              <a:rPr lang="en-US" sz="3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mm </a:t>
            </a:r>
          </a:p>
          <a:p>
            <a:pPr lvl="0" defTabSz="514350" hangingPunct="0">
              <a:defRPr/>
            </a:pPr>
            <a:r>
              <a:rPr lang="en-US" sz="3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Left coronary height </a:t>
            </a:r>
            <a:r>
              <a:rPr lang="en-US" sz="36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21.4 mm</a:t>
            </a:r>
            <a:endParaRPr lang="en-US" sz="36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lvl="0" defTabSz="514350" hangingPunct="0">
              <a:defRPr/>
            </a:pPr>
            <a:r>
              <a:rPr lang="en-US" sz="3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Right coronary </a:t>
            </a:r>
            <a:r>
              <a:rPr lang="en-US" sz="36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25.1 </a:t>
            </a:r>
            <a:r>
              <a:rPr lang="en-US" sz="3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mm </a:t>
            </a:r>
          </a:p>
        </p:txBody>
      </p:sp>
    </p:spTree>
    <p:extLst>
      <p:ext uri="{BB962C8B-B14F-4D97-AF65-F5344CB8AC3E}">
        <p14:creationId xmlns:p14="http://schemas.microsoft.com/office/powerpoint/2010/main" val="279783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727494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CTA: Sinus Height LCC &amp; RCC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0547" y="4537300"/>
            <a:ext cx="7111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SOV height: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36.0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mm </a:t>
            </a:r>
          </a:p>
          <a:p>
            <a:pPr marL="0" marR="0" lvl="0" indent="0" algn="l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Left coronary height </a:t>
            </a:r>
            <a:r>
              <a:rPr lang="en-US" sz="36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17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.2 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Right coronary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22.9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0547" y="1251272"/>
            <a:ext cx="3533775" cy="27622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80262" y="1251272"/>
            <a:ext cx="35337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5" y="33436"/>
            <a:ext cx="9203425" cy="718049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MR: Aortic Root Angle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111" y="1009096"/>
            <a:ext cx="5684209" cy="4813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533" y="0"/>
            <a:ext cx="408467" cy="475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061" y="5822534"/>
            <a:ext cx="4666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 hangingPunct="0"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Horizontal Aorta</a:t>
            </a:r>
            <a:endParaRPr lang="en-US" sz="40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23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69"/>
            <a:ext cx="10287000" cy="879894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CTA: Calcification &amp; Hockey Puck view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4782" y="1623292"/>
            <a:ext cx="4586759" cy="4469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3304" y="1623292"/>
            <a:ext cx="4482521" cy="44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5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100013"/>
            <a:ext cx="10287001" cy="839787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Non-Contrast CTA: Access Anatomy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436" y="0"/>
            <a:ext cx="408467" cy="475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14" y="1039812"/>
            <a:ext cx="7470911" cy="54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hape 117"/>
          <p:cNvSpPr>
            <a:spLocks noChangeArrowheads="1"/>
          </p:cNvSpPr>
          <p:nvPr/>
        </p:nvSpPr>
        <p:spPr bwMode="auto">
          <a:xfrm>
            <a:off x="169672" y="768625"/>
            <a:ext cx="10117328" cy="59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Presentation: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87 y/o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M with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worsening NYHA Class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III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symptoms, and an episode of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syncope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TEE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: </a:t>
            </a:r>
            <a:r>
              <a:rPr lang="en-US" altLang="en-US" sz="2400" b="1" dirty="0">
                <a:solidFill>
                  <a:schemeClr val="bg1"/>
                </a:solidFill>
                <a:sym typeface="Calibri"/>
              </a:rPr>
              <a:t>M</a:t>
            </a:r>
            <a:r>
              <a:rPr lang="en-US" sz="2400" b="1" dirty="0">
                <a:solidFill>
                  <a:schemeClr val="bg1"/>
                </a:solidFill>
              </a:rPr>
              <a:t>oderate to severely decreased left ventricular systolic function, EF 30%,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Severe low flow low gradient aortic stenosis (PG/MG/PV/AVA 34/21/2.9/0.92 </a:t>
            </a:r>
            <a:r>
              <a:rPr lang="en-US" sz="2400" b="1" dirty="0" err="1">
                <a:solidFill>
                  <a:schemeClr val="bg1"/>
                </a:solidFill>
              </a:rPr>
              <a:t>sq</a:t>
            </a:r>
            <a:r>
              <a:rPr lang="en-US" sz="2400" b="1" dirty="0">
                <a:solidFill>
                  <a:schemeClr val="bg1"/>
                </a:solidFill>
              </a:rPr>
              <a:t> cm)</a:t>
            </a:r>
            <a:endParaRPr lang="en-US" altLang="en-US" sz="2400" b="1" dirty="0">
              <a:solidFill>
                <a:schemeClr val="bg1"/>
              </a:solidFill>
              <a:cs typeface="Arial" pitchFamily="34" charset="0"/>
              <a:sym typeface="Calibri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STS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risk mortality for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redo MVR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:  </a:t>
            </a:r>
            <a:r>
              <a:rPr lang="en-US" altLang="en-US" sz="2400" b="1" noProof="0" dirty="0" smtClean="0">
                <a:solidFill>
                  <a:srgbClr val="FFFFFF"/>
                </a:solidFill>
                <a:cs typeface="Arial" pitchFamily="34" charset="0"/>
                <a:sym typeface="Calibri"/>
              </a:rPr>
              <a:t>3.29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%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Course: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Patient was evaluated by heart team and recommended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TF-TAVR with minimal contrast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use (CKD stage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IV)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Plan: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TF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TAVR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with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a </a:t>
            </a:r>
            <a:r>
              <a:rPr lang="en-US" altLang="en-US" sz="2800" b="1" dirty="0" smtClean="0">
                <a:solidFill>
                  <a:srgbClr val="FFFFFF"/>
                </a:solidFill>
                <a:cs typeface="Arial" pitchFamily="34" charset="0"/>
                <a:sym typeface="Calibri"/>
              </a:rPr>
              <a:t>34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mm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Evolut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Fx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via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Rt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percutaneous femoral </a:t>
            </a:r>
            <a:r>
              <a:rPr lang="en-US" altLang="en-US" sz="2800" b="1" noProof="0" dirty="0" smtClean="0">
                <a:solidFill>
                  <a:srgbClr val="FFFFFF"/>
                </a:solidFill>
                <a:cs typeface="Arial" pitchFamily="34" charset="0"/>
                <a:sym typeface="Calibri"/>
              </a:rPr>
              <a:t>artery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access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ad use of sentinel EPS device (provided favorable anatomy)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0" y="0"/>
            <a:ext cx="10287000" cy="7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786" tIns="50884" rIns="101786" bIns="5088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Summary of Case</a:t>
            </a:r>
          </a:p>
        </p:txBody>
      </p:sp>
      <p:pic>
        <p:nvPicPr>
          <p:cNvPr id="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376" y="0"/>
            <a:ext cx="398624" cy="4729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3427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6461" y="54973"/>
            <a:ext cx="9073959" cy="665477"/>
          </a:xfrm>
        </p:spPr>
        <p:txBody>
          <a:bodyPr/>
          <a:lstStyle/>
          <a:p>
            <a:r>
              <a:rPr lang="en-US" altLang="en-US" sz="4000" dirty="0">
                <a:latin typeface="Arial" pitchFamily="34" charset="0"/>
                <a:cs typeface="Arial" pitchFamily="34" charset="0"/>
              </a:rPr>
              <a:t>Faculty Involved and Disclosures</a:t>
            </a:r>
          </a:p>
        </p:txBody>
      </p:sp>
      <p:sp>
        <p:nvSpPr>
          <p:cNvPr id="2765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06492" y="1377405"/>
            <a:ext cx="10114685" cy="476634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Samin K. Sharma, MD, FACC, MSCAI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smtClean="0">
                <a:latin typeface="Arial" pitchFamily="34" charset="0"/>
                <a:cs typeface="Arial" pitchFamily="34" charset="0"/>
              </a:rPr>
              <a:t>Nothing to disclose</a:t>
            </a:r>
            <a:endParaRPr lang="en-US" altLang="en-US" sz="24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Annapoorna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S. Kini, MD, FACC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400" b="1" i="1" dirty="0">
                <a:latin typeface="Arial" pitchFamily="34" charset="0"/>
                <a:cs typeface="Arial" pitchFamily="34" charset="0"/>
              </a:rPr>
              <a:t>Nothing to disclose </a:t>
            </a:r>
            <a:endParaRPr lang="en-US" alt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Sahil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Khera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, MD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smtClean="0">
                <a:latin typeface="Arial" pitchFamily="34" charset="0"/>
                <a:cs typeface="Arial" pitchFamily="34" charset="0"/>
              </a:rPr>
              <a:t>           Nothing to disclose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Gilbert Tang,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MD,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MSc, MBA, FACC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400" b="1" i="1" dirty="0" smtClean="0">
                <a:latin typeface="Arial" pitchFamily="34" charset="0"/>
                <a:cs typeface="Arial" pitchFamily="34" charset="0"/>
              </a:rPr>
              <a:t>Physician proctor for Medtronic</a:t>
            </a:r>
            <a:endParaRPr lang="en-US" altLang="en-US" sz="24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Stamatios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Lerakis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MD, PhD, FACC,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FAHA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i="1" dirty="0">
                <a:latin typeface="Arial" pitchFamily="34" charset="0"/>
                <a:cs typeface="Arial" pitchFamily="34" charset="0"/>
              </a:rPr>
              <a:t>	Nothing to </a:t>
            </a:r>
            <a:r>
              <a:rPr lang="en-US" altLang="en-US" sz="2400" b="1" i="1" dirty="0" smtClean="0">
                <a:latin typeface="Arial" pitchFamily="34" charset="0"/>
                <a:cs typeface="Arial" pitchFamily="34" charset="0"/>
              </a:rPr>
              <a:t>disclose</a:t>
            </a:r>
            <a:endParaRPr lang="en-US" altLang="en-US" sz="24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092" y="8604"/>
            <a:ext cx="398624" cy="4729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02570" y="2178084"/>
            <a:ext cx="392607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486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3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Cardiac </a:t>
            </a:r>
            <a:r>
              <a:rPr kumimoji="0" lang="en-US" sz="243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Anesthesiologist</a:t>
            </a:r>
          </a:p>
          <a:p>
            <a:pPr marL="0" marR="0" lvl="0" indent="0" algn="l" defTabSz="5486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3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243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   </a:t>
            </a:r>
            <a:r>
              <a:rPr kumimoji="0" lang="en-US" sz="243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Eric Fried, </a:t>
            </a:r>
            <a:r>
              <a:rPr kumimoji="0" lang="en-US" sz="243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MD</a:t>
            </a:r>
            <a:endParaRPr kumimoji="0" lang="en-US" sz="24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910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33013" y="833751"/>
            <a:ext cx="10026987" cy="548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092" tIns="38042" rIns="76092" bIns="3804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Presentation: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Worsening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NYHA III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symptoms of SOB, and </a:t>
            </a:r>
            <a:r>
              <a:rPr lang="en-US" altLang="en-US" sz="2200" b="1" dirty="0" smtClean="0">
                <a:solidFill>
                  <a:srgbClr val="FFFFFF"/>
                </a:solidFill>
                <a:cs typeface="Arial" pitchFamily="34" charset="0"/>
                <a:sym typeface="Calibri"/>
              </a:rPr>
              <a:t>an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episode of syncope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PMH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: </a:t>
            </a:r>
            <a:r>
              <a:rPr kumimoji="0" lang="en-US" sz="216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HTN, HLD, </a:t>
            </a:r>
            <a:r>
              <a:rPr kumimoji="0" lang="en-US" sz="216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DM, Hypothyroid, CKD, Carotid disease, AF, Smoker, Bladder Cancer</a:t>
            </a: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Medications: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Atorvastatin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,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Amiodarone, Apixaban, Aspirin, Metoprolol, Amlodipine,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Synthyroid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, Insulin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Labs: </a:t>
            </a:r>
            <a:r>
              <a:rPr kumimoji="0" lang="sk-SK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Hgb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12.8</a:t>
            </a:r>
            <a:r>
              <a:rPr kumimoji="0" lang="sk-SK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, </a:t>
            </a:r>
            <a:r>
              <a:rPr kumimoji="0" lang="sk-SK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PLT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331</a:t>
            </a:r>
            <a:r>
              <a:rPr kumimoji="0" lang="sk-SK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K</a:t>
            </a:r>
            <a:r>
              <a:rPr kumimoji="0" lang="sk-SK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, K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5.0</a:t>
            </a:r>
            <a:r>
              <a:rPr kumimoji="0" lang="sk-SK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, </a:t>
            </a:r>
            <a:r>
              <a:rPr kumimoji="0" lang="sk-SK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Cr </a:t>
            </a:r>
            <a:r>
              <a:rPr lang="en-US" altLang="en-US" sz="2200" b="1" dirty="0" smtClean="0">
                <a:solidFill>
                  <a:srgbClr val="FFFFFF"/>
                </a:solidFill>
                <a:cs typeface="Arial" pitchFamily="34" charset="0"/>
                <a:sym typeface="Calibri"/>
              </a:rPr>
              <a:t>2.3 </a:t>
            </a:r>
            <a:r>
              <a:rPr lang="en-US" altLang="en-US" sz="2200" b="1" i="1" dirty="0" smtClean="0">
                <a:solidFill>
                  <a:srgbClr val="FF0000"/>
                </a:solidFill>
                <a:cs typeface="Arial" pitchFamily="34" charset="0"/>
                <a:sym typeface="Calibri"/>
              </a:rPr>
              <a:t>(today </a:t>
            </a:r>
            <a:r>
              <a:rPr lang="en-US" altLang="en-US" sz="2200" b="1" i="1" dirty="0" err="1" smtClean="0">
                <a:solidFill>
                  <a:srgbClr val="FF0000"/>
                </a:solidFill>
                <a:cs typeface="Arial" pitchFamily="34" charset="0"/>
                <a:sym typeface="Calibri"/>
              </a:rPr>
              <a:t>Scr</a:t>
            </a:r>
            <a:r>
              <a:rPr lang="en-US" altLang="en-US" sz="2200" b="1" i="1" dirty="0" smtClean="0">
                <a:solidFill>
                  <a:srgbClr val="FF0000"/>
                </a:solidFill>
                <a:cs typeface="Arial" pitchFamily="34" charset="0"/>
                <a:sym typeface="Calibri"/>
              </a:rPr>
              <a:t> 1.8)</a:t>
            </a:r>
            <a:r>
              <a:rPr kumimoji="0" lang="sk-SK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, </a:t>
            </a:r>
            <a:r>
              <a:rPr kumimoji="0" lang="sk-SK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INR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1.4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EKG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(10/12/2022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):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AF with controlled HR of 70 bpm.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TEE (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06/15/2022):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Calibri"/>
              </a:rPr>
              <a:t>M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oderate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severely decreased left ventricular systolic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function, EF 30%,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evere low flow low gradient aortic stenosis (PG/MG/PV/AVA: 34/21/2.9/0.92)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</p:txBody>
      </p:sp>
      <p:pic>
        <p:nvPicPr>
          <p:cNvPr id="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092" y="13329"/>
            <a:ext cx="398624" cy="4729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66"/>
            <a:ext cx="10269538" cy="554038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MSH Live Case #7: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HJ, 87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y/o M</a:t>
            </a:r>
          </a:p>
        </p:txBody>
      </p:sp>
    </p:spTree>
    <p:extLst>
      <p:ext uri="{BB962C8B-B14F-4D97-AF65-F5344CB8AC3E}">
        <p14:creationId xmlns:p14="http://schemas.microsoft.com/office/powerpoint/2010/main" val="289148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759" y="160222"/>
            <a:ext cx="8743950" cy="848264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TTE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080185E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035" y="1316966"/>
            <a:ext cx="4712499" cy="3850457"/>
          </a:xfrm>
        </p:spPr>
      </p:pic>
      <p:pic>
        <p:nvPicPr>
          <p:cNvPr id="8" name="1383357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19700" y="1316966"/>
            <a:ext cx="4712499" cy="3850457"/>
          </a:xfrm>
        </p:spPr>
      </p:pic>
      <p:sp>
        <p:nvSpPr>
          <p:cNvPr id="7" name="Rectangle 6"/>
          <p:cNvSpPr/>
          <p:nvPr/>
        </p:nvSpPr>
        <p:spPr>
          <a:xfrm>
            <a:off x="847759" y="5430938"/>
            <a:ext cx="8667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Severe LFLG AS with severely reduced LV systolic function 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0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974785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MR: Annulus &amp; LVOT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8161" y="899304"/>
            <a:ext cx="3609975" cy="32956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60188" y="899304"/>
            <a:ext cx="3552825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8161" y="4204300"/>
            <a:ext cx="31820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altLang="en-US" sz="2400" b="1" u="sng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Annulus</a:t>
            </a:r>
          </a:p>
          <a:p>
            <a:pPr defTabSz="514350">
              <a:defRPr/>
            </a:pPr>
            <a:endParaRPr lang="en-US" altLang="en-US" sz="2400" b="1" u="sng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32.5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24.5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28.5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Perimeter =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91.2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Area =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634.4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  <a:r>
              <a:rPr lang="en-US" altLang="en-US" sz="2400" b="1" kern="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85888" y="4175904"/>
            <a:ext cx="352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altLang="en-US" sz="2400" b="1" u="sng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LVOT</a:t>
            </a:r>
            <a:endParaRPr lang="en-US" altLang="en-US" sz="2400" b="1" u="sng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defTabSz="514350">
              <a:defRPr/>
            </a:pPr>
            <a:endParaRPr lang="en-US" altLang="en-US" sz="2400" b="1" u="sng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33.5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24.8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29.1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Perimeter =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92.4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Area =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650.6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  <a:r>
              <a:rPr lang="en-US" altLang="en-US" sz="2400" b="1" kern="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6" y="38652"/>
            <a:ext cx="8856920" cy="726894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CTA: Annulus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937" y="1585724"/>
            <a:ext cx="4727630" cy="444293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0219" y="1683486"/>
            <a:ext cx="4295775" cy="4114800"/>
          </a:xfrm>
        </p:spPr>
        <p:txBody>
          <a:bodyPr/>
          <a:lstStyle/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Annulus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2800" b="1" u="sn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30.6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26.5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28.6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Perimeter =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90.6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Area =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647.3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  <a:r>
              <a:rPr lang="en-US" altLang="en-US" sz="28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8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287000" cy="836613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 : Root Analysis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85" y="1065181"/>
            <a:ext cx="3314494" cy="2698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05" y="1065180"/>
            <a:ext cx="3270330" cy="2698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485" y="3933645"/>
            <a:ext cx="3314493" cy="2845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507" y="3933645"/>
            <a:ext cx="3270328" cy="28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0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28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CTA </a:t>
            </a:r>
            <a:r>
              <a:rPr lang="en-US" sz="4400" b="1" kern="0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Root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95" y="950596"/>
            <a:ext cx="3369046" cy="2607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291" y="3700731"/>
            <a:ext cx="3336383" cy="3080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291" y="950597"/>
            <a:ext cx="3336383" cy="2607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395" y="3700731"/>
            <a:ext cx="3369046" cy="30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9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776377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MR: STJ &amp; SOV Diameter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1844" y="1003513"/>
            <a:ext cx="3839129" cy="351326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3075" y="1003513"/>
            <a:ext cx="3857500" cy="3513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0048" y="4516774"/>
            <a:ext cx="325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US" altLang="en-US" sz="2400" b="1" u="sng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STJ</a:t>
            </a:r>
            <a:endParaRPr lang="en-US" altLang="en-US" sz="2400" b="1" u="sng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lvl="0" defTabSz="514350">
              <a:defRPr/>
            </a:pPr>
            <a:endParaRPr lang="en-US" altLang="en-US" sz="2400" b="1" u="sng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lvl="0"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32.1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lvl="0"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31.4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lvl="0" defTabSz="514350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31.8 mm</a:t>
            </a:r>
            <a:endParaRPr lang="en-US" altLang="en-US" sz="2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075" y="4516774"/>
            <a:ext cx="3268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US" altLang="en-US" sz="2400" b="1" u="sng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SOV Diameter</a:t>
            </a:r>
            <a:endParaRPr lang="en-US" altLang="en-US" sz="2400" b="1" u="sng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lvl="0" defTabSz="514350">
              <a:defRPr/>
            </a:pPr>
            <a:endParaRPr lang="en-US" altLang="en-US" sz="2400" b="1" u="sng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lvl="0" defTabSz="514350">
              <a:defRPr/>
            </a:pP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SOV Left: 40.8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lvl="0" defTabSz="514350">
              <a:defRPr/>
            </a:pP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SOV Right: 39.5 </a:t>
            </a:r>
            <a:r>
              <a:rPr lang="en-US" altLang="en-US" sz="2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lvl="0" defTabSz="514350">
              <a:defRPr/>
            </a:pPr>
            <a:r>
              <a:rPr lang="en-US" alt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SOV Non: 37.1 mm</a:t>
            </a:r>
            <a:endParaRPr lang="en-US" altLang="en-US" sz="2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09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4253</TotalTime>
  <Words>570</Words>
  <Application>Microsoft Office PowerPoint</Application>
  <PresentationFormat>35mm Slides</PresentationFormat>
  <Paragraphs>103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Helvetica</vt:lpstr>
      <vt:lpstr>6_Default Design</vt:lpstr>
      <vt:lpstr>2_BASIC SHARMA BLUE</vt:lpstr>
      <vt:lpstr>TF-TAVR with a 34mm Evolut FX Valve in a Low Flow Low Gradient Severe Aortic Stenosis: Horizontal Aorta and  CKD stage IV (Scr 2.3mg/dL)</vt:lpstr>
      <vt:lpstr>Faculty Involved and Disclosures</vt:lpstr>
      <vt:lpstr>MSH Live Case #7: HJ, 87 y/o M</vt:lpstr>
      <vt:lpstr>TTE</vt:lpstr>
      <vt:lpstr>Cardiac MR: Annulus &amp; LVOT</vt:lpstr>
      <vt:lpstr>CTA: Annulus</vt:lpstr>
      <vt:lpstr>Cardiac MR : Root Analysis</vt:lpstr>
      <vt:lpstr>PowerPoint Presentation</vt:lpstr>
      <vt:lpstr>Cardiac MR: STJ &amp; SOV Diameter</vt:lpstr>
      <vt:lpstr>CTA: STJ &amp; SOV Diameter</vt:lpstr>
      <vt:lpstr>Cardiac MR: Sinus Height LCC &amp; RCC</vt:lpstr>
      <vt:lpstr>CTA: Sinus Height LCC &amp; RCC</vt:lpstr>
      <vt:lpstr>Cardiac MR: Aortic Root Angle</vt:lpstr>
      <vt:lpstr>CTA: Calcification &amp; Hockey Puck view</vt:lpstr>
      <vt:lpstr>Non-Contrast CTA: Access Anatomy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CVICRSSHARMA</cp:lastModifiedBy>
  <cp:revision>573</cp:revision>
  <cp:lastPrinted>2022-11-10T13:55:14Z</cp:lastPrinted>
  <dcterms:created xsi:type="dcterms:W3CDTF">2019-05-13T14:16:18Z</dcterms:created>
  <dcterms:modified xsi:type="dcterms:W3CDTF">2022-11-11T13:38:36Z</dcterms:modified>
</cp:coreProperties>
</file>