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7" r:id="rId1"/>
    <p:sldMasterId id="2147483791" r:id="rId2"/>
    <p:sldMasterId id="2147483805" r:id="rId3"/>
    <p:sldMasterId id="2147483883" r:id="rId4"/>
    <p:sldMasterId id="2147483932" r:id="rId5"/>
    <p:sldMasterId id="2147484030" r:id="rId6"/>
    <p:sldMasterId id="2147484042" r:id="rId7"/>
    <p:sldMasterId id="2147484055" r:id="rId8"/>
    <p:sldMasterId id="2147484073" r:id="rId9"/>
    <p:sldMasterId id="2147484086" r:id="rId10"/>
    <p:sldMasterId id="2147484098" r:id="rId11"/>
  </p:sldMasterIdLst>
  <p:notesMasterIdLst>
    <p:notesMasterId r:id="rId79"/>
  </p:notesMasterIdLst>
  <p:sldIdLst>
    <p:sldId id="368" r:id="rId12"/>
    <p:sldId id="616" r:id="rId13"/>
    <p:sldId id="604" r:id="rId14"/>
    <p:sldId id="605" r:id="rId15"/>
    <p:sldId id="606" r:id="rId16"/>
    <p:sldId id="607" r:id="rId17"/>
    <p:sldId id="608" r:id="rId18"/>
    <p:sldId id="609" r:id="rId19"/>
    <p:sldId id="611" r:id="rId20"/>
    <p:sldId id="612" r:id="rId21"/>
    <p:sldId id="614" r:id="rId22"/>
    <p:sldId id="615" r:id="rId23"/>
    <p:sldId id="617" r:id="rId24"/>
    <p:sldId id="618" r:id="rId25"/>
    <p:sldId id="659" r:id="rId26"/>
    <p:sldId id="623" r:id="rId27"/>
    <p:sldId id="662" r:id="rId28"/>
    <p:sldId id="663" r:id="rId29"/>
    <p:sldId id="664" r:id="rId30"/>
    <p:sldId id="665" r:id="rId31"/>
    <p:sldId id="679" r:id="rId32"/>
    <p:sldId id="667" r:id="rId33"/>
    <p:sldId id="668" r:id="rId34"/>
    <p:sldId id="666" r:id="rId35"/>
    <p:sldId id="669" r:id="rId36"/>
    <p:sldId id="670" r:id="rId37"/>
    <p:sldId id="671" r:id="rId38"/>
    <p:sldId id="672" r:id="rId39"/>
    <p:sldId id="673" r:id="rId40"/>
    <p:sldId id="674" r:id="rId41"/>
    <p:sldId id="580" r:id="rId42"/>
    <p:sldId id="582" r:id="rId43"/>
    <p:sldId id="690" r:id="rId44"/>
    <p:sldId id="585" r:id="rId45"/>
    <p:sldId id="587" r:id="rId46"/>
    <p:sldId id="691" r:id="rId47"/>
    <p:sldId id="628" r:id="rId48"/>
    <p:sldId id="629" r:id="rId49"/>
    <p:sldId id="630" r:id="rId50"/>
    <p:sldId id="631" r:id="rId51"/>
    <p:sldId id="686" r:id="rId52"/>
    <p:sldId id="687" r:id="rId53"/>
    <p:sldId id="688" r:id="rId54"/>
    <p:sldId id="689" r:id="rId55"/>
    <p:sldId id="680" r:id="rId56"/>
    <p:sldId id="681" r:id="rId57"/>
    <p:sldId id="682" r:id="rId58"/>
    <p:sldId id="632" r:id="rId59"/>
    <p:sldId id="633" r:id="rId60"/>
    <p:sldId id="634" r:id="rId61"/>
    <p:sldId id="675" r:id="rId62"/>
    <p:sldId id="676" r:id="rId63"/>
    <p:sldId id="677" r:id="rId64"/>
    <p:sldId id="678" r:id="rId65"/>
    <p:sldId id="643" r:id="rId66"/>
    <p:sldId id="644" r:id="rId67"/>
    <p:sldId id="645" r:id="rId68"/>
    <p:sldId id="646" r:id="rId69"/>
    <p:sldId id="647" r:id="rId70"/>
    <p:sldId id="648" r:id="rId71"/>
    <p:sldId id="649" r:id="rId72"/>
    <p:sldId id="650" r:id="rId73"/>
    <p:sldId id="683" r:id="rId74"/>
    <p:sldId id="411" r:id="rId75"/>
    <p:sldId id="412" r:id="rId76"/>
    <p:sldId id="413" r:id="rId77"/>
    <p:sldId id="414" r:id="rId78"/>
  </p:sldIdLst>
  <p:sldSz cx="10287000" cy="6858000" type="35mm"/>
  <p:notesSz cx="7010400" cy="9296400"/>
  <p:embeddedFontLst>
    <p:embeddedFont>
      <p:font typeface="Calibri" panose="020F0502020204030204" pitchFamily="34" charset="0"/>
      <p:regular r:id="rId80"/>
      <p:bold r:id="rId81"/>
      <p:italic r:id="rId82"/>
      <p:boldItalic r:id="rId83"/>
    </p:embeddedFont>
    <p:embeddedFont>
      <p:font typeface="Calibri Light" panose="020F0302020204030204" pitchFamily="34" charset="0"/>
      <p:regular r:id="rId84"/>
      <p:italic r:id="rId85"/>
    </p:embeddedFont>
    <p:embeddedFont>
      <p:font typeface="Helvetica" panose="020B0604020202020204" pitchFamily="34" charset="0"/>
      <p:regular r:id="rId86"/>
      <p:bold r:id="rId87"/>
      <p:italic r:id="rId88"/>
      <p:boldItalic r:id="rId89"/>
    </p:embeddedFont>
  </p:embeddedFontLst>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CCFF"/>
    <a:srgbClr val="A7E8FF"/>
    <a:srgbClr val="5B5BD7"/>
    <a:srgbClr val="0000FF"/>
    <a:srgbClr val="009AD0"/>
    <a:srgbClr val="659A2A"/>
    <a:srgbClr val="00FFFF"/>
    <a:srgbClr val="72AF2F"/>
    <a:srgbClr val="00CC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64" d="100"/>
          <a:sy n="64" d="100"/>
        </p:scale>
        <p:origin x="624" y="52"/>
      </p:cViewPr>
      <p:guideLst/>
    </p:cSldViewPr>
  </p:slideViewPr>
  <p:notesTextViewPr>
    <p:cViewPr>
      <p:scale>
        <a:sx n="3" d="2"/>
        <a:sy n="3" d="2"/>
      </p:scale>
      <p:origin x="0" y="0"/>
    </p:cViewPr>
  </p:notesTextViewPr>
  <p:sorterViewPr>
    <p:cViewPr varScale="1">
      <p:scale>
        <a:sx n="1" d="1"/>
        <a:sy n="1" d="1"/>
      </p:scale>
      <p:origin x="0" y="-138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font" Target="fonts/font5.fntdata"/><Relationship Id="rId89"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notesMaster" Target="notesMasters/notesMaster1.xml"/><Relationship Id="rId87"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font" Target="fonts/font3.fntdata"/><Relationship Id="rId90" Type="http://schemas.openxmlformats.org/officeDocument/2006/relationships/presProps" Target="pres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9/13/2022</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auto" latinLnBrk="0" hangingPunct="0">
              <a:lnSpc>
                <a:spcPct val="100000"/>
              </a:lnSpc>
              <a:spcBef>
                <a:spcPts val="0"/>
              </a:spcBef>
              <a:spcAft>
                <a:spcPts val="0"/>
              </a:spcAft>
              <a:buClrTx/>
              <a:buSzTx/>
              <a:buFontTx/>
              <a:buNone/>
              <a:tabLst/>
              <a:defRPr/>
            </a:pPr>
            <a:fld id="{277CA431-D06D-4545-9B64-F839F81A0B4D}" type="slidenum">
              <a:rPr kumimoji="0" lang="en-US" altLang="en-US" sz="1200" b="0" i="0" u="none" strike="noStrike" kern="1200" cap="none" spc="0" normalizeH="0" baseline="0" noProof="0">
                <a:ln>
                  <a:noFill/>
                </a:ln>
                <a:solidFill>
                  <a:srgbClr val="FFFFFF"/>
                </a:solidFill>
                <a:effectLst/>
                <a:uLnTx/>
                <a:uFillTx/>
                <a:latin typeface="Times New Roman" pitchFamily="18" charset="0"/>
                <a:ea typeface="+mn-ea"/>
                <a:cs typeface="Helvetica"/>
                <a:sym typeface="Calibri"/>
              </a:rPr>
              <a:pPr marL="0" marR="0" lvl="0" indent="0" algn="r" defTabSz="928688" rtl="0" eaLnBrk="0" fontAlgn="auto" latinLnBrk="0" hangingPunct="0">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dirty="0">
              <a:ln>
                <a:noFill/>
              </a:ln>
              <a:solidFill>
                <a:srgbClr val="FFFFFF"/>
              </a:solidFill>
              <a:effectLst/>
              <a:uLnTx/>
              <a:uFillTx/>
              <a:latin typeface="Times New Roman" pitchFamily="18" charset="0"/>
              <a:ea typeface="+mn-ea"/>
              <a:cs typeface="Helvetica"/>
              <a:sym typeface="Calibri"/>
            </a:endParaRPr>
          </a:p>
        </p:txBody>
      </p:sp>
    </p:spTree>
    <p:extLst>
      <p:ext uri="{BB962C8B-B14F-4D97-AF65-F5344CB8AC3E}">
        <p14:creationId xmlns:p14="http://schemas.microsoft.com/office/powerpoint/2010/main" val="259676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87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482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9497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655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82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52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8120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45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8797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74698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525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0798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34386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84582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7006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90730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740" rtl="0" eaLnBrk="1" fontAlgn="auto" latinLnBrk="0" hangingPunct="1">
              <a:lnSpc>
                <a:spcPct val="100000"/>
              </a:lnSpc>
              <a:spcBef>
                <a:spcPts val="0"/>
              </a:spcBef>
              <a:spcAft>
                <a:spcPts val="0"/>
              </a:spcAft>
              <a:buClrTx/>
              <a:buSzTx/>
              <a:buFontTx/>
              <a:buNone/>
              <a:tabLst/>
              <a:defRPr/>
            </a:pPr>
            <a:fld id="{DE605B54-00D9-2A4A-A69E-361B19B005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4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020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19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7031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85193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4928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9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98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93494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30476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4915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3682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88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706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542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7370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099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96913"/>
            <a:ext cx="5229225" cy="3486150"/>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B2ACA-779C-4595-89B4-CDCA1644CCD5}"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E678BB-763C-40DF-B781-F9D40CCA79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2262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200241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01233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69579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578"/>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777756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90724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312583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47"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196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4"/>
            <a:ext cx="45450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4"/>
            <a:ext cx="4546600"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10353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06421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45611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2"/>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0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520067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016125" y="5367488"/>
            <a:ext cx="6172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5754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5366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6915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443499"/>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204384037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5063"/>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7"/>
            <a:ext cx="7715250" cy="1655763"/>
          </a:xfrm>
        </p:spPr>
        <p:txBody>
          <a:bodyPr/>
          <a:lstStyle>
            <a:lvl1pPr marL="0" indent="0" algn="ctr">
              <a:buNone/>
              <a:defRPr sz="2025"/>
            </a:lvl1pPr>
            <a:lvl2pPr marL="385763" indent="0" algn="ctr">
              <a:buNone/>
              <a:defRPr sz="1688"/>
            </a:lvl2pPr>
            <a:lvl3pPr marL="771525" indent="0" algn="ctr">
              <a:buNone/>
              <a:defRPr sz="1519"/>
            </a:lvl3pPr>
            <a:lvl4pPr marL="1157288" indent="0" algn="ctr">
              <a:buNone/>
              <a:defRPr sz="1350"/>
            </a:lvl4pPr>
            <a:lvl5pPr marL="1543050" indent="0" algn="ctr">
              <a:buNone/>
              <a:defRPr sz="1350"/>
            </a:lvl5pPr>
            <a:lvl6pPr marL="1928813" indent="0" algn="ctr">
              <a:buNone/>
              <a:defRPr sz="1350"/>
            </a:lvl6pPr>
            <a:lvl7pPr marL="2314575" indent="0" algn="ctr">
              <a:buNone/>
              <a:defRPr sz="1350"/>
            </a:lvl7pPr>
            <a:lvl8pPr marL="2700338" indent="0" algn="ctr">
              <a:buNone/>
              <a:defRPr sz="1350"/>
            </a:lvl8pPr>
            <a:lvl9pPr marL="3086100" indent="0" algn="ctr">
              <a:buNone/>
              <a:defRPr sz="135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8" cy="390524"/>
          </a:xfrm>
          <a:prstGeom prst="rect">
            <a:avLst/>
          </a:prstGeom>
        </p:spPr>
      </p:pic>
    </p:spTree>
    <p:extLst>
      <p:ext uri="{BB962C8B-B14F-4D97-AF65-F5344CB8AC3E}">
        <p14:creationId xmlns:p14="http://schemas.microsoft.com/office/powerpoint/2010/main" val="10412111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40821501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1"/>
            <a:ext cx="8872538" cy="2852737"/>
          </a:xfrm>
        </p:spPr>
        <p:txBody>
          <a:bodyPr anchor="b"/>
          <a:lstStyle>
            <a:lvl1pPr>
              <a:defRPr sz="5063"/>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025">
                <a:solidFill>
                  <a:schemeClr val="tx1"/>
                </a:solidFill>
              </a:defRPr>
            </a:lvl1pPr>
            <a:lvl2pPr marL="385763" indent="0">
              <a:buNone/>
              <a:defRPr sz="1688">
                <a:solidFill>
                  <a:schemeClr val="tx1">
                    <a:tint val="75000"/>
                  </a:schemeClr>
                </a:solidFill>
              </a:defRPr>
            </a:lvl2pPr>
            <a:lvl3pPr marL="771525" indent="0">
              <a:buNone/>
              <a:defRPr sz="1519">
                <a:solidFill>
                  <a:schemeClr val="tx1">
                    <a:tint val="75000"/>
                  </a:schemeClr>
                </a:solidFill>
              </a:defRPr>
            </a:lvl3pPr>
            <a:lvl4pPr marL="1157288" indent="0">
              <a:buNone/>
              <a:defRPr sz="1350">
                <a:solidFill>
                  <a:schemeClr val="tx1">
                    <a:tint val="75000"/>
                  </a:schemeClr>
                </a:solidFill>
              </a:defRPr>
            </a:lvl4pPr>
            <a:lvl5pPr marL="1543050" indent="0">
              <a:buNone/>
              <a:defRPr sz="1350">
                <a:solidFill>
                  <a:schemeClr val="tx1">
                    <a:tint val="75000"/>
                  </a:schemeClr>
                </a:solidFill>
              </a:defRPr>
            </a:lvl5pPr>
            <a:lvl6pPr marL="1928813" indent="0">
              <a:buNone/>
              <a:defRPr sz="1350">
                <a:solidFill>
                  <a:schemeClr val="tx1">
                    <a:tint val="75000"/>
                  </a:schemeClr>
                </a:solidFill>
              </a:defRPr>
            </a:lvl6pPr>
            <a:lvl7pPr marL="2314575" indent="0">
              <a:buNone/>
              <a:defRPr sz="1350">
                <a:solidFill>
                  <a:schemeClr val="tx1">
                    <a:tint val="75000"/>
                  </a:schemeClr>
                </a:solidFill>
              </a:defRPr>
            </a:lvl7pPr>
            <a:lvl8pPr marL="2700338" indent="0">
              <a:buNone/>
              <a:defRPr sz="1350">
                <a:solidFill>
                  <a:schemeClr val="tx1">
                    <a:tint val="75000"/>
                  </a:schemeClr>
                </a:solidFill>
              </a:defRPr>
            </a:lvl8pPr>
            <a:lvl9pPr marL="3086100" indent="0">
              <a:buNone/>
              <a:defRPr sz="13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38713372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5" y="1825625"/>
            <a:ext cx="4371975"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8576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16690925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8"/>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5" y="1681163"/>
            <a:ext cx="4373315" cy="823912"/>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smtClean="0"/>
              <a:t>Edit Master text styles</a:t>
            </a:r>
          </a:p>
        </p:txBody>
      </p:sp>
      <p:sp>
        <p:nvSpPr>
          <p:cNvPr id="6" name="Content Placeholder 5"/>
          <p:cNvSpPr>
            <a:spLocks noGrp="1"/>
          </p:cNvSpPr>
          <p:nvPr>
            <p:ph sz="quarter" idx="4"/>
          </p:nvPr>
        </p:nvSpPr>
        <p:spPr>
          <a:xfrm>
            <a:off x="5207795"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8576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379189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8576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39544215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8576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181243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319110197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4373315" y="987429"/>
            <a:ext cx="5207794" cy="4873625"/>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1"/>
            <a:ext cx="3317825" cy="3811588"/>
          </a:xfrm>
        </p:spPr>
        <p:txBody>
          <a:bodyPr/>
          <a:lstStyle>
            <a:lvl1pPr marL="0" indent="0">
              <a:buNone/>
              <a:defRPr sz="1350"/>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smtClean="0"/>
              <a:t>Edit Master text styles</a:t>
            </a:r>
          </a:p>
        </p:txBody>
      </p:sp>
      <p:sp>
        <p:nvSpPr>
          <p:cNvPr id="5" name="Date Placeholder 4"/>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8576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3699258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27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9"/>
            <a:ext cx="5207794" cy="4873625"/>
          </a:xfrm>
        </p:spPr>
        <p:txBody>
          <a:bodyPr anchor="t"/>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1"/>
            <a:ext cx="3317825" cy="3811588"/>
          </a:xfrm>
        </p:spPr>
        <p:txBody>
          <a:bodyPr/>
          <a:lstStyle>
            <a:lvl1pPr marL="0" indent="0">
              <a:buNone/>
              <a:defRPr sz="1350"/>
            </a:lvl1pPr>
            <a:lvl2pPr marL="385763" indent="0">
              <a:buNone/>
              <a:defRPr sz="1181"/>
            </a:lvl2pPr>
            <a:lvl3pPr marL="771525" indent="0">
              <a:buNone/>
              <a:defRPr sz="1013"/>
            </a:lvl3pPr>
            <a:lvl4pPr marL="1157288" indent="0">
              <a:buNone/>
              <a:defRPr sz="844"/>
            </a:lvl4pPr>
            <a:lvl5pPr marL="1543050" indent="0">
              <a:buNone/>
              <a:defRPr sz="844"/>
            </a:lvl5pPr>
            <a:lvl6pPr marL="1928813" indent="0">
              <a:buNone/>
              <a:defRPr sz="844"/>
            </a:lvl6pPr>
            <a:lvl7pPr marL="2314575" indent="0">
              <a:buNone/>
              <a:defRPr sz="844"/>
            </a:lvl7pPr>
            <a:lvl8pPr marL="2700338" indent="0">
              <a:buNone/>
              <a:defRPr sz="844"/>
            </a:lvl8pPr>
            <a:lvl9pPr marL="3086100" indent="0">
              <a:buNone/>
              <a:defRPr sz="844"/>
            </a:lvl9pPr>
          </a:lstStyle>
          <a:p>
            <a:pPr lvl="0"/>
            <a:r>
              <a:rPr lang="en-US" smtClean="0"/>
              <a:t>Edit Master text styles</a:t>
            </a:r>
          </a:p>
        </p:txBody>
      </p:sp>
      <p:sp>
        <p:nvSpPr>
          <p:cNvPr id="5" name="Date Placeholder 4"/>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8576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42681380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28637859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6"/>
            <a:ext cx="2218134"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3" y="365126"/>
            <a:ext cx="6525816"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8576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30905253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514350" indent="0" algn="ctr">
              <a:buNone/>
              <a:defRPr>
                <a:solidFill>
                  <a:schemeClr val="tx1">
                    <a:tint val="75000"/>
                  </a:schemeClr>
                </a:solidFill>
              </a:defRPr>
            </a:lvl2pPr>
            <a:lvl3pPr marL="1028700" indent="0" algn="ctr">
              <a:buNone/>
              <a:defRPr>
                <a:solidFill>
                  <a:schemeClr val="tx1">
                    <a:tint val="75000"/>
                  </a:schemeClr>
                </a:solidFill>
              </a:defRPr>
            </a:lvl3pPr>
            <a:lvl4pPr marL="1543050" indent="0" algn="ctr">
              <a:buNone/>
              <a:defRPr>
                <a:solidFill>
                  <a:schemeClr val="tx1">
                    <a:tint val="75000"/>
                  </a:schemeClr>
                </a:solidFill>
              </a:defRPr>
            </a:lvl4pPr>
            <a:lvl5pPr marL="2057400" indent="0" algn="ctr">
              <a:buNone/>
              <a:defRPr>
                <a:solidFill>
                  <a:schemeClr val="tx1">
                    <a:tint val="75000"/>
                  </a:schemeClr>
                </a:solidFill>
              </a:defRPr>
            </a:lvl5pPr>
            <a:lvl6pPr marL="2571750" indent="0" algn="ctr">
              <a:buNone/>
              <a:defRPr>
                <a:solidFill>
                  <a:schemeClr val="tx1">
                    <a:tint val="75000"/>
                  </a:schemeClr>
                </a:solidFill>
              </a:defRPr>
            </a:lvl6pPr>
            <a:lvl7pPr marL="3086100" indent="0" algn="ctr">
              <a:buNone/>
              <a:defRPr>
                <a:solidFill>
                  <a:schemeClr val="tx1">
                    <a:tint val="75000"/>
                  </a:schemeClr>
                </a:solidFill>
              </a:defRPr>
            </a:lvl7pPr>
            <a:lvl8pPr marL="3600450" indent="0" algn="ctr">
              <a:buNone/>
              <a:defRPr>
                <a:solidFill>
                  <a:schemeClr val="tx1">
                    <a:tint val="75000"/>
                  </a:schemeClr>
                </a:solidFill>
              </a:defRPr>
            </a:lvl8pPr>
            <a:lvl9pPr marL="4114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79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4057716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79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11165039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250">
                <a:solidFill>
                  <a:schemeClr val="tx1">
                    <a:tint val="75000"/>
                  </a:schemeClr>
                </a:solidFill>
              </a:defRPr>
            </a:lvl1pPr>
            <a:lvl2pPr marL="514350" indent="0">
              <a:buNone/>
              <a:defRPr sz="2025">
                <a:solidFill>
                  <a:schemeClr val="tx1">
                    <a:tint val="75000"/>
                  </a:schemeClr>
                </a:solidFill>
              </a:defRPr>
            </a:lvl2pPr>
            <a:lvl3pPr marL="1028700" indent="0">
              <a:buNone/>
              <a:defRPr sz="1800">
                <a:solidFill>
                  <a:schemeClr val="tx1">
                    <a:tint val="75000"/>
                  </a:schemeClr>
                </a:solidFill>
              </a:defRPr>
            </a:lvl3pPr>
            <a:lvl4pPr marL="1543050" indent="0">
              <a:buNone/>
              <a:defRPr sz="1575">
                <a:solidFill>
                  <a:schemeClr val="tx1">
                    <a:tint val="75000"/>
                  </a:schemeClr>
                </a:solidFill>
              </a:defRPr>
            </a:lvl4pPr>
            <a:lvl5pPr marL="2057400" indent="0">
              <a:buNone/>
              <a:defRPr sz="1575">
                <a:solidFill>
                  <a:schemeClr val="tx1">
                    <a:tint val="75000"/>
                  </a:schemeClr>
                </a:solidFill>
              </a:defRPr>
            </a:lvl5pPr>
            <a:lvl6pPr marL="2571750" indent="0">
              <a:buNone/>
              <a:defRPr sz="1575">
                <a:solidFill>
                  <a:schemeClr val="tx1">
                    <a:tint val="75000"/>
                  </a:schemeClr>
                </a:solidFill>
              </a:defRPr>
            </a:lvl6pPr>
            <a:lvl7pPr marL="3086100" indent="0">
              <a:buNone/>
              <a:defRPr sz="1575">
                <a:solidFill>
                  <a:schemeClr val="tx1">
                    <a:tint val="75000"/>
                  </a:schemeClr>
                </a:solidFill>
              </a:defRPr>
            </a:lvl7pPr>
            <a:lvl8pPr marL="3600450" indent="0">
              <a:buNone/>
              <a:defRPr sz="1575">
                <a:solidFill>
                  <a:schemeClr val="tx1">
                    <a:tint val="75000"/>
                  </a:schemeClr>
                </a:solidFill>
              </a:defRPr>
            </a:lvl8pPr>
            <a:lvl9pPr marL="4114800" indent="0">
              <a:buNone/>
              <a:defRPr sz="157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79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803238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1"/>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1"/>
            <a:ext cx="4543425" cy="4525963"/>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2795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28280772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55" y="1535113"/>
            <a:ext cx="4546997" cy="639763"/>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25655" y="2174875"/>
            <a:ext cx="4546997"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2795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33349878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2795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2766341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114821"/>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2795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31449667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2" y="273049"/>
            <a:ext cx="3384352" cy="1162051"/>
          </a:xfrm>
        </p:spPr>
        <p:txBody>
          <a:bodyPr anchor="b"/>
          <a:lstStyle>
            <a:lvl1pPr algn="l">
              <a:defRPr sz="2250" b="1"/>
            </a:lvl1pPr>
          </a:lstStyle>
          <a:p>
            <a:r>
              <a:rPr lang="en-US" smtClean="0"/>
              <a:t>Click to edit Master title style</a:t>
            </a:r>
            <a:endParaRPr lang="en-US"/>
          </a:p>
        </p:txBody>
      </p:sp>
      <p:sp>
        <p:nvSpPr>
          <p:cNvPr id="3" name="Content Placeholder 2"/>
          <p:cNvSpPr>
            <a:spLocks noGrp="1"/>
          </p:cNvSpPr>
          <p:nvPr>
            <p:ph idx="1"/>
          </p:nvPr>
        </p:nvSpPr>
        <p:spPr>
          <a:xfrm>
            <a:off x="4021931" y="273052"/>
            <a:ext cx="5750719"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2" y="1435102"/>
            <a:ext cx="3384352" cy="46910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2795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26516730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9"/>
          </a:xfrm>
        </p:spPr>
        <p:txBody>
          <a:bodyPr anchor="b"/>
          <a:lstStyle>
            <a:lvl1pPr algn="l">
              <a:defRPr sz="225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016324" y="5367338"/>
            <a:ext cx="6172200" cy="804863"/>
          </a:xfrm>
        </p:spPr>
        <p:txBody>
          <a:bodyPr/>
          <a:lstStyle>
            <a:lvl1pPr marL="0" indent="0">
              <a:buNone/>
              <a:defRPr sz="1575"/>
            </a:lvl1pPr>
            <a:lvl2pPr marL="514350" indent="0">
              <a:buNone/>
              <a:defRPr sz="1350"/>
            </a:lvl2pPr>
            <a:lvl3pPr marL="1028700" indent="0">
              <a:buNone/>
              <a:defRPr sz="1125"/>
            </a:lvl3pPr>
            <a:lvl4pPr marL="1543050" indent="0">
              <a:buNone/>
              <a:defRPr sz="1013"/>
            </a:lvl4pPr>
            <a:lvl5pPr marL="2057400" indent="0">
              <a:buNone/>
              <a:defRPr sz="1013"/>
            </a:lvl5pPr>
            <a:lvl6pPr marL="2571750" indent="0">
              <a:buNone/>
              <a:defRPr sz="1013"/>
            </a:lvl6pPr>
            <a:lvl7pPr marL="3086100" indent="0">
              <a:buNone/>
              <a:defRPr sz="1013"/>
            </a:lvl7pPr>
            <a:lvl8pPr marL="3600450" indent="0">
              <a:buNone/>
              <a:defRPr sz="1013"/>
            </a:lvl8pPr>
            <a:lvl9pPr marL="4114800" indent="0">
              <a:buNone/>
              <a:defRPr sz="101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2795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20198437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79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22503936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027958"/>
            <a:fld id="{84CF493B-6931-4A40-A42C-4CFF442B52E4}" type="datetimeFigureOut">
              <a:rPr lang="en-US" smtClean="0">
                <a:solidFill>
                  <a:prstClr val="black">
                    <a:tint val="75000"/>
                  </a:prstClr>
                </a:solidFill>
              </a:rPr>
              <a:pPr defTabSz="1027958"/>
              <a:t>9/13/2022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79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7958"/>
            <a:fld id="{40062018-1790-A942-9D46-E0822E6DD67F}" type="slidenum">
              <a:rPr lang="en-US" smtClean="0">
                <a:solidFill>
                  <a:prstClr val="black">
                    <a:tint val="75000"/>
                  </a:prstClr>
                </a:solidFill>
              </a:rPr>
              <a:pPr defTabSz="1027958"/>
              <a:t>‹#›</a:t>
            </a:fld>
            <a:endParaRPr lang="en-US">
              <a:solidFill>
                <a:prstClr val="black">
                  <a:tint val="75000"/>
                </a:prstClr>
              </a:solidFill>
            </a:endParaRPr>
          </a:p>
        </p:txBody>
      </p:sp>
    </p:spTree>
    <p:extLst>
      <p:ext uri="{BB962C8B-B14F-4D97-AF65-F5344CB8AC3E}">
        <p14:creationId xmlns:p14="http://schemas.microsoft.com/office/powerpoint/2010/main" val="163493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942260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532695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2849194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3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3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99500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5"/>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5"/>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7014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5167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6090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321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065"/>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343007723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62"/>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39838300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1986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16409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5403588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0">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97565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751163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464970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971995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1348938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19791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8" name="Footer Placeholder 7"/>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9" name="Slide Number Placeholder 8"/>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279392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4" name="Footer Placeholder 3"/>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Slide Number Placeholder 4"/>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046525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3" name="Footer Placeholder 2"/>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4" name="Slide Number Placeholder 3"/>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2832132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560324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Footer Placeholder 5"/>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7" name="Slide Number Placeholder 6"/>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929219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1965137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11"/>
          </p:nvPr>
        </p:nvSpPr>
        <p:spPr/>
        <p: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4190521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1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2848" indent="0" algn="ctr">
              <a:buNone/>
              <a:defRPr/>
            </a:lvl2pPr>
            <a:lvl3pPr marL="765689" indent="0" algn="ctr">
              <a:buNone/>
              <a:defRPr/>
            </a:lvl3pPr>
            <a:lvl4pPr marL="1148525" indent="0" algn="ctr">
              <a:buNone/>
              <a:defRPr/>
            </a:lvl4pPr>
            <a:lvl5pPr marL="1531368" indent="0" algn="ctr">
              <a:buNone/>
              <a:defRPr/>
            </a:lvl5pPr>
            <a:lvl6pPr marL="1914209" indent="0" algn="ctr">
              <a:buNone/>
              <a:defRPr/>
            </a:lvl6pPr>
            <a:lvl7pPr marL="2297050" indent="0" algn="ctr">
              <a:buNone/>
              <a:defRPr/>
            </a:lvl7pPr>
            <a:lvl8pPr marL="2679886" indent="0" algn="ctr">
              <a:buNone/>
              <a:defRPr/>
            </a:lvl8pPr>
            <a:lvl9pPr marL="3062730" indent="0" algn="ctr">
              <a:buNone/>
              <a:defRPr/>
            </a:lvl9pPr>
          </a:lstStyle>
          <a:p>
            <a:r>
              <a:rPr lang="en-US"/>
              <a:t>Click to edit Master subtitle style</a:t>
            </a:r>
          </a:p>
        </p:txBody>
      </p:sp>
    </p:spTree>
    <p:extLst>
      <p:ext uri="{BB962C8B-B14F-4D97-AF65-F5344CB8AC3E}">
        <p14:creationId xmlns:p14="http://schemas.microsoft.com/office/powerpoint/2010/main" val="373655319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7582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8957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2848" indent="0">
              <a:buNone/>
              <a:defRPr sz="1519"/>
            </a:lvl2pPr>
            <a:lvl3pPr marL="765689" indent="0">
              <a:buNone/>
              <a:defRPr sz="1350"/>
            </a:lvl3pPr>
            <a:lvl4pPr marL="1148525" indent="0">
              <a:buNone/>
              <a:defRPr sz="1181"/>
            </a:lvl4pPr>
            <a:lvl5pPr marL="1531368" indent="0">
              <a:buNone/>
              <a:defRPr sz="1181"/>
            </a:lvl5pPr>
            <a:lvl6pPr marL="1914209" indent="0">
              <a:buNone/>
              <a:defRPr sz="1181"/>
            </a:lvl6pPr>
            <a:lvl7pPr marL="2297050" indent="0">
              <a:buNone/>
              <a:defRPr sz="1181"/>
            </a:lvl7pPr>
            <a:lvl8pPr marL="2679886" indent="0">
              <a:buNone/>
              <a:defRPr sz="1181"/>
            </a:lvl8pPr>
            <a:lvl9pPr marL="3062730" indent="0">
              <a:buNone/>
              <a:defRPr sz="1181"/>
            </a:lvl9pPr>
          </a:lstStyle>
          <a:p>
            <a:pPr lvl="0"/>
            <a:r>
              <a:rPr lang="en-US"/>
              <a:t>Click to edit Master text styles</a:t>
            </a:r>
          </a:p>
        </p:txBody>
      </p:sp>
    </p:spTree>
    <p:extLst>
      <p:ext uri="{BB962C8B-B14F-4D97-AF65-F5344CB8AC3E}">
        <p14:creationId xmlns:p14="http://schemas.microsoft.com/office/powerpoint/2010/main" val="301138731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3"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998"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595054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2848" indent="0">
              <a:buNone/>
              <a:defRPr sz="1688" b="1"/>
            </a:lvl2pPr>
            <a:lvl3pPr marL="765689" indent="0">
              <a:buNone/>
              <a:defRPr sz="1519" b="1"/>
            </a:lvl3pPr>
            <a:lvl4pPr marL="1148525" indent="0">
              <a:buNone/>
              <a:defRPr sz="1350" b="1"/>
            </a:lvl4pPr>
            <a:lvl5pPr marL="1531368" indent="0">
              <a:buNone/>
              <a:defRPr sz="1350" b="1"/>
            </a:lvl5pPr>
            <a:lvl6pPr marL="1914209" indent="0">
              <a:buNone/>
              <a:defRPr sz="1350" b="1"/>
            </a:lvl6pPr>
            <a:lvl7pPr marL="2297050" indent="0">
              <a:buNone/>
              <a:defRPr sz="1350" b="1"/>
            </a:lvl7pPr>
            <a:lvl8pPr marL="2679886" indent="0">
              <a:buNone/>
              <a:defRPr sz="1350" b="1"/>
            </a:lvl8pPr>
            <a:lvl9pPr marL="306273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33227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78746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1234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6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321"/>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18652175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2848" indent="0">
              <a:buNone/>
              <a:defRPr sz="2363"/>
            </a:lvl2pPr>
            <a:lvl3pPr marL="765689" indent="0">
              <a:buNone/>
              <a:defRPr sz="2025"/>
            </a:lvl3pPr>
            <a:lvl4pPr marL="1148525" indent="0">
              <a:buNone/>
              <a:defRPr sz="1688"/>
            </a:lvl4pPr>
            <a:lvl5pPr marL="1531368" indent="0">
              <a:buNone/>
              <a:defRPr sz="1688"/>
            </a:lvl5pPr>
            <a:lvl6pPr marL="1914209" indent="0">
              <a:buNone/>
              <a:defRPr sz="1688"/>
            </a:lvl6pPr>
            <a:lvl7pPr marL="2297050" indent="0">
              <a:buNone/>
              <a:defRPr sz="1688"/>
            </a:lvl7pPr>
            <a:lvl8pPr marL="2679886" indent="0">
              <a:buNone/>
              <a:defRPr sz="1688"/>
            </a:lvl8pPr>
            <a:lvl9pPr marL="3062730" indent="0">
              <a:buNone/>
              <a:defRPr sz="1688"/>
            </a:lvl9pPr>
          </a:lstStyle>
          <a:p>
            <a:pPr lvl="0"/>
            <a:endParaRPr lang="en-US" noProof="0"/>
          </a:p>
        </p:txBody>
      </p:sp>
      <p:sp>
        <p:nvSpPr>
          <p:cNvPr id="4" name="Text Placeholder 3"/>
          <p:cNvSpPr>
            <a:spLocks noGrp="1"/>
          </p:cNvSpPr>
          <p:nvPr>
            <p:ph type="body" sz="half" idx="2"/>
          </p:nvPr>
        </p:nvSpPr>
        <p:spPr>
          <a:xfrm>
            <a:off x="2016125" y="5367506"/>
            <a:ext cx="6172200" cy="804863"/>
          </a:xfrm>
        </p:spPr>
        <p:txBody>
          <a:bodyPr/>
          <a:lstStyle>
            <a:lvl1pPr marL="0" indent="0">
              <a:buNone/>
              <a:defRPr sz="1181"/>
            </a:lvl1pPr>
            <a:lvl2pPr marL="382848" indent="0">
              <a:buNone/>
              <a:defRPr sz="1013"/>
            </a:lvl2pPr>
            <a:lvl3pPr marL="765689" indent="0">
              <a:buNone/>
              <a:defRPr sz="844"/>
            </a:lvl3pPr>
            <a:lvl4pPr marL="1148525" indent="0">
              <a:buNone/>
              <a:defRPr sz="759"/>
            </a:lvl4pPr>
            <a:lvl5pPr marL="1531368" indent="0">
              <a:buNone/>
              <a:defRPr sz="759"/>
            </a:lvl5pPr>
            <a:lvl6pPr marL="1914209" indent="0">
              <a:buNone/>
              <a:defRPr sz="759"/>
            </a:lvl6pPr>
            <a:lvl7pPr marL="2297050" indent="0">
              <a:buNone/>
              <a:defRPr sz="759"/>
            </a:lvl7pPr>
            <a:lvl8pPr marL="2679886" indent="0">
              <a:buNone/>
              <a:defRPr sz="759"/>
            </a:lvl8pPr>
            <a:lvl9pPr marL="3062730" indent="0">
              <a:buNone/>
              <a:defRPr sz="759"/>
            </a:lvl9pPr>
          </a:lstStyle>
          <a:p>
            <a:pPr lvl="0"/>
            <a:r>
              <a:rPr lang="en-US"/>
              <a:t>Click to edit Master text styles</a:t>
            </a:r>
          </a:p>
        </p:txBody>
      </p:sp>
    </p:spTree>
    <p:extLst>
      <p:ext uri="{BB962C8B-B14F-4D97-AF65-F5344CB8AC3E}">
        <p14:creationId xmlns:p14="http://schemas.microsoft.com/office/powerpoint/2010/main" val="47468478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25197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9334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361970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57495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46810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52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091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19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015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159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571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1213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44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00720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675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20745569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60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32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8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93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95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586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373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56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9121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8316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267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24385913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59199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12412383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6992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99127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073411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09987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2790737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53082128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26531559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06738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12033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118890071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38"/>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6577" indent="0" algn="ctr">
              <a:buNone/>
              <a:defRPr/>
            </a:lvl2pPr>
            <a:lvl3pPr marL="913153" indent="0" algn="ctr">
              <a:buNone/>
              <a:defRPr/>
            </a:lvl3pPr>
            <a:lvl4pPr marL="1369730" indent="0" algn="ctr">
              <a:buNone/>
              <a:defRPr/>
            </a:lvl4pPr>
            <a:lvl5pPr marL="1826318" indent="0" algn="ctr">
              <a:buNone/>
              <a:defRPr/>
            </a:lvl5pPr>
            <a:lvl6pPr marL="2282898" indent="0" algn="ctr">
              <a:buNone/>
              <a:defRPr/>
            </a:lvl6pPr>
            <a:lvl7pPr marL="2739460" indent="0" algn="ctr">
              <a:buNone/>
              <a:defRPr/>
            </a:lvl7pPr>
            <a:lvl8pPr marL="3196048" indent="0" algn="ctr">
              <a:buNone/>
              <a:defRPr/>
            </a:lvl8pPr>
            <a:lvl9pPr marL="365263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474105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467869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9"/>
            <a:ext cx="8743950"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6577" indent="0">
              <a:buNone/>
              <a:defRPr sz="1800"/>
            </a:lvl2pPr>
            <a:lvl3pPr marL="913153" indent="0">
              <a:buNone/>
              <a:defRPr sz="1600"/>
            </a:lvl3pPr>
            <a:lvl4pPr marL="1369730" indent="0">
              <a:buNone/>
              <a:defRPr sz="1400"/>
            </a:lvl4pPr>
            <a:lvl5pPr marL="1826318" indent="0">
              <a:buNone/>
              <a:defRPr sz="1400"/>
            </a:lvl5pPr>
            <a:lvl6pPr marL="2282898" indent="0">
              <a:buNone/>
              <a:defRPr sz="1400"/>
            </a:lvl6pPr>
            <a:lvl7pPr marL="2739460" indent="0">
              <a:buNone/>
              <a:defRPr sz="1400"/>
            </a:lvl7pPr>
            <a:lvl8pPr marL="3196048" indent="0">
              <a:buNone/>
              <a:defRPr sz="1400"/>
            </a:lvl8pPr>
            <a:lvl9pPr marL="3652630" indent="0">
              <a:buNone/>
              <a:defRPr sz="1400"/>
            </a:lvl9pPr>
          </a:lstStyle>
          <a:p>
            <a:pPr lvl="0"/>
            <a:r>
              <a:rPr lang="en-US" smtClean="0"/>
              <a:t>Click to edit Master text styles</a:t>
            </a:r>
          </a:p>
        </p:txBody>
      </p:sp>
    </p:spTree>
    <p:extLst>
      <p:ext uri="{BB962C8B-B14F-4D97-AF65-F5344CB8AC3E}">
        <p14:creationId xmlns:p14="http://schemas.microsoft.com/office/powerpoint/2010/main" val="24965381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613"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99"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08738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4"/>
            <a:ext cx="4545014" cy="639763"/>
          </a:xfrm>
        </p:spPr>
        <p:txBody>
          <a:bodyPr anchor="b"/>
          <a:lstStyle>
            <a:lvl1pPr marL="0" indent="0">
              <a:buNone/>
              <a:defRPr sz="2400" b="1"/>
            </a:lvl1pPr>
            <a:lvl2pPr marL="456577" indent="0">
              <a:buNone/>
              <a:defRPr sz="2000" b="1"/>
            </a:lvl2pPr>
            <a:lvl3pPr marL="913153" indent="0">
              <a:buNone/>
              <a:defRPr sz="1800" b="1"/>
            </a:lvl3pPr>
            <a:lvl4pPr marL="1369730" indent="0">
              <a:buNone/>
              <a:defRPr sz="1600" b="1"/>
            </a:lvl4pPr>
            <a:lvl5pPr marL="1826318" indent="0">
              <a:buNone/>
              <a:defRPr sz="1600" b="1"/>
            </a:lvl5pPr>
            <a:lvl6pPr marL="2282898" indent="0">
              <a:buNone/>
              <a:defRPr sz="1600" b="1"/>
            </a:lvl6pPr>
            <a:lvl7pPr marL="2739460" indent="0">
              <a:buNone/>
              <a:defRPr sz="1600" b="1"/>
            </a:lvl7pPr>
            <a:lvl8pPr marL="3196048" indent="0">
              <a:buNone/>
              <a:defRPr sz="1600" b="1"/>
            </a:lvl8pPr>
            <a:lvl9pPr marL="365263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4"/>
            <a:ext cx="4546600" cy="639763"/>
          </a:xfrm>
        </p:spPr>
        <p:txBody>
          <a:bodyPr anchor="b"/>
          <a:lstStyle>
            <a:lvl1pPr marL="0" indent="0">
              <a:buNone/>
              <a:defRPr sz="2400" b="1"/>
            </a:lvl1pPr>
            <a:lvl2pPr marL="456577" indent="0">
              <a:buNone/>
              <a:defRPr sz="2000" b="1"/>
            </a:lvl2pPr>
            <a:lvl3pPr marL="913153" indent="0">
              <a:buNone/>
              <a:defRPr sz="1800" b="1"/>
            </a:lvl3pPr>
            <a:lvl4pPr marL="1369730" indent="0">
              <a:buNone/>
              <a:defRPr sz="1600" b="1"/>
            </a:lvl4pPr>
            <a:lvl5pPr marL="1826318" indent="0">
              <a:buNone/>
              <a:defRPr sz="1600" b="1"/>
            </a:lvl5pPr>
            <a:lvl6pPr marL="2282898" indent="0">
              <a:buNone/>
              <a:defRPr sz="1600" b="1"/>
            </a:lvl6pPr>
            <a:lvl7pPr marL="2739460" indent="0">
              <a:buNone/>
              <a:defRPr sz="1600" b="1"/>
            </a:lvl7pPr>
            <a:lvl8pPr marL="3196048" indent="0">
              <a:buNone/>
              <a:defRPr sz="1600" b="1"/>
            </a:lvl8pPr>
            <a:lvl9pPr marL="365263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652676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754435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9258404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9518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8"/>
            <a:ext cx="3384550"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176"/>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400"/>
            </a:lvl1pPr>
            <a:lvl2pPr marL="456577" indent="0">
              <a:buNone/>
              <a:defRPr sz="1200"/>
            </a:lvl2pPr>
            <a:lvl3pPr marL="913153" indent="0">
              <a:buNone/>
              <a:defRPr sz="1000"/>
            </a:lvl3pPr>
            <a:lvl4pPr marL="1369730" indent="0">
              <a:buNone/>
              <a:defRPr sz="900"/>
            </a:lvl4pPr>
            <a:lvl5pPr marL="1826318" indent="0">
              <a:buNone/>
              <a:defRPr sz="900"/>
            </a:lvl5pPr>
            <a:lvl6pPr marL="2282898" indent="0">
              <a:buNone/>
              <a:defRPr sz="900"/>
            </a:lvl6pPr>
            <a:lvl7pPr marL="2739460" indent="0">
              <a:buNone/>
              <a:defRPr sz="900"/>
            </a:lvl7pPr>
            <a:lvl8pPr marL="3196048" indent="0">
              <a:buNone/>
              <a:defRPr sz="900"/>
            </a:lvl8pPr>
            <a:lvl9pPr marL="3652630" indent="0">
              <a:buNone/>
              <a:defRPr sz="900"/>
            </a:lvl9pPr>
          </a:lstStyle>
          <a:p>
            <a:pPr lvl="0"/>
            <a:r>
              <a:rPr lang="en-US" smtClean="0"/>
              <a:t>Click to edit Master text styles</a:t>
            </a:r>
          </a:p>
        </p:txBody>
      </p:sp>
    </p:spTree>
    <p:extLst>
      <p:ext uri="{BB962C8B-B14F-4D97-AF65-F5344CB8AC3E}">
        <p14:creationId xmlns:p14="http://schemas.microsoft.com/office/powerpoint/2010/main" val="294488686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3"/>
            <a:ext cx="6172200" cy="56674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6577" indent="0">
              <a:buNone/>
              <a:defRPr sz="2800"/>
            </a:lvl2pPr>
            <a:lvl3pPr marL="913153" indent="0">
              <a:buNone/>
              <a:defRPr sz="2400"/>
            </a:lvl3pPr>
            <a:lvl4pPr marL="1369730" indent="0">
              <a:buNone/>
              <a:defRPr sz="2000"/>
            </a:lvl4pPr>
            <a:lvl5pPr marL="1826318" indent="0">
              <a:buNone/>
              <a:defRPr sz="2000"/>
            </a:lvl5pPr>
            <a:lvl6pPr marL="2282898" indent="0">
              <a:buNone/>
              <a:defRPr sz="2000"/>
            </a:lvl6pPr>
            <a:lvl7pPr marL="2739460" indent="0">
              <a:buNone/>
              <a:defRPr sz="2000"/>
            </a:lvl7pPr>
            <a:lvl8pPr marL="3196048" indent="0">
              <a:buNone/>
              <a:defRPr sz="2000"/>
            </a:lvl8pPr>
            <a:lvl9pPr marL="365263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016125" y="5367554"/>
            <a:ext cx="6172200" cy="804863"/>
          </a:xfrm>
        </p:spPr>
        <p:txBody>
          <a:bodyPr/>
          <a:lstStyle>
            <a:lvl1pPr marL="0" indent="0">
              <a:buNone/>
              <a:defRPr sz="1400"/>
            </a:lvl1pPr>
            <a:lvl2pPr marL="456577" indent="0">
              <a:buNone/>
              <a:defRPr sz="1200"/>
            </a:lvl2pPr>
            <a:lvl3pPr marL="913153" indent="0">
              <a:buNone/>
              <a:defRPr sz="1000"/>
            </a:lvl3pPr>
            <a:lvl4pPr marL="1369730" indent="0">
              <a:buNone/>
              <a:defRPr sz="900"/>
            </a:lvl4pPr>
            <a:lvl5pPr marL="1826318" indent="0">
              <a:buNone/>
              <a:defRPr sz="900"/>
            </a:lvl5pPr>
            <a:lvl6pPr marL="2282898" indent="0">
              <a:buNone/>
              <a:defRPr sz="900"/>
            </a:lvl6pPr>
            <a:lvl7pPr marL="2739460" indent="0">
              <a:buNone/>
              <a:defRPr sz="900"/>
            </a:lvl7pPr>
            <a:lvl8pPr marL="3196048" indent="0">
              <a:buNone/>
              <a:defRPr sz="900"/>
            </a:lvl8pPr>
            <a:lvl9pPr marL="3652630" indent="0">
              <a:buNone/>
              <a:defRPr sz="900"/>
            </a:lvl9pPr>
          </a:lstStyle>
          <a:p>
            <a:pPr lvl="0"/>
            <a:r>
              <a:rPr lang="en-US" smtClean="0"/>
              <a:t>Click to edit Master text styles</a:t>
            </a:r>
          </a:p>
        </p:txBody>
      </p:sp>
    </p:spTree>
    <p:extLst>
      <p:ext uri="{BB962C8B-B14F-4D97-AF65-F5344CB8AC3E}">
        <p14:creationId xmlns:p14="http://schemas.microsoft.com/office/powerpoint/2010/main" val="86790940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66706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065638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264260906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86" y="-9133"/>
            <a:ext cx="10281516" cy="6867136"/>
          </a:xfrm>
          <a:prstGeom prst="rect">
            <a:avLst/>
          </a:prstGeom>
        </p:spPr>
      </p:pic>
      <p:sp>
        <p:nvSpPr>
          <p:cNvPr id="3" name="Slide Number Placeholder 6"/>
          <p:cNvSpPr txBox="1">
            <a:spLocks/>
          </p:cNvSpPr>
          <p:nvPr userDrawn="1"/>
        </p:nvSpPr>
        <p:spPr>
          <a:xfrm>
            <a:off x="9642518" y="-31052"/>
            <a:ext cx="649811" cy="369277"/>
          </a:xfrm>
          <a:prstGeom prst="rect">
            <a:avLst/>
          </a:prstGeom>
          <a:noFill/>
        </p:spPr>
        <p:txBody>
          <a:bodyPr lIns="91312" tIns="45663" rIns="91312" bIns="45663"/>
          <a:lstStyle>
            <a:lvl1pPr algn="r">
              <a:defRPr/>
            </a:lvl1pPr>
          </a:lstStyle>
          <a:p>
            <a:pPr marL="0" marR="0" lvl="0" indent="0" algn="r" defTabSz="913153"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000"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913153"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 name="Title 1"/>
          <p:cNvSpPr>
            <a:spLocks noGrp="1"/>
          </p:cNvSpPr>
          <p:nvPr>
            <p:ph type="title" hasCustomPrompt="1"/>
          </p:nvPr>
        </p:nvSpPr>
        <p:spPr>
          <a:xfrm>
            <a:off x="319557" y="3051775"/>
            <a:ext cx="7923402" cy="736271"/>
          </a:xfrm>
          <a:prstGeom prst="rect">
            <a:avLst/>
          </a:prstGeom>
        </p:spPr>
        <p:txBody>
          <a:bodyPr/>
          <a:lstStyle>
            <a:lvl1pPr>
              <a:defRPr sz="3200" cap="small" baseline="0"/>
            </a:lvl1pPr>
          </a:lstStyle>
          <a:p>
            <a:r>
              <a:rPr lang="en-US" dirty="0"/>
              <a:t>Click To Edit Master Title Style</a:t>
            </a:r>
          </a:p>
        </p:txBody>
      </p:sp>
      <p:sp>
        <p:nvSpPr>
          <p:cNvPr id="7" name="Rectangle 178"/>
          <p:cNvSpPr>
            <a:spLocks noChangeArrowheads="1"/>
          </p:cNvSpPr>
          <p:nvPr userDrawn="1"/>
        </p:nvSpPr>
        <p:spPr bwMode="auto">
          <a:xfrm>
            <a:off x="187695" y="6631914"/>
            <a:ext cx="662102" cy="184551"/>
          </a:xfrm>
          <a:prstGeom prst="rect">
            <a:avLst/>
          </a:prstGeom>
          <a:noFill/>
          <a:ln w="9525">
            <a:noFill/>
            <a:miter lim="800000"/>
            <a:headEnd/>
            <a:tailEnd/>
          </a:ln>
        </p:spPr>
        <p:txBody>
          <a:bodyPr wrap="none" lIns="91312" tIns="45663" rIns="91312" bIns="45663">
            <a:spAutoFit/>
          </a:bodyPr>
          <a:lstStyle/>
          <a:p>
            <a:pPr marL="0" marR="0" lvl="0" indent="0" algn="r" defTabSz="913153"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v6</a:t>
            </a:r>
            <a:endParaRPr kumimoji="0" lang="it-IT" sz="600"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130525923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88" y="47525"/>
            <a:ext cx="9707169" cy="736271"/>
          </a:xfrm>
          <a:prstGeom prst="rect">
            <a:avLst/>
          </a:prstGeom>
        </p:spPr>
        <p:txBody>
          <a:bodyPr/>
          <a:lstStyle>
            <a:lvl1pPr>
              <a:defRPr sz="280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418124163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79308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123" y="0"/>
            <a:ext cx="10281516" cy="6867136"/>
          </a:xfrm>
          <a:prstGeom prst="rect">
            <a:avLst/>
          </a:prstGeom>
        </p:spPr>
      </p:pic>
      <p:sp>
        <p:nvSpPr>
          <p:cNvPr id="6" name="Title 1"/>
          <p:cNvSpPr>
            <a:spLocks noGrp="1"/>
          </p:cNvSpPr>
          <p:nvPr>
            <p:ph type="title" hasCustomPrompt="1"/>
          </p:nvPr>
        </p:nvSpPr>
        <p:spPr>
          <a:xfrm>
            <a:off x="319557" y="3051775"/>
            <a:ext cx="7923402" cy="736271"/>
          </a:xfrm>
          <a:prstGeom prst="rect">
            <a:avLst/>
          </a:prstGeom>
        </p:spPr>
        <p:txBody>
          <a:bodyPr/>
          <a:lstStyle>
            <a:lvl1pPr>
              <a:defRPr sz="3200" cap="small" baseline="0"/>
            </a:lvl1pPr>
          </a:lstStyle>
          <a:p>
            <a:r>
              <a:rPr lang="en-US" dirty="0"/>
              <a:t>Click To Edit Master Title Style</a:t>
            </a:r>
          </a:p>
        </p:txBody>
      </p:sp>
      <p:sp>
        <p:nvSpPr>
          <p:cNvPr id="5" name="Slide Number Placeholder 6"/>
          <p:cNvSpPr txBox="1">
            <a:spLocks/>
          </p:cNvSpPr>
          <p:nvPr userDrawn="1"/>
        </p:nvSpPr>
        <p:spPr>
          <a:xfrm>
            <a:off x="9642518" y="-31052"/>
            <a:ext cx="649811" cy="369277"/>
          </a:xfrm>
          <a:prstGeom prst="rect">
            <a:avLst/>
          </a:prstGeom>
          <a:noFill/>
        </p:spPr>
        <p:txBody>
          <a:bodyPr lIns="91312" tIns="45663" rIns="91312" bIns="45663"/>
          <a:lstStyle>
            <a:lvl1pPr algn="r">
              <a:defRPr/>
            </a:lvl1pPr>
          </a:lstStyle>
          <a:p>
            <a:pPr marL="0" marR="0" lvl="0" indent="0" algn="r" defTabSz="913153"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000"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913153"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8" name="Rectangle 178"/>
          <p:cNvSpPr>
            <a:spLocks noChangeArrowheads="1"/>
          </p:cNvSpPr>
          <p:nvPr userDrawn="1"/>
        </p:nvSpPr>
        <p:spPr bwMode="auto">
          <a:xfrm>
            <a:off x="168451" y="6631914"/>
            <a:ext cx="681338" cy="184551"/>
          </a:xfrm>
          <a:prstGeom prst="rect">
            <a:avLst/>
          </a:prstGeom>
          <a:noFill/>
          <a:ln w="9525">
            <a:noFill/>
            <a:miter lim="800000"/>
            <a:headEnd/>
            <a:tailEnd/>
          </a:ln>
        </p:spPr>
        <p:txBody>
          <a:bodyPr wrap="none" lIns="91312" tIns="45663" rIns="91312" bIns="45663">
            <a:spAutoFit/>
          </a:bodyPr>
          <a:lstStyle/>
          <a:p>
            <a:pPr marL="0" marR="0" lvl="0" indent="0" algn="r" defTabSz="913153"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.v4</a:t>
            </a:r>
            <a:endParaRPr kumimoji="0" lang="it-IT" sz="600"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234124078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3.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562771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4017" r:id="rId13"/>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8"/>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013">
                <a:solidFill>
                  <a:schemeClr val="tx1">
                    <a:tint val="75000"/>
                  </a:schemeClr>
                </a:solidFill>
              </a:defRPr>
            </a:lvl1pPr>
          </a:lstStyle>
          <a:p>
            <a:pPr defTabSz="385763"/>
            <a:fld id="{A03488AA-19C0-407C-9578-E833DBED4E34}" type="datetimeFigureOut">
              <a:rPr lang="en-US" smtClean="0">
                <a:solidFill>
                  <a:prstClr val="black">
                    <a:tint val="75000"/>
                  </a:prstClr>
                </a:solidFill>
              </a:rPr>
              <a:pPr defTabSz="385763"/>
              <a:t>9/13/2022</a:t>
            </a:fld>
            <a:endParaRPr lang="en-US">
              <a:solidFill>
                <a:prstClr val="black">
                  <a:tint val="75000"/>
                </a:prstClr>
              </a:solidFill>
            </a:endParaRPr>
          </a:p>
        </p:txBody>
      </p:sp>
      <p:sp>
        <p:nvSpPr>
          <p:cNvPr id="5" name="Footer Placeholder 4"/>
          <p:cNvSpPr>
            <a:spLocks noGrp="1"/>
          </p:cNvSpPr>
          <p:nvPr>
            <p:ph type="ftr" sz="quarter" idx="3"/>
          </p:nvPr>
        </p:nvSpPr>
        <p:spPr>
          <a:xfrm>
            <a:off x="3407570" y="6356352"/>
            <a:ext cx="3471863" cy="365125"/>
          </a:xfrm>
          <a:prstGeom prst="rect">
            <a:avLst/>
          </a:prstGeom>
        </p:spPr>
        <p:txBody>
          <a:bodyPr vert="horz" lIns="91440" tIns="45720" rIns="91440" bIns="45720" rtlCol="0" anchor="ctr"/>
          <a:lstStyle>
            <a:lvl1pPr algn="ctr">
              <a:defRPr sz="1013">
                <a:solidFill>
                  <a:schemeClr val="tx1">
                    <a:tint val="75000"/>
                  </a:schemeClr>
                </a:solidFill>
              </a:defRPr>
            </a:lvl1pPr>
          </a:lstStyle>
          <a:p>
            <a:pPr defTabSz="385763"/>
            <a:endParaRPr lang="en-US">
              <a:solidFill>
                <a:prstClr val="black">
                  <a:tint val="75000"/>
                </a:prstClr>
              </a:solidFill>
            </a:endParaRPr>
          </a:p>
        </p:txBody>
      </p:sp>
      <p:sp>
        <p:nvSpPr>
          <p:cNvPr id="6" name="Slide Number Placeholder 5"/>
          <p:cNvSpPr>
            <a:spLocks noGrp="1"/>
          </p:cNvSpPr>
          <p:nvPr>
            <p:ph type="sldNum" sz="quarter" idx="4"/>
          </p:nvPr>
        </p:nvSpPr>
        <p:spPr>
          <a:xfrm>
            <a:off x="7265195" y="6356352"/>
            <a:ext cx="2314575" cy="365125"/>
          </a:xfrm>
          <a:prstGeom prst="rect">
            <a:avLst/>
          </a:prstGeom>
        </p:spPr>
        <p:txBody>
          <a:bodyPr vert="horz" lIns="91440" tIns="45720" rIns="91440" bIns="45720" rtlCol="0" anchor="ctr"/>
          <a:lstStyle>
            <a:lvl1pPr algn="r">
              <a:defRPr sz="1013">
                <a:solidFill>
                  <a:schemeClr val="tx1">
                    <a:tint val="75000"/>
                  </a:schemeClr>
                </a:solidFill>
              </a:defRPr>
            </a:lvl1pPr>
          </a:lstStyle>
          <a:p>
            <a:pPr defTabSz="385763"/>
            <a:fld id="{57E44849-F3C4-4CD9-931D-54FA878AF23D}" type="slidenum">
              <a:rPr lang="en-US" smtClean="0">
                <a:solidFill>
                  <a:prstClr val="black">
                    <a:tint val="75000"/>
                  </a:prstClr>
                </a:solidFill>
              </a:rPr>
              <a:pPr defTabSz="385763"/>
              <a:t>‹#›</a:t>
            </a:fld>
            <a:endParaRPr lang="en-US">
              <a:solidFill>
                <a:prstClr val="black">
                  <a:tint val="75000"/>
                </a:prstClr>
              </a:solidFill>
            </a:endParaRPr>
          </a:p>
        </p:txBody>
      </p:sp>
    </p:spTree>
    <p:extLst>
      <p:ext uri="{BB962C8B-B14F-4D97-AF65-F5344CB8AC3E}">
        <p14:creationId xmlns:p14="http://schemas.microsoft.com/office/powerpoint/2010/main" val="412503337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defTabSz="771525" rtl="0" eaLnBrk="1" latinLnBrk="0" hangingPunct="1">
        <a:lnSpc>
          <a:spcPct val="90000"/>
        </a:lnSpc>
        <a:spcBef>
          <a:spcPct val="0"/>
        </a:spcBef>
        <a:buNone/>
        <a:defRPr sz="3713" kern="1200">
          <a:solidFill>
            <a:schemeClr val="tx1"/>
          </a:solidFill>
          <a:latin typeface="+mj-lt"/>
          <a:ea typeface="+mj-ea"/>
          <a:cs typeface="+mj-cs"/>
        </a:defRPr>
      </a:lvl1pPr>
    </p:titleStyle>
    <p:bodyStyle>
      <a:lvl1pPr marL="192881" indent="-192881" algn="l" defTabSz="771525" rtl="0" eaLnBrk="1" latinLnBrk="0" hangingPunct="1">
        <a:lnSpc>
          <a:spcPct val="90000"/>
        </a:lnSpc>
        <a:spcBef>
          <a:spcPts val="844"/>
        </a:spcBef>
        <a:buFont typeface="Arial" panose="020B0604020202020204" pitchFamily="34" charset="0"/>
        <a:buChar char="•"/>
        <a:defRPr sz="2363" kern="1200">
          <a:solidFill>
            <a:schemeClr val="tx1"/>
          </a:solidFill>
          <a:latin typeface="+mn-lt"/>
          <a:ea typeface="+mn-ea"/>
          <a:cs typeface="+mn-cs"/>
        </a:defRPr>
      </a:lvl1pPr>
      <a:lvl2pPr marL="578644" indent="-192881" algn="l" defTabSz="771525" rtl="0" eaLnBrk="1" latinLnBrk="0" hangingPunct="1">
        <a:lnSpc>
          <a:spcPct val="90000"/>
        </a:lnSpc>
        <a:spcBef>
          <a:spcPts val="422"/>
        </a:spcBef>
        <a:buFont typeface="Arial" panose="020B0604020202020204" pitchFamily="34" charset="0"/>
        <a:buChar char="•"/>
        <a:defRPr sz="2025" kern="1200">
          <a:solidFill>
            <a:schemeClr val="tx1"/>
          </a:solidFill>
          <a:latin typeface="+mn-lt"/>
          <a:ea typeface="+mn-ea"/>
          <a:cs typeface="+mn-cs"/>
        </a:defRPr>
      </a:lvl2pPr>
      <a:lvl3pPr marL="964406" indent="-192881" algn="l" defTabSz="771525" rtl="0" eaLnBrk="1" latinLnBrk="0" hangingPunct="1">
        <a:lnSpc>
          <a:spcPct val="90000"/>
        </a:lnSpc>
        <a:spcBef>
          <a:spcPts val="422"/>
        </a:spcBef>
        <a:buFont typeface="Arial" panose="020B0604020202020204" pitchFamily="34" charset="0"/>
        <a:buChar char="•"/>
        <a:defRPr sz="1688" kern="1200">
          <a:solidFill>
            <a:schemeClr val="tx1"/>
          </a:solidFill>
          <a:latin typeface="+mn-lt"/>
          <a:ea typeface="+mn-ea"/>
          <a:cs typeface="+mn-cs"/>
        </a:defRPr>
      </a:lvl3pPr>
      <a:lvl4pPr marL="135016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4pPr>
      <a:lvl5pPr marL="173593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5pPr>
      <a:lvl6pPr marL="2121694"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6pPr>
      <a:lvl7pPr marL="2507456"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7pPr>
      <a:lvl8pPr marL="2893219"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8pPr>
      <a:lvl9pPr marL="3278981" indent="-192881" algn="l" defTabSz="771525" rtl="0" eaLnBrk="1" latinLnBrk="0" hangingPunct="1">
        <a:lnSpc>
          <a:spcPct val="90000"/>
        </a:lnSpc>
        <a:spcBef>
          <a:spcPts val="422"/>
        </a:spcBef>
        <a:buFont typeface="Arial" panose="020B0604020202020204" pitchFamily="34" charset="0"/>
        <a:buChar char="•"/>
        <a:defRPr sz="1519" kern="1200">
          <a:solidFill>
            <a:schemeClr val="tx1"/>
          </a:solidFill>
          <a:latin typeface="+mn-lt"/>
          <a:ea typeface="+mn-ea"/>
          <a:cs typeface="+mn-cs"/>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36513"/>
            <a:ext cx="92583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350">
                <a:solidFill>
                  <a:schemeClr val="tx1">
                    <a:tint val="75000"/>
                  </a:schemeClr>
                </a:solidFill>
              </a:defRPr>
            </a:lvl1pPr>
          </a:lstStyle>
          <a:p>
            <a:pPr defTabSz="514350"/>
            <a:fld id="{2D5FC58B-D545-F745-AD25-D8F2CC0614C3}" type="datetimeFigureOut">
              <a:rPr lang="en-US" smtClean="0">
                <a:solidFill>
                  <a:prstClr val="black">
                    <a:tint val="75000"/>
                  </a:prstClr>
                </a:solidFill>
              </a:rPr>
              <a:pPr defTabSz="514350"/>
              <a:t>9/13/2022</a:t>
            </a:fld>
            <a:endParaRPr lang="en-US">
              <a:solidFill>
                <a:prstClr val="black">
                  <a:tint val="75000"/>
                </a:prstClr>
              </a:solidFill>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350">
                <a:solidFill>
                  <a:schemeClr val="tx1">
                    <a:tint val="75000"/>
                  </a:schemeClr>
                </a:solidFill>
              </a:defRPr>
            </a:lvl1pPr>
          </a:lstStyle>
          <a:p>
            <a:pPr defTabSz="514350"/>
            <a:endParaRPr lang="en-US">
              <a:solidFill>
                <a:prstClr val="black">
                  <a:tint val="75000"/>
                </a:prstClr>
              </a:solidFill>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350">
                <a:solidFill>
                  <a:schemeClr val="tx1">
                    <a:tint val="75000"/>
                  </a:schemeClr>
                </a:solidFill>
              </a:defRPr>
            </a:lvl1pPr>
          </a:lstStyle>
          <a:p>
            <a:pPr defTabSz="514350"/>
            <a:fld id="{D163BD70-7ABD-E442-A974-948899BF61D8}" type="slidenum">
              <a:rPr lang="en-US" smtClean="0">
                <a:solidFill>
                  <a:prstClr val="black">
                    <a:tint val="75000"/>
                  </a:prstClr>
                </a:solidFill>
              </a:rPr>
              <a:pPr defTabSz="514350"/>
              <a:t>‹#›</a:t>
            </a:fld>
            <a:endParaRPr lang="en-US">
              <a:solidFill>
                <a:prstClr val="black">
                  <a:tint val="75000"/>
                </a:prstClr>
              </a:solidFill>
            </a:endParaRPr>
          </a:p>
        </p:txBody>
      </p:sp>
    </p:spTree>
    <p:extLst>
      <p:ext uri="{BB962C8B-B14F-4D97-AF65-F5344CB8AC3E}">
        <p14:creationId xmlns:p14="http://schemas.microsoft.com/office/powerpoint/2010/main" val="3956591293"/>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defTabSz="514350" rtl="0" eaLnBrk="1" latinLnBrk="0" hangingPunct="1">
        <a:spcBef>
          <a:spcPct val="0"/>
        </a:spcBef>
        <a:buNone/>
        <a:defRPr sz="4950" kern="1200">
          <a:solidFill>
            <a:srgbClr val="FFFF66"/>
          </a:solidFill>
          <a:latin typeface="+mj-lt"/>
          <a:ea typeface="+mj-ea"/>
          <a:cs typeface="+mj-cs"/>
        </a:defRPr>
      </a:lvl1pPr>
    </p:titleStyle>
    <p:bodyStyle>
      <a:lvl1pPr marL="385763" indent="-385763" algn="l" defTabSz="514350" rtl="0" eaLnBrk="1" latinLnBrk="0" hangingPunct="1">
        <a:spcBef>
          <a:spcPct val="20000"/>
        </a:spcBef>
        <a:buFont typeface="Arial"/>
        <a:buChar char="•"/>
        <a:defRPr sz="3600" kern="1200">
          <a:solidFill>
            <a:schemeClr val="bg1"/>
          </a:solidFill>
          <a:latin typeface="+mn-lt"/>
          <a:ea typeface="+mn-ea"/>
          <a:cs typeface="+mn-cs"/>
        </a:defRPr>
      </a:lvl1pPr>
      <a:lvl2pPr marL="835819" indent="-321469" algn="l" defTabSz="514350" rtl="0" eaLnBrk="1" latinLnBrk="0" hangingPunct="1">
        <a:spcBef>
          <a:spcPct val="20000"/>
        </a:spcBef>
        <a:buFont typeface="Arial"/>
        <a:buChar char="–"/>
        <a:defRPr sz="3150" kern="1200">
          <a:solidFill>
            <a:schemeClr val="bg1"/>
          </a:solidFill>
          <a:latin typeface="+mn-lt"/>
          <a:ea typeface="+mn-ea"/>
          <a:cs typeface="+mn-cs"/>
        </a:defRPr>
      </a:lvl2pPr>
      <a:lvl3pPr marL="1285875" indent="-257175" algn="l" defTabSz="514350" rtl="0" eaLnBrk="1" latinLnBrk="0" hangingPunct="1">
        <a:spcBef>
          <a:spcPct val="20000"/>
        </a:spcBef>
        <a:buFont typeface="Arial"/>
        <a:buChar char="•"/>
        <a:defRPr sz="2700" kern="1200">
          <a:solidFill>
            <a:schemeClr val="bg1"/>
          </a:solidFill>
          <a:latin typeface="+mn-lt"/>
          <a:ea typeface="+mn-ea"/>
          <a:cs typeface="+mn-cs"/>
        </a:defRPr>
      </a:lvl3pPr>
      <a:lvl4pPr marL="1800225" indent="-257175" algn="l" defTabSz="514350" rtl="0" eaLnBrk="1" latinLnBrk="0" hangingPunct="1">
        <a:spcBef>
          <a:spcPct val="20000"/>
        </a:spcBef>
        <a:buFont typeface="Arial"/>
        <a:buChar char="–"/>
        <a:defRPr sz="2250" kern="1200">
          <a:solidFill>
            <a:schemeClr val="bg1"/>
          </a:solidFill>
          <a:latin typeface="+mn-lt"/>
          <a:ea typeface="+mn-ea"/>
          <a:cs typeface="+mn-cs"/>
        </a:defRPr>
      </a:lvl4pPr>
      <a:lvl5pPr marL="2314575" indent="-257175" algn="l" defTabSz="514350" rtl="0" eaLnBrk="1" latinLnBrk="0" hangingPunct="1">
        <a:spcBef>
          <a:spcPct val="20000"/>
        </a:spcBef>
        <a:buFont typeface="Arial"/>
        <a:buChar char="»"/>
        <a:defRPr sz="2250" kern="1200">
          <a:solidFill>
            <a:schemeClr val="bg1"/>
          </a:solidFill>
          <a:latin typeface="+mn-lt"/>
          <a:ea typeface="+mn-ea"/>
          <a:cs typeface="+mn-cs"/>
        </a:defRPr>
      </a:lvl5pPr>
      <a:lvl6pPr marL="2828925" indent="-257175" algn="l" defTabSz="514350" rtl="0" eaLnBrk="1" latinLnBrk="0" hangingPunct="1">
        <a:spcBef>
          <a:spcPct val="20000"/>
        </a:spcBef>
        <a:buFont typeface="Arial"/>
        <a:buChar char="•"/>
        <a:defRPr sz="2250" kern="1200">
          <a:solidFill>
            <a:schemeClr val="tx1"/>
          </a:solidFill>
          <a:latin typeface="+mn-lt"/>
          <a:ea typeface="+mn-ea"/>
          <a:cs typeface="+mn-cs"/>
        </a:defRPr>
      </a:lvl6pPr>
      <a:lvl7pPr marL="3343275" indent="-257175" algn="l" defTabSz="514350" rtl="0" eaLnBrk="1" latinLnBrk="0" hangingPunct="1">
        <a:spcBef>
          <a:spcPct val="20000"/>
        </a:spcBef>
        <a:buFont typeface="Arial"/>
        <a:buChar char="•"/>
        <a:defRPr sz="2250" kern="1200">
          <a:solidFill>
            <a:schemeClr val="tx1"/>
          </a:solidFill>
          <a:latin typeface="+mn-lt"/>
          <a:ea typeface="+mn-ea"/>
          <a:cs typeface="+mn-cs"/>
        </a:defRPr>
      </a:lvl7pPr>
      <a:lvl8pPr marL="3857625" indent="-257175" algn="l" defTabSz="514350" rtl="0" eaLnBrk="1" latinLnBrk="0" hangingPunct="1">
        <a:spcBef>
          <a:spcPct val="20000"/>
        </a:spcBef>
        <a:buFont typeface="Arial"/>
        <a:buChar char="•"/>
        <a:defRPr sz="2250" kern="1200">
          <a:solidFill>
            <a:schemeClr val="tx1"/>
          </a:solidFill>
          <a:latin typeface="+mn-lt"/>
          <a:ea typeface="+mn-ea"/>
          <a:cs typeface="+mn-cs"/>
        </a:defRPr>
      </a:lvl8pPr>
      <a:lvl9pPr marL="4371975" indent="-257175" algn="l" defTabSz="514350" rtl="0" eaLnBrk="1" latinLnBrk="0" hangingPunct="1">
        <a:spcBef>
          <a:spcPct val="20000"/>
        </a:spcBef>
        <a:buFont typeface="Arial"/>
        <a:buChar char="•"/>
        <a:defRPr sz="2250" kern="1200">
          <a:solidFill>
            <a:schemeClr val="tx1"/>
          </a:solidFill>
          <a:latin typeface="+mn-lt"/>
          <a:ea typeface="+mn-ea"/>
          <a:cs typeface="+mn-cs"/>
        </a:defRPr>
      </a:lvl9pPr>
    </p:bodyStyle>
    <p:otherStyle>
      <a:defPPr>
        <a:defRPr lang="en-US"/>
      </a:defPPr>
      <a:lvl1pPr marL="0" algn="l" defTabSz="514350" rtl="0" eaLnBrk="1" latinLnBrk="0" hangingPunct="1">
        <a:defRPr sz="2025" kern="1200">
          <a:solidFill>
            <a:schemeClr val="tx1"/>
          </a:solidFill>
          <a:latin typeface="+mn-lt"/>
          <a:ea typeface="+mn-ea"/>
          <a:cs typeface="+mn-cs"/>
        </a:defRPr>
      </a:lvl1pPr>
      <a:lvl2pPr marL="514350" algn="l" defTabSz="514350" rtl="0" eaLnBrk="1" latinLnBrk="0" hangingPunct="1">
        <a:defRPr sz="2025" kern="1200">
          <a:solidFill>
            <a:schemeClr val="tx1"/>
          </a:solidFill>
          <a:latin typeface="+mn-lt"/>
          <a:ea typeface="+mn-ea"/>
          <a:cs typeface="+mn-cs"/>
        </a:defRPr>
      </a:lvl2pPr>
      <a:lvl3pPr marL="1028700" algn="l" defTabSz="514350" rtl="0" eaLnBrk="1" latinLnBrk="0" hangingPunct="1">
        <a:defRPr sz="2025" kern="1200">
          <a:solidFill>
            <a:schemeClr val="tx1"/>
          </a:solidFill>
          <a:latin typeface="+mn-lt"/>
          <a:ea typeface="+mn-ea"/>
          <a:cs typeface="+mn-cs"/>
        </a:defRPr>
      </a:lvl3pPr>
      <a:lvl4pPr marL="1543050" algn="l" defTabSz="514350" rtl="0" eaLnBrk="1" latinLnBrk="0" hangingPunct="1">
        <a:defRPr sz="2025" kern="1200">
          <a:solidFill>
            <a:schemeClr val="tx1"/>
          </a:solidFill>
          <a:latin typeface="+mn-lt"/>
          <a:ea typeface="+mn-ea"/>
          <a:cs typeface="+mn-cs"/>
        </a:defRPr>
      </a:lvl4pPr>
      <a:lvl5pPr marL="2057400" algn="l" defTabSz="514350" rtl="0" eaLnBrk="1" latinLnBrk="0" hangingPunct="1">
        <a:defRPr sz="2025" kern="1200">
          <a:solidFill>
            <a:schemeClr val="tx1"/>
          </a:solidFill>
          <a:latin typeface="+mn-lt"/>
          <a:ea typeface="+mn-ea"/>
          <a:cs typeface="+mn-cs"/>
        </a:defRPr>
      </a:lvl5pPr>
      <a:lvl6pPr marL="2571750" algn="l" defTabSz="514350" rtl="0" eaLnBrk="1" latinLnBrk="0" hangingPunct="1">
        <a:defRPr sz="2025" kern="1200">
          <a:solidFill>
            <a:schemeClr val="tx1"/>
          </a:solidFill>
          <a:latin typeface="+mn-lt"/>
          <a:ea typeface="+mn-ea"/>
          <a:cs typeface="+mn-cs"/>
        </a:defRPr>
      </a:lvl6pPr>
      <a:lvl7pPr marL="3086100" algn="l" defTabSz="514350" rtl="0" eaLnBrk="1" latinLnBrk="0" hangingPunct="1">
        <a:defRPr sz="2025" kern="1200">
          <a:solidFill>
            <a:schemeClr val="tx1"/>
          </a:solidFill>
          <a:latin typeface="+mn-lt"/>
          <a:ea typeface="+mn-ea"/>
          <a:cs typeface="+mn-cs"/>
        </a:defRPr>
      </a:lvl7pPr>
      <a:lvl8pPr marL="3600450" algn="l" defTabSz="514350" rtl="0" eaLnBrk="1" latinLnBrk="0" hangingPunct="1">
        <a:defRPr sz="2025" kern="1200">
          <a:solidFill>
            <a:schemeClr val="tx1"/>
          </a:solidFill>
          <a:latin typeface="+mn-lt"/>
          <a:ea typeface="+mn-ea"/>
          <a:cs typeface="+mn-cs"/>
        </a:defRPr>
      </a:lvl8pPr>
      <a:lvl9pPr marL="4114800" algn="l" defTabSz="514350"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416403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4016" r:id="rId13"/>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1" fontAlgn="base" hangingPunct="1">
        <a:spcBef>
          <a:spcPct val="20000"/>
        </a:spcBef>
        <a:spcAft>
          <a:spcPct val="0"/>
        </a:spcAft>
        <a:buChar char="•"/>
        <a:defRPr sz="2700">
          <a:solidFill>
            <a:schemeClr val="bg1"/>
          </a:solidFill>
          <a:latin typeface="+mn-lt"/>
          <a:ea typeface="+mn-ea"/>
          <a:cs typeface="+mn-cs"/>
        </a:defRPr>
      </a:lvl1pPr>
      <a:lvl2pPr marL="626865" indent="-241102" algn="l" rtl="0" eaLnBrk="1" fontAlgn="base" hangingPunct="1">
        <a:spcBef>
          <a:spcPct val="20000"/>
        </a:spcBef>
        <a:spcAft>
          <a:spcPct val="0"/>
        </a:spcAft>
        <a:buChar char="–"/>
        <a:defRPr sz="2363">
          <a:solidFill>
            <a:schemeClr val="bg1"/>
          </a:solidFill>
          <a:latin typeface="+mn-lt"/>
        </a:defRPr>
      </a:lvl2pPr>
      <a:lvl3pPr marL="964406" indent="-192881" algn="l" rtl="0" eaLnBrk="1" fontAlgn="base" hangingPunct="1">
        <a:spcBef>
          <a:spcPct val="20000"/>
        </a:spcBef>
        <a:spcAft>
          <a:spcPct val="0"/>
        </a:spcAft>
        <a:buChar char="•"/>
        <a:defRPr sz="2025">
          <a:solidFill>
            <a:schemeClr val="bg1"/>
          </a:solidFill>
          <a:latin typeface="+mn-lt"/>
        </a:defRPr>
      </a:lvl3pPr>
      <a:lvl4pPr marL="1350169" indent="-192881" algn="l" rtl="0" eaLnBrk="1" fontAlgn="base" hangingPunct="1">
        <a:spcBef>
          <a:spcPct val="20000"/>
        </a:spcBef>
        <a:spcAft>
          <a:spcPct val="0"/>
        </a:spcAft>
        <a:buChar char="–"/>
        <a:defRPr sz="1688">
          <a:solidFill>
            <a:schemeClr val="bg1"/>
          </a:solidFill>
          <a:latin typeface="+mn-lt"/>
        </a:defRPr>
      </a:lvl4pPr>
      <a:lvl5pPr marL="1735931" indent="-194221" algn="l" rtl="0" eaLnBrk="1" fontAlgn="base" hangingPunct="1">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1435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l" defTabSz="51435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1435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j-ea"/>
                <a:cs typeface="+mj-cs"/>
                <a:sym typeface="Calibri"/>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j-ea"/>
              <a:cs typeface="+mj-cs"/>
              <a:sym typeface="Calibri"/>
            </a:endParaRPr>
          </a:p>
        </p:txBody>
      </p:sp>
    </p:spTree>
    <p:extLst>
      <p:ext uri="{BB962C8B-B14F-4D97-AF65-F5344CB8AC3E}">
        <p14:creationId xmlns:p14="http://schemas.microsoft.com/office/powerpoint/2010/main" val="3277912561"/>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739" tIns="45360" rIns="90739" bIns="453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5356220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2848" algn="ctr" rtl="0" eaLnBrk="0" fontAlgn="base" hangingPunct="0">
        <a:spcBef>
          <a:spcPct val="0"/>
        </a:spcBef>
        <a:spcAft>
          <a:spcPct val="0"/>
        </a:spcAft>
        <a:defRPr sz="3544" b="1">
          <a:solidFill>
            <a:srgbClr val="FFFF00"/>
          </a:solidFill>
          <a:latin typeface="Times New Roman" pitchFamily="18" charset="0"/>
        </a:defRPr>
      </a:lvl6pPr>
      <a:lvl7pPr marL="765689" algn="ctr" rtl="0" eaLnBrk="0" fontAlgn="base" hangingPunct="0">
        <a:spcBef>
          <a:spcPct val="0"/>
        </a:spcBef>
        <a:spcAft>
          <a:spcPct val="0"/>
        </a:spcAft>
        <a:defRPr sz="3544" b="1">
          <a:solidFill>
            <a:srgbClr val="FFFF00"/>
          </a:solidFill>
          <a:latin typeface="Times New Roman" pitchFamily="18" charset="0"/>
        </a:defRPr>
      </a:lvl7pPr>
      <a:lvl8pPr marL="1148525" algn="ctr" rtl="0" eaLnBrk="0" fontAlgn="base" hangingPunct="0">
        <a:spcBef>
          <a:spcPct val="0"/>
        </a:spcBef>
        <a:spcAft>
          <a:spcPct val="0"/>
        </a:spcAft>
        <a:defRPr sz="3544" b="1">
          <a:solidFill>
            <a:srgbClr val="FFFF00"/>
          </a:solidFill>
          <a:latin typeface="Times New Roman" pitchFamily="18" charset="0"/>
        </a:defRPr>
      </a:lvl8pPr>
      <a:lvl9pPr marL="1531368" algn="ctr" rtl="0" eaLnBrk="0" fontAlgn="base" hangingPunct="0">
        <a:spcBef>
          <a:spcPct val="0"/>
        </a:spcBef>
        <a:spcAft>
          <a:spcPct val="0"/>
        </a:spcAft>
        <a:defRPr sz="3544" b="1">
          <a:solidFill>
            <a:srgbClr val="FFFF00"/>
          </a:solidFill>
          <a:latin typeface="Times New Roman" pitchFamily="18" charset="0"/>
        </a:defRPr>
      </a:lvl9pPr>
    </p:titleStyle>
    <p:bodyStyle>
      <a:lvl1pPr marL="282625" indent="-282625" algn="l" rtl="0" eaLnBrk="0" fontAlgn="base" hangingPunct="0">
        <a:spcBef>
          <a:spcPct val="20000"/>
        </a:spcBef>
        <a:spcAft>
          <a:spcPct val="0"/>
        </a:spcAft>
        <a:buChar char="•"/>
        <a:defRPr sz="2700">
          <a:solidFill>
            <a:schemeClr val="bg1"/>
          </a:solidFill>
          <a:latin typeface="+mn-lt"/>
          <a:ea typeface="+mn-ea"/>
          <a:cs typeface="+mn-cs"/>
        </a:defRPr>
      </a:lvl1pPr>
      <a:lvl2pPr marL="618828" indent="-234405" algn="l" rtl="0" eaLnBrk="0" fontAlgn="base" hangingPunct="0">
        <a:spcBef>
          <a:spcPct val="20000"/>
        </a:spcBef>
        <a:spcAft>
          <a:spcPct val="0"/>
        </a:spcAft>
        <a:buChar char="–"/>
        <a:defRPr sz="2363">
          <a:solidFill>
            <a:schemeClr val="bg1"/>
          </a:solidFill>
          <a:latin typeface="+mn-lt"/>
        </a:defRPr>
      </a:lvl2pPr>
      <a:lvl3pPr marL="953691" indent="-186184" algn="l" rtl="0" eaLnBrk="0" fontAlgn="base" hangingPunct="0">
        <a:spcBef>
          <a:spcPct val="20000"/>
        </a:spcBef>
        <a:spcAft>
          <a:spcPct val="0"/>
        </a:spcAft>
        <a:buChar char="•"/>
        <a:defRPr sz="2025">
          <a:solidFill>
            <a:schemeClr val="bg1"/>
          </a:solidFill>
          <a:latin typeface="+mn-lt"/>
        </a:defRPr>
      </a:lvl3pPr>
      <a:lvl4pPr marL="1336775" indent="-186184" algn="l" rtl="0" eaLnBrk="0" fontAlgn="base" hangingPunct="0">
        <a:spcBef>
          <a:spcPct val="20000"/>
        </a:spcBef>
        <a:spcAft>
          <a:spcPct val="0"/>
        </a:spcAft>
        <a:buChar char="–"/>
        <a:defRPr sz="1688">
          <a:solidFill>
            <a:schemeClr val="bg1"/>
          </a:solidFill>
          <a:latin typeface="+mn-lt"/>
        </a:defRPr>
      </a:lvl4pPr>
      <a:lvl5pPr marL="1718519" indent="-187524" algn="l" rtl="0" eaLnBrk="0" fontAlgn="base" hangingPunct="0">
        <a:spcBef>
          <a:spcPct val="20000"/>
        </a:spcBef>
        <a:spcAft>
          <a:spcPct val="0"/>
        </a:spcAft>
        <a:buChar char="»"/>
        <a:defRPr sz="1688">
          <a:solidFill>
            <a:schemeClr val="bg1"/>
          </a:solidFill>
          <a:latin typeface="+mn-lt"/>
        </a:defRPr>
      </a:lvl5pPr>
      <a:lvl6pPr marL="2105637" indent="-192755" algn="l" rtl="0" eaLnBrk="0" fontAlgn="base" hangingPunct="0">
        <a:spcBef>
          <a:spcPct val="20000"/>
        </a:spcBef>
        <a:spcAft>
          <a:spcPct val="0"/>
        </a:spcAft>
        <a:buChar char="»"/>
        <a:defRPr sz="1688">
          <a:solidFill>
            <a:schemeClr val="bg1"/>
          </a:solidFill>
          <a:latin typeface="+mn-lt"/>
        </a:defRPr>
      </a:lvl6pPr>
      <a:lvl7pPr marL="2488480" indent="-192755" algn="l" rtl="0" eaLnBrk="0" fontAlgn="base" hangingPunct="0">
        <a:spcBef>
          <a:spcPct val="20000"/>
        </a:spcBef>
        <a:spcAft>
          <a:spcPct val="0"/>
        </a:spcAft>
        <a:buChar char="»"/>
        <a:defRPr sz="1688">
          <a:solidFill>
            <a:schemeClr val="bg1"/>
          </a:solidFill>
          <a:latin typeface="+mn-lt"/>
        </a:defRPr>
      </a:lvl7pPr>
      <a:lvl8pPr marL="2871315" indent="-192755" algn="l" rtl="0" eaLnBrk="0" fontAlgn="base" hangingPunct="0">
        <a:spcBef>
          <a:spcPct val="20000"/>
        </a:spcBef>
        <a:spcAft>
          <a:spcPct val="0"/>
        </a:spcAft>
        <a:buChar char="»"/>
        <a:defRPr sz="1688">
          <a:solidFill>
            <a:schemeClr val="bg1"/>
          </a:solidFill>
          <a:latin typeface="+mn-lt"/>
        </a:defRPr>
      </a:lvl8pPr>
      <a:lvl9pPr marL="3254155" indent="-192755"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65689" rtl="0" eaLnBrk="1" latinLnBrk="0" hangingPunct="1">
        <a:defRPr sz="1519" kern="1200">
          <a:solidFill>
            <a:schemeClr val="tx1"/>
          </a:solidFill>
          <a:latin typeface="+mn-lt"/>
          <a:ea typeface="+mn-ea"/>
          <a:cs typeface="+mn-cs"/>
        </a:defRPr>
      </a:lvl1pPr>
      <a:lvl2pPr marL="382848" algn="l" defTabSz="765689" rtl="0" eaLnBrk="1" latinLnBrk="0" hangingPunct="1">
        <a:defRPr sz="1519" kern="1200">
          <a:solidFill>
            <a:schemeClr val="tx1"/>
          </a:solidFill>
          <a:latin typeface="+mn-lt"/>
          <a:ea typeface="+mn-ea"/>
          <a:cs typeface="+mn-cs"/>
        </a:defRPr>
      </a:lvl2pPr>
      <a:lvl3pPr marL="765689" algn="l" defTabSz="765689" rtl="0" eaLnBrk="1" latinLnBrk="0" hangingPunct="1">
        <a:defRPr sz="1519" kern="1200">
          <a:solidFill>
            <a:schemeClr val="tx1"/>
          </a:solidFill>
          <a:latin typeface="+mn-lt"/>
          <a:ea typeface="+mn-ea"/>
          <a:cs typeface="+mn-cs"/>
        </a:defRPr>
      </a:lvl3pPr>
      <a:lvl4pPr marL="1148525" algn="l" defTabSz="765689" rtl="0" eaLnBrk="1" latinLnBrk="0" hangingPunct="1">
        <a:defRPr sz="1519" kern="1200">
          <a:solidFill>
            <a:schemeClr val="tx1"/>
          </a:solidFill>
          <a:latin typeface="+mn-lt"/>
          <a:ea typeface="+mn-ea"/>
          <a:cs typeface="+mn-cs"/>
        </a:defRPr>
      </a:lvl4pPr>
      <a:lvl5pPr marL="1531368" algn="l" defTabSz="765689" rtl="0" eaLnBrk="1" latinLnBrk="0" hangingPunct="1">
        <a:defRPr sz="1519" kern="1200">
          <a:solidFill>
            <a:schemeClr val="tx1"/>
          </a:solidFill>
          <a:latin typeface="+mn-lt"/>
          <a:ea typeface="+mn-ea"/>
          <a:cs typeface="+mn-cs"/>
        </a:defRPr>
      </a:lvl5pPr>
      <a:lvl6pPr marL="1914209" algn="l" defTabSz="765689" rtl="0" eaLnBrk="1" latinLnBrk="0" hangingPunct="1">
        <a:defRPr sz="1519" kern="1200">
          <a:solidFill>
            <a:schemeClr val="tx1"/>
          </a:solidFill>
          <a:latin typeface="+mn-lt"/>
          <a:ea typeface="+mn-ea"/>
          <a:cs typeface="+mn-cs"/>
        </a:defRPr>
      </a:lvl6pPr>
      <a:lvl7pPr marL="2297050" algn="l" defTabSz="765689" rtl="0" eaLnBrk="1" latinLnBrk="0" hangingPunct="1">
        <a:defRPr sz="1519" kern="1200">
          <a:solidFill>
            <a:schemeClr val="tx1"/>
          </a:solidFill>
          <a:latin typeface="+mn-lt"/>
          <a:ea typeface="+mn-ea"/>
          <a:cs typeface="+mn-cs"/>
        </a:defRPr>
      </a:lvl7pPr>
      <a:lvl8pPr marL="2679886" algn="l" defTabSz="765689" rtl="0" eaLnBrk="1" latinLnBrk="0" hangingPunct="1">
        <a:defRPr sz="1519" kern="1200">
          <a:solidFill>
            <a:schemeClr val="tx1"/>
          </a:solidFill>
          <a:latin typeface="+mn-lt"/>
          <a:ea typeface="+mn-ea"/>
          <a:cs typeface="+mn-cs"/>
        </a:defRPr>
      </a:lvl8pPr>
      <a:lvl9pPr marL="3062730" algn="l" defTabSz="765689"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137376"/>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9/13/2022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344924"/>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813792"/>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7" tIns="45658" rIns="91307" bIns="45658"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07" tIns="45658" rIns="91307" bIns="4565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084233918"/>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6577" algn="ctr" rtl="0" eaLnBrk="1" fontAlgn="base" hangingPunct="1">
        <a:spcBef>
          <a:spcPct val="0"/>
        </a:spcBef>
        <a:spcAft>
          <a:spcPct val="0"/>
        </a:spcAft>
        <a:defRPr sz="4200" b="1">
          <a:solidFill>
            <a:srgbClr val="FFFF00"/>
          </a:solidFill>
          <a:latin typeface="Times New Roman" pitchFamily="18" charset="0"/>
        </a:defRPr>
      </a:lvl6pPr>
      <a:lvl7pPr marL="913153" algn="ctr" rtl="0" eaLnBrk="1" fontAlgn="base" hangingPunct="1">
        <a:spcBef>
          <a:spcPct val="0"/>
        </a:spcBef>
        <a:spcAft>
          <a:spcPct val="0"/>
        </a:spcAft>
        <a:defRPr sz="4200" b="1">
          <a:solidFill>
            <a:srgbClr val="FFFF00"/>
          </a:solidFill>
          <a:latin typeface="Times New Roman" pitchFamily="18" charset="0"/>
        </a:defRPr>
      </a:lvl7pPr>
      <a:lvl8pPr marL="1369730" algn="ctr" rtl="0" eaLnBrk="1" fontAlgn="base" hangingPunct="1">
        <a:spcBef>
          <a:spcPct val="0"/>
        </a:spcBef>
        <a:spcAft>
          <a:spcPct val="0"/>
        </a:spcAft>
        <a:defRPr sz="4200" b="1">
          <a:solidFill>
            <a:srgbClr val="FFFF00"/>
          </a:solidFill>
          <a:latin typeface="Times New Roman" pitchFamily="18" charset="0"/>
        </a:defRPr>
      </a:lvl8pPr>
      <a:lvl9pPr marL="1826318" algn="ctr" rtl="0" eaLnBrk="1" fontAlgn="base" hangingPunct="1">
        <a:spcBef>
          <a:spcPct val="0"/>
        </a:spcBef>
        <a:spcAft>
          <a:spcPct val="0"/>
        </a:spcAft>
        <a:defRPr sz="4200" b="1">
          <a:solidFill>
            <a:srgbClr val="FFFF00"/>
          </a:solidFill>
          <a:latin typeface="Times New Roman" pitchFamily="18" charset="0"/>
        </a:defRPr>
      </a:lvl9pPr>
    </p:titleStyle>
    <p:bodyStyle>
      <a:lvl1pPr marL="342432" indent="-342432" algn="l" rtl="0" eaLnBrk="1" fontAlgn="base" hangingPunct="1">
        <a:spcBef>
          <a:spcPct val="20000"/>
        </a:spcBef>
        <a:spcAft>
          <a:spcPct val="0"/>
        </a:spcAft>
        <a:buChar char="•"/>
        <a:defRPr sz="3200">
          <a:solidFill>
            <a:schemeClr val="bg1"/>
          </a:solidFill>
          <a:latin typeface="+mn-lt"/>
          <a:ea typeface="+mn-ea"/>
          <a:cs typeface="+mn-cs"/>
        </a:defRPr>
      </a:lvl1pPr>
      <a:lvl2pPr marL="741930" indent="-285368" algn="l" rtl="0" eaLnBrk="1" fontAlgn="base" hangingPunct="1">
        <a:spcBef>
          <a:spcPct val="20000"/>
        </a:spcBef>
        <a:spcAft>
          <a:spcPct val="0"/>
        </a:spcAft>
        <a:buChar char="–"/>
        <a:defRPr sz="2800">
          <a:solidFill>
            <a:schemeClr val="bg1"/>
          </a:solidFill>
          <a:latin typeface="+mn-lt"/>
        </a:defRPr>
      </a:lvl2pPr>
      <a:lvl3pPr marL="1141468" indent="-228294" algn="l" rtl="0" eaLnBrk="1" fontAlgn="base" hangingPunct="1">
        <a:spcBef>
          <a:spcPct val="20000"/>
        </a:spcBef>
        <a:spcAft>
          <a:spcPct val="0"/>
        </a:spcAft>
        <a:buChar char="•"/>
        <a:defRPr sz="2400">
          <a:solidFill>
            <a:schemeClr val="bg1"/>
          </a:solidFill>
          <a:latin typeface="+mn-lt"/>
        </a:defRPr>
      </a:lvl3pPr>
      <a:lvl4pPr marL="1598024" indent="-228294" algn="l" rtl="0" eaLnBrk="1" fontAlgn="base" hangingPunct="1">
        <a:spcBef>
          <a:spcPct val="20000"/>
        </a:spcBef>
        <a:spcAft>
          <a:spcPct val="0"/>
        </a:spcAft>
        <a:buChar char="–"/>
        <a:defRPr sz="2000">
          <a:solidFill>
            <a:schemeClr val="bg1"/>
          </a:solidFill>
          <a:latin typeface="+mn-lt"/>
        </a:defRPr>
      </a:lvl4pPr>
      <a:lvl5pPr marL="2054597" indent="-229852" algn="l" rtl="0" eaLnBrk="1" fontAlgn="base" hangingPunct="1">
        <a:spcBef>
          <a:spcPct val="20000"/>
        </a:spcBef>
        <a:spcAft>
          <a:spcPct val="0"/>
        </a:spcAft>
        <a:buChar char="»"/>
        <a:defRPr sz="2000">
          <a:solidFill>
            <a:schemeClr val="bg1"/>
          </a:solidFill>
          <a:latin typeface="+mn-lt"/>
        </a:defRPr>
      </a:lvl5pPr>
      <a:lvl6pPr marL="2511199" indent="-229852" algn="l" rtl="0" eaLnBrk="1" fontAlgn="base" hangingPunct="1">
        <a:spcBef>
          <a:spcPct val="20000"/>
        </a:spcBef>
        <a:spcAft>
          <a:spcPct val="0"/>
        </a:spcAft>
        <a:buChar char="»"/>
        <a:defRPr sz="2000">
          <a:solidFill>
            <a:schemeClr val="bg1"/>
          </a:solidFill>
          <a:latin typeface="+mn-lt"/>
        </a:defRPr>
      </a:lvl6pPr>
      <a:lvl7pPr marL="2967760" indent="-229852" algn="l" rtl="0" eaLnBrk="1" fontAlgn="base" hangingPunct="1">
        <a:spcBef>
          <a:spcPct val="20000"/>
        </a:spcBef>
        <a:spcAft>
          <a:spcPct val="0"/>
        </a:spcAft>
        <a:buChar char="»"/>
        <a:defRPr sz="2000">
          <a:solidFill>
            <a:schemeClr val="bg1"/>
          </a:solidFill>
          <a:latin typeface="+mn-lt"/>
        </a:defRPr>
      </a:lvl7pPr>
      <a:lvl8pPr marL="3424342" indent="-229852" algn="l" rtl="0" eaLnBrk="1" fontAlgn="base" hangingPunct="1">
        <a:spcBef>
          <a:spcPct val="20000"/>
        </a:spcBef>
        <a:spcAft>
          <a:spcPct val="0"/>
        </a:spcAft>
        <a:buChar char="»"/>
        <a:defRPr sz="2000">
          <a:solidFill>
            <a:schemeClr val="bg1"/>
          </a:solidFill>
          <a:latin typeface="+mn-lt"/>
        </a:defRPr>
      </a:lvl8pPr>
      <a:lvl9pPr marL="3880930" indent="-229852"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3153" rtl="0" eaLnBrk="1" latinLnBrk="0" hangingPunct="1">
        <a:defRPr sz="1800" kern="1200">
          <a:solidFill>
            <a:schemeClr val="tx1"/>
          </a:solidFill>
          <a:latin typeface="+mn-lt"/>
          <a:ea typeface="+mn-ea"/>
          <a:cs typeface="+mn-cs"/>
        </a:defRPr>
      </a:lvl1pPr>
      <a:lvl2pPr marL="456577" algn="l" defTabSz="913153" rtl="0" eaLnBrk="1" latinLnBrk="0" hangingPunct="1">
        <a:defRPr sz="1800" kern="1200">
          <a:solidFill>
            <a:schemeClr val="tx1"/>
          </a:solidFill>
          <a:latin typeface="+mn-lt"/>
          <a:ea typeface="+mn-ea"/>
          <a:cs typeface="+mn-cs"/>
        </a:defRPr>
      </a:lvl2pPr>
      <a:lvl3pPr marL="913153" algn="l" defTabSz="913153" rtl="0" eaLnBrk="1" latinLnBrk="0" hangingPunct="1">
        <a:defRPr sz="1800" kern="1200">
          <a:solidFill>
            <a:schemeClr val="tx1"/>
          </a:solidFill>
          <a:latin typeface="+mn-lt"/>
          <a:ea typeface="+mn-ea"/>
          <a:cs typeface="+mn-cs"/>
        </a:defRPr>
      </a:lvl3pPr>
      <a:lvl4pPr marL="1369730" algn="l" defTabSz="913153" rtl="0" eaLnBrk="1" latinLnBrk="0" hangingPunct="1">
        <a:defRPr sz="1800" kern="1200">
          <a:solidFill>
            <a:schemeClr val="tx1"/>
          </a:solidFill>
          <a:latin typeface="+mn-lt"/>
          <a:ea typeface="+mn-ea"/>
          <a:cs typeface="+mn-cs"/>
        </a:defRPr>
      </a:lvl4pPr>
      <a:lvl5pPr marL="1826318" algn="l" defTabSz="913153" rtl="0" eaLnBrk="1" latinLnBrk="0" hangingPunct="1">
        <a:defRPr sz="1800" kern="1200">
          <a:solidFill>
            <a:schemeClr val="tx1"/>
          </a:solidFill>
          <a:latin typeface="+mn-lt"/>
          <a:ea typeface="+mn-ea"/>
          <a:cs typeface="+mn-cs"/>
        </a:defRPr>
      </a:lvl5pPr>
      <a:lvl6pPr marL="2282898" algn="l" defTabSz="913153" rtl="0" eaLnBrk="1" latinLnBrk="0" hangingPunct="1">
        <a:defRPr sz="1800" kern="1200">
          <a:solidFill>
            <a:schemeClr val="tx1"/>
          </a:solidFill>
          <a:latin typeface="+mn-lt"/>
          <a:ea typeface="+mn-ea"/>
          <a:cs typeface="+mn-cs"/>
        </a:defRPr>
      </a:lvl6pPr>
      <a:lvl7pPr marL="2739460" algn="l" defTabSz="913153" rtl="0" eaLnBrk="1" latinLnBrk="0" hangingPunct="1">
        <a:defRPr sz="1800" kern="1200">
          <a:solidFill>
            <a:schemeClr val="tx1"/>
          </a:solidFill>
          <a:latin typeface="+mn-lt"/>
          <a:ea typeface="+mn-ea"/>
          <a:cs typeface="+mn-cs"/>
        </a:defRPr>
      </a:lvl7pPr>
      <a:lvl8pPr marL="3196048" algn="l" defTabSz="913153" rtl="0" eaLnBrk="1" latinLnBrk="0" hangingPunct="1">
        <a:defRPr sz="1800" kern="1200">
          <a:solidFill>
            <a:schemeClr val="tx1"/>
          </a:solidFill>
          <a:latin typeface="+mn-lt"/>
          <a:ea typeface="+mn-ea"/>
          <a:cs typeface="+mn-cs"/>
        </a:defRPr>
      </a:lvl8pPr>
      <a:lvl9pPr marL="3652630" algn="l" defTabSz="91315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2540227"/>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transition/>
  <p:txStyles>
    <p:titleStyle>
      <a:lvl1pPr algn="ctr" rtl="0" eaLnBrk="1" fontAlgn="base" hangingPunct="1">
        <a:spcBef>
          <a:spcPct val="0"/>
        </a:spcBef>
        <a:spcAft>
          <a:spcPct val="0"/>
        </a:spcAft>
        <a:defRPr sz="4200" b="1">
          <a:solidFill>
            <a:srgbClr val="FFFF00"/>
          </a:solidFill>
          <a:latin typeface="+mj-lt"/>
          <a:ea typeface="+mj-ea"/>
          <a:cs typeface="+mj-cs"/>
        </a:defRPr>
      </a:lvl1pPr>
      <a:lvl2pPr algn="ctr" rtl="0" eaLnBrk="1" fontAlgn="base" hangingPunct="1">
        <a:spcBef>
          <a:spcPct val="0"/>
        </a:spcBef>
        <a:spcAft>
          <a:spcPct val="0"/>
        </a:spcAft>
        <a:defRPr sz="4200" b="1">
          <a:solidFill>
            <a:srgbClr val="FFFF00"/>
          </a:solidFill>
          <a:latin typeface="Times New Roman" pitchFamily="18" charset="0"/>
        </a:defRPr>
      </a:lvl2pPr>
      <a:lvl3pPr algn="ctr" rtl="0" eaLnBrk="1" fontAlgn="base" hangingPunct="1">
        <a:spcBef>
          <a:spcPct val="0"/>
        </a:spcBef>
        <a:spcAft>
          <a:spcPct val="0"/>
        </a:spcAft>
        <a:defRPr sz="4200" b="1">
          <a:solidFill>
            <a:srgbClr val="FFFF00"/>
          </a:solidFill>
          <a:latin typeface="Times New Roman" pitchFamily="18" charset="0"/>
        </a:defRPr>
      </a:lvl3pPr>
      <a:lvl4pPr algn="ctr" rtl="0" eaLnBrk="1" fontAlgn="base" hangingPunct="1">
        <a:spcBef>
          <a:spcPct val="0"/>
        </a:spcBef>
        <a:spcAft>
          <a:spcPct val="0"/>
        </a:spcAft>
        <a:defRPr sz="4200" b="1">
          <a:solidFill>
            <a:srgbClr val="FFFF00"/>
          </a:solidFill>
          <a:latin typeface="Times New Roman" pitchFamily="18" charset="0"/>
        </a:defRPr>
      </a:lvl4pPr>
      <a:lvl5pPr algn="ctr" rtl="0" eaLnBrk="1" fontAlgn="base" hangingPunct="1">
        <a:spcBef>
          <a:spcPct val="0"/>
        </a:spcBef>
        <a:spcAft>
          <a:spcPct val="0"/>
        </a:spcAft>
        <a:defRPr sz="4200" b="1">
          <a:solidFill>
            <a:srgbClr val="FFFF00"/>
          </a:solidFill>
          <a:latin typeface="Times New Roman" pitchFamily="18" charset="0"/>
        </a:defRPr>
      </a:lvl5pPr>
      <a:lvl6pPr marL="457200" algn="ctr" rtl="0" eaLnBrk="1" fontAlgn="base" hangingPunct="1">
        <a:spcBef>
          <a:spcPct val="0"/>
        </a:spcBef>
        <a:spcAft>
          <a:spcPct val="0"/>
        </a:spcAft>
        <a:defRPr sz="4200" b="1">
          <a:solidFill>
            <a:srgbClr val="FFFF00"/>
          </a:solidFill>
          <a:latin typeface="Times New Roman" pitchFamily="18" charset="0"/>
        </a:defRPr>
      </a:lvl6pPr>
      <a:lvl7pPr marL="914400" algn="ctr" rtl="0" eaLnBrk="1" fontAlgn="base" hangingPunct="1">
        <a:spcBef>
          <a:spcPct val="0"/>
        </a:spcBef>
        <a:spcAft>
          <a:spcPct val="0"/>
        </a:spcAft>
        <a:defRPr sz="4200" b="1">
          <a:solidFill>
            <a:srgbClr val="FFFF00"/>
          </a:solidFill>
          <a:latin typeface="Times New Roman" pitchFamily="18" charset="0"/>
        </a:defRPr>
      </a:lvl7pPr>
      <a:lvl8pPr marL="1371600" algn="ctr" rtl="0" eaLnBrk="1" fontAlgn="base" hangingPunct="1">
        <a:spcBef>
          <a:spcPct val="0"/>
        </a:spcBef>
        <a:spcAft>
          <a:spcPct val="0"/>
        </a:spcAft>
        <a:defRPr sz="4200" b="1">
          <a:solidFill>
            <a:srgbClr val="FFFF00"/>
          </a:solidFill>
          <a:latin typeface="Times New Roman" pitchFamily="18" charset="0"/>
        </a:defRPr>
      </a:lvl8pPr>
      <a:lvl9pPr marL="1828800" algn="ctr" rtl="0" eaLnBrk="1" fontAlgn="base" hangingPunct="1">
        <a:spcBef>
          <a:spcPct val="0"/>
        </a:spcBef>
        <a:spcAft>
          <a:spcPct val="0"/>
        </a:spcAft>
        <a:defRPr sz="4200" b="1">
          <a:solidFill>
            <a:srgbClr val="FFFF00"/>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30188" algn="l" rtl="0" eaLnBrk="1" fontAlgn="base" hangingPunct="1">
        <a:spcBef>
          <a:spcPct val="20000"/>
        </a:spcBef>
        <a:spcAft>
          <a:spcPct val="0"/>
        </a:spcAft>
        <a:buChar char="»"/>
        <a:defRPr sz="2000">
          <a:solidFill>
            <a:schemeClr val="bg1"/>
          </a:solidFill>
          <a:latin typeface="+mn-lt"/>
        </a:defRPr>
      </a:lvl5pPr>
      <a:lvl6pPr marL="2514600" indent="-230188" algn="l" rtl="0" eaLnBrk="1" fontAlgn="base" hangingPunct="1">
        <a:spcBef>
          <a:spcPct val="20000"/>
        </a:spcBef>
        <a:spcAft>
          <a:spcPct val="0"/>
        </a:spcAft>
        <a:buChar char="»"/>
        <a:defRPr sz="2000">
          <a:solidFill>
            <a:schemeClr val="bg1"/>
          </a:solidFill>
          <a:latin typeface="+mn-lt"/>
        </a:defRPr>
      </a:lvl6pPr>
      <a:lvl7pPr marL="2971800" indent="-230188" algn="l" rtl="0" eaLnBrk="1" fontAlgn="base" hangingPunct="1">
        <a:spcBef>
          <a:spcPct val="20000"/>
        </a:spcBef>
        <a:spcAft>
          <a:spcPct val="0"/>
        </a:spcAft>
        <a:buChar char="»"/>
        <a:defRPr sz="2000">
          <a:solidFill>
            <a:schemeClr val="bg1"/>
          </a:solidFill>
          <a:latin typeface="+mn-lt"/>
        </a:defRPr>
      </a:lvl7pPr>
      <a:lvl8pPr marL="3429000" indent="-230188" algn="l" rtl="0" eaLnBrk="1" fontAlgn="base" hangingPunct="1">
        <a:spcBef>
          <a:spcPct val="20000"/>
        </a:spcBef>
        <a:spcAft>
          <a:spcPct val="0"/>
        </a:spcAft>
        <a:buChar char="»"/>
        <a:defRPr sz="2000">
          <a:solidFill>
            <a:schemeClr val="bg1"/>
          </a:solidFill>
          <a:latin typeface="+mn-lt"/>
        </a:defRPr>
      </a:lvl8pPr>
      <a:lvl9pPr marL="3886200" indent="-230188"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9.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6.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06.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6.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06.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9.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6.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0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6.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06.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6.xml"/><Relationship Id="rId5" Type="http://schemas.openxmlformats.org/officeDocument/2006/relationships/image" Target="../media/image34.jpeg"/><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06.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06.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06.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75.xml"/><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5.xml"/><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5.xm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75.xml"/><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5.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1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29.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5.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75.xml"/><Relationship Id="rId4" Type="http://schemas.openxmlformats.org/officeDocument/2006/relationships/image" Target="../media/image66.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5.xml"/><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5.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5.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5.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75.xml"/><Relationship Id="rId4" Type="http://schemas.openxmlformats.org/officeDocument/2006/relationships/image" Target="../media/image64.jpeg"/></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idx="4294967295"/>
          </p:nvPr>
        </p:nvSpPr>
        <p:spPr>
          <a:xfrm>
            <a:off x="949252" y="13384"/>
            <a:ext cx="8530862" cy="964406"/>
          </a:xfrm>
        </p:spPr>
        <p:txBody>
          <a:bodyPr/>
          <a:lstStyle/>
          <a:p>
            <a:r>
              <a:rPr lang="en-US" altLang="en-US" sz="4400" dirty="0">
                <a:latin typeface="Arial" pitchFamily="34" charset="0"/>
                <a:cs typeface="Arial" pitchFamily="34" charset="0"/>
              </a:rPr>
              <a:t>Structural Heart Live Cases</a:t>
            </a:r>
          </a:p>
        </p:txBody>
      </p:sp>
      <p:sp>
        <p:nvSpPr>
          <p:cNvPr id="24579" name="Content Placeholder 2"/>
          <p:cNvSpPr>
            <a:spLocks noGrp="1" noChangeArrowheads="1"/>
          </p:cNvSpPr>
          <p:nvPr>
            <p:ph idx="4294967295"/>
          </p:nvPr>
        </p:nvSpPr>
        <p:spPr>
          <a:xfrm>
            <a:off x="499785" y="1584409"/>
            <a:ext cx="9492512" cy="3430531"/>
          </a:xfrm>
        </p:spPr>
        <p:txBody>
          <a:bodyPr/>
          <a:lstStyle/>
          <a:p>
            <a:pPr marL="0" indent="0">
              <a:buNone/>
            </a:pPr>
            <a:r>
              <a:rPr lang="en-US" altLang="en-US" sz="4400" b="1" dirty="0">
                <a:latin typeface="Arial" pitchFamily="34" charset="0"/>
                <a:cs typeface="Arial" pitchFamily="34" charset="0"/>
              </a:rPr>
              <a:t>Supported by:</a:t>
            </a:r>
            <a:endParaRPr lang="en-US" altLang="en-US" sz="5400" b="1" dirty="0">
              <a:latin typeface="Arial" pitchFamily="34" charset="0"/>
              <a:cs typeface="Arial" pitchFamily="34" charset="0"/>
            </a:endParaRPr>
          </a:p>
          <a:p>
            <a:pPr marL="0" indent="0"/>
            <a:r>
              <a:rPr lang="en-US" altLang="en-US" sz="4800" b="1" dirty="0">
                <a:latin typeface="Arial" pitchFamily="34" charset="0"/>
                <a:cs typeface="Arial" pitchFamily="34" charset="0"/>
              </a:rPr>
              <a:t> Medtronic Inc.</a:t>
            </a:r>
            <a:endParaRPr lang="en-US" altLang="en-US" sz="3600" b="1" dirty="0">
              <a:latin typeface="Arial" pitchFamily="34" charset="0"/>
              <a:cs typeface="Arial" pitchFamily="34" charset="0"/>
            </a:endParaRPr>
          </a:p>
          <a:p>
            <a:pPr marL="0" indent="0"/>
            <a:r>
              <a:rPr lang="en-US" altLang="en-US" sz="4000" b="1" dirty="0">
                <a:latin typeface="Arial" pitchFamily="34" charset="0"/>
                <a:cs typeface="Arial" pitchFamily="34" charset="0"/>
              </a:rPr>
              <a:t>  </a:t>
            </a:r>
            <a:r>
              <a:rPr lang="en-US" altLang="en-US" sz="4000" b="1" dirty="0" smtClean="0">
                <a:latin typeface="Arial" pitchFamily="34" charset="0"/>
                <a:cs typeface="Arial" pitchFamily="34" charset="0"/>
              </a:rPr>
              <a:t>Abbott Inc.</a:t>
            </a:r>
            <a:endParaRPr lang="en-US" altLang="en-US" sz="4000" b="1" dirty="0">
              <a:latin typeface="Arial" pitchFamily="34" charset="0"/>
              <a:cs typeface="Arial" pitchFamily="34" charset="0"/>
            </a:endParaRPr>
          </a:p>
          <a:p>
            <a:pPr marL="0" indent="0"/>
            <a:r>
              <a:rPr lang="en-US" altLang="en-US" sz="4000" b="1" dirty="0">
                <a:latin typeface="Arial" pitchFamily="34" charset="0"/>
                <a:cs typeface="Arial" pitchFamily="34" charset="0"/>
              </a:rPr>
              <a:t>  </a:t>
            </a:r>
            <a:r>
              <a:rPr lang="en-US" altLang="en-US" sz="4000" b="1" dirty="0" smtClean="0">
                <a:latin typeface="Arial" pitchFamily="34" charset="0"/>
                <a:cs typeface="Arial" pitchFamily="34" charset="0"/>
              </a:rPr>
              <a:t>Bard Inc.</a:t>
            </a:r>
          </a:p>
          <a:p>
            <a:pPr marL="0" indent="0"/>
            <a:r>
              <a:rPr lang="en-US" altLang="en-US" sz="4000" b="1" dirty="0">
                <a:latin typeface="Arial" pitchFamily="34" charset="0"/>
                <a:cs typeface="Arial" pitchFamily="34" charset="0"/>
              </a:rPr>
              <a:t> </a:t>
            </a:r>
            <a:r>
              <a:rPr lang="en-US" altLang="en-US" sz="4000" b="1" dirty="0" smtClean="0">
                <a:latin typeface="Arial" pitchFamily="34" charset="0"/>
                <a:cs typeface="Arial" pitchFamily="34" charset="0"/>
              </a:rPr>
              <a:t> Cook Inc.</a:t>
            </a:r>
          </a:p>
          <a:p>
            <a:pPr marL="0" indent="0">
              <a:buNone/>
            </a:pPr>
            <a:endParaRPr lang="en-US" altLang="en-US" sz="4000" b="1" dirty="0" smtClean="0">
              <a:latin typeface="Arial" pitchFamily="34" charset="0"/>
              <a:cs typeface="Arial" pitchFamily="34" charset="0"/>
            </a:endParaRPr>
          </a:p>
        </p:txBody>
      </p:sp>
      <p:pic>
        <p:nvPicPr>
          <p:cNvPr id="5"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Tree>
    <p:extLst>
      <p:ext uri="{BB962C8B-B14F-4D97-AF65-F5344CB8AC3E}">
        <p14:creationId xmlns:p14="http://schemas.microsoft.com/office/powerpoint/2010/main" val="408827010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725"/>
            <a:ext cx="10287000" cy="503686"/>
          </a:xfrm>
        </p:spPr>
        <p:txBody>
          <a:bodyPr/>
          <a:lstStyle/>
          <a:p>
            <a:r>
              <a:rPr lang="en-US" sz="4400" dirty="0" smtClean="0">
                <a:latin typeface="Arial" panose="020B0604020202020204" pitchFamily="34" charset="0"/>
                <a:cs typeface="Arial" panose="020B0604020202020204" pitchFamily="34" charset="0"/>
              </a:rPr>
              <a:t>CTA: </a:t>
            </a:r>
            <a:r>
              <a:rPr lang="en-US" sz="4400" dirty="0" err="1" smtClean="0">
                <a:latin typeface="Arial" panose="020B0604020202020204" pitchFamily="34" charset="0"/>
                <a:cs typeface="Arial" panose="020B0604020202020204" pitchFamily="34" charset="0"/>
              </a:rPr>
              <a:t>Aorto</a:t>
            </a:r>
            <a:r>
              <a:rPr lang="en-US" sz="4400" dirty="0" smtClean="0">
                <a:latin typeface="Arial" panose="020B0604020202020204" pitchFamily="34" charset="0"/>
                <a:cs typeface="Arial" panose="020B0604020202020204" pitchFamily="34" charset="0"/>
              </a:rPr>
              <a:t>-Iliac </a:t>
            </a:r>
            <a:r>
              <a:rPr lang="en-US" sz="4400" dirty="0">
                <a:latin typeface="Arial" panose="020B0604020202020204" pitchFamily="34" charset="0"/>
                <a:cs typeface="Arial" panose="020B0604020202020204" pitchFamily="34" charset="0"/>
              </a:rPr>
              <a:t>Bifurcation</a:t>
            </a:r>
          </a:p>
        </p:txBody>
      </p:sp>
      <p:pic>
        <p:nvPicPr>
          <p:cNvPr id="4"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6" name="Picture 5"/>
          <p:cNvPicPr>
            <a:picLocks noChangeAspect="1"/>
          </p:cNvPicPr>
          <p:nvPr/>
        </p:nvPicPr>
        <p:blipFill rotWithShape="1">
          <a:blip r:embed="rId3"/>
          <a:srcRect l="17460" t="26128" r="32222" b="15714"/>
          <a:stretch/>
        </p:blipFill>
        <p:spPr>
          <a:xfrm>
            <a:off x="1117600" y="723899"/>
            <a:ext cx="8051800" cy="5816601"/>
          </a:xfrm>
          <a:prstGeom prst="rect">
            <a:avLst/>
          </a:prstGeom>
        </p:spPr>
      </p:pic>
    </p:spTree>
    <p:extLst>
      <p:ext uri="{BB962C8B-B14F-4D97-AF65-F5344CB8AC3E}">
        <p14:creationId xmlns:p14="http://schemas.microsoft.com/office/powerpoint/2010/main" val="361137395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92201" y="38550"/>
            <a:ext cx="8902598" cy="112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081" tIns="38540" rIns="77081" bIns="3854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3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Possible 26mm </a:t>
            </a:r>
            <a:r>
              <a:rPr kumimoji="0" lang="en-US" altLang="en-US" sz="3400" b="1" i="0" u="none" strike="noStrike" kern="1200" cap="none" spc="0" normalizeH="0" baseline="0" noProof="0" dirty="0" err="1">
                <a:ln>
                  <a:noFill/>
                </a:ln>
                <a:solidFill>
                  <a:srgbClr val="FFFF00"/>
                </a:solidFill>
                <a:effectLst/>
                <a:uLnTx/>
                <a:uFillTx/>
                <a:latin typeface="Arial" pitchFamily="34" charset="0"/>
                <a:ea typeface="+mn-ea"/>
                <a:cs typeface="Arial" pitchFamily="34" charset="0"/>
                <a:sym typeface="Calibri"/>
              </a:rPr>
              <a:t>Evolut</a:t>
            </a:r>
            <a:r>
              <a:rPr kumimoji="0" lang="en-US" altLang="en-US" sz="3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FX Positioning within 25mm Mosaic SAVR</a:t>
            </a:r>
          </a:p>
        </p:txBody>
      </p:sp>
      <p:pic>
        <p:nvPicPr>
          <p:cNvPr id="8" name="Picture 1" descr="Picture 1"/>
          <p:cNvPicPr>
            <a:picLocks noChangeAspect="1"/>
          </p:cNvPicPr>
          <p:nvPr/>
        </p:nvPicPr>
        <p:blipFill>
          <a:blip r:embed="rId3"/>
          <a:stretch>
            <a:fillRect/>
          </a:stretch>
        </p:blipFill>
        <p:spPr>
          <a:xfrm>
            <a:off x="9888376" y="0"/>
            <a:ext cx="398624" cy="472942"/>
          </a:xfrm>
          <a:prstGeom prst="rect">
            <a:avLst/>
          </a:prstGeom>
          <a:ln w="12700">
            <a:miter lim="400000"/>
          </a:ln>
        </p:spPr>
      </p:pic>
      <p:sp>
        <p:nvSpPr>
          <p:cNvPr id="10" name="TextBox 5"/>
          <p:cNvSpPr txBox="1"/>
          <p:nvPr/>
        </p:nvSpPr>
        <p:spPr>
          <a:xfrm>
            <a:off x="-11416" y="5696984"/>
            <a:ext cx="421414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434" rIns="51434">
            <a:spAutoFit/>
          </a:bodyPr>
          <a:lstStyle/>
          <a:p>
            <a:pPr marL="0" marR="0" lvl="0" indent="0" algn="ctr" defTabSz="771525" rtl="0" eaLnBrk="1" fontAlgn="auto" latinLnBrk="0" hangingPunct="0">
              <a:lnSpc>
                <a:spcPct val="100000"/>
              </a:lnSpc>
              <a:spcBef>
                <a:spcPts val="0"/>
              </a:spcBef>
              <a:spcAft>
                <a:spcPts val="0"/>
              </a:spcAft>
              <a:buClrTx/>
              <a:buSzTx/>
              <a:buFontTx/>
              <a:buNone/>
              <a:tabLst/>
              <a:defRPr b="1">
                <a:solidFill>
                  <a:srgbClr val="FFFF00"/>
                </a:solidFill>
                <a:latin typeface="Arial"/>
                <a:ea typeface="Arial"/>
                <a:cs typeface="Arial"/>
                <a:sym typeface="Arial"/>
              </a:defRPr>
            </a:pPr>
            <a:r>
              <a:rPr kumimoji="0" sz="2000" b="1" i="0" u="none" strike="noStrike" kern="0" cap="none" spc="0" normalizeH="0" baseline="0" noProof="0" dirty="0">
                <a:ln>
                  <a:noFill/>
                </a:ln>
                <a:solidFill>
                  <a:srgbClr val="FFFF00"/>
                </a:solidFill>
                <a:effectLst/>
                <a:uLnTx/>
                <a:uFillTx/>
                <a:latin typeface="Arial"/>
                <a:cs typeface="Arial"/>
                <a:sym typeface="Arial"/>
              </a:rPr>
              <a:t>Suggested </a:t>
            </a:r>
            <a:r>
              <a:rPr kumimoji="0" lang="en-US" sz="2000" b="1" i="0" u="none" strike="noStrike" kern="0" cap="none" spc="0" normalizeH="0" baseline="0" noProof="0" dirty="0" err="1">
                <a:ln>
                  <a:noFill/>
                </a:ln>
                <a:solidFill>
                  <a:srgbClr val="FFFF00"/>
                </a:solidFill>
                <a:effectLst/>
                <a:uLnTx/>
                <a:uFillTx/>
                <a:latin typeface="Arial"/>
                <a:cs typeface="Arial"/>
                <a:sym typeface="Arial"/>
              </a:rPr>
              <a:t>ViV</a:t>
            </a:r>
            <a:r>
              <a:rPr kumimoji="0" sz="2000" b="1" i="0" u="none" strike="noStrike" kern="0" cap="none" spc="0" normalizeH="0" baseline="0" noProof="0" dirty="0">
                <a:ln>
                  <a:noFill/>
                </a:ln>
                <a:solidFill>
                  <a:srgbClr val="FFFF00"/>
                </a:solidFill>
                <a:effectLst/>
                <a:uLnTx/>
                <a:uFillTx/>
                <a:latin typeface="Arial"/>
                <a:cs typeface="Arial"/>
                <a:sym typeface="Arial"/>
              </a:rPr>
              <a:t> </a:t>
            </a:r>
            <a:r>
              <a:rPr kumimoji="0" sz="2000" b="1" i="0" u="none" strike="noStrike" kern="0" cap="none" spc="0" normalizeH="0" baseline="0" noProof="0" dirty="0" smtClean="0">
                <a:ln>
                  <a:noFill/>
                </a:ln>
                <a:solidFill>
                  <a:srgbClr val="FFFF00"/>
                </a:solidFill>
                <a:effectLst/>
                <a:uLnTx/>
                <a:uFillTx/>
                <a:latin typeface="Arial"/>
                <a:cs typeface="Arial"/>
                <a:sym typeface="Arial"/>
              </a:rPr>
              <a:t>:</a:t>
            </a:r>
            <a:r>
              <a:rPr kumimoji="0" lang="en-US" sz="2000" b="1" i="0" u="none" strike="noStrike" kern="0" cap="none" spc="0" normalizeH="0" baseline="0" noProof="0" dirty="0" smtClean="0">
                <a:ln>
                  <a:noFill/>
                </a:ln>
                <a:solidFill>
                  <a:srgbClr val="FFFF00"/>
                </a:solidFill>
                <a:effectLst/>
                <a:uLnTx/>
                <a:uFillTx/>
                <a:latin typeface="Arial"/>
                <a:cs typeface="Arial"/>
                <a:sym typeface="Arial"/>
              </a:rPr>
              <a:t>26mm</a:t>
            </a:r>
            <a:r>
              <a:rPr kumimoji="0" sz="2000" b="1" i="0" u="none" strike="noStrike" kern="0" cap="none" spc="0" normalizeH="0" baseline="0" noProof="0" dirty="0" smtClean="0">
                <a:ln>
                  <a:noFill/>
                </a:ln>
                <a:solidFill>
                  <a:srgbClr val="FFFF00"/>
                </a:solidFill>
                <a:effectLst/>
                <a:uLnTx/>
                <a:uFillTx/>
                <a:latin typeface="Arial"/>
                <a:cs typeface="Arial"/>
                <a:sym typeface="Arial"/>
              </a:rPr>
              <a:t> </a:t>
            </a:r>
            <a:r>
              <a:rPr kumimoji="0" lang="en-US" sz="2000" b="1" i="0" u="none" strike="noStrike" kern="0" cap="none" spc="0" normalizeH="0" baseline="0" noProof="0" dirty="0" err="1">
                <a:ln>
                  <a:noFill/>
                </a:ln>
                <a:solidFill>
                  <a:srgbClr val="FFFF00"/>
                </a:solidFill>
                <a:effectLst/>
                <a:uLnTx/>
                <a:uFillTx/>
                <a:latin typeface="Arial"/>
                <a:cs typeface="Arial"/>
                <a:sym typeface="Arial"/>
              </a:rPr>
              <a:t>Evolut</a:t>
            </a:r>
            <a:r>
              <a:rPr kumimoji="0" lang="en-US" sz="2000" b="1" i="0" u="none" strike="noStrike" kern="0" cap="none" spc="0" normalizeH="0" baseline="0" noProof="0" dirty="0">
                <a:ln>
                  <a:noFill/>
                </a:ln>
                <a:solidFill>
                  <a:srgbClr val="FFFF00"/>
                </a:solidFill>
                <a:effectLst/>
                <a:uLnTx/>
                <a:uFillTx/>
                <a:latin typeface="Arial"/>
                <a:cs typeface="Arial"/>
                <a:sym typeface="Arial"/>
              </a:rPr>
              <a:t> </a:t>
            </a:r>
            <a:r>
              <a:rPr kumimoji="0" lang="en-US" sz="2000" b="1" i="0" u="none" strike="noStrike" kern="0" cap="none" spc="0" normalizeH="0" baseline="0" noProof="0" dirty="0" smtClean="0">
                <a:ln>
                  <a:noFill/>
                </a:ln>
                <a:solidFill>
                  <a:srgbClr val="FFFF00"/>
                </a:solidFill>
                <a:effectLst/>
                <a:uLnTx/>
                <a:uFillTx/>
                <a:latin typeface="Arial"/>
                <a:cs typeface="Arial"/>
                <a:sym typeface="Arial"/>
              </a:rPr>
              <a:t>FX</a:t>
            </a:r>
            <a:endParaRPr kumimoji="0" sz="2000" b="1" i="0" u="none" strike="noStrike" kern="0" cap="none" spc="0" normalizeH="0" baseline="0" noProof="0" dirty="0">
              <a:ln>
                <a:noFill/>
              </a:ln>
              <a:solidFill>
                <a:srgbClr val="FFFF00"/>
              </a:solidFill>
              <a:effectLst/>
              <a:uLnTx/>
              <a:uFillTx/>
              <a:latin typeface="Arial"/>
              <a:cs typeface="Arial"/>
              <a:sym typeface="Arial"/>
            </a:endParaRPr>
          </a:p>
        </p:txBody>
      </p:sp>
      <p:sp>
        <p:nvSpPr>
          <p:cNvPr id="11" name="TextBox 5"/>
          <p:cNvSpPr txBox="1"/>
          <p:nvPr/>
        </p:nvSpPr>
        <p:spPr>
          <a:xfrm>
            <a:off x="4572976" y="5661816"/>
            <a:ext cx="5650025" cy="800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434" rIns="51434">
            <a:spAutoFit/>
          </a:bodyPr>
          <a:lstStyle/>
          <a:p>
            <a:pPr marL="0" marR="0" lvl="0" indent="0" algn="ctr" defTabSz="771525" rtl="0" eaLnBrk="1" fontAlgn="auto" latinLnBrk="0" hangingPunct="0">
              <a:lnSpc>
                <a:spcPct val="100000"/>
              </a:lnSpc>
              <a:spcBef>
                <a:spcPts val="0"/>
              </a:spcBef>
              <a:spcAft>
                <a:spcPts val="0"/>
              </a:spcAft>
              <a:buClrTx/>
              <a:buSzTx/>
              <a:buFontTx/>
              <a:buNone/>
              <a:tabLst/>
              <a:defRPr b="1">
                <a:solidFill>
                  <a:srgbClr val="FFFF00"/>
                </a:solidFill>
                <a:latin typeface="Arial"/>
                <a:ea typeface="Arial"/>
                <a:cs typeface="Arial"/>
                <a:sym typeface="Arial"/>
              </a:defRPr>
            </a:pPr>
            <a:r>
              <a:rPr kumimoji="0" lang="en-US" sz="2300" b="1" i="0" u="none" strike="noStrike" kern="0" cap="none" spc="0" normalizeH="0" baseline="0" noProof="0" dirty="0" smtClean="0">
                <a:ln>
                  <a:noFill/>
                </a:ln>
                <a:solidFill>
                  <a:srgbClr val="FFFF00"/>
                </a:solidFill>
                <a:effectLst/>
                <a:uLnTx/>
                <a:uFillTx/>
                <a:latin typeface="Arial"/>
                <a:cs typeface="Arial"/>
                <a:sym typeface="Arial"/>
              </a:rPr>
              <a:t> Valve </a:t>
            </a:r>
            <a:r>
              <a:rPr kumimoji="0" lang="en-US" sz="2300" b="1" i="0" u="none" strike="noStrike" kern="0" cap="none" spc="0" normalizeH="0" baseline="0" noProof="0" dirty="0">
                <a:ln>
                  <a:noFill/>
                </a:ln>
                <a:solidFill>
                  <a:srgbClr val="FFFF00"/>
                </a:solidFill>
                <a:effectLst/>
                <a:uLnTx/>
                <a:uFillTx/>
                <a:latin typeface="Arial"/>
                <a:cs typeface="Arial"/>
                <a:sym typeface="Arial"/>
              </a:rPr>
              <a:t>positioning </a:t>
            </a:r>
            <a:r>
              <a:rPr kumimoji="0" lang="en-US" sz="2300" b="1" i="0" u="none" strike="noStrike" kern="0" cap="none" spc="0" normalizeH="0" baseline="0" noProof="0" dirty="0" err="1">
                <a:ln>
                  <a:noFill/>
                </a:ln>
                <a:solidFill>
                  <a:srgbClr val="FFFF00"/>
                </a:solidFill>
                <a:effectLst/>
                <a:uLnTx/>
                <a:uFillTx/>
                <a:latin typeface="Arial"/>
                <a:cs typeface="Arial"/>
                <a:sym typeface="Arial"/>
              </a:rPr>
              <a:t>Evolut</a:t>
            </a:r>
            <a:r>
              <a:rPr kumimoji="0" lang="en-US" sz="2300" b="1" i="0" u="none" strike="noStrike" kern="0" cap="none" spc="0" normalizeH="0" baseline="0" noProof="0" dirty="0">
                <a:ln>
                  <a:noFill/>
                </a:ln>
                <a:solidFill>
                  <a:srgbClr val="FFFF00"/>
                </a:solidFill>
                <a:effectLst/>
                <a:uLnTx/>
                <a:uFillTx/>
                <a:latin typeface="Arial"/>
                <a:cs typeface="Arial"/>
                <a:sym typeface="Arial"/>
              </a:rPr>
              <a:t> </a:t>
            </a:r>
            <a:r>
              <a:rPr kumimoji="0" lang="en-US" sz="2300" b="1" i="0" u="none" strike="noStrike" kern="0" cap="none" spc="0" normalizeH="0" baseline="0" noProof="0" dirty="0" smtClean="0">
                <a:ln>
                  <a:noFill/>
                </a:ln>
                <a:solidFill>
                  <a:srgbClr val="FFFF00"/>
                </a:solidFill>
                <a:effectLst/>
                <a:uLnTx/>
                <a:uFillTx/>
                <a:latin typeface="Arial"/>
                <a:cs typeface="Arial"/>
                <a:sym typeface="Arial"/>
              </a:rPr>
              <a:t>FX 4</a:t>
            </a:r>
            <a:r>
              <a:rPr kumimoji="0" lang="en-US" sz="2300" b="1" i="0" u="none" strike="noStrike" kern="0" cap="none" spc="0" normalizeH="0" baseline="30000" noProof="0" dirty="0" smtClean="0">
                <a:ln>
                  <a:noFill/>
                </a:ln>
                <a:solidFill>
                  <a:srgbClr val="FFFF00"/>
                </a:solidFill>
                <a:effectLst/>
                <a:uLnTx/>
                <a:uFillTx/>
                <a:latin typeface="Arial"/>
                <a:cs typeface="Arial"/>
                <a:sym typeface="Arial"/>
              </a:rPr>
              <a:t>th</a:t>
            </a:r>
            <a:r>
              <a:rPr kumimoji="0" lang="en-US" sz="2300" b="1" i="0" u="none" strike="noStrike" kern="0" cap="none" spc="0" normalizeH="0" baseline="0" noProof="0" dirty="0" smtClean="0">
                <a:ln>
                  <a:noFill/>
                </a:ln>
                <a:solidFill>
                  <a:srgbClr val="FFFF00"/>
                </a:solidFill>
                <a:effectLst/>
                <a:uLnTx/>
                <a:uFillTx/>
                <a:latin typeface="Arial"/>
                <a:cs typeface="Arial"/>
                <a:sym typeface="Arial"/>
              </a:rPr>
              <a:t> </a:t>
            </a:r>
            <a:r>
              <a:rPr kumimoji="0" lang="en-US" sz="2300" b="1" i="0" u="none" strike="noStrike" kern="0" cap="none" spc="0" normalizeH="0" baseline="0" noProof="0" dirty="0">
                <a:ln>
                  <a:noFill/>
                </a:ln>
                <a:solidFill>
                  <a:srgbClr val="FFFF00"/>
                </a:solidFill>
                <a:effectLst/>
                <a:uLnTx/>
                <a:uFillTx/>
                <a:latin typeface="Arial"/>
                <a:cs typeface="Arial"/>
                <a:sym typeface="Arial"/>
              </a:rPr>
              <a:t>node just below eyelets on the stent post tips</a:t>
            </a:r>
            <a:endParaRPr kumimoji="0" sz="2300" b="1" i="0" u="none" strike="noStrike" kern="0" cap="none" spc="0" normalizeH="0" baseline="0" noProof="0" dirty="0">
              <a:ln>
                <a:noFill/>
              </a:ln>
              <a:solidFill>
                <a:srgbClr val="FFFF00"/>
              </a:solidFill>
              <a:effectLst/>
              <a:uLnTx/>
              <a:uFillTx/>
              <a:latin typeface="Arial"/>
              <a:cs typeface="Arial"/>
              <a:sym typeface="Arial"/>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3519" b="45556"/>
          <a:stretch/>
        </p:blipFill>
        <p:spPr>
          <a:xfrm>
            <a:off x="4537494" y="1638300"/>
            <a:ext cx="5685508" cy="394000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0742" b="40555"/>
          <a:stretch/>
        </p:blipFill>
        <p:spPr>
          <a:xfrm>
            <a:off x="196425" y="1644663"/>
            <a:ext cx="3812539" cy="3933645"/>
          </a:xfrm>
          <a:prstGeom prst="rect">
            <a:avLst/>
          </a:prstGeom>
        </p:spPr>
      </p:pic>
      <p:sp>
        <p:nvSpPr>
          <p:cNvPr id="7" name="Title 4"/>
          <p:cNvSpPr>
            <a:spLocks noGrp="1"/>
          </p:cNvSpPr>
          <p:nvPr>
            <p:ph type="title"/>
          </p:nvPr>
        </p:nvSpPr>
        <p:spPr>
          <a:xfrm>
            <a:off x="193430" y="1638300"/>
            <a:ext cx="3815534" cy="359244"/>
          </a:xfrm>
          <a:solidFill>
            <a:srgbClr val="C00000"/>
          </a:solidFill>
        </p:spPr>
        <p:txBody>
          <a:bodyPr/>
          <a:lstStyle/>
          <a:p>
            <a:r>
              <a:rPr lang="en-US" sz="2400" dirty="0">
                <a:latin typeface="Arial" panose="020B0604020202020204" pitchFamily="34" charset="0"/>
                <a:cs typeface="Arial" panose="020B0604020202020204" pitchFamily="34" charset="0"/>
              </a:rPr>
              <a:t>Mosaic 25mm Valve</a:t>
            </a:r>
          </a:p>
        </p:txBody>
      </p:sp>
    </p:spTree>
    <p:extLst>
      <p:ext uri="{BB962C8B-B14F-4D97-AF65-F5344CB8AC3E}">
        <p14:creationId xmlns:p14="http://schemas.microsoft.com/office/powerpoint/2010/main" val="26234915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hape 117"/>
          <p:cNvSpPr>
            <a:spLocks noChangeArrowheads="1"/>
          </p:cNvSpPr>
          <p:nvPr/>
        </p:nvSpPr>
        <p:spPr bwMode="auto">
          <a:xfrm>
            <a:off x="169672" y="837068"/>
            <a:ext cx="9968000" cy="579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Presentation:</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 77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Arial" pitchFamily="34" charset="0"/>
              </a:rPr>
              <a:t>yo</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rPr>
              <a:t> M with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severe symptomatic AS/AR due to SAVR degeneration</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Arial" pitchFamily="34" charset="0"/>
              </a:rPr>
              <a:t>TTE: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Severe prosthetic AS/AR no PVL, EF 64% </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STS risk mortality for redo SAVR: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1.9% </a:t>
            </a:r>
          </a:p>
          <a:p>
            <a:pPr marL="0" marR="0" lvl="0" indent="0" algn="l" defTabSz="771525" rtl="0" eaLnBrk="1" fontAlgn="auto" latinLnBrk="0" hangingPunct="1">
              <a:lnSpc>
                <a:spcPct val="100000"/>
              </a:lnSpc>
              <a:spcBef>
                <a:spcPts val="563"/>
              </a:spcBef>
              <a:spcAft>
                <a:spcPts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422"/>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Course: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Patient was evaluated by heart team and recommended TF valve-in-valve TAVR</a:t>
            </a:r>
          </a:p>
          <a:p>
            <a:pPr marL="0" marR="0" lvl="0" indent="0" algn="l" defTabSz="771525" rtl="0" eaLnBrk="1" fontAlgn="auto" latinLnBrk="0" hangingPunct="1">
              <a:lnSpc>
                <a:spcPct val="100000"/>
              </a:lnSpc>
              <a:spcBef>
                <a:spcPts val="422"/>
              </a:spcBef>
              <a:spcAft>
                <a:spcPts val="0"/>
              </a:spcAft>
              <a:buClrTx/>
              <a:buSzTx/>
              <a:buFontTx/>
              <a:buNone/>
              <a:tabLst/>
              <a:defRPr/>
            </a:pPr>
            <a:endPar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00000"/>
              </a:lnSpc>
              <a:spcBef>
                <a:spcPts val="563"/>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Plan: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TF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ViV (TAV-in-SAV)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26mm </a:t>
            </a:r>
            <a:r>
              <a:rPr kumimoji="0" lang="en-US" altLang="en-US" sz="2400" b="1" i="0" u="none" strike="noStrike" kern="1200" cap="none" spc="0" normalizeH="0" baseline="0" noProof="0" dirty="0" err="1">
                <a:ln>
                  <a:noFill/>
                </a:ln>
                <a:solidFill>
                  <a:srgbClr val="FFFFFF"/>
                </a:solidFill>
                <a:effectLst/>
                <a:uLnTx/>
                <a:uFillTx/>
                <a:latin typeface="Arial" pitchFamily="34" charset="0"/>
                <a:ea typeface="+mn-ea"/>
                <a:cs typeface="Arial" pitchFamily="34" charset="0"/>
                <a:sym typeface="Calibri"/>
              </a:rPr>
              <a:t>Evolut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FX via right percutaneous femoral arterial access valve in degenerated 25mm Mosaic SAVR valve with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bio-prosthetic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valve fracture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(with 24mmTrue</a:t>
            </a:r>
            <a:r>
              <a:rPr kumimoji="0" lang="en-US" altLang="en-US" sz="2400" b="1" i="0" u="none" strike="noStrike" kern="1200" cap="none" spc="0" normalizeH="0" noProof="0" dirty="0" smtClean="0">
                <a:ln>
                  <a:noFill/>
                </a:ln>
                <a:solidFill>
                  <a:srgbClr val="FFFFFF"/>
                </a:solidFill>
                <a:effectLst/>
                <a:uLnTx/>
                <a:uFillTx/>
                <a:latin typeface="Arial" pitchFamily="34" charset="0"/>
                <a:ea typeface="+mn-ea"/>
                <a:cs typeface="Arial" pitchFamily="34" charset="0"/>
                <a:sym typeface="Calibri"/>
              </a:rPr>
              <a:t> balloon) </a:t>
            </a:r>
            <a:r>
              <a:rPr kumimoji="0" lang="en-US" altLang="en-US" sz="240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and </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Sentinel cerebral embolic protection device </a:t>
            </a:r>
          </a:p>
        </p:txBody>
      </p:sp>
      <p:sp>
        <p:nvSpPr>
          <p:cNvPr id="37892" name="Rectangle 1"/>
          <p:cNvSpPr>
            <a:spLocks noChangeArrowheads="1"/>
          </p:cNvSpPr>
          <p:nvPr/>
        </p:nvSpPr>
        <p:spPr bwMode="auto">
          <a:xfrm>
            <a:off x="0" y="0"/>
            <a:ext cx="10287000" cy="77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786" tIns="50884" rIns="101786" bIns="50884">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Summary of Case</a:t>
            </a:r>
          </a:p>
        </p:txBody>
      </p:sp>
      <p:pic>
        <p:nvPicPr>
          <p:cNvPr id="6"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Tree>
    <p:extLst>
      <p:ext uri="{BB962C8B-B14F-4D97-AF65-F5344CB8AC3E}">
        <p14:creationId xmlns:p14="http://schemas.microsoft.com/office/powerpoint/2010/main" val="14395820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66256" y="336760"/>
            <a:ext cx="10287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25" b="1" i="0" u="sng" strike="noStrike" kern="0" cap="none" spc="0" normalizeH="0" baseline="0" noProof="0" dirty="0">
                <a:ln>
                  <a:noFill/>
                </a:ln>
                <a:solidFill>
                  <a:srgbClr val="FFFF00"/>
                </a:solidFill>
                <a:effectLst/>
                <a:uLnTx/>
                <a:uFillTx/>
                <a:latin typeface="Arial" pitchFamily="34" charset="0"/>
                <a:ea typeface="+mj-ea"/>
                <a:cs typeface="+mj-cs"/>
                <a:sym typeface="Calibri"/>
              </a:rPr>
              <a:t>Latest Issues in Transcatheter Structural Heart Interventions </a:t>
            </a:r>
            <a:endParaRPr kumimoji="0" lang="en-US" altLang="en-US" sz="3825" b="1" i="1" u="sng" strike="noStrike" kern="0" cap="none" spc="0" normalizeH="0" baseline="0" noProof="0" dirty="0">
              <a:ln>
                <a:noFill/>
              </a:ln>
              <a:solidFill>
                <a:srgbClr val="FFFF00"/>
              </a:solidFill>
              <a:effectLst/>
              <a:uLnTx/>
              <a:uFillTx/>
              <a:latin typeface="Arial" pitchFamily="34" charset="0"/>
              <a:ea typeface="+mj-ea"/>
              <a:cs typeface="+mj-cs"/>
              <a:sym typeface="Calibri"/>
            </a:endParaRPr>
          </a:p>
        </p:txBody>
      </p:sp>
      <p:sp>
        <p:nvSpPr>
          <p:cNvPr id="5" name="Rectangle 3"/>
          <p:cNvSpPr>
            <a:spLocks noChangeArrowheads="1"/>
          </p:cNvSpPr>
          <p:nvPr/>
        </p:nvSpPr>
        <p:spPr bwMode="auto">
          <a:xfrm>
            <a:off x="35861" y="1367768"/>
            <a:ext cx="10233854" cy="472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744" tIns="40842" rIns="81744" bIns="4084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1028700" rtl="0" eaLnBrk="0" fontAlgn="base" latinLnBrk="0" hangingPunct="0">
              <a:lnSpc>
                <a:spcPct val="190000"/>
              </a:lnSpc>
              <a:spcBef>
                <a:spcPct val="0"/>
              </a:spcBef>
              <a:spcAft>
                <a:spcPct val="0"/>
              </a:spcAft>
              <a:buClrTx/>
              <a:buSzTx/>
              <a:buFontTx/>
              <a:buChar char="•"/>
              <a:tabLst/>
              <a:defRPr/>
            </a:pPr>
            <a:r>
              <a:rPr kumimoji="0" lang="en-US" altLang="en-US" sz="42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42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Recent publications in the TAVR Field:</a:t>
            </a:r>
            <a:endParaRPr kumimoji="0" lang="en-US" altLang="en-US" sz="4200" b="1" i="0" u="none" strike="noStrike" kern="1200" cap="none" spc="0" normalizeH="0" baseline="0" noProof="0" dirty="0">
              <a:ln>
                <a:noFill/>
              </a:ln>
              <a:solidFill>
                <a:srgbClr val="FFFFFF"/>
              </a:solidFill>
              <a:effectLst/>
              <a:uLnTx/>
              <a:uFillTx/>
              <a:latin typeface="Arial" pitchFamily="34" charset="0"/>
              <a:ea typeface="+mn-ea"/>
              <a:cs typeface="+mn-cs"/>
              <a:sym typeface="Calibri"/>
            </a:endParaRP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42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ViV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TAVR for degenerated SAV data</a:t>
            </a:r>
          </a:p>
          <a:p>
            <a:pPr marL="0" marR="0" lvl="0" indent="0" algn="l" defTabSz="1028700" rtl="0" eaLnBrk="0" fontAlgn="base" latinLnBrk="0" hangingPunct="0">
              <a:lnSpc>
                <a:spcPct val="100000"/>
              </a:lnSpc>
              <a:spcBef>
                <a:spcPct val="0"/>
              </a:spcBef>
              <a:spcAft>
                <a:spcPct val="0"/>
              </a:spcAft>
              <a:buClrTx/>
              <a:buSzTx/>
              <a:buFontTx/>
              <a:buNone/>
              <a:tabLst/>
              <a:defRPr/>
            </a:pPr>
            <a:r>
              <a:rPr lang="en-US" altLang="en-US" sz="3600" b="1" dirty="0">
                <a:solidFill>
                  <a:srgbClr val="FFFFFF"/>
                </a:solidFill>
                <a:latin typeface="Arial" pitchFamily="34" charset="0"/>
                <a:sym typeface="Calibri"/>
              </a:rPr>
              <a:t> </a:t>
            </a:r>
            <a:r>
              <a:rPr lang="en-US" altLang="en-US" sz="3600" b="1" dirty="0" smtClean="0">
                <a:solidFill>
                  <a:srgbClr val="FFFFFF"/>
                </a:solidFill>
                <a:latin typeface="Arial" pitchFamily="34" charset="0"/>
                <a:sym typeface="Calibri"/>
              </a:rPr>
              <a:t> - ViV TAVR with balloon fracture</a:t>
            </a:r>
            <a:endPar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endParaRP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 </a:t>
            </a:r>
            <a:r>
              <a:rPr lang="en-US" altLang="en-US" sz="3600" b="1" dirty="0" smtClean="0">
                <a:solidFill>
                  <a:srgbClr val="FFFFFF"/>
                </a:solidFill>
                <a:latin typeface="Arial" pitchFamily="34" charset="0"/>
                <a:sym typeface="Calibri"/>
              </a:rPr>
              <a:t>HALT long-term outcomes</a:t>
            </a:r>
            <a:endPar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endParaRP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 </a:t>
            </a:r>
            <a:r>
              <a:rPr lang="en-US" altLang="en-US" sz="3600" b="1" dirty="0" smtClean="0">
                <a:solidFill>
                  <a:srgbClr val="FFFFFF"/>
                </a:solidFill>
                <a:latin typeface="Arial" pitchFamily="34" charset="0"/>
                <a:sym typeface="Calibri"/>
              </a:rPr>
              <a:t>Newer TAVR valves</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a:t>
            </a:r>
            <a:endPar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endParaRPr>
          </a:p>
          <a:p>
            <a:pPr marL="0" marR="0" lvl="0" indent="0" algn="l" defTabSz="10287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uLnTx/>
                <a:uFillTx/>
                <a:latin typeface="Arial" pitchFamily="34" charset="0"/>
                <a:ea typeface="+mn-ea"/>
                <a:cs typeface="+mn-cs"/>
                <a:sym typeface="Calibri"/>
              </a:rPr>
              <a:t>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 </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Sex</a:t>
            </a:r>
            <a:r>
              <a:rPr kumimoji="0" lang="en-US" altLang="en-US" sz="3600" b="1" i="0" u="none" strike="noStrike" kern="1200" cap="none" spc="0" normalizeH="0" noProof="0" dirty="0" smtClean="0">
                <a:ln>
                  <a:noFill/>
                </a:ln>
                <a:solidFill>
                  <a:srgbClr val="FFFFFF"/>
                </a:solidFill>
                <a:effectLst/>
                <a:uLnTx/>
                <a:uFillTx/>
                <a:latin typeface="Arial" pitchFamily="34" charset="0"/>
                <a:ea typeface="+mn-ea"/>
                <a:cs typeface="+mn-cs"/>
                <a:sym typeface="Calibri"/>
              </a:rPr>
              <a:t> differences on TAVR outcomes</a:t>
            </a:r>
          </a:p>
          <a:p>
            <a:pPr marL="0" marR="0" lvl="0" indent="0" algn="l" defTabSz="1028700" rtl="0" eaLnBrk="0" fontAlgn="base" latinLnBrk="0" hangingPunct="0">
              <a:lnSpc>
                <a:spcPct val="100000"/>
              </a:lnSpc>
              <a:spcBef>
                <a:spcPct val="0"/>
              </a:spcBef>
              <a:spcAft>
                <a:spcPct val="0"/>
              </a:spcAft>
              <a:buClrTx/>
              <a:buSzTx/>
              <a:buFontTx/>
              <a:buNone/>
              <a:tabLst/>
              <a:defRPr/>
            </a:pPr>
            <a:r>
              <a:rPr lang="en-US" altLang="en-US" sz="3600" b="1" baseline="0" dirty="0">
                <a:solidFill>
                  <a:srgbClr val="FFFFFF"/>
                </a:solidFill>
                <a:latin typeface="Arial" pitchFamily="34" charset="0"/>
                <a:sym typeface="Calibri"/>
              </a:rPr>
              <a:t> </a:t>
            </a:r>
            <a:r>
              <a:rPr lang="en-US" altLang="en-US" sz="3600" b="1" dirty="0">
                <a:solidFill>
                  <a:srgbClr val="FFFFFF"/>
                </a:solidFill>
                <a:latin typeface="Arial" pitchFamily="34" charset="0"/>
                <a:sym typeface="Calibri"/>
              </a:rPr>
              <a:t> </a:t>
            </a:r>
            <a:r>
              <a:rPr lang="en-US" altLang="en-US" sz="3600" b="1" dirty="0" smtClean="0">
                <a:solidFill>
                  <a:srgbClr val="FFFFFF"/>
                </a:solidFill>
                <a:latin typeface="Arial" pitchFamily="34" charset="0"/>
                <a:sym typeface="Calibri"/>
              </a:rPr>
              <a:t>- TAVR alignment and coronary access</a:t>
            </a:r>
            <a:r>
              <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rPr>
              <a:t> </a:t>
            </a:r>
            <a:endParaRPr kumimoji="0" lang="en-US" altLang="en-US" sz="3600" b="1" i="0" u="none" strike="noStrike" kern="1200" cap="none" spc="0" normalizeH="0" baseline="0" noProof="0" dirty="0" smtClean="0">
              <a:ln>
                <a:noFill/>
              </a:ln>
              <a:solidFill>
                <a:srgbClr val="FFFFFF"/>
              </a:solidFill>
              <a:effectLst/>
              <a:uLnTx/>
              <a:uFillTx/>
              <a:latin typeface="Arial" pitchFamily="34" charset="0"/>
              <a:ea typeface="+mn-ea"/>
              <a:cs typeface="+mn-cs"/>
              <a:sym typeface="Calibri"/>
            </a:endParaRP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Tree>
    <p:extLst>
      <p:ext uri="{BB962C8B-B14F-4D97-AF65-F5344CB8AC3E}">
        <p14:creationId xmlns:p14="http://schemas.microsoft.com/office/powerpoint/2010/main" val="236553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smtClean="0"/>
              <a:t> </a:t>
            </a:r>
            <a:endParaRPr lang="en-US" dirty="0"/>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2" name="TextBox 1"/>
          <p:cNvSpPr txBox="1"/>
          <p:nvPr/>
        </p:nvSpPr>
        <p:spPr>
          <a:xfrm>
            <a:off x="0" y="17928"/>
            <a:ext cx="10287000" cy="1077218"/>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Calibri"/>
              </a:rPr>
              <a:t>Balance of Factors Determining Strength of Valve Preference vs. Expected Remaining Years of Life</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Calibri"/>
            </a:endParaRPr>
          </a:p>
        </p:txBody>
      </p:sp>
      <p:sp>
        <p:nvSpPr>
          <p:cNvPr id="4" name="TextBox 3"/>
          <p:cNvSpPr txBox="1"/>
          <p:nvPr/>
        </p:nvSpPr>
        <p:spPr>
          <a:xfrm>
            <a:off x="5187776" y="6445627"/>
            <a:ext cx="5091339"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sym typeface="Calibri"/>
              </a:rPr>
              <a:t>Oyetunji</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Calibri"/>
              </a:rPr>
              <a:t> and Otto,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sym typeface="Calibri"/>
              </a:rPr>
              <a:t>Eur</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sym typeface="Calibri"/>
              </a:rPr>
              <a:t> Heart J 2021;42:2920</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61" y="1070343"/>
            <a:ext cx="9523626" cy="5357353"/>
          </a:xfrm>
          <a:prstGeom prst="rect">
            <a:avLst/>
          </a:prstGeom>
        </p:spPr>
      </p:pic>
    </p:spTree>
    <p:extLst>
      <p:ext uri="{BB962C8B-B14F-4D97-AF65-F5344CB8AC3E}">
        <p14:creationId xmlns:p14="http://schemas.microsoft.com/office/powerpoint/2010/main" val="2583154447"/>
      </p:ext>
    </p:extLst>
  </p:cSld>
  <p:clrMapOvr>
    <a:masterClrMapping/>
  </p:clrMapOvr>
  <p:transition/>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976" y="21035"/>
            <a:ext cx="430023" cy="45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 y="41104"/>
            <a:ext cx="9839739" cy="584660"/>
          </a:xfrm>
          <a:prstGeom prst="rect">
            <a:avLst/>
          </a:prstGeom>
          <a:noFill/>
        </p:spPr>
        <p:txBody>
          <a:bodyPr wrap="square" lIns="91312" tIns="45663" rIns="91312" bIns="45663" rtlCol="0">
            <a:spAutoFit/>
          </a:bodyPr>
          <a:lstStyle/>
          <a:p>
            <a:pPr algn="ctr" defTabSz="913153">
              <a:defRPr/>
            </a:pPr>
            <a:r>
              <a:rPr lang="en-US" sz="3200" b="1" dirty="0">
                <a:solidFill>
                  <a:srgbClr val="FFFF00"/>
                </a:solidFill>
                <a:latin typeface="Arial" panose="020B0604020202020204" pitchFamily="34" charset="0"/>
                <a:cs typeface="Arial" panose="020B0604020202020204" pitchFamily="34" charset="0"/>
              </a:rPr>
              <a:t>Valve-in-Valve TAVR vs Native Valve TAVR for AS</a:t>
            </a:r>
          </a:p>
        </p:txBody>
      </p:sp>
      <p:sp>
        <p:nvSpPr>
          <p:cNvPr id="3" name="TextBox 2"/>
          <p:cNvSpPr txBox="1"/>
          <p:nvPr/>
        </p:nvSpPr>
        <p:spPr>
          <a:xfrm>
            <a:off x="4941405" y="6477000"/>
            <a:ext cx="5486392" cy="399994"/>
          </a:xfrm>
          <a:prstGeom prst="rect">
            <a:avLst/>
          </a:prstGeom>
          <a:noFill/>
        </p:spPr>
        <p:txBody>
          <a:bodyPr wrap="square" lIns="91312" tIns="45663" rIns="91312" bIns="45663" rtlCol="0">
            <a:spAutoFit/>
          </a:bodyPr>
          <a:lstStyle/>
          <a:p>
            <a:pPr defTabSz="913153">
              <a:defRPr/>
            </a:pPr>
            <a:r>
              <a:rPr lang="en-US" sz="2000" b="1" i="1" dirty="0" err="1">
                <a:solidFill>
                  <a:srgbClr val="FFFF00"/>
                </a:solidFill>
                <a:latin typeface="Arial" panose="020B0604020202020204" pitchFamily="34" charset="0"/>
                <a:cs typeface="Arial" panose="020B0604020202020204" pitchFamily="34" charset="0"/>
              </a:rPr>
              <a:t>Tuzcu</a:t>
            </a:r>
            <a:r>
              <a:rPr lang="en-US" sz="2000" b="1" i="1" dirty="0">
                <a:solidFill>
                  <a:srgbClr val="FFFF00"/>
                </a:solidFill>
                <a:latin typeface="Arial" panose="020B0604020202020204" pitchFamily="34" charset="0"/>
                <a:cs typeface="Arial" panose="020B0604020202020204" pitchFamily="34" charset="0"/>
              </a:rPr>
              <a:t> et al., J Am Coll Cardiol 2018;72:370</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75" y="735502"/>
            <a:ext cx="9412356" cy="5724604"/>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12709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245" y="0"/>
            <a:ext cx="10287000"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PARTNER 2A ViV Registry: Transcatheter ViV Implantation 5-Year Outcomes</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29200" y="6515563"/>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Hahn et al., J Am Coll Cardiol Intv 2022;15:698</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1" y="1129247"/>
            <a:ext cx="8886824" cy="537679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4232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6551" y="50801"/>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91" y="990599"/>
            <a:ext cx="9586291" cy="5280991"/>
          </a:xfrm>
          <a:prstGeom prst="rect">
            <a:avLst/>
          </a:prstGeom>
        </p:spPr>
      </p:pic>
    </p:spTree>
    <p:extLst>
      <p:ext uri="{BB962C8B-B14F-4D97-AF65-F5344CB8AC3E}">
        <p14:creationId xmlns:p14="http://schemas.microsoft.com/office/powerpoint/2010/main" val="80759993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980" y="50801"/>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2" y="76210"/>
            <a:ext cx="8999881" cy="646331"/>
          </a:xfrm>
          <a:prstGeom prst="rect">
            <a:avLst/>
          </a:prstGeom>
          <a:noFill/>
        </p:spPr>
        <p:txBody>
          <a:bodyPr wrap="square" rtlCol="0">
            <a:spAutoFit/>
          </a:bodyPr>
          <a:lstStyle/>
          <a:p>
            <a:pPr algn="ctr" defTabSz="914400"/>
            <a:r>
              <a:rPr lang="en-US" sz="3600" b="1" dirty="0">
                <a:solidFill>
                  <a:srgbClr val="FFFF00"/>
                </a:solidFill>
                <a:latin typeface="Arial" panose="020B0604020202020204" pitchFamily="34" charset="0"/>
                <a:cs typeface="Arial" panose="020B0604020202020204" pitchFamily="34" charset="0"/>
              </a:rPr>
              <a:t>Bioprosthetic Surgical Valves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673" y="2177403"/>
            <a:ext cx="4912475" cy="3935162"/>
          </a:xfrm>
          <a:prstGeom prst="rect">
            <a:avLst/>
          </a:prstGeom>
        </p:spPr>
      </p:pic>
      <p:sp>
        <p:nvSpPr>
          <p:cNvPr id="5" name="TextBox 4"/>
          <p:cNvSpPr txBox="1"/>
          <p:nvPr/>
        </p:nvSpPr>
        <p:spPr>
          <a:xfrm>
            <a:off x="6362699" y="6390957"/>
            <a:ext cx="4123083" cy="400110"/>
          </a:xfrm>
          <a:prstGeom prst="rect">
            <a:avLst/>
          </a:prstGeom>
          <a:noFill/>
        </p:spPr>
        <p:txBody>
          <a:bodyPr wrap="square" rtlCol="0">
            <a:spAutoFit/>
          </a:bodyPr>
          <a:lstStyle/>
          <a:p>
            <a:pPr defTabSz="914400"/>
            <a:r>
              <a:rPr lang="en-US" sz="2000" b="1" i="1" dirty="0">
                <a:solidFill>
                  <a:srgbClr val="FFFF00"/>
                </a:solidFill>
                <a:latin typeface="Arial" panose="020B0604020202020204" pitchFamily="34" charset="0"/>
                <a:cs typeface="Arial" panose="020B0604020202020204" pitchFamily="34" charset="0"/>
              </a:rPr>
              <a:t>Dvir et al., Circ J 2015;79:695</a:t>
            </a:r>
          </a:p>
        </p:txBody>
      </p:sp>
      <p:sp>
        <p:nvSpPr>
          <p:cNvPr id="7" name="TextBox 6"/>
          <p:cNvSpPr txBox="1"/>
          <p:nvPr/>
        </p:nvSpPr>
        <p:spPr>
          <a:xfrm>
            <a:off x="273330" y="1331083"/>
            <a:ext cx="4839361" cy="707886"/>
          </a:xfrm>
          <a:prstGeom prst="rect">
            <a:avLst/>
          </a:prstGeom>
          <a:noFill/>
        </p:spPr>
        <p:txBody>
          <a:bodyPr wrap="square" rtlCol="0">
            <a:spAutoFit/>
          </a:bodyPr>
          <a:lstStyle/>
          <a:p>
            <a:pPr algn="ctr" defTabSz="914400"/>
            <a:r>
              <a:rPr lang="en-US" sz="2000" b="1" dirty="0" smtClean="0">
                <a:solidFill>
                  <a:srgbClr val="FFFFFF"/>
                </a:solidFill>
                <a:latin typeface="Arial" panose="020B0604020202020204" pitchFamily="34" charset="0"/>
                <a:cs typeface="Arial" panose="020B0604020202020204" pitchFamily="34" charset="0"/>
              </a:rPr>
              <a:t>Common </a:t>
            </a:r>
            <a:r>
              <a:rPr lang="en-US" sz="2000" b="1" dirty="0">
                <a:solidFill>
                  <a:srgbClr val="FFFFFF"/>
                </a:solidFill>
                <a:latin typeface="Arial" panose="020B0604020202020204" pitchFamily="34" charset="0"/>
                <a:cs typeface="Arial" panose="020B0604020202020204" pitchFamily="34" charset="0"/>
              </a:rPr>
              <a:t>Bioprosthetic Surgical Valves</a:t>
            </a:r>
          </a:p>
        </p:txBody>
      </p:sp>
      <p:sp>
        <p:nvSpPr>
          <p:cNvPr id="8" name="TextBox 7"/>
          <p:cNvSpPr txBox="1"/>
          <p:nvPr/>
        </p:nvSpPr>
        <p:spPr>
          <a:xfrm>
            <a:off x="5437697" y="1331083"/>
            <a:ext cx="4839361" cy="707886"/>
          </a:xfrm>
          <a:prstGeom prst="rect">
            <a:avLst/>
          </a:prstGeom>
          <a:noFill/>
        </p:spPr>
        <p:txBody>
          <a:bodyPr wrap="square" rtlCol="0">
            <a:spAutoFit/>
          </a:bodyPr>
          <a:lstStyle/>
          <a:p>
            <a:pPr algn="ctr" defTabSz="914400"/>
            <a:r>
              <a:rPr lang="en-US" sz="2000" b="1" dirty="0" smtClean="0">
                <a:solidFill>
                  <a:srgbClr val="FFFFFF"/>
                </a:solidFill>
                <a:latin typeface="Arial" panose="020B0604020202020204" pitchFamily="34" charset="0"/>
                <a:cs typeface="Arial" panose="020B0604020202020204" pitchFamily="34" charset="0"/>
              </a:rPr>
              <a:t>Fluoroscopic </a:t>
            </a:r>
            <a:r>
              <a:rPr lang="en-US" sz="2000" b="1" dirty="0">
                <a:solidFill>
                  <a:srgbClr val="FFFFFF"/>
                </a:solidFill>
                <a:latin typeface="Arial" panose="020B0604020202020204" pitchFamily="34" charset="0"/>
                <a:cs typeface="Arial" panose="020B0604020202020204" pitchFamily="34" charset="0"/>
              </a:rPr>
              <a:t>Images of Common     Stented Bioprosthetic Valves</a:t>
            </a:r>
          </a:p>
        </p:txBody>
      </p:sp>
      <p:grpSp>
        <p:nvGrpSpPr>
          <p:cNvPr id="13" name="Group 12"/>
          <p:cNvGrpSpPr/>
          <p:nvPr/>
        </p:nvGrpSpPr>
        <p:grpSpPr>
          <a:xfrm>
            <a:off x="5369088" y="2177393"/>
            <a:ext cx="4863248" cy="3935172"/>
            <a:chOff x="4578927" y="1252044"/>
            <a:chExt cx="4717473" cy="2386505"/>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8927" y="1252044"/>
              <a:ext cx="4548430" cy="2386505"/>
            </a:xfrm>
            <a:prstGeom prst="rect">
              <a:avLst/>
            </a:prstGeom>
          </p:spPr>
        </p:pic>
        <p:sp>
          <p:nvSpPr>
            <p:cNvPr id="12" name="TextBox 11"/>
            <p:cNvSpPr txBox="1"/>
            <p:nvPr/>
          </p:nvSpPr>
          <p:spPr>
            <a:xfrm>
              <a:off x="4622719" y="2220421"/>
              <a:ext cx="4673681" cy="184666"/>
            </a:xfrm>
            <a:prstGeom prst="rect">
              <a:avLst/>
            </a:prstGeom>
            <a:noFill/>
          </p:spPr>
          <p:txBody>
            <a:bodyPr wrap="square" rtlCol="0">
              <a:spAutoFit/>
            </a:bodyPr>
            <a:lstStyle/>
            <a:p>
              <a:pPr defTabSz="914400"/>
              <a:r>
                <a:rPr lang="en-US" sz="1000" b="1" dirty="0">
                  <a:solidFill>
                    <a:srgbClr val="FFFFFF"/>
                  </a:solidFill>
                  <a:latin typeface="Arial" panose="020B0604020202020204" pitchFamily="34" charset="0"/>
                  <a:cs typeface="Arial" panose="020B0604020202020204" pitchFamily="34" charset="0"/>
                </a:rPr>
                <a:t>    Perimount                   Mosaic                    Mitroflow        </a:t>
              </a:r>
              <a:r>
                <a:rPr lang="en-US" sz="800" b="1" dirty="0">
                  <a:solidFill>
                    <a:srgbClr val="FFFFFF"/>
                  </a:solidFill>
                  <a:latin typeface="Arial" panose="020B0604020202020204" pitchFamily="34" charset="0"/>
                  <a:cs typeface="Arial" panose="020B0604020202020204" pitchFamily="34" charset="0"/>
                </a:rPr>
                <a:t>Carpentier-Edwards</a:t>
              </a:r>
            </a:p>
          </p:txBody>
        </p:sp>
        <p:sp>
          <p:nvSpPr>
            <p:cNvPr id="10" name="TextBox 9"/>
            <p:cNvSpPr txBox="1"/>
            <p:nvPr/>
          </p:nvSpPr>
          <p:spPr>
            <a:xfrm>
              <a:off x="4647525" y="3363798"/>
              <a:ext cx="4460844" cy="184666"/>
            </a:xfrm>
            <a:prstGeom prst="rect">
              <a:avLst/>
            </a:prstGeom>
            <a:noFill/>
          </p:spPr>
          <p:txBody>
            <a:bodyPr wrap="square" rtlCol="0">
              <a:spAutoFit/>
            </a:bodyPr>
            <a:lstStyle/>
            <a:p>
              <a:pPr defTabSz="914400"/>
              <a:r>
                <a:rPr lang="en-US" sz="1000" b="1" dirty="0">
                  <a:solidFill>
                    <a:srgbClr val="FFFFFF"/>
                  </a:solidFill>
                  <a:latin typeface="Arial" panose="020B0604020202020204" pitchFamily="34" charset="0"/>
                  <a:cs typeface="Arial" panose="020B0604020202020204" pitchFamily="34" charset="0"/>
                </a:rPr>
                <a:t>      Epic                       Trifecta                     Hancock II               Freestyle</a:t>
              </a:r>
            </a:p>
          </p:txBody>
        </p:sp>
      </p:grpSp>
    </p:spTree>
    <p:extLst>
      <p:ext uri="{BB962C8B-B14F-4D97-AF65-F5344CB8AC3E}">
        <p14:creationId xmlns:p14="http://schemas.microsoft.com/office/powerpoint/2010/main" val="232340894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978" y="40862"/>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18052" y="29209"/>
            <a:ext cx="9538926" cy="954107"/>
          </a:xfrm>
          <a:prstGeom prst="rect">
            <a:avLst/>
          </a:prstGeom>
          <a:noFill/>
        </p:spPr>
        <p:txBody>
          <a:bodyPr wrap="square" rtlCol="0">
            <a:spAutoFit/>
          </a:bodyPr>
          <a:lstStyle/>
          <a:p>
            <a:pPr algn="ctr" defTabSz="914400"/>
            <a:r>
              <a:rPr lang="en-US" sz="2800" b="1" dirty="0">
                <a:solidFill>
                  <a:srgbClr val="FFFF00"/>
                </a:solidFill>
                <a:latin typeface="Arial" panose="020B0604020202020204" pitchFamily="34" charset="0"/>
                <a:cs typeface="Arial" panose="020B0604020202020204" pitchFamily="34" charset="0"/>
              </a:rPr>
              <a:t>Analysis of Post-Procedure Gradients After </a:t>
            </a:r>
            <a:r>
              <a:rPr lang="en-US" sz="2800" b="1" dirty="0" smtClean="0">
                <a:solidFill>
                  <a:srgbClr val="FFFF00"/>
                </a:solidFill>
                <a:latin typeface="Arial" panose="020B0604020202020204" pitchFamily="34" charset="0"/>
                <a:cs typeface="Arial" panose="020B0604020202020204" pitchFamily="34" charset="0"/>
              </a:rPr>
              <a:t>ViV </a:t>
            </a:r>
            <a:r>
              <a:rPr lang="en-US" sz="2800" b="1" dirty="0">
                <a:solidFill>
                  <a:srgbClr val="FFFF00"/>
                </a:solidFill>
                <a:latin typeface="Arial" panose="020B0604020202020204" pitchFamily="34" charset="0"/>
                <a:cs typeface="Arial" panose="020B0604020202020204" pitchFamily="34" charset="0"/>
              </a:rPr>
              <a:t>Procedures According to Surgical Bioprosthesis Size</a:t>
            </a:r>
          </a:p>
        </p:txBody>
      </p:sp>
      <p:sp>
        <p:nvSpPr>
          <p:cNvPr id="5" name="TextBox 4"/>
          <p:cNvSpPr txBox="1"/>
          <p:nvPr/>
        </p:nvSpPr>
        <p:spPr>
          <a:xfrm>
            <a:off x="6362699" y="6390957"/>
            <a:ext cx="4053509" cy="400110"/>
          </a:xfrm>
          <a:prstGeom prst="rect">
            <a:avLst/>
          </a:prstGeom>
          <a:noFill/>
        </p:spPr>
        <p:txBody>
          <a:bodyPr wrap="square" rtlCol="0">
            <a:spAutoFit/>
          </a:bodyPr>
          <a:lstStyle/>
          <a:p>
            <a:pPr defTabSz="914400"/>
            <a:r>
              <a:rPr lang="en-US" sz="2000" b="1" i="1" dirty="0">
                <a:solidFill>
                  <a:srgbClr val="FFFF00"/>
                </a:solidFill>
                <a:latin typeface="Arial" panose="020B0604020202020204" pitchFamily="34" charset="0"/>
                <a:cs typeface="Arial" panose="020B0604020202020204" pitchFamily="34" charset="0"/>
              </a:rPr>
              <a:t>Dvir et al., Circ J 2015;79:695</a:t>
            </a:r>
          </a:p>
        </p:txBody>
      </p:sp>
      <p:sp>
        <p:nvSpPr>
          <p:cNvPr id="2" name="TextBox 1"/>
          <p:cNvSpPr txBox="1"/>
          <p:nvPr/>
        </p:nvSpPr>
        <p:spPr>
          <a:xfrm>
            <a:off x="723901" y="5689600"/>
            <a:ext cx="8915399" cy="707886"/>
          </a:xfrm>
          <a:prstGeom prst="rect">
            <a:avLst/>
          </a:prstGeom>
          <a:noFill/>
        </p:spPr>
        <p:txBody>
          <a:bodyPr wrap="square" rtlCol="0">
            <a:spAutoFit/>
          </a:bodyPr>
          <a:lstStyle/>
          <a:p>
            <a:pPr algn="ctr" defTabSz="914400"/>
            <a:r>
              <a:rPr lang="en-US" sz="2000" b="1" dirty="0">
                <a:solidFill>
                  <a:srgbClr val="FFFFFF"/>
                </a:solidFill>
                <a:latin typeface="Arial" panose="020B0604020202020204" pitchFamily="34" charset="0"/>
                <a:cs typeface="Arial" panose="020B0604020202020204" pitchFamily="34" charset="0"/>
              </a:rPr>
              <a:t>Small (internal diameter &lt;20 mm), Intermediate (≥20 mm and &lt;23 mm) and Large (≥23 mm)</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9728"/>
          <a:stretch/>
        </p:blipFill>
        <p:spPr>
          <a:xfrm>
            <a:off x="608588" y="1309443"/>
            <a:ext cx="4458712" cy="42465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60673"/>
          <a:stretch/>
        </p:blipFill>
        <p:spPr>
          <a:xfrm>
            <a:off x="5219700" y="1308546"/>
            <a:ext cx="4419600" cy="4247562"/>
          </a:xfrm>
          <a:prstGeom prst="rect">
            <a:avLst/>
          </a:prstGeom>
        </p:spPr>
      </p:pic>
    </p:spTree>
    <p:extLst>
      <p:ext uri="{BB962C8B-B14F-4D97-AF65-F5344CB8AC3E}">
        <p14:creationId xmlns:p14="http://schemas.microsoft.com/office/powerpoint/2010/main" val="37813237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noChangeArrowheads="1"/>
          </p:cNvSpPr>
          <p:nvPr>
            <p:ph type="title" idx="4294967295"/>
          </p:nvPr>
        </p:nvSpPr>
        <p:spPr>
          <a:xfrm>
            <a:off x="386461" y="54973"/>
            <a:ext cx="9073959" cy="665477"/>
          </a:xfrm>
        </p:spPr>
        <p:txBody>
          <a:bodyPr/>
          <a:lstStyle/>
          <a:p>
            <a:r>
              <a:rPr lang="en-US" altLang="en-US" sz="4000" dirty="0">
                <a:latin typeface="Arial" pitchFamily="34" charset="0"/>
                <a:cs typeface="Arial" pitchFamily="34" charset="0"/>
              </a:rPr>
              <a:t>Faculty Involved and Disclosures</a:t>
            </a:r>
          </a:p>
        </p:txBody>
      </p:sp>
      <p:sp>
        <p:nvSpPr>
          <p:cNvPr id="27650" name="Content Placeholder 2"/>
          <p:cNvSpPr>
            <a:spLocks noGrp="1" noChangeArrowheads="1"/>
          </p:cNvSpPr>
          <p:nvPr>
            <p:ph idx="4294967295"/>
          </p:nvPr>
        </p:nvSpPr>
        <p:spPr>
          <a:xfrm>
            <a:off x="106492" y="1005264"/>
            <a:ext cx="10114685" cy="4766346"/>
          </a:xfrm>
        </p:spPr>
        <p:txBody>
          <a:bodyPr/>
          <a:lstStyle/>
          <a:p>
            <a:pPr marL="0" indent="0">
              <a:spcBef>
                <a:spcPts val="600"/>
              </a:spcBef>
              <a:buNone/>
            </a:pPr>
            <a:r>
              <a:rPr lang="en-US" altLang="en-US" sz="2400" b="1" dirty="0">
                <a:latin typeface="Arial" pitchFamily="34" charset="0"/>
                <a:cs typeface="Arial" pitchFamily="34" charset="0"/>
              </a:rPr>
              <a:t>Samin K. Sharma, MD, FACC, MSCAI</a:t>
            </a:r>
            <a:endParaRPr lang="en-US" altLang="en-US" sz="2400" b="1" dirty="0">
              <a:solidFill>
                <a:srgbClr val="FF0000"/>
              </a:solidFill>
              <a:latin typeface="Arial" pitchFamily="34" charset="0"/>
              <a:cs typeface="Arial" pitchFamily="34" charset="0"/>
            </a:endParaRP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Speaker’s Bureau – </a:t>
            </a:r>
            <a:r>
              <a:rPr lang="en-US" altLang="en-US" sz="2400" b="1" i="1" dirty="0" smtClean="0">
                <a:latin typeface="Arial" pitchFamily="34" charset="0"/>
                <a:cs typeface="Arial" pitchFamily="34" charset="0"/>
              </a:rPr>
              <a:t>BSC</a:t>
            </a:r>
            <a:r>
              <a:rPr lang="en-US" altLang="en-US" sz="2400" b="1" i="1" dirty="0">
                <a:latin typeface="Arial" pitchFamily="34" charset="0"/>
                <a:cs typeface="Arial" pitchFamily="34" charset="0"/>
              </a:rPr>
              <a:t> </a:t>
            </a:r>
            <a:r>
              <a:rPr lang="en-US" altLang="en-US" sz="2400" b="1" i="1" dirty="0" err="1" smtClean="0">
                <a:latin typeface="Arial" pitchFamily="34" charset="0"/>
                <a:cs typeface="Arial" pitchFamily="34" charset="0"/>
              </a:rPr>
              <a:t>Inc</a:t>
            </a:r>
            <a:endParaRPr lang="en-US" altLang="en-US" sz="2400" b="1" i="1" dirty="0">
              <a:latin typeface="Arial" pitchFamily="34" charset="0"/>
              <a:cs typeface="Arial" pitchFamily="34" charset="0"/>
            </a:endParaRPr>
          </a:p>
          <a:p>
            <a:pPr marL="0" indent="0">
              <a:spcBef>
                <a:spcPts val="600"/>
              </a:spcBef>
              <a:buNone/>
            </a:pPr>
            <a:r>
              <a:rPr lang="en-US" altLang="en-US" sz="2400" b="1" dirty="0" err="1" smtClean="0">
                <a:latin typeface="Arial" pitchFamily="34" charset="0"/>
                <a:cs typeface="Arial" pitchFamily="34" charset="0"/>
              </a:rPr>
              <a:t>Annapoorna</a:t>
            </a:r>
            <a:r>
              <a:rPr lang="en-US" altLang="en-US" sz="2400" b="1" dirty="0" smtClean="0">
                <a:latin typeface="Arial" pitchFamily="34" charset="0"/>
                <a:cs typeface="Arial" pitchFamily="34" charset="0"/>
              </a:rPr>
              <a:t> </a:t>
            </a:r>
            <a:r>
              <a:rPr lang="en-US" altLang="en-US" sz="2400" b="1" dirty="0">
                <a:latin typeface="Arial" pitchFamily="34" charset="0"/>
                <a:cs typeface="Arial" pitchFamily="34" charset="0"/>
              </a:rPr>
              <a:t>S. Kini, MD, FACC</a:t>
            </a:r>
          </a:p>
          <a:p>
            <a:pPr marL="0" indent="0">
              <a:spcBef>
                <a:spcPts val="600"/>
              </a:spcBef>
              <a:buNone/>
            </a:pPr>
            <a:r>
              <a:rPr lang="en-US" altLang="en-US" sz="2400" b="1" dirty="0">
                <a:latin typeface="Arial" pitchFamily="34" charset="0"/>
                <a:cs typeface="Arial" pitchFamily="34" charset="0"/>
              </a:rPr>
              <a:t>	</a:t>
            </a:r>
            <a:r>
              <a:rPr lang="en-US" altLang="en-US" sz="2400" b="1" i="1" dirty="0">
                <a:latin typeface="Arial" pitchFamily="34" charset="0"/>
                <a:cs typeface="Arial" pitchFamily="34" charset="0"/>
              </a:rPr>
              <a:t>Nothing to disclose </a:t>
            </a:r>
            <a:endParaRPr lang="en-US" altLang="en-US" sz="2400" b="1" i="1" dirty="0" smtClean="0">
              <a:latin typeface="Arial" pitchFamily="34" charset="0"/>
              <a:cs typeface="Arial" pitchFamily="34" charset="0"/>
            </a:endParaRPr>
          </a:p>
          <a:p>
            <a:pPr marL="0" indent="0">
              <a:spcBef>
                <a:spcPts val="600"/>
              </a:spcBef>
              <a:buNone/>
            </a:pPr>
            <a:r>
              <a:rPr lang="en-US" altLang="en-US" sz="2400" b="1" dirty="0" err="1" smtClean="0">
                <a:latin typeface="Arial" pitchFamily="34" charset="0"/>
                <a:cs typeface="Arial" pitchFamily="34" charset="0"/>
              </a:rPr>
              <a:t>Sahil</a:t>
            </a:r>
            <a:r>
              <a:rPr lang="en-US" altLang="en-US" sz="2400" b="1" dirty="0" smtClean="0">
                <a:latin typeface="Arial" pitchFamily="34" charset="0"/>
                <a:cs typeface="Arial" pitchFamily="34" charset="0"/>
              </a:rPr>
              <a:t> </a:t>
            </a:r>
            <a:r>
              <a:rPr lang="en-US" altLang="en-US" sz="2400" b="1" dirty="0" err="1" smtClean="0">
                <a:latin typeface="Arial" pitchFamily="34" charset="0"/>
                <a:cs typeface="Arial" pitchFamily="34" charset="0"/>
              </a:rPr>
              <a:t>Khera</a:t>
            </a:r>
            <a:r>
              <a:rPr lang="en-US" altLang="en-US" sz="2400" b="1" dirty="0" smtClean="0">
                <a:latin typeface="Arial" pitchFamily="34" charset="0"/>
                <a:cs typeface="Arial" pitchFamily="34" charset="0"/>
              </a:rPr>
              <a:t>, MD</a:t>
            </a:r>
          </a:p>
          <a:p>
            <a:pPr marL="0" indent="0">
              <a:spcBef>
                <a:spcPts val="600"/>
              </a:spcBef>
              <a:buNone/>
            </a:pPr>
            <a:r>
              <a:rPr lang="en-US" altLang="en-US" sz="2400" b="1" i="1" dirty="0">
                <a:latin typeface="Arial" pitchFamily="34" charset="0"/>
                <a:cs typeface="Arial" pitchFamily="34" charset="0"/>
              </a:rPr>
              <a:t> </a:t>
            </a:r>
            <a:r>
              <a:rPr lang="en-US" altLang="en-US" sz="2400" b="1" i="1" dirty="0" smtClean="0">
                <a:latin typeface="Arial" pitchFamily="34" charset="0"/>
                <a:cs typeface="Arial" pitchFamily="34" charset="0"/>
              </a:rPr>
              <a:t>           Nothing to disclose</a:t>
            </a:r>
          </a:p>
          <a:p>
            <a:pPr marL="0" indent="0">
              <a:spcBef>
                <a:spcPts val="600"/>
              </a:spcBef>
              <a:buNone/>
            </a:pPr>
            <a:r>
              <a:rPr lang="en-US" altLang="en-US" sz="2400" b="1" dirty="0" smtClean="0">
                <a:latin typeface="Arial" pitchFamily="34" charset="0"/>
                <a:cs typeface="Arial" pitchFamily="34" charset="0"/>
              </a:rPr>
              <a:t>Gilbert Tang, </a:t>
            </a:r>
            <a:r>
              <a:rPr lang="en-US" altLang="en-US" sz="2400" b="1" dirty="0">
                <a:latin typeface="Arial" pitchFamily="34" charset="0"/>
                <a:cs typeface="Arial" pitchFamily="34" charset="0"/>
              </a:rPr>
              <a:t>MD, </a:t>
            </a:r>
            <a:r>
              <a:rPr lang="en-US" altLang="en-US" sz="2400" b="1" dirty="0" smtClean="0">
                <a:latin typeface="Arial" pitchFamily="34" charset="0"/>
                <a:cs typeface="Arial" pitchFamily="34" charset="0"/>
              </a:rPr>
              <a:t>MSc, MBA, FACC</a:t>
            </a:r>
            <a:endParaRPr lang="en-US" altLang="en-US" sz="2400" b="1" dirty="0">
              <a:latin typeface="Arial" pitchFamily="34" charset="0"/>
              <a:cs typeface="Arial" pitchFamily="34" charset="0"/>
            </a:endParaRPr>
          </a:p>
          <a:p>
            <a:pPr marL="0" indent="0">
              <a:spcBef>
                <a:spcPts val="600"/>
              </a:spcBef>
              <a:buNone/>
            </a:pPr>
            <a:r>
              <a:rPr lang="en-US" altLang="en-US" sz="2400" b="1" i="1" dirty="0">
                <a:latin typeface="Arial" pitchFamily="34" charset="0"/>
                <a:cs typeface="Arial" pitchFamily="34" charset="0"/>
              </a:rPr>
              <a:t>	</a:t>
            </a:r>
            <a:r>
              <a:rPr lang="en-US" altLang="en-US" sz="2400" b="1" i="1" dirty="0" smtClean="0">
                <a:latin typeface="Arial" pitchFamily="34" charset="0"/>
                <a:cs typeface="Arial" pitchFamily="34" charset="0"/>
              </a:rPr>
              <a:t>Physician proctor for Medtronic</a:t>
            </a:r>
            <a:endParaRPr lang="en-US" altLang="en-US" sz="2400" b="1" i="1" dirty="0">
              <a:latin typeface="Arial" pitchFamily="34" charset="0"/>
              <a:cs typeface="Arial" pitchFamily="34" charset="0"/>
            </a:endParaRPr>
          </a:p>
          <a:p>
            <a:pPr marL="0" indent="0">
              <a:spcBef>
                <a:spcPts val="600"/>
              </a:spcBef>
              <a:buNone/>
            </a:pPr>
            <a:r>
              <a:rPr lang="en-US" altLang="en-US" sz="2400" b="1" dirty="0" err="1" smtClean="0">
                <a:latin typeface="Arial" pitchFamily="34" charset="0"/>
                <a:cs typeface="Arial" pitchFamily="34" charset="0"/>
              </a:rPr>
              <a:t>Stamatios</a:t>
            </a:r>
            <a:r>
              <a:rPr lang="en-US" altLang="en-US" sz="2400" b="1" dirty="0" smtClean="0">
                <a:latin typeface="Arial" pitchFamily="34" charset="0"/>
                <a:cs typeface="Arial" pitchFamily="34" charset="0"/>
              </a:rPr>
              <a:t> </a:t>
            </a:r>
            <a:r>
              <a:rPr lang="en-US" altLang="en-US" sz="2400" b="1" dirty="0" err="1">
                <a:latin typeface="Arial" pitchFamily="34" charset="0"/>
                <a:cs typeface="Arial" pitchFamily="34" charset="0"/>
              </a:rPr>
              <a:t>Lerakis</a:t>
            </a:r>
            <a:r>
              <a:rPr lang="en-US" altLang="en-US" sz="2400" b="1" dirty="0">
                <a:latin typeface="Arial" pitchFamily="34" charset="0"/>
                <a:cs typeface="Arial" pitchFamily="34" charset="0"/>
              </a:rPr>
              <a:t>, MD, PhD, FACC, </a:t>
            </a:r>
            <a:r>
              <a:rPr lang="en-US" altLang="en-US" sz="2400" b="1" dirty="0" smtClean="0">
                <a:latin typeface="Arial" pitchFamily="34" charset="0"/>
                <a:cs typeface="Arial" pitchFamily="34" charset="0"/>
              </a:rPr>
              <a:t>FAHA</a:t>
            </a:r>
            <a:endParaRPr lang="en-US" altLang="en-US" sz="2400" b="1" dirty="0">
              <a:latin typeface="Arial" pitchFamily="34" charset="0"/>
              <a:cs typeface="Arial" pitchFamily="34" charset="0"/>
            </a:endParaRPr>
          </a:p>
          <a:p>
            <a:pPr marL="0" indent="0">
              <a:spcBef>
                <a:spcPts val="600"/>
              </a:spcBef>
              <a:buNone/>
            </a:pPr>
            <a:r>
              <a:rPr lang="en-US" altLang="en-US" sz="2400" b="1" i="1" dirty="0">
                <a:latin typeface="Arial" pitchFamily="34" charset="0"/>
                <a:cs typeface="Arial" pitchFamily="34" charset="0"/>
              </a:rPr>
              <a:t>	Nothing to </a:t>
            </a:r>
            <a:r>
              <a:rPr lang="en-US" altLang="en-US" sz="2400" b="1" i="1" dirty="0" smtClean="0">
                <a:latin typeface="Arial" pitchFamily="34" charset="0"/>
                <a:cs typeface="Arial" pitchFamily="34" charset="0"/>
              </a:rPr>
              <a:t>disclose</a:t>
            </a:r>
            <a:endParaRPr lang="en-US" altLang="en-US" sz="2400" b="1" i="1" dirty="0">
              <a:latin typeface="Arial" pitchFamily="34" charset="0"/>
              <a:cs typeface="Arial" pitchFamily="34" charset="0"/>
            </a:endParaRPr>
          </a:p>
          <a:p>
            <a:pPr marL="0" indent="0">
              <a:spcBef>
                <a:spcPts val="600"/>
              </a:spcBef>
              <a:buNone/>
            </a:pPr>
            <a:endParaRPr lang="en-US" altLang="en-US" sz="2400" b="1" i="1" dirty="0" smtClean="0">
              <a:latin typeface="Arial" pitchFamily="34" charset="0"/>
              <a:cs typeface="Arial" pitchFamily="34" charset="0"/>
            </a:endParaRPr>
          </a:p>
          <a:p>
            <a:pPr marL="0" indent="0">
              <a:spcBef>
                <a:spcPts val="600"/>
              </a:spcBef>
              <a:buNone/>
            </a:pPr>
            <a:r>
              <a:rPr lang="en-US" altLang="en-US" sz="2400" b="1" dirty="0" smtClean="0">
                <a:latin typeface="Arial" pitchFamily="34" charset="0"/>
                <a:cs typeface="Arial" pitchFamily="34" charset="0"/>
              </a:rPr>
              <a:t>Pedro Moreno, </a:t>
            </a:r>
            <a:r>
              <a:rPr lang="en-US" altLang="en-US" sz="2400" b="1" dirty="0">
                <a:latin typeface="Arial" pitchFamily="34" charset="0"/>
                <a:cs typeface="Arial" pitchFamily="34" charset="0"/>
              </a:rPr>
              <a:t>MD</a:t>
            </a:r>
            <a:r>
              <a:rPr lang="en-US" altLang="en-US" sz="2400" b="1" dirty="0" smtClean="0">
                <a:latin typeface="Arial" pitchFamily="34" charset="0"/>
                <a:cs typeface="Arial" pitchFamily="34" charset="0"/>
              </a:rPr>
              <a:t>, FACC </a:t>
            </a:r>
            <a:r>
              <a:rPr lang="en-US" altLang="en-US" sz="2400" b="1" dirty="0">
                <a:solidFill>
                  <a:srgbClr val="FF0000"/>
                </a:solidFill>
                <a:latin typeface="Arial" pitchFamily="34" charset="0"/>
                <a:cs typeface="Arial" pitchFamily="34" charset="0"/>
              </a:rPr>
              <a:t>[Moderator] </a:t>
            </a:r>
          </a:p>
          <a:p>
            <a:pPr marL="0" indent="0">
              <a:spcBef>
                <a:spcPts val="600"/>
              </a:spcBef>
              <a:buNone/>
            </a:pPr>
            <a:r>
              <a:rPr lang="en-US" altLang="en-US" sz="2400" b="1" i="1" dirty="0">
                <a:latin typeface="Arial" pitchFamily="34" charset="0"/>
                <a:cs typeface="Arial" pitchFamily="34" charset="0"/>
              </a:rPr>
              <a:t>     </a:t>
            </a:r>
            <a:r>
              <a:rPr lang="en-US" altLang="en-US" sz="2400" b="1" i="1" dirty="0" smtClean="0">
                <a:latin typeface="Arial" pitchFamily="34" charset="0"/>
                <a:cs typeface="Arial" pitchFamily="34" charset="0"/>
              </a:rPr>
              <a:t>     Nothing to disclose</a:t>
            </a:r>
            <a:endParaRPr lang="en-US" altLang="en-US" sz="2400" b="1" i="1" dirty="0">
              <a:latin typeface="Arial" pitchFamily="34" charset="0"/>
              <a:cs typeface="Arial" pitchFamily="34" charset="0"/>
            </a:endParaRPr>
          </a:p>
          <a:p>
            <a:pPr marL="0" indent="0">
              <a:spcBef>
                <a:spcPts val="600"/>
              </a:spcBef>
              <a:buNone/>
            </a:pPr>
            <a:endParaRPr lang="en-US" altLang="en-US" sz="2400" b="1" i="1" dirty="0">
              <a:latin typeface="Arial" pitchFamily="34" charset="0"/>
              <a:cs typeface="Arial" pitchFamily="34" charset="0"/>
            </a:endParaRPr>
          </a:p>
        </p:txBody>
      </p:sp>
      <p:pic>
        <p:nvPicPr>
          <p:cNvPr id="6" name="Picture 1" descr="Picture 1"/>
          <p:cNvPicPr>
            <a:picLocks noChangeAspect="1"/>
          </p:cNvPicPr>
          <p:nvPr/>
        </p:nvPicPr>
        <p:blipFill>
          <a:blip r:embed="rId2"/>
          <a:stretch>
            <a:fillRect/>
          </a:stretch>
        </p:blipFill>
        <p:spPr>
          <a:xfrm>
            <a:off x="9871092" y="8604"/>
            <a:ext cx="398624" cy="472942"/>
          </a:xfrm>
          <a:prstGeom prst="rect">
            <a:avLst/>
          </a:prstGeom>
          <a:ln w="12700">
            <a:miter lim="400000"/>
          </a:ln>
        </p:spPr>
      </p:pic>
      <p:sp>
        <p:nvSpPr>
          <p:cNvPr id="2" name="TextBox 1"/>
          <p:cNvSpPr txBox="1"/>
          <p:nvPr/>
        </p:nvSpPr>
        <p:spPr>
          <a:xfrm>
            <a:off x="6002570" y="2178084"/>
            <a:ext cx="3926075" cy="840230"/>
          </a:xfrm>
          <a:prstGeom prst="rect">
            <a:avLst/>
          </a:prstGeom>
          <a:noFill/>
        </p:spPr>
        <p:txBody>
          <a:bodyPr wrap="none" rtlCol="0">
            <a:spAutoFit/>
          </a:bodyPr>
          <a:lstStyle/>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Cardiac </a:t>
            </a: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Anesthesiologist</a:t>
            </a:r>
          </a:p>
          <a:p>
            <a:pPr marL="0" marR="0" lvl="0" indent="0" algn="l" defTabSz="548640" rtl="0" eaLnBrk="1" fontAlgn="auto" latinLnBrk="0" hangingPunct="0">
              <a:lnSpc>
                <a:spcPct val="100000"/>
              </a:lnSpc>
              <a:spcBef>
                <a:spcPts val="0"/>
              </a:spcBef>
              <a:spcAft>
                <a:spcPts val="0"/>
              </a:spcAft>
              <a:buClrTx/>
              <a:buSzTx/>
              <a:buFontTx/>
              <a:buNone/>
              <a:tabLst/>
              <a:defRPr/>
            </a:pPr>
            <a:r>
              <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Rafael</a:t>
            </a:r>
            <a:r>
              <a:rPr kumimoji="0" lang="en-US" sz="2430" b="1" i="0" u="none" strike="noStrike" kern="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kumimoji="0" lang="en-US" sz="2430" b="1" i="0" u="none" strike="noStrike" kern="0" cap="none" spc="0" normalizeH="0" noProof="0" dirty="0" err="1" smtClean="0">
                <a:ln>
                  <a:noFill/>
                </a:ln>
                <a:solidFill>
                  <a:srgbClr val="FFFFFF"/>
                </a:solidFill>
                <a:effectLst/>
                <a:uLnTx/>
                <a:uFillTx/>
                <a:latin typeface="Arial" panose="020B0604020202020204" pitchFamily="34" charset="0"/>
                <a:ea typeface="+mn-ea"/>
                <a:cs typeface="Arial" panose="020B0604020202020204" pitchFamily="34" charset="0"/>
                <a:sym typeface="Calibri"/>
              </a:rPr>
              <a:t>Honikman</a:t>
            </a:r>
            <a:r>
              <a:rPr kumimoji="0" lang="en-US" sz="2430" b="1" i="0" u="none" strike="noStrike" kern="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 </a:t>
            </a:r>
            <a:r>
              <a:rPr kumimoji="0" lang="en-US" sz="243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sym typeface="Calibri"/>
              </a:rPr>
              <a:t>MD</a:t>
            </a:r>
            <a:endParaRPr kumimoji="0" lang="en-US" sz="243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39505986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0044" y="50809"/>
            <a:ext cx="440917" cy="47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1500" y="-25400"/>
            <a:ext cx="8900491" cy="553998"/>
          </a:xfrm>
          <a:prstGeom prst="rect">
            <a:avLst/>
          </a:prstGeom>
          <a:noFill/>
        </p:spPr>
        <p:txBody>
          <a:bodyPr wrap="square" rtlCol="0">
            <a:spAutoFit/>
          </a:bodyPr>
          <a:lstStyle/>
          <a:p>
            <a:pPr algn="ctr" defTabSz="914400"/>
            <a:r>
              <a:rPr lang="en-US" sz="3000" b="1" dirty="0" smtClean="0">
                <a:solidFill>
                  <a:srgbClr val="FFFF00"/>
                </a:solidFill>
                <a:latin typeface="Arial" panose="020B0604020202020204" pitchFamily="34" charset="0"/>
                <a:cs typeface="Arial" panose="020B0604020202020204" pitchFamily="34" charset="0"/>
              </a:rPr>
              <a:t>ViV TAVR: Echocardiographic </a:t>
            </a:r>
            <a:r>
              <a:rPr lang="en-US" sz="3000" b="1" dirty="0">
                <a:solidFill>
                  <a:srgbClr val="FFFF00"/>
                </a:solidFill>
                <a:latin typeface="Arial" panose="020B0604020202020204" pitchFamily="34" charset="0"/>
                <a:cs typeface="Arial" panose="020B0604020202020204" pitchFamily="34" charset="0"/>
              </a:rPr>
              <a:t>Outcomes</a:t>
            </a:r>
          </a:p>
        </p:txBody>
      </p:sp>
      <p:sp>
        <p:nvSpPr>
          <p:cNvPr id="5" name="TextBox 4"/>
          <p:cNvSpPr txBox="1"/>
          <p:nvPr/>
        </p:nvSpPr>
        <p:spPr>
          <a:xfrm>
            <a:off x="4838711" y="6390957"/>
            <a:ext cx="5716646" cy="400110"/>
          </a:xfrm>
          <a:prstGeom prst="rect">
            <a:avLst/>
          </a:prstGeom>
          <a:noFill/>
        </p:spPr>
        <p:txBody>
          <a:bodyPr wrap="square" rtlCol="0">
            <a:spAutoFit/>
          </a:bodyPr>
          <a:lstStyle/>
          <a:p>
            <a:pPr defTabSz="914400"/>
            <a:r>
              <a:rPr lang="en-US" sz="2000" b="1" i="1" dirty="0" err="1">
                <a:solidFill>
                  <a:srgbClr val="FFFF00"/>
                </a:solidFill>
                <a:latin typeface="Arial" panose="020B0604020202020204" pitchFamily="34" charset="0"/>
                <a:cs typeface="Arial" panose="020B0604020202020204" pitchFamily="34" charset="0"/>
              </a:rPr>
              <a:t>Tuzcu</a:t>
            </a:r>
            <a:r>
              <a:rPr lang="en-US" sz="2000" b="1" i="1" dirty="0">
                <a:solidFill>
                  <a:srgbClr val="FFFF00"/>
                </a:solidFill>
                <a:latin typeface="Arial" panose="020B0604020202020204" pitchFamily="34" charset="0"/>
                <a:cs typeface="Arial" panose="020B0604020202020204" pitchFamily="34" charset="0"/>
              </a:rPr>
              <a:t> et al., J Am Coll Cardiol 2018;72:370</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83" y="713264"/>
            <a:ext cx="8398565" cy="5763736"/>
          </a:xfrm>
          <a:prstGeom prst="rect">
            <a:avLst/>
          </a:prstGeom>
        </p:spPr>
      </p:pic>
    </p:spTree>
    <p:extLst>
      <p:ext uri="{BB962C8B-B14F-4D97-AF65-F5344CB8AC3E}">
        <p14:creationId xmlns:p14="http://schemas.microsoft.com/office/powerpoint/2010/main" val="307529024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9739" y="21036"/>
            <a:ext cx="412472" cy="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9391" y="-25382"/>
            <a:ext cx="9949069" cy="1077103"/>
          </a:xfrm>
          <a:prstGeom prst="rect">
            <a:avLst/>
          </a:prstGeom>
          <a:noFill/>
        </p:spPr>
        <p:txBody>
          <a:bodyPr wrap="square" lIns="91312" tIns="45663" rIns="91312" bIns="45663" rtlCol="0">
            <a:spAutoFit/>
          </a:bodyPr>
          <a:lstStyle/>
          <a:p>
            <a:pPr marL="0" marR="0" lvl="0" indent="0" algn="ctr" defTabSz="91315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Mean Gradients at Baseline and Discharge </a:t>
            </a:r>
          </a:p>
          <a:p>
            <a:pPr marL="0" marR="0" lvl="0" indent="0" algn="ctr" defTabSz="91315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ViV-TAVR by Transcatheter Heart Valve (THV) Type</a:t>
            </a:r>
          </a:p>
        </p:txBody>
      </p:sp>
      <p:sp>
        <p:nvSpPr>
          <p:cNvPr id="5" name="TextBox 4"/>
          <p:cNvSpPr txBox="1"/>
          <p:nvPr/>
        </p:nvSpPr>
        <p:spPr>
          <a:xfrm>
            <a:off x="4865213" y="6458006"/>
            <a:ext cx="5386998" cy="399994"/>
          </a:xfrm>
          <a:prstGeom prst="rect">
            <a:avLst/>
          </a:prstGeom>
          <a:noFill/>
        </p:spPr>
        <p:txBody>
          <a:bodyPr wrap="square" lIns="91312" tIns="45663" rIns="91312" bIns="45663" rtlCol="0">
            <a:spAutoFit/>
          </a:bodyPr>
          <a:lstStyle/>
          <a:p>
            <a:pPr marL="0" marR="0" lvl="0" indent="0" algn="l" defTabSz="913153"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Tuzcu</a:t>
            </a:r>
            <a:r>
              <a:rPr kumimoji="0" lang="en-US" sz="20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2018;72:370</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009" y="1193857"/>
            <a:ext cx="8935278" cy="5211007"/>
          </a:xfrm>
          <a:prstGeom prst="rect">
            <a:avLst/>
          </a:prstGeom>
        </p:spPr>
      </p:pic>
    </p:spTree>
    <p:extLst>
      <p:ext uri="{BB962C8B-B14F-4D97-AF65-F5344CB8AC3E}">
        <p14:creationId xmlns:p14="http://schemas.microsoft.com/office/powerpoint/2010/main" val="53417951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980" y="50801"/>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0" y="-25399"/>
            <a:ext cx="8960126" cy="1384995"/>
          </a:xfrm>
          <a:prstGeom prst="rect">
            <a:avLst/>
          </a:prstGeom>
          <a:noFill/>
        </p:spPr>
        <p:txBody>
          <a:bodyPr wrap="square" rtlCol="0">
            <a:spAutoFit/>
          </a:bodyPr>
          <a:lstStyle/>
          <a:p>
            <a:pPr algn="ctr" defTabSz="914400"/>
            <a:r>
              <a:rPr lang="en-US" sz="2800" b="1" dirty="0">
                <a:solidFill>
                  <a:srgbClr val="FFFF00"/>
                </a:solidFill>
                <a:latin typeface="Arial" panose="020B0604020202020204" pitchFamily="34" charset="0"/>
                <a:cs typeface="Arial" panose="020B0604020202020204" pitchFamily="34" charset="0"/>
              </a:rPr>
              <a:t>Summary of Bench Testing in High Pressure </a:t>
            </a:r>
          </a:p>
          <a:p>
            <a:pPr algn="ctr" defTabSz="914400"/>
            <a:r>
              <a:rPr lang="en-US" sz="2800" b="1" dirty="0">
                <a:solidFill>
                  <a:srgbClr val="FFFF00"/>
                </a:solidFill>
                <a:latin typeface="Arial" panose="020B0604020202020204" pitchFamily="34" charset="0"/>
                <a:cs typeface="Arial" panose="020B0604020202020204" pitchFamily="34" charset="0"/>
              </a:rPr>
              <a:t>Balloon Inflation to Fracture the Valve Frame of Surgical Tissue Valves</a:t>
            </a:r>
          </a:p>
        </p:txBody>
      </p:sp>
      <p:sp>
        <p:nvSpPr>
          <p:cNvPr id="3" name="TextBox 2"/>
          <p:cNvSpPr txBox="1"/>
          <p:nvPr/>
        </p:nvSpPr>
        <p:spPr>
          <a:xfrm>
            <a:off x="4686300" y="6430713"/>
            <a:ext cx="5878996" cy="400110"/>
          </a:xfrm>
          <a:prstGeom prst="rect">
            <a:avLst/>
          </a:prstGeom>
          <a:noFill/>
        </p:spPr>
        <p:txBody>
          <a:bodyPr wrap="square" rtlCol="0">
            <a:spAutoFit/>
          </a:bodyPr>
          <a:lstStyle/>
          <a:p>
            <a:pPr defTabSz="914400"/>
            <a:r>
              <a:rPr lang="en-US" sz="2000" b="1" i="1" dirty="0">
                <a:solidFill>
                  <a:srgbClr val="FFFF00"/>
                </a:solidFill>
                <a:latin typeface="Arial" panose="020B0604020202020204" pitchFamily="34" charset="0"/>
                <a:cs typeface="Arial" panose="020B0604020202020204" pitchFamily="34" charset="0"/>
              </a:rPr>
              <a:t>Allen et al., Ann Thorac Surg 2017;104:1501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435" y="1359596"/>
            <a:ext cx="8786191" cy="5120813"/>
          </a:xfrm>
          <a:prstGeom prst="rect">
            <a:avLst/>
          </a:prstGeom>
        </p:spPr>
      </p:pic>
    </p:spTree>
    <p:extLst>
      <p:ext uri="{BB962C8B-B14F-4D97-AF65-F5344CB8AC3E}">
        <p14:creationId xmlns:p14="http://schemas.microsoft.com/office/powerpoint/2010/main" val="364802414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0042" y="50802"/>
            <a:ext cx="397566" cy="42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8965" y="-25399"/>
            <a:ext cx="9978886" cy="523220"/>
          </a:xfrm>
          <a:prstGeom prst="rect">
            <a:avLst/>
          </a:prstGeom>
          <a:noFill/>
        </p:spPr>
        <p:txBody>
          <a:bodyPr wrap="square" rtlCol="0">
            <a:spAutoFit/>
          </a:bodyPr>
          <a:lstStyle/>
          <a:p>
            <a:pPr algn="ctr" defTabSz="914400"/>
            <a:r>
              <a:rPr lang="en-US" sz="2800" b="1" dirty="0">
                <a:solidFill>
                  <a:srgbClr val="FFFF00"/>
                </a:solidFill>
                <a:latin typeface="Arial" panose="020B0604020202020204" pitchFamily="34" charset="0"/>
                <a:cs typeface="Arial" panose="020B0604020202020204" pitchFamily="34" charset="0"/>
              </a:rPr>
              <a:t>Bio-prosthetic Valve Fracture </a:t>
            </a:r>
            <a:r>
              <a:rPr lang="en-US" sz="2800" b="1" dirty="0" smtClean="0">
                <a:solidFill>
                  <a:srgbClr val="FFFF00"/>
                </a:solidFill>
                <a:latin typeface="Arial" panose="020B0604020202020204" pitchFamily="34" charset="0"/>
                <a:cs typeface="Arial" panose="020B0604020202020204" pitchFamily="34" charset="0"/>
              </a:rPr>
              <a:t>pre 20mm </a:t>
            </a:r>
            <a:r>
              <a:rPr lang="en-US" sz="2800" b="1" dirty="0" err="1" smtClean="0">
                <a:solidFill>
                  <a:srgbClr val="FFFF00"/>
                </a:solidFill>
                <a:latin typeface="Arial" panose="020B0604020202020204" pitchFamily="34" charset="0"/>
                <a:cs typeface="Arial" panose="020B0604020202020204" pitchFamily="34" charset="0"/>
              </a:rPr>
              <a:t>Sapien</a:t>
            </a:r>
            <a:r>
              <a:rPr lang="en-US" sz="2800" b="1" dirty="0" smtClean="0">
                <a:solidFill>
                  <a:srgbClr val="FFFF00"/>
                </a:solidFill>
                <a:latin typeface="Arial" panose="020B0604020202020204" pitchFamily="34" charset="0"/>
                <a:cs typeface="Arial" panose="020B0604020202020204" pitchFamily="34" charset="0"/>
              </a:rPr>
              <a:t> </a:t>
            </a:r>
            <a:r>
              <a:rPr lang="en-US" sz="2800" b="1" dirty="0">
                <a:solidFill>
                  <a:srgbClr val="FFFF00"/>
                </a:solidFill>
                <a:latin typeface="Arial" panose="020B0604020202020204" pitchFamily="34" charset="0"/>
                <a:cs typeface="Arial" panose="020B0604020202020204" pitchFamily="34" charset="0"/>
              </a:rPr>
              <a:t>XT </a:t>
            </a:r>
            <a:r>
              <a:rPr lang="en-US" sz="2800" b="1" dirty="0" smtClean="0">
                <a:solidFill>
                  <a:srgbClr val="FFFF00"/>
                </a:solidFill>
                <a:latin typeface="Arial" panose="020B0604020202020204" pitchFamily="34" charset="0"/>
                <a:cs typeface="Arial" panose="020B0604020202020204" pitchFamily="34" charset="0"/>
              </a:rPr>
              <a:t>TAVR</a:t>
            </a:r>
            <a:endParaRPr lang="en-US" sz="2800" b="1" dirty="0">
              <a:solidFill>
                <a:srgbClr val="FFFF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487" y="601136"/>
            <a:ext cx="8090452" cy="600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flipV="1">
            <a:off x="6057900" y="2133600"/>
            <a:ext cx="533400" cy="609600"/>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Arrow Connector 6"/>
          <p:cNvCxnSpPr/>
          <p:nvPr/>
        </p:nvCxnSpPr>
        <p:spPr bwMode="auto">
          <a:xfrm flipV="1">
            <a:off x="2781300" y="5105400"/>
            <a:ext cx="381000" cy="609600"/>
          </a:xfrm>
          <a:prstGeom prst="straightConnector1">
            <a:avLst/>
          </a:prstGeom>
          <a:noFill/>
          <a:ln w="15875" cap="flat" cmpd="sng" algn="ctr">
            <a:solidFill>
              <a:schemeClr val="bg1"/>
            </a:solidFill>
            <a:prstDash val="solid"/>
            <a:round/>
            <a:headEnd type="none" w="med" len="med"/>
            <a:tailEnd type="arrow"/>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649268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7649" y="50801"/>
            <a:ext cx="459838" cy="46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703" y="0"/>
            <a:ext cx="8040757" cy="6858000"/>
          </a:xfrm>
          <a:prstGeom prst="rect">
            <a:avLst/>
          </a:prstGeom>
        </p:spPr>
      </p:pic>
    </p:spTree>
    <p:extLst>
      <p:ext uri="{BB962C8B-B14F-4D97-AF65-F5344CB8AC3E}">
        <p14:creationId xmlns:p14="http://schemas.microsoft.com/office/powerpoint/2010/main" val="197963353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7953" y="50801"/>
            <a:ext cx="459838" cy="43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 y="28548"/>
            <a:ext cx="8572946" cy="6753253"/>
          </a:xfrm>
          <a:prstGeom prst="rect">
            <a:avLst/>
          </a:prstGeom>
        </p:spPr>
      </p:pic>
    </p:spTree>
    <p:extLst>
      <p:ext uri="{BB962C8B-B14F-4D97-AF65-F5344CB8AC3E}">
        <p14:creationId xmlns:p14="http://schemas.microsoft.com/office/powerpoint/2010/main" val="179223846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860" y="30923"/>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0" y="50800"/>
            <a:ext cx="8975719" cy="646331"/>
          </a:xfrm>
          <a:prstGeom prst="rect">
            <a:avLst/>
          </a:prstGeom>
          <a:noFill/>
        </p:spPr>
        <p:txBody>
          <a:bodyPr wrap="square" rtlCol="0">
            <a:spAutoFit/>
          </a:bodyPr>
          <a:lstStyle/>
          <a:p>
            <a:pPr algn="ctr" defTabSz="914400"/>
            <a:r>
              <a:rPr lang="en-US" sz="3600" b="1" dirty="0">
                <a:solidFill>
                  <a:srgbClr val="FFFF00"/>
                </a:solidFill>
                <a:latin typeface="Arial" panose="020B0604020202020204" pitchFamily="34" charset="0"/>
                <a:cs typeface="Arial" panose="020B0604020202020204" pitchFamily="34" charset="0"/>
              </a:rPr>
              <a:t>Ex Vivo Bench Testing Methodology</a:t>
            </a:r>
          </a:p>
        </p:txBody>
      </p:sp>
      <p:sp>
        <p:nvSpPr>
          <p:cNvPr id="3" name="TextBox 2"/>
          <p:cNvSpPr txBox="1"/>
          <p:nvPr/>
        </p:nvSpPr>
        <p:spPr>
          <a:xfrm>
            <a:off x="3616187" y="6375400"/>
            <a:ext cx="6690691" cy="400110"/>
          </a:xfrm>
          <a:prstGeom prst="rect">
            <a:avLst/>
          </a:prstGeom>
          <a:noFill/>
        </p:spPr>
        <p:txBody>
          <a:bodyPr wrap="square" rtlCol="0">
            <a:spAutoFit/>
          </a:bodyPr>
          <a:lstStyle/>
          <a:p>
            <a:pPr defTabSz="914400"/>
            <a:r>
              <a:rPr lang="en-US" sz="2000" b="1" i="1" dirty="0" err="1">
                <a:solidFill>
                  <a:srgbClr val="FFFF00"/>
                </a:solidFill>
                <a:latin typeface="Arial" panose="020B0604020202020204" pitchFamily="34" charset="0"/>
                <a:cs typeface="Arial" panose="020B0604020202020204" pitchFamily="34" charset="0"/>
              </a:rPr>
              <a:t>Sathananthan</a:t>
            </a:r>
            <a:r>
              <a:rPr lang="en-US" sz="2000" b="1" i="1" dirty="0">
                <a:solidFill>
                  <a:srgbClr val="FFFF00"/>
                </a:solidFill>
                <a:latin typeface="Arial" panose="020B0604020202020204" pitchFamily="34" charset="0"/>
                <a:cs typeface="Arial" panose="020B0604020202020204" pitchFamily="34" charset="0"/>
              </a:rPr>
              <a:t> et al., J Am Coll Cardiol Intv 2019;12:65</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74" y="1498600"/>
            <a:ext cx="5048491" cy="3970318"/>
          </a:xfrm>
          <a:prstGeom prst="rect">
            <a:avLst/>
          </a:prstGeom>
          <a:ln w="19050" cap="sq">
            <a:solidFill>
              <a:srgbClr val="C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432418" y="1498600"/>
            <a:ext cx="4625981" cy="4401205"/>
          </a:xfrm>
          <a:prstGeom prst="rect">
            <a:avLst/>
          </a:prstGeom>
          <a:noFill/>
        </p:spPr>
        <p:txBody>
          <a:bodyPr wrap="square" rtlCol="0">
            <a:spAutoFit/>
          </a:bodyPr>
          <a:lstStyle/>
          <a:p>
            <a:pPr marL="342900" indent="-342900" defTabSz="914400">
              <a:buFontTx/>
              <a:buAutoNum type="alphaUcPeriod"/>
            </a:pPr>
            <a:r>
              <a:rPr lang="en-US" sz="2000" b="1" dirty="0">
                <a:solidFill>
                  <a:srgbClr val="FFFFFF"/>
                </a:solidFill>
                <a:latin typeface="Arial" panose="020B0604020202020204" pitchFamily="34" charset="0"/>
                <a:cs typeface="Arial" panose="020B0604020202020204" pitchFamily="34" charset="0"/>
              </a:rPr>
              <a:t>Micro CT used to scan THVs</a:t>
            </a:r>
          </a:p>
          <a:p>
            <a:pPr marL="342900" indent="-342900" defTabSz="914400">
              <a:buFontTx/>
              <a:buAutoNum type="alphaUcPeriod"/>
            </a:pPr>
            <a:r>
              <a:rPr lang="en-US" sz="2000" b="1" dirty="0">
                <a:solidFill>
                  <a:srgbClr val="FFFFFF"/>
                </a:solidFill>
                <a:latin typeface="Arial" panose="020B0604020202020204" pitchFamily="34" charset="0"/>
                <a:cs typeface="Arial" panose="020B0604020202020204" pitchFamily="34" charset="0"/>
              </a:rPr>
              <a:t>Micro CT image of Sapien 3 THV (arrows indicate measurement made at inflow, middle and outflow of valve)</a:t>
            </a:r>
          </a:p>
          <a:p>
            <a:pPr marL="342900" indent="-342900" defTabSz="914400">
              <a:buFontTx/>
              <a:buAutoNum type="alphaUcPeriod"/>
            </a:pPr>
            <a:r>
              <a:rPr lang="en-US" sz="2000" b="1" dirty="0">
                <a:solidFill>
                  <a:srgbClr val="FFFFFF"/>
                </a:solidFill>
                <a:latin typeface="Arial" panose="020B0604020202020204" pitchFamily="34" charset="0"/>
                <a:cs typeface="Arial" panose="020B0604020202020204" pitchFamily="34" charset="0"/>
              </a:rPr>
              <a:t>ACURATE neo THV (arrows indicate measurements made at inflow, leaflet nadir, and leaflet </a:t>
            </a:r>
            <a:r>
              <a:rPr lang="en-US" sz="2000" b="1" dirty="0" err="1">
                <a:solidFill>
                  <a:srgbClr val="FFFFFF"/>
                </a:solidFill>
                <a:latin typeface="Arial" panose="020B0604020202020204" pitchFamily="34" charset="0"/>
                <a:cs typeface="Arial" panose="020B0604020202020204" pitchFamily="34" charset="0"/>
              </a:rPr>
              <a:t>coaptation</a:t>
            </a:r>
            <a:r>
              <a:rPr lang="en-US" sz="2000" b="1" dirty="0">
                <a:solidFill>
                  <a:srgbClr val="FFFFFF"/>
                </a:solidFill>
                <a:latin typeface="Arial" panose="020B0604020202020204" pitchFamily="34" charset="0"/>
                <a:cs typeface="Arial" panose="020B0604020202020204" pitchFamily="34" charset="0"/>
              </a:rPr>
              <a:t> level of the valve)</a:t>
            </a:r>
          </a:p>
          <a:p>
            <a:pPr marL="342900" indent="-342900" defTabSz="914400">
              <a:buFontTx/>
              <a:buAutoNum type="alphaUcPeriod"/>
            </a:pPr>
            <a:r>
              <a:rPr lang="en-US" sz="2000" b="1" dirty="0">
                <a:solidFill>
                  <a:srgbClr val="FFFFFF"/>
                </a:solidFill>
                <a:latin typeface="Arial" panose="020B0604020202020204" pitchFamily="34" charset="0"/>
                <a:cs typeface="Arial" panose="020B0604020202020204" pitchFamily="34" charset="0"/>
              </a:rPr>
              <a:t>Pulse duplicator used for hydrodynamic testing</a:t>
            </a:r>
          </a:p>
          <a:p>
            <a:pPr marL="342900" indent="-342900" defTabSz="914400">
              <a:buFontTx/>
              <a:buAutoNum type="alphaUcPeriod"/>
            </a:pPr>
            <a:r>
              <a:rPr lang="en-US" sz="2000" b="1" dirty="0">
                <a:solidFill>
                  <a:srgbClr val="FFFFFF"/>
                </a:solidFill>
                <a:latin typeface="Arial" panose="020B0604020202020204" pitchFamily="34" charset="0"/>
                <a:cs typeface="Arial" panose="020B0604020202020204" pitchFamily="34" charset="0"/>
              </a:rPr>
              <a:t>THV silicon holder</a:t>
            </a:r>
          </a:p>
          <a:p>
            <a:pPr marL="342900" indent="-342900" defTabSz="914400">
              <a:buFontTx/>
              <a:buAutoNum type="alphaUcPeriod"/>
            </a:pPr>
            <a:r>
              <a:rPr lang="en-US" sz="2000" b="1" dirty="0">
                <a:solidFill>
                  <a:srgbClr val="FFFFFF"/>
                </a:solidFill>
                <a:latin typeface="Arial" panose="020B0604020202020204" pitchFamily="34" charset="0"/>
                <a:cs typeface="Arial" panose="020B0604020202020204" pitchFamily="34" charset="0"/>
              </a:rPr>
              <a:t>Mid-strut measurements of THV</a:t>
            </a:r>
          </a:p>
          <a:p>
            <a:pPr marL="342900" indent="-342900" defTabSz="914400">
              <a:buFontTx/>
              <a:buAutoNum type="alphaUcPeriod"/>
            </a:pP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16596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9374" y="50802"/>
            <a:ext cx="352838" cy="5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1500" y="-25391"/>
            <a:ext cx="8768645" cy="1077218"/>
          </a:xfrm>
          <a:prstGeom prst="rect">
            <a:avLst/>
          </a:prstGeom>
          <a:noFill/>
        </p:spPr>
        <p:txBody>
          <a:bodyPr wrap="square" rtlCol="0">
            <a:spAutoFit/>
          </a:bodyPr>
          <a:lstStyle/>
          <a:p>
            <a:pPr algn="ctr" defTabSz="914400"/>
            <a:r>
              <a:rPr lang="en-US" sz="3200" b="1" dirty="0">
                <a:solidFill>
                  <a:srgbClr val="FFFF00"/>
                </a:solidFill>
                <a:latin typeface="Arial" panose="020B0604020202020204" pitchFamily="34" charset="0"/>
                <a:cs typeface="Arial" panose="020B0604020202020204" pitchFamily="34" charset="0"/>
              </a:rPr>
              <a:t>Ex Vivo Bench Study: Multimodality Imaging </a:t>
            </a:r>
          </a:p>
          <a:p>
            <a:pPr algn="ctr" defTabSz="914400"/>
            <a:r>
              <a:rPr lang="en-US" sz="3200" b="1" dirty="0">
                <a:solidFill>
                  <a:srgbClr val="FFFF00"/>
                </a:solidFill>
                <a:latin typeface="Arial" panose="020B0604020202020204" pitchFamily="34" charset="0"/>
                <a:cs typeface="Arial" panose="020B0604020202020204" pitchFamily="34" charset="0"/>
              </a:rPr>
              <a:t>Pre- and Post-BVF</a:t>
            </a:r>
          </a:p>
        </p:txBody>
      </p:sp>
      <p:sp>
        <p:nvSpPr>
          <p:cNvPr id="5" name="TextBox 4"/>
          <p:cNvSpPr txBox="1"/>
          <p:nvPr/>
        </p:nvSpPr>
        <p:spPr>
          <a:xfrm>
            <a:off x="3536675" y="6474790"/>
            <a:ext cx="6780143" cy="400110"/>
          </a:xfrm>
          <a:prstGeom prst="rect">
            <a:avLst/>
          </a:prstGeom>
          <a:noFill/>
        </p:spPr>
        <p:txBody>
          <a:bodyPr wrap="square" rtlCol="0">
            <a:spAutoFit/>
          </a:bodyPr>
          <a:lstStyle/>
          <a:p>
            <a:pPr defTabSz="914400"/>
            <a:r>
              <a:rPr lang="en-US" sz="2000" b="1" i="1" dirty="0" err="1">
                <a:solidFill>
                  <a:srgbClr val="FFFF00"/>
                </a:solidFill>
                <a:latin typeface="Arial" panose="020B0604020202020204" pitchFamily="34" charset="0"/>
                <a:cs typeface="Arial" panose="020B0604020202020204" pitchFamily="34" charset="0"/>
              </a:rPr>
              <a:t>Sathananthan</a:t>
            </a:r>
            <a:r>
              <a:rPr lang="en-US" sz="2000" b="1" i="1" dirty="0">
                <a:solidFill>
                  <a:srgbClr val="FFFF00"/>
                </a:solidFill>
                <a:latin typeface="Arial" panose="020B0604020202020204" pitchFamily="34" charset="0"/>
                <a:cs typeface="Arial" panose="020B0604020202020204" pitchFamily="34" charset="0"/>
              </a:rPr>
              <a:t> et al., J Am Coll Cardiol Intv 2019;12:65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552" y="1138179"/>
            <a:ext cx="4732486" cy="515086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1564" y="1138179"/>
            <a:ext cx="4742203" cy="5150869"/>
          </a:xfrm>
          <a:prstGeom prst="rect">
            <a:avLst/>
          </a:prstGeom>
        </p:spPr>
      </p:pic>
    </p:spTree>
    <p:extLst>
      <p:ext uri="{BB962C8B-B14F-4D97-AF65-F5344CB8AC3E}">
        <p14:creationId xmlns:p14="http://schemas.microsoft.com/office/powerpoint/2010/main" val="18462135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56980" y="50801"/>
            <a:ext cx="375356" cy="5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9025" y="-5513"/>
            <a:ext cx="9659182" cy="1569660"/>
          </a:xfrm>
          <a:prstGeom prst="rect">
            <a:avLst/>
          </a:prstGeom>
          <a:noFill/>
        </p:spPr>
        <p:txBody>
          <a:bodyPr wrap="square" rtlCol="0">
            <a:spAutoFit/>
          </a:bodyPr>
          <a:lstStyle/>
          <a:p>
            <a:pPr algn="ctr" defTabSz="914400"/>
            <a:r>
              <a:rPr lang="en-US" sz="3200" b="1" dirty="0">
                <a:solidFill>
                  <a:srgbClr val="FFFF00"/>
                </a:solidFill>
                <a:latin typeface="Arial" panose="020B0604020202020204" pitchFamily="34" charset="0"/>
                <a:cs typeface="Arial" panose="020B0604020202020204" pitchFamily="34" charset="0"/>
              </a:rPr>
              <a:t>Ex Vivo Bench Study: Hydrodynamic Function at Baseline Following VIV TAVR and With Sequential Post-Dilatation and BVF</a:t>
            </a:r>
          </a:p>
        </p:txBody>
      </p:sp>
      <p:sp>
        <p:nvSpPr>
          <p:cNvPr id="5" name="TextBox 4"/>
          <p:cNvSpPr txBox="1"/>
          <p:nvPr/>
        </p:nvSpPr>
        <p:spPr>
          <a:xfrm>
            <a:off x="3596310" y="6395278"/>
            <a:ext cx="6929230" cy="400110"/>
          </a:xfrm>
          <a:prstGeom prst="rect">
            <a:avLst/>
          </a:prstGeom>
          <a:noFill/>
        </p:spPr>
        <p:txBody>
          <a:bodyPr wrap="square" rtlCol="0">
            <a:spAutoFit/>
          </a:bodyPr>
          <a:lstStyle/>
          <a:p>
            <a:pPr defTabSz="914400"/>
            <a:r>
              <a:rPr lang="en-US" sz="2000" b="1" i="1" dirty="0" err="1">
                <a:solidFill>
                  <a:srgbClr val="FFFF00"/>
                </a:solidFill>
                <a:latin typeface="Arial" panose="020B0604020202020204" pitchFamily="34" charset="0"/>
                <a:cs typeface="Arial" panose="020B0604020202020204" pitchFamily="34" charset="0"/>
              </a:rPr>
              <a:t>Sathananthan</a:t>
            </a:r>
            <a:r>
              <a:rPr lang="en-US" sz="2000" b="1" i="1" dirty="0">
                <a:solidFill>
                  <a:srgbClr val="FFFF00"/>
                </a:solidFill>
                <a:latin typeface="Arial" panose="020B0604020202020204" pitchFamily="34" charset="0"/>
                <a:cs typeface="Arial" panose="020B0604020202020204" pitchFamily="34" charset="0"/>
              </a:rPr>
              <a:t> et al., J Am Coll Cardiol Intv 2019;12:65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53" y="1604371"/>
            <a:ext cx="4625958" cy="45847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105" y="1663427"/>
            <a:ext cx="4557086" cy="4508775"/>
          </a:xfrm>
          <a:prstGeom prst="rect">
            <a:avLst/>
          </a:prstGeom>
        </p:spPr>
      </p:pic>
    </p:spTree>
    <p:extLst>
      <p:ext uri="{BB962C8B-B14F-4D97-AF65-F5344CB8AC3E}">
        <p14:creationId xmlns:p14="http://schemas.microsoft.com/office/powerpoint/2010/main" val="12064132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859" y="40863"/>
            <a:ext cx="340567" cy="4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1500" y="-25391"/>
            <a:ext cx="9305359" cy="1077218"/>
          </a:xfrm>
          <a:prstGeom prst="rect">
            <a:avLst/>
          </a:prstGeom>
          <a:noFill/>
        </p:spPr>
        <p:txBody>
          <a:bodyPr wrap="square" rtlCol="0">
            <a:spAutoFit/>
          </a:bodyPr>
          <a:lstStyle/>
          <a:p>
            <a:pPr algn="ctr" defTabSz="914400"/>
            <a:r>
              <a:rPr lang="en-US" sz="3200" b="1" dirty="0">
                <a:solidFill>
                  <a:srgbClr val="FFFF00"/>
                </a:solidFill>
                <a:latin typeface="Arial" panose="020B0604020202020204" pitchFamily="34" charset="0"/>
                <a:cs typeface="Arial" panose="020B0604020202020204" pitchFamily="34" charset="0"/>
              </a:rPr>
              <a:t>Ex Vivo Bench Study: Pin-Wheeling Index (%) </a:t>
            </a:r>
          </a:p>
          <a:p>
            <a:pPr algn="ctr" defTabSz="914400"/>
            <a:r>
              <a:rPr lang="en-US" sz="3200" b="1" dirty="0">
                <a:solidFill>
                  <a:srgbClr val="FFFF00"/>
                </a:solidFill>
                <a:latin typeface="Arial" panose="020B0604020202020204" pitchFamily="34" charset="0"/>
                <a:cs typeface="Arial" panose="020B0604020202020204" pitchFamily="34" charset="0"/>
              </a:rPr>
              <a:t>Pre- and Post-Fracture</a:t>
            </a:r>
          </a:p>
        </p:txBody>
      </p:sp>
      <p:sp>
        <p:nvSpPr>
          <p:cNvPr id="5" name="TextBox 4"/>
          <p:cNvSpPr txBox="1"/>
          <p:nvPr/>
        </p:nvSpPr>
        <p:spPr>
          <a:xfrm>
            <a:off x="3616187" y="6375400"/>
            <a:ext cx="6790083" cy="400110"/>
          </a:xfrm>
          <a:prstGeom prst="rect">
            <a:avLst/>
          </a:prstGeom>
          <a:noFill/>
        </p:spPr>
        <p:txBody>
          <a:bodyPr wrap="square" rtlCol="0">
            <a:spAutoFit/>
          </a:bodyPr>
          <a:lstStyle/>
          <a:p>
            <a:pPr defTabSz="914400"/>
            <a:r>
              <a:rPr lang="en-US" sz="2000" b="1" i="1" dirty="0" err="1">
                <a:solidFill>
                  <a:srgbClr val="FFFF00"/>
                </a:solidFill>
                <a:latin typeface="Arial" panose="020B0604020202020204" pitchFamily="34" charset="0"/>
                <a:cs typeface="Arial" panose="020B0604020202020204" pitchFamily="34" charset="0"/>
              </a:rPr>
              <a:t>Sathananthan</a:t>
            </a:r>
            <a:r>
              <a:rPr lang="en-US" sz="2000" b="1" i="1" dirty="0">
                <a:solidFill>
                  <a:srgbClr val="FFFF00"/>
                </a:solidFill>
                <a:latin typeface="Arial" panose="020B0604020202020204" pitchFamily="34" charset="0"/>
                <a:cs typeface="Arial" panose="020B0604020202020204" pitchFamily="34" charset="0"/>
              </a:rPr>
              <a:t> et al., J Am Coll Cardiol Intv 2019;12:65</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18" y="1302026"/>
            <a:ext cx="8729070" cy="3827927"/>
          </a:xfrm>
          <a:prstGeom prst="rect">
            <a:avLst/>
          </a:prstGeom>
        </p:spPr>
      </p:pic>
      <p:sp>
        <p:nvSpPr>
          <p:cNvPr id="6" name="TextBox 5"/>
          <p:cNvSpPr txBox="1"/>
          <p:nvPr/>
        </p:nvSpPr>
        <p:spPr>
          <a:xfrm>
            <a:off x="1096208" y="5152512"/>
            <a:ext cx="8514932" cy="1200329"/>
          </a:xfrm>
          <a:prstGeom prst="rect">
            <a:avLst/>
          </a:prstGeom>
          <a:noFill/>
        </p:spPr>
        <p:txBody>
          <a:bodyPr wrap="square" rtlCol="0">
            <a:spAutoFit/>
          </a:bodyPr>
          <a:lstStyle/>
          <a:p>
            <a:pPr algn="ctr" defTabSz="914400"/>
            <a:r>
              <a:rPr lang="en-US" sz="2400" b="1" dirty="0">
                <a:solidFill>
                  <a:srgbClr val="FFFFFF"/>
                </a:solidFill>
                <a:latin typeface="Arial" panose="020B0604020202020204" pitchFamily="34" charset="0"/>
                <a:cs typeface="Arial" panose="020B0604020202020204" pitchFamily="34" charset="0"/>
              </a:rPr>
              <a:t>Pin-wheeling, as defined by the International Standards Organization guideline for THV testing, refers to twisting of the leaflet redundancy.</a:t>
            </a:r>
          </a:p>
        </p:txBody>
      </p:sp>
    </p:spTree>
    <p:extLst>
      <p:ext uri="{BB962C8B-B14F-4D97-AF65-F5344CB8AC3E}">
        <p14:creationId xmlns:p14="http://schemas.microsoft.com/office/powerpoint/2010/main" val="370919037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0" y="13329"/>
            <a:ext cx="10269716" cy="553778"/>
          </a:xfrm>
        </p:spPr>
        <p:txBody>
          <a:bodyPr/>
          <a:lstStyle/>
          <a:p>
            <a:pPr>
              <a:defRPr/>
            </a:pPr>
            <a:r>
              <a:rPr lang="en-US" sz="3200" dirty="0">
                <a:latin typeface="Arial" panose="020B0604020202020204" pitchFamily="34" charset="0"/>
                <a:cs typeface="Arial" panose="020B0604020202020204" pitchFamily="34" charset="0"/>
              </a:rPr>
              <a:t>Structural Heart Live </a:t>
            </a:r>
            <a:r>
              <a:rPr lang="en-US" sz="3200" dirty="0" smtClean="0">
                <a:latin typeface="Arial" panose="020B0604020202020204" pitchFamily="34" charset="0"/>
                <a:cs typeface="Arial" panose="020B0604020202020204" pitchFamily="34" charset="0"/>
              </a:rPr>
              <a:t>Case # 49 </a:t>
            </a:r>
            <a:r>
              <a:rPr lang="en-US" sz="3200" dirty="0">
                <a:latin typeface="Arial" panose="020B0604020202020204" pitchFamily="34" charset="0"/>
                <a:cs typeface="Arial" panose="020B0604020202020204" pitchFamily="34" charset="0"/>
              </a:rPr>
              <a:t>: CD, 77 y/o M</a:t>
            </a:r>
          </a:p>
        </p:txBody>
      </p:sp>
      <p:sp>
        <p:nvSpPr>
          <p:cNvPr id="28675" name="TextBox 1"/>
          <p:cNvSpPr txBox="1">
            <a:spLocks noChangeArrowheads="1"/>
          </p:cNvSpPr>
          <p:nvPr/>
        </p:nvSpPr>
        <p:spPr bwMode="auto">
          <a:xfrm>
            <a:off x="72631" y="601447"/>
            <a:ext cx="10270444" cy="617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92" tIns="38042" rIns="76092" bIns="3804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Presentation:</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Worsening lightheadedness and dyspnea on exertion</a:t>
            </a: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PMH</a:t>
            </a: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a:t>
            </a:r>
            <a:r>
              <a:rPr kumimoji="0" lang="en-US" altLang="en-US" sz="24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HTN, HLD, Bicuspid AV s/p SAVR (25mm Mosaic</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2008,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AF, prior stroke with left sided weakness, bladder cancer s/p resection (2018), stomach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ca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s/p partial gastrectomy (2010), prostate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ca s/p </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brachy</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T (2007)</a:t>
            </a:r>
            <a:endPar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Medications: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Atorvastatin,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Warfarin</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Metoprolol XL,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Cholecalciferol</a:t>
            </a:r>
            <a:endPar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sk-SK"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Labs: </a:t>
            </a:r>
            <a:r>
              <a:rPr kumimoji="0" lang="sk-SK"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Hgb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12.0</a:t>
            </a:r>
            <a:r>
              <a:rPr kumimoji="0" lang="sk-SK"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PLT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208</a:t>
            </a:r>
            <a:r>
              <a:rPr kumimoji="0" lang="sk-SK"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K, K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4.2</a:t>
            </a:r>
            <a:r>
              <a:rPr kumimoji="0" lang="sk-SK"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S</a:t>
            </a:r>
            <a:r>
              <a:rPr kumimoji="0" lang="sk-SK"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Cr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1.08</a:t>
            </a: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EKG (08/27/2022):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NSR, PR 140ms, QRS 96ms</a:t>
            </a: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TTE (08/18/2022):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Severe bio-prosthetic AV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stenosis (PG/MG/AVA/PV: 67/42/0.7/4.1), mod-severe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trans-</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valvular</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AR, mild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MR/TR. LVEF 65%</a:t>
            </a:r>
            <a:endPar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TEE (07/20/2022): </a:t>
            </a:r>
            <a:r>
              <a:rPr lang="en-US" altLang="en-US" sz="2400" dirty="0">
                <a:solidFill>
                  <a:srgbClr val="FFFFFF"/>
                </a:solidFill>
                <a:cs typeface="Arial" pitchFamily="34" charset="0"/>
                <a:sym typeface="Calibri"/>
              </a:rPr>
              <a:t>S</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evere</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trans-</a:t>
            </a:r>
            <a:r>
              <a:rPr kumimoji="0" lang="en-US" altLang="en-US" sz="2400" b="0" i="0" u="none" strike="noStrike" kern="1200" cap="none" spc="0" normalizeH="0" baseline="0" noProof="0" dirty="0" err="1" smtClean="0">
                <a:ln>
                  <a:noFill/>
                </a:ln>
                <a:solidFill>
                  <a:srgbClr val="FFFFFF"/>
                </a:solidFill>
                <a:effectLst/>
                <a:uLnTx/>
                <a:uFillTx/>
                <a:latin typeface="Arial" pitchFamily="34" charset="0"/>
                <a:ea typeface="+mn-ea"/>
                <a:cs typeface="Arial" pitchFamily="34" charset="0"/>
                <a:sym typeface="Calibri"/>
              </a:rPr>
              <a:t>valvular</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 </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AR (leaflet flail), severe AS</a:t>
            </a:r>
          </a:p>
          <a:p>
            <a:pPr marL="0" marR="0" lvl="0" indent="0" algn="l" defTabSz="771525" rtl="0" eaLnBrk="1" fontAlgn="auto" latinLnBrk="0" hangingPunct="1">
              <a:lnSpc>
                <a:spcPct val="15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Cath:</a:t>
            </a:r>
            <a:r>
              <a:rPr kumimoji="0" lang="en-US" altLang="en-US" sz="24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rPr>
              <a:t> Non-obstructive CAD in </a:t>
            </a:r>
            <a:r>
              <a:rPr kumimoji="0" lang="en-US" altLang="en-US" sz="2400" b="0"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sym typeface="Calibri"/>
              </a:rPr>
              <a:t>2008; cath to done</a:t>
            </a:r>
            <a:r>
              <a:rPr kumimoji="0" lang="en-US" altLang="en-US" sz="2400" b="0" i="0" u="none" strike="noStrike" kern="1200" cap="none" spc="0" normalizeH="0" noProof="0" dirty="0" smtClean="0">
                <a:ln>
                  <a:noFill/>
                </a:ln>
                <a:solidFill>
                  <a:srgbClr val="FFFFFF"/>
                </a:solidFill>
                <a:effectLst/>
                <a:uLnTx/>
                <a:uFillTx/>
                <a:latin typeface="Arial" pitchFamily="34" charset="0"/>
                <a:ea typeface="+mn-ea"/>
                <a:cs typeface="Arial" pitchFamily="34" charset="0"/>
                <a:sym typeface="Calibri"/>
              </a:rPr>
              <a:t> pre-TAVR</a:t>
            </a:r>
            <a:r>
              <a:rPr kumimoji="0" lang="en-US" sz="2160" b="1" i="0" u="none" strike="noStrike" kern="1200" cap="none" spc="0" normalizeH="0" baseline="0" noProof="0" dirty="0">
                <a:ln>
                  <a:noFill/>
                </a:ln>
                <a:solidFill>
                  <a:srgbClr val="000000"/>
                </a:solidFill>
                <a:effectLst/>
                <a:uLnTx/>
                <a:uFillTx/>
                <a:latin typeface="Arial" pitchFamily="34" charset="0"/>
                <a:ea typeface="+mn-ea"/>
                <a:cs typeface="+mn-cs"/>
              </a:rPr>
              <a:t> </a:t>
            </a:r>
            <a:endParaRPr kumimoji="0" lang="en-US" altLang="en-US" sz="2200" b="0"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Calibri"/>
            </a:endParaRPr>
          </a:p>
        </p:txBody>
      </p:sp>
      <p:pic>
        <p:nvPicPr>
          <p:cNvPr id="6" name="Picture 1" descr="Picture 1"/>
          <p:cNvPicPr>
            <a:picLocks noChangeAspect="1"/>
          </p:cNvPicPr>
          <p:nvPr/>
        </p:nvPicPr>
        <p:blipFill>
          <a:blip r:embed="rId3"/>
          <a:stretch>
            <a:fillRect/>
          </a:stretch>
        </p:blipFill>
        <p:spPr>
          <a:xfrm>
            <a:off x="9871092" y="13329"/>
            <a:ext cx="398624" cy="472942"/>
          </a:xfrm>
          <a:prstGeom prst="rect">
            <a:avLst/>
          </a:prstGeom>
          <a:ln w="12700">
            <a:miter lim="400000"/>
          </a:ln>
        </p:spPr>
      </p:pic>
    </p:spTree>
    <p:extLst>
      <p:ext uri="{BB962C8B-B14F-4D97-AF65-F5344CB8AC3E}">
        <p14:creationId xmlns:p14="http://schemas.microsoft.com/office/powerpoint/2010/main" val="106764975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7099" y="30924"/>
            <a:ext cx="430023" cy="45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554" y="43296"/>
            <a:ext cx="8496746" cy="6738504"/>
          </a:xfrm>
          <a:prstGeom prst="rect">
            <a:avLst/>
          </a:prstGeom>
        </p:spPr>
      </p:pic>
    </p:spTree>
    <p:extLst>
      <p:ext uri="{BB962C8B-B14F-4D97-AF65-F5344CB8AC3E}">
        <p14:creationId xmlns:p14="http://schemas.microsoft.com/office/powerpoint/2010/main" val="298111370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object 5"/>
          <p:cNvSpPr txBox="1">
            <a:spLocks/>
          </p:cNvSpPr>
          <p:nvPr/>
        </p:nvSpPr>
        <p:spPr>
          <a:xfrm>
            <a:off x="412378" y="2055374"/>
            <a:ext cx="9466728" cy="2475037"/>
          </a:xfrm>
          <a:prstGeom prst="rect">
            <a:avLst/>
          </a:prstGeom>
        </p:spPr>
        <p:txBody>
          <a:bodyPr vert="horz" wrap="square" lIns="0" tIns="12700" rIns="0" bIns="0" rtlCol="0">
            <a:spAutoFit/>
          </a:bodyPr>
          <a:lstStyle>
            <a:lvl1pPr>
              <a:defRPr sz="2900" b="0" i="0">
                <a:solidFill>
                  <a:schemeClr val="bg1"/>
                </a:solidFill>
                <a:latin typeface="Calibri"/>
                <a:ea typeface="+mj-ea"/>
                <a:cs typeface="Calibri"/>
              </a:defRPr>
            </a:lvl1p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Balloon-</a:t>
            </a:r>
            <a:r>
              <a:rPr kumimoji="0" lang="en-US" sz="4000" b="1" i="0" u="none" strike="noStrike" kern="0" cap="none" spc="-7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1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Versus</a:t>
            </a:r>
            <a:r>
              <a:rPr kumimoji="0" lang="en-US" sz="4000" b="1" i="0" u="none" strike="noStrike" kern="0" cap="none" spc="-5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Self-Expanding</a:t>
            </a:r>
            <a:r>
              <a:rPr kumimoji="0" lang="en-US" sz="4000" b="1" i="0" u="none" strike="noStrike" kern="0" cap="none" spc="-6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5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Valve </a:t>
            </a: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Systems</a:t>
            </a:r>
            <a:r>
              <a:rPr kumimoji="0" lang="en-US" sz="4000" b="1" i="0" u="none" strike="noStrike" kern="0" cap="none" spc="-12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for</a:t>
            </a:r>
            <a:r>
              <a:rPr kumimoji="0" lang="en-US" sz="4000" b="1" i="0" u="none" strike="noStrike" kern="0" cap="none" spc="-13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1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Treating</a:t>
            </a:r>
            <a:r>
              <a:rPr kumimoji="0" lang="en-US" sz="4000" b="1" i="0" u="none" strike="noStrike" kern="0" cap="none" spc="-10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Small</a:t>
            </a:r>
            <a:r>
              <a:rPr kumimoji="0" lang="en-US" sz="4000" b="1" i="0" u="none" strike="noStrike" kern="0" cap="none" spc="-12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1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Failed </a:t>
            </a: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Surgical</a:t>
            </a:r>
            <a:r>
              <a:rPr kumimoji="0" lang="en-US" sz="4000" b="1" i="0" u="none" strike="noStrike" kern="0" cap="none" spc="-4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Aortic</a:t>
            </a:r>
            <a:r>
              <a:rPr kumimoji="0" lang="en-US" sz="4000" b="1" i="0" u="none" strike="noStrike" kern="0" cap="none" spc="-2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1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Bioprostheses:</a:t>
            </a:r>
            <a:endParaRPr kumimoji="0" lang="en-US" sz="4000" b="0"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n-US" sz="4000" b="1" i="0" u="none" strike="noStrike" kern="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The</a:t>
            </a:r>
            <a:r>
              <a:rPr kumimoji="0" lang="en-US" sz="4000" b="1" i="0" u="none" strike="noStrike" kern="0" cap="none" spc="-8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3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LYTEN</a:t>
            </a:r>
            <a:r>
              <a:rPr kumimoji="0" lang="en-US" sz="4000" b="1" i="0" u="none" strike="noStrike" kern="0" cap="none" spc="-85" normalizeH="0" baseline="0" noProof="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000" b="1" i="0" u="none" strike="noStrike" kern="0" cap="none" spc="-1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Trial</a:t>
            </a:r>
            <a:endParaRPr kumimoji="0" lang="en-US" sz="4000" b="0" i="0" u="none" strike="noStrike" kern="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7681017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cxnSp>
        <p:nvCxnSpPr>
          <p:cNvPr id="21" name="Straight Connector 20"/>
          <p:cNvCxnSpPr>
            <a:stCxn id="7" idx="2"/>
          </p:cNvCxnSpPr>
          <p:nvPr/>
        </p:nvCxnSpPr>
        <p:spPr>
          <a:xfrm>
            <a:off x="7153833" y="3046639"/>
            <a:ext cx="2" cy="2523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6" idx="2"/>
          </p:cNvCxnSpPr>
          <p:nvPr/>
        </p:nvCxnSpPr>
        <p:spPr>
          <a:xfrm>
            <a:off x="3164542" y="3046639"/>
            <a:ext cx="0" cy="252358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0" y="26891"/>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LYTEN Trial: Study Population Flowchart </a:t>
            </a:r>
          </a:p>
        </p:txBody>
      </p:sp>
      <p:sp>
        <p:nvSpPr>
          <p:cNvPr id="3" name="TextBox 2"/>
          <p:cNvSpPr txBox="1"/>
          <p:nvPr/>
        </p:nvSpPr>
        <p:spPr>
          <a:xfrm>
            <a:off x="6615953" y="6512880"/>
            <a:ext cx="367104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2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Rodés-</a:t>
            </a:r>
            <a:r>
              <a:rPr kumimoji="0" lang="en-US" sz="1800" b="1" i="1"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Cabau</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a:t>
            </a:r>
            <a:r>
              <a:rPr kumimoji="0" lang="en-US" sz="1800" b="1" i="1"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EuroPCR</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2022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Rounded Rectangle 4"/>
          <p:cNvSpPr/>
          <p:nvPr/>
        </p:nvSpPr>
        <p:spPr>
          <a:xfrm>
            <a:off x="2544418" y="779930"/>
            <a:ext cx="5118652" cy="1004046"/>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Valve-in-Valve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TAVI </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with small SAV (&lt;23mm) and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randomized to either BEV or SEV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(n=102)</a:t>
            </a:r>
          </a:p>
        </p:txBody>
      </p:sp>
      <p:sp>
        <p:nvSpPr>
          <p:cNvPr id="6" name="Rounded Rectangle 5"/>
          <p:cNvSpPr/>
          <p:nvPr/>
        </p:nvSpPr>
        <p:spPr>
          <a:xfrm>
            <a:off x="1541930" y="2042593"/>
            <a:ext cx="3245224" cy="1004046"/>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BEV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randomized to receive a SAPIEN 3/ULTRA valve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(n=49)</a:t>
            </a:r>
          </a:p>
        </p:txBody>
      </p:sp>
      <p:sp>
        <p:nvSpPr>
          <p:cNvPr id="7" name="Rounded Rectangle 6"/>
          <p:cNvSpPr/>
          <p:nvPr/>
        </p:nvSpPr>
        <p:spPr>
          <a:xfrm>
            <a:off x="5531221" y="2042593"/>
            <a:ext cx="3245224" cy="1004046"/>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 Group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randomized to receive an Evolut R/PRO/PRO+ valve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(n=53)</a:t>
            </a:r>
          </a:p>
        </p:txBody>
      </p:sp>
      <p:sp>
        <p:nvSpPr>
          <p:cNvPr id="8" name="Rounded Rectangle 7"/>
          <p:cNvSpPr/>
          <p:nvPr/>
        </p:nvSpPr>
        <p:spPr>
          <a:xfrm>
            <a:off x="1550896" y="4041723"/>
            <a:ext cx="3236258" cy="817143"/>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who received intervention as randomized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(n=46)</a:t>
            </a:r>
          </a:p>
        </p:txBody>
      </p:sp>
      <p:sp>
        <p:nvSpPr>
          <p:cNvPr id="9" name="Rounded Rectangle 8"/>
          <p:cNvSpPr/>
          <p:nvPr/>
        </p:nvSpPr>
        <p:spPr>
          <a:xfrm>
            <a:off x="5531221" y="4050687"/>
            <a:ext cx="3245224" cy="817143"/>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who received intervention as randomized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(n=52)</a:t>
            </a:r>
          </a:p>
        </p:txBody>
      </p:sp>
      <p:sp>
        <p:nvSpPr>
          <p:cNvPr id="10" name="Rounded Rectangle 9"/>
          <p:cNvSpPr/>
          <p:nvPr/>
        </p:nvSpPr>
        <p:spPr>
          <a:xfrm>
            <a:off x="1541929" y="5570888"/>
            <a:ext cx="3457453" cy="817143"/>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with echocardiographic measurements (</a:t>
            </a: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corelab</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(n=45)</a:t>
            </a:r>
          </a:p>
        </p:txBody>
      </p:sp>
      <p:sp>
        <p:nvSpPr>
          <p:cNvPr id="11" name="Rounded Rectangle 10"/>
          <p:cNvSpPr/>
          <p:nvPr/>
        </p:nvSpPr>
        <p:spPr>
          <a:xfrm>
            <a:off x="5531220" y="5570227"/>
            <a:ext cx="3457453" cy="817143"/>
          </a:xfrm>
          <a:prstGeom prst="roundRect">
            <a:avLst/>
          </a:prstGeom>
          <a:solidFill>
            <a:schemeClr val="accent2">
              <a:lumMod val="75000"/>
            </a:schemeClr>
          </a:solidFill>
          <a:ln w="190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Patients with echocardiographic measurements (</a:t>
            </a: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corelab</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(n=52)</a:t>
            </a:r>
          </a:p>
        </p:txBody>
      </p:sp>
      <p:cxnSp>
        <p:nvCxnSpPr>
          <p:cNvPr id="13" name="Straight Connector 12"/>
          <p:cNvCxnSpPr>
            <a:stCxn id="6" idx="3"/>
            <a:endCxn id="7" idx="1"/>
          </p:cNvCxnSpPr>
          <p:nvPr/>
        </p:nvCxnSpPr>
        <p:spPr>
          <a:xfrm>
            <a:off x="4787154" y="2544616"/>
            <a:ext cx="7440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143500" y="1783976"/>
            <a:ext cx="0" cy="76064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10987" y="3176628"/>
            <a:ext cx="2214283" cy="735106"/>
          </a:xfrm>
          <a:prstGeom prst="rect">
            <a:avLst/>
          </a:prstGeom>
          <a:solidFill>
            <a:schemeClr val="accent5">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patients did not undergo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valve-in-valve TAVI procedure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(1 patient died before the procedure; 2 patients were treated medically) </a:t>
            </a:r>
          </a:p>
        </p:txBody>
      </p:sp>
      <p:sp>
        <p:nvSpPr>
          <p:cNvPr id="23" name="Rectangle 22"/>
          <p:cNvSpPr/>
          <p:nvPr/>
        </p:nvSpPr>
        <p:spPr>
          <a:xfrm>
            <a:off x="7584150" y="3185592"/>
            <a:ext cx="2223238" cy="735106"/>
          </a:xfrm>
          <a:prstGeom prst="rect">
            <a:avLst/>
          </a:prstGeom>
          <a:solidFill>
            <a:schemeClr val="accent5">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patient did not undergo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valve-in-valve TAVI procedure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(1 patient died before the procedure) </a:t>
            </a:r>
          </a:p>
        </p:txBody>
      </p:sp>
      <p:sp>
        <p:nvSpPr>
          <p:cNvPr id="24" name="Rectangle 23"/>
          <p:cNvSpPr/>
          <p:nvPr/>
        </p:nvSpPr>
        <p:spPr>
          <a:xfrm>
            <a:off x="268947" y="4950631"/>
            <a:ext cx="1712256" cy="527831"/>
          </a:xfrm>
          <a:prstGeom prst="rect">
            <a:avLst/>
          </a:prstGeom>
          <a:solidFill>
            <a:schemeClr val="accent5">
              <a:lumMod val="75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patient withdraw informed consent before the 30 days follow-up</a:t>
            </a:r>
          </a:p>
        </p:txBody>
      </p:sp>
      <p:cxnSp>
        <p:nvCxnSpPr>
          <p:cNvPr id="26" name="Straight Connector 25"/>
          <p:cNvCxnSpPr>
            <a:stCxn id="22" idx="3"/>
          </p:cNvCxnSpPr>
          <p:nvPr/>
        </p:nvCxnSpPr>
        <p:spPr>
          <a:xfrm>
            <a:off x="2725270" y="3544181"/>
            <a:ext cx="4392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3" idx="1"/>
          </p:cNvCxnSpPr>
          <p:nvPr/>
        </p:nvCxnSpPr>
        <p:spPr>
          <a:xfrm flipH="1">
            <a:off x="7153833" y="3553145"/>
            <a:ext cx="4303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4" idx="3"/>
          </p:cNvCxnSpPr>
          <p:nvPr/>
        </p:nvCxnSpPr>
        <p:spPr>
          <a:xfrm flipV="1">
            <a:off x="1981203" y="5214546"/>
            <a:ext cx="1183339"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656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9"/>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Valve Hemodynamics Following </a:t>
            </a:r>
            <a:r>
              <a:rPr kumimoji="0" lang="en-US" sz="2800" b="1" i="0"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ViV</a:t>
            </a: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TAVR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with Balloon-Expandable and Self-Expanding Valve System</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634753" y="6512880"/>
            <a:ext cx="5652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2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Rodés-</a:t>
            </a:r>
            <a:r>
              <a:rPr kumimoji="0" lang="en-US" sz="1800" b="1" i="1" u="none" strike="noStrike" kern="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Cabau</a:t>
            </a: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2022;80:681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4987" y="945138"/>
            <a:ext cx="6854956" cy="5567742"/>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268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LYTEN Trial: Maximal/Mean Transvalvular Gradient, Mean Residual Gradient &gt;20 mmHg </a:t>
            </a:r>
            <a:r>
              <a:rPr lang="en-US" sz="3100" b="1" dirty="0" smtClean="0">
                <a:solidFill>
                  <a:srgbClr val="FFFF00"/>
                </a:solidFill>
                <a:latin typeface="Arial" panose="020B0604020202020204" pitchFamily="34" charset="0"/>
                <a:cs typeface="Arial" panose="020B0604020202020204" pitchFamily="34" charset="0"/>
              </a:rPr>
              <a:t>at </a:t>
            </a: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30-Day F/U</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909931" y="6512880"/>
            <a:ext cx="53770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2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Rodés-</a:t>
            </a:r>
            <a:r>
              <a:rPr kumimoji="0" lang="en-US" sz="1800" b="1" i="1"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Cabau</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a:t>
            </a: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a:t>
            </a:r>
            <a:r>
              <a:rPr kumimoji="0" lang="en-US" sz="1800" b="1" i="1" u="none" strike="noStrike" kern="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Am </a:t>
            </a:r>
            <a:r>
              <a:rPr kumimoji="0" lang="en-US" sz="1800" b="1" i="1" u="none" strike="noStrike" kern="0" cap="none" spc="0" normalizeH="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0" cap="none" spc="0" normalizeH="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2022;80:681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08" y="1055401"/>
            <a:ext cx="9227583" cy="5457480"/>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244437" y="3348843"/>
            <a:ext cx="6165470" cy="424732"/>
          </a:xfrm>
          <a:prstGeom prst="rect">
            <a:avLst/>
          </a:prstGeom>
          <a:noFill/>
        </p:spPr>
        <p:txBody>
          <a:bodyPr wrap="non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There were no death or stroke in both groups</a:t>
            </a:r>
            <a:endParaRPr kumimoji="0" lang="en-US" sz="216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646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1"/>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LYTEN Trial: Invasive vs Echocardiographic Measurements</a:t>
            </a:r>
          </a:p>
        </p:txBody>
      </p:sp>
      <p:sp>
        <p:nvSpPr>
          <p:cNvPr id="4" name="object 3"/>
          <p:cNvSpPr txBox="1"/>
          <p:nvPr/>
        </p:nvSpPr>
        <p:spPr>
          <a:xfrm>
            <a:off x="312986" y="1162346"/>
            <a:ext cx="9655963"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US" sz="2400" b="1" kern="0" dirty="0">
                <a:solidFill>
                  <a:prstClr val="white"/>
                </a:solidFill>
                <a:latin typeface="Arial" panose="020B0604020202020204" pitchFamily="34" charset="0"/>
                <a:cs typeface="Arial" panose="020B0604020202020204" pitchFamily="34" charset="0"/>
              </a:rPr>
              <a:t>E</a:t>
            </a:r>
            <a:r>
              <a:rPr kumimoji="0" sz="2400" b="1" i="0" u="none" strike="noStrike" kern="0" cap="none" spc="0" normalizeH="0" baseline="0" noProof="0" dirty="0" err="1" smtClean="0">
                <a:ln>
                  <a:noFill/>
                </a:ln>
                <a:solidFill>
                  <a:prstClr val="white"/>
                </a:solidFill>
                <a:effectLst/>
                <a:uLnTx/>
                <a:uFillTx/>
                <a:latin typeface="Arial" panose="020B0604020202020204" pitchFamily="34" charset="0"/>
                <a:cs typeface="Arial" panose="020B0604020202020204" pitchFamily="34" charset="0"/>
              </a:rPr>
              <a:t>chocardiographic</a:t>
            </a:r>
            <a:r>
              <a:rPr kumimoji="0" sz="2400" b="1" i="0" u="none" strike="noStrike" kern="0" cap="none" spc="10" normalizeH="0" baseline="0" noProof="0" dirty="0" smtClean="0">
                <a:ln>
                  <a:noFill/>
                </a:ln>
                <a:solidFill>
                  <a:prstClr val="white"/>
                </a:solidFill>
                <a:effectLst/>
                <a:uLnTx/>
                <a:uFillTx/>
                <a:latin typeface="Arial" panose="020B0604020202020204" pitchFamily="34" charset="0"/>
                <a:cs typeface="Arial" panose="020B0604020202020204" pitchFamily="34" charset="0"/>
              </a:rPr>
              <a:t> </a:t>
            </a:r>
            <a:r>
              <a:rPr kumimoji="0" sz="2400" b="1" i="0" u="none" strike="noStrike" kern="0" cap="none" spc="-10" normalizeH="0" baseline="0" noProof="0" dirty="0" smtClean="0">
                <a:ln>
                  <a:noFill/>
                </a:ln>
                <a:solidFill>
                  <a:prstClr val="white"/>
                </a:solidFill>
                <a:effectLst/>
                <a:uLnTx/>
                <a:uFillTx/>
                <a:latin typeface="Arial" panose="020B0604020202020204" pitchFamily="34" charset="0"/>
                <a:cs typeface="Arial" panose="020B0604020202020204" pitchFamily="34" charset="0"/>
              </a:rPr>
              <a:t>measurements</a:t>
            </a:r>
            <a:r>
              <a:rPr kumimoji="0" lang="en-US" sz="2400" b="1" i="0" u="none" strike="noStrike" kern="0" cap="none" spc="-10" normalizeH="0" baseline="0" noProof="0" dirty="0" smtClean="0">
                <a:ln>
                  <a:noFill/>
                </a:ln>
                <a:solidFill>
                  <a:prstClr val="white"/>
                </a:solidFill>
                <a:effectLst/>
                <a:uLnTx/>
                <a:uFillTx/>
                <a:latin typeface="Arial" panose="020B0604020202020204" pitchFamily="34" charset="0"/>
                <a:cs typeface="Arial" panose="020B0604020202020204" pitchFamily="34" charset="0"/>
              </a:rPr>
              <a:t>: </a:t>
            </a:r>
            <a:r>
              <a:rPr kumimoji="0" sz="2400" b="1" i="0" u="none" strike="noStrike" kern="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1</a:t>
            </a:r>
            <a:r>
              <a:rPr kumimoji="0" sz="2400" b="1" i="0" u="none" strike="noStrike" kern="0" cap="none" spc="-35" normalizeH="0" baseline="0" noProof="0" dirty="0" smtClean="0">
                <a:ln>
                  <a:noFill/>
                </a:ln>
                <a:solidFill>
                  <a:prstClr val="white"/>
                </a:solidFill>
                <a:effectLst/>
                <a:uLnTx/>
                <a:uFillTx/>
                <a:latin typeface="Arial" panose="020B0604020202020204" pitchFamily="34" charset="0"/>
                <a:cs typeface="Arial" panose="020B0604020202020204" pitchFamily="34" charset="0"/>
              </a:rPr>
              <a:t> </a:t>
            </a:r>
            <a:r>
              <a:rPr kumimoji="0"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day</a:t>
            </a:r>
            <a:r>
              <a:rPr kumimoji="0" sz="2400" b="1" i="0" u="none" strike="noStrike" kern="0" cap="none" spc="-25"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sz="2400" b="1" i="0" u="none" strike="noStrike" kern="0" cap="none" spc="-10" normalizeH="0" baseline="0" noProof="0" dirty="0">
                <a:ln>
                  <a:noFill/>
                </a:ln>
                <a:solidFill>
                  <a:prstClr val="white"/>
                </a:solidFill>
                <a:effectLst/>
                <a:uLnTx/>
                <a:uFillTx/>
                <a:latin typeface="Arial" panose="020B0604020202020204" pitchFamily="34" charset="0"/>
                <a:cs typeface="Arial" panose="020B0604020202020204" pitchFamily="34" charset="0"/>
              </a:rPr>
              <a:t>post-</a:t>
            </a:r>
            <a:r>
              <a:rPr kumimoji="0"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procedure </a:t>
            </a:r>
            <a:r>
              <a:rPr kumimoji="0" sz="2400" b="1" i="0" u="none" strike="noStrike" kern="0" cap="none" spc="-10" normalizeH="0" baseline="0" noProof="0" dirty="0">
                <a:ln>
                  <a:noFill/>
                </a:ln>
                <a:solidFill>
                  <a:prstClr val="white"/>
                </a:solidFill>
                <a:effectLst/>
                <a:uLnTx/>
                <a:uFillTx/>
                <a:latin typeface="Arial" panose="020B0604020202020204" pitchFamily="34" charset="0"/>
                <a:cs typeface="Arial" panose="020B0604020202020204" pitchFamily="34" charset="0"/>
              </a:rPr>
              <a:t>(n=55)</a:t>
            </a:r>
            <a:endParaRPr kumimoji="0" sz="24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6" y="1659835"/>
            <a:ext cx="10058400" cy="4740965"/>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909931" y="6512880"/>
            <a:ext cx="537707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2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Rodés-</a:t>
            </a:r>
            <a:r>
              <a:rPr kumimoji="0" lang="en-US" sz="1800" b="1" i="1" u="none" strike="noStrike" kern="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Cabau</a:t>
            </a:r>
            <a:r>
              <a:rPr kumimoji="0" lang="en-US" sz="1800" b="1" i="1"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J, </a:t>
            </a: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J</a:t>
            </a:r>
            <a:r>
              <a:rPr kumimoji="0" lang="en-US" sz="1800" b="1" i="1" u="none" strike="noStrike" kern="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Am </a:t>
            </a:r>
            <a:r>
              <a:rPr kumimoji="0" lang="en-US" sz="1800" b="1" i="1" u="none" strike="noStrike" kern="0" cap="none" spc="0" normalizeH="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0" cap="none" spc="0" normalizeH="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0" cap="none" spc="0" normalizeH="0" noProof="0" dirty="0" smtClean="0">
                <a:ln>
                  <a:noFill/>
                </a:ln>
                <a:solidFill>
                  <a:srgbClr val="FFFF00"/>
                </a:solidFill>
                <a:effectLst/>
                <a:uLnTx/>
                <a:uFillTx/>
                <a:latin typeface="Arial" panose="020B0604020202020204" pitchFamily="34" charset="0"/>
                <a:ea typeface="+mn-ea"/>
                <a:cs typeface="Arial" panose="020B0604020202020204" pitchFamily="34" charset="0"/>
              </a:rPr>
              <a:t> 2022;80:681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2043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8969"/>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LYTEN Trial: Invasive vs Echocardiographic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Measurements Overall and According to Valve Type</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634753" y="6512880"/>
            <a:ext cx="5652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2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Rodés-</a:t>
            </a:r>
            <a:r>
              <a:rPr kumimoji="0" lang="en-US" sz="1800" b="1" i="1" u="none" strike="noStrike" kern="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Cabau</a:t>
            </a: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2022;80:681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107576" y="1559861"/>
            <a:ext cx="493955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Patients with Echo Examination During the  </a:t>
            </a:r>
            <a:r>
              <a:rPr kumimoji="0" lang="en-US" sz="20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ViV</a:t>
            </a:r>
            <a:r>
              <a:rPr kumimoji="0" lang="en-US" sz="20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-TAVR Procedure (n=45)</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5208492" y="1405972"/>
            <a:ext cx="5096436"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Invasive Measurements During </a:t>
            </a:r>
            <a:r>
              <a:rPr kumimoji="0" lang="en-US" sz="1800" b="1" i="0" u="none" strike="noStrike" kern="1200" cap="none" spc="0" normalizeH="0" baseline="0" noProof="0" dirty="0" err="1" smtClean="0">
                <a:ln>
                  <a:noFill/>
                </a:ln>
                <a:solidFill>
                  <a:prstClr val="white"/>
                </a:solidFill>
                <a:effectLst/>
                <a:uLnTx/>
                <a:uFillTx/>
                <a:latin typeface="Arial" panose="020B0604020202020204" pitchFamily="34" charset="0"/>
                <a:ea typeface="+mn-ea"/>
                <a:cs typeface="Arial" panose="020B0604020202020204" pitchFamily="34" charset="0"/>
              </a:rPr>
              <a:t>ViV</a:t>
            </a: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-TAVR Procedures vs Echo Exam at Hosp D/C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at 1 day post-Procedure (n=55)</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76" y="2447365"/>
            <a:ext cx="4966448" cy="293822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3317" y="2447364"/>
            <a:ext cx="4966448" cy="2940423"/>
          </a:xfrm>
          <a:prstGeom prst="rect">
            <a:avLst/>
          </a:prstGeom>
        </p:spPr>
      </p:pic>
    </p:spTree>
    <p:extLst>
      <p:ext uri="{BB962C8B-B14F-4D97-AF65-F5344CB8AC3E}">
        <p14:creationId xmlns:p14="http://schemas.microsoft.com/office/powerpoint/2010/main" val="1864733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5"/>
            <a:ext cx="10287000" cy="6158753"/>
          </a:xfrm>
          <a:prstGeom prst="rect">
            <a:avLst/>
          </a:prstGeom>
        </p:spPr>
      </p:pic>
    </p:spTree>
    <p:extLst>
      <p:ext uri="{BB962C8B-B14F-4D97-AF65-F5344CB8AC3E}">
        <p14:creationId xmlns:p14="http://schemas.microsoft.com/office/powerpoint/2010/main" val="3249990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58"/>
            <a:ext cx="10287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Early HALT Study: A Flowchart of Study Enrollment</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47129" y="6499412"/>
            <a:ext cx="52398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Hein et al., J Am Coll Cardiol Intv 2022;15:1113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67" name="Group 66"/>
          <p:cNvGrpSpPr/>
          <p:nvPr/>
        </p:nvGrpSpPr>
        <p:grpSpPr>
          <a:xfrm>
            <a:off x="152382" y="762000"/>
            <a:ext cx="9906004" cy="5567088"/>
            <a:chOff x="152382" y="762000"/>
            <a:chExt cx="9906004" cy="5567088"/>
          </a:xfrm>
        </p:grpSpPr>
        <p:cxnSp>
          <p:nvCxnSpPr>
            <p:cNvPr id="54" name="Straight Arrow Connector 53"/>
            <p:cNvCxnSpPr>
              <a:endCxn id="7" idx="0"/>
            </p:cNvCxnSpPr>
            <p:nvPr/>
          </p:nvCxnSpPr>
          <p:spPr>
            <a:xfrm flipH="1">
              <a:off x="1824309" y="5235388"/>
              <a:ext cx="4491" cy="44031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52382" y="762000"/>
              <a:ext cx="9906004" cy="5567088"/>
              <a:chOff x="152382" y="762000"/>
              <a:chExt cx="9906004" cy="5567088"/>
            </a:xfrm>
          </p:grpSpPr>
          <p:grpSp>
            <p:nvGrpSpPr>
              <p:cNvPr id="36" name="Group 35"/>
              <p:cNvGrpSpPr/>
              <p:nvPr/>
            </p:nvGrpSpPr>
            <p:grpSpPr>
              <a:xfrm>
                <a:off x="152382" y="762000"/>
                <a:ext cx="9906004" cy="5567088"/>
                <a:chOff x="394437" y="762000"/>
                <a:chExt cx="9906004" cy="5567088"/>
              </a:xfrm>
            </p:grpSpPr>
            <p:sp>
              <p:nvSpPr>
                <p:cNvPr id="4" name="Rectangle 3"/>
                <p:cNvSpPr/>
                <p:nvPr/>
              </p:nvSpPr>
              <p:spPr>
                <a:xfrm>
                  <a:off x="2438401" y="762000"/>
                  <a:ext cx="3343854" cy="859578"/>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TAVR Implantation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during May 2012 and Dec 2017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n=1606</a:t>
                  </a:r>
                </a:p>
              </p:txBody>
            </p:sp>
            <p:sp>
              <p:nvSpPr>
                <p:cNvPr id="5" name="Rectangle 4"/>
                <p:cNvSpPr/>
                <p:nvPr/>
              </p:nvSpPr>
              <p:spPr>
                <a:xfrm>
                  <a:off x="2438401" y="3380732"/>
                  <a:ext cx="3343854" cy="49202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post-TAVR CTA n=821</a:t>
                  </a:r>
                </a:p>
              </p:txBody>
            </p:sp>
            <p:sp>
              <p:nvSpPr>
                <p:cNvPr id="6" name="Rectangle 5"/>
                <p:cNvSpPr/>
                <p:nvPr/>
              </p:nvSpPr>
              <p:spPr>
                <a:xfrm>
                  <a:off x="2438400" y="4483392"/>
                  <a:ext cx="3343854" cy="49202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post-TAVR CTA n=804</a:t>
                  </a:r>
                </a:p>
              </p:txBody>
            </p:sp>
            <p:sp>
              <p:nvSpPr>
                <p:cNvPr id="7" name="Rectangle 6"/>
                <p:cNvSpPr/>
                <p:nvPr/>
              </p:nvSpPr>
              <p:spPr>
                <a:xfrm>
                  <a:off x="394437" y="5675699"/>
                  <a:ext cx="3343854" cy="65338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Patients without HALT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n=689</a:t>
                  </a:r>
                </a:p>
              </p:txBody>
            </p:sp>
            <p:sp>
              <p:nvSpPr>
                <p:cNvPr id="8" name="Rectangle 7"/>
                <p:cNvSpPr/>
                <p:nvPr/>
              </p:nvSpPr>
              <p:spPr>
                <a:xfrm>
                  <a:off x="4580955" y="5675699"/>
                  <a:ext cx="3343854" cy="653389"/>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Patients with HALT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n=115</a:t>
                  </a:r>
                </a:p>
              </p:txBody>
            </p:sp>
            <p:sp>
              <p:nvSpPr>
                <p:cNvPr id="9" name="Rectangle 8"/>
                <p:cNvSpPr/>
                <p:nvPr/>
              </p:nvSpPr>
              <p:spPr>
                <a:xfrm>
                  <a:off x="6660779" y="1203336"/>
                  <a:ext cx="3397622" cy="1880523"/>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Missing post-TAVR-CTA n=785 due to</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a:t>
                  </a: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enial of repeat CTA</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t>
                  </a: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enal failure</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a:t>
                  </a: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ogistic reasons</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a:t>
                  </a: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everely reduced general state of health</a:t>
                  </a:r>
                </a:p>
              </p:txBody>
            </p:sp>
            <p:sp>
              <p:nvSpPr>
                <p:cNvPr id="13" name="Rectangle 12"/>
                <p:cNvSpPr/>
                <p:nvPr/>
              </p:nvSpPr>
              <p:spPr>
                <a:xfrm>
                  <a:off x="6660780" y="3700529"/>
                  <a:ext cx="3397622" cy="853545"/>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17 patients on intermittent oral anticoagulation due to early HALT</a:t>
                  </a:r>
                </a:p>
              </p:txBody>
            </p:sp>
            <p:sp>
              <p:nvSpPr>
                <p:cNvPr id="14" name="TextBox 13"/>
                <p:cNvSpPr txBox="1"/>
                <p:nvPr/>
              </p:nvSpPr>
              <p:spPr>
                <a:xfrm>
                  <a:off x="1196792" y="2654968"/>
                  <a:ext cx="286870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Median interval between TAVR and CTA  5 days</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6" name="Straight Arrow Connector 15"/>
                <p:cNvCxnSpPr>
                  <a:stCxn id="4" idx="2"/>
                  <a:endCxn id="5" idx="0"/>
                </p:cNvCxnSpPr>
                <p:nvPr/>
              </p:nvCxnSpPr>
              <p:spPr>
                <a:xfrm>
                  <a:off x="4110328" y="1621578"/>
                  <a:ext cx="0" cy="175915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a:endCxn id="6" idx="0"/>
                </p:cNvCxnSpPr>
                <p:nvPr/>
              </p:nvCxnSpPr>
              <p:spPr>
                <a:xfrm flipH="1">
                  <a:off x="4110327" y="3872757"/>
                  <a:ext cx="1" cy="61063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110327" y="4975417"/>
                  <a:ext cx="0" cy="25997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066364" y="5235388"/>
                  <a:ext cx="418651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13" idx="1"/>
                </p:cNvCxnSpPr>
                <p:nvPr/>
              </p:nvCxnSpPr>
              <p:spPr>
                <a:xfrm>
                  <a:off x="4110327" y="4127302"/>
                  <a:ext cx="255045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110327" y="2156572"/>
                  <a:ext cx="2550452"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960653" y="5817232"/>
                  <a:ext cx="233978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Occurrence: 16.0%</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cxnSp>
            <p:nvCxnSpPr>
              <p:cNvPr id="59" name="Straight Arrow Connector 58"/>
              <p:cNvCxnSpPr>
                <a:endCxn id="8" idx="0"/>
              </p:cNvCxnSpPr>
              <p:nvPr/>
            </p:nvCxnSpPr>
            <p:spPr>
              <a:xfrm flipH="1">
                <a:off x="6010827" y="5235388"/>
                <a:ext cx="4491" cy="44031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76473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35858"/>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Early HALT Study: A Brief Study Flowchart and Main Findings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047129" y="6499412"/>
            <a:ext cx="52398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Hein et al., J Am Coll Cardiol Intv 2022;15:1113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9" name="Group 8"/>
          <p:cNvGrpSpPr/>
          <p:nvPr/>
        </p:nvGrpSpPr>
        <p:grpSpPr>
          <a:xfrm>
            <a:off x="70991" y="1622613"/>
            <a:ext cx="10162220" cy="4338918"/>
            <a:chOff x="70991" y="1586753"/>
            <a:chExt cx="10162220" cy="4338918"/>
          </a:xfrm>
        </p:grpSpPr>
        <p:sp>
          <p:nvSpPr>
            <p:cNvPr id="8" name="Rectangle 7"/>
            <p:cNvSpPr/>
            <p:nvPr/>
          </p:nvSpPr>
          <p:spPr>
            <a:xfrm>
              <a:off x="70991" y="1586753"/>
              <a:ext cx="10162220" cy="4338918"/>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24782" y="1713910"/>
              <a:ext cx="492234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Brief Study Flowchart</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252955" y="1694329"/>
              <a:ext cx="492234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Main Findings for Mortality and SVD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781" y="2241176"/>
              <a:ext cx="4922348" cy="350573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2956" y="2241176"/>
              <a:ext cx="4922348" cy="3505735"/>
            </a:xfrm>
            <a:prstGeom prst="rect">
              <a:avLst/>
            </a:prstGeom>
          </p:spPr>
        </p:pic>
      </p:grpSp>
    </p:spTree>
    <p:extLst>
      <p:ext uri="{BB962C8B-B14F-4D97-AF65-F5344CB8AC3E}">
        <p14:creationId xmlns:p14="http://schemas.microsoft.com/office/powerpoint/2010/main" val="1486967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itle 1"/>
          <p:cNvSpPr txBox="1">
            <a:spLocks noGrp="1"/>
          </p:cNvSpPr>
          <p:nvPr>
            <p:ph type="title"/>
          </p:nvPr>
        </p:nvSpPr>
        <p:spPr>
          <a:xfrm>
            <a:off x="0" y="174130"/>
            <a:ext cx="10287000" cy="717548"/>
          </a:xfrm>
          <a:prstGeom prst="rect">
            <a:avLst/>
          </a:prstGeom>
        </p:spPr>
        <p:txBody>
          <a:bodyPr/>
          <a:lstStyle>
            <a:lvl1pPr>
              <a:defRPr sz="3200">
                <a:latin typeface="Arial"/>
                <a:ea typeface="Arial"/>
                <a:cs typeface="Arial"/>
                <a:sym typeface="Arial"/>
              </a:defRPr>
            </a:lvl1pPr>
          </a:lstStyle>
          <a:p>
            <a:r>
              <a:rPr sz="4000" dirty="0"/>
              <a:t> T</a:t>
            </a:r>
            <a:r>
              <a:rPr lang="en-US" sz="4000" dirty="0"/>
              <a:t>TE</a:t>
            </a:r>
            <a:endParaRPr sz="4000" dirty="0"/>
          </a:p>
        </p:txBody>
      </p:sp>
      <p:sp>
        <p:nvSpPr>
          <p:cNvPr id="506" name="Subtitle 2"/>
          <p:cNvSpPr txBox="1"/>
          <p:nvPr/>
        </p:nvSpPr>
        <p:spPr>
          <a:xfrm>
            <a:off x="0" y="5915689"/>
            <a:ext cx="10287000" cy="410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a:spAutoFit/>
          </a:bodyPr>
          <a:lstStyle>
            <a:lvl1pPr algn="ctr" defTabSz="685800">
              <a:lnSpc>
                <a:spcPct val="90000"/>
              </a:lnSpc>
              <a:spcBef>
                <a:spcPts val="700"/>
              </a:spcBef>
              <a:defRPr sz="2000" b="1">
                <a:solidFill>
                  <a:srgbClr val="FFFFFF"/>
                </a:solidFill>
                <a:latin typeface="Arial"/>
                <a:ea typeface="Arial"/>
                <a:cs typeface="Arial"/>
                <a:sym typeface="Arial"/>
              </a:defRPr>
            </a:lvl1pPr>
          </a:lstStyle>
          <a:p>
            <a:pPr marL="0" marR="0" lvl="0" indent="0" algn="ctr" defTabSz="771525" rtl="0" eaLnBrk="1" fontAlgn="auto" latinLnBrk="0" hangingPunct="0">
              <a:lnSpc>
                <a:spcPct val="90000"/>
              </a:lnSpc>
              <a:spcBef>
                <a:spcPts val="788"/>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Prosthetic valve degeneration with severe AS and AR, no PVL</a:t>
            </a:r>
            <a:endParaRPr kumimoji="0" sz="2400" b="1" i="0" u="none" strike="noStrike" kern="0" cap="none" spc="0" normalizeH="0" baseline="0" noProof="0" dirty="0">
              <a:ln>
                <a:noFill/>
              </a:ln>
              <a:solidFill>
                <a:srgbClr val="FFFFFF"/>
              </a:solidFill>
              <a:effectLst/>
              <a:uLnTx/>
              <a:uFillTx/>
              <a:latin typeface="Arial"/>
              <a:cs typeface="Arial"/>
              <a:sym typeface="Arial"/>
            </a:endParaRPr>
          </a:p>
        </p:txBody>
      </p:sp>
      <p:pic>
        <p:nvPicPr>
          <p:cNvPr id="508" name="Picture 1" descr="Picture 1"/>
          <p:cNvPicPr>
            <a:picLocks noChangeAspect="1"/>
          </p:cNvPicPr>
          <p:nvPr/>
        </p:nvPicPr>
        <p:blipFill>
          <a:blip r:embed="rId4"/>
          <a:stretch>
            <a:fillRect/>
          </a:stretch>
        </p:blipFill>
        <p:spPr>
          <a:xfrm>
            <a:off x="9970887" y="0"/>
            <a:ext cx="316113" cy="348260"/>
          </a:xfrm>
          <a:prstGeom prst="rect">
            <a:avLst/>
          </a:prstGeom>
          <a:ln w="12700">
            <a:miter lim="400000"/>
          </a:ln>
        </p:spPr>
      </p:pic>
      <p:pic>
        <p:nvPicPr>
          <p:cNvPr id="4" name="Picture 3"/>
          <p:cNvPicPr>
            <a:picLocks noChangeAspect="1"/>
          </p:cNvPicPr>
          <p:nvPr/>
        </p:nvPicPr>
        <p:blipFill>
          <a:blip r:embed="rId5"/>
          <a:stretch>
            <a:fillRect/>
          </a:stretch>
        </p:blipFill>
        <p:spPr>
          <a:xfrm>
            <a:off x="4889586" y="1431985"/>
            <a:ext cx="5397413" cy="3545457"/>
          </a:xfrm>
          <a:prstGeom prst="rect">
            <a:avLst/>
          </a:prstGeom>
        </p:spPr>
      </p:pic>
      <p:pic>
        <p:nvPicPr>
          <p:cNvPr id="6" name="694C87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9396" y="1431985"/>
            <a:ext cx="4572000" cy="3572263"/>
          </a:xfrm>
          <a:prstGeom prst="rect">
            <a:avLst/>
          </a:prstGeom>
        </p:spPr>
      </p:pic>
    </p:spTree>
    <p:extLst>
      <p:ext uri="{BB962C8B-B14F-4D97-AF65-F5344CB8AC3E}">
        <p14:creationId xmlns:p14="http://schemas.microsoft.com/office/powerpoint/2010/main" val="2570604887"/>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093"/>
            <a:ext cx="10287000" cy="6257365"/>
          </a:xfrm>
          <a:prstGeom prst="rect">
            <a:avLst/>
          </a:prstGeom>
        </p:spPr>
      </p:pic>
    </p:spTree>
    <p:extLst>
      <p:ext uri="{BB962C8B-B14F-4D97-AF65-F5344CB8AC3E}">
        <p14:creationId xmlns:p14="http://schemas.microsoft.com/office/powerpoint/2010/main" val="2562399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459"/>
            <a:ext cx="10287000" cy="5844988"/>
          </a:xfrm>
          <a:prstGeom prst="rect">
            <a:avLst/>
          </a:prstGeom>
        </p:spPr>
      </p:pic>
    </p:spTree>
    <p:extLst>
      <p:ext uri="{BB962C8B-B14F-4D97-AF65-F5344CB8AC3E}">
        <p14:creationId xmlns:p14="http://schemas.microsoft.com/office/powerpoint/2010/main" val="173599491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7926"/>
            <a:ext cx="10287000"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Summary Forest Plot of Major Bleeding, Need for Transfusion, and Vasc Access Complications in Women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vs Men at 30 Days After TAVR</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235388" y="6472520"/>
            <a:ext cx="5051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Saad</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2018;11:24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 y="1426129"/>
            <a:ext cx="10058400" cy="5007504"/>
          </a:xfrm>
          <a:prstGeom prst="rect">
            <a:avLst/>
          </a:prstGeom>
        </p:spPr>
      </p:pic>
    </p:spTree>
    <p:extLst>
      <p:ext uri="{BB962C8B-B14F-4D97-AF65-F5344CB8AC3E}">
        <p14:creationId xmlns:p14="http://schemas.microsoft.com/office/powerpoint/2010/main" val="332853359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15" y="995241"/>
            <a:ext cx="10058400" cy="5468312"/>
          </a:xfrm>
          <a:prstGeom prst="rect">
            <a:avLst/>
          </a:prstGeom>
        </p:spPr>
      </p:pic>
      <p:sp>
        <p:nvSpPr>
          <p:cNvPr id="4" name="TextBox 3"/>
          <p:cNvSpPr txBox="1"/>
          <p:nvPr/>
        </p:nvSpPr>
        <p:spPr>
          <a:xfrm>
            <a:off x="0" y="17926"/>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Summary Forest Plot of Stroke/TIA, MI, and CV Mortality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in Women vs Men at Long-Term F/U After TAVR</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5235388" y="6472520"/>
            <a:ext cx="50516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Saad</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et al., J Am Coll Cardiol Intv 2018;11:24</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134521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5649"/>
            <a:ext cx="10058400" cy="4582552"/>
          </a:xfrm>
          <a:prstGeom prst="rect">
            <a:avLst/>
          </a:prstGeom>
        </p:spPr>
      </p:pic>
    </p:spTree>
    <p:extLst>
      <p:ext uri="{BB962C8B-B14F-4D97-AF65-F5344CB8AC3E}">
        <p14:creationId xmlns:p14="http://schemas.microsoft.com/office/powerpoint/2010/main" val="150003765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7881"/>
            <a:ext cx="10287000" cy="6122895"/>
          </a:xfrm>
          <a:prstGeom prst="rect">
            <a:avLst/>
          </a:prstGeom>
        </p:spPr>
      </p:pic>
    </p:spTree>
    <p:extLst>
      <p:ext uri="{BB962C8B-B14F-4D97-AF65-F5344CB8AC3E}">
        <p14:creationId xmlns:p14="http://schemas.microsoft.com/office/powerpoint/2010/main" val="51306925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0586"/>
            <a:ext cx="1027169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Sex Difference in Anatomies and Outcomes Following TAVR in Bicuspid AS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172634" y="6526305"/>
            <a:ext cx="51143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He et al., J Am Coll Cardiol Intv 2022;15:1652</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0894" y="1216351"/>
            <a:ext cx="7207625" cy="5308649"/>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936063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8565"/>
            <a:ext cx="10287000" cy="6024282"/>
          </a:xfrm>
          <a:prstGeom prst="rect">
            <a:avLst/>
          </a:prstGeom>
        </p:spPr>
      </p:pic>
    </p:spTree>
    <p:extLst>
      <p:ext uri="{BB962C8B-B14F-4D97-AF65-F5344CB8AC3E}">
        <p14:creationId xmlns:p14="http://schemas.microsoft.com/office/powerpoint/2010/main" val="372452868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0"/>
            <a:ext cx="9099176" cy="6858000"/>
          </a:xfrm>
          <a:prstGeom prst="rect">
            <a:avLst/>
          </a:prstGeom>
        </p:spPr>
      </p:pic>
    </p:spTree>
    <p:extLst>
      <p:ext uri="{BB962C8B-B14F-4D97-AF65-F5344CB8AC3E}">
        <p14:creationId xmlns:p14="http://schemas.microsoft.com/office/powerpoint/2010/main" val="23264377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28"/>
            <a:ext cx="10287000"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ITAL-neo Registry: Similarities and Differences Between the ACURATE neo and ACURATE neo2 THV</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814047" y="6526304"/>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Buono et al., J Am Coll Cardiol Intv 2022;15:1101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65" y="1239514"/>
            <a:ext cx="10058400" cy="4912783"/>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4258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itle 1"/>
          <p:cNvSpPr txBox="1">
            <a:spLocks noGrp="1"/>
          </p:cNvSpPr>
          <p:nvPr>
            <p:ph type="title"/>
          </p:nvPr>
        </p:nvSpPr>
        <p:spPr>
          <a:xfrm>
            <a:off x="0" y="174130"/>
            <a:ext cx="10287000" cy="717548"/>
          </a:xfrm>
          <a:prstGeom prst="rect">
            <a:avLst/>
          </a:prstGeom>
        </p:spPr>
        <p:txBody>
          <a:bodyPr/>
          <a:lstStyle>
            <a:lvl1pPr>
              <a:defRPr sz="3200">
                <a:latin typeface="Arial"/>
                <a:ea typeface="Arial"/>
                <a:cs typeface="Arial"/>
                <a:sym typeface="Arial"/>
              </a:defRPr>
            </a:lvl1pPr>
          </a:lstStyle>
          <a:p>
            <a:r>
              <a:rPr sz="4000" dirty="0"/>
              <a:t> T</a:t>
            </a:r>
            <a:r>
              <a:rPr lang="en-US" sz="4000" dirty="0"/>
              <a:t>EE</a:t>
            </a:r>
            <a:endParaRPr sz="4000" dirty="0"/>
          </a:p>
        </p:txBody>
      </p:sp>
      <p:sp>
        <p:nvSpPr>
          <p:cNvPr id="506" name="Subtitle 2"/>
          <p:cNvSpPr txBox="1"/>
          <p:nvPr/>
        </p:nvSpPr>
        <p:spPr>
          <a:xfrm>
            <a:off x="404386" y="6033086"/>
            <a:ext cx="9882614" cy="742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576" tIns="38576" rIns="38576" bIns="38576">
            <a:spAutoFit/>
          </a:bodyPr>
          <a:lstStyle>
            <a:lvl1pPr algn="ctr" defTabSz="685800">
              <a:lnSpc>
                <a:spcPct val="90000"/>
              </a:lnSpc>
              <a:spcBef>
                <a:spcPts val="700"/>
              </a:spcBef>
              <a:defRPr sz="2000" b="1">
                <a:solidFill>
                  <a:srgbClr val="FFFFFF"/>
                </a:solidFill>
                <a:latin typeface="Arial"/>
                <a:ea typeface="Arial"/>
                <a:cs typeface="Arial"/>
                <a:sym typeface="Arial"/>
              </a:defRPr>
            </a:lvl1pPr>
          </a:lstStyle>
          <a:p>
            <a:pPr marL="0" marR="0" lvl="0" indent="0" algn="ctr" defTabSz="771525" rtl="0" eaLnBrk="1" fontAlgn="auto" latinLnBrk="0" hangingPunct="0">
              <a:lnSpc>
                <a:spcPct val="90000"/>
              </a:lnSpc>
              <a:spcBef>
                <a:spcPts val="788"/>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cs typeface="Arial"/>
                <a:sym typeface="Arial"/>
              </a:rPr>
              <a:t>SAVR (25mm Mosaic) structural valve degeneration with severe stenosis and </a:t>
            </a:r>
            <a:r>
              <a:rPr kumimoji="0" lang="en-US" sz="2400" b="1" i="0" u="none" strike="noStrike" kern="0" cap="none" spc="0" normalizeH="0" baseline="0" noProof="0" dirty="0" smtClean="0">
                <a:ln>
                  <a:noFill/>
                </a:ln>
                <a:solidFill>
                  <a:srgbClr val="FFFFFF"/>
                </a:solidFill>
                <a:effectLst/>
                <a:uLnTx/>
                <a:uFillTx/>
                <a:latin typeface="Arial"/>
                <a:cs typeface="Arial"/>
                <a:sym typeface="Arial"/>
              </a:rPr>
              <a:t>trans-</a:t>
            </a:r>
            <a:r>
              <a:rPr kumimoji="0" lang="en-US" sz="2400" b="1" i="0" u="none" strike="noStrike" kern="0" cap="none" spc="0" normalizeH="0" baseline="0" noProof="0" dirty="0" err="1" smtClean="0">
                <a:ln>
                  <a:noFill/>
                </a:ln>
                <a:solidFill>
                  <a:srgbClr val="FFFFFF"/>
                </a:solidFill>
                <a:effectLst/>
                <a:uLnTx/>
                <a:uFillTx/>
                <a:latin typeface="Arial"/>
                <a:cs typeface="Arial"/>
                <a:sym typeface="Arial"/>
              </a:rPr>
              <a:t>valvular</a:t>
            </a:r>
            <a:r>
              <a:rPr kumimoji="0" lang="en-US" sz="2400" b="1" i="0" u="none" strike="noStrike" kern="0" cap="none" spc="0" normalizeH="0" baseline="0" noProof="0" dirty="0" smtClean="0">
                <a:ln>
                  <a:noFill/>
                </a:ln>
                <a:solidFill>
                  <a:srgbClr val="FFFFFF"/>
                </a:solidFill>
                <a:effectLst/>
                <a:uLnTx/>
                <a:uFillTx/>
                <a:latin typeface="Arial"/>
                <a:cs typeface="Arial"/>
                <a:sym typeface="Arial"/>
              </a:rPr>
              <a:t> </a:t>
            </a:r>
            <a:r>
              <a:rPr kumimoji="0" lang="en-US" sz="2400" b="1" i="0" u="none" strike="noStrike" kern="0" cap="none" spc="0" normalizeH="0" baseline="0" noProof="0" dirty="0">
                <a:ln>
                  <a:noFill/>
                </a:ln>
                <a:solidFill>
                  <a:srgbClr val="FFFFFF"/>
                </a:solidFill>
                <a:effectLst/>
                <a:uLnTx/>
                <a:uFillTx/>
                <a:latin typeface="Arial"/>
                <a:cs typeface="Arial"/>
                <a:sym typeface="Arial"/>
              </a:rPr>
              <a:t>AR, no PVL</a:t>
            </a:r>
            <a:endParaRPr kumimoji="0" sz="2400" b="1" i="0" u="none" strike="noStrike" kern="0" cap="none" spc="0" normalizeH="0" baseline="0" noProof="0" dirty="0">
              <a:ln>
                <a:noFill/>
              </a:ln>
              <a:solidFill>
                <a:srgbClr val="FFFFFF"/>
              </a:solidFill>
              <a:effectLst/>
              <a:uLnTx/>
              <a:uFillTx/>
              <a:latin typeface="Arial"/>
              <a:cs typeface="Arial"/>
              <a:sym typeface="Arial"/>
            </a:endParaRPr>
          </a:p>
        </p:txBody>
      </p:sp>
      <p:pic>
        <p:nvPicPr>
          <p:cNvPr id="508" name="Picture 1" descr="Picture 1"/>
          <p:cNvPicPr>
            <a:picLocks noChangeAspect="1"/>
          </p:cNvPicPr>
          <p:nvPr/>
        </p:nvPicPr>
        <p:blipFill>
          <a:blip r:embed="rId4"/>
          <a:stretch>
            <a:fillRect/>
          </a:stretch>
        </p:blipFill>
        <p:spPr>
          <a:xfrm>
            <a:off x="9970887" y="0"/>
            <a:ext cx="316113" cy="348260"/>
          </a:xfrm>
          <a:prstGeom prst="rect">
            <a:avLst/>
          </a:prstGeom>
          <a:ln w="12700">
            <a:miter lim="400000"/>
          </a:ln>
        </p:spPr>
      </p:pic>
      <p:pic>
        <p:nvPicPr>
          <p:cNvPr id="2" name="E70E68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21982" y="1009075"/>
            <a:ext cx="7043036" cy="4906614"/>
          </a:xfrm>
          <a:prstGeom prst="rect">
            <a:avLst/>
          </a:prstGeom>
        </p:spPr>
      </p:pic>
    </p:spTree>
    <p:extLst>
      <p:ext uri="{BB962C8B-B14F-4D97-AF65-F5344CB8AC3E}">
        <p14:creationId xmlns:p14="http://schemas.microsoft.com/office/powerpoint/2010/main" val="1836968624"/>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0" y="17928"/>
            <a:ext cx="10287000"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ITAL-neo Registry: Lower Frequency of Moderate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or Greater Paravalvular AR with the ACURATE neo2</a:t>
            </a:r>
            <a:endParaRPr kumimoji="0" lang="en-US" sz="31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814047" y="6526304"/>
            <a:ext cx="547295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Buono et al., J Am Coll Cardiol Intv 2022;15:1101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71" y="1046437"/>
            <a:ext cx="9860258" cy="547090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09164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6" y="258416"/>
            <a:ext cx="9932047" cy="6510131"/>
          </a:xfrm>
          <a:prstGeom prst="rect">
            <a:avLst/>
          </a:prstGeom>
        </p:spPr>
      </p:pic>
    </p:spTree>
    <p:extLst>
      <p:ext uri="{BB962C8B-B14F-4D97-AF65-F5344CB8AC3E}">
        <p14:creationId xmlns:p14="http://schemas.microsoft.com/office/powerpoint/2010/main" val="29093512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47079" y="18948"/>
            <a:ext cx="9294485" cy="954107"/>
          </a:xfrm>
          <a:prstGeom prst="rect">
            <a:avLst/>
          </a:prstGeom>
          <a:noFill/>
        </p:spPr>
        <p:txBody>
          <a:bodyPr wrap="square" rtlCol="0">
            <a:spAutoFit/>
          </a:bodyPr>
          <a:lstStyle/>
          <a:p>
            <a:pPr algn="ctr" defTabSz="385763"/>
            <a:r>
              <a:rPr lang="en-US" sz="2800" b="1" dirty="0">
                <a:solidFill>
                  <a:srgbClr val="FFFF00"/>
                </a:solidFill>
                <a:latin typeface="Arial" panose="020B0604020202020204" pitchFamily="34" charset="0"/>
                <a:cs typeface="Arial" panose="020B0604020202020204" pitchFamily="34" charset="0"/>
              </a:rPr>
              <a:t>The Hydra CE Study: Safety and Clinical Performance</a:t>
            </a:r>
          </a:p>
          <a:p>
            <a:pPr algn="ctr" defTabSz="385763"/>
            <a:r>
              <a:rPr lang="en-US" sz="2800" b="1" dirty="0">
                <a:solidFill>
                  <a:srgbClr val="FFFF00"/>
                </a:solidFill>
                <a:latin typeface="Arial" panose="020B0604020202020204" pitchFamily="34" charset="0"/>
                <a:cs typeface="Arial" panose="020B0604020202020204" pitchFamily="34" charset="0"/>
              </a:rPr>
              <a:t> of Hydra Self-Expanding Transcatheter Aortic Valve</a:t>
            </a:r>
          </a:p>
        </p:txBody>
      </p:sp>
      <p:sp>
        <p:nvSpPr>
          <p:cNvPr id="3" name="TextBox 2"/>
          <p:cNvSpPr txBox="1"/>
          <p:nvPr/>
        </p:nvSpPr>
        <p:spPr>
          <a:xfrm>
            <a:off x="4114799" y="6467797"/>
            <a:ext cx="6072810" cy="400110"/>
          </a:xfrm>
          <a:prstGeom prst="rect">
            <a:avLst/>
          </a:prstGeom>
          <a:noFill/>
        </p:spPr>
        <p:txBody>
          <a:bodyPr wrap="square" rtlCol="0">
            <a:spAutoFit/>
          </a:bodyPr>
          <a:lstStyle/>
          <a:p>
            <a:pPr defTabSz="385763"/>
            <a:r>
              <a:rPr lang="en-US" sz="2000" b="1" i="1" dirty="0" err="1">
                <a:solidFill>
                  <a:srgbClr val="FFFF00"/>
                </a:solidFill>
                <a:latin typeface="Arial" panose="020B0604020202020204" pitchFamily="34" charset="0"/>
                <a:cs typeface="Arial" panose="020B0604020202020204" pitchFamily="34" charset="0"/>
              </a:rPr>
              <a:t>Aidietis</a:t>
            </a:r>
            <a:r>
              <a:rPr lang="en-US" sz="2000" b="1" i="1" dirty="0">
                <a:solidFill>
                  <a:srgbClr val="FFFF00"/>
                </a:solidFill>
                <a:latin typeface="Arial" panose="020B0604020202020204" pitchFamily="34" charset="0"/>
                <a:cs typeface="Arial" panose="020B0604020202020204" pitchFamily="34" charset="0"/>
              </a:rPr>
              <a:t> et al., J Am Coll Cardiol Intv 2022;15;93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8" y="1051372"/>
            <a:ext cx="9442174" cy="523473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930428" y="2162037"/>
            <a:ext cx="2426144" cy="559897"/>
          </a:xfrm>
          <a:prstGeom prst="rect">
            <a:avLst/>
          </a:prstGeom>
          <a:noFill/>
        </p:spPr>
        <p:txBody>
          <a:bodyPr wrap="square" rtlCol="0">
            <a:spAutoFit/>
          </a:bodyPr>
          <a:lstStyle/>
          <a:p>
            <a:pPr algn="ctr" defTabSz="385763">
              <a:tabLst>
                <a:tab pos="1255068" algn="l"/>
                <a:tab pos="1300609" algn="l"/>
                <a:tab pos="1354187" algn="l"/>
              </a:tabLst>
            </a:pPr>
            <a:r>
              <a:rPr lang="en-US" sz="1519" b="1" dirty="0">
                <a:solidFill>
                  <a:prstClr val="black"/>
                </a:solidFill>
                <a:latin typeface="Arial" panose="020B0604020202020204" pitchFamily="34" charset="0"/>
                <a:cs typeface="Arial" panose="020B0604020202020204" pitchFamily="34" charset="0"/>
              </a:rPr>
              <a:t>30-day Death =   7.0%</a:t>
            </a:r>
          </a:p>
          <a:p>
            <a:pPr algn="ctr" defTabSz="417909">
              <a:tabLst>
                <a:tab pos="1255068" algn="l"/>
              </a:tabLst>
            </a:pPr>
            <a:r>
              <a:rPr lang="en-US" sz="1519" b="1" dirty="0">
                <a:solidFill>
                  <a:prstClr val="black"/>
                </a:solidFill>
                <a:latin typeface="Arial" panose="020B0604020202020204" pitchFamily="34" charset="0"/>
                <a:cs typeface="Arial" panose="020B0604020202020204" pitchFamily="34" charset="0"/>
              </a:rPr>
              <a:t>1-Yr Death     	= 14.6% </a:t>
            </a:r>
          </a:p>
        </p:txBody>
      </p:sp>
    </p:spTree>
    <p:extLst>
      <p:ext uri="{BB962C8B-B14F-4D97-AF65-F5344CB8AC3E}">
        <p14:creationId xmlns:p14="http://schemas.microsoft.com/office/powerpoint/2010/main" val="1086560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52" y="407504"/>
            <a:ext cx="9609911" cy="6361043"/>
          </a:xfrm>
          <a:prstGeom prst="rect">
            <a:avLst/>
          </a:prstGeom>
        </p:spPr>
      </p:pic>
    </p:spTree>
    <p:extLst>
      <p:ext uri="{BB962C8B-B14F-4D97-AF65-F5344CB8AC3E}">
        <p14:creationId xmlns:p14="http://schemas.microsoft.com/office/powerpoint/2010/main" val="30208524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4350" y="147387"/>
            <a:ext cx="9258300" cy="964406"/>
          </a:xfrm>
        </p:spPr>
        <p:txBody>
          <a:bodyPr>
            <a:noAutofit/>
          </a:bodyPr>
          <a:lstStyle/>
          <a:p>
            <a:r>
              <a:rPr lang="en-US" sz="3600" b="1" dirty="0">
                <a:solidFill>
                  <a:srgbClr val="FFFF00"/>
                </a:solidFill>
                <a:latin typeface="Arial" panose="020B0604020202020204" pitchFamily="34" charset="0"/>
                <a:cs typeface="Arial" panose="020B0604020202020204" pitchFamily="34" charset="0"/>
              </a:rPr>
              <a:t>MyVal – Balloon Expandable THV Design Concept</a:t>
            </a:r>
            <a:endParaRPr lang="en-US" sz="3600" b="1" dirty="0">
              <a:solidFill>
                <a:srgbClr val="FFFF00"/>
              </a:solidFill>
              <a:latin typeface="Arial" panose="020B0604020202020204" pitchFamily="34" charset="0"/>
              <a:cs typeface="Arial" panose="020B0604020202020204" pitchFamily="34" charset="0"/>
            </a:endParaRPr>
          </a:p>
        </p:txBody>
      </p:sp>
      <p:grpSp>
        <p:nvGrpSpPr>
          <p:cNvPr id="4" name="Group 3"/>
          <p:cNvGrpSpPr/>
          <p:nvPr/>
        </p:nvGrpSpPr>
        <p:grpSpPr>
          <a:xfrm>
            <a:off x="205356" y="2226665"/>
            <a:ext cx="9882067" cy="3501566"/>
            <a:chOff x="300125" y="1947987"/>
            <a:chExt cx="8784060" cy="4150004"/>
          </a:xfrm>
        </p:grpSpPr>
        <p:pic>
          <p:nvPicPr>
            <p:cNvPr id="3" name="Picture 2" descr="new myval.png"/>
            <p:cNvPicPr>
              <a:picLocks noChangeAspect="1"/>
            </p:cNvPicPr>
            <p:nvPr/>
          </p:nvPicPr>
          <p:blipFill rotWithShape="1">
            <a:blip r:embed="rId3" cstate="print">
              <a:extLst>
                <a:ext uri="{28A0092B-C50C-407E-A947-70E740481C1C}">
                  <a14:useLocalDpi xmlns:a14="http://schemas.microsoft.com/office/drawing/2010/main" val="0"/>
                </a:ext>
              </a:extLst>
            </a:blip>
            <a:srcRect l="1973" t="12147" r="9233" b="8107"/>
            <a:stretch/>
          </p:blipFill>
          <p:spPr>
            <a:xfrm>
              <a:off x="3125961" y="1947987"/>
              <a:ext cx="3207804" cy="3240000"/>
            </a:xfrm>
            <a:prstGeom prst="rect">
              <a:avLst/>
            </a:prstGeom>
            <a:ln>
              <a:noFill/>
            </a:ln>
            <a:effectLst>
              <a:outerShdw blurRad="292100" dist="139700" dir="2700000" algn="tl" rotWithShape="0">
                <a:srgbClr val="333333">
                  <a:alpha val="65000"/>
                </a:srgbClr>
              </a:outerShdw>
            </a:effectLst>
          </p:spPr>
        </p:pic>
        <p:cxnSp>
          <p:nvCxnSpPr>
            <p:cNvPr id="47" name="Straight Connector 46"/>
            <p:cNvCxnSpPr/>
            <p:nvPr/>
          </p:nvCxnSpPr>
          <p:spPr>
            <a:xfrm flipV="1">
              <a:off x="6126293" y="2616544"/>
              <a:ext cx="503996" cy="0"/>
            </a:xfrm>
            <a:prstGeom prst="line">
              <a:avLst/>
            </a:prstGeom>
            <a:ln>
              <a:solidFill>
                <a:srgbClr val="FFFF66"/>
              </a:solidFill>
            </a:ln>
          </p:spPr>
          <p:style>
            <a:lnRef idx="2">
              <a:schemeClr val="accent1"/>
            </a:lnRef>
            <a:fillRef idx="0">
              <a:schemeClr val="accent1"/>
            </a:fillRef>
            <a:effectRef idx="1">
              <a:schemeClr val="accent1"/>
            </a:effectRef>
            <a:fontRef idx="minor">
              <a:schemeClr val="tx1"/>
            </a:fontRef>
          </p:style>
        </p:cxnSp>
        <p:sp>
          <p:nvSpPr>
            <p:cNvPr id="12" name="Right Brace 11"/>
            <p:cNvSpPr/>
            <p:nvPr/>
          </p:nvSpPr>
          <p:spPr>
            <a:xfrm flipH="1">
              <a:off x="753718" y="2301592"/>
              <a:ext cx="360000" cy="2591999"/>
            </a:xfrm>
            <a:prstGeom prst="rightBrace">
              <a:avLst/>
            </a:prstGeom>
            <a:ln>
              <a:solidFill>
                <a:srgbClr val="FFFF6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514350"/>
              <a:endParaRPr lang="en-US" sz="2025">
                <a:solidFill>
                  <a:prstClr val="black"/>
                </a:solidFill>
                <a:latin typeface="Calibri"/>
              </a:endParaRPr>
            </a:p>
          </p:txBody>
        </p:sp>
        <p:sp>
          <p:nvSpPr>
            <p:cNvPr id="13" name="TextBox 12"/>
            <p:cNvSpPr txBox="1"/>
            <p:nvPr/>
          </p:nvSpPr>
          <p:spPr>
            <a:xfrm rot="16200000">
              <a:off x="-603627" y="3341113"/>
              <a:ext cx="2320466" cy="512961"/>
            </a:xfrm>
            <a:prstGeom prst="rect">
              <a:avLst/>
            </a:prstGeom>
            <a:noFill/>
          </p:spPr>
          <p:txBody>
            <a:bodyPr wrap="square" rtlCol="0">
              <a:spAutoFit/>
            </a:bodyPr>
            <a:lstStyle/>
            <a:p>
              <a:pPr algn="ctr" defTabSz="514350"/>
              <a:r>
                <a:rPr lang="en-US" sz="1575" dirty="0">
                  <a:solidFill>
                    <a:srgbClr val="FFFFFF"/>
                  </a:solidFill>
                  <a:latin typeface="Calibri"/>
                </a:rPr>
                <a:t>Hybrid </a:t>
              </a:r>
              <a:r>
                <a:rPr lang="en-US" sz="1575" dirty="0">
                  <a:solidFill>
                    <a:srgbClr val="FFFF66"/>
                  </a:solidFill>
                  <a:latin typeface="Calibri"/>
                </a:rPr>
                <a:t>Honeycomb</a:t>
              </a:r>
              <a:r>
                <a:rPr lang="en-US" sz="1575" dirty="0">
                  <a:solidFill>
                    <a:srgbClr val="FFFFFF"/>
                  </a:solidFill>
                  <a:latin typeface="Calibri"/>
                </a:rPr>
                <a:t> Cell Design Concept</a:t>
              </a:r>
            </a:p>
          </p:txBody>
        </p:sp>
        <p:sp>
          <p:nvSpPr>
            <p:cNvPr id="14" name="Left Brace 13"/>
            <p:cNvSpPr/>
            <p:nvPr/>
          </p:nvSpPr>
          <p:spPr>
            <a:xfrm>
              <a:off x="2447682" y="2403788"/>
              <a:ext cx="359997" cy="1185337"/>
            </a:xfrm>
            <a:prstGeom prst="leftBrace">
              <a:avLst/>
            </a:prstGeom>
            <a:ln>
              <a:solidFill>
                <a:srgbClr val="FFFF6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514350"/>
              <a:endParaRPr lang="en-US" sz="2025">
                <a:solidFill>
                  <a:prstClr val="black"/>
                </a:solidFill>
                <a:latin typeface="Calibri"/>
              </a:endParaRPr>
            </a:p>
          </p:txBody>
        </p:sp>
        <p:sp>
          <p:nvSpPr>
            <p:cNvPr id="15" name="Left Brace 14"/>
            <p:cNvSpPr/>
            <p:nvPr/>
          </p:nvSpPr>
          <p:spPr>
            <a:xfrm>
              <a:off x="2447680" y="3606058"/>
              <a:ext cx="360000" cy="1185337"/>
            </a:xfrm>
            <a:prstGeom prst="leftBrace">
              <a:avLst/>
            </a:prstGeom>
            <a:ln>
              <a:solidFill>
                <a:srgbClr val="FFFF66"/>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514350"/>
              <a:endParaRPr lang="en-US" sz="2025">
                <a:solidFill>
                  <a:prstClr val="black"/>
                </a:solidFill>
                <a:latin typeface="Calibri"/>
              </a:endParaRPr>
            </a:p>
          </p:txBody>
        </p:sp>
        <p:sp>
          <p:nvSpPr>
            <p:cNvPr id="16" name="TextBox 15"/>
            <p:cNvSpPr txBox="1"/>
            <p:nvPr/>
          </p:nvSpPr>
          <p:spPr>
            <a:xfrm>
              <a:off x="994018" y="2519403"/>
              <a:ext cx="1550137" cy="1258464"/>
            </a:xfrm>
            <a:prstGeom prst="rect">
              <a:avLst/>
            </a:prstGeom>
            <a:noFill/>
          </p:spPr>
          <p:txBody>
            <a:bodyPr wrap="square" rtlCol="0">
              <a:spAutoFit/>
            </a:bodyPr>
            <a:lstStyle/>
            <a:p>
              <a:pPr defTabSz="514350"/>
              <a:r>
                <a:rPr lang="en-US" sz="1575" dirty="0">
                  <a:solidFill>
                    <a:srgbClr val="FFFF66"/>
                  </a:solidFill>
                  <a:latin typeface="Calibri"/>
                </a:rPr>
                <a:t>Open cells</a:t>
              </a:r>
              <a:r>
                <a:rPr lang="en-US" sz="1575" dirty="0">
                  <a:solidFill>
                    <a:srgbClr val="FFFFFF"/>
                  </a:solidFill>
                  <a:latin typeface="Calibri"/>
                </a:rPr>
                <a:t> on upper half to ensure un-jailing of coronary </a:t>
              </a:r>
              <a:r>
                <a:rPr lang="en-US" sz="1575" dirty="0" err="1">
                  <a:solidFill>
                    <a:srgbClr val="FFFFFF"/>
                  </a:solidFill>
                  <a:latin typeface="Calibri"/>
                </a:rPr>
                <a:t>ostia</a:t>
              </a:r>
              <a:endParaRPr lang="en-US" sz="1575" dirty="0">
                <a:solidFill>
                  <a:srgbClr val="FFFFFF"/>
                </a:solidFill>
                <a:latin typeface="Calibri"/>
              </a:endParaRPr>
            </a:p>
          </p:txBody>
        </p:sp>
        <p:sp>
          <p:nvSpPr>
            <p:cNvPr id="17" name="TextBox 16"/>
            <p:cNvSpPr txBox="1"/>
            <p:nvPr/>
          </p:nvSpPr>
          <p:spPr>
            <a:xfrm>
              <a:off x="996622" y="3935217"/>
              <a:ext cx="1544929" cy="971206"/>
            </a:xfrm>
            <a:prstGeom prst="rect">
              <a:avLst/>
            </a:prstGeom>
            <a:noFill/>
          </p:spPr>
          <p:txBody>
            <a:bodyPr wrap="square" rtlCol="0">
              <a:spAutoFit/>
            </a:bodyPr>
            <a:lstStyle/>
            <a:p>
              <a:pPr defTabSz="514350"/>
              <a:r>
                <a:rPr lang="en-US" sz="1575" dirty="0">
                  <a:solidFill>
                    <a:srgbClr val="FFFF66"/>
                  </a:solidFill>
                  <a:latin typeface="Calibri"/>
                </a:rPr>
                <a:t>Closed cells </a:t>
              </a:r>
              <a:r>
                <a:rPr lang="en-US" sz="1575" dirty="0">
                  <a:solidFill>
                    <a:srgbClr val="FFFFFF"/>
                  </a:solidFill>
                  <a:latin typeface="Calibri"/>
                </a:rPr>
                <a:t>on lower half for high radial strength</a:t>
              </a:r>
              <a:endParaRPr lang="en-US" sz="1575" dirty="0">
                <a:solidFill>
                  <a:srgbClr val="FFFFFF"/>
                </a:solidFill>
                <a:latin typeface="Calibri"/>
              </a:endParaRPr>
            </a:p>
          </p:txBody>
        </p:sp>
        <p:sp>
          <p:nvSpPr>
            <p:cNvPr id="19" name="TextBox 18"/>
            <p:cNvSpPr txBox="1"/>
            <p:nvPr/>
          </p:nvSpPr>
          <p:spPr>
            <a:xfrm>
              <a:off x="6600191" y="4315207"/>
              <a:ext cx="2483994" cy="683948"/>
            </a:xfrm>
            <a:prstGeom prst="rect">
              <a:avLst/>
            </a:prstGeom>
            <a:noFill/>
          </p:spPr>
          <p:txBody>
            <a:bodyPr wrap="square" rtlCol="0">
              <a:spAutoFit/>
            </a:bodyPr>
            <a:lstStyle/>
            <a:p>
              <a:pPr defTabSz="514350"/>
              <a:r>
                <a:rPr lang="en-US" sz="1575" dirty="0">
                  <a:solidFill>
                    <a:srgbClr val="FFFFFF"/>
                  </a:solidFill>
                  <a:latin typeface="Calibri"/>
                </a:rPr>
                <a:t>External PET buffing to minimize </a:t>
              </a:r>
              <a:r>
                <a:rPr lang="en-US" sz="1575" dirty="0" err="1">
                  <a:solidFill>
                    <a:srgbClr val="FFFFFF"/>
                  </a:solidFill>
                  <a:latin typeface="Calibri"/>
                </a:rPr>
                <a:t>para-valvular</a:t>
              </a:r>
              <a:r>
                <a:rPr lang="en-US" sz="1575" dirty="0">
                  <a:solidFill>
                    <a:srgbClr val="FFFFFF"/>
                  </a:solidFill>
                  <a:latin typeface="Calibri"/>
                </a:rPr>
                <a:t> leaks</a:t>
              </a:r>
              <a:endParaRPr lang="en-US" sz="1575" dirty="0">
                <a:solidFill>
                  <a:srgbClr val="FFFFFF"/>
                </a:solidFill>
                <a:latin typeface="Calibri"/>
              </a:endParaRPr>
            </a:p>
          </p:txBody>
        </p:sp>
        <p:cxnSp>
          <p:nvCxnSpPr>
            <p:cNvPr id="24" name="Straight Connector 23"/>
            <p:cNvCxnSpPr/>
            <p:nvPr/>
          </p:nvCxnSpPr>
          <p:spPr>
            <a:xfrm>
              <a:off x="4686292" y="3476780"/>
              <a:ext cx="1943997" cy="0"/>
            </a:xfrm>
            <a:prstGeom prst="line">
              <a:avLst/>
            </a:prstGeom>
            <a:ln>
              <a:solidFill>
                <a:srgbClr val="FFFF66"/>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00191" y="3217070"/>
              <a:ext cx="2171934" cy="683948"/>
            </a:xfrm>
            <a:prstGeom prst="rect">
              <a:avLst/>
            </a:prstGeom>
            <a:noFill/>
          </p:spPr>
          <p:txBody>
            <a:bodyPr wrap="square" rtlCol="0">
              <a:spAutoFit/>
            </a:bodyPr>
            <a:lstStyle/>
            <a:p>
              <a:pPr defTabSz="514350"/>
              <a:r>
                <a:rPr lang="en-US" sz="1575" dirty="0">
                  <a:solidFill>
                    <a:srgbClr val="FFFFFF"/>
                  </a:solidFill>
                  <a:latin typeface="Calibri"/>
                </a:rPr>
                <a:t>Bovine pericardium </a:t>
              </a:r>
            </a:p>
            <a:p>
              <a:pPr defTabSz="514350"/>
              <a:r>
                <a:rPr lang="en-US" sz="1575" dirty="0">
                  <a:solidFill>
                    <a:srgbClr val="FFFFFF"/>
                  </a:solidFill>
                  <a:latin typeface="Calibri"/>
                </a:rPr>
                <a:t>Tri-leaflet valve</a:t>
              </a:r>
              <a:endParaRPr lang="en-US" sz="1575" dirty="0">
                <a:solidFill>
                  <a:srgbClr val="FFFFFF"/>
                </a:solidFill>
                <a:latin typeface="Calibri"/>
              </a:endParaRPr>
            </a:p>
          </p:txBody>
        </p:sp>
        <p:cxnSp>
          <p:nvCxnSpPr>
            <p:cNvPr id="27" name="Straight Connector 26"/>
            <p:cNvCxnSpPr/>
            <p:nvPr/>
          </p:nvCxnSpPr>
          <p:spPr>
            <a:xfrm flipV="1">
              <a:off x="4243704" y="4219471"/>
              <a:ext cx="0" cy="1727999"/>
            </a:xfrm>
            <a:prstGeom prst="line">
              <a:avLst/>
            </a:prstGeom>
            <a:ln>
              <a:solidFill>
                <a:srgbClr val="FFFF66"/>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869846" y="4870200"/>
              <a:ext cx="0" cy="1077270"/>
            </a:xfrm>
            <a:prstGeom prst="line">
              <a:avLst/>
            </a:prstGeom>
            <a:ln>
              <a:solidFill>
                <a:srgbClr val="FFFF66"/>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603378" y="5414043"/>
              <a:ext cx="2628005" cy="683948"/>
            </a:xfrm>
            <a:prstGeom prst="rect">
              <a:avLst/>
            </a:prstGeom>
            <a:noFill/>
          </p:spPr>
          <p:txBody>
            <a:bodyPr wrap="square" rtlCol="0">
              <a:spAutoFit/>
            </a:bodyPr>
            <a:lstStyle/>
            <a:p>
              <a:pPr defTabSz="514350"/>
              <a:r>
                <a:rPr lang="en-US" sz="1575" dirty="0">
                  <a:solidFill>
                    <a:srgbClr val="FFFFFF"/>
                  </a:solidFill>
                  <a:latin typeface="Calibri"/>
                </a:rPr>
                <a:t>Internal PET sealing cuff for lower profile &amp; puncture resistance</a:t>
              </a:r>
              <a:endParaRPr lang="en-US" sz="1575" dirty="0">
                <a:solidFill>
                  <a:srgbClr val="FFFFFF"/>
                </a:solidFill>
                <a:latin typeface="Calibri"/>
              </a:endParaRPr>
            </a:p>
          </p:txBody>
        </p:sp>
        <p:cxnSp>
          <p:nvCxnSpPr>
            <p:cNvPr id="39" name="Straight Connector 38"/>
            <p:cNvCxnSpPr/>
            <p:nvPr/>
          </p:nvCxnSpPr>
          <p:spPr>
            <a:xfrm flipV="1">
              <a:off x="5787132" y="4577844"/>
              <a:ext cx="863998" cy="0"/>
            </a:xfrm>
            <a:prstGeom prst="line">
              <a:avLst/>
            </a:prstGeom>
            <a:ln>
              <a:solidFill>
                <a:srgbClr val="FFFF66"/>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6600191" y="2353116"/>
              <a:ext cx="2297801" cy="683948"/>
            </a:xfrm>
            <a:prstGeom prst="rect">
              <a:avLst/>
            </a:prstGeom>
          </p:spPr>
          <p:txBody>
            <a:bodyPr wrap="square">
              <a:spAutoFit/>
            </a:bodyPr>
            <a:lstStyle/>
            <a:p>
              <a:pPr defTabSz="514350"/>
              <a:r>
                <a:rPr lang="en-US" sz="1575" dirty="0">
                  <a:solidFill>
                    <a:srgbClr val="FFFFFF"/>
                  </a:solidFill>
                  <a:latin typeface="Calibri"/>
                </a:rPr>
                <a:t>Nickel Cobalt alloy </a:t>
              </a:r>
              <a:r>
                <a:rPr lang="en-US" sz="1575" dirty="0">
                  <a:solidFill>
                    <a:srgbClr val="FFFFFF"/>
                  </a:solidFill>
                  <a:latin typeface="Calibri"/>
                </a:rPr>
                <a:t>frame for high radial strength &amp; RO</a:t>
              </a:r>
              <a:endParaRPr lang="en-US" sz="1575" dirty="0">
                <a:solidFill>
                  <a:srgbClr val="FFFFFF"/>
                </a:solidFill>
                <a:latin typeface="Calibri"/>
              </a:endParaRPr>
            </a:p>
          </p:txBody>
        </p:sp>
        <p:sp>
          <p:nvSpPr>
            <p:cNvPr id="44" name="Rectangle 43"/>
            <p:cNvSpPr/>
            <p:nvPr/>
          </p:nvSpPr>
          <p:spPr>
            <a:xfrm rot="16200000">
              <a:off x="2304537" y="2847698"/>
              <a:ext cx="944789" cy="297517"/>
            </a:xfrm>
            <a:prstGeom prst="rect">
              <a:avLst/>
            </a:prstGeom>
            <a:noFill/>
          </p:spPr>
          <p:txBody>
            <a:bodyPr wrap="square">
              <a:spAutoFit/>
            </a:bodyPr>
            <a:lstStyle/>
            <a:p>
              <a:pPr algn="ctr" defTabSz="514350"/>
              <a:r>
                <a:rPr lang="en-US" sz="1575" dirty="0">
                  <a:solidFill>
                    <a:prstClr val="white"/>
                  </a:solidFill>
                  <a:latin typeface="Calibri"/>
                </a:rPr>
                <a:t>≈</a:t>
              </a:r>
              <a:r>
                <a:rPr lang="en-US" sz="1575" dirty="0">
                  <a:solidFill>
                    <a:prstClr val="white"/>
                  </a:solidFill>
                  <a:latin typeface="Calibri"/>
                </a:rPr>
                <a:t> 50%</a:t>
              </a:r>
              <a:endParaRPr lang="en-US" sz="1575" dirty="0">
                <a:solidFill>
                  <a:prstClr val="white"/>
                </a:solidFill>
                <a:latin typeface="Calibri"/>
              </a:endParaRPr>
            </a:p>
          </p:txBody>
        </p:sp>
        <p:sp>
          <p:nvSpPr>
            <p:cNvPr id="46" name="Oval 45"/>
            <p:cNvSpPr>
              <a:spLocks noChangeAspect="1"/>
            </p:cNvSpPr>
            <p:nvPr/>
          </p:nvSpPr>
          <p:spPr>
            <a:xfrm>
              <a:off x="6020789" y="2531991"/>
              <a:ext cx="180000" cy="180000"/>
            </a:xfrm>
            <a:prstGeom prst="ellipse">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2025">
                <a:solidFill>
                  <a:prstClr val="white"/>
                </a:solidFill>
                <a:latin typeface="Calibri"/>
              </a:endParaRPr>
            </a:p>
          </p:txBody>
        </p:sp>
        <p:sp>
          <p:nvSpPr>
            <p:cNvPr id="20" name="Oval 19"/>
            <p:cNvSpPr>
              <a:spLocks noChangeAspect="1"/>
            </p:cNvSpPr>
            <p:nvPr/>
          </p:nvSpPr>
          <p:spPr>
            <a:xfrm>
              <a:off x="4579745" y="3387987"/>
              <a:ext cx="180000" cy="180000"/>
            </a:xfrm>
            <a:prstGeom prst="ellipse">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2025">
                <a:solidFill>
                  <a:prstClr val="white"/>
                </a:solidFill>
                <a:latin typeface="Calibri"/>
              </a:endParaRPr>
            </a:p>
          </p:txBody>
        </p:sp>
        <p:sp>
          <p:nvSpPr>
            <p:cNvPr id="26" name="Oval 25"/>
            <p:cNvSpPr>
              <a:spLocks noChangeAspect="1"/>
            </p:cNvSpPr>
            <p:nvPr/>
          </p:nvSpPr>
          <p:spPr>
            <a:xfrm>
              <a:off x="4161421" y="4113403"/>
              <a:ext cx="180000" cy="180000"/>
            </a:xfrm>
            <a:prstGeom prst="ellipse">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2025">
                <a:solidFill>
                  <a:prstClr val="white"/>
                </a:solidFill>
                <a:latin typeface="Calibri"/>
              </a:endParaRPr>
            </a:p>
          </p:txBody>
        </p:sp>
        <p:sp>
          <p:nvSpPr>
            <p:cNvPr id="28" name="Oval 27"/>
            <p:cNvSpPr>
              <a:spLocks noChangeAspect="1"/>
            </p:cNvSpPr>
            <p:nvPr/>
          </p:nvSpPr>
          <p:spPr>
            <a:xfrm>
              <a:off x="4789915" y="4758565"/>
              <a:ext cx="180000" cy="180000"/>
            </a:xfrm>
            <a:prstGeom prst="ellipse">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2025">
                <a:solidFill>
                  <a:prstClr val="white"/>
                </a:solidFill>
                <a:latin typeface="Calibri"/>
              </a:endParaRPr>
            </a:p>
          </p:txBody>
        </p:sp>
        <p:sp>
          <p:nvSpPr>
            <p:cNvPr id="37" name="Oval 36"/>
            <p:cNvSpPr>
              <a:spLocks noChangeAspect="1"/>
            </p:cNvSpPr>
            <p:nvPr/>
          </p:nvSpPr>
          <p:spPr>
            <a:xfrm>
              <a:off x="5692373" y="4489066"/>
              <a:ext cx="180000" cy="180000"/>
            </a:xfrm>
            <a:prstGeom prst="ellipse">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2025">
                <a:solidFill>
                  <a:prstClr val="white"/>
                </a:solidFill>
                <a:latin typeface="Calibri"/>
              </a:endParaRPr>
            </a:p>
          </p:txBody>
        </p:sp>
        <p:sp>
          <p:nvSpPr>
            <p:cNvPr id="51" name="TextBox 50"/>
            <p:cNvSpPr txBox="1"/>
            <p:nvPr/>
          </p:nvSpPr>
          <p:spPr>
            <a:xfrm>
              <a:off x="4992661" y="5629486"/>
              <a:ext cx="2746051" cy="396690"/>
            </a:xfrm>
            <a:prstGeom prst="rect">
              <a:avLst/>
            </a:prstGeom>
            <a:noFill/>
          </p:spPr>
          <p:txBody>
            <a:bodyPr wrap="none" rtlCol="0">
              <a:spAutoFit/>
            </a:bodyPr>
            <a:lstStyle/>
            <a:p>
              <a:pPr defTabSz="514350"/>
              <a:r>
                <a:rPr lang="en-US" sz="1575" dirty="0" err="1">
                  <a:solidFill>
                    <a:prstClr val="white"/>
                  </a:solidFill>
                  <a:latin typeface="Calibri"/>
                </a:rPr>
                <a:t>Ø</a:t>
              </a:r>
              <a:r>
                <a:rPr lang="en-US" sz="1575" dirty="0">
                  <a:solidFill>
                    <a:prstClr val="white"/>
                  </a:solidFill>
                  <a:latin typeface="Calibri"/>
                </a:rPr>
                <a:t> – 20 mm, 23 mm, 26 mm, 29 mm</a:t>
              </a:r>
              <a:endParaRPr lang="en-US" sz="1575" dirty="0">
                <a:solidFill>
                  <a:prstClr val="white"/>
                </a:solidFill>
                <a:latin typeface="Calibri"/>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6200000">
              <a:off x="1528671" y="3447537"/>
              <a:ext cx="480831" cy="479430"/>
            </a:xfrm>
            <a:prstGeom prst="rect">
              <a:avLst/>
            </a:prstGeom>
          </p:spPr>
        </p:pic>
        <p:sp>
          <p:nvSpPr>
            <p:cNvPr id="32" name="Rectangle 31"/>
            <p:cNvSpPr/>
            <p:nvPr/>
          </p:nvSpPr>
          <p:spPr>
            <a:xfrm rot="16200000">
              <a:off x="2304537" y="4049968"/>
              <a:ext cx="944789" cy="297517"/>
            </a:xfrm>
            <a:prstGeom prst="rect">
              <a:avLst/>
            </a:prstGeom>
            <a:noFill/>
          </p:spPr>
          <p:txBody>
            <a:bodyPr wrap="square">
              <a:spAutoFit/>
            </a:bodyPr>
            <a:lstStyle/>
            <a:p>
              <a:pPr algn="ctr" defTabSz="514350"/>
              <a:r>
                <a:rPr lang="en-US" sz="1575" dirty="0">
                  <a:solidFill>
                    <a:prstClr val="white"/>
                  </a:solidFill>
                  <a:latin typeface="Calibri"/>
                </a:rPr>
                <a:t>≈ 50%</a:t>
              </a:r>
              <a:endParaRPr lang="en-US" sz="1575" dirty="0">
                <a:solidFill>
                  <a:prstClr val="white"/>
                </a:solidFill>
                <a:latin typeface="Calibri"/>
              </a:endParaRPr>
            </a:p>
          </p:txBody>
        </p:sp>
        <p:sp>
          <p:nvSpPr>
            <p:cNvPr id="33" name="Rectangle 32"/>
            <p:cNvSpPr/>
            <p:nvPr/>
          </p:nvSpPr>
          <p:spPr>
            <a:xfrm rot="16200000">
              <a:off x="1989782" y="3416562"/>
              <a:ext cx="2037645" cy="512961"/>
            </a:xfrm>
            <a:prstGeom prst="rect">
              <a:avLst/>
            </a:prstGeom>
            <a:noFill/>
          </p:spPr>
          <p:txBody>
            <a:bodyPr wrap="square">
              <a:spAutoFit/>
            </a:bodyPr>
            <a:lstStyle/>
            <a:p>
              <a:pPr algn="ctr" defTabSz="514350"/>
              <a:r>
                <a:rPr lang="en-US" sz="1575" dirty="0">
                  <a:solidFill>
                    <a:prstClr val="white"/>
                  </a:solidFill>
                  <a:latin typeface="Calibri"/>
                </a:rPr>
                <a:t>Frame height 17-20 mm </a:t>
              </a:r>
              <a:endParaRPr lang="en-US" sz="1575" dirty="0">
                <a:solidFill>
                  <a:prstClr val="white"/>
                </a:solidFill>
                <a:latin typeface="Calibri"/>
              </a:endParaRPr>
            </a:p>
          </p:txBody>
        </p:sp>
      </p:grpSp>
      <p:sp>
        <p:nvSpPr>
          <p:cNvPr id="5" name="TextBox 4"/>
          <p:cNvSpPr txBox="1"/>
          <p:nvPr/>
        </p:nvSpPr>
        <p:spPr>
          <a:xfrm>
            <a:off x="85725" y="1628775"/>
            <a:ext cx="10348602" cy="403957"/>
          </a:xfrm>
          <a:prstGeom prst="rect">
            <a:avLst/>
          </a:prstGeom>
          <a:noFill/>
        </p:spPr>
        <p:txBody>
          <a:bodyPr wrap="none" rtlCol="0">
            <a:spAutoFit/>
          </a:bodyPr>
          <a:lstStyle/>
          <a:p>
            <a:pPr marL="321469" indent="-321469" defTabSz="514350">
              <a:buFont typeface="Arial"/>
              <a:buChar char="•"/>
            </a:pPr>
            <a:r>
              <a:rPr lang="en-US" sz="2025" b="1" dirty="0">
                <a:solidFill>
                  <a:srgbClr val="FFFFFF"/>
                </a:solidFill>
                <a:latin typeface="Arial" panose="020B0604020202020204" pitchFamily="34" charset="0"/>
                <a:cs typeface="Arial" panose="020B0604020202020204" pitchFamily="34" charset="0"/>
              </a:rPr>
              <a:t>MyVal THV has been indigenously developed by Meril Life Sciences, Vapi, India </a:t>
            </a:r>
            <a:endParaRPr lang="en-US" sz="2025" b="1" dirty="0">
              <a:solidFill>
                <a:srgbClr val="FFFFFF"/>
              </a:solidFill>
              <a:latin typeface="Arial" panose="020B0604020202020204" pitchFamily="34" charset="0"/>
              <a:cs typeface="Arial" panose="020B0604020202020204" pitchFamily="34" charset="0"/>
            </a:endParaRPr>
          </a:p>
        </p:txBody>
      </p:sp>
      <p:sp>
        <p:nvSpPr>
          <p:cNvPr id="7" name="TextBox 6"/>
          <p:cNvSpPr txBox="1"/>
          <p:nvPr/>
        </p:nvSpPr>
        <p:spPr>
          <a:xfrm>
            <a:off x="2838864" y="5969691"/>
            <a:ext cx="4512774" cy="507831"/>
          </a:xfrm>
          <a:prstGeom prst="rect">
            <a:avLst/>
          </a:prstGeom>
          <a:solidFill>
            <a:schemeClr val="bg1"/>
          </a:solidFill>
          <a:ln>
            <a:solidFill>
              <a:srgbClr val="FF0000"/>
            </a:solidFill>
          </a:ln>
        </p:spPr>
        <p:txBody>
          <a:bodyPr wrap="none" rtlCol="0">
            <a:spAutoFit/>
          </a:bodyPr>
          <a:lstStyle/>
          <a:p>
            <a:pPr defTabSz="1027958"/>
            <a:r>
              <a:rPr lang="en-US" sz="2700" b="1" dirty="0">
                <a:solidFill>
                  <a:srgbClr val="FF0000"/>
                </a:solidFill>
                <a:latin typeface="Arial" panose="020B0604020202020204" pitchFamily="34" charset="0"/>
                <a:cs typeface="Arial" panose="020B0604020202020204" pitchFamily="34" charset="0"/>
              </a:rPr>
              <a:t>Cost 60% of the US valves</a:t>
            </a:r>
            <a:endParaRPr lang="en-US" sz="27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2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741" y="0"/>
            <a:ext cx="9197788" cy="6858000"/>
          </a:xfrm>
          <a:prstGeom prst="rect">
            <a:avLst/>
          </a:prstGeom>
        </p:spPr>
      </p:pic>
    </p:spTree>
    <p:extLst>
      <p:ext uri="{BB962C8B-B14F-4D97-AF65-F5344CB8AC3E}">
        <p14:creationId xmlns:p14="http://schemas.microsoft.com/office/powerpoint/2010/main" val="382566198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4239"/>
            <a:ext cx="10271697"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Possible Impact of Commissural Alignment in TAVR</a:t>
            </a:r>
            <a:endPar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449" y="741932"/>
            <a:ext cx="4598891" cy="5530348"/>
          </a:xfrm>
          <a:prstGeom prst="rect">
            <a:avLst/>
          </a:prstGeom>
          <a:ln w="38100" cap="sq">
            <a:solidFill>
              <a:srgbClr val="0099FF"/>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56089" y="851645"/>
            <a:ext cx="5161818" cy="5170646"/>
          </a:xfrm>
          <a:prstGeom prst="rect">
            <a:avLst/>
          </a:prstGeom>
          <a:noFill/>
        </p:spPr>
        <p:txBody>
          <a:bodyPr wrap="square" rtlCol="0">
            <a:spAutoFit/>
          </a:bodyPr>
          <a:lstStyle/>
          <a:p>
            <a:pPr marL="169863" marR="0" lvl="0" indent="-169863"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Obtaining commissural alignment in TAVR can result:</a:t>
            </a:r>
          </a:p>
          <a:p>
            <a:pPr marL="169863" marR="0" lvl="0" indent="-1698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 easier coronary access</a:t>
            </a: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etter coronary artery flow/filling</a:t>
            </a: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educe the risk of mild central leak</a:t>
            </a: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mprove the function of the active outer sealing skirt</a:t>
            </a: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k</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eep the possibility open to perform bioprosthetic aortic scallop intentional laceration to prevent iatrogenic coronary obstruction (BASILICA) (leaflet laceration) in case of redo-TAVR</a:t>
            </a: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7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90563" marR="0" lvl="1"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educe leaflet stress and strain, hence, may have a positive impact on valve durability</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956999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239"/>
            <a:ext cx="1027169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Proposed Standardized Definitions from 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ALIGN-TAVR Consortium</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411" y="1087912"/>
            <a:ext cx="4589929" cy="5393572"/>
          </a:xfrm>
          <a:prstGeom prst="rect">
            <a:avLst/>
          </a:prstGeom>
          <a:ln w="38100" cap="sq">
            <a:solidFill>
              <a:srgbClr val="0099FF"/>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098675" y="1927412"/>
            <a:ext cx="5082987" cy="193899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Proposed standardized definitions of AV cusp symmetry, coronary ostial eccentricity and commissural (</a:t>
            </a:r>
            <a:r>
              <a:rPr kumimoji="0" lang="en-US" sz="20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mis</a:t>
            </a:r>
            <a:r>
              <a:rPr kumimoji="0" lang="en-US" sz="20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alignment to harmonize reporting in future literature and clinical trials in TAVR</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773826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239"/>
            <a:ext cx="1027169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AV Cusps and Commissural Orientation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Different CT-Derived Fluoroscopic Views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0140" y="1091457"/>
            <a:ext cx="5511416" cy="5391675"/>
          </a:xfrm>
          <a:prstGeom prst="rect">
            <a:avLst/>
          </a:prstGeom>
          <a:ln w="38100" cap="sq">
            <a:solidFill>
              <a:srgbClr val="0099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566284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239"/>
            <a:ext cx="1027169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THV Fluoroscopic Markers Corresponding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the THV Commissure(s)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304" y="1091457"/>
            <a:ext cx="6189550" cy="5398996"/>
          </a:xfrm>
          <a:prstGeom prst="rect">
            <a:avLst/>
          </a:prstGeom>
          <a:ln w="38100" cap="sq">
            <a:solidFill>
              <a:srgbClr val="0099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378379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
          <p:cNvSpPr>
            <a:spLocks noChangeArrowheads="1"/>
          </p:cNvSpPr>
          <p:nvPr/>
        </p:nvSpPr>
        <p:spPr bwMode="auto">
          <a:xfrm>
            <a:off x="0" y="13173"/>
            <a:ext cx="10286999" cy="69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39" tIns="38163" rIns="76339" bIns="3816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CTA: Aortic </a:t>
            </a:r>
            <a:r>
              <a:rPr kumimoji="0" lang="en-US" altLang="en-US" sz="4000" b="1" i="0" u="none" strike="noStrike" kern="1200" cap="none" spc="0" normalizeH="0" baseline="0" noProof="0" dirty="0" smtClean="0">
                <a:ln>
                  <a:noFill/>
                </a:ln>
                <a:solidFill>
                  <a:srgbClr val="FFFF00"/>
                </a:solidFill>
                <a:effectLst/>
                <a:uLnTx/>
                <a:uFillTx/>
                <a:latin typeface="Arial" pitchFamily="34" charset="0"/>
                <a:ea typeface="+mn-ea"/>
                <a:cs typeface="Arial" pitchFamily="34" charset="0"/>
                <a:sym typeface="Calibri"/>
              </a:rPr>
              <a:t>Annulus</a:t>
            </a:r>
            <a:r>
              <a:rPr kumimoji="0" lang="en-US" altLang="en-US" sz="40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 LVOT </a:t>
            </a:r>
          </a:p>
        </p:txBody>
      </p:sp>
      <p:pic>
        <p:nvPicPr>
          <p:cNvPr id="10"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
        <p:nvSpPr>
          <p:cNvPr id="5" name="TextBox 4"/>
          <p:cNvSpPr txBox="1"/>
          <p:nvPr/>
        </p:nvSpPr>
        <p:spPr>
          <a:xfrm>
            <a:off x="1729032" y="4419065"/>
            <a:ext cx="2570742" cy="2031325"/>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Aortic Annulus</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22.0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20.5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21.2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Perimeter = 66.7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Area = 353.2 mm</a:t>
            </a:r>
            <a:r>
              <a:rPr kumimoji="0" lang="en-US" altLang="en-US" sz="18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a:t>
            </a: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a:t>
            </a:r>
          </a:p>
        </p:txBody>
      </p:sp>
      <p:sp>
        <p:nvSpPr>
          <p:cNvPr id="8" name="TextBox 7"/>
          <p:cNvSpPr txBox="1"/>
          <p:nvPr/>
        </p:nvSpPr>
        <p:spPr>
          <a:xfrm>
            <a:off x="6397918" y="4419065"/>
            <a:ext cx="2590801" cy="2308324"/>
          </a:xfrm>
          <a:prstGeom prst="rect">
            <a:avLst/>
          </a:prstGeom>
          <a:noFill/>
        </p:spPr>
        <p:txBody>
          <a:bodyPr wrap="square" rtlCol="0">
            <a:spAutoFit/>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LVOT</a:t>
            </a:r>
          </a:p>
          <a:p>
            <a:pPr marL="0" marR="0" lvl="0" indent="0" algn="just" defTabSz="514350" rtl="0" eaLnBrk="1" fontAlgn="auto" latinLnBrk="0" hangingPunct="1">
              <a:lnSpc>
                <a:spcPct val="100000"/>
              </a:lnSpc>
              <a:spcBef>
                <a:spcPts val="0"/>
              </a:spcBef>
              <a:spcAft>
                <a:spcPts val="0"/>
              </a:spcAft>
              <a:buClrTx/>
              <a:buSzTx/>
              <a:buFontTx/>
              <a:buNone/>
              <a:tabLst/>
              <a:defRPr/>
            </a:pPr>
            <a:endPar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28.0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19.8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23.9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Perimeter = 24.5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Area = 448.0 mm</a:t>
            </a:r>
            <a:r>
              <a:rPr kumimoji="0" lang="en-US" altLang="en-US" sz="18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2</a:t>
            </a: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 </a:t>
            </a:r>
          </a:p>
          <a:p>
            <a:pPr marL="0" marR="0" lvl="0" indent="0" algn="just" defTabSz="51435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pic>
        <p:nvPicPr>
          <p:cNvPr id="2" name="Picture 1"/>
          <p:cNvPicPr>
            <a:picLocks noChangeAspect="1"/>
          </p:cNvPicPr>
          <p:nvPr/>
        </p:nvPicPr>
        <p:blipFill rotWithShape="1">
          <a:blip r:embed="rId3"/>
          <a:srcRect l="5238" t="14000" r="58929" b="37237"/>
          <a:stretch/>
        </p:blipFill>
        <p:spPr>
          <a:xfrm>
            <a:off x="909527" y="1104900"/>
            <a:ext cx="3896732" cy="3314165"/>
          </a:xfrm>
          <a:prstGeom prst="rect">
            <a:avLst/>
          </a:prstGeom>
        </p:spPr>
      </p:pic>
      <p:pic>
        <p:nvPicPr>
          <p:cNvPr id="4" name="Picture 3"/>
          <p:cNvPicPr>
            <a:picLocks noChangeAspect="1"/>
          </p:cNvPicPr>
          <p:nvPr/>
        </p:nvPicPr>
        <p:blipFill rotWithShape="1">
          <a:blip r:embed="rId3"/>
          <a:srcRect l="42976" t="13809" r="20834" b="37429"/>
          <a:stretch/>
        </p:blipFill>
        <p:spPr>
          <a:xfrm>
            <a:off x="5181599" y="1104900"/>
            <a:ext cx="3935570" cy="3314165"/>
          </a:xfrm>
          <a:prstGeom prst="rect">
            <a:avLst/>
          </a:prstGeom>
        </p:spPr>
      </p:pic>
    </p:spTree>
    <p:extLst>
      <p:ext uri="{BB962C8B-B14F-4D97-AF65-F5344CB8AC3E}">
        <p14:creationId xmlns:p14="http://schemas.microsoft.com/office/powerpoint/2010/main" val="427398015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239"/>
            <a:ext cx="102716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Evolut Commissural Alignment Steps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224" y="1502169"/>
            <a:ext cx="6884893" cy="4988283"/>
          </a:xfrm>
          <a:prstGeom prst="rect">
            <a:avLst/>
          </a:prstGeom>
          <a:ln w="38100" cap="sq">
            <a:solidFill>
              <a:srgbClr val="0099FF"/>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45460" y="645456"/>
            <a:ext cx="90005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Three procedural steps in order to increase the chances of obtaining commissural alignment with the Evolut system</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712299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239"/>
            <a:ext cx="102716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ACURATE-neo2 Commissural Alignment Steps</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1884" y="1423861"/>
            <a:ext cx="6168426" cy="5075555"/>
          </a:xfrm>
          <a:prstGeom prst="rect">
            <a:avLst/>
          </a:prstGeom>
          <a:ln w="38100" cap="sq">
            <a:solidFill>
              <a:srgbClr val="0099FF"/>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45460" y="645456"/>
            <a:ext cx="900056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Four recommended procedural steps in order to obtain commissural alignment with the ACURATE-neo2 system</a:t>
            </a: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675588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4239"/>
            <a:ext cx="102716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Summary of Commissural Alignment in TAVR</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4993340" y="6490452"/>
            <a:ext cx="52936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Tang et al., J Am Coll Cardiol Intv 2022;15:1497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2" y="614629"/>
            <a:ext cx="5118847" cy="588478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099213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741" y="0"/>
            <a:ext cx="9197788" cy="6858000"/>
          </a:xfrm>
          <a:prstGeom prst="rect">
            <a:avLst/>
          </a:prstGeom>
        </p:spPr>
      </p:pic>
    </p:spTree>
    <p:extLst>
      <p:ext uri="{BB962C8B-B14F-4D97-AF65-F5344CB8AC3E}">
        <p14:creationId xmlns:p14="http://schemas.microsoft.com/office/powerpoint/2010/main" val="77481812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2324" y="4656"/>
            <a:ext cx="10284676" cy="1077218"/>
          </a:xfrm>
          <a:prstGeom prst="rect">
            <a:avLst/>
          </a:prstGeom>
          <a:noFill/>
        </p:spPr>
        <p:txBody>
          <a:bodyPr wrap="square" rtlCol="0">
            <a:spAutoFit/>
          </a:bodyPr>
          <a:lstStyle/>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rPr>
              <a:t>Take Home Messages</a:t>
            </a:r>
          </a:p>
          <a:p>
            <a:pPr marL="0" marR="0" lvl="0" indent="0" algn="ctr" defTabSz="10287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smtClean="0">
                <a:ln>
                  <a:noFill/>
                </a:ln>
                <a:solidFill>
                  <a:srgbClr val="FFFF00"/>
                </a:solidFill>
                <a:effectLst/>
                <a:uLnTx/>
                <a:uFillTx/>
                <a:latin typeface="Arial" pitchFamily="34" charset="0"/>
                <a:ea typeface="+mj-ea"/>
                <a:cs typeface="Arial" pitchFamily="34" charset="0"/>
                <a:sym typeface="Calibri"/>
              </a:rPr>
              <a:t>Recent Publications in the TAVR Field</a:t>
            </a:r>
            <a:endParaRPr kumimoji="0" lang="en-US" sz="3200" b="1" i="0" u="none" strike="noStrike" kern="1200" cap="none" spc="0" normalizeH="0" baseline="0" noProof="0" dirty="0">
              <a:ln>
                <a:noFill/>
              </a:ln>
              <a:solidFill>
                <a:srgbClr val="FFFF00"/>
              </a:solidFill>
              <a:effectLst/>
              <a:uLnTx/>
              <a:uFillTx/>
              <a:latin typeface="Arial" pitchFamily="34" charset="0"/>
              <a:ea typeface="+mj-ea"/>
              <a:cs typeface="Arial" pitchFamily="34" charset="0"/>
              <a:sym typeface="Calibri"/>
            </a:endParaRPr>
          </a:p>
        </p:txBody>
      </p:sp>
      <p:sp>
        <p:nvSpPr>
          <p:cNvPr id="8" name="TextBox 7"/>
          <p:cNvSpPr txBox="1"/>
          <p:nvPr/>
        </p:nvSpPr>
        <p:spPr>
          <a:xfrm>
            <a:off x="-37842" y="1266496"/>
            <a:ext cx="10391806" cy="1785104"/>
          </a:xfrm>
          <a:prstGeom prst="rect">
            <a:avLst/>
          </a:prstGeom>
          <a:noFill/>
        </p:spPr>
        <p:txBody>
          <a:bodyPr wrap="square" rtlCol="0">
            <a:spAutoFit/>
          </a:bodyPr>
          <a:lstStyle/>
          <a:p>
            <a:pPr marL="321469" lvl="0" indent="-321469" defTabSz="1028700">
              <a:buClr>
                <a:srgbClr val="FFFFFF"/>
              </a:buClr>
              <a:buFont typeface="Arial" pitchFamily="34" charset="0"/>
              <a:buChar char="•"/>
              <a:defRPr/>
            </a:pPr>
            <a:r>
              <a:rPr lang="en-US" sz="2200" b="1" dirty="0" smtClean="0">
                <a:solidFill>
                  <a:srgbClr val="FFFFFF"/>
                </a:solidFill>
                <a:latin typeface="Arial" pitchFamily="34" charset="0"/>
                <a:ea typeface="+mj-ea"/>
                <a:cs typeface="Arial" pitchFamily="34" charset="0"/>
                <a:sym typeface="Calibri"/>
              </a:rPr>
              <a:t>ViV TAVR including balloon valve fracture technique has established as an important procedure on intermediate to high risk SAV degeneration. SEV provides better hemodynamics and lower residual gradient compared to BEV especially in smaller surgical valves (&lt;23mm). </a:t>
            </a:r>
            <a:r>
              <a:rPr lang="en-US" sz="2200" b="1" dirty="0" smtClean="0">
                <a:solidFill>
                  <a:srgbClr val="FFFFFF"/>
                </a:solidFill>
                <a:latin typeface="Arial" pitchFamily="34" charset="0"/>
                <a:ea typeface="+mj-ea"/>
                <a:cs typeface="Arial" pitchFamily="34" charset="0"/>
                <a:sym typeface="Calibri"/>
              </a:rPr>
              <a:t>Long-term comparative efficacy data between 2 valve types are still awaited.</a:t>
            </a:r>
            <a:endParaRPr lang="en-US" sz="2200" b="1" dirty="0">
              <a:solidFill>
                <a:srgbClr val="FFFFFF"/>
              </a:solidFill>
              <a:latin typeface="Arial" pitchFamily="34" charset="0"/>
              <a:ea typeface="+mj-ea"/>
              <a:cs typeface="Arial" pitchFamily="34" charset="0"/>
              <a:sym typeface="Calibri"/>
            </a:endParaRPr>
          </a:p>
        </p:txBody>
      </p:sp>
      <p:sp>
        <p:nvSpPr>
          <p:cNvPr id="11" name="TextBox 10"/>
          <p:cNvSpPr txBox="1"/>
          <p:nvPr/>
        </p:nvSpPr>
        <p:spPr>
          <a:xfrm>
            <a:off x="-34141" y="3062873"/>
            <a:ext cx="10201871" cy="1446550"/>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dirty="0" smtClean="0">
                <a:solidFill>
                  <a:srgbClr val="FFFFFF"/>
                </a:solidFill>
                <a:latin typeface="Arial" pitchFamily="34" charset="0"/>
                <a:ea typeface="+mj-ea"/>
                <a:cs typeface="Arial" pitchFamily="34" charset="0"/>
                <a:sym typeface="Calibri"/>
              </a:rPr>
              <a:t>HALT noted post-TAVR is associated with higher valve degeneration and trend towards higher CVA without any effect on 5-year mortality. Women have higher short term complications post TAVR but similar or better </a:t>
            </a:r>
            <a:r>
              <a:rPr lang="en-US" sz="2200" b="1" dirty="0" err="1" smtClean="0">
                <a:solidFill>
                  <a:srgbClr val="FFFFFF"/>
                </a:solidFill>
                <a:latin typeface="Arial" pitchFamily="34" charset="0"/>
                <a:ea typeface="+mj-ea"/>
                <a:cs typeface="Arial" pitchFamily="34" charset="0"/>
                <a:sym typeface="Calibri"/>
              </a:rPr>
              <a:t>longterm</a:t>
            </a:r>
            <a:r>
              <a:rPr lang="en-US" sz="2200" b="1" dirty="0" smtClean="0">
                <a:solidFill>
                  <a:srgbClr val="FFFFFF"/>
                </a:solidFill>
                <a:latin typeface="Arial" pitchFamily="34" charset="0"/>
                <a:ea typeface="+mj-ea"/>
                <a:cs typeface="Arial" pitchFamily="34" charset="0"/>
                <a:sym typeface="Calibri"/>
              </a:rPr>
              <a:t> mortality compared to men</a:t>
            </a:r>
            <a:endParaRPr kumimoji="0" lang="en-US" sz="22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p:txBody>
      </p:sp>
      <p:sp>
        <p:nvSpPr>
          <p:cNvPr id="12" name="TextBox 11"/>
          <p:cNvSpPr txBox="1"/>
          <p:nvPr/>
        </p:nvSpPr>
        <p:spPr>
          <a:xfrm>
            <a:off x="-20283" y="4616478"/>
            <a:ext cx="10374247" cy="769441"/>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dirty="0" smtClean="0">
                <a:solidFill>
                  <a:srgbClr val="FFFFFF"/>
                </a:solidFill>
                <a:latin typeface="Arial" pitchFamily="34" charset="0"/>
                <a:ea typeface="+mj-ea"/>
                <a:cs typeface="Arial" pitchFamily="34" charset="0"/>
                <a:sym typeface="Calibri"/>
              </a:rPr>
              <a:t>A series of newer TAVR valves are poised to flood the US market in next few years; giving us few choices AND will reduce the valve cost.</a:t>
            </a:r>
            <a:endParaRPr kumimoji="0" lang="en-US" sz="22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p:txBody>
      </p:sp>
      <p:pic>
        <p:nvPicPr>
          <p:cNvPr id="13" name="Picture 1" descr="Picture 1"/>
          <p:cNvPicPr>
            <a:picLocks noChangeAspect="1"/>
          </p:cNvPicPr>
          <p:nvPr/>
        </p:nvPicPr>
        <p:blipFill>
          <a:blip r:embed="rId2"/>
          <a:stretch>
            <a:fillRect/>
          </a:stretch>
        </p:blipFill>
        <p:spPr>
          <a:xfrm>
            <a:off x="9871092" y="18652"/>
            <a:ext cx="398624" cy="383282"/>
          </a:xfrm>
          <a:prstGeom prst="rect">
            <a:avLst/>
          </a:prstGeom>
          <a:ln w="12700">
            <a:miter lim="400000"/>
          </a:ln>
        </p:spPr>
      </p:pic>
      <p:sp>
        <p:nvSpPr>
          <p:cNvPr id="9" name="TextBox 8"/>
          <p:cNvSpPr txBox="1"/>
          <p:nvPr/>
        </p:nvSpPr>
        <p:spPr>
          <a:xfrm>
            <a:off x="-46785" y="5524256"/>
            <a:ext cx="10374247" cy="1107996"/>
          </a:xfrm>
          <a:prstGeom prst="rect">
            <a:avLst/>
          </a:prstGeom>
          <a:noFill/>
        </p:spPr>
        <p:txBody>
          <a:bodyPr wrap="square" rtlCol="0">
            <a:spAutoFit/>
          </a:bodyPr>
          <a:lstStyle/>
          <a:p>
            <a:pPr marL="321469" marR="0" lvl="0" indent="-321469" algn="l" defTabSz="1028700" rtl="0" eaLnBrk="1" fontAlgn="auto" latinLnBrk="0" hangingPunct="1">
              <a:lnSpc>
                <a:spcPct val="100000"/>
              </a:lnSpc>
              <a:spcBef>
                <a:spcPts val="0"/>
              </a:spcBef>
              <a:spcAft>
                <a:spcPts val="0"/>
              </a:spcAft>
              <a:buClr>
                <a:srgbClr val="FFFFFF"/>
              </a:buClr>
              <a:buSzTx/>
              <a:buFont typeface="Arial" pitchFamily="34" charset="0"/>
              <a:buChar char="•"/>
              <a:tabLst/>
              <a:defRPr/>
            </a:pPr>
            <a:r>
              <a:rPr lang="en-US" sz="2200" b="1" dirty="0" smtClean="0">
                <a:solidFill>
                  <a:srgbClr val="FFFFFF"/>
                </a:solidFill>
                <a:latin typeface="Arial" pitchFamily="34" charset="0"/>
                <a:ea typeface="+mj-ea"/>
                <a:cs typeface="Arial" pitchFamily="34" charset="0"/>
                <a:sym typeface="Calibri"/>
              </a:rPr>
              <a:t>Every attempt should be made during the TAVR procedure the make TAVR and commissure alignments in order to improve valve performance, hemodyna</a:t>
            </a:r>
            <a:r>
              <a:rPr lang="en-US" sz="2200" b="1" dirty="0" smtClean="0">
                <a:solidFill>
                  <a:srgbClr val="FFFFFF"/>
                </a:solidFill>
                <a:latin typeface="Arial" pitchFamily="34" charset="0"/>
                <a:ea typeface="+mj-ea"/>
                <a:cs typeface="Arial" pitchFamily="34" charset="0"/>
                <a:sym typeface="Calibri"/>
              </a:rPr>
              <a:t>mics and future coronary access.</a:t>
            </a:r>
            <a:endParaRPr kumimoji="0" lang="en-US" sz="2200" b="1" i="0" u="none" strike="noStrike" kern="1200" cap="none" spc="0" normalizeH="0" baseline="0" noProof="0" dirty="0">
              <a:ln>
                <a:noFill/>
              </a:ln>
              <a:solidFill>
                <a:srgbClr val="FFFFFF"/>
              </a:solidFill>
              <a:effectLst/>
              <a:uLnTx/>
              <a:uFillTx/>
              <a:latin typeface="Arial" pitchFamily="34" charset="0"/>
              <a:ea typeface="+mj-ea"/>
              <a:cs typeface="Arial" pitchFamily="34" charset="0"/>
              <a:sym typeface="Calibri"/>
            </a:endParaRPr>
          </a:p>
        </p:txBody>
      </p:sp>
    </p:spTree>
    <p:extLst>
      <p:ext uri="{BB962C8B-B14F-4D97-AF65-F5344CB8AC3E}">
        <p14:creationId xmlns:p14="http://schemas.microsoft.com/office/powerpoint/2010/main" val="117667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735" y="1326562"/>
            <a:ext cx="9804797"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Following are </a:t>
            </a: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the true</a:t>
            </a:r>
            <a:r>
              <a:rPr kumimoji="0" lang="en-US" altLang="en-US" sz="2250" b="1" i="0" u="none" strike="noStrike" kern="1200" cap="none" spc="0" normalizeH="0" noProof="0" dirty="0" smtClean="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observations from ViV TAVR </a:t>
            </a:r>
            <a:r>
              <a:rPr lang="en-US" altLang="en-US" sz="2250" b="1" dirty="0" smtClean="0">
                <a:solidFill>
                  <a:srgbClr val="FFFFFF"/>
                </a:solidFill>
                <a:latin typeface="Arial" charset="0"/>
                <a:ea typeface="+mj-ea"/>
                <a:cs typeface="Arial" charset="0"/>
                <a:sym typeface="Calibri"/>
              </a:rPr>
              <a:t>except</a:t>
            </a: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  </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SEV has better hemodynamics vs BEV</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kumimoji="0" lang="en-US" altLang="en-US" sz="2250" b="1" i="0" u="none" strike="noStrike" kern="1200" cap="none" spc="0" normalizeH="0" noProof="0" dirty="0" smtClean="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SEV has similar short term outcomes vs BEV</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Echocardiogram reports higher gradient then invasive data</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noProof="0" dirty="0" smtClean="0">
                <a:solidFill>
                  <a:srgbClr val="FFFFFF"/>
                </a:solidFill>
                <a:latin typeface="Arial" charset="0"/>
                <a:ea typeface="+mj-ea"/>
                <a:cs typeface="Arial" charset="0"/>
                <a:sym typeface="Calibri"/>
              </a:rPr>
              <a:t>All SAV can be fractured</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p:txBody>
      </p:sp>
      <p:sp>
        <p:nvSpPr>
          <p:cNvPr id="37891" name="Rectangle 3"/>
          <p:cNvSpPr>
            <a:spLocks noGrp="1" noChangeArrowheads="1"/>
          </p:cNvSpPr>
          <p:nvPr>
            <p:ph type="title" idx="4294967295"/>
          </p:nvPr>
        </p:nvSpPr>
        <p:spPr>
          <a:xfrm>
            <a:off x="924135" y="37370"/>
            <a:ext cx="8499320" cy="900113"/>
          </a:xfrm>
        </p:spPr>
        <p:txBody>
          <a:bodyPr/>
          <a:lstStyle/>
          <a:p>
            <a:pPr>
              <a:lnSpc>
                <a:spcPct val="80000"/>
              </a:lnSpc>
            </a:pPr>
            <a:r>
              <a:rPr lang="en-US" altLang="en-US" sz="3200" dirty="0">
                <a:latin typeface="Arial" charset="0"/>
                <a:cs typeface="Arial" charset="0"/>
              </a:rPr>
              <a:t>Question # 1</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j-ea"/>
              <a:cs typeface="Arial" charset="0"/>
              <a:sym typeface="Calibri"/>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8686" y="-9819"/>
            <a:ext cx="433027" cy="37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j-ea"/>
                <a:cs typeface="Arial" charset="0"/>
                <a:sym typeface="Calibri"/>
              </a:rPr>
              <a:t>Correct answer: D</a:t>
            </a:r>
          </a:p>
        </p:txBody>
      </p:sp>
    </p:spTree>
    <p:extLst>
      <p:ext uri="{BB962C8B-B14F-4D97-AF65-F5344CB8AC3E}">
        <p14:creationId xmlns:p14="http://schemas.microsoft.com/office/powerpoint/2010/main" val="326645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2016578"/>
            <a:ext cx="1026166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Following statements is </a:t>
            </a:r>
            <a:r>
              <a:rPr lang="en-US" altLang="en-US" sz="2250" b="1" dirty="0">
                <a:solidFill>
                  <a:srgbClr val="FFFFFF"/>
                </a:solidFill>
                <a:latin typeface="Arial" charset="0"/>
                <a:ea typeface="+mj-ea"/>
                <a:cs typeface="Arial" charset="0"/>
                <a:sym typeface="Calibri"/>
              </a:rPr>
              <a:t>false</a:t>
            </a: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regarding </a:t>
            </a: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the </a:t>
            </a:r>
            <a:r>
              <a:rPr lang="en-US" altLang="en-US" sz="2250" b="1" dirty="0" smtClean="0">
                <a:solidFill>
                  <a:srgbClr val="FFFFFF"/>
                </a:solidFill>
                <a:latin typeface="Arial" charset="0"/>
                <a:ea typeface="+mj-ea"/>
                <a:cs typeface="Arial" charset="0"/>
                <a:sym typeface="Calibri"/>
              </a:rPr>
              <a:t>TAVR outcomes in women vs men</a:t>
            </a: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  </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0" marR="0" lvl="0" indent="0" algn="l" defTabSz="771525" rtl="0" eaLnBrk="0" fontAlgn="base" latinLnBrk="0" hangingPunct="0">
              <a:lnSpc>
                <a:spcPct val="11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All cause death </a:t>
            </a:r>
            <a:r>
              <a:rPr lang="en-US" altLang="en-US" sz="2250" b="1" dirty="0" smtClean="0">
                <a:solidFill>
                  <a:srgbClr val="FFFFFF"/>
                </a:solidFill>
                <a:latin typeface="Arial" charset="0"/>
                <a:ea typeface="+mj-ea"/>
                <a:cs typeface="Arial" charset="0"/>
                <a:sym typeface="Calibri"/>
              </a:rPr>
              <a:t>seems to better in women then men</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Residual gradient is higher</a:t>
            </a:r>
            <a:r>
              <a:rPr lang="en-US" altLang="en-US" sz="2250" b="1" noProof="0" dirty="0" smtClean="0">
                <a:solidFill>
                  <a:srgbClr val="FFFFFF"/>
                </a:solidFill>
                <a:latin typeface="Arial" charset="0"/>
                <a:ea typeface="+mj-ea"/>
                <a:cs typeface="Arial" charset="0"/>
                <a:sym typeface="Calibri"/>
              </a:rPr>
              <a:t> in women then men</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Major bleeding is lower in women then men</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675084" marR="0" lvl="1" indent="-289322" algn="l" defTabSz="771525" rtl="0" eaLnBrk="0" fontAlgn="base" latinLnBrk="0" hangingPunct="0">
              <a:lnSpc>
                <a:spcPct val="11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Bicuspid valve anatomy is different in women vs men</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384326" marR="0" lvl="1" indent="0"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p:txBody>
      </p:sp>
      <p:sp>
        <p:nvSpPr>
          <p:cNvPr id="37891" name="Rectangle 3"/>
          <p:cNvSpPr>
            <a:spLocks noGrp="1" noChangeArrowheads="1"/>
          </p:cNvSpPr>
          <p:nvPr>
            <p:ph type="title" idx="4294967295"/>
          </p:nvPr>
        </p:nvSpPr>
        <p:spPr>
          <a:xfrm>
            <a:off x="1205490" y="47421"/>
            <a:ext cx="8499320" cy="900113"/>
          </a:xfrm>
        </p:spPr>
        <p:txBody>
          <a:bodyPr/>
          <a:lstStyle/>
          <a:p>
            <a:pPr>
              <a:lnSpc>
                <a:spcPct val="80000"/>
              </a:lnSpc>
            </a:pPr>
            <a:r>
              <a:rPr lang="en-US" altLang="en-US" sz="3200" dirty="0">
                <a:latin typeface="Arial" charset="0"/>
                <a:cs typeface="Arial" charset="0"/>
              </a:rPr>
              <a:t>Question # 2</a:t>
            </a:r>
          </a:p>
        </p:txBody>
      </p:sp>
      <p:sp>
        <p:nvSpPr>
          <p:cNvPr id="37892" name="Text Box 4"/>
          <p:cNvSpPr txBox="1">
            <a:spLocks noChangeArrowheads="1"/>
          </p:cNvSpPr>
          <p:nvPr/>
        </p:nvSpPr>
        <p:spPr bwMode="auto">
          <a:xfrm>
            <a:off x="4889961" y="6011721"/>
            <a:ext cx="4493622"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75" b="1" i="1" u="none" strike="noStrike" kern="1200" cap="none" spc="0" normalizeH="0" baseline="0" noProof="0">
              <a:ln>
                <a:noFill/>
              </a:ln>
              <a:solidFill>
                <a:srgbClr val="FFFF00"/>
              </a:solidFill>
              <a:effectLst/>
              <a:uLnTx/>
              <a:uFillTx/>
              <a:latin typeface="Arial" charset="0"/>
              <a:ea typeface="+mj-ea"/>
              <a:cs typeface="Arial" charset="0"/>
              <a:sym typeface="Calibri"/>
            </a:endParaRPr>
          </a:p>
        </p:txBody>
      </p:sp>
      <p:pic>
        <p:nvPicPr>
          <p:cNvPr id="378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8638" y="40429"/>
            <a:ext cx="433027" cy="41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2" y="5568108"/>
            <a:ext cx="4542353" cy="62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0000"/>
                </a:solidFill>
                <a:effectLst/>
                <a:uLnTx/>
                <a:uFillTx/>
                <a:latin typeface="Arial" charset="0"/>
                <a:ea typeface="+mj-ea"/>
                <a:cs typeface="Arial" charset="0"/>
                <a:sym typeface="Calibri"/>
              </a:rPr>
              <a:t>Correct answer: C</a:t>
            </a:r>
          </a:p>
        </p:txBody>
      </p:sp>
    </p:spTree>
    <p:extLst>
      <p:ext uri="{BB962C8B-B14F-4D97-AF65-F5344CB8AC3E}">
        <p14:creationId xmlns:p14="http://schemas.microsoft.com/office/powerpoint/2010/main" val="35097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06909" y="1550614"/>
            <a:ext cx="989609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Following </a:t>
            </a:r>
            <a:r>
              <a:rPr lang="en-US" altLang="en-US" sz="2250" b="1" dirty="0" smtClean="0">
                <a:solidFill>
                  <a:srgbClr val="FFFFFF"/>
                </a:solidFill>
                <a:latin typeface="Arial" charset="0"/>
                <a:ea typeface="+mj-ea"/>
                <a:cs typeface="Arial" charset="0"/>
                <a:sym typeface="Calibri"/>
              </a:rPr>
              <a:t>is the false statement regarding TAVR procedure data</a:t>
            </a: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smtClean="0">
                <a:ln>
                  <a:noFill/>
                </a:ln>
                <a:solidFill>
                  <a:srgbClr val="FFFFFF"/>
                </a:solidFill>
                <a:effectLst/>
                <a:uLnTx/>
                <a:uFillTx/>
                <a:latin typeface="Arial" charset="0"/>
                <a:ea typeface="+mj-ea"/>
                <a:cs typeface="Arial" charset="0"/>
                <a:sym typeface="Calibri"/>
              </a:rPr>
              <a:t>A</a:t>
            </a: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 </a:t>
            </a:r>
            <a:r>
              <a:rPr lang="en-US" altLang="en-US" sz="2250" b="1" dirty="0" smtClean="0">
                <a:solidFill>
                  <a:srgbClr val="FFFFFF"/>
                </a:solidFill>
                <a:latin typeface="Arial" charset="0"/>
                <a:ea typeface="+mj-ea"/>
                <a:cs typeface="Arial" charset="0"/>
                <a:sym typeface="Calibri"/>
              </a:rPr>
              <a:t>HALT is associated with higher mortality at follow-up</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B. </a:t>
            </a:r>
            <a:r>
              <a:rPr lang="en-US" altLang="en-US" sz="2250" b="1" dirty="0" smtClean="0">
                <a:solidFill>
                  <a:srgbClr val="FFFFFF"/>
                </a:solidFill>
                <a:latin typeface="Arial" charset="0"/>
                <a:ea typeface="+mj-ea"/>
                <a:cs typeface="Arial" charset="0"/>
                <a:sym typeface="Calibri"/>
              </a:rPr>
              <a:t>HALT is associated with higher valve </a:t>
            </a:r>
            <a:r>
              <a:rPr lang="en-US" altLang="en-US" sz="2250" b="1" dirty="0" err="1" smtClean="0">
                <a:solidFill>
                  <a:srgbClr val="FFFFFF"/>
                </a:solidFill>
                <a:latin typeface="Arial" charset="0"/>
                <a:ea typeface="+mj-ea"/>
                <a:cs typeface="Arial" charset="0"/>
                <a:sym typeface="Calibri"/>
              </a:rPr>
              <a:t>degenertaion</a:t>
            </a:r>
            <a:r>
              <a:rPr lang="en-US" altLang="en-US" sz="2250" b="1" dirty="0" smtClean="0">
                <a:solidFill>
                  <a:srgbClr val="FFFFFF"/>
                </a:solidFill>
                <a:latin typeface="Arial" charset="0"/>
                <a:ea typeface="+mj-ea"/>
                <a:cs typeface="Arial" charset="0"/>
                <a:sym typeface="Calibri"/>
              </a:rPr>
              <a:t> at follow-up</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C. </a:t>
            </a:r>
            <a:r>
              <a:rPr lang="en-US" altLang="en-US" sz="2250" b="1" noProof="0" dirty="0" smtClean="0">
                <a:solidFill>
                  <a:srgbClr val="FFFFFF"/>
                </a:solidFill>
                <a:latin typeface="Arial" charset="0"/>
                <a:ea typeface="+mj-ea"/>
                <a:cs typeface="Arial" charset="0"/>
                <a:sym typeface="Calibri"/>
              </a:rPr>
              <a:t>HALT is more noted after BAV vs SEV</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rPr>
              <a:t>D. </a:t>
            </a:r>
            <a:r>
              <a:rPr lang="en-US" altLang="en-US" sz="2250" b="1" noProof="0" dirty="0" smtClean="0">
                <a:solidFill>
                  <a:srgbClr val="FFFFFF"/>
                </a:solidFill>
                <a:latin typeface="Arial" charset="0"/>
                <a:ea typeface="+mj-ea"/>
                <a:cs typeface="Arial" charset="0"/>
                <a:sym typeface="Calibri"/>
              </a:rPr>
              <a:t>HALT improves after routine use of OAC</a:t>
            </a: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a:p>
            <a:pPr marL="1028700" marR="0" lvl="1" indent="-642938" algn="l" defTabSz="771525" rtl="0" eaLnBrk="0" fontAlgn="base" latinLnBrk="0" hangingPunct="0">
              <a:lnSpc>
                <a:spcPct val="90000"/>
              </a:lnSpc>
              <a:spcBef>
                <a:spcPct val="0"/>
              </a:spcBef>
              <a:spcAft>
                <a:spcPct val="0"/>
              </a:spcAft>
              <a:buClrTx/>
              <a:buSzTx/>
              <a:buFontTx/>
              <a:buChar char="•"/>
              <a:tabLst/>
              <a:defRPr/>
            </a:pPr>
            <a:endParaRPr kumimoji="0" lang="en-US" altLang="en-US" sz="2250" b="1" i="0" u="none" strike="noStrike" kern="1200" cap="none" spc="0" normalizeH="0" baseline="0" noProof="0" dirty="0">
              <a:ln>
                <a:noFill/>
              </a:ln>
              <a:solidFill>
                <a:srgbClr val="FFFFFF"/>
              </a:solidFill>
              <a:effectLst/>
              <a:uLnTx/>
              <a:uFillTx/>
              <a:latin typeface="Arial" charset="0"/>
              <a:ea typeface="+mj-ea"/>
              <a:cs typeface="Arial" charset="0"/>
              <a:sym typeface="Calibri"/>
            </a:endParaRPr>
          </a:p>
        </p:txBody>
      </p:sp>
      <p:sp>
        <p:nvSpPr>
          <p:cNvPr id="39939" name="Rectangle 3"/>
          <p:cNvSpPr>
            <a:spLocks noGrp="1" noChangeArrowheads="1"/>
          </p:cNvSpPr>
          <p:nvPr>
            <p:ph type="title" idx="4294967295"/>
          </p:nvPr>
        </p:nvSpPr>
        <p:spPr>
          <a:xfrm>
            <a:off x="1253792" y="65010"/>
            <a:ext cx="7715250" cy="900113"/>
          </a:xfrm>
        </p:spPr>
        <p:txBody>
          <a:bodyPr/>
          <a:lstStyle/>
          <a:p>
            <a:pPr>
              <a:lnSpc>
                <a:spcPct val="80000"/>
              </a:lnSpc>
            </a:pPr>
            <a:r>
              <a:rPr lang="en-US" altLang="en-US" sz="3200" dirty="0">
                <a:latin typeface="Arial" charset="0"/>
                <a:cs typeface="Arial" charset="0"/>
              </a:rPr>
              <a:t>Question # 3</a:t>
            </a:r>
          </a:p>
        </p:txBody>
      </p:sp>
      <p:sp>
        <p:nvSpPr>
          <p:cNvPr id="39940" name="Text Box 4"/>
          <p:cNvSpPr txBox="1">
            <a:spLocks noChangeArrowheads="1"/>
          </p:cNvSpPr>
          <p:nvPr/>
        </p:nvSpPr>
        <p:spPr bwMode="auto">
          <a:xfrm>
            <a:off x="4889961" y="6011721"/>
            <a:ext cx="4079081"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564" tIns="38278" rIns="76564" bIns="38278"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charset="0"/>
              <a:ea typeface="+mj-ea"/>
              <a:cs typeface="Arial" charset="0"/>
              <a:sym typeface="Calibri"/>
            </a:endParaRPr>
          </a:p>
        </p:txBody>
      </p:sp>
      <p:pic>
        <p:nvPicPr>
          <p:cNvPr id="3994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3963" y="40428"/>
            <a:ext cx="366261" cy="36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3448123" y="5683719"/>
            <a:ext cx="3861426" cy="59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509" tIns="37283" rIns="74509" bIns="37283">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1" fontAlgn="base" latinLnBrk="0" hangingPunct="1">
              <a:lnSpc>
                <a:spcPct val="100000"/>
              </a:lnSpc>
              <a:spcBef>
                <a:spcPct val="0"/>
              </a:spcBef>
              <a:spcAft>
                <a:spcPct val="0"/>
              </a:spcAft>
              <a:buClrTx/>
              <a:buSzTx/>
              <a:buFontTx/>
              <a:buNone/>
              <a:tabLst/>
              <a:defRPr/>
            </a:pPr>
            <a:r>
              <a:rPr kumimoji="0" lang="en-US" altLang="en-US" sz="3375" b="1" i="0" u="none" strike="noStrike" kern="1200" cap="none" spc="0" normalizeH="0" baseline="0" noProof="0" dirty="0">
                <a:ln>
                  <a:noFill/>
                </a:ln>
                <a:solidFill>
                  <a:srgbClr val="FF0000"/>
                </a:solidFill>
                <a:effectLst/>
                <a:uLnTx/>
                <a:uFillTx/>
                <a:latin typeface="Arial" charset="0"/>
                <a:ea typeface="+mj-ea"/>
                <a:cs typeface="Arial" charset="0"/>
                <a:sym typeface="Calibri"/>
              </a:rPr>
              <a:t>Correct answer: A</a:t>
            </a:r>
          </a:p>
        </p:txBody>
      </p:sp>
    </p:spTree>
    <p:extLst>
      <p:ext uri="{BB962C8B-B14F-4D97-AF65-F5344CB8AC3E}">
        <p14:creationId xmlns:p14="http://schemas.microsoft.com/office/powerpoint/2010/main" val="35629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1"/>
          <p:cNvSpPr>
            <a:spLocks noChangeArrowheads="1"/>
          </p:cNvSpPr>
          <p:nvPr/>
        </p:nvSpPr>
        <p:spPr bwMode="auto">
          <a:xfrm>
            <a:off x="0" y="13173"/>
            <a:ext cx="10286999" cy="6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39" tIns="38163" rIns="76339" bIns="3816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FFFF00"/>
                </a:solidFill>
                <a:effectLst/>
                <a:uLnTx/>
                <a:uFillTx/>
                <a:latin typeface="Arial" pitchFamily="34" charset="0"/>
                <a:ea typeface="+mn-ea"/>
                <a:cs typeface="Arial" pitchFamily="34" charset="0"/>
                <a:sym typeface="Calibri"/>
              </a:rPr>
              <a:t>CTA: STJ and SOV</a:t>
            </a:r>
          </a:p>
        </p:txBody>
      </p:sp>
      <p:pic>
        <p:nvPicPr>
          <p:cNvPr id="10" name="Picture 1" descr="Picture 1"/>
          <p:cNvPicPr>
            <a:picLocks noChangeAspect="1"/>
          </p:cNvPicPr>
          <p:nvPr/>
        </p:nvPicPr>
        <p:blipFill>
          <a:blip r:embed="rId2"/>
          <a:stretch>
            <a:fillRect/>
          </a:stretch>
        </p:blipFill>
        <p:spPr>
          <a:xfrm>
            <a:off x="9888376" y="0"/>
            <a:ext cx="398624" cy="472942"/>
          </a:xfrm>
          <a:prstGeom prst="rect">
            <a:avLst/>
          </a:prstGeom>
          <a:ln w="12700">
            <a:miter lim="400000"/>
          </a:ln>
        </p:spPr>
      </p:pic>
      <p:sp>
        <p:nvSpPr>
          <p:cNvPr id="5" name="TextBox 4"/>
          <p:cNvSpPr txBox="1"/>
          <p:nvPr/>
        </p:nvSpPr>
        <p:spPr>
          <a:xfrm>
            <a:off x="1211750" y="4682841"/>
            <a:ext cx="2570742" cy="2031325"/>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Sino-tubular Junction</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altLang="en-US" sz="1800" b="1" i="0" u="sng"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Max: 39.1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Min: 33.9 mm</a:t>
            </a: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Mean: 36.5 mm</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endParaRPr>
          </a:p>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SOV height: 26.0mm </a:t>
            </a:r>
          </a:p>
        </p:txBody>
      </p:sp>
      <p:sp>
        <p:nvSpPr>
          <p:cNvPr id="8" name="TextBox 7"/>
          <p:cNvSpPr txBox="1"/>
          <p:nvPr/>
        </p:nvSpPr>
        <p:spPr>
          <a:xfrm>
            <a:off x="6428082" y="4682840"/>
            <a:ext cx="2590801" cy="1477328"/>
          </a:xfrm>
          <a:prstGeom prst="rect">
            <a:avLst/>
          </a:prstGeom>
          <a:noFill/>
        </p:spPr>
        <p:txBody>
          <a:bodyPr wrap="square" rtlCol="0">
            <a:spAutoFit/>
          </a:bodyPr>
          <a:lstStyle/>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sng"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SOV </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SOV Right: 35.4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SOV Left: 38.4 mm</a:t>
            </a:r>
          </a:p>
          <a:p>
            <a:pPr marL="0" marR="0" lvl="0" indent="0" algn="just" defTabSz="514350" rtl="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itchFamily="34" charset="0"/>
              </a:rPr>
              <a:t>SOV Non: 35.7 mm</a:t>
            </a:r>
          </a:p>
          <a:p>
            <a:pPr marL="0" marR="0" lvl="0" indent="0" algn="just" defTabSz="51435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p:txBody>
      </p:sp>
      <p:pic>
        <p:nvPicPr>
          <p:cNvPr id="2" name="Picture 1"/>
          <p:cNvPicPr>
            <a:picLocks noChangeAspect="1"/>
          </p:cNvPicPr>
          <p:nvPr/>
        </p:nvPicPr>
        <p:blipFill rotWithShape="1">
          <a:blip r:embed="rId3"/>
          <a:srcRect l="3333" t="23905" r="58690" b="24858"/>
          <a:stretch/>
        </p:blipFill>
        <p:spPr>
          <a:xfrm>
            <a:off x="410288" y="871211"/>
            <a:ext cx="4520112" cy="3811631"/>
          </a:xfrm>
          <a:prstGeom prst="rect">
            <a:avLst/>
          </a:prstGeom>
        </p:spPr>
      </p:pic>
      <p:pic>
        <p:nvPicPr>
          <p:cNvPr id="3" name="Picture 2"/>
          <p:cNvPicPr>
            <a:picLocks noChangeAspect="1"/>
          </p:cNvPicPr>
          <p:nvPr/>
        </p:nvPicPr>
        <p:blipFill rotWithShape="1">
          <a:blip r:embed="rId3"/>
          <a:srcRect l="43809" t="23524" r="18096" b="25048"/>
          <a:stretch/>
        </p:blipFill>
        <p:spPr>
          <a:xfrm>
            <a:off x="5412499" y="871210"/>
            <a:ext cx="4517488" cy="3811631"/>
          </a:xfrm>
          <a:prstGeom prst="rect">
            <a:avLst/>
          </a:prstGeom>
        </p:spPr>
      </p:pic>
    </p:spTree>
    <p:extLst>
      <p:ext uri="{BB962C8B-B14F-4D97-AF65-F5344CB8AC3E}">
        <p14:creationId xmlns:p14="http://schemas.microsoft.com/office/powerpoint/2010/main" val="24154911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57585"/>
            <a:ext cx="10287000" cy="586614"/>
          </a:xfrm>
        </p:spPr>
        <p:txBody>
          <a:bodyPr/>
          <a:lstStyle/>
          <a:p>
            <a:r>
              <a:rPr lang="en-US" sz="4000" dirty="0" smtClean="0">
                <a:latin typeface="Arial" panose="020B0604020202020204" pitchFamily="34" charset="0"/>
                <a:cs typeface="Arial" panose="020B0604020202020204" pitchFamily="34" charset="0"/>
              </a:rPr>
              <a:t>CTA: STJ </a:t>
            </a:r>
            <a:r>
              <a:rPr lang="en-US" sz="4000" dirty="0">
                <a:latin typeface="Arial" panose="020B0604020202020204" pitchFamily="34" charset="0"/>
                <a:cs typeface="Arial" panose="020B0604020202020204" pitchFamily="34" charset="0"/>
              </a:rPr>
              <a:t>and Coronary </a:t>
            </a:r>
            <a:r>
              <a:rPr lang="en-US" sz="4000" dirty="0" smtClean="0">
                <a:latin typeface="Arial" panose="020B0604020202020204" pitchFamily="34" charset="0"/>
                <a:cs typeface="Arial" panose="020B0604020202020204" pitchFamily="34" charset="0"/>
              </a:rPr>
              <a:t>Heights</a:t>
            </a:r>
            <a:endParaRPr lang="en-US" sz="4000" dirty="0">
              <a:latin typeface="Arial" panose="020B0604020202020204" pitchFamily="34" charset="0"/>
              <a:cs typeface="Arial" panose="020B0604020202020204" pitchFamily="34" charset="0"/>
            </a:endParaRPr>
          </a:p>
        </p:txBody>
      </p:sp>
      <p:sp>
        <p:nvSpPr>
          <p:cNvPr id="8" name="TextBox 7"/>
          <p:cNvSpPr txBox="1"/>
          <p:nvPr/>
        </p:nvSpPr>
        <p:spPr>
          <a:xfrm>
            <a:off x="854402" y="4735728"/>
            <a:ext cx="6309741" cy="1569660"/>
          </a:xfrm>
          <a:prstGeom prst="rect">
            <a:avLst/>
          </a:prstGeom>
          <a:noFill/>
        </p:spPr>
        <p:txBody>
          <a:bodyPr wrap="none" rtlCol="0">
            <a:spAutoFit/>
          </a:bodyPr>
          <a:lstStyle/>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SOV height: 26 mm </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Left coronary height 15.4 mm</a:t>
            </a:r>
          </a:p>
          <a:p>
            <a:pPr marL="0" marR="0" lvl="0" indent="0" algn="l" defTabSz="51435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Calibri"/>
              </a:rPr>
              <a:t>Right coronary height 16.9 mm </a:t>
            </a:r>
          </a:p>
        </p:txBody>
      </p:sp>
      <p:pic>
        <p:nvPicPr>
          <p:cNvPr id="6"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rotWithShape="1">
          <a:blip r:embed="rId3"/>
          <a:srcRect l="6746" t="32963" r="22549" b="23043"/>
          <a:stretch/>
        </p:blipFill>
        <p:spPr>
          <a:xfrm>
            <a:off x="673310" y="876300"/>
            <a:ext cx="8940379" cy="3482258"/>
          </a:xfrm>
          <a:prstGeom prst="rect">
            <a:avLst/>
          </a:prstGeom>
        </p:spPr>
      </p:pic>
    </p:spTree>
    <p:extLst>
      <p:ext uri="{BB962C8B-B14F-4D97-AF65-F5344CB8AC3E}">
        <p14:creationId xmlns:p14="http://schemas.microsoft.com/office/powerpoint/2010/main" val="302278176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725"/>
            <a:ext cx="10287000" cy="503686"/>
          </a:xfrm>
        </p:spPr>
        <p:txBody>
          <a:bodyPr/>
          <a:lstStyle/>
          <a:p>
            <a:r>
              <a:rPr lang="en-US" sz="4400" dirty="0" smtClean="0">
                <a:latin typeface="Arial" panose="020B0604020202020204" pitchFamily="34" charset="0"/>
                <a:cs typeface="Arial" panose="020B0604020202020204" pitchFamily="34" charset="0"/>
              </a:rPr>
              <a:t>CTA: Aorta</a:t>
            </a:r>
            <a:r>
              <a:rPr lang="en-US" sz="4400" dirty="0">
                <a:latin typeface="Arial" panose="020B0604020202020204" pitchFamily="34" charset="0"/>
                <a:cs typeface="Arial" panose="020B0604020202020204" pitchFamily="34" charset="0"/>
              </a:rPr>
              <a:t>, Aortic Arch</a:t>
            </a:r>
          </a:p>
        </p:txBody>
      </p:sp>
      <p:pic>
        <p:nvPicPr>
          <p:cNvPr id="4"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3" name="Picture 2"/>
          <p:cNvPicPr>
            <a:picLocks noChangeAspect="1"/>
          </p:cNvPicPr>
          <p:nvPr/>
        </p:nvPicPr>
        <p:blipFill rotWithShape="1">
          <a:blip r:embed="rId3"/>
          <a:srcRect l="17223" t="11651" r="57381" b="57111"/>
          <a:stretch/>
        </p:blipFill>
        <p:spPr>
          <a:xfrm>
            <a:off x="177800" y="738280"/>
            <a:ext cx="5104780" cy="3730203"/>
          </a:xfrm>
          <a:prstGeom prst="rect">
            <a:avLst/>
          </a:prstGeom>
        </p:spPr>
      </p:pic>
      <p:pic>
        <p:nvPicPr>
          <p:cNvPr id="6" name="Picture 5"/>
          <p:cNvPicPr>
            <a:picLocks noChangeAspect="1"/>
          </p:cNvPicPr>
          <p:nvPr/>
        </p:nvPicPr>
        <p:blipFill rotWithShape="1">
          <a:blip r:embed="rId3"/>
          <a:srcRect l="42540" t="51905" r="31746" b="8857"/>
          <a:stretch/>
        </p:blipFill>
        <p:spPr>
          <a:xfrm>
            <a:off x="5856087" y="738280"/>
            <a:ext cx="4114800" cy="3643939"/>
          </a:xfrm>
          <a:prstGeom prst="rect">
            <a:avLst/>
          </a:prstGeom>
        </p:spPr>
      </p:pic>
      <p:pic>
        <p:nvPicPr>
          <p:cNvPr id="7" name="Picture 6"/>
          <p:cNvPicPr>
            <a:picLocks noChangeAspect="1"/>
          </p:cNvPicPr>
          <p:nvPr/>
        </p:nvPicPr>
        <p:blipFill rotWithShape="1">
          <a:blip r:embed="rId4"/>
          <a:srcRect l="17143" t="4540" r="31984" b="58635"/>
          <a:stretch/>
        </p:blipFill>
        <p:spPr>
          <a:xfrm>
            <a:off x="2009955" y="4278695"/>
            <a:ext cx="6538822" cy="2545991"/>
          </a:xfrm>
          <a:prstGeom prst="rect">
            <a:avLst/>
          </a:prstGeom>
        </p:spPr>
      </p:pic>
    </p:spTree>
    <p:extLst>
      <p:ext uri="{BB962C8B-B14F-4D97-AF65-F5344CB8AC3E}">
        <p14:creationId xmlns:p14="http://schemas.microsoft.com/office/powerpoint/2010/main" val="2983360763"/>
      </p:ext>
    </p:extLst>
  </p:cSld>
  <p:clrMapOvr>
    <a:masterClrMapping/>
  </p:clrMapOvr>
  <p:transition/>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Meril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4433</TotalTime>
  <Words>2198</Words>
  <Application>Microsoft Office PowerPoint</Application>
  <PresentationFormat>35mm Slides</PresentationFormat>
  <Paragraphs>351</Paragraphs>
  <Slides>67</Slides>
  <Notes>34</Notes>
  <HiddenSlides>0</HiddenSlides>
  <MMClips>2</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67</vt:i4>
      </vt:variant>
    </vt:vector>
  </HeadingPairs>
  <TitlesOfParts>
    <vt:vector size="83" baseType="lpstr">
      <vt:lpstr>Calibri</vt:lpstr>
      <vt:lpstr>Calibri Light</vt:lpstr>
      <vt:lpstr>Times New Roman</vt:lpstr>
      <vt:lpstr>Helvetica</vt:lpstr>
      <vt:lpstr>Arial</vt:lpstr>
      <vt:lpstr>6_Default Design</vt:lpstr>
      <vt:lpstr>2_BASIC SHARMA BLUE</vt:lpstr>
      <vt:lpstr>2_Office Theme</vt:lpstr>
      <vt:lpstr>1_Default Design</vt:lpstr>
      <vt:lpstr>Office Theme</vt:lpstr>
      <vt:lpstr>3_Office Theme</vt:lpstr>
      <vt:lpstr>1_BASIC SHARMA BLUE</vt:lpstr>
      <vt:lpstr>6_BASIC SHARMA BLUE</vt:lpstr>
      <vt:lpstr>BASIC SHARMA BLUE</vt:lpstr>
      <vt:lpstr>5_Office Theme</vt:lpstr>
      <vt:lpstr>Meril Blue</vt:lpstr>
      <vt:lpstr>Structural Heart Live Cases</vt:lpstr>
      <vt:lpstr>Faculty Involved and Disclosures</vt:lpstr>
      <vt:lpstr>Structural Heart Live Case # 49 : CD, 77 y/o M</vt:lpstr>
      <vt:lpstr> TTE</vt:lpstr>
      <vt:lpstr> TEE</vt:lpstr>
      <vt:lpstr>PowerPoint Presentation</vt:lpstr>
      <vt:lpstr>PowerPoint Presentation</vt:lpstr>
      <vt:lpstr>CTA: STJ and Coronary Heights</vt:lpstr>
      <vt:lpstr>CTA: Aorta, Aortic Arch</vt:lpstr>
      <vt:lpstr>CTA: Aorto-Iliac Bifurcation</vt:lpstr>
      <vt:lpstr>Mosaic 25mm Valve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MyVal – Balloon Expandable THV Design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 1</vt:lpstr>
      <vt:lpstr>Question # 2</vt:lpstr>
      <vt:lpstr>Question #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Samin Sharma</cp:lastModifiedBy>
  <cp:revision>547</cp:revision>
  <cp:lastPrinted>2022-05-03T15:57:55Z</cp:lastPrinted>
  <dcterms:created xsi:type="dcterms:W3CDTF">2019-05-13T14:16:18Z</dcterms:created>
  <dcterms:modified xsi:type="dcterms:W3CDTF">2022-09-13T13:02:51Z</dcterms:modified>
</cp:coreProperties>
</file>