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645" r:id="rId3"/>
    <p:sldMasterId id="2147484683" r:id="rId4"/>
    <p:sldMasterId id="2147484695" r:id="rId5"/>
    <p:sldMasterId id="2147484757" r:id="rId6"/>
    <p:sldMasterId id="2147484769" r:id="rId7"/>
    <p:sldMasterId id="2147484795" r:id="rId8"/>
    <p:sldMasterId id="2147484807" r:id="rId9"/>
    <p:sldMasterId id="2147484819" r:id="rId10"/>
    <p:sldMasterId id="2147484845" r:id="rId11"/>
    <p:sldMasterId id="2147484857" r:id="rId12"/>
  </p:sldMasterIdLst>
  <p:notesMasterIdLst>
    <p:notesMasterId r:id="rId35"/>
  </p:notesMasterIdLst>
  <p:sldIdLst>
    <p:sldId id="275" r:id="rId13"/>
    <p:sldId id="617" r:id="rId14"/>
    <p:sldId id="2232" r:id="rId15"/>
    <p:sldId id="2233" r:id="rId16"/>
    <p:sldId id="2071" r:id="rId17"/>
    <p:sldId id="2220" r:id="rId18"/>
    <p:sldId id="2214" r:id="rId19"/>
    <p:sldId id="2226" r:id="rId20"/>
    <p:sldId id="2216" r:id="rId21"/>
    <p:sldId id="2224" r:id="rId22"/>
    <p:sldId id="2219" r:id="rId23"/>
    <p:sldId id="2227" r:id="rId24"/>
    <p:sldId id="2209" r:id="rId25"/>
    <p:sldId id="288" r:id="rId26"/>
    <p:sldId id="2215" r:id="rId27"/>
    <p:sldId id="2218" r:id="rId28"/>
    <p:sldId id="2217" r:id="rId29"/>
    <p:sldId id="2222" r:id="rId30"/>
    <p:sldId id="2225" r:id="rId31"/>
    <p:sldId id="2207" r:id="rId32"/>
    <p:sldId id="2208" r:id="rId33"/>
    <p:sldId id="2184" r:id="rId3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28"/>
    <a:srgbClr val="CC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387" autoAdjust="0"/>
  </p:normalViewPr>
  <p:slideViewPr>
    <p:cSldViewPr snapToGrid="0">
      <p:cViewPr varScale="1">
        <p:scale>
          <a:sx n="78" d="100"/>
          <a:sy n="78" d="100"/>
        </p:scale>
        <p:origin x="1740" y="90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ramos01\AppData\Local\Microsoft\Windows\INetCache\Content.Outlook\WOY7AEF8\Total%20Webcast%20Page%20Views%20-%20Nov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 years'!$D$1</c:f>
              <c:strCache>
                <c:ptCount val="1"/>
                <c:pt idx="0">
                  <c:v>Total Page Views</c:v>
                </c:pt>
              </c:strCache>
            </c:strRef>
          </c:tx>
          <c:spPr>
            <a:ln w="28575" cap="rnd">
              <a:solidFill>
                <a:srgbClr val="00FF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16409652045918E-3"/>
                  <c:y val="-3.257707969749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E-4227-8A23-8518037E899D}"/>
                </c:ext>
              </c:extLst>
            </c:dLbl>
            <c:dLbl>
              <c:idx val="6"/>
              <c:layout>
                <c:manualLayout>
                  <c:x val="9.3436106183439652E-4"/>
                  <c:y val="-2.792321116928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E-4227-8A23-8518037E899D}"/>
                </c:ext>
              </c:extLst>
            </c:dLbl>
            <c:dLbl>
              <c:idx val="14"/>
              <c:layout>
                <c:manualLayout>
                  <c:x val="1.868722123668793E-3"/>
                  <c:y val="-2.559627690517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E-4227-8A23-8518037E899D}"/>
                </c:ext>
              </c:extLst>
            </c:dLbl>
            <c:dLbl>
              <c:idx val="32"/>
              <c:layout>
                <c:manualLayout>
                  <c:x val="-5.6061663710063794E-3"/>
                  <c:y val="-2.32693426410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E-4227-8A23-8518037E899D}"/>
                </c:ext>
              </c:extLst>
            </c:dLbl>
            <c:dLbl>
              <c:idx val="36"/>
              <c:layout>
                <c:manualLayout>
                  <c:x val="-1.0277971680178362E-2"/>
                  <c:y val="-3.025014543339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E-4227-8A23-8518037E899D}"/>
                </c:ext>
              </c:extLst>
            </c:dLbl>
            <c:dLbl>
              <c:idx val="46"/>
              <c:layout>
                <c:manualLayout>
                  <c:x val="-1.3703803932725393E-16"/>
                  <c:y val="1.396160558464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E-4227-8A23-8518037E8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 years'!$A$2:$A$36</c:f>
              <c:numCache>
                <c:formatCode>mmm\-yy</c:formatCode>
                <c:ptCount val="3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</c:numCache>
            </c:numRef>
          </c:cat>
          <c:val>
            <c:numRef>
              <c:f>'2 years'!$D$2:$D$36</c:f>
              <c:numCache>
                <c:formatCode>#,##0</c:formatCode>
                <c:ptCount val="35"/>
                <c:pt idx="0">
                  <c:v>21972</c:v>
                </c:pt>
                <c:pt idx="1">
                  <c:v>22668</c:v>
                </c:pt>
                <c:pt idx="2">
                  <c:v>30131</c:v>
                </c:pt>
                <c:pt idx="3">
                  <c:v>22524</c:v>
                </c:pt>
                <c:pt idx="4">
                  <c:v>22315</c:v>
                </c:pt>
                <c:pt idx="5">
                  <c:v>17634</c:v>
                </c:pt>
                <c:pt idx="6">
                  <c:v>19684</c:v>
                </c:pt>
                <c:pt idx="7">
                  <c:v>20882</c:v>
                </c:pt>
                <c:pt idx="8">
                  <c:v>21007</c:v>
                </c:pt>
                <c:pt idx="9">
                  <c:v>27717</c:v>
                </c:pt>
                <c:pt idx="10">
                  <c:v>24779</c:v>
                </c:pt>
                <c:pt idx="11">
                  <c:v>23915</c:v>
                </c:pt>
                <c:pt idx="12">
                  <c:v>22716</c:v>
                </c:pt>
                <c:pt idx="13">
                  <c:v>23931</c:v>
                </c:pt>
                <c:pt idx="14">
                  <c:v>26140</c:v>
                </c:pt>
                <c:pt idx="15">
                  <c:v>30552</c:v>
                </c:pt>
                <c:pt idx="16">
                  <c:v>32954</c:v>
                </c:pt>
                <c:pt idx="17">
                  <c:v>22790</c:v>
                </c:pt>
                <c:pt idx="18">
                  <c:v>23666</c:v>
                </c:pt>
                <c:pt idx="19">
                  <c:v>20400</c:v>
                </c:pt>
                <c:pt idx="20">
                  <c:v>25791</c:v>
                </c:pt>
                <c:pt idx="21">
                  <c:v>25514</c:v>
                </c:pt>
                <c:pt idx="22">
                  <c:v>22883</c:v>
                </c:pt>
                <c:pt idx="23">
                  <c:v>21605</c:v>
                </c:pt>
                <c:pt idx="24">
                  <c:v>22643</c:v>
                </c:pt>
                <c:pt idx="25">
                  <c:v>21982</c:v>
                </c:pt>
                <c:pt idx="26">
                  <c:v>28249</c:v>
                </c:pt>
                <c:pt idx="27">
                  <c:v>22439</c:v>
                </c:pt>
                <c:pt idx="28">
                  <c:v>26134</c:v>
                </c:pt>
                <c:pt idx="29">
                  <c:v>18646</c:v>
                </c:pt>
                <c:pt idx="30">
                  <c:v>22631</c:v>
                </c:pt>
                <c:pt idx="31">
                  <c:v>23129</c:v>
                </c:pt>
                <c:pt idx="32">
                  <c:v>21553</c:v>
                </c:pt>
                <c:pt idx="33">
                  <c:v>24204</c:v>
                </c:pt>
                <c:pt idx="34">
                  <c:v>27590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18E-4227-8A23-8518037E8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573544"/>
        <c:axId val="565573872"/>
      </c:lineChart>
      <c:dateAx>
        <c:axId val="565573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5573872"/>
        <c:crosses val="autoZero"/>
        <c:auto val="1"/>
        <c:lblOffset val="100"/>
        <c:baseTimeUnit val="months"/>
      </c:dateAx>
      <c:valAx>
        <c:axId val="56557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557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8F8AF-180C-45FC-BACD-9D9F55DCEC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8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defTabSz="94633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defTabSz="9463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defTabSz="9463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7CA431-D06D-4545-9B64-F839F81A0B4D}" type="slidenum"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defTabSz="946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defTabSz="946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defTabSz="946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defTabSz="9463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463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939EA-7933-47A6-959A-CB21B42F156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633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1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3ECC-6D06-4E9F-9102-3DAE9ADF4E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2" rIns="92904" bIns="46452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262D1-6A6A-46B9-A02C-59600F63617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55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3ECC-6D06-4E9F-9102-3DAE9ADF4E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2" rIns="92904" bIns="46452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262D1-6A6A-46B9-A02C-59600F63617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14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EEC34-360E-40BB-B147-62956D81B1E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12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20"/>
            </a:lvl1pPr>
            <a:lvl2pPr marL="331293" indent="0">
              <a:buNone/>
              <a:defRPr sz="2160"/>
            </a:lvl2pPr>
            <a:lvl3pPr marL="662607" indent="0">
              <a:buNone/>
              <a:defRPr sz="1890"/>
            </a:lvl3pPr>
            <a:lvl4pPr marL="993913" indent="0">
              <a:buNone/>
              <a:defRPr sz="1530"/>
            </a:lvl4pPr>
            <a:lvl5pPr marL="1325214" indent="0">
              <a:buNone/>
              <a:defRPr sz="1530"/>
            </a:lvl5pPr>
            <a:lvl6pPr marL="1656519" indent="0">
              <a:buNone/>
              <a:defRPr sz="1530"/>
            </a:lvl6pPr>
            <a:lvl7pPr marL="1987815" indent="0">
              <a:buNone/>
              <a:defRPr sz="1530"/>
            </a:lvl7pPr>
            <a:lvl8pPr marL="2319118" indent="0">
              <a:buNone/>
              <a:defRPr sz="1530"/>
            </a:lvl8pPr>
            <a:lvl9pPr marL="2650425" indent="0">
              <a:buNone/>
              <a:defRPr sz="153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36096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17403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87026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1757" indent="0" algn="ctr">
              <a:buNone/>
              <a:defRPr/>
            </a:lvl2pPr>
            <a:lvl3pPr marL="683510" indent="0" algn="ctr">
              <a:buNone/>
              <a:defRPr/>
            </a:lvl3pPr>
            <a:lvl4pPr marL="1025265" indent="0" algn="ctr">
              <a:buNone/>
              <a:defRPr/>
            </a:lvl4pPr>
            <a:lvl5pPr marL="1366977" indent="0" algn="ctr">
              <a:buNone/>
              <a:defRPr/>
            </a:lvl5pPr>
            <a:lvl6pPr marL="1708716" indent="0" algn="ctr">
              <a:buNone/>
              <a:defRPr/>
            </a:lvl6pPr>
            <a:lvl7pPr marL="2050460" indent="0" algn="ctr">
              <a:buNone/>
              <a:defRPr/>
            </a:lvl7pPr>
            <a:lvl8pPr marL="2392195" indent="0" algn="ctr">
              <a:buNone/>
              <a:defRPr/>
            </a:lvl8pPr>
            <a:lvl9pPr marL="2733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45472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0664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3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757" indent="0">
              <a:buNone/>
              <a:defRPr sz="1350"/>
            </a:lvl2pPr>
            <a:lvl3pPr marL="683510" indent="0">
              <a:buNone/>
              <a:defRPr sz="1200"/>
            </a:lvl3pPr>
            <a:lvl4pPr marL="1025265" indent="0">
              <a:buNone/>
              <a:defRPr sz="1050"/>
            </a:lvl4pPr>
            <a:lvl5pPr marL="1366977" indent="0">
              <a:buNone/>
              <a:defRPr sz="1050"/>
            </a:lvl5pPr>
            <a:lvl6pPr marL="1708716" indent="0">
              <a:buNone/>
              <a:defRPr sz="1050"/>
            </a:lvl6pPr>
            <a:lvl7pPr marL="2050460" indent="0">
              <a:buNone/>
              <a:defRPr sz="1050"/>
            </a:lvl7pPr>
            <a:lvl8pPr marL="2392195" indent="0">
              <a:buNone/>
              <a:defRPr sz="1050"/>
            </a:lvl8pPr>
            <a:lvl9pPr marL="2733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31886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47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32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91527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7" indent="0">
              <a:buNone/>
              <a:defRPr sz="1500" b="1"/>
            </a:lvl2pPr>
            <a:lvl3pPr marL="683510" indent="0">
              <a:buNone/>
              <a:defRPr sz="1350" b="1"/>
            </a:lvl3pPr>
            <a:lvl4pPr marL="1025265" indent="0">
              <a:buNone/>
              <a:defRPr sz="1200" b="1"/>
            </a:lvl4pPr>
            <a:lvl5pPr marL="1366977" indent="0">
              <a:buNone/>
              <a:defRPr sz="1200" b="1"/>
            </a:lvl5pPr>
            <a:lvl6pPr marL="1708716" indent="0">
              <a:buNone/>
              <a:defRPr sz="1200" b="1"/>
            </a:lvl6pPr>
            <a:lvl7pPr marL="2050460" indent="0">
              <a:buNone/>
              <a:defRPr sz="1200" b="1"/>
            </a:lvl7pPr>
            <a:lvl8pPr marL="2392195" indent="0">
              <a:buNone/>
              <a:defRPr sz="1200" b="1"/>
            </a:lvl8pPr>
            <a:lvl9pPr marL="2733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7" indent="0">
              <a:buNone/>
              <a:defRPr sz="1500" b="1"/>
            </a:lvl2pPr>
            <a:lvl3pPr marL="683510" indent="0">
              <a:buNone/>
              <a:defRPr sz="1350" b="1"/>
            </a:lvl3pPr>
            <a:lvl4pPr marL="1025265" indent="0">
              <a:buNone/>
              <a:defRPr sz="1200" b="1"/>
            </a:lvl4pPr>
            <a:lvl5pPr marL="1366977" indent="0">
              <a:buNone/>
              <a:defRPr sz="1200" b="1"/>
            </a:lvl5pPr>
            <a:lvl6pPr marL="1708716" indent="0">
              <a:buNone/>
              <a:defRPr sz="1200" b="1"/>
            </a:lvl6pPr>
            <a:lvl7pPr marL="2050460" indent="0">
              <a:buNone/>
              <a:defRPr sz="1200" b="1"/>
            </a:lvl7pPr>
            <a:lvl8pPr marL="2392195" indent="0">
              <a:buNone/>
              <a:defRPr sz="1200" b="1"/>
            </a:lvl8pPr>
            <a:lvl9pPr marL="2733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7282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00785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7500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2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1757" indent="0">
              <a:buNone/>
              <a:defRPr sz="900"/>
            </a:lvl2pPr>
            <a:lvl3pPr marL="683510" indent="0">
              <a:buNone/>
              <a:defRPr sz="750"/>
            </a:lvl3pPr>
            <a:lvl4pPr marL="1025265" indent="0">
              <a:buNone/>
              <a:defRPr sz="600"/>
            </a:lvl4pPr>
            <a:lvl5pPr marL="1366977" indent="0">
              <a:buNone/>
              <a:defRPr sz="600"/>
            </a:lvl5pPr>
            <a:lvl6pPr marL="1708716" indent="0">
              <a:buNone/>
              <a:defRPr sz="600"/>
            </a:lvl6pPr>
            <a:lvl7pPr marL="2050460" indent="0">
              <a:buNone/>
              <a:defRPr sz="600"/>
            </a:lvl7pPr>
            <a:lvl8pPr marL="2392195" indent="0">
              <a:buNone/>
              <a:defRPr sz="600"/>
            </a:lvl8pPr>
            <a:lvl9pPr marL="273393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30054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757" indent="0">
              <a:buNone/>
              <a:defRPr sz="2100"/>
            </a:lvl2pPr>
            <a:lvl3pPr marL="683510" indent="0">
              <a:buNone/>
              <a:defRPr sz="1800"/>
            </a:lvl3pPr>
            <a:lvl4pPr marL="1025265" indent="0">
              <a:buNone/>
              <a:defRPr sz="1500"/>
            </a:lvl4pPr>
            <a:lvl5pPr marL="1366977" indent="0">
              <a:buNone/>
              <a:defRPr sz="1500"/>
            </a:lvl5pPr>
            <a:lvl6pPr marL="1708716" indent="0">
              <a:buNone/>
              <a:defRPr sz="1500"/>
            </a:lvl6pPr>
            <a:lvl7pPr marL="2050460" indent="0">
              <a:buNone/>
              <a:defRPr sz="1500"/>
            </a:lvl7pPr>
            <a:lvl8pPr marL="2392195" indent="0">
              <a:buNone/>
              <a:defRPr sz="1500"/>
            </a:lvl8pPr>
            <a:lvl9pPr marL="2733938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79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1757" indent="0">
              <a:buNone/>
              <a:defRPr sz="900"/>
            </a:lvl2pPr>
            <a:lvl3pPr marL="683510" indent="0">
              <a:buNone/>
              <a:defRPr sz="750"/>
            </a:lvl3pPr>
            <a:lvl4pPr marL="1025265" indent="0">
              <a:buNone/>
              <a:defRPr sz="600"/>
            </a:lvl4pPr>
            <a:lvl5pPr marL="1366977" indent="0">
              <a:buNone/>
              <a:defRPr sz="600"/>
            </a:lvl5pPr>
            <a:lvl6pPr marL="1708716" indent="0">
              <a:buNone/>
              <a:defRPr sz="600"/>
            </a:lvl6pPr>
            <a:lvl7pPr marL="2050460" indent="0">
              <a:buNone/>
              <a:defRPr sz="600"/>
            </a:lvl7pPr>
            <a:lvl8pPr marL="2392195" indent="0">
              <a:buNone/>
              <a:defRPr sz="600"/>
            </a:lvl8pPr>
            <a:lvl9pPr marL="273393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79469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13945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55996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3238679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2658" indent="0" algn="ctr">
              <a:buNone/>
              <a:defRPr/>
            </a:lvl2pPr>
            <a:lvl3pPr marL="765326" indent="0" algn="ctr">
              <a:buNone/>
              <a:defRPr/>
            </a:lvl3pPr>
            <a:lvl4pPr marL="1147988" indent="0" algn="ctr">
              <a:buNone/>
              <a:defRPr/>
            </a:lvl4pPr>
            <a:lvl5pPr marL="1530626" indent="0" algn="ctr">
              <a:buNone/>
              <a:defRPr/>
            </a:lvl5pPr>
            <a:lvl6pPr marL="1913293" indent="0" algn="ctr">
              <a:buNone/>
              <a:defRPr/>
            </a:lvl6pPr>
            <a:lvl7pPr marL="2295968" indent="0" algn="ctr">
              <a:buNone/>
              <a:defRPr/>
            </a:lvl7pPr>
            <a:lvl8pPr marL="2678621" indent="0" algn="ctr">
              <a:buNone/>
              <a:defRPr/>
            </a:lvl8pPr>
            <a:lvl9pPr marL="30612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3818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99222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82658" indent="0">
              <a:buNone/>
              <a:defRPr sz="1620"/>
            </a:lvl2pPr>
            <a:lvl3pPr marL="765326" indent="0">
              <a:buNone/>
              <a:defRPr sz="1440"/>
            </a:lvl3pPr>
            <a:lvl4pPr marL="1147988" indent="0">
              <a:buNone/>
              <a:defRPr sz="1260"/>
            </a:lvl4pPr>
            <a:lvl5pPr marL="1530626" indent="0">
              <a:buNone/>
              <a:defRPr sz="1260"/>
            </a:lvl5pPr>
            <a:lvl6pPr marL="1913293" indent="0">
              <a:buNone/>
              <a:defRPr sz="1260"/>
            </a:lvl6pPr>
            <a:lvl7pPr marL="2295968" indent="0">
              <a:buNone/>
              <a:defRPr sz="1260"/>
            </a:lvl7pPr>
            <a:lvl8pPr marL="2678621" indent="0">
              <a:buNone/>
              <a:defRPr sz="1260"/>
            </a:lvl8pPr>
            <a:lvl9pPr marL="3061284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58447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32575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6926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59386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4044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46657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382658" indent="0">
              <a:buNone/>
              <a:defRPr sz="2520"/>
            </a:lvl2pPr>
            <a:lvl3pPr marL="765326" indent="0">
              <a:buNone/>
              <a:defRPr sz="2160"/>
            </a:lvl3pPr>
            <a:lvl4pPr marL="1147988" indent="0">
              <a:buNone/>
              <a:defRPr sz="1800"/>
            </a:lvl4pPr>
            <a:lvl5pPr marL="1530626" indent="0">
              <a:buNone/>
              <a:defRPr sz="1800"/>
            </a:lvl5pPr>
            <a:lvl6pPr marL="1913293" indent="0">
              <a:buNone/>
              <a:defRPr sz="1800"/>
            </a:lvl6pPr>
            <a:lvl7pPr marL="2295968" indent="0">
              <a:buNone/>
              <a:defRPr sz="1800"/>
            </a:lvl7pPr>
            <a:lvl8pPr marL="2678621" indent="0">
              <a:buNone/>
              <a:defRPr sz="1800"/>
            </a:lvl8pPr>
            <a:lvl9pPr marL="306128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67807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52924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96473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6583" indent="0" algn="ctr">
              <a:buNone/>
              <a:defRPr/>
            </a:lvl2pPr>
            <a:lvl3pPr marL="773155" indent="0" algn="ctr">
              <a:buNone/>
              <a:defRPr/>
            </a:lvl3pPr>
            <a:lvl4pPr marL="1159869" indent="0" algn="ctr">
              <a:buNone/>
              <a:defRPr/>
            </a:lvl4pPr>
            <a:lvl5pPr marL="1546439" indent="0" algn="ctr">
              <a:buNone/>
              <a:defRPr/>
            </a:lvl5pPr>
            <a:lvl6pPr marL="1933143" indent="0" algn="ctr">
              <a:buNone/>
              <a:defRPr/>
            </a:lvl6pPr>
            <a:lvl7pPr marL="2319720" indent="0" algn="ctr">
              <a:buNone/>
              <a:defRPr/>
            </a:lvl7pPr>
            <a:lvl8pPr marL="2706434" indent="0" algn="ctr">
              <a:buNone/>
              <a:defRPr/>
            </a:lvl8pPr>
            <a:lvl9pPr marL="30929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45845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04663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3305186"/>
            <a:ext cx="7772400" cy="1021557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180035"/>
            <a:ext cx="7772400" cy="1125140"/>
          </a:xfrm>
        </p:spPr>
        <p:txBody>
          <a:bodyPr anchor="b"/>
          <a:lstStyle>
            <a:lvl1pPr marL="0" indent="0">
              <a:buNone/>
              <a:defRPr sz="1725"/>
            </a:lvl1pPr>
            <a:lvl2pPr marL="386583" indent="0">
              <a:buNone/>
              <a:defRPr sz="1500"/>
            </a:lvl2pPr>
            <a:lvl3pPr marL="773155" indent="0">
              <a:buNone/>
              <a:defRPr sz="1350"/>
            </a:lvl3pPr>
            <a:lvl4pPr marL="1159869" indent="0">
              <a:buNone/>
              <a:defRPr sz="1200"/>
            </a:lvl4pPr>
            <a:lvl5pPr marL="1546439" indent="0">
              <a:buNone/>
              <a:defRPr sz="1200"/>
            </a:lvl5pPr>
            <a:lvl6pPr marL="1933143" indent="0">
              <a:buNone/>
              <a:defRPr sz="1200"/>
            </a:lvl6pPr>
            <a:lvl7pPr marL="2319720" indent="0">
              <a:buNone/>
              <a:defRPr sz="1200"/>
            </a:lvl7pPr>
            <a:lvl8pPr marL="2706434" indent="0">
              <a:buNone/>
              <a:defRPr sz="1200"/>
            </a:lvl8pPr>
            <a:lvl9pPr marL="3092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73258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78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2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998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2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250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6583" indent="0">
              <a:buNone/>
              <a:defRPr sz="1725" b="1"/>
            </a:lvl2pPr>
            <a:lvl3pPr marL="773155" indent="0">
              <a:buNone/>
              <a:defRPr sz="1500" b="1"/>
            </a:lvl3pPr>
            <a:lvl4pPr marL="1159869" indent="0">
              <a:buNone/>
              <a:defRPr sz="1350" b="1"/>
            </a:lvl4pPr>
            <a:lvl5pPr marL="1546439" indent="0">
              <a:buNone/>
              <a:defRPr sz="1350" b="1"/>
            </a:lvl5pPr>
            <a:lvl6pPr marL="1933143" indent="0">
              <a:buNone/>
              <a:defRPr sz="1350" b="1"/>
            </a:lvl6pPr>
            <a:lvl7pPr marL="2319720" indent="0">
              <a:buNone/>
              <a:defRPr sz="1350" b="1"/>
            </a:lvl7pPr>
            <a:lvl8pPr marL="2706434" indent="0">
              <a:buNone/>
              <a:defRPr sz="1350" b="1"/>
            </a:lvl8pPr>
            <a:lvl9pPr marL="3092997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6583" indent="0">
              <a:buNone/>
              <a:defRPr sz="1725" b="1"/>
            </a:lvl2pPr>
            <a:lvl3pPr marL="773155" indent="0">
              <a:buNone/>
              <a:defRPr sz="1500" b="1"/>
            </a:lvl3pPr>
            <a:lvl4pPr marL="1159869" indent="0">
              <a:buNone/>
              <a:defRPr sz="1350" b="1"/>
            </a:lvl4pPr>
            <a:lvl5pPr marL="1546439" indent="0">
              <a:buNone/>
              <a:defRPr sz="1350" b="1"/>
            </a:lvl5pPr>
            <a:lvl6pPr marL="1933143" indent="0">
              <a:buNone/>
              <a:defRPr sz="1350" b="1"/>
            </a:lvl6pPr>
            <a:lvl7pPr marL="2319720" indent="0">
              <a:buNone/>
              <a:defRPr sz="1350" b="1"/>
            </a:lvl7pPr>
            <a:lvl8pPr marL="2706434" indent="0">
              <a:buNone/>
              <a:defRPr sz="1350" b="1"/>
            </a:lvl8pPr>
            <a:lvl9pPr marL="3092997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3497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006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87854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800"/>
            <a:ext cx="3008489" cy="8715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81" y="204957"/>
            <a:ext cx="5111044" cy="438983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10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6583" indent="0">
              <a:buNone/>
              <a:defRPr sz="1050"/>
            </a:lvl2pPr>
            <a:lvl3pPr marL="773155" indent="0">
              <a:buNone/>
              <a:defRPr sz="900"/>
            </a:lvl3pPr>
            <a:lvl4pPr marL="1159869" indent="0">
              <a:buNone/>
              <a:defRPr sz="750"/>
            </a:lvl4pPr>
            <a:lvl5pPr marL="1546439" indent="0">
              <a:buNone/>
              <a:defRPr sz="750"/>
            </a:lvl5pPr>
            <a:lvl6pPr marL="1933143" indent="0">
              <a:buNone/>
              <a:defRPr sz="750"/>
            </a:lvl6pPr>
            <a:lvl7pPr marL="2319720" indent="0">
              <a:buNone/>
              <a:defRPr sz="750"/>
            </a:lvl7pPr>
            <a:lvl8pPr marL="2706434" indent="0">
              <a:buNone/>
              <a:defRPr sz="750"/>
            </a:lvl8pPr>
            <a:lvl9pPr marL="309299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91419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775"/>
            </a:lvl1pPr>
            <a:lvl2pPr marL="386583" indent="0">
              <a:buNone/>
              <a:defRPr sz="2400"/>
            </a:lvl2pPr>
            <a:lvl3pPr marL="773155" indent="0">
              <a:buNone/>
              <a:defRPr sz="2100"/>
            </a:lvl3pPr>
            <a:lvl4pPr marL="1159869" indent="0">
              <a:buNone/>
              <a:defRPr sz="1725"/>
            </a:lvl4pPr>
            <a:lvl5pPr marL="1546439" indent="0">
              <a:buNone/>
              <a:defRPr sz="1725"/>
            </a:lvl5pPr>
            <a:lvl6pPr marL="1933143" indent="0">
              <a:buNone/>
              <a:defRPr sz="1725"/>
            </a:lvl6pPr>
            <a:lvl7pPr marL="2319720" indent="0">
              <a:buNone/>
              <a:defRPr sz="1725"/>
            </a:lvl7pPr>
            <a:lvl8pPr marL="2706434" indent="0">
              <a:buNone/>
              <a:defRPr sz="1725"/>
            </a:lvl8pPr>
            <a:lvl9pPr marL="3092997" indent="0">
              <a:buNone/>
              <a:defRPr sz="17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6087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6583" indent="0">
              <a:buNone/>
              <a:defRPr sz="1050"/>
            </a:lvl2pPr>
            <a:lvl3pPr marL="773155" indent="0">
              <a:buNone/>
              <a:defRPr sz="900"/>
            </a:lvl3pPr>
            <a:lvl4pPr marL="1159869" indent="0">
              <a:buNone/>
              <a:defRPr sz="750"/>
            </a:lvl4pPr>
            <a:lvl5pPr marL="1546439" indent="0">
              <a:buNone/>
              <a:defRPr sz="750"/>
            </a:lvl5pPr>
            <a:lvl6pPr marL="1933143" indent="0">
              <a:buNone/>
              <a:defRPr sz="750"/>
            </a:lvl6pPr>
            <a:lvl7pPr marL="2319720" indent="0">
              <a:buNone/>
              <a:defRPr sz="750"/>
            </a:lvl7pPr>
            <a:lvl8pPr marL="2706434" indent="0">
              <a:buNone/>
              <a:defRPr sz="750"/>
            </a:lvl8pPr>
            <a:lvl9pPr marL="309299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05779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33345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25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2341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054638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2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2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4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0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0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13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7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1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2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2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6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2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6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4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05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3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9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8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3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1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15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7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03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4136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64543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3174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6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5285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71879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66224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8967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5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5144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43980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64143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404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945213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8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98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35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890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99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32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9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95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188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1293" indent="0" algn="ctr">
              <a:buNone/>
              <a:defRPr/>
            </a:lvl2pPr>
            <a:lvl3pPr marL="662607" indent="0" algn="ctr">
              <a:buNone/>
              <a:defRPr/>
            </a:lvl3pPr>
            <a:lvl4pPr marL="993913" indent="0" algn="ctr">
              <a:buNone/>
              <a:defRPr/>
            </a:lvl4pPr>
            <a:lvl5pPr marL="1325214" indent="0" algn="ctr">
              <a:buNone/>
              <a:defRPr/>
            </a:lvl5pPr>
            <a:lvl6pPr marL="1656519" indent="0" algn="ctr">
              <a:buNone/>
              <a:defRPr/>
            </a:lvl6pPr>
            <a:lvl7pPr marL="1987815" indent="0" algn="ctr">
              <a:buNone/>
              <a:defRPr/>
            </a:lvl7pPr>
            <a:lvl8pPr marL="2319118" indent="0" algn="ctr">
              <a:buNone/>
              <a:defRPr/>
            </a:lvl8pPr>
            <a:lvl9pPr marL="26504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5473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51074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30"/>
            </a:lvl1pPr>
            <a:lvl2pPr marL="331293" indent="0">
              <a:buNone/>
              <a:defRPr sz="1440"/>
            </a:lvl2pPr>
            <a:lvl3pPr marL="662607" indent="0">
              <a:buNone/>
              <a:defRPr sz="1260"/>
            </a:lvl3pPr>
            <a:lvl4pPr marL="993913" indent="0">
              <a:buNone/>
              <a:defRPr sz="1080"/>
            </a:lvl4pPr>
            <a:lvl5pPr marL="1325214" indent="0">
              <a:buNone/>
              <a:defRPr sz="1080"/>
            </a:lvl5pPr>
            <a:lvl6pPr marL="1656519" indent="0">
              <a:buNone/>
              <a:defRPr sz="1080"/>
            </a:lvl6pPr>
            <a:lvl7pPr marL="1987815" indent="0">
              <a:buNone/>
              <a:defRPr sz="1080"/>
            </a:lvl7pPr>
            <a:lvl8pPr marL="2319118" indent="0">
              <a:buNone/>
              <a:defRPr sz="1080"/>
            </a:lvl8pPr>
            <a:lvl9pPr marL="2650425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407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60374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7501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3322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14652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9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0424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48" rIns="91129" bIns="4554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48" rIns="91129" bIns="45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70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1757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351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5265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66977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44079" indent="-24407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44116" indent="-20121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44154" indent="-15835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87054" indent="-15835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28763" indent="-15954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79581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1326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3052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04785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757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51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265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6977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16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6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2195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3938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7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5pPr>
      <a:lvl6pPr marL="38265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6pPr>
      <a:lvl7pPr marL="7653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7pPr>
      <a:lvl8pPr marL="114798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8pPr>
      <a:lvl9pPr marL="15306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9pPr>
    </p:titleStyle>
    <p:bodyStyle>
      <a:lvl1pPr marL="286983" indent="-286983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bg1"/>
          </a:solidFill>
          <a:latin typeface="+mn-lt"/>
          <a:ea typeface="+mn-ea"/>
          <a:cs typeface="+mn-cs"/>
        </a:defRPr>
      </a:lvl1pPr>
      <a:lvl2pPr marL="621814" indent="-23913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bg1"/>
          </a:solidFill>
          <a:latin typeface="+mn-lt"/>
        </a:defRPr>
      </a:lvl2pPr>
      <a:lvl3pPr marL="956651" indent="-191282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bg1"/>
          </a:solidFill>
          <a:latin typeface="+mn-lt"/>
        </a:defRPr>
      </a:lvl3pPr>
      <a:lvl4pPr marL="1339309" indent="-19128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721968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104635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487294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869957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252610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8265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93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1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4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34" tIns="51578" rIns="103134" bIns="5157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34" tIns="51578" rIns="103134" bIns="51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0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5pPr>
      <a:lvl6pPr marL="386583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6pPr>
      <a:lvl7pPr marL="773155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7pPr>
      <a:lvl8pPr marL="1159869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8pPr>
      <a:lvl9pPr marL="1546439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9pPr>
    </p:titleStyle>
    <p:bodyStyle>
      <a:lvl1pPr marL="272654" indent="-272654" algn="l" rtl="0" eaLnBrk="0" fontAlgn="base" hangingPunct="0">
        <a:spcBef>
          <a:spcPct val="20000"/>
        </a:spcBef>
        <a:spcAft>
          <a:spcPct val="0"/>
        </a:spcAft>
        <a:buChar char="•"/>
        <a:defRPr sz="2775">
          <a:solidFill>
            <a:schemeClr val="bg1"/>
          </a:solidFill>
          <a:latin typeface="+mn-lt"/>
          <a:ea typeface="+mn-ea"/>
          <a:cs typeface="+mn-cs"/>
        </a:defRPr>
      </a:lvl1pPr>
      <a:lvl2pPr marL="613172" indent="-222647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953691" indent="-173831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bg1"/>
          </a:solidFill>
          <a:latin typeface="+mn-lt"/>
        </a:defRPr>
      </a:lvl3pPr>
      <a:lvl4pPr marL="1343025" indent="-173831" algn="l" rtl="0" eaLnBrk="0" fontAlgn="base" hangingPunct="0">
        <a:spcBef>
          <a:spcPct val="20000"/>
        </a:spcBef>
        <a:spcAft>
          <a:spcPct val="0"/>
        </a:spcAft>
        <a:buChar char="–"/>
        <a:defRPr sz="1725">
          <a:solidFill>
            <a:schemeClr val="bg1"/>
          </a:solidFill>
          <a:latin typeface="+mn-lt"/>
        </a:defRPr>
      </a:lvl4pPr>
      <a:lvl5pPr marL="1727597" indent="-175022" algn="l" rtl="0" eaLnBrk="0" fontAlgn="base" hangingPunct="0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5pPr>
      <a:lvl6pPr marL="2126484" indent="-194657" algn="l" rtl="0" eaLnBrk="0" fontAlgn="base" hangingPunct="0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6pPr>
      <a:lvl7pPr marL="2513058" indent="-194657" algn="l" rtl="0" eaLnBrk="0" fontAlgn="base" hangingPunct="0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7pPr>
      <a:lvl8pPr marL="2899709" indent="-194657" algn="l" rtl="0" eaLnBrk="0" fontAlgn="base" hangingPunct="0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8pPr>
      <a:lvl9pPr marL="3286311" indent="-194657" algn="l" rtl="0" eaLnBrk="0" fontAlgn="base" hangingPunct="0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583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155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9869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439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143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9720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6434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2997" algn="l" defTabSz="7731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3E9C-1D4F-4EB0-B6A2-C5B0BFA08E60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447E-F4BE-48E9-8D45-269F0CDE7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8AA-19C0-407C-9578-E833DBED4E3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4849-F3C4-4CD9-931D-54FA878A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2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84" indent="-34288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44" indent="-2285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20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297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474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652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829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006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4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5pPr>
      <a:lvl6pPr marL="33129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6pPr>
      <a:lvl7pPr marL="662607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7pPr>
      <a:lvl8pPr marL="99391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8pPr>
      <a:lvl9pPr marL="1325214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9pPr>
    </p:titleStyle>
    <p:bodyStyle>
      <a:lvl1pPr marL="248502" indent="-248502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bg1"/>
          </a:solidFill>
          <a:latin typeface="+mn-lt"/>
          <a:ea typeface="+mn-ea"/>
          <a:cs typeface="+mn-cs"/>
        </a:defRPr>
      </a:lvl1pPr>
      <a:lvl2pPr marL="538367" indent="-207080" algn="l" rtl="0" eaLnBrk="0" fontAlgn="base" hangingPunct="0">
        <a:spcBef>
          <a:spcPct val="20000"/>
        </a:spcBef>
        <a:spcAft>
          <a:spcPct val="0"/>
        </a:spcAft>
        <a:buChar char="–"/>
        <a:defRPr sz="2160">
          <a:solidFill>
            <a:schemeClr val="bg1"/>
          </a:solidFill>
          <a:latin typeface="+mn-lt"/>
        </a:defRPr>
      </a:lvl2pPr>
      <a:lvl3pPr marL="828257" indent="-165654" algn="l" rtl="0" eaLnBrk="0" fontAlgn="base" hangingPunct="0">
        <a:spcBef>
          <a:spcPct val="20000"/>
        </a:spcBef>
        <a:spcAft>
          <a:spcPct val="0"/>
        </a:spcAft>
        <a:buChar char="•"/>
        <a:defRPr sz="1890">
          <a:solidFill>
            <a:schemeClr val="bg1"/>
          </a:solidFill>
          <a:latin typeface="+mn-lt"/>
        </a:defRPr>
      </a:lvl3pPr>
      <a:lvl4pPr marL="1159559" indent="-165654" algn="l" rtl="0" eaLnBrk="0" fontAlgn="base" hangingPunct="0">
        <a:spcBef>
          <a:spcPct val="20000"/>
        </a:spcBef>
        <a:spcAft>
          <a:spcPct val="0"/>
        </a:spcAft>
        <a:buChar char="–"/>
        <a:defRPr sz="1530">
          <a:solidFill>
            <a:schemeClr val="bg1"/>
          </a:solidFill>
          <a:latin typeface="+mn-lt"/>
        </a:defRPr>
      </a:lvl4pPr>
      <a:lvl5pPr marL="1490849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5pPr>
      <a:lvl6pPr marL="182217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6pPr>
      <a:lvl7pPr marL="2153468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7pPr>
      <a:lvl8pPr marL="248478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8pPr>
      <a:lvl9pPr marL="2816075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3129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62607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9391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325214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656519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198781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319118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65042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0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23649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Complex Coronary Live Case Series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1477" y="1130626"/>
            <a:ext cx="791744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In collaboration with</a:t>
            </a:r>
          </a:p>
          <a:p>
            <a:pPr marL="0" indent="0" defTabSz="914400">
              <a:buFontTx/>
              <a:buNone/>
            </a:pP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www.CCClivecases.org</a:t>
            </a:r>
          </a:p>
          <a:p>
            <a:pPr marL="0" indent="0" defTabSz="914400">
              <a:buNone/>
            </a:pP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altLang="en-US" b="1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endParaRPr lang="en-US" altLang="en-US" sz="2400" b="1" i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>
              <a:buNone/>
            </a:pP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Cardiac Cath Lab, Mount Sinai Heart, NY, USA</a:t>
            </a:r>
          </a:p>
          <a:p>
            <a:pPr marL="0" indent="0" defTabSz="914400">
              <a:buNone/>
            </a:pPr>
            <a:r>
              <a:rPr lang="en-US" altLang="en-US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altLang="en-US" sz="2400" b="1" i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</a:p>
          <a:p>
            <a:pPr marL="0" indent="0" defTabSz="914400">
              <a:buNone/>
            </a:pP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Association with </a:t>
            </a:r>
            <a:r>
              <a:rPr lang="en-US" altLang="en-US" b="1" i="1" kern="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CME</a:t>
            </a: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</a:t>
            </a:r>
            <a:r>
              <a:rPr lang="en-US" altLang="en-US" sz="4000" b="1" i="1" kern="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altLang="en-US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UEST</a:t>
            </a:r>
            <a:r>
              <a:rPr lang="en-US" altLang="en-US" sz="2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401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29698" r="56012" b="24692"/>
          <a:stretch>
            <a:fillRect/>
          </a:stretch>
        </p:blipFill>
        <p:spPr bwMode="auto">
          <a:xfrm>
            <a:off x="2773635" y="1241857"/>
            <a:ext cx="2436018" cy="37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19" name="Text Box 1027"/>
          <p:cNvSpPr txBox="1">
            <a:spLocks noChangeArrowheads="1"/>
          </p:cNvSpPr>
          <p:nvPr/>
        </p:nvSpPr>
        <p:spPr bwMode="auto">
          <a:xfrm>
            <a:off x="487268" y="62312"/>
            <a:ext cx="8169593" cy="5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538" tIns="38273" rIns="76538" bIns="38273" anchor="ctr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Symbol" pitchFamily="18" charset="2"/>
              </a:rPr>
              <a:t>Percutaneous LV Assist Devices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21402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t="35417" r="25449" b="22971"/>
          <a:stretch>
            <a:fillRect/>
          </a:stretch>
        </p:blipFill>
        <p:spPr bwMode="auto">
          <a:xfrm>
            <a:off x="671515" y="1268019"/>
            <a:ext cx="1808798" cy="37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21" name="Text Box 1029"/>
          <p:cNvSpPr txBox="1">
            <a:spLocks noChangeArrowheads="1"/>
          </p:cNvSpPr>
          <p:nvPr/>
        </p:nvSpPr>
        <p:spPr bwMode="auto">
          <a:xfrm>
            <a:off x="1141702" y="795558"/>
            <a:ext cx="890350" cy="4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IABP</a:t>
            </a:r>
          </a:p>
        </p:txBody>
      </p:sp>
      <p:sp>
        <p:nvSpPr>
          <p:cNvPr id="16214022" name="Text Box 1030"/>
          <p:cNvSpPr txBox="1">
            <a:spLocks noChangeArrowheads="1"/>
          </p:cNvSpPr>
          <p:nvPr/>
        </p:nvSpPr>
        <p:spPr bwMode="auto">
          <a:xfrm>
            <a:off x="2939247" y="641974"/>
            <a:ext cx="2100232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PTVA:</a:t>
            </a:r>
          </a:p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TandemHeart</a:t>
            </a:r>
          </a:p>
        </p:txBody>
      </p:sp>
      <p:pic>
        <p:nvPicPr>
          <p:cNvPr id="16214023" name="Picture 1031" descr="Impell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07" y="1278751"/>
            <a:ext cx="2516028" cy="36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14024" name="Text Box 1032"/>
          <p:cNvSpPr txBox="1">
            <a:spLocks noChangeArrowheads="1"/>
          </p:cNvSpPr>
          <p:nvPr/>
        </p:nvSpPr>
        <p:spPr bwMode="auto">
          <a:xfrm>
            <a:off x="5683262" y="649116"/>
            <a:ext cx="2568693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IMPELLA:</a:t>
            </a:r>
          </a:p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Recovers 2.5/CP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58" y="7796"/>
            <a:ext cx="3371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0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69620" y="1028703"/>
            <a:ext cx="7661911" cy="1328738"/>
          </a:xfrm>
          <a:prstGeom prst="rightArrow">
            <a:avLst>
              <a:gd name="adj1" fmla="val 50000"/>
              <a:gd name="adj2" fmla="val 120131"/>
            </a:avLst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5468" y="28575"/>
            <a:ext cx="81686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 Support during High-risk PCI:</a:t>
            </a:r>
          </a:p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LVEF + Lesion Complexity</a:t>
            </a:r>
            <a:endParaRPr kumimoji="0" lang="en-US" altLang="en-US" sz="351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169" y="1376740"/>
            <a:ext cx="2110740" cy="635794"/>
          </a:xfrm>
          <a:prstGeom prst="rect">
            <a:avLst/>
          </a:prstGeom>
          <a:gradFill rotWithShape="0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88006" y="1376579"/>
            <a:ext cx="3627120" cy="635794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0730" y="1471726"/>
            <a:ext cx="205105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&gt;40%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61706" y="1450516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20-40%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9685" y="1479105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&lt;20%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6312" y="2014879"/>
            <a:ext cx="2644141" cy="2331244"/>
            <a:chOff x="78" y="1692"/>
            <a:chExt cx="2082" cy="1958"/>
          </a:xfrm>
        </p:grpSpPr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138" y="2106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Simple </a:t>
              </a:r>
              <a:b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978" y="2112"/>
              <a:ext cx="97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Complex </a:t>
              </a:r>
              <a:b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6149516" name="Line 12"/>
            <p:cNvSpPr>
              <a:spLocks noChangeShapeType="1"/>
            </p:cNvSpPr>
            <p:nvPr/>
          </p:nvSpPr>
          <p:spPr bwMode="auto">
            <a:xfrm>
              <a:off x="522" y="169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7" name="Line 13"/>
            <p:cNvSpPr>
              <a:spLocks noChangeShapeType="1"/>
            </p:cNvSpPr>
            <p:nvPr/>
          </p:nvSpPr>
          <p:spPr bwMode="auto">
            <a:xfrm>
              <a:off x="1506" y="1698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8" name="Line 14"/>
            <p:cNvSpPr>
              <a:spLocks noChangeShapeType="1"/>
            </p:cNvSpPr>
            <p:nvPr/>
          </p:nvSpPr>
          <p:spPr bwMode="auto">
            <a:xfrm>
              <a:off x="522" y="262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9" name="Line 15"/>
            <p:cNvSpPr>
              <a:spLocks noChangeShapeType="1"/>
            </p:cNvSpPr>
            <p:nvPr/>
          </p:nvSpPr>
          <p:spPr bwMode="auto">
            <a:xfrm>
              <a:off x="1482" y="2634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78" y="3114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 support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810" y="3012"/>
              <a:ext cx="135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None </a:t>
              </a:r>
            </a:p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?IABP/?</a:t>
              </a: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Impella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149522" name="Line 18"/>
          <p:cNvSpPr>
            <a:spLocks noChangeShapeType="1"/>
          </p:cNvSpPr>
          <p:nvPr/>
        </p:nvSpPr>
        <p:spPr bwMode="auto">
          <a:xfrm>
            <a:off x="7589520" y="2028825"/>
            <a:ext cx="10160" cy="7569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533296" y="4202909"/>
            <a:ext cx="19735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PTVA</a:t>
            </a:r>
          </a:p>
        </p:txBody>
      </p:sp>
      <p:sp>
        <p:nvSpPr>
          <p:cNvPr id="16149524" name="Line 20"/>
          <p:cNvSpPr>
            <a:spLocks noChangeShapeType="1"/>
          </p:cNvSpPr>
          <p:nvPr/>
        </p:nvSpPr>
        <p:spPr bwMode="auto">
          <a:xfrm>
            <a:off x="7589520" y="3211879"/>
            <a:ext cx="10160" cy="110532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642217" y="2710296"/>
            <a:ext cx="24948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or Complex: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Inoperable cases</a:t>
            </a:r>
          </a:p>
        </p:txBody>
      </p:sp>
      <p:sp>
        <p:nvSpPr>
          <p:cNvPr id="16149526" name="Line 22"/>
          <p:cNvSpPr>
            <a:spLocks noChangeShapeType="1"/>
          </p:cNvSpPr>
          <p:nvPr/>
        </p:nvSpPr>
        <p:spPr bwMode="auto">
          <a:xfrm>
            <a:off x="3688080" y="2028825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27" name="Line 23"/>
          <p:cNvSpPr>
            <a:spLocks noChangeShapeType="1"/>
          </p:cNvSpPr>
          <p:nvPr/>
        </p:nvSpPr>
        <p:spPr bwMode="auto">
          <a:xfrm>
            <a:off x="5074920" y="2035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788952" y="3563563"/>
            <a:ext cx="195072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None or IABP</a:t>
            </a:r>
          </a:p>
        </p:txBody>
      </p:sp>
      <p:sp>
        <p:nvSpPr>
          <p:cNvPr id="10257" name="Rectangle 25"/>
          <p:cNvSpPr>
            <a:spLocks noChangeArrowheads="1"/>
          </p:cNvSpPr>
          <p:nvPr/>
        </p:nvSpPr>
        <p:spPr bwMode="auto">
          <a:xfrm>
            <a:off x="4311695" y="4133852"/>
            <a:ext cx="20434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</a:p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/IABP (if Impella is CI)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Rectangle 26"/>
          <p:cNvSpPr>
            <a:spLocks noChangeArrowheads="1"/>
          </p:cNvSpPr>
          <p:nvPr/>
        </p:nvSpPr>
        <p:spPr bwMode="auto">
          <a:xfrm>
            <a:off x="3063251" y="2521745"/>
            <a:ext cx="11734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PCI</a:t>
            </a:r>
          </a:p>
        </p:txBody>
      </p:sp>
      <p:sp>
        <p:nvSpPr>
          <p:cNvPr id="10259" name="Rectangle 27"/>
          <p:cNvSpPr>
            <a:spLocks noChangeArrowheads="1"/>
          </p:cNvSpPr>
          <p:nvPr/>
        </p:nvSpPr>
        <p:spPr bwMode="auto">
          <a:xfrm>
            <a:off x="3886200" y="2731945"/>
            <a:ext cx="313309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Complex PCI: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High Syntax score &gt;32/ STS&gt;5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Extensive revascularization</a:t>
            </a:r>
          </a:p>
        </p:txBody>
      </p:sp>
      <p:sp>
        <p:nvSpPr>
          <p:cNvPr id="16149532" name="Line 28"/>
          <p:cNvSpPr>
            <a:spLocks noChangeShapeType="1"/>
          </p:cNvSpPr>
          <p:nvPr/>
        </p:nvSpPr>
        <p:spPr bwMode="auto">
          <a:xfrm>
            <a:off x="3688080" y="3178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33" name="Line 29"/>
          <p:cNvSpPr>
            <a:spLocks noChangeShapeType="1"/>
          </p:cNvSpPr>
          <p:nvPr/>
        </p:nvSpPr>
        <p:spPr bwMode="auto">
          <a:xfrm flipH="1">
            <a:off x="5128259" y="3580320"/>
            <a:ext cx="4849" cy="65357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84" y="28577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7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9522" grpId="0" animBg="1"/>
      <p:bldP spid="10251" grpId="0"/>
      <p:bldP spid="16149524" grpId="0" animBg="1"/>
      <p:bldP spid="10253" grpId="0"/>
      <p:bldP spid="16149526" grpId="0" animBg="1"/>
      <p:bldP spid="16149527" grpId="0" animBg="1"/>
      <p:bldP spid="10256" grpId="0"/>
      <p:bldP spid="10257" grpId="0"/>
      <p:bldP spid="10258" grpId="0"/>
      <p:bldP spid="10259" grpId="0"/>
      <p:bldP spid="16149532" grpId="0" animBg="1"/>
      <p:bldP spid="16149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69620" y="1028703"/>
            <a:ext cx="7661911" cy="1328738"/>
          </a:xfrm>
          <a:prstGeom prst="rightArrow">
            <a:avLst>
              <a:gd name="adj1" fmla="val 50000"/>
              <a:gd name="adj2" fmla="val 120131"/>
            </a:avLst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5468" y="28575"/>
            <a:ext cx="81686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 Support during High-risk PCI:</a:t>
            </a:r>
          </a:p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LVEF + Lesion Complexity</a:t>
            </a:r>
            <a:endParaRPr kumimoji="0" lang="en-US" altLang="en-US" sz="351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169" y="1376740"/>
            <a:ext cx="2110740" cy="635794"/>
          </a:xfrm>
          <a:prstGeom prst="rect">
            <a:avLst/>
          </a:prstGeom>
          <a:gradFill rotWithShape="0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88006" y="1376579"/>
            <a:ext cx="3627120" cy="635794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0730" y="1471726"/>
            <a:ext cx="205105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&gt;40%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61706" y="1450516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20-40%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9685" y="1479105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&lt;20%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6312" y="2014879"/>
            <a:ext cx="2644141" cy="2331244"/>
            <a:chOff x="78" y="1692"/>
            <a:chExt cx="2082" cy="1958"/>
          </a:xfrm>
        </p:grpSpPr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138" y="2106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Simple </a:t>
              </a:r>
              <a:b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978" y="2112"/>
              <a:ext cx="97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Complex </a:t>
              </a:r>
              <a:b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6149516" name="Line 12"/>
            <p:cNvSpPr>
              <a:spLocks noChangeShapeType="1"/>
            </p:cNvSpPr>
            <p:nvPr/>
          </p:nvSpPr>
          <p:spPr bwMode="auto">
            <a:xfrm>
              <a:off x="522" y="169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7" name="Line 13"/>
            <p:cNvSpPr>
              <a:spLocks noChangeShapeType="1"/>
            </p:cNvSpPr>
            <p:nvPr/>
          </p:nvSpPr>
          <p:spPr bwMode="auto">
            <a:xfrm>
              <a:off x="1506" y="1698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8" name="Line 14"/>
            <p:cNvSpPr>
              <a:spLocks noChangeShapeType="1"/>
            </p:cNvSpPr>
            <p:nvPr/>
          </p:nvSpPr>
          <p:spPr bwMode="auto">
            <a:xfrm>
              <a:off x="522" y="262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9" name="Line 15"/>
            <p:cNvSpPr>
              <a:spLocks noChangeShapeType="1"/>
            </p:cNvSpPr>
            <p:nvPr/>
          </p:nvSpPr>
          <p:spPr bwMode="auto">
            <a:xfrm>
              <a:off x="1482" y="2634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78" y="3114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 support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810" y="3012"/>
              <a:ext cx="135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None </a:t>
              </a:r>
            </a:p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Impella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 is ok</a:t>
              </a:r>
            </a:p>
          </p:txBody>
        </p:sp>
      </p:grpSp>
      <p:sp>
        <p:nvSpPr>
          <p:cNvPr id="16149522" name="Line 18"/>
          <p:cNvSpPr>
            <a:spLocks noChangeShapeType="1"/>
          </p:cNvSpPr>
          <p:nvPr/>
        </p:nvSpPr>
        <p:spPr bwMode="auto">
          <a:xfrm>
            <a:off x="7589520" y="2028825"/>
            <a:ext cx="10160" cy="7569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533296" y="4202909"/>
            <a:ext cx="19735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PTVA</a:t>
            </a:r>
          </a:p>
        </p:txBody>
      </p:sp>
      <p:sp>
        <p:nvSpPr>
          <p:cNvPr id="16149524" name="Line 20"/>
          <p:cNvSpPr>
            <a:spLocks noChangeShapeType="1"/>
          </p:cNvSpPr>
          <p:nvPr/>
        </p:nvSpPr>
        <p:spPr bwMode="auto">
          <a:xfrm>
            <a:off x="7589520" y="3211879"/>
            <a:ext cx="10160" cy="110532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642217" y="2710296"/>
            <a:ext cx="24948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or Complex: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Inoperable cases</a:t>
            </a:r>
          </a:p>
        </p:txBody>
      </p:sp>
      <p:sp>
        <p:nvSpPr>
          <p:cNvPr id="16149526" name="Line 22"/>
          <p:cNvSpPr>
            <a:spLocks noChangeShapeType="1"/>
          </p:cNvSpPr>
          <p:nvPr/>
        </p:nvSpPr>
        <p:spPr bwMode="auto">
          <a:xfrm>
            <a:off x="3688080" y="2028825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27" name="Line 23"/>
          <p:cNvSpPr>
            <a:spLocks noChangeShapeType="1"/>
          </p:cNvSpPr>
          <p:nvPr/>
        </p:nvSpPr>
        <p:spPr bwMode="auto">
          <a:xfrm>
            <a:off x="5074920" y="2035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788952" y="3563563"/>
            <a:ext cx="195072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None or IABP</a:t>
            </a:r>
          </a:p>
        </p:txBody>
      </p:sp>
      <p:sp>
        <p:nvSpPr>
          <p:cNvPr id="10257" name="Rectangle 25"/>
          <p:cNvSpPr>
            <a:spLocks noChangeArrowheads="1"/>
          </p:cNvSpPr>
          <p:nvPr/>
        </p:nvSpPr>
        <p:spPr bwMode="auto">
          <a:xfrm>
            <a:off x="4311695" y="4133852"/>
            <a:ext cx="20434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</a:p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/IABP (if Impella is CI)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Rectangle 26"/>
          <p:cNvSpPr>
            <a:spLocks noChangeArrowheads="1"/>
          </p:cNvSpPr>
          <p:nvPr/>
        </p:nvSpPr>
        <p:spPr bwMode="auto">
          <a:xfrm>
            <a:off x="3063251" y="2521745"/>
            <a:ext cx="11734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PCI</a:t>
            </a:r>
          </a:p>
        </p:txBody>
      </p:sp>
      <p:sp>
        <p:nvSpPr>
          <p:cNvPr id="10259" name="Rectangle 27"/>
          <p:cNvSpPr>
            <a:spLocks noChangeArrowheads="1"/>
          </p:cNvSpPr>
          <p:nvPr/>
        </p:nvSpPr>
        <p:spPr bwMode="auto">
          <a:xfrm>
            <a:off x="3886200" y="2731945"/>
            <a:ext cx="313309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Complex PCI: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High Syntax score &gt;32/ STS&gt;5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Extensive revascularization</a:t>
            </a:r>
          </a:p>
        </p:txBody>
      </p:sp>
      <p:sp>
        <p:nvSpPr>
          <p:cNvPr id="16149532" name="Line 28"/>
          <p:cNvSpPr>
            <a:spLocks noChangeShapeType="1"/>
          </p:cNvSpPr>
          <p:nvPr/>
        </p:nvSpPr>
        <p:spPr bwMode="auto">
          <a:xfrm>
            <a:off x="3688080" y="3178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33" name="Line 29"/>
          <p:cNvSpPr>
            <a:spLocks noChangeShapeType="1"/>
          </p:cNvSpPr>
          <p:nvPr/>
        </p:nvSpPr>
        <p:spPr bwMode="auto">
          <a:xfrm flipH="1">
            <a:off x="5128259" y="3580320"/>
            <a:ext cx="4849" cy="65357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84" y="28577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5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9522" grpId="0" animBg="1"/>
      <p:bldP spid="10251" grpId="0"/>
      <p:bldP spid="16149524" grpId="0" animBg="1"/>
      <p:bldP spid="10253" grpId="0"/>
      <p:bldP spid="16149526" grpId="0" animBg="1"/>
      <p:bldP spid="16149527" grpId="0" animBg="1"/>
      <p:bldP spid="10256" grpId="0"/>
      <p:bldP spid="10257" grpId="0"/>
      <p:bldP spid="10258" grpId="0"/>
      <p:bldP spid="10259" grpId="0"/>
      <p:bldP spid="16149532" grpId="0" animBg="1"/>
      <p:bldP spid="16149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honeycomb, bowl, orange&#10;&#10;Description automatically generated">
            <a:extLst>
              <a:ext uri="{FF2B5EF4-FFF2-40B4-BE49-F238E27FC236}">
                <a16:creationId xmlns:a16="http://schemas.microsoft.com/office/drawing/2014/main" id="{142AA8C8-2AF0-8F4E-9DFC-F1AD11D6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8" y="32830"/>
            <a:ext cx="9143985" cy="51434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 bwMode="auto">
          <a:xfrm>
            <a:off x="4266314" y="2514602"/>
            <a:ext cx="771837" cy="771837"/>
          </a:xfrm>
          <a:prstGeom prst="ellipse">
            <a:avLst/>
          </a:prstGeom>
          <a:solidFill>
            <a:srgbClr val="769BA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 bwMode="auto">
          <a:xfrm rot="10800000" flipH="1" flipV="1">
            <a:off x="3625188" y="1953628"/>
            <a:ext cx="2054099" cy="1786547"/>
          </a:xfrm>
          <a:custGeom>
            <a:avLst/>
            <a:gdLst>
              <a:gd name="connsiteX0" fmla="*/ 0 w 2653990"/>
              <a:gd name="connsiteY0" fmla="*/ 1148576 h 2308303"/>
              <a:gd name="connsiteX1" fmla="*/ 680224 w 2653990"/>
              <a:gd name="connsiteY1" fmla="*/ 0 h 2308303"/>
              <a:gd name="connsiteX2" fmla="*/ 1996068 w 2653990"/>
              <a:gd name="connsiteY2" fmla="*/ 0 h 2308303"/>
              <a:gd name="connsiteX3" fmla="*/ 2653990 w 2653990"/>
              <a:gd name="connsiteY3" fmla="*/ 1170878 h 2308303"/>
              <a:gd name="connsiteX4" fmla="*/ 2007219 w 2653990"/>
              <a:gd name="connsiteY4" fmla="*/ 2308303 h 2308303"/>
              <a:gd name="connsiteX5" fmla="*/ 646770 w 2653990"/>
              <a:gd name="connsiteY5" fmla="*/ 2308303 h 2308303"/>
              <a:gd name="connsiteX6" fmla="*/ 0 w 2653990"/>
              <a:gd name="connsiteY6" fmla="*/ 1148576 h 230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990" h="2308303">
                <a:moveTo>
                  <a:pt x="0" y="1148576"/>
                </a:moveTo>
                <a:lnTo>
                  <a:pt x="680224" y="0"/>
                </a:lnTo>
                <a:lnTo>
                  <a:pt x="1996068" y="0"/>
                </a:lnTo>
                <a:lnTo>
                  <a:pt x="2653990" y="1170878"/>
                </a:lnTo>
                <a:lnTo>
                  <a:pt x="2007219" y="2308303"/>
                </a:lnTo>
                <a:lnTo>
                  <a:pt x="646770" y="2308303"/>
                </a:lnTo>
                <a:lnTo>
                  <a:pt x="0" y="1148576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</a:t>
            </a:r>
          </a:p>
          <a:p>
            <a:pPr marL="0" marR="0" lvl="0" indent="0" algn="ctr" defTabSz="685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1899CC7-C21A-DC48-8C06-576B08C78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99" y="3091051"/>
            <a:ext cx="1355261" cy="1173924"/>
          </a:xfrm>
          <a:prstGeom prst="roundRect">
            <a:avLst/>
          </a:prstGeom>
        </p:spPr>
      </p:pic>
      <p:pic>
        <p:nvPicPr>
          <p:cNvPr id="20" name="Picture 19" descr="A picture containing mirror&#10;&#10;Description automatically generated">
            <a:extLst>
              <a:ext uri="{FF2B5EF4-FFF2-40B4-BE49-F238E27FC236}">
                <a16:creationId xmlns:a16="http://schemas.microsoft.com/office/drawing/2014/main" id="{1C94CABA-9DC8-3747-A661-8D36752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091" y="3961044"/>
            <a:ext cx="1117150" cy="1215278"/>
          </a:xfrm>
          <a:prstGeom prst="round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66C84F04-7E77-564B-9645-5E6A0863F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4"/>
          <a:stretch/>
        </p:blipFill>
        <p:spPr>
          <a:xfrm>
            <a:off x="4064453" y="509336"/>
            <a:ext cx="1117150" cy="1363317"/>
          </a:xfrm>
          <a:prstGeom prst="round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5597141" y="1460395"/>
            <a:ext cx="1184662" cy="128281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ardiology Ap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556" y="1607603"/>
            <a:ext cx="1230047" cy="10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345226" y="1161268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630" r="2630" b="2630"/>
          <a:stretch/>
        </p:blipFill>
        <p:spPr>
          <a:xfrm>
            <a:off x="2522894" y="3063634"/>
            <a:ext cx="1221394" cy="12213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195080" y="2207981"/>
            <a:ext cx="978118" cy="138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accent1"/>
            </a:glow>
            <a:reflection blurRad="12700" stA="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657" y="2249076"/>
            <a:ext cx="933629" cy="135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144959" y="277915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5329761" y="4275745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775691" y="3729305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857757" y="1989953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GuidewireAID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0174" y="2011771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 3D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2329736" y="4326828"/>
            <a:ext cx="163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2292546" y="1183394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75" y="1458248"/>
            <a:ext cx="1177596" cy="1177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 flipH="1">
            <a:off x="890898" y="1597536"/>
            <a:ext cx="1631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Mobile App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Coming soon…</a:t>
            </a:r>
          </a:p>
        </p:txBody>
      </p:sp>
    </p:spTree>
    <p:extLst>
      <p:ext uri="{BB962C8B-B14F-4D97-AF65-F5344CB8AC3E}">
        <p14:creationId xmlns:p14="http://schemas.microsoft.com/office/powerpoint/2010/main" val="116726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17129" y="437720"/>
            <a:ext cx="6268641" cy="418210"/>
          </a:xfrm>
        </p:spPr>
        <p:txBody>
          <a:bodyPr/>
          <a:lstStyle/>
          <a:p>
            <a:r>
              <a:rPr lang="en-US" altLang="en-US" sz="1519" i="1" dirty="0">
                <a:solidFill>
                  <a:srgbClr val="00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 60,000</a:t>
            </a:r>
            <a:r>
              <a:rPr lang="en-US" altLang="en-US" sz="1519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downloads and counting!</a:t>
            </a:r>
            <a:endParaRPr lang="en-US" altLang="en-US" sz="1013" i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itle 1"/>
          <p:cNvSpPr txBox="1">
            <a:spLocks/>
          </p:cNvSpPr>
          <p:nvPr/>
        </p:nvSpPr>
        <p:spPr bwMode="auto">
          <a:xfrm>
            <a:off x="1097608" y="957620"/>
            <a:ext cx="931255" cy="36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824" tIns="24412" rIns="48824" bIns="24412" anchor="ctr"/>
          <a:lstStyle/>
          <a:p>
            <a:pPr algn="ctr" defTabSz="771588">
              <a:lnSpc>
                <a:spcPct val="90000"/>
              </a:lnSpc>
            </a:pPr>
            <a:r>
              <a: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1540696" y="62001"/>
            <a:ext cx="6129004" cy="4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71588">
              <a:buNone/>
            </a:pPr>
            <a:r>
              <a:rPr lang="en-US" alt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lang="en-US" altLang="en-US" sz="2700" dirty="0">
                <a:solidFill>
                  <a:srgbClr val="FFFF00"/>
                </a:solidFill>
                <a:latin typeface="Arial" panose="020B0604020202020204" pitchFamily="34" charset="0"/>
              </a:rPr>
              <a:t>CardiologyApps.com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944765" y="88293"/>
            <a:ext cx="401836" cy="56458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865" tIns="28932" rIns="57865" bIns="28932" numCol="1" rtlCol="0" anchor="t" anchorCtr="0" compatLnSpc="1">
            <a:prstTxWarp prst="textNoShape">
              <a:avLst/>
            </a:prstTxWarp>
          </a:bodyPr>
          <a:lstStyle/>
          <a:p>
            <a:pPr algn="ctr" defTabSz="578678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531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721" y="1266679"/>
            <a:ext cx="723305" cy="723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356" y="132911"/>
            <a:ext cx="325487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821" y="303752"/>
            <a:ext cx="891220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86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Updated on Jun 9 2022*</a:t>
            </a:r>
            <a:endParaRPr lang="en-US" sz="844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id="{2CBAD9B7-A642-23C5-FA3C-4B397AA6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362" y="2049760"/>
            <a:ext cx="928017" cy="6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71588">
              <a:lnSpc>
                <a:spcPct val="107000"/>
              </a:lnSpc>
            </a:pPr>
            <a:r>
              <a:rPr lang="en-US" altLang="en-US" sz="788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★ 5/5</a:t>
            </a:r>
          </a:p>
          <a:p>
            <a:pPr defTabSz="771588">
              <a:lnSpc>
                <a:spcPct val="107000"/>
              </a:lnSpc>
            </a:pPr>
            <a:r>
              <a:rPr lang="en-US" altLang="en-US" sz="788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12,703 downloads</a:t>
            </a:r>
          </a:p>
          <a:p>
            <a:pPr defTabSz="771588">
              <a:lnSpc>
                <a:spcPct val="107000"/>
              </a:lnSpc>
            </a:pPr>
            <a:r>
              <a:rPr lang="en-US" altLang="en-US" sz="788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★ 5/5</a:t>
            </a:r>
          </a:p>
          <a:p>
            <a:pPr defTabSz="771588">
              <a:lnSpc>
                <a:spcPct val="107000"/>
              </a:lnSpc>
            </a:pPr>
            <a:r>
              <a:rPr lang="en-US" altLang="en-US" sz="788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10,536 downloads</a:t>
            </a:r>
          </a:p>
          <a:p>
            <a:pPr defTabSz="771588">
              <a:lnSpc>
                <a:spcPct val="107000"/>
              </a:lnSpc>
            </a:pPr>
            <a:r>
              <a:rPr lang="en-US" altLang="en-US" sz="75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defTabSz="771588">
              <a:lnSpc>
                <a:spcPct val="107000"/>
              </a:lnSpc>
              <a:spcAft>
                <a:spcPts val="506"/>
              </a:spcAft>
            </a:pPr>
            <a:endParaRPr lang="en-US" altLang="en-US" sz="75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15829" y="957620"/>
            <a:ext cx="1325938" cy="1906746"/>
            <a:chOff x="2535271" y="1276826"/>
            <a:chExt cx="1767917" cy="2542328"/>
          </a:xfrm>
        </p:grpSpPr>
        <p:sp>
          <p:nvSpPr>
            <p:cNvPr id="4104" name="Title 1"/>
            <p:cNvSpPr txBox="1">
              <a:spLocks/>
            </p:cNvSpPr>
            <p:nvPr/>
          </p:nvSpPr>
          <p:spPr bwMode="auto">
            <a:xfrm>
              <a:off x="2535271" y="1276826"/>
              <a:ext cx="1241673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OCTAID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3905" y="1688906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1" name="Text Box 2">
              <a:extLst>
                <a:ext uri="{FF2B5EF4-FFF2-40B4-BE49-F238E27FC236}">
                  <a16:creationId xmlns:a16="http://schemas.microsoft.com/office/drawing/2014/main" id="{C0EB8F18-35F2-333D-F674-C3384FBD8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073" y="2726160"/>
              <a:ext cx="1630115" cy="109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iOS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8,731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Android ★ 4.7/5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5,242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June 2018</a:t>
              </a:r>
            </a:p>
            <a:p>
              <a:pPr defTabSz="771588">
                <a:lnSpc>
                  <a:spcPct val="107000"/>
                </a:lnSpc>
                <a:spcAft>
                  <a:spcPts val="506"/>
                </a:spcAft>
              </a:pPr>
              <a:r>
                <a:rPr lang="en-US" altLang="en-US" sz="75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55571" y="957620"/>
            <a:ext cx="1359658" cy="1827971"/>
            <a:chOff x="6454928" y="1276826"/>
            <a:chExt cx="1812877" cy="24372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43790F-6D45-0445-B1FC-C09F75F55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1458" y="1688906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105" name="Title 1"/>
            <p:cNvSpPr txBox="1">
              <a:spLocks/>
            </p:cNvSpPr>
            <p:nvPr/>
          </p:nvSpPr>
          <p:spPr bwMode="auto">
            <a:xfrm>
              <a:off x="6454928" y="1276826"/>
              <a:ext cx="1492151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TranseptAID</a:t>
              </a:r>
              <a:endPara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 Box 2">
              <a:extLst>
                <a:ext uri="{FF2B5EF4-FFF2-40B4-BE49-F238E27FC236}">
                  <a16:creationId xmlns:a16="http://schemas.microsoft.com/office/drawing/2014/main" id="{3BA02B09-03D1-558D-3B58-0344F71B7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434" y="2748376"/>
              <a:ext cx="1540371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iOS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2,277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Android ★ 4.6/5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1,298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Sept 2018</a:t>
              </a:r>
            </a:p>
            <a:p>
              <a:pPr defTabSz="771588">
                <a:lnSpc>
                  <a:spcPct val="107000"/>
                </a:lnSpc>
                <a:spcAft>
                  <a:spcPts val="506"/>
                </a:spcAft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60973" y="957620"/>
            <a:ext cx="1294581" cy="1817454"/>
            <a:chOff x="4328797" y="1276826"/>
            <a:chExt cx="1726108" cy="2423272"/>
          </a:xfrm>
        </p:grpSpPr>
        <p:sp>
          <p:nvSpPr>
            <p:cNvPr id="4106" name="Title 1"/>
            <p:cNvSpPr txBox="1">
              <a:spLocks/>
            </p:cNvSpPr>
            <p:nvPr/>
          </p:nvSpPr>
          <p:spPr bwMode="auto">
            <a:xfrm>
              <a:off x="4328797" y="1276826"/>
              <a:ext cx="1666840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TAVRcathAID</a:t>
              </a:r>
              <a:endPara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2681" y="1688906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3" name="Text Box 2">
              <a:extLst>
                <a:ext uri="{FF2B5EF4-FFF2-40B4-BE49-F238E27FC236}">
                  <a16:creationId xmlns:a16="http://schemas.microsoft.com/office/drawing/2014/main" id="{F8CE8D8A-E15C-E476-5D2B-9D63615AA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681" y="2733013"/>
              <a:ext cx="1362224" cy="96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iOS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4,546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Android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2,017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March 2019</a:t>
              </a:r>
            </a:p>
            <a:p>
              <a:pPr defTabSz="771588">
                <a:lnSpc>
                  <a:spcPct val="107000"/>
                </a:lnSpc>
                <a:spcAft>
                  <a:spcPts val="506"/>
                </a:spcAft>
              </a:pPr>
              <a:r>
                <a:rPr lang="en-US" altLang="en-US" sz="75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88575" y="957620"/>
            <a:ext cx="1161659" cy="1830739"/>
            <a:chOff x="8498932" y="1276826"/>
            <a:chExt cx="1548879" cy="244098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2ACF66-9E25-4D4F-B167-442A99F8F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7" r="667"/>
            <a:stretch/>
          </p:blipFill>
          <p:spPr>
            <a:xfrm>
              <a:off x="8730235" y="1688906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107" name="Title 1"/>
            <p:cNvSpPr txBox="1">
              <a:spLocks/>
            </p:cNvSpPr>
            <p:nvPr/>
          </p:nvSpPr>
          <p:spPr bwMode="auto">
            <a:xfrm>
              <a:off x="8498932" y="1276826"/>
              <a:ext cx="1492151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CalcificAID</a:t>
              </a:r>
              <a:endPara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Box 2">
              <a:extLst>
                <a:ext uri="{FF2B5EF4-FFF2-40B4-BE49-F238E27FC236}">
                  <a16:creationId xmlns:a16="http://schemas.microsoft.com/office/drawing/2014/main" id="{9085B9B4-E5C2-B754-DD51-EAE73AAB0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0235" y="2752066"/>
              <a:ext cx="1317576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iOS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2,805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Android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1,918 downloads</a:t>
              </a:r>
              <a:endParaRPr lang="en-US" altLang="en-US" sz="788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June 2019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048" y="2802671"/>
            <a:ext cx="1343831" cy="1858041"/>
            <a:chOff x="468896" y="3736894"/>
            <a:chExt cx="1791775" cy="2477388"/>
          </a:xfrm>
        </p:grpSpPr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2D020083-3E4D-166E-1E36-C2CADAF3EA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8896" y="3736894"/>
              <a:ext cx="1534273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ComplicAID</a:t>
              </a:r>
              <a:endPara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2" descr="Cardiology Apps">
              <a:extLst>
                <a:ext uri="{FF2B5EF4-FFF2-40B4-BE49-F238E27FC236}">
                  <a16:creationId xmlns:a16="http://schemas.microsoft.com/office/drawing/2014/main" id="{4FE77DB7-21B1-EC0F-2B00-EE3900EF2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692" r="-2927"/>
            <a:stretch/>
          </p:blipFill>
          <p:spPr bwMode="auto">
            <a:xfrm>
              <a:off x="707417" y="4184847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E299D443-3754-5BD4-8971-B50FB591B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383" y="5248537"/>
              <a:ext cx="1528288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30,248 page views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www.cardiologyapps.com/ComplicAID</a:t>
              </a:r>
              <a:endParaRPr lang="en-US" altLang="en-US" sz="825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August 2020</a:t>
              </a:r>
            </a:p>
            <a:p>
              <a:pPr defTabSz="771588">
                <a:lnSpc>
                  <a:spcPct val="107000"/>
                </a:lnSpc>
              </a:pPr>
              <a:endParaRPr lang="en-US" altLang="en-US" sz="75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5541" y="2802670"/>
            <a:ext cx="1295940" cy="1844012"/>
            <a:chOff x="2401555" y="3736894"/>
            <a:chExt cx="1727920" cy="24586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07119FF-7022-C474-F52A-995494A29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9066" y="4184847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54A75FEE-1641-D0D5-71F9-AAEE62EF2F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01555" y="3736894"/>
              <a:ext cx="1684582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BifurcAID 3D</a:t>
              </a:r>
            </a:p>
          </p:txBody>
        </p:sp>
        <p:sp>
          <p:nvSpPr>
            <p:cNvPr id="56" name="Text Box 2">
              <a:extLst>
                <a:ext uri="{FF2B5EF4-FFF2-40B4-BE49-F238E27FC236}">
                  <a16:creationId xmlns:a16="http://schemas.microsoft.com/office/drawing/2014/main" id="{AD72A555-8F6B-2B61-43D9-47D548782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899" y="5229831"/>
              <a:ext cx="1317576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iOS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2,932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Android ★ 4.9/5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1,847 downloads</a:t>
              </a:r>
              <a:endParaRPr lang="en-US" altLang="en-US" sz="788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June 2021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4298" y="2802671"/>
            <a:ext cx="1409960" cy="1858042"/>
            <a:chOff x="4426563" y="3736894"/>
            <a:chExt cx="1879947" cy="24773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CAFFE38-EEDC-B7EB-ABD1-CDA5FDDE9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90" t="-5886" r="-15945" b="-5886"/>
            <a:stretch/>
          </p:blipFill>
          <p:spPr>
            <a:xfrm>
              <a:off x="4850715" y="4184847"/>
              <a:ext cx="964406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437459FE-57CA-C59B-0B04-F27372E2DC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26563" y="3736894"/>
              <a:ext cx="1771372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STEMIcathAID</a:t>
              </a:r>
            </a:p>
          </p:txBody>
        </p:sp>
        <p:sp>
          <p:nvSpPr>
            <p:cNvPr id="57" name="Text Box 2">
              <a:extLst>
                <a:ext uri="{FF2B5EF4-FFF2-40B4-BE49-F238E27FC236}">
                  <a16:creationId xmlns:a16="http://schemas.microsoft.com/office/drawing/2014/main" id="{D1578FCF-1DA7-2BB7-6A9F-77705998A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1745" y="5248538"/>
              <a:ext cx="1434765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Clinical Care Application For Heart Attack patient transfers </a:t>
              </a:r>
              <a:r>
                <a:rPr lang="en-US" altLang="en-US" sz="675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555 downloads</a:t>
              </a:r>
              <a:endParaRPr lang="en-US" altLang="en-US" sz="675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Aug 2020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89537" y="2802671"/>
            <a:ext cx="1320657" cy="1858042"/>
            <a:chOff x="6500216" y="3736894"/>
            <a:chExt cx="1760876" cy="24773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49B1AE1-2726-6DB6-4588-AF0F5C4EA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130" t="-2759" r="-33345" b="-3557"/>
            <a:stretch/>
          </p:blipFill>
          <p:spPr>
            <a:xfrm>
              <a:off x="6922364" y="4184847"/>
              <a:ext cx="964409" cy="96440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2D7A2BCE-D773-EC90-DFEC-F182A602A6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00216" y="3736894"/>
              <a:ext cx="1760876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GuidewireAID</a:t>
              </a:r>
              <a:endPara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C20549D5-0A3A-404F-11E1-6E24F6B45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515" y="5248538"/>
              <a:ext cx="1317576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iOS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1,678 downloads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Android ★ 5/5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1,302 downloads</a:t>
              </a:r>
              <a:endParaRPr lang="en-US" altLang="en-US" sz="788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771588">
                <a:lnSpc>
                  <a:spcPct val="107000"/>
                </a:lnSpc>
              </a:pPr>
              <a:r>
                <a:rPr lang="en-US" altLang="en-US" sz="75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Released Nov 2021</a:t>
              </a:r>
            </a:p>
          </p:txBody>
        </p:sp>
      </p:grpSp>
      <p:sp>
        <p:nvSpPr>
          <p:cNvPr id="59" name="TextBox 2">
            <a:extLst>
              <a:ext uri="{FF2B5EF4-FFF2-40B4-BE49-F238E27FC236}">
                <a16:creationId xmlns:a16="http://schemas.microsoft.com/office/drawing/2014/main" id="{6907BF17-D47A-0705-0AEC-F9A72E6D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477" y="4752706"/>
            <a:ext cx="15347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771588"/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 Store</a:t>
            </a:r>
            <a:r>
              <a:rPr lang="en-US" altLang="en-US" sz="675" baseline="30000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675" dirty="0">
                <a:solidFill>
                  <a:srgbClr val="FF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registered trademarks of Apple Inc.</a:t>
            </a:r>
          </a:p>
        </p:txBody>
      </p:sp>
      <p:pic>
        <p:nvPicPr>
          <p:cNvPr id="60" name="Picture 7">
            <a:extLst>
              <a:ext uri="{FF2B5EF4-FFF2-40B4-BE49-F238E27FC236}">
                <a16:creationId xmlns:a16="http://schemas.microsoft.com/office/drawing/2014/main" id="{7AD15F12-55BC-BBA6-1842-2A915F39C3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502" y="4711166"/>
            <a:ext cx="1039413" cy="3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9" descr="Get it on Google Play">
            <a:extLst>
              <a:ext uri="{FF2B5EF4-FFF2-40B4-BE49-F238E27FC236}">
                <a16:creationId xmlns:a16="http://schemas.microsoft.com/office/drawing/2014/main" id="{A1371913-0BF8-E768-ACFE-8FDA111D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40" y="4660712"/>
            <a:ext cx="1191086" cy="4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271AF36-9959-5A91-3FB2-13D914370F6C}"/>
              </a:ext>
            </a:extLst>
          </p:cNvPr>
          <p:cNvSpPr txBox="1"/>
          <p:nvPr/>
        </p:nvSpPr>
        <p:spPr>
          <a:xfrm>
            <a:off x="6198107" y="4769756"/>
            <a:ext cx="24475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5 more in development…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987802" y="2802671"/>
            <a:ext cx="1320657" cy="1858042"/>
            <a:chOff x="8364569" y="3736894"/>
            <a:chExt cx="1760876" cy="24773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37595" y="4190304"/>
              <a:ext cx="957046" cy="9730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2D7A2BCE-D773-EC90-DFEC-F182A602A6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64569" y="3736894"/>
              <a:ext cx="1760876" cy="48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824" tIns="24412" rIns="48824" bIns="24412" anchor="ctr"/>
            <a:lstStyle/>
            <a:p>
              <a:pPr algn="ctr" defTabSz="771588">
                <a:lnSpc>
                  <a:spcPct val="90000"/>
                </a:lnSpc>
              </a:pPr>
              <a:r>
                <a:rPr lang="en-US" altLang="en-US" sz="135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DeviceAID</a:t>
              </a:r>
              <a:endParaRPr lang="en-US" altLang="en-US" sz="13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C20549D5-0A3A-404F-11E1-6E24F6B45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5627" y="5248538"/>
              <a:ext cx="1317576" cy="96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771588">
                <a:lnSpc>
                  <a:spcPct val="107000"/>
                </a:lnSpc>
              </a:pPr>
              <a:r>
                <a:rPr lang="en-US" altLang="en-US" sz="788" b="1" dirty="0" err="1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WebApp</a:t>
              </a: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Out Now!</a:t>
              </a:r>
            </a:p>
            <a:p>
              <a:pPr defTabSz="771588">
                <a:lnSpc>
                  <a:spcPct val="107000"/>
                </a:lnSpc>
              </a:pPr>
              <a:endParaRPr lang="en-US" altLang="en-US" sz="788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Mobile App is</a:t>
              </a:r>
            </a:p>
            <a:p>
              <a:pPr defTabSz="771588">
                <a:lnSpc>
                  <a:spcPct val="107000"/>
                </a:lnSpc>
              </a:pPr>
              <a:r>
                <a:rPr lang="en-US" altLang="en-US" sz="788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Coming Soon</a:t>
              </a:r>
              <a:endParaRPr lang="en-US" altLang="en-US" sz="75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99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6"/>
            <a:ext cx="77117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to Improve Survival in SIHD Compared to Medical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167" y="712035"/>
            <a:ext cx="811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4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Revasc to Improve Survival in SIHD Compared with Medical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1" y="1015254"/>
            <a:ext cx="8167595" cy="385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2022:79;e21-129</a:t>
            </a:r>
          </a:p>
        </p:txBody>
      </p:sp>
    </p:spTree>
    <p:extLst>
      <p:ext uri="{BB962C8B-B14F-4D97-AF65-F5344CB8AC3E}">
        <p14:creationId xmlns:p14="http://schemas.microsoft.com/office/powerpoint/2010/main" val="368947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6"/>
            <a:ext cx="7715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Indications for PCI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945" y="553895"/>
            <a:ext cx="62461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Radial and Femoral Approach for PCI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8" y="891600"/>
            <a:ext cx="8191815" cy="1680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945" y="2643738"/>
            <a:ext cx="62461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Use of Intravascular Imaging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8" y="2981840"/>
            <a:ext cx="8191815" cy="1908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2022:79;e21-129</a:t>
            </a:r>
          </a:p>
        </p:txBody>
      </p:sp>
    </p:spTree>
    <p:extLst>
      <p:ext uri="{BB962C8B-B14F-4D97-AF65-F5344CB8AC3E}">
        <p14:creationId xmlns:p14="http://schemas.microsoft.com/office/powerpoint/2010/main" val="158362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77"/>
            <a:ext cx="771525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Complex Disease &amp; Diabetes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47" y="524073"/>
            <a:ext cx="57620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Patients with Complex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" y="875510"/>
            <a:ext cx="8209101" cy="178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01" y="2695777"/>
            <a:ext cx="57620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Patients with Diabetes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3" y="3018940"/>
            <a:ext cx="8192844" cy="1856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2022:79;e21-129</a:t>
            </a:r>
          </a:p>
        </p:txBody>
      </p:sp>
    </p:spTree>
    <p:extLst>
      <p:ext uri="{BB962C8B-B14F-4D97-AF65-F5344CB8AC3E}">
        <p14:creationId xmlns:p14="http://schemas.microsoft.com/office/powerpoint/2010/main" val="408401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-19788"/>
            <a:ext cx="77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Revascularization to Improve Survival in SIHD Compared to Medical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6" y="894523"/>
            <a:ext cx="8380740" cy="3939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Lawton et al., J Am Coll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2022:79;e21-129</a:t>
            </a:r>
          </a:p>
        </p:txBody>
      </p:sp>
    </p:spTree>
    <p:extLst>
      <p:ext uri="{BB962C8B-B14F-4D97-AF65-F5344CB8AC3E}">
        <p14:creationId xmlns:p14="http://schemas.microsoft.com/office/powerpoint/2010/main" val="268958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92" y="13827"/>
            <a:ext cx="316706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1"/>
          <p:cNvSpPr txBox="1">
            <a:spLocks noChangeArrowheads="1"/>
          </p:cNvSpPr>
          <p:nvPr/>
        </p:nvSpPr>
        <p:spPr bwMode="auto">
          <a:xfrm>
            <a:off x="36871" y="33729"/>
            <a:ext cx="8746719" cy="9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022" tIns="33515" rIns="67022" bIns="33515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 2017: Revascularization to Improve Survival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 with Medical Therapy</a:t>
            </a:r>
          </a:p>
        </p:txBody>
      </p:sp>
      <p:pic>
        <p:nvPicPr>
          <p:cNvPr id="114692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" b="73638"/>
          <a:stretch/>
        </p:blipFill>
        <p:spPr bwMode="auto">
          <a:xfrm>
            <a:off x="250723" y="1183622"/>
            <a:ext cx="8178902" cy="32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88994" y="3916717"/>
            <a:ext cx="3547072" cy="344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284" tIns="33617" rIns="67284" bIns="33617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Syntax score 48; STS score 5.1</a:t>
            </a:r>
          </a:p>
        </p:txBody>
      </p:sp>
      <p:sp>
        <p:nvSpPr>
          <p:cNvPr id="114694" name="TextBox 3"/>
          <p:cNvSpPr txBox="1">
            <a:spLocks noChangeArrowheads="1"/>
          </p:cNvSpPr>
          <p:nvPr/>
        </p:nvSpPr>
        <p:spPr bwMode="auto">
          <a:xfrm>
            <a:off x="5157215" y="4846805"/>
            <a:ext cx="4054078" cy="29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739" tIns="29371" rIns="58739" bIns="29371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594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Patel et al., J Am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2017;69:2212</a:t>
            </a:r>
          </a:p>
        </p:txBody>
      </p:sp>
    </p:spTree>
    <p:extLst>
      <p:ext uri="{BB962C8B-B14F-4D97-AF65-F5344CB8AC3E}">
        <p14:creationId xmlns:p14="http://schemas.microsoft.com/office/powerpoint/2010/main" val="1001939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5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57" y="845476"/>
            <a:ext cx="8864390" cy="397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Karunakar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Rapolu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MD, </a:t>
            </a:r>
            <a:r>
              <a:rPr lang="en-US" alt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Guest Faculty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452" y="4137429"/>
            <a:ext cx="91502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K.M.K Reddy, MD, DM, FACC, FCSI, FESC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(Moderator)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Q:\CCC\1-KIM\1-WEBCASTS\E-BLASTS\cccll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29239" r="18461" b="20127"/>
          <a:stretch/>
        </p:blipFill>
        <p:spPr bwMode="auto">
          <a:xfrm>
            <a:off x="6351894" y="88341"/>
            <a:ext cx="1688089" cy="8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" y="1754292"/>
            <a:ext cx="6326841" cy="3389209"/>
          </a:xfrm>
          <a:prstGeom prst="rect">
            <a:avLst/>
          </a:prstGeom>
        </p:spPr>
      </p:pic>
      <p:pic>
        <p:nvPicPr>
          <p:cNvPr id="10" name="Picture 19" descr="C:\Users\kostik01\Desktop\unnamed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8" y="75009"/>
            <a:ext cx="1598360" cy="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3483" y="303456"/>
            <a:ext cx="295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www.ccclivecases.org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25" y="1489498"/>
            <a:ext cx="857250" cy="8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" y="1055113"/>
            <a:ext cx="6326841" cy="721083"/>
          </a:xfrm>
          <a:prstGeom prst="rect">
            <a:avLst/>
          </a:prstGeom>
        </p:spPr>
      </p:pic>
      <p:pic>
        <p:nvPicPr>
          <p:cNvPr id="14" name="Picture 16" descr="C:\Users\kostik01\Desktop\sc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56" b="15772"/>
          <a:stretch/>
        </p:blipFill>
        <p:spPr bwMode="auto">
          <a:xfrm>
            <a:off x="6220946" y="2916268"/>
            <a:ext cx="2238938" cy="8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1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375" y="77318"/>
            <a:ext cx="7715250" cy="8572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CCClivecases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Total Page Views per Month 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(Past 2 Years)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750" y="1284330"/>
            <a:ext cx="346249" cy="329452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views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33832" y="1172718"/>
          <a:ext cx="7386066" cy="390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55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 flipH="1">
            <a:off x="3484470" y="2625262"/>
            <a:ext cx="422" cy="319643"/>
          </a:xfrm>
          <a:prstGeom prst="straightConnector1">
            <a:avLst/>
          </a:prstGeom>
          <a:ln w="2857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133" y="6723"/>
            <a:ext cx="7715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for Management of Calcific Lesions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3285" y="416835"/>
            <a:ext cx="7221477" cy="4498067"/>
            <a:chOff x="-63375" y="478496"/>
            <a:chExt cx="10166599" cy="6254440"/>
          </a:xfrm>
        </p:grpSpPr>
        <p:cxnSp>
          <p:nvCxnSpPr>
            <p:cNvPr id="20" name="Straight Connector 19"/>
            <p:cNvCxnSpPr>
              <a:endCxn id="3" idx="0"/>
            </p:cNvCxnSpPr>
            <p:nvPr/>
          </p:nvCxnSpPr>
          <p:spPr>
            <a:xfrm>
              <a:off x="5490895" y="887515"/>
              <a:ext cx="279" cy="24454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683943" y="1132057"/>
              <a:ext cx="3614461" cy="3471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Moderate-severe calcification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7576" y="478496"/>
              <a:ext cx="9995648" cy="435914"/>
            </a:xfrm>
            <a:prstGeom prst="roundRect">
              <a:avLst>
                <a:gd name="adj" fmla="val 45961"/>
              </a:avLst>
            </a:prstGeom>
            <a:solidFill>
              <a:schemeClr val="accent5"/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Coronary Angiography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38919" y="3429532"/>
              <a:ext cx="7557814" cy="3303404"/>
              <a:chOff x="2338919" y="3429532"/>
              <a:chExt cx="7557814" cy="33034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338919" y="6391832"/>
                <a:ext cx="5226983" cy="341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Stent and OCT/IVUS optimization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51519" y="4203573"/>
                <a:ext cx="2645214" cy="4473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or OA  ?ELCA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90782" y="5218326"/>
                <a:ext cx="1299877" cy="7432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Suboptimal balloon expansion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578923" y="5218322"/>
                <a:ext cx="1228160" cy="7432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Optimal balloon expansion</a:t>
                </a:r>
              </a:p>
            </p:txBody>
          </p:sp>
          <p:cxnSp>
            <p:nvCxnSpPr>
              <p:cNvPr id="108" name="Straight Arrow Connector 107"/>
              <p:cNvCxnSpPr>
                <a:endCxn id="15" idx="0"/>
              </p:cNvCxnSpPr>
              <p:nvPr/>
            </p:nvCxnSpPr>
            <p:spPr>
              <a:xfrm flipH="1">
                <a:off x="7740722" y="4650937"/>
                <a:ext cx="40337" cy="5673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6" idx="0"/>
              </p:cNvCxnSpPr>
              <p:nvPr/>
            </p:nvCxnSpPr>
            <p:spPr>
              <a:xfrm>
                <a:off x="9188527" y="4650938"/>
                <a:ext cx="4476" cy="56738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7610726" y="4780794"/>
                <a:ext cx="1770531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 balloon/CB</a:t>
                </a:r>
              </a:p>
            </p:txBody>
          </p:sp>
          <p:cxnSp>
            <p:nvCxnSpPr>
              <p:cNvPr id="124" name="Straight Connector 123"/>
              <p:cNvCxnSpPr>
                <a:stCxn id="16" idx="2"/>
              </p:cNvCxnSpPr>
              <p:nvPr/>
            </p:nvCxnSpPr>
            <p:spPr>
              <a:xfrm flipH="1">
                <a:off x="9188527" y="5961529"/>
                <a:ext cx="4476" cy="600855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endCxn id="13" idx="3"/>
              </p:cNvCxnSpPr>
              <p:nvPr/>
            </p:nvCxnSpPr>
            <p:spPr>
              <a:xfrm flipH="1">
                <a:off x="7565902" y="6562384"/>
                <a:ext cx="1622625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8522097" y="3429532"/>
                <a:ext cx="56823" cy="774043"/>
              </a:xfrm>
              <a:prstGeom prst="straightConnector1">
                <a:avLst/>
              </a:prstGeom>
              <a:ln w="28575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-63375" y="3582387"/>
              <a:ext cx="7314894" cy="2979997"/>
              <a:chOff x="-63375" y="3582387"/>
              <a:chExt cx="7314894" cy="297999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196202" y="4750637"/>
                <a:ext cx="1609505" cy="5558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not cross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6074" y="5657160"/>
                <a:ext cx="2967313" cy="3411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Lithotripsy IVL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-63375" y="3582387"/>
                <a:ext cx="7314894" cy="2979997"/>
                <a:chOff x="-63375" y="3582387"/>
                <a:chExt cx="7314894" cy="2979997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2801187" y="6016190"/>
                  <a:ext cx="0" cy="375642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1313049" y="4738712"/>
                  <a:ext cx="1672199" cy="55581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Suboptimal result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21748" y="3981797"/>
                  <a:ext cx="2511102" cy="48623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High-pressure NC balloons</a:t>
                  </a:r>
                </a:p>
                <a:p>
                  <a:pPr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Cutting/scoring balloon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155578" y="3981200"/>
                  <a:ext cx="1932439" cy="48322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Lithotripsy IVL (RA/OA for Ca 360°)</a:t>
                  </a:r>
                </a:p>
              </p:txBody>
            </p:sp>
            <p:cxnSp>
              <p:nvCxnSpPr>
                <p:cNvPr id="33" name="Straight Arrow Connector 32"/>
                <p:cNvCxnSpPr>
                  <a:stCxn id="6" idx="2"/>
                </p:cNvCxnSpPr>
                <p:nvPr/>
              </p:nvCxnSpPr>
              <p:spPr>
                <a:xfrm>
                  <a:off x="2052637" y="3582387"/>
                  <a:ext cx="0" cy="398812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012583" y="5294526"/>
                  <a:ext cx="0" cy="362634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236256" y="4464425"/>
                  <a:ext cx="0" cy="1192735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223411" y="4464424"/>
                  <a:ext cx="3" cy="209796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endCxn id="13" idx="1"/>
                </p:cNvCxnSpPr>
                <p:nvPr/>
              </p:nvCxnSpPr>
              <p:spPr>
                <a:xfrm>
                  <a:off x="1223411" y="6562384"/>
                  <a:ext cx="1115508" cy="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11" idx="6"/>
                  <a:endCxn id="14" idx="1"/>
                </p:cNvCxnSpPr>
                <p:nvPr/>
              </p:nvCxnSpPr>
              <p:spPr>
                <a:xfrm flipV="1">
                  <a:off x="4805707" y="4427256"/>
                  <a:ext cx="2445812" cy="601288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endCxn id="12" idx="3"/>
                </p:cNvCxnSpPr>
                <p:nvPr/>
              </p:nvCxnSpPr>
              <p:spPr>
                <a:xfrm flipH="1">
                  <a:off x="4473387" y="5827712"/>
                  <a:ext cx="2689113" cy="0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2052637" y="4464424"/>
                  <a:ext cx="0" cy="259532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105"/>
                <p:cNvSpPr/>
                <p:nvPr/>
              </p:nvSpPr>
              <p:spPr>
                <a:xfrm>
                  <a:off x="-63375" y="5509244"/>
                  <a:ext cx="1166041" cy="63157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r>
                    <a:rPr lang="en-US" sz="9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Optimal balloon expansion</a:t>
                  </a:r>
                </a:p>
              </p:txBody>
            </p: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3935791" y="4464424"/>
                  <a:ext cx="0" cy="274289"/>
                </a:xfrm>
                <a:prstGeom prst="straightConnector1">
                  <a:avLst/>
                </a:prstGeom>
                <a:ln w="28575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1322014" y="1006427"/>
              <a:ext cx="5971247" cy="3179438"/>
              <a:chOff x="1322014" y="1006427"/>
              <a:chExt cx="5971247" cy="317943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30346" y="1686240"/>
                <a:ext cx="3245227" cy="12648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IVUS/OCT assessment:</a:t>
                </a:r>
              </a:p>
              <a:p>
                <a:pPr algn="ctr" defTabSz="342900"/>
                <a:endParaRPr lang="en-US" sz="37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arc 180-270° (2points)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arc &gt;270° (3 points)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Calcium length &gt;5 mm (1 point)</a:t>
                </a:r>
              </a:p>
              <a:p>
                <a:pPr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Thickness &gt;0.5 mm (1 point)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22014" y="3292339"/>
                <a:ext cx="1461246" cy="290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1-2 points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51093" y="3287255"/>
                <a:ext cx="1600209" cy="2900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3-5 points</a:t>
                </a:r>
              </a:p>
            </p:txBody>
          </p:sp>
          <p:cxnSp>
            <p:nvCxnSpPr>
              <p:cNvPr id="29" name="Straight Arrow Connector 28"/>
              <p:cNvCxnSpPr>
                <a:stCxn id="4" idx="2"/>
                <a:endCxn id="6" idx="0"/>
              </p:cNvCxnSpPr>
              <p:nvPr/>
            </p:nvCxnSpPr>
            <p:spPr>
              <a:xfrm flipH="1">
                <a:off x="2052637" y="2951127"/>
                <a:ext cx="1000323" cy="34121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4" idx="2"/>
                <a:endCxn id="7" idx="0"/>
              </p:cNvCxnSpPr>
              <p:nvPr/>
            </p:nvCxnSpPr>
            <p:spPr>
              <a:xfrm>
                <a:off x="3052960" y="2951127"/>
                <a:ext cx="898237" cy="33612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endCxn id="4" idx="0"/>
              </p:cNvCxnSpPr>
              <p:nvPr/>
            </p:nvCxnSpPr>
            <p:spPr>
              <a:xfrm>
                <a:off x="3052960" y="1305620"/>
                <a:ext cx="0" cy="38062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3" idx="1"/>
              </p:cNvCxnSpPr>
              <p:nvPr/>
            </p:nvCxnSpPr>
            <p:spPr>
              <a:xfrm flipH="1">
                <a:off x="3052960" y="1305620"/>
                <a:ext cx="63098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4" idx="3"/>
              </p:cNvCxnSpPr>
              <p:nvPr/>
            </p:nvCxnSpPr>
            <p:spPr>
              <a:xfrm>
                <a:off x="4675575" y="2318684"/>
                <a:ext cx="2617686" cy="1867181"/>
              </a:xfrm>
              <a:prstGeom prst="straightConnector1">
                <a:avLst/>
              </a:prstGeom>
              <a:ln w="28575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5904412" y="2702480"/>
                <a:ext cx="1186371" cy="6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Calcific Nodule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70976" y="1006427"/>
                <a:ext cx="900405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≈50%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98404" y="1004519"/>
              <a:ext cx="2804820" cy="2347900"/>
              <a:chOff x="7298404" y="1004519"/>
              <a:chExt cx="2804820" cy="23479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301764" y="2367119"/>
                <a:ext cx="2801460" cy="9853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Un-crossable lesion/CTO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Angulated lesion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Tortuous lesion</a:t>
                </a:r>
              </a:p>
              <a:p>
                <a:pPr marL="127397" indent="-127397" defTabSz="342900">
                  <a:buFont typeface="Arial" panose="020B0604020202020204" pitchFamily="34" charset="0"/>
                  <a:buChar char="‒"/>
                </a:pPr>
                <a:r>
                  <a:rPr lang="en-US" sz="10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 lesion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01764" y="1603120"/>
                <a:ext cx="2644582" cy="48554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IVUS/OCT/balloon</a:t>
                </a:r>
                <a:r>
                  <a:rPr lang="en-US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342900"/>
                <a:r>
                  <a:rPr lang="en-US" sz="12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did not cross</a:t>
                </a:r>
              </a:p>
            </p:txBody>
          </p:sp>
          <p:cxnSp>
            <p:nvCxnSpPr>
              <p:cNvPr id="156" name="Straight Connector 155"/>
              <p:cNvCxnSpPr>
                <a:stCxn id="3" idx="3"/>
              </p:cNvCxnSpPr>
              <p:nvPr/>
            </p:nvCxnSpPr>
            <p:spPr>
              <a:xfrm>
                <a:off x="7298404" y="1305620"/>
                <a:ext cx="1320854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8624051" y="1305620"/>
                <a:ext cx="0" cy="106150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360881" y="1004519"/>
                <a:ext cx="900405" cy="353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≈50%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7741671" y="795140"/>
            <a:ext cx="123607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ELCA, if no Rota/OA Wire could be crossed</a:t>
            </a:r>
          </a:p>
        </p:txBody>
      </p:sp>
    </p:spTree>
    <p:extLst>
      <p:ext uri="{BB962C8B-B14F-4D97-AF65-F5344CB8AC3E}">
        <p14:creationId xmlns:p14="http://schemas.microsoft.com/office/powerpoint/2010/main" val="78241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AC.jpg"/>
          <p:cNvPicPr>
            <a:picLocks noChangeAspect="1"/>
          </p:cNvPicPr>
          <p:nvPr/>
        </p:nvPicPr>
        <p:blipFill rotWithShape="1">
          <a:blip r:embed="rId3" cstate="print"/>
          <a:srcRect l="11591" t="34415" r="76732" b="46712"/>
          <a:stretch/>
        </p:blipFill>
        <p:spPr>
          <a:xfrm>
            <a:off x="1943099" y="1771650"/>
            <a:ext cx="809466" cy="1002670"/>
          </a:xfrm>
          <a:prstGeom prst="rect">
            <a:avLst/>
          </a:prstGeom>
        </p:spPr>
      </p:pic>
      <p:pic>
        <p:nvPicPr>
          <p:cNvPr id="25" name="Picture 24" descr="MOD.jpg"/>
          <p:cNvPicPr>
            <a:picLocks noChangeAspect="1"/>
          </p:cNvPicPr>
          <p:nvPr/>
        </p:nvPicPr>
        <p:blipFill rotWithShape="1">
          <a:blip r:embed="rId4" cstate="print"/>
          <a:srcRect l="11591" t="34415" r="76732" b="46712"/>
          <a:stretch/>
        </p:blipFill>
        <p:spPr>
          <a:xfrm>
            <a:off x="4914900" y="1771650"/>
            <a:ext cx="896135" cy="968239"/>
          </a:xfrm>
          <a:prstGeom prst="rect">
            <a:avLst/>
          </a:prstGeom>
        </p:spPr>
      </p:pic>
      <p:pic>
        <p:nvPicPr>
          <p:cNvPr id="17" name="Picture 16" descr="MOD.jpg"/>
          <p:cNvPicPr>
            <a:picLocks noChangeAspect="1"/>
          </p:cNvPicPr>
          <p:nvPr/>
        </p:nvPicPr>
        <p:blipFill rotWithShape="1">
          <a:blip r:embed="rId4" cstate="print"/>
          <a:srcRect l="40359" t="33305" r="34426" b="45602"/>
          <a:stretch/>
        </p:blipFill>
        <p:spPr>
          <a:xfrm>
            <a:off x="2857500" y="1714501"/>
            <a:ext cx="1771649" cy="1103522"/>
          </a:xfrm>
          <a:prstGeom prst="rect">
            <a:avLst/>
          </a:prstGeom>
        </p:spPr>
      </p:pic>
      <p:pic>
        <p:nvPicPr>
          <p:cNvPr id="27" name="Picture 26" descr="FAC.jpg"/>
          <p:cNvPicPr>
            <a:picLocks noChangeAspect="1"/>
          </p:cNvPicPr>
          <p:nvPr/>
        </p:nvPicPr>
        <p:blipFill rotWithShape="1">
          <a:blip r:embed="rId5" cstate="print"/>
          <a:srcRect l="11591" t="34444" r="76732" b="46667"/>
          <a:stretch/>
        </p:blipFill>
        <p:spPr>
          <a:xfrm>
            <a:off x="1943099" y="1753612"/>
            <a:ext cx="804815" cy="1017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62151" y="1782455"/>
            <a:ext cx="1766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Jimmy George, MBBS, MD, DM </a:t>
            </a: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Consultant Interventional Cardiologist </a:t>
            </a: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Lisie Heart Institute, Lisie Hospital </a:t>
            </a: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Kochi, Kerala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5950" y="2800350"/>
            <a:ext cx="27431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125" b="1" dirty="0">
                <a:solidFill>
                  <a:prstClr val="black"/>
                </a:solidFill>
                <a:latin typeface="Calibri"/>
              </a:rPr>
              <a:t>Dr. Jimmy George is Consultant Interventional Cardiologist at Lisie Heart Institute, Lisie Hospital. He is Treasurer &amp; Organising Secretary of Cardiovascular Research Society,   Present Executive Committee Member of CSI Kerala, ICCK  Interventional Cardiology Council Kerala, Society of Coronary Imaging &amp; Physiology-India,  Cochin Cardiology Forum and Lisie Research Executive Committee member 2022. He is International Faculty in 2022 TCT - AsiaPacific Seoul.</a:t>
            </a:r>
          </a:p>
        </p:txBody>
      </p:sp>
      <p:pic>
        <p:nvPicPr>
          <p:cNvPr id="22" name="Picture 21" descr="FAC.jpg"/>
          <p:cNvPicPr>
            <a:picLocks noChangeAspect="1"/>
          </p:cNvPicPr>
          <p:nvPr/>
        </p:nvPicPr>
        <p:blipFill rotWithShape="1">
          <a:blip r:embed="rId6" cstate="print"/>
          <a:srcRect l="11591" t="34415" r="76732" b="45981"/>
          <a:stretch/>
        </p:blipFill>
        <p:spPr>
          <a:xfrm>
            <a:off x="1943099" y="1753613"/>
            <a:ext cx="838985" cy="102445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86450" y="1826389"/>
            <a:ext cx="17433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Jabir Abdullakutty, MD, DM, FRCP, FACC, FESC, FSCAI </a:t>
            </a: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Senior Consultant Cardiologist</a:t>
            </a: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Director, Academic Affairs and Clinical Research</a:t>
            </a:r>
          </a:p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/>
              </a:rPr>
              <a:t>Lisie Hospital, Kochi, Kerala</a:t>
            </a:r>
          </a:p>
        </p:txBody>
      </p:sp>
      <p:pic>
        <p:nvPicPr>
          <p:cNvPr id="23" name="Picture 22" descr="MOD.jpg"/>
          <p:cNvPicPr>
            <a:picLocks noChangeAspect="1"/>
          </p:cNvPicPr>
          <p:nvPr/>
        </p:nvPicPr>
        <p:blipFill rotWithShape="1">
          <a:blip r:embed="rId7" cstate="print"/>
          <a:srcRect l="11591" t="34444" r="76732" b="46667"/>
          <a:stretch/>
        </p:blipFill>
        <p:spPr>
          <a:xfrm>
            <a:off x="1924834" y="1764016"/>
            <a:ext cx="885531" cy="1007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400050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0000"/>
                </a:solidFill>
                <a:latin typeface="Calibri"/>
              </a:rPr>
              <a:t>CORRECT ONE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-267"/>
            <a:ext cx="6926345" cy="5224001"/>
            <a:chOff x="0" y="-356"/>
            <a:chExt cx="9235126" cy="6965334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-356"/>
              <a:ext cx="9235126" cy="6858356"/>
              <a:chOff x="0" y="320772"/>
              <a:chExt cx="9144000" cy="68490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0" y="320772"/>
                <a:ext cx="9144000" cy="6849070"/>
                <a:chOff x="0" y="320772"/>
                <a:chExt cx="9144000" cy="6849070"/>
              </a:xfrm>
            </p:grpSpPr>
            <p:pic>
              <p:nvPicPr>
                <p:cNvPr id="6" name="Picture 5" descr="FACULTY 2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0" y="320772"/>
                  <a:ext cx="9144000" cy="6849070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4648200" y="3657600"/>
                  <a:ext cx="39624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324600" y="3657600"/>
                <a:ext cx="2286000" cy="0"/>
              </a:xfrm>
              <a:prstGeom prst="line">
                <a:avLst/>
              </a:prstGeom>
              <a:ln w="28575">
                <a:solidFill>
                  <a:srgbClr val="F384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28" descr="FAC.jpg"/>
            <p:cNvPicPr>
              <a:picLocks noChangeAspect="1"/>
            </p:cNvPicPr>
            <p:nvPr/>
          </p:nvPicPr>
          <p:blipFill rotWithShape="1">
            <a:blip r:embed="rId9" cstate="print"/>
            <a:srcRect l="7420" t="687" r="49209" b="4526"/>
            <a:stretch/>
          </p:blipFill>
          <p:spPr>
            <a:xfrm>
              <a:off x="685800" y="28280"/>
              <a:ext cx="3962400" cy="6524920"/>
            </a:xfrm>
            <a:prstGeom prst="rect">
              <a:avLst/>
            </a:prstGeom>
          </p:spPr>
        </p:pic>
        <p:pic>
          <p:nvPicPr>
            <p:cNvPr id="33" name="Picture 32" descr="MOD.jpg"/>
            <p:cNvPicPr>
              <a:picLocks noChangeAspect="1"/>
            </p:cNvPicPr>
            <p:nvPr/>
          </p:nvPicPr>
          <p:blipFill rotWithShape="1">
            <a:blip r:embed="rId10" cstate="print"/>
            <a:srcRect l="50790" t="1110" r="1669" b="67805"/>
            <a:stretch/>
          </p:blipFill>
          <p:spPr>
            <a:xfrm>
              <a:off x="4648200" y="18854"/>
              <a:ext cx="4343400" cy="2190946"/>
            </a:xfrm>
            <a:prstGeom prst="rect">
              <a:avLst/>
            </a:prstGeom>
          </p:spPr>
        </p:pic>
        <p:pic>
          <p:nvPicPr>
            <p:cNvPr id="34" name="Picture 33" descr="MOD.jpg"/>
            <p:cNvPicPr>
              <a:picLocks noChangeAspect="1"/>
            </p:cNvPicPr>
            <p:nvPr/>
          </p:nvPicPr>
          <p:blipFill rotWithShape="1">
            <a:blip r:embed="rId10" cstate="print"/>
            <a:srcRect l="7420" t="25533" r="44415" b="45109"/>
            <a:stretch/>
          </p:blipFill>
          <p:spPr>
            <a:xfrm>
              <a:off x="4648200" y="1752600"/>
              <a:ext cx="4400353" cy="19812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248398" y="2363451"/>
              <a:ext cx="2800154" cy="129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K. M. K. Reddy, MD, DM, FACC, FCSI, FESC</a:t>
              </a:r>
            </a:p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Prof. of Cardiology</a:t>
              </a:r>
            </a:p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HOD, Osmania Medical College, ICD </a:t>
              </a:r>
            </a:p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Consultant Cardiologist, Apollo Hospitals, Hyderabad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3640991"/>
              <a:ext cx="409555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Reddy is Senior Professor of Cardiology &amp; HOD at Osmania Medical College, Hyderabad. He is also a Senior Consultant, Cardiology &amp; Interventional Cardiology at Apollo hospitals, Hyderabad. He completed his graduation and post-graduation studies from SV Medical College,Tirupati followed by DM (Cardiology) from Andhra Medical College, Visakhapatnam. He was the President of Cardiological Society of India, Telangana Chapter, 2020-2022. He has more than 50 publications in various international and national journals. He is Principal Investigator (PI) in a Global Clinical Trial SELECT , ZEUS and  many other national clinical trials.</a:t>
              </a:r>
            </a:p>
            <a:p>
              <a:pPr defTabSz="685800"/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48345" y="2426494"/>
              <a:ext cx="227550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Karunakar Rapolu, MD, DM (Cardiology) </a:t>
              </a:r>
            </a:p>
            <a:p>
              <a:pPr defTabSz="685800"/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Consultant Cardiologist</a:t>
              </a:r>
            </a:p>
            <a:p>
              <a:pPr defTabSz="685800"/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Apollo Hospitals,</a:t>
              </a:r>
            </a:p>
            <a:p>
              <a:pPr defTabSz="685800"/>
              <a:r>
                <a:rPr lang="en-US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Hyderabad</a:t>
              </a:r>
              <a:endParaRPr lang="en-US" sz="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85949" y="2774678"/>
            <a:ext cx="281861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Rapolu</a:t>
            </a: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Consultant Cardiologist at Apollo hospitals, Hyderabad. He completed his graduation and post-graduation studies followed by DM in Cardiology from Osmania Medical College. He is a member of Medical Council of India (MCI) and Cardiological Society of India (CSI). He has </a:t>
            </a:r>
            <a:r>
              <a:rPr lang="en-IN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interest in Complex Coronary Interventions, Peripheral Interventions &amp; Device Closures. He is actively involved in research and publication and have papers published in renowned journals.</a:t>
            </a:r>
            <a:endParaRPr 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558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1" y="-8148"/>
            <a:ext cx="6857999" cy="51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3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Live Case #22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645956" y="1417350"/>
            <a:ext cx="5286447" cy="8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cs typeface="Arial" pitchFamily="34" charset="0"/>
              </a:rPr>
              <a:t>No prior cardiac medical history with no medical checkups. Echo revealed EF 30% with mod MR.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3678" y="509089"/>
            <a:ext cx="5473644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NSTEMI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+ high risk MPI for MV ischemia May 2022. Also noted in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HFrEF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82" y="507789"/>
            <a:ext cx="2664729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86" y="1391262"/>
            <a:ext cx="2852857" cy="1454192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Controlled hypertension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Controlled hyperlipidemia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Controlled NIDDM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H/o CVA with no residuals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5273" y="2861781"/>
            <a:ext cx="7907130" cy="50008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lvl="0" defTabSz="685800"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Aspirin, Clopidogrel, Metoprolol, Furosemide</a:t>
            </a:r>
            <a:r>
              <a:rPr kumimoji="0" lang="en-US" altLang="en-US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Temisartan</a:t>
            </a:r>
            <a:r>
              <a:rPr kumimoji="0" lang="en-US" altLang="en-US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Amlodipine, 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Atorvastatin, Glucophage, </a:t>
            </a:r>
            <a:r>
              <a:rPr lang="en-US" alt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Sitaglaptin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490" y="4423157"/>
            <a:ext cx="8790913" cy="623195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ultivessel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PCI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en-US" alt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LCx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rotational atherectomy with multiple DES of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AD/D1 bifurcation and </a:t>
            </a:r>
            <a:r>
              <a:rPr kumimoji="0" lang="en-US" alt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Impella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LV support.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840" y="3383792"/>
            <a:ext cx="8908920" cy="1115638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lvl="0" defTabSz="685800"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cath on June 9</a:t>
            </a:r>
            <a:r>
              <a:rPr lang="en-US" altLang="en-US" sz="17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revealed extensive diffuse 3 V CAD: 70-80% calcific mid LAD/D1 bifurcation, subtotal thrombotic LCx-OM1, 80% calcific RCA-RPDA &amp; AV </a:t>
            </a:r>
            <a:r>
              <a:rPr lang="en-US" altLang="en-US" sz="1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bifurcation, LVEF 28% and Syntax score 33. Pt underwent </a:t>
            </a:r>
            <a:r>
              <a:rPr lang="en-US" altLang="en-US" sz="1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HFrEF</a:t>
            </a: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GDMT optimization and referred for CABG, which was declined after heart team discussion.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-31251"/>
            <a:ext cx="7715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 and Predicting Patient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368" y="1482245"/>
            <a:ext cx="7185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 to Predicting Patient Risk of Death with CABG: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STS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438" y="3767064"/>
            <a:ext cx="71740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 of Risk Factors Not Qualified in the STS Score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" y="4085393"/>
            <a:ext cx="7997900" cy="758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" y="1812353"/>
            <a:ext cx="7997900" cy="718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828" y="2599901"/>
            <a:ext cx="78047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 for Defining Coronary Artery Lesion Complexity: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SYNTAX Score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6" y="2948502"/>
            <a:ext cx="7997601" cy="761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678" y="423371"/>
            <a:ext cx="686485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 for the </a:t>
            </a:r>
            <a:r>
              <a:rPr kumimoji="0" lang="en-US" sz="16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Heart Team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5"/>
          <a:stretch/>
        </p:blipFill>
        <p:spPr>
          <a:xfrm>
            <a:off x="527577" y="727084"/>
            <a:ext cx="7997900" cy="755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Lawton et al., J Am Coll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2022:79;e21-129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29972" y="4362580"/>
            <a:ext cx="3547072" cy="34488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7284" tIns="33617" rIns="67284" bIns="33617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Syntax score </a:t>
            </a:r>
            <a:r>
              <a:rPr lang="en-US" altLang="en-US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STS score 3.1</a:t>
            </a:r>
          </a:p>
        </p:txBody>
      </p:sp>
    </p:spTree>
    <p:extLst>
      <p:ext uri="{BB962C8B-B14F-4D97-AF65-F5344CB8AC3E}">
        <p14:creationId xmlns:p14="http://schemas.microsoft.com/office/powerpoint/2010/main" val="20667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200"/>
            <a:ext cx="77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Coronary Physiology to Guide Revascularization with PCI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2022:79;e21-129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853" y="1118093"/>
            <a:ext cx="86080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the Use of Coronary Physiology to Guide Revascularization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3" y="1546526"/>
            <a:ext cx="8184258" cy="1326364"/>
          </a:xfrm>
          <a:prstGeom prst="rect">
            <a:avLst/>
          </a:prstGeom>
          <a:solidFill>
            <a:srgbClr val="84B4E4"/>
          </a:solidFill>
        </p:spPr>
      </p:pic>
      <p:sp>
        <p:nvSpPr>
          <p:cNvPr id="6" name="TextBox 5"/>
          <p:cNvSpPr txBox="1"/>
          <p:nvPr/>
        </p:nvSpPr>
        <p:spPr>
          <a:xfrm>
            <a:off x="672813" y="3164410"/>
            <a:ext cx="838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Intravascular Ultrasound to Assess Lesion Severity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9" y="3637726"/>
            <a:ext cx="8180242" cy="978980"/>
          </a:xfrm>
          <a:prstGeom prst="rect">
            <a:avLst/>
          </a:prstGeom>
          <a:solidFill>
            <a:srgbClr val="3C7ECC"/>
          </a:solidFill>
        </p:spPr>
      </p:pic>
      <p:sp>
        <p:nvSpPr>
          <p:cNvPr id="8" name="Rectangle 7"/>
          <p:cNvSpPr/>
          <p:nvPr/>
        </p:nvSpPr>
        <p:spPr>
          <a:xfrm>
            <a:off x="706818" y="3935183"/>
            <a:ext cx="1681202" cy="594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714375" y="12715"/>
            <a:ext cx="7715250" cy="5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51" tIns="34166" rIns="68351" bIns="34166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AUC 2017: Left Main + 2/3 V CAD</a:t>
            </a:r>
          </a:p>
        </p:txBody>
      </p:sp>
      <p:pic>
        <p:nvPicPr>
          <p:cNvPr id="1310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3" y="511276"/>
            <a:ext cx="8522948" cy="43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3"/>
          <p:cNvSpPr txBox="1">
            <a:spLocks noChangeArrowheads="1"/>
          </p:cNvSpPr>
          <p:nvPr/>
        </p:nvSpPr>
        <p:spPr bwMode="auto">
          <a:xfrm>
            <a:off x="5135068" y="4862941"/>
            <a:ext cx="4054079" cy="2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934" tIns="29469" rIns="58934" bIns="29469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594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Patel et al., J Am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Cardiol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2017;69:2212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65503" y="2842921"/>
            <a:ext cx="546866" cy="24499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995" tIns="33968" rIns="67995" bIns="33968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-37939"/>
            <a:ext cx="77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to Improve Survival in SIHD Compared to Medical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" y="874409"/>
            <a:ext cx="8380740" cy="3939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2022:79;e21-129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1987" y="2284765"/>
            <a:ext cx="3596930" cy="2528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10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6758</TotalTime>
  <Words>1479</Words>
  <Application>Microsoft Office PowerPoint</Application>
  <PresentationFormat>On-screen Show (16:9)</PresentationFormat>
  <Paragraphs>251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Office Theme</vt:lpstr>
      <vt:lpstr>BASIC SHARMA BLUE</vt:lpstr>
      <vt:lpstr>7_BASIC SHARMA BLUE</vt:lpstr>
      <vt:lpstr>1_Office Theme</vt:lpstr>
      <vt:lpstr>2_Office Theme</vt:lpstr>
      <vt:lpstr>5_Office Theme</vt:lpstr>
      <vt:lpstr>1_BASIC SHARMA BLUE</vt:lpstr>
      <vt:lpstr>3_Office Theme</vt:lpstr>
      <vt:lpstr>3_Default Design</vt:lpstr>
      <vt:lpstr>10_BASIC SHARMA BLUE</vt:lpstr>
      <vt:lpstr>6_Default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 Live Case #22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&gt; 60,000 unique downloads and counting!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Medinbox SBI</cp:lastModifiedBy>
  <cp:revision>712</cp:revision>
  <cp:lastPrinted>2022-04-21T16:02:04Z</cp:lastPrinted>
  <dcterms:created xsi:type="dcterms:W3CDTF">2019-05-13T14:16:18Z</dcterms:created>
  <dcterms:modified xsi:type="dcterms:W3CDTF">2022-08-23T14:23:39Z</dcterms:modified>
</cp:coreProperties>
</file>