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33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media/image40.jpg" ContentType="image/jpg"/>
  <Override PartName="/ppt/media/image41.jpg" ContentType="image/jpg"/>
  <Override PartName="/ppt/media/image50.jpg" ContentType="image/jpg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  <p:sldMasterId id="2147483791" r:id="rId2"/>
    <p:sldMasterId id="2147483805" r:id="rId3"/>
    <p:sldMasterId id="2147483883" r:id="rId4"/>
    <p:sldMasterId id="2147483920" r:id="rId5"/>
    <p:sldMasterId id="2147483932" r:id="rId6"/>
    <p:sldMasterId id="2147483944" r:id="rId7"/>
    <p:sldMasterId id="2147483956" r:id="rId8"/>
    <p:sldMasterId id="2147483980" r:id="rId9"/>
    <p:sldMasterId id="2147483992" r:id="rId10"/>
    <p:sldMasterId id="2147484004" r:id="rId11"/>
  </p:sldMasterIdLst>
  <p:notesMasterIdLst>
    <p:notesMasterId r:id="rId84"/>
  </p:notesMasterIdLst>
  <p:sldIdLst>
    <p:sldId id="368" r:id="rId12"/>
    <p:sldId id="369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376" r:id="rId23"/>
    <p:sldId id="570" r:id="rId24"/>
    <p:sldId id="571" r:id="rId25"/>
    <p:sldId id="572" r:id="rId26"/>
    <p:sldId id="580" r:id="rId27"/>
    <p:sldId id="581" r:id="rId28"/>
    <p:sldId id="582" r:id="rId29"/>
    <p:sldId id="583" r:id="rId30"/>
    <p:sldId id="584" r:id="rId31"/>
    <p:sldId id="585" r:id="rId32"/>
    <p:sldId id="586" r:id="rId33"/>
    <p:sldId id="587" r:id="rId34"/>
    <p:sldId id="588" r:id="rId35"/>
    <p:sldId id="504" r:id="rId36"/>
    <p:sldId id="505" r:id="rId37"/>
    <p:sldId id="506" r:id="rId38"/>
    <p:sldId id="508" r:id="rId39"/>
    <p:sldId id="509" r:id="rId40"/>
    <p:sldId id="510" r:id="rId41"/>
    <p:sldId id="512" r:id="rId42"/>
    <p:sldId id="513" r:id="rId43"/>
    <p:sldId id="274" r:id="rId44"/>
    <p:sldId id="515" r:id="rId45"/>
    <p:sldId id="516" r:id="rId46"/>
    <p:sldId id="517" r:id="rId47"/>
    <p:sldId id="518" r:id="rId48"/>
    <p:sldId id="519" r:id="rId49"/>
    <p:sldId id="521" r:id="rId50"/>
    <p:sldId id="543" r:id="rId51"/>
    <p:sldId id="544" r:id="rId52"/>
    <p:sldId id="545" r:id="rId53"/>
    <p:sldId id="546" r:id="rId54"/>
    <p:sldId id="548" r:id="rId55"/>
    <p:sldId id="549" r:id="rId56"/>
    <p:sldId id="550" r:id="rId57"/>
    <p:sldId id="551" r:id="rId58"/>
    <p:sldId id="553" r:id="rId59"/>
    <p:sldId id="554" r:id="rId60"/>
    <p:sldId id="589" r:id="rId61"/>
    <p:sldId id="591" r:id="rId62"/>
    <p:sldId id="592" r:id="rId63"/>
    <p:sldId id="593" r:id="rId64"/>
    <p:sldId id="594" r:id="rId65"/>
    <p:sldId id="595" r:id="rId66"/>
    <p:sldId id="596" r:id="rId67"/>
    <p:sldId id="597" r:id="rId68"/>
    <p:sldId id="598" r:id="rId69"/>
    <p:sldId id="599" r:id="rId70"/>
    <p:sldId id="602" r:id="rId71"/>
    <p:sldId id="601" r:id="rId72"/>
    <p:sldId id="573" r:id="rId73"/>
    <p:sldId id="574" r:id="rId74"/>
    <p:sldId id="575" r:id="rId75"/>
    <p:sldId id="576" r:id="rId76"/>
    <p:sldId id="577" r:id="rId77"/>
    <p:sldId id="578" r:id="rId78"/>
    <p:sldId id="579" r:id="rId79"/>
    <p:sldId id="411" r:id="rId80"/>
    <p:sldId id="412" r:id="rId81"/>
    <p:sldId id="413" r:id="rId82"/>
    <p:sldId id="414" r:id="rId83"/>
  </p:sldIdLst>
  <p:sldSz cx="10287000" cy="6858000" type="35mm"/>
  <p:notesSz cx="7010400" cy="9296400"/>
  <p:embeddedFontLst>
    <p:embeddedFont>
      <p:font typeface="Arial Rounded MT Bold" panose="020F0704030504030204" pitchFamily="34" charset="0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Calibri Light" panose="020F0302020204030204" pitchFamily="34" charset="0"/>
      <p:regular r:id="rId90"/>
      <p:italic r:id="rId91"/>
    </p:embeddedFont>
  </p:embeddedFontLst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A7E8FF"/>
    <a:srgbClr val="5B5BD7"/>
    <a:srgbClr val="0000FF"/>
    <a:srgbClr val="009AD0"/>
    <a:srgbClr val="659A2A"/>
    <a:srgbClr val="00FFFF"/>
    <a:srgbClr val="72AF2F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font" Target="fonts/font6.fntdata"/><Relationship Id="rId95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font" Target="fonts/font1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font" Target="fonts/font2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 Cohort (n=400)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All-cause mortality or all stroke</c:v>
                </c:pt>
                <c:pt idx="1">
                  <c:v>All-cause mortality </c:v>
                </c:pt>
                <c:pt idx="2">
                  <c:v>All stroke</c:v>
                </c:pt>
                <c:pt idx="3">
                  <c:v>Disabling stroke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3.8</c:v>
                </c:pt>
                <c:pt idx="1">
                  <c:v>0.8</c:v>
                </c:pt>
                <c:pt idx="2">
                  <c:v>3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8-4ED2-AEEF-374C5E55E3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Combined Cohort (n=504)</c:v>
                </c:pt>
              </c:strCache>
            </c:strRef>
          </c:tx>
          <c:spPr>
            <a:gradFill flip="none" rotWithShape="1">
              <a:gsLst>
                <a:gs pos="0">
                  <a:srgbClr val="FC8637">
                    <a:shade val="30000"/>
                    <a:satMod val="115000"/>
                  </a:srgbClr>
                </a:gs>
                <a:gs pos="50000">
                  <a:srgbClr val="FC8637">
                    <a:shade val="67500"/>
                    <a:satMod val="115000"/>
                  </a:srgbClr>
                </a:gs>
                <a:gs pos="100000">
                  <a:srgbClr val="FC863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All-cause mortality or all stroke</c:v>
                </c:pt>
                <c:pt idx="1">
                  <c:v>All-cause mortality </c:v>
                </c:pt>
                <c:pt idx="2">
                  <c:v>All stroke</c:v>
                </c:pt>
                <c:pt idx="3">
                  <c:v>Disabling stroke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0.6</c:v>
                </c:pt>
                <c:pt idx="2">
                  <c:v>2.4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8-4ED2-AEEF-374C5E55E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15"/>
        <c:axId val="613531152"/>
        <c:axId val="613527216"/>
      </c:barChart>
      <c:catAx>
        <c:axId val="61353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527216"/>
        <c:crosses val="autoZero"/>
        <c:auto val="1"/>
        <c:lblAlgn val="ctr"/>
        <c:lblOffset val="10"/>
        <c:noMultiLvlLbl val="0"/>
      </c:catAx>
      <c:valAx>
        <c:axId val="613527216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5311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Roll-in (n=104)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Bleeding</c:v>
                </c:pt>
                <c:pt idx="1">
                  <c:v>Major vasc compl</c:v>
                </c:pt>
                <c:pt idx="2">
                  <c:v>MI</c:v>
                </c:pt>
                <c:pt idx="3">
                  <c:v>Reintervn</c:v>
                </c:pt>
                <c:pt idx="4">
                  <c:v>Hosp readmission</c:v>
                </c:pt>
                <c:pt idx="5">
                  <c:v>CV hosp</c:v>
                </c:pt>
                <c:pt idx="6">
                  <c:v>PPM</c:v>
                </c:pt>
                <c:pt idx="7">
                  <c:v>New-onset LBBB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1.9</c:v>
                </c:pt>
                <c:pt idx="2">
                  <c:v>0</c:v>
                </c:pt>
                <c:pt idx="3">
                  <c:v>0</c:v>
                </c:pt>
                <c:pt idx="4">
                  <c:v>4.8</c:v>
                </c:pt>
                <c:pt idx="5">
                  <c:v>3.8</c:v>
                </c:pt>
                <c:pt idx="6">
                  <c:v>6.7</c:v>
                </c:pt>
                <c:pt idx="7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8-4ED2-AEEF-374C5E55E3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Main Cohort (n=400)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Bleeding</c:v>
                </c:pt>
                <c:pt idx="1">
                  <c:v>Major vasc compl</c:v>
                </c:pt>
                <c:pt idx="2">
                  <c:v>MI</c:v>
                </c:pt>
                <c:pt idx="3">
                  <c:v>Reintervn</c:v>
                </c:pt>
                <c:pt idx="4">
                  <c:v>Hosp readmission</c:v>
                </c:pt>
                <c:pt idx="5">
                  <c:v>CV hosp</c:v>
                </c:pt>
                <c:pt idx="6">
                  <c:v>PPM</c:v>
                </c:pt>
                <c:pt idx="7">
                  <c:v>New-onset LBBB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1.8</c:v>
                </c:pt>
                <c:pt idx="1">
                  <c:v>2.8</c:v>
                </c:pt>
                <c:pt idx="2">
                  <c:v>1</c:v>
                </c:pt>
                <c:pt idx="3">
                  <c:v>0.3</c:v>
                </c:pt>
                <c:pt idx="4">
                  <c:v>10.1</c:v>
                </c:pt>
                <c:pt idx="5">
                  <c:v>6.1</c:v>
                </c:pt>
                <c:pt idx="6">
                  <c:v>9.8000000000000007</c:v>
                </c:pt>
                <c:pt idx="7">
                  <c:v>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8-4ED2-AEEF-374C5E55E3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Combined Cohort (n=504)</c:v>
                </c:pt>
              </c:strCache>
            </c:strRef>
          </c:tx>
          <c:spPr>
            <a:gradFill flip="none" rotWithShape="1">
              <a:gsLst>
                <a:gs pos="0">
                  <a:srgbClr val="FC8637">
                    <a:shade val="30000"/>
                    <a:satMod val="115000"/>
                  </a:srgbClr>
                </a:gs>
                <a:gs pos="50000">
                  <a:srgbClr val="FC8637">
                    <a:shade val="67500"/>
                    <a:satMod val="115000"/>
                  </a:srgbClr>
                </a:gs>
                <a:gs pos="100000">
                  <a:srgbClr val="FC863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Bleeding</c:v>
                </c:pt>
                <c:pt idx="1">
                  <c:v>Major vasc compl</c:v>
                </c:pt>
                <c:pt idx="2">
                  <c:v>MI</c:v>
                </c:pt>
                <c:pt idx="3">
                  <c:v>Reintervn</c:v>
                </c:pt>
                <c:pt idx="4">
                  <c:v>Hosp readmission</c:v>
                </c:pt>
                <c:pt idx="5">
                  <c:v>CV hosp</c:v>
                </c:pt>
                <c:pt idx="6">
                  <c:v>PPM</c:v>
                </c:pt>
                <c:pt idx="7">
                  <c:v>New-onset LBBB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1.6</c:v>
                </c:pt>
                <c:pt idx="1">
                  <c:v>2.6</c:v>
                </c:pt>
                <c:pt idx="2">
                  <c:v>0.8</c:v>
                </c:pt>
                <c:pt idx="3">
                  <c:v>0.2</c:v>
                </c:pt>
                <c:pt idx="4">
                  <c:v>9</c:v>
                </c:pt>
                <c:pt idx="5">
                  <c:v>5.6</c:v>
                </c:pt>
                <c:pt idx="6">
                  <c:v>9.1999999999999993</c:v>
                </c:pt>
                <c:pt idx="7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28-4ED2-AEEF-374C5E55E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6"/>
        <c:axId val="613531152"/>
        <c:axId val="613527216"/>
      </c:barChart>
      <c:catAx>
        <c:axId val="61353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527216"/>
        <c:crosses val="autoZero"/>
        <c:auto val="1"/>
        <c:lblAlgn val="ctr"/>
        <c:lblOffset val="10"/>
        <c:noMultiLvlLbl val="0"/>
      </c:catAx>
      <c:valAx>
        <c:axId val="613527216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353115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Followed (n=221)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Valve Migration</c:v>
                </c:pt>
                <c:pt idx="1">
                  <c:v>Valve Embolization</c:v>
                </c:pt>
                <c:pt idx="2">
                  <c:v>Reintervention</c:v>
                </c:pt>
                <c:pt idx="3">
                  <c:v>30-Day PPI Rate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0.9</c:v>
                </c:pt>
                <c:pt idx="1">
                  <c:v>0</c:v>
                </c:pt>
                <c:pt idx="2">
                  <c:v>0</c:v>
                </c:pt>
                <c:pt idx="3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3DB-92A3-8B5715A12B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Followed (n=78)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Valve Migration</c:v>
                </c:pt>
                <c:pt idx="1">
                  <c:v>Valve Embolization</c:v>
                </c:pt>
                <c:pt idx="2">
                  <c:v>Reintervention</c:v>
                </c:pt>
                <c:pt idx="3">
                  <c:v>30-Day PPI Rate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2.6</c:v>
                </c:pt>
                <c:pt idx="1">
                  <c:v>1.3</c:v>
                </c:pt>
                <c:pt idx="2">
                  <c:v>1.3</c:v>
                </c:pt>
                <c:pt idx="3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3DB-92A3-8B5715A12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11"/>
        <c:axId val="507551768"/>
        <c:axId val="507552096"/>
      </c:barChart>
      <c:catAx>
        <c:axId val="507551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7552096"/>
        <c:crosses val="autoZero"/>
        <c:auto val="1"/>
        <c:lblAlgn val="ctr"/>
        <c:lblOffset val="10"/>
        <c:noMultiLvlLbl val="0"/>
      </c:catAx>
      <c:valAx>
        <c:axId val="507552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7551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25002430251774E-2"/>
          <c:y val="9.6713373381122375E-2"/>
          <c:w val="0.9204858343324368"/>
          <c:h val="0.726379696777066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None/Trace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Paravalvular (n=380)</c:v>
                </c:pt>
                <c:pt idx="1">
                  <c:v>Total (n=387)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78.2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4-4AE9-BB0E-BB836AB0E1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Mild*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Paravalvular (n=380)</c:v>
                </c:pt>
                <c:pt idx="1">
                  <c:v>Total (n=387)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21.8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74-4AE9-BB0E-BB836AB0E1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≥Moderate</c:v>
                </c:pt>
              </c:strCache>
            </c:strRef>
          </c:tx>
          <c:spPr>
            <a:solidFill>
              <a:srgbClr val="99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Paravalvular (n=380)</c:v>
                </c:pt>
                <c:pt idx="1">
                  <c:v>Total (n=387)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74-4AE9-BB0E-BB836AB0E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3776696"/>
        <c:axId val="623776368"/>
      </c:barChart>
      <c:catAx>
        <c:axId val="62377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3776368"/>
        <c:crosses val="autoZero"/>
        <c:auto val="1"/>
        <c:lblAlgn val="ctr"/>
        <c:lblOffset val="10"/>
        <c:noMultiLvlLbl val="0"/>
      </c:catAx>
      <c:valAx>
        <c:axId val="62377636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237766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None/Trace</c:v>
                </c:pt>
              </c:strCache>
            </c:strRef>
          </c:tx>
          <c:spPr>
            <a:gradFill flip="none" rotWithShape="1">
              <a:gsLst>
                <a:gs pos="0">
                  <a:srgbClr val="B8D9A3">
                    <a:shade val="30000"/>
                    <a:satMod val="115000"/>
                  </a:srgbClr>
                </a:gs>
                <a:gs pos="50000">
                  <a:srgbClr val="B8D9A3">
                    <a:shade val="67500"/>
                    <a:satMod val="115000"/>
                  </a:srgbClr>
                </a:gs>
                <a:gs pos="100000">
                  <a:srgbClr val="B8D9A3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23 mm (n=4)</c:v>
                </c:pt>
                <c:pt idx="1">
                  <c:v>26 mm (n=99)</c:v>
                </c:pt>
                <c:pt idx="2">
                  <c:v>29 mm (n=196)</c:v>
                </c:pt>
                <c:pt idx="3">
                  <c:v>34 mm (n=81)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79.8</c:v>
                </c:pt>
                <c:pt idx="2">
                  <c:v>76</c:v>
                </c:pt>
                <c:pt idx="3">
                  <c:v>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5-49D8-819C-F3B580842D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Mild</c:v>
                </c:pt>
              </c:strCache>
            </c:strRef>
          </c:tx>
          <c:spPr>
            <a:gradFill flip="none" rotWithShape="1">
              <a:gsLst>
                <a:gs pos="0">
                  <a:srgbClr val="89B6E0">
                    <a:shade val="30000"/>
                    <a:satMod val="115000"/>
                  </a:srgbClr>
                </a:gs>
                <a:gs pos="50000">
                  <a:srgbClr val="89B6E0">
                    <a:shade val="67500"/>
                    <a:satMod val="115000"/>
                  </a:srgbClr>
                </a:gs>
                <a:gs pos="100000">
                  <a:srgbClr val="89B6E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23 mm (n=4)</c:v>
                </c:pt>
                <c:pt idx="1">
                  <c:v>26 mm (n=99)</c:v>
                </c:pt>
                <c:pt idx="2">
                  <c:v>29 mm (n=196)</c:v>
                </c:pt>
                <c:pt idx="3">
                  <c:v>34 mm (n=81)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20.2</c:v>
                </c:pt>
                <c:pt idx="2">
                  <c:v>24</c:v>
                </c:pt>
                <c:pt idx="3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5-49D8-819C-F3B580842D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3≥ Moderate</c:v>
                </c:pt>
              </c:strCache>
            </c:strRef>
          </c:tx>
          <c:spPr>
            <a:solidFill>
              <a:srgbClr val="99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23 mm (n=4)</c:v>
                </c:pt>
                <c:pt idx="1">
                  <c:v>26 mm (n=99)</c:v>
                </c:pt>
                <c:pt idx="2">
                  <c:v>29 mm (n=196)</c:v>
                </c:pt>
                <c:pt idx="3">
                  <c:v>34 mm (n=81)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B5-49D8-819C-F3B580842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6"/>
        <c:axId val="227294016"/>
        <c:axId val="227296312"/>
      </c:barChart>
      <c:catAx>
        <c:axId val="22729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7296312"/>
        <c:crosses val="autoZero"/>
        <c:auto val="1"/>
        <c:lblAlgn val="ctr"/>
        <c:lblOffset val="10"/>
        <c:noMultiLvlLbl val="0"/>
      </c:catAx>
      <c:valAx>
        <c:axId val="22729631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72940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N=45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9-432C-9A09-9960A7E618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Trace</c:v>
                </c:pt>
              </c:strCache>
            </c:strRef>
          </c:tx>
          <c:spPr>
            <a:solidFill>
              <a:srgbClr val="74B23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N=45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E9-432C-9A09-9960A7E618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N=45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E9-432C-9A09-9960A7E6180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≥ Moderate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N=45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E9-432C-9A09-9960A7E61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9702872"/>
        <c:axId val="409703200"/>
      </c:barChart>
      <c:catAx>
        <c:axId val="40970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9703200"/>
        <c:crosses val="autoZero"/>
        <c:auto val="1"/>
        <c:lblAlgn val="ctr"/>
        <c:lblOffset val="10"/>
        <c:noMultiLvlLbl val="0"/>
      </c:catAx>
      <c:valAx>
        <c:axId val="40970320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9702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196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14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49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17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953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38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075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65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366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3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488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150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944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635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47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609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652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728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011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9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240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699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117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106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5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260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3269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1942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9500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5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5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7014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5167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732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5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772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3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6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8300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1986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640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403588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163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970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995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919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39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525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132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324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219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137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521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1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2848" indent="0" algn="ctr">
              <a:buNone/>
              <a:defRPr/>
            </a:lvl2pPr>
            <a:lvl3pPr marL="765689" indent="0" algn="ctr">
              <a:buNone/>
              <a:defRPr/>
            </a:lvl3pPr>
            <a:lvl4pPr marL="1148525" indent="0" algn="ctr">
              <a:buNone/>
              <a:defRPr/>
            </a:lvl4pPr>
            <a:lvl5pPr marL="1531368" indent="0" algn="ctr">
              <a:buNone/>
              <a:defRPr/>
            </a:lvl5pPr>
            <a:lvl6pPr marL="1914209" indent="0" algn="ctr">
              <a:buNone/>
              <a:defRPr/>
            </a:lvl6pPr>
            <a:lvl7pPr marL="2297050" indent="0" algn="ctr">
              <a:buNone/>
              <a:defRPr/>
            </a:lvl7pPr>
            <a:lvl8pPr marL="2679886" indent="0" algn="ctr">
              <a:buNone/>
              <a:defRPr/>
            </a:lvl8pPr>
            <a:lvl9pPr marL="30627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55319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75821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2848" indent="0">
              <a:buNone/>
              <a:defRPr sz="1519"/>
            </a:lvl2pPr>
            <a:lvl3pPr marL="765689" indent="0">
              <a:buNone/>
              <a:defRPr sz="1350"/>
            </a:lvl3pPr>
            <a:lvl4pPr marL="1148525" indent="0">
              <a:buNone/>
              <a:defRPr sz="1181"/>
            </a:lvl4pPr>
            <a:lvl5pPr marL="1531368" indent="0">
              <a:buNone/>
              <a:defRPr sz="1181"/>
            </a:lvl5pPr>
            <a:lvl6pPr marL="1914209" indent="0">
              <a:buNone/>
              <a:defRPr sz="1181"/>
            </a:lvl6pPr>
            <a:lvl7pPr marL="2297050" indent="0">
              <a:buNone/>
              <a:defRPr sz="1181"/>
            </a:lvl7pPr>
            <a:lvl8pPr marL="2679886" indent="0">
              <a:buNone/>
              <a:defRPr sz="1181"/>
            </a:lvl8pPr>
            <a:lvl9pPr marL="306273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38731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9505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3227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74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1234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6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21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21753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2848" indent="0">
              <a:buNone/>
              <a:defRPr sz="2363"/>
            </a:lvl2pPr>
            <a:lvl3pPr marL="765689" indent="0">
              <a:buNone/>
              <a:defRPr sz="2025"/>
            </a:lvl3pPr>
            <a:lvl4pPr marL="1148525" indent="0">
              <a:buNone/>
              <a:defRPr sz="1688"/>
            </a:lvl4pPr>
            <a:lvl5pPr marL="1531368" indent="0">
              <a:buNone/>
              <a:defRPr sz="1688"/>
            </a:lvl5pPr>
            <a:lvl6pPr marL="1914209" indent="0">
              <a:buNone/>
              <a:defRPr sz="1688"/>
            </a:lvl6pPr>
            <a:lvl7pPr marL="2297050" indent="0">
              <a:buNone/>
              <a:defRPr sz="1688"/>
            </a:lvl7pPr>
            <a:lvl8pPr marL="2679886" indent="0">
              <a:buNone/>
              <a:defRPr sz="1688"/>
            </a:lvl8pPr>
            <a:lvl9pPr marL="3062730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06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68478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25197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93345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61970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3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33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1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0093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28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50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35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77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85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93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52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91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64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19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15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915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71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21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42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7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7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340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109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365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67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25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03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55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806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9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0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19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815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167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50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498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39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89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515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48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16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1405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84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7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32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1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24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9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488AA-19C0-407C-9578-E833DBED4E3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4849-F3C4-4CD9-931D-54FA878AF2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8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912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356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284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5689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852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3136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2625" indent="-2826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8828" indent="-234405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53691" indent="-186184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36775" indent="-186184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18519" indent="-18752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05637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88480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7131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5415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284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568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8525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3136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1420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9705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79886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6273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0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3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7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8.xml"/><Relationship Id="rId4" Type="http://schemas.openxmlformats.org/officeDocument/2006/relationships/video" Target="../media/media2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949252" y="13384"/>
            <a:ext cx="8530862" cy="964406"/>
          </a:xfrm>
        </p:spPr>
        <p:txBody>
          <a:bodyPr/>
          <a:lstStyle/>
          <a:p>
            <a:r>
              <a:rPr lang="en-US" altLang="en-US" sz="4400" dirty="0">
                <a:latin typeface="Arial" pitchFamily="34" charset="0"/>
                <a:cs typeface="Arial" pitchFamily="34" charset="0"/>
              </a:rPr>
              <a:t>Structural Heart Live Cases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99785" y="1584409"/>
            <a:ext cx="9492512" cy="343053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400" b="1" dirty="0">
                <a:latin typeface="Arial" pitchFamily="34" charset="0"/>
                <a:cs typeface="Arial" pitchFamily="34" charset="0"/>
              </a:rPr>
              <a:t>Supported by:</a:t>
            </a:r>
            <a:endParaRPr lang="en-US" altLang="en-US" sz="54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800" b="1" dirty="0">
                <a:latin typeface="Arial" pitchFamily="34" charset="0"/>
                <a:cs typeface="Arial" pitchFamily="34" charset="0"/>
              </a:rPr>
              <a:t> Medtronic Inc.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 Abbott Inc.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 Bard Inc.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 Cook Inc.</a:t>
            </a:r>
          </a:p>
          <a:p>
            <a:pPr marL="0" indent="0">
              <a:buNone/>
            </a:pP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18652"/>
            <a:ext cx="398624" cy="38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827010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0326"/>
            <a:ext cx="10287000" cy="11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081" tIns="38540" rIns="77081" bIns="3854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23 mm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Perimount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2800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valve with bovine pericardial leaflets sutured “inside” the stent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37" y="1716657"/>
            <a:ext cx="4220549" cy="3676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32" y="5691381"/>
            <a:ext cx="454759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1434" rIns="51434">
            <a:spAutoFit/>
          </a:bodyPr>
          <a:lstStyle/>
          <a:p>
            <a:pPr marL="0" marR="0" lvl="0" indent="0" algn="ctr" defTabSz="7715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Suggested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ViV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Evolut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26mm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59" y="1712191"/>
            <a:ext cx="5456952" cy="3680852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4915773" y="5711259"/>
            <a:ext cx="537122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1434" rIns="51434">
            <a:spAutoFit/>
          </a:bodyPr>
          <a:lstStyle/>
          <a:p>
            <a:pPr marL="0" marR="0" lvl="0" indent="0" algn="ctr" defTabSz="7715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Valve in Valve positioning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64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81155" y="11875"/>
            <a:ext cx="10287000" cy="7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86" tIns="50884" rIns="101786" bIns="5088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Summary of Case</a:t>
            </a:r>
          </a:p>
        </p:txBody>
      </p:sp>
      <p:sp>
        <p:nvSpPr>
          <p:cNvPr id="5" name="Shape 117"/>
          <p:cNvSpPr>
            <a:spLocks noChangeArrowheads="1"/>
          </p:cNvSpPr>
          <p:nvPr/>
        </p:nvSpPr>
        <p:spPr bwMode="auto">
          <a:xfrm>
            <a:off x="145922" y="790387"/>
            <a:ext cx="9968000" cy="59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Presentation: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 80 year old M with NYHA Class III HF for 4-5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mths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TEE: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Abnormal aortic bio-prosthesis with severe stenosis and moderate AI (PG/MG/PV 85/51/4.6, PHT 115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ms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), EF 50%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STS risk mortality: 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2.97% 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Course: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Patient was evaluated by Heart Team and determined to be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high risk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for surgical AVR due to medical comorbidities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Plan: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TF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ViV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TAVR using 26mm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Evolut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FX in a 23mm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Perimount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2800 valve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via right percutaneous femoral artery after valve fracture with Sentinel Cerebral Embolic Protection Device </a:t>
            </a:r>
          </a:p>
        </p:txBody>
      </p:sp>
    </p:spTree>
    <p:extLst>
      <p:ext uri="{BB962C8B-B14F-4D97-AF65-F5344CB8AC3E}">
        <p14:creationId xmlns:p14="http://schemas.microsoft.com/office/powerpoint/2010/main" val="2129381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66256" y="402749"/>
            <a:ext cx="10287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25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Latest Issues in Transcatheter Structural Heart Interventions </a:t>
            </a:r>
            <a:endParaRPr kumimoji="0" lang="en-US" altLang="en-US" sz="3825" b="1" i="1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3730" y="994209"/>
            <a:ext cx="9157835" cy="518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744" tIns="40842" rIns="81744" bIns="4084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lang="en-US" altLang="en-US" sz="44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SHD Trials from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EuroPCR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2022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:</a:t>
            </a:r>
            <a:endParaRPr lang="en-US" altLang="en-US" sz="4400" b="1" dirty="0">
              <a:solidFill>
                <a:srgbClr val="FFFFFF"/>
              </a:solidFill>
              <a:latin typeface="Arial" pitchFamily="34" charset="0"/>
              <a:ea typeface="+mj-ea"/>
              <a:cs typeface="+mj-cs"/>
              <a:sym typeface="Calibri"/>
            </a:endParaRP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- AMTRAC Registry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 - </a:t>
            </a:r>
            <a:r>
              <a:rPr lang="en-US" altLang="en-US" sz="40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Lyten</a:t>
            </a: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Trial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- Optimize Pro Study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 - Revasc-TAVI Trial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 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 - </a:t>
            </a:r>
            <a:r>
              <a:rPr lang="en-US" altLang="en-US" sz="40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STROke</a:t>
            </a: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TAVI Study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</a:p>
          <a:p>
            <a:pPr lvl="0" defTabSz="10287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 - </a:t>
            </a:r>
            <a:r>
              <a:rPr lang="en-US" altLang="en-US" sz="40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Jenavalve</a:t>
            </a:r>
            <a:r>
              <a:rPr lang="en-US" altLang="en-US" sz="40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Trilogy TAVI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8604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953"/>
            <a:ext cx="10287000" cy="62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2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968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from the AMTRAC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Aortic+Mitral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Transcatheter) Registry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3565" y="6507480"/>
            <a:ext cx="760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Witberg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2022; J Am Coll Cardiol Intv 2022;15;1266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253764"/>
            <a:ext cx="9193696" cy="519715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65731" y="6531905"/>
            <a:ext cx="1730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&lt;0.05</a:t>
            </a:r>
          </a:p>
        </p:txBody>
      </p:sp>
    </p:spTree>
    <p:extLst>
      <p:ext uri="{BB962C8B-B14F-4D97-AF65-F5344CB8AC3E}">
        <p14:creationId xmlns:p14="http://schemas.microsoft.com/office/powerpoint/2010/main" val="1729624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24"/>
            <a:ext cx="10287000" cy="62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6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>
            <a:spLocks/>
          </p:cNvSpPr>
          <p:nvPr/>
        </p:nvSpPr>
        <p:spPr>
          <a:xfrm>
            <a:off x="412378" y="2055374"/>
            <a:ext cx="9466728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Balloon-</a:t>
            </a:r>
            <a:r>
              <a:rPr kumimoji="0" lang="en-US" sz="4000" b="1" i="0" u="none" strike="noStrike" kern="0" cap="none" spc="-7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Versus</a:t>
            </a:r>
            <a:r>
              <a:rPr kumimoji="0" lang="en-US" sz="4000" b="1" i="0" u="none" strike="noStrike" kern="0" cap="none" spc="-5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Self-Expanding</a:t>
            </a:r>
            <a:r>
              <a:rPr kumimoji="0" lang="en-US" sz="4000" b="1" i="0" u="none" strike="noStrike" kern="0" cap="none" spc="-6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5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Valve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Systems</a:t>
            </a:r>
            <a:r>
              <a:rPr kumimoji="0" lang="en-US" sz="4000" b="1" i="0" u="none" strike="noStrike" kern="0" cap="none" spc="-1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</a:t>
            </a:r>
            <a:r>
              <a:rPr kumimoji="0" lang="en-US" sz="4000" b="1" i="0" u="none" strike="noStrike" kern="0" cap="none" spc="-13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Treating</a:t>
            </a:r>
            <a:r>
              <a:rPr kumimoji="0" lang="en-US" sz="4000" b="1" i="0" u="none" strike="noStrike" kern="0" cap="none" spc="-1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</a:t>
            </a:r>
            <a:r>
              <a:rPr kumimoji="0" lang="en-US" sz="4000" b="1" i="0" u="none" strike="noStrike" kern="0" cap="none" spc="-1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Failed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Surgical</a:t>
            </a:r>
            <a:r>
              <a:rPr kumimoji="0" lang="en-US" sz="4000" b="1" i="0" u="none" strike="noStrike" kern="0" cap="none" spc="-4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Aortic</a:t>
            </a:r>
            <a:r>
              <a:rPr kumimoji="0" lang="en-US" sz="4000" b="1" i="0" u="none" strike="noStrike" kern="0" cap="none" spc="-2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Bioprostheses: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en-US" sz="4000" b="1" i="0" u="none" strike="noStrike" kern="0" cap="none" spc="-8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3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LYTEN</a:t>
            </a:r>
            <a:r>
              <a:rPr kumimoji="0" lang="en-US" sz="4000" b="1" i="0" u="none" strike="noStrike" kern="0" cap="none" spc="-85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Trial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0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856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70367" y="855955"/>
            <a:ext cx="10206694" cy="5623463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criteria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5200" marR="5080" lvl="1" indent="-342900" algn="l" defTabSz="914400" rtl="0" eaLnBrk="1" fontAlgn="auto" latinLnBrk="0" hangingPunct="1">
              <a:lnSpc>
                <a:spcPct val="89800"/>
              </a:lnSpc>
              <a:spcBef>
                <a:spcPts val="710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surgical</a:t>
            </a:r>
            <a:r>
              <a:rPr kumimoji="0" sz="24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bioprosthetic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defined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stenosis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and/or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regurgitation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approved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 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Heart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5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</a:t>
            </a:r>
            <a:r>
              <a:rPr kumimoji="0" sz="24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(≤23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mm,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inner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diameter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≤21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mm)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stented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surgical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45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5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Residual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(maximal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mean)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transvalvular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days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5200" marR="0" lvl="1" indent="-342900" algn="l" defTabSz="914400" rtl="0" eaLnBrk="1" fontAlgn="auto" latinLnBrk="0" hangingPunct="1">
              <a:lnSpc>
                <a:spcPts val="2510"/>
              </a:lnSpc>
              <a:spcBef>
                <a:spcPts val="425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prosthesis-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mismatch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moderate-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27100" marR="0" lvl="0" indent="0" algn="l" defTabSz="914400" rtl="0" eaLnBrk="1" fontAlgn="auto" latinLnBrk="0" hangingPunct="1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regurgitation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(VARC-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definition)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45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95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9500" marR="137160" lvl="1" indent="-457200" algn="l" defTabSz="914400" rtl="0" eaLnBrk="1" fontAlgn="auto" latinLnBrk="0" hangingPunct="1">
              <a:lnSpc>
                <a:spcPts val="2360"/>
              </a:lnSpc>
              <a:spcBef>
                <a:spcPts val="750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>
                <a:tab pos="926465" algn="l"/>
                <a:tab pos="9271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Hemodynamic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catheterization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(implemented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half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4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stCxn id="7" idx="2"/>
          </p:cNvCxnSpPr>
          <p:nvPr/>
        </p:nvCxnSpPr>
        <p:spPr>
          <a:xfrm>
            <a:off x="7153833" y="3046639"/>
            <a:ext cx="2" cy="2523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</p:cNvCxnSpPr>
          <p:nvPr/>
        </p:nvCxnSpPr>
        <p:spPr>
          <a:xfrm>
            <a:off x="3164542" y="3046639"/>
            <a:ext cx="0" cy="2523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Study Population Flowchart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87270" y="779930"/>
            <a:ext cx="3334871" cy="10040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accepted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Valve-in-Valve TAVI and randomized to either BEV or SEV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(n=102)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1930" y="2042593"/>
            <a:ext cx="3245224" cy="10040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randomized to receive a SAPIEN 3/ULTRA valve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(n=49)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31221" y="2042593"/>
            <a:ext cx="3245224" cy="10040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randomized to receive an Evolut R/PRO/PRO+ valve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(n=53)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50896" y="4041723"/>
            <a:ext cx="3236258" cy="8171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who received intervention as randomized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(n=46)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31221" y="4050687"/>
            <a:ext cx="3245224" cy="8171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who received intervention as randomized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(n=52)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1930" y="5570888"/>
            <a:ext cx="3245224" cy="8171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echocardiographic measurements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corelab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(n=45)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31221" y="5570227"/>
            <a:ext cx="3245224" cy="8171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echocardiographic measurements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corelab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(n=52)</a:t>
            </a:r>
          </a:p>
        </p:txBody>
      </p:sp>
      <p:cxnSp>
        <p:nvCxnSpPr>
          <p:cNvPr id="13" name="Straight Connector 12"/>
          <p:cNvCxnSpPr>
            <a:stCxn id="6" idx="3"/>
            <a:endCxn id="7" idx="1"/>
          </p:cNvCxnSpPr>
          <p:nvPr/>
        </p:nvCxnSpPr>
        <p:spPr>
          <a:xfrm>
            <a:off x="4787154" y="2544616"/>
            <a:ext cx="7440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143500" y="1783976"/>
            <a:ext cx="0" cy="7606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0987" y="3176628"/>
            <a:ext cx="2214283" cy="7351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patients did not undergo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valve-in-valve TAVI procedure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 patient died before the procedure; 2 patients were treated medically)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84150" y="3185592"/>
            <a:ext cx="2223238" cy="7351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patient did not undergo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valve-in-valve TAVI procedure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 patient died before the procedure)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8947" y="4950631"/>
            <a:ext cx="1712256" cy="5278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patient withdraw informed consent before the 30 days follow-up</a:t>
            </a:r>
          </a:p>
        </p:txBody>
      </p:sp>
      <p:cxnSp>
        <p:nvCxnSpPr>
          <p:cNvPr id="26" name="Straight Connector 25"/>
          <p:cNvCxnSpPr>
            <a:stCxn id="22" idx="3"/>
          </p:cNvCxnSpPr>
          <p:nvPr/>
        </p:nvCxnSpPr>
        <p:spPr>
          <a:xfrm>
            <a:off x="2725270" y="3544181"/>
            <a:ext cx="43927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3" idx="1"/>
          </p:cNvCxnSpPr>
          <p:nvPr/>
        </p:nvCxnSpPr>
        <p:spPr>
          <a:xfrm flipH="1">
            <a:off x="7153833" y="3553145"/>
            <a:ext cx="43031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4" idx="3"/>
          </p:cNvCxnSpPr>
          <p:nvPr/>
        </p:nvCxnSpPr>
        <p:spPr>
          <a:xfrm flipV="1">
            <a:off x="1981203" y="5214546"/>
            <a:ext cx="1183339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65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Baseline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547554"/>
              </p:ext>
            </p:extLst>
          </p:nvPr>
        </p:nvGraphicFramePr>
        <p:xfrm>
          <a:off x="150449" y="623521"/>
          <a:ext cx="9950825" cy="5906901"/>
        </p:xfrm>
        <a:graphic>
          <a:graphicData uri="http://schemas.openxmlformats.org/drawingml/2006/table">
            <a:tbl>
              <a:tblPr firstRow="1" bandRow="1"/>
              <a:tblGrid>
                <a:gridCol w="617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algn="ctr">
                        <a:lnSpc>
                          <a:spcPts val="140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(n=49)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1590" algn="ctr">
                        <a:lnSpc>
                          <a:spcPts val="140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(n=53)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8415" algn="ctr">
                        <a:lnSpc>
                          <a:spcPts val="1405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6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405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characteristics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405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algn="ctr">
                        <a:lnSpc>
                          <a:spcPts val="140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79±6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ts val="140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80±6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40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6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STS,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6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(3.8-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7.7)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(3.7-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7.0)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Surgical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prosthesis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size,</a:t>
                      </a:r>
                      <a:r>
                        <a:rPr sz="1600" b="1" spc="-6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6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ts val="1390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ts val="1390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Surgical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dysfunction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Predominantly</a:t>
                      </a:r>
                      <a:r>
                        <a:rPr sz="1600" b="1" spc="2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stenosis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685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Predominantly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regurgitation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685" algn="ctr">
                        <a:lnSpc>
                          <a:spcPts val="139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415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Echocardiographic</a:t>
                      </a:r>
                      <a:r>
                        <a:rPr sz="1600" b="1" spc="8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characteristics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415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ventricular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ejection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fraction,</a:t>
                      </a:r>
                      <a:r>
                        <a:rPr sz="16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41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58±12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ts val="141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57±12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41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39±16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35±14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(patients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stenosis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dysfunction</a:t>
                      </a:r>
                      <a:r>
                        <a:rPr sz="16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only)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699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43±16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5244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41±12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6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66±24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60±20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0"/>
                        </a:lnSpc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6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6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(patients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stenosis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dysfunction</a:t>
                      </a:r>
                      <a:r>
                        <a:rPr lang="en-US"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only)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72±23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69±17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39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9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1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area,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600" b="1" spc="-37" baseline="2430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600" b="1" baseline="24305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algn="ctr">
                        <a:lnSpc>
                          <a:spcPts val="131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0.93±0.36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ts val="1310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0.95±0.36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" algn="ctr">
                        <a:lnSpc>
                          <a:spcPts val="1310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44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6461" y="54973"/>
            <a:ext cx="9073959" cy="665477"/>
          </a:xfrm>
        </p:spPr>
        <p:txBody>
          <a:bodyPr/>
          <a:lstStyle/>
          <a:p>
            <a:r>
              <a:rPr lang="en-US" altLang="en-US" sz="4000" dirty="0">
                <a:latin typeface="Arial" pitchFamily="34" charset="0"/>
                <a:cs typeface="Arial" pitchFamily="34" charset="0"/>
              </a:rPr>
              <a:t>Faculty Involved and Disclosures</a:t>
            </a:r>
          </a:p>
        </p:txBody>
      </p:sp>
      <p:sp>
        <p:nvSpPr>
          <p:cNvPr id="27650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06492" y="925752"/>
            <a:ext cx="10114685" cy="476634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Samin K. Sharma, MD, FACC, MSCAI</a:t>
            </a:r>
            <a:endParaRPr lang="en-US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Speaker’s Bureau – BSC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Annapoorna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S. Kini,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Nothing to disclose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Sahil Khera,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           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Farzan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Filsoufi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 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Stamatios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Lerakis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, MD, PhD, FACC, FAHA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Nothing to disclose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Gilbert Tang, MD, MSc, MBA, FACC 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[Moderator]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US" altLang="en-US" sz="2400" b="1" i="1" dirty="0" err="1">
                <a:latin typeface="Arial" pitchFamily="34" charset="0"/>
                <a:cs typeface="Arial" pitchFamily="34" charset="0"/>
              </a:rPr>
              <a:t>Physicain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Proctor for Medtronic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8604"/>
            <a:ext cx="398624" cy="4729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002570" y="2178084"/>
            <a:ext cx="392607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Cardiac Anesthesiologist</a:t>
            </a:r>
          </a:p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3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   Joseph </a:t>
            </a:r>
            <a:r>
              <a:rPr lang="en-US" sz="2430" b="1" kern="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Larese</a:t>
            </a:r>
            <a:r>
              <a:rPr lang="en-US" sz="243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, MD</a:t>
            </a:r>
            <a:endParaRPr kumimoji="0" lang="en-US" sz="243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50241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894374"/>
              </p:ext>
            </p:extLst>
          </p:nvPr>
        </p:nvGraphicFramePr>
        <p:xfrm>
          <a:off x="179293" y="668652"/>
          <a:ext cx="9932895" cy="5841928"/>
        </p:xfrm>
        <a:graphic>
          <a:graphicData uri="http://schemas.openxmlformats.org/drawingml/2006/table">
            <a:tbl>
              <a:tblPr firstRow="1" bandRow="1"/>
              <a:tblGrid>
                <a:gridCol w="5410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ts val="1405"/>
                        </a:lnSpc>
                      </a:pP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8356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(n=46)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ts val="1405"/>
                        </a:lnSpc>
                      </a:pP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8419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(n=52)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960" algn="ctr">
                        <a:lnSpc>
                          <a:spcPts val="1405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8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40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Transfemoral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8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3/ULTRA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86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40/6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sz="18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R/PRO/PRO+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20/31/1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Prothesis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size,</a:t>
                      </a: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769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8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8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384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Successful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8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implantation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8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254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Balloon</a:t>
                      </a:r>
                      <a:r>
                        <a:rPr sz="1800" b="1" spc="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dilation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73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769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Balloon</a:t>
                      </a:r>
                      <a:r>
                        <a:rPr sz="1800" b="1" spc="6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dilation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73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90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769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8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Surgical ring fracture</a:t>
                      </a:r>
                      <a:r>
                        <a:rPr sz="18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(before/after</a:t>
                      </a:r>
                      <a:r>
                        <a:rPr sz="18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implantation)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8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8737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(4/10)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1594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2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(0/7)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769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7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ts val="139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embolization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ts val="1395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ts val="1395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ts val="1395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sz="18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sz="1800" b="1" spc="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254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Coronary</a:t>
                      </a:r>
                      <a:r>
                        <a:rPr sz="18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obstruction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7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4769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Conversion</a:t>
                      </a:r>
                      <a:r>
                        <a:rPr sz="18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</a:t>
                      </a:r>
                      <a:r>
                        <a:rPr sz="18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61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03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223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1905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4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1"/>
            <a:ext cx="10287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Maximal/Mean Transvalvular Gradient, Mean Residual Gradient &gt;20 mmHg </a:t>
            </a:r>
            <a:r>
              <a:rPr lang="en-US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 F/U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8" y="1055401"/>
            <a:ext cx="9227583" cy="545748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44437" y="3348843"/>
            <a:ext cx="616547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were no death or stroke in both groups</a:t>
            </a:r>
          </a:p>
        </p:txBody>
      </p:sp>
    </p:spTree>
    <p:extLst>
      <p:ext uri="{BB962C8B-B14F-4D97-AF65-F5344CB8AC3E}">
        <p14:creationId xmlns:p14="http://schemas.microsoft.com/office/powerpoint/2010/main" val="11164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1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Severe PPM and 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6" y="757989"/>
            <a:ext cx="9484468" cy="5754891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183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Invasive vs Echocardiographic Measurements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953" y="6512880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-2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Rodés-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Cabau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J,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EuroPCR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12376" y="1245552"/>
            <a:ext cx="9430871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</a:t>
            </a:r>
            <a:r>
              <a:rPr kumimoji="0" sz="2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echocardiographic</a:t>
            </a:r>
            <a:r>
              <a:rPr kumimoji="0" sz="22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r>
              <a:rPr kumimoji="0" lang="en-US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200" b="1" i="0" u="none" strike="noStrike" kern="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sz="22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(n=55)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2061166"/>
            <a:ext cx="10058400" cy="433963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043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961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LYTEN Trial: Conclusions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95003" y="1014556"/>
            <a:ext cx="10022773" cy="552471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90100"/>
              </a:lnSpc>
              <a:spcBef>
                <a:spcPts val="385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failed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surgical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bioprostheses,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ViV-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extremely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periprocedural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complications</a:t>
            </a:r>
            <a:r>
              <a:rPr kumimoji="0" sz="2600" b="1" i="0" u="none" strike="noStrike" kern="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</a:t>
            </a:r>
            <a:r>
              <a:rPr kumimoji="0" sz="2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adverse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irrespective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 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106045" lvl="0" indent="-342900" algn="l" defTabSz="914400" rtl="0" eaLnBrk="1" fontAlgn="auto" latinLnBrk="0" hangingPunct="1">
              <a:lnSpc>
                <a:spcPct val="90100"/>
              </a:lnSpc>
              <a:spcBef>
                <a:spcPts val="1285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R/PRO/PRO+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kumimoji="0" sz="2600" b="1" i="0" u="none" strike="noStrike" kern="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provided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</a:t>
            </a:r>
            <a:r>
              <a:rPr kumimoji="0" sz="2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hemodynamics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(lower</a:t>
            </a:r>
            <a:r>
              <a:rPr kumimoji="0" sz="2600" b="1" i="0" u="none" strike="noStrike" kern="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transvalvular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residual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gradient,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tendency towards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</a:t>
            </a:r>
            <a:r>
              <a:rPr kumimoji="0" sz="26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PPM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rate)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compared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 3/ULTRA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</a:t>
            </a:r>
            <a:r>
              <a:rPr kumimoji="0" sz="2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evaluated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Doppler-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echocardiography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ts val="2730"/>
              </a:lnSpc>
              <a:spcBef>
                <a:spcPts val="1019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Invasive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hemodynamics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exhibited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transvalvular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gradients</a:t>
            </a:r>
            <a:r>
              <a:rPr kumimoji="0" lang="en-US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compared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echocardiographic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115570" lvl="0" indent="-342900" algn="l" defTabSz="914400" rtl="0" eaLnBrk="1" fontAlgn="auto" latinLnBrk="0" hangingPunct="1">
              <a:lnSpc>
                <a:spcPct val="90000"/>
              </a:lnSpc>
              <a:spcBef>
                <a:spcPts val="1310"/>
              </a:spcBef>
              <a:spcAft>
                <a:spcPts val="0"/>
              </a:spcAft>
              <a:buClr>
                <a:srgbClr val="FFC000"/>
              </a:buClr>
              <a:buSzPct val="13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sz="2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</a:t>
            </a:r>
            <a:r>
              <a:rPr kumimoji="0" sz="26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differences</a:t>
            </a:r>
            <a:r>
              <a:rPr kumimoji="0" sz="26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between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types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invasive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hemodynamic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ViV- 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6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0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495" y="1911748"/>
            <a:ext cx="9027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</a:t>
            </a:r>
            <a:r>
              <a:rPr kumimoji="0" lang="en-US" sz="4000" b="1" i="0" u="none" strike="noStrike" kern="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40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Standardized</a:t>
            </a:r>
            <a:r>
              <a:rPr kumimoji="0" lang="en-US" sz="4000" b="1" i="0" u="none" strike="noStrike" kern="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echnique</a:t>
            </a:r>
            <a:r>
              <a:rPr kumimoji="0" lang="en-US" sz="4000" b="1" i="0" u="none" strike="noStrike" kern="0" cap="none" spc="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athway</a:t>
            </a:r>
            <a:r>
              <a:rPr kumimoji="0" lang="en-US" sz="4000" b="1" i="0" u="none" strike="noStrike" kern="0" cap="none" spc="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Optimize</a:t>
            </a:r>
            <a:r>
              <a:rPr kumimoji="0" lang="en-US" sz="4000" b="1" i="1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</a:t>
            </a:r>
            <a:r>
              <a:rPr kumimoji="0" lang="en-US" sz="4000" b="1" i="1" u="none" strike="noStrike" kern="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1" i="1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06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62166"/>
            <a:ext cx="102870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Background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005" y="827325"/>
            <a:ext cx="9965212" cy="55168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68300" marR="242570" lvl="0" indent="-304800" algn="l" defTabSz="914400" rtl="0" eaLnBrk="1" fontAlgn="auto" latinLnBrk="0" hangingPunct="1">
              <a:spcBef>
                <a:spcPts val="42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efficacy</a:t>
            </a:r>
            <a:r>
              <a:rPr kumimoji="0" sz="3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utilizing</a:t>
            </a:r>
            <a:r>
              <a:rPr kumimoji="0" sz="3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standardized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protocols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</a:t>
            </a:r>
            <a:r>
              <a:rPr kumimoji="0" sz="3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pathways</a:t>
            </a:r>
            <a:r>
              <a:rPr kumimoji="0" sz="3200" b="1" i="0" u="none" strike="noStrike" kern="0" cap="none" spc="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limited</a:t>
            </a:r>
            <a:r>
              <a:rPr kumimoji="0" sz="3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prospective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studies</a:t>
            </a:r>
            <a:r>
              <a:rPr kumimoji="0" sz="3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32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8300" marR="55880" lvl="0" indent="-304800" algn="l" defTabSz="914400" rtl="0" eaLnBrk="1" fontAlgn="auto" latinLnBrk="0" hangingPunct="1">
              <a:spcBef>
                <a:spcPts val="205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procedure</a:t>
            </a:r>
            <a:r>
              <a:rPr kumimoji="0" sz="32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conduction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disturbance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3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permanent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pacemaker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implantation</a:t>
            </a:r>
            <a:r>
              <a:rPr kumimoji="0" sz="3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(PPI)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3200" b="1" i="0" u="none" strike="noStrike" kern="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32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been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variable.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8300" marR="212725" lvl="0" indent="-304800" algn="l" defTabSz="914400" rtl="0" eaLnBrk="1" fontAlgn="auto" latinLnBrk="0" hangingPunct="1">
              <a:spcBef>
                <a:spcPts val="212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Protocolizing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peri-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post-procedure</a:t>
            </a:r>
            <a:r>
              <a:rPr kumimoji="0" sz="3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pathways</a:t>
            </a:r>
            <a:r>
              <a:rPr kumimoji="0" sz="3200" b="1" i="0" u="none" strike="noStrike" kern="0" cap="none" spc="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</a:t>
            </a:r>
            <a:r>
              <a:rPr kumimoji="0" sz="32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</p:spTree>
    <p:extLst>
      <p:ext uri="{BB962C8B-B14F-4D97-AF65-F5344CB8AC3E}">
        <p14:creationId xmlns:p14="http://schemas.microsoft.com/office/powerpoint/2010/main" val="1479748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62166"/>
            <a:ext cx="102870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PRO: Study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06617" y="963251"/>
            <a:ext cx="9093200" cy="5219588"/>
            <a:chOff x="516967" y="954286"/>
            <a:chExt cx="9093200" cy="5219588"/>
          </a:xfrm>
        </p:grpSpPr>
        <p:grpSp>
          <p:nvGrpSpPr>
            <p:cNvPr id="4" name="Group 3"/>
            <p:cNvGrpSpPr/>
            <p:nvPr/>
          </p:nvGrpSpPr>
          <p:grpSpPr>
            <a:xfrm>
              <a:off x="516967" y="954286"/>
              <a:ext cx="9093200" cy="5219588"/>
              <a:chOff x="50800" y="940547"/>
              <a:chExt cx="9093200" cy="5219588"/>
            </a:xfrm>
          </p:grpSpPr>
          <p:sp>
            <p:nvSpPr>
              <p:cNvPr id="22" name="object 50"/>
              <p:cNvSpPr txBox="1"/>
              <p:nvPr/>
            </p:nvSpPr>
            <p:spPr>
              <a:xfrm>
                <a:off x="236198" y="940547"/>
                <a:ext cx="8451377" cy="5668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143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Non-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randomized,</a:t>
                </a:r>
                <a:r>
                  <a:rPr kumimoji="0" sz="1800" b="1" i="0" u="none" strike="noStrike" kern="0" cap="none" spc="-3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prospective,</a:t>
                </a:r>
                <a:r>
                  <a:rPr kumimoji="0" sz="1800" b="1" i="0" u="none" strike="noStrike" kern="0" cap="none" spc="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post-market </a:t>
                </a:r>
                <a:r>
                  <a:rPr kumimoji="0" sz="1800" b="1" i="0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study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Conducted</a:t>
                </a:r>
                <a:r>
                  <a:rPr kumimoji="0" sz="1800" b="1" i="0" u="none" strike="noStrike" kern="0" cap="none" spc="-4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</a:t>
                </a:r>
                <a:r>
                  <a:rPr kumimoji="0" sz="1800" b="1" i="0" u="none" strike="noStrike" kern="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</a:t>
                </a:r>
                <a:r>
                  <a:rPr kumimoji="0" sz="1800" b="1" i="0" u="none" strike="noStrike" kern="0" cap="none" spc="-1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United</a:t>
                </a:r>
                <a:r>
                  <a:rPr kumimoji="0" sz="1800" b="1" i="0" u="none" strike="noStrike" kern="0" cap="none" spc="-1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States,</a:t>
                </a:r>
                <a:r>
                  <a:rPr kumimoji="0" sz="1800" b="1" i="0" u="none" strike="noStrike" kern="0" cap="none" spc="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Canada,</a:t>
                </a:r>
                <a:r>
                  <a:rPr kumimoji="0" sz="1800" b="1" i="0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Europe,</a:t>
                </a:r>
                <a:r>
                  <a:rPr kumimoji="0" sz="1800" b="1" i="0" u="none" strike="noStrike" kern="0" cap="none" spc="-1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Middle</a:t>
                </a:r>
                <a:r>
                  <a:rPr kumimoji="0" sz="1800" b="1" i="0" u="none" strike="noStrike" kern="0" cap="none" spc="-1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East,</a:t>
                </a:r>
                <a:r>
                  <a:rPr kumimoji="0" sz="1800" b="1" i="0" u="none" strike="noStrike" kern="0" cap="none" spc="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and</a:t>
                </a:r>
                <a:r>
                  <a:rPr kumimoji="0" sz="1800" b="1" i="0" u="none" strike="noStrike" kern="0" cap="none" spc="-7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800" b="1" i="0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Australia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5" name="object 2"/>
              <p:cNvGrpSpPr/>
              <p:nvPr/>
            </p:nvGrpSpPr>
            <p:grpSpPr>
              <a:xfrm>
                <a:off x="4582159" y="3764279"/>
                <a:ext cx="2319655" cy="838835"/>
                <a:chOff x="4582159" y="3764279"/>
                <a:chExt cx="2319655" cy="838835"/>
              </a:xfrm>
            </p:grpSpPr>
            <p:pic>
              <p:nvPicPr>
                <p:cNvPr id="55" name="object 3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4582159" y="3764279"/>
                  <a:ext cx="2319274" cy="838454"/>
                </a:xfrm>
                <a:prstGeom prst="rect">
                  <a:avLst/>
                </a:prstGeom>
              </p:spPr>
            </p:pic>
            <p:pic>
              <p:nvPicPr>
                <p:cNvPr id="56" name="object 4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06619" y="3802379"/>
                  <a:ext cx="2090674" cy="790194"/>
                </a:xfrm>
                <a:prstGeom prst="rect">
                  <a:avLst/>
                </a:prstGeom>
              </p:spPr>
            </p:pic>
            <p:sp>
              <p:nvSpPr>
                <p:cNvPr id="57" name="object 5"/>
                <p:cNvSpPr/>
                <p:nvPr/>
              </p:nvSpPr>
              <p:spPr>
                <a:xfrm>
                  <a:off x="4611369" y="3793489"/>
                  <a:ext cx="2209800" cy="7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9800" h="728979">
                      <a:moveTo>
                        <a:pt x="2088260" y="0"/>
                      </a:moveTo>
                      <a:lnTo>
                        <a:pt x="121538" y="0"/>
                      </a:lnTo>
                      <a:lnTo>
                        <a:pt x="74205" y="9542"/>
                      </a:lnTo>
                      <a:lnTo>
                        <a:pt x="35575" y="35575"/>
                      </a:lnTo>
                      <a:lnTo>
                        <a:pt x="9542" y="74205"/>
                      </a:lnTo>
                      <a:lnTo>
                        <a:pt x="0" y="121539"/>
                      </a:lnTo>
                      <a:lnTo>
                        <a:pt x="0" y="607441"/>
                      </a:lnTo>
                      <a:lnTo>
                        <a:pt x="9542" y="654774"/>
                      </a:lnTo>
                      <a:lnTo>
                        <a:pt x="35575" y="693404"/>
                      </a:lnTo>
                      <a:lnTo>
                        <a:pt x="74205" y="719437"/>
                      </a:lnTo>
                      <a:lnTo>
                        <a:pt x="121538" y="728980"/>
                      </a:lnTo>
                      <a:lnTo>
                        <a:pt x="2088260" y="728980"/>
                      </a:lnTo>
                      <a:lnTo>
                        <a:pt x="2135594" y="719437"/>
                      </a:lnTo>
                      <a:lnTo>
                        <a:pt x="2174224" y="693404"/>
                      </a:lnTo>
                      <a:lnTo>
                        <a:pt x="2200257" y="654774"/>
                      </a:lnTo>
                      <a:lnTo>
                        <a:pt x="2209800" y="607441"/>
                      </a:lnTo>
                      <a:lnTo>
                        <a:pt x="2209800" y="121539"/>
                      </a:lnTo>
                      <a:lnTo>
                        <a:pt x="2200257" y="74205"/>
                      </a:lnTo>
                      <a:lnTo>
                        <a:pt x="2174224" y="35575"/>
                      </a:lnTo>
                      <a:lnTo>
                        <a:pt x="2135594" y="9542"/>
                      </a:lnTo>
                      <a:lnTo>
                        <a:pt x="2088260" y="0"/>
                      </a:lnTo>
                      <a:close/>
                    </a:path>
                  </a:pathLst>
                </a:custGeom>
                <a:solidFill>
                  <a:srgbClr val="B4C6E7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bject 6"/>
                <p:cNvSpPr/>
                <p:nvPr/>
              </p:nvSpPr>
              <p:spPr>
                <a:xfrm>
                  <a:off x="4611369" y="3793489"/>
                  <a:ext cx="2209800" cy="728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9800" h="728979">
                      <a:moveTo>
                        <a:pt x="0" y="121539"/>
                      </a:moveTo>
                      <a:lnTo>
                        <a:pt x="9542" y="74205"/>
                      </a:lnTo>
                      <a:lnTo>
                        <a:pt x="35575" y="35575"/>
                      </a:lnTo>
                      <a:lnTo>
                        <a:pt x="74205" y="9542"/>
                      </a:lnTo>
                      <a:lnTo>
                        <a:pt x="121538" y="0"/>
                      </a:lnTo>
                      <a:lnTo>
                        <a:pt x="2088260" y="0"/>
                      </a:lnTo>
                      <a:lnTo>
                        <a:pt x="2135594" y="9542"/>
                      </a:lnTo>
                      <a:lnTo>
                        <a:pt x="2174224" y="35575"/>
                      </a:lnTo>
                      <a:lnTo>
                        <a:pt x="2200257" y="74205"/>
                      </a:lnTo>
                      <a:lnTo>
                        <a:pt x="2209800" y="121539"/>
                      </a:lnTo>
                      <a:lnTo>
                        <a:pt x="2209800" y="607441"/>
                      </a:lnTo>
                      <a:lnTo>
                        <a:pt x="2200257" y="654774"/>
                      </a:lnTo>
                      <a:lnTo>
                        <a:pt x="2174224" y="693404"/>
                      </a:lnTo>
                      <a:lnTo>
                        <a:pt x="2135594" y="719437"/>
                      </a:lnTo>
                      <a:lnTo>
                        <a:pt x="2088260" y="728980"/>
                      </a:lnTo>
                      <a:lnTo>
                        <a:pt x="121538" y="728980"/>
                      </a:lnTo>
                      <a:lnTo>
                        <a:pt x="74205" y="719437"/>
                      </a:lnTo>
                      <a:lnTo>
                        <a:pt x="35575" y="693404"/>
                      </a:lnTo>
                      <a:lnTo>
                        <a:pt x="9542" y="654774"/>
                      </a:lnTo>
                      <a:lnTo>
                        <a:pt x="0" y="607441"/>
                      </a:lnTo>
                      <a:lnTo>
                        <a:pt x="0" y="121539"/>
                      </a:lnTo>
                      <a:close/>
                    </a:path>
                  </a:pathLst>
                </a:custGeom>
                <a:ln w="635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object 7"/>
              <p:cNvSpPr txBox="1"/>
              <p:nvPr/>
            </p:nvSpPr>
            <p:spPr>
              <a:xfrm>
                <a:off x="4816728" y="3856037"/>
                <a:ext cx="1933818" cy="183384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AV Conduction</a:t>
                </a:r>
                <a:r>
                  <a:rPr kumimoji="0" sz="1100" b="1" i="0" u="none" strike="noStrike" kern="0" cap="none" spc="-6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Disturbance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" name="object 8"/>
              <p:cNvSpPr txBox="1"/>
              <p:nvPr/>
            </p:nvSpPr>
            <p:spPr>
              <a:xfrm>
                <a:off x="4683747" y="4174259"/>
                <a:ext cx="2246895" cy="3206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76860" marR="5080" lvl="0" indent="-264795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Validate</a:t>
                </a:r>
                <a:r>
                  <a:rPr kumimoji="0" sz="10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post</a:t>
                </a:r>
                <a:r>
                  <a:rPr kumimoji="0" sz="1000" b="1" i="0" u="none" strike="noStrike" kern="0" cap="none" spc="-1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procedural</a:t>
                </a:r>
                <a:r>
                  <a:rPr kumimoji="0" sz="10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conduction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disturbance</a:t>
                </a:r>
                <a:r>
                  <a:rPr kumimoji="0" sz="1000" b="1" i="0" u="none" strike="noStrike" kern="0" cap="none" spc="-5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management</a:t>
                </a:r>
                <a:endPara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8" name="object 9"/>
              <p:cNvGrpSpPr/>
              <p:nvPr/>
            </p:nvGrpSpPr>
            <p:grpSpPr>
              <a:xfrm>
                <a:off x="683259" y="2179320"/>
                <a:ext cx="3045460" cy="2426335"/>
                <a:chOff x="683259" y="2179320"/>
                <a:chExt cx="3045460" cy="2426335"/>
              </a:xfrm>
            </p:grpSpPr>
            <p:pic>
              <p:nvPicPr>
                <p:cNvPr id="50" name="object 10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83259" y="3764280"/>
                  <a:ext cx="2403093" cy="840994"/>
                </a:xfrm>
                <a:prstGeom prst="rect">
                  <a:avLst/>
                </a:prstGeom>
              </p:spPr>
            </p:pic>
            <p:pic>
              <p:nvPicPr>
                <p:cNvPr id="51" name="object 11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59459" y="3802380"/>
                  <a:ext cx="2286254" cy="790194"/>
                </a:xfrm>
                <a:prstGeom prst="rect">
                  <a:avLst/>
                </a:prstGeom>
              </p:spPr>
            </p:pic>
            <p:sp>
              <p:nvSpPr>
                <p:cNvPr id="52" name="object 12"/>
                <p:cNvSpPr/>
                <p:nvPr/>
              </p:nvSpPr>
              <p:spPr>
                <a:xfrm>
                  <a:off x="712469" y="3793490"/>
                  <a:ext cx="2293620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620" h="731520">
                      <a:moveTo>
                        <a:pt x="2171700" y="0"/>
                      </a:moveTo>
                      <a:lnTo>
                        <a:pt x="121920" y="0"/>
                      </a:lnTo>
                      <a:lnTo>
                        <a:pt x="74462" y="9584"/>
                      </a:lnTo>
                      <a:lnTo>
                        <a:pt x="35709" y="35718"/>
                      </a:lnTo>
                      <a:lnTo>
                        <a:pt x="9580" y="74473"/>
                      </a:lnTo>
                      <a:lnTo>
                        <a:pt x="0" y="121920"/>
                      </a:lnTo>
                      <a:lnTo>
                        <a:pt x="0" y="609600"/>
                      </a:lnTo>
                      <a:lnTo>
                        <a:pt x="9580" y="657046"/>
                      </a:lnTo>
                      <a:lnTo>
                        <a:pt x="35709" y="695801"/>
                      </a:lnTo>
                      <a:lnTo>
                        <a:pt x="74462" y="721935"/>
                      </a:lnTo>
                      <a:lnTo>
                        <a:pt x="121920" y="731520"/>
                      </a:lnTo>
                      <a:lnTo>
                        <a:pt x="2171700" y="731520"/>
                      </a:lnTo>
                      <a:lnTo>
                        <a:pt x="2219146" y="721935"/>
                      </a:lnTo>
                      <a:lnTo>
                        <a:pt x="2257901" y="695801"/>
                      </a:lnTo>
                      <a:lnTo>
                        <a:pt x="2284035" y="657046"/>
                      </a:lnTo>
                      <a:lnTo>
                        <a:pt x="2293620" y="609600"/>
                      </a:lnTo>
                      <a:lnTo>
                        <a:pt x="2293620" y="121920"/>
                      </a:lnTo>
                      <a:lnTo>
                        <a:pt x="2284035" y="74473"/>
                      </a:lnTo>
                      <a:lnTo>
                        <a:pt x="2257901" y="35718"/>
                      </a:lnTo>
                      <a:lnTo>
                        <a:pt x="2219146" y="9584"/>
                      </a:lnTo>
                      <a:lnTo>
                        <a:pt x="217170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bject 13"/>
                <p:cNvSpPr/>
                <p:nvPr/>
              </p:nvSpPr>
              <p:spPr>
                <a:xfrm>
                  <a:off x="712469" y="3793490"/>
                  <a:ext cx="2293620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620" h="731520">
                      <a:moveTo>
                        <a:pt x="0" y="121920"/>
                      </a:moveTo>
                      <a:lnTo>
                        <a:pt x="9580" y="74473"/>
                      </a:lnTo>
                      <a:lnTo>
                        <a:pt x="35709" y="35718"/>
                      </a:lnTo>
                      <a:lnTo>
                        <a:pt x="74462" y="9584"/>
                      </a:lnTo>
                      <a:lnTo>
                        <a:pt x="121920" y="0"/>
                      </a:lnTo>
                      <a:lnTo>
                        <a:pt x="2171700" y="0"/>
                      </a:lnTo>
                      <a:lnTo>
                        <a:pt x="2219146" y="9584"/>
                      </a:lnTo>
                      <a:lnTo>
                        <a:pt x="2257901" y="35718"/>
                      </a:lnTo>
                      <a:lnTo>
                        <a:pt x="2284035" y="74473"/>
                      </a:lnTo>
                      <a:lnTo>
                        <a:pt x="2293620" y="121920"/>
                      </a:lnTo>
                      <a:lnTo>
                        <a:pt x="2293620" y="609600"/>
                      </a:lnTo>
                      <a:lnTo>
                        <a:pt x="2284035" y="657046"/>
                      </a:lnTo>
                      <a:lnTo>
                        <a:pt x="2257901" y="695801"/>
                      </a:lnTo>
                      <a:lnTo>
                        <a:pt x="2219146" y="721935"/>
                      </a:lnTo>
                      <a:lnTo>
                        <a:pt x="2171700" y="731520"/>
                      </a:lnTo>
                      <a:lnTo>
                        <a:pt x="121920" y="731520"/>
                      </a:lnTo>
                      <a:lnTo>
                        <a:pt x="74462" y="721935"/>
                      </a:lnTo>
                      <a:lnTo>
                        <a:pt x="35709" y="695801"/>
                      </a:lnTo>
                      <a:lnTo>
                        <a:pt x="9580" y="657046"/>
                      </a:lnTo>
                      <a:lnTo>
                        <a:pt x="0" y="609600"/>
                      </a:lnTo>
                      <a:lnTo>
                        <a:pt x="0" y="121920"/>
                      </a:lnTo>
                      <a:close/>
                    </a:path>
                  </a:pathLst>
                </a:custGeom>
                <a:ln w="3175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bject 14"/>
                <p:cNvSpPr/>
                <p:nvPr/>
              </p:nvSpPr>
              <p:spPr>
                <a:xfrm>
                  <a:off x="3614420" y="2179320"/>
                  <a:ext cx="114300" cy="4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416560">
                      <a:moveTo>
                        <a:pt x="38100" y="301878"/>
                      </a:moveTo>
                      <a:lnTo>
                        <a:pt x="0" y="301878"/>
                      </a:lnTo>
                      <a:lnTo>
                        <a:pt x="57150" y="416178"/>
                      </a:lnTo>
                      <a:lnTo>
                        <a:pt x="104775" y="320928"/>
                      </a:lnTo>
                      <a:lnTo>
                        <a:pt x="38100" y="320928"/>
                      </a:lnTo>
                      <a:lnTo>
                        <a:pt x="38100" y="301878"/>
                      </a:lnTo>
                      <a:close/>
                    </a:path>
                    <a:path w="114300" h="416560">
                      <a:moveTo>
                        <a:pt x="76200" y="0"/>
                      </a:moveTo>
                      <a:lnTo>
                        <a:pt x="38100" y="0"/>
                      </a:lnTo>
                      <a:lnTo>
                        <a:pt x="38100" y="320928"/>
                      </a:lnTo>
                      <a:lnTo>
                        <a:pt x="76200" y="320928"/>
                      </a:lnTo>
                      <a:lnTo>
                        <a:pt x="76200" y="0"/>
                      </a:lnTo>
                      <a:close/>
                    </a:path>
                    <a:path w="114300" h="416560">
                      <a:moveTo>
                        <a:pt x="114300" y="301878"/>
                      </a:moveTo>
                      <a:lnTo>
                        <a:pt x="76200" y="301878"/>
                      </a:lnTo>
                      <a:lnTo>
                        <a:pt x="76200" y="320928"/>
                      </a:lnTo>
                      <a:lnTo>
                        <a:pt x="104775" y="320928"/>
                      </a:lnTo>
                      <a:lnTo>
                        <a:pt x="114300" y="30187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object 15"/>
              <p:cNvSpPr txBox="1"/>
              <p:nvPr/>
            </p:nvSpPr>
            <p:spPr>
              <a:xfrm>
                <a:off x="853757" y="3856609"/>
                <a:ext cx="2163498" cy="183384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No</a:t>
                </a:r>
                <a:r>
                  <a:rPr kumimoji="0" sz="11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AV</a:t>
                </a:r>
                <a:r>
                  <a:rPr kumimoji="0" sz="1100" b="1" i="0" u="none" strike="noStrike" kern="0" cap="none" spc="1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Conduction</a:t>
                </a:r>
                <a:r>
                  <a:rPr kumimoji="0" sz="11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Disturbance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" name="object 16"/>
              <p:cNvSpPr txBox="1"/>
              <p:nvPr/>
            </p:nvSpPr>
            <p:spPr>
              <a:xfrm>
                <a:off x="880190" y="4183224"/>
                <a:ext cx="2052797" cy="33342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46379" marR="5080" lvl="0" indent="-234315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Procedural</a:t>
                </a:r>
                <a:r>
                  <a:rPr kumimoji="0" sz="10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Efficiency</a:t>
                </a:r>
                <a:r>
                  <a:rPr kumimoji="0" sz="1000" b="1" i="0" u="none" strike="noStrike" kern="0" cap="none" spc="-45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&amp; </a:t>
                </a:r>
                <a:r>
                  <a:rPr kumimoji="0" sz="10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Collect</a:t>
                </a:r>
                <a:endParaRPr kumimoji="0" lang="en-US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001E4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246379" marR="5080" lvl="0" indent="-234315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Economic</a:t>
                </a:r>
                <a:r>
                  <a:rPr kumimoji="0" sz="10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Value </a:t>
                </a:r>
                <a:r>
                  <a:rPr kumimoji="0" sz="10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001E4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Data</a:t>
                </a:r>
                <a:endPara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11" name="object 17"/>
              <p:cNvGrpSpPr/>
              <p:nvPr/>
            </p:nvGrpSpPr>
            <p:grpSpPr>
              <a:xfrm>
                <a:off x="50800" y="5532120"/>
                <a:ext cx="7143115" cy="628015"/>
                <a:chOff x="50800" y="5532120"/>
                <a:chExt cx="7143115" cy="628015"/>
              </a:xfrm>
            </p:grpSpPr>
            <p:pic>
              <p:nvPicPr>
                <p:cNvPr id="46" name="object 18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0800" y="5532120"/>
                  <a:ext cx="7142733" cy="627634"/>
                </a:xfrm>
                <a:prstGeom prst="rect">
                  <a:avLst/>
                </a:prstGeom>
              </p:spPr>
            </p:pic>
            <p:pic>
              <p:nvPicPr>
                <p:cNvPr id="47" name="object 19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2697479" y="5618480"/>
                  <a:ext cx="1846833" cy="505713"/>
                </a:xfrm>
                <a:prstGeom prst="rect">
                  <a:avLst/>
                </a:prstGeom>
              </p:spPr>
            </p:pic>
            <p:sp>
              <p:nvSpPr>
                <p:cNvPr id="48" name="object 20"/>
                <p:cNvSpPr/>
                <p:nvPr/>
              </p:nvSpPr>
              <p:spPr>
                <a:xfrm>
                  <a:off x="80009" y="5561330"/>
                  <a:ext cx="7033259" cy="518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3259" h="518160">
                      <a:moveTo>
                        <a:pt x="6946900" y="0"/>
                      </a:moveTo>
                      <a:lnTo>
                        <a:pt x="86360" y="0"/>
                      </a:lnTo>
                      <a:lnTo>
                        <a:pt x="52744" y="6787"/>
                      </a:lnTo>
                      <a:lnTo>
                        <a:pt x="25294" y="25296"/>
                      </a:lnTo>
                      <a:lnTo>
                        <a:pt x="6786" y="52747"/>
                      </a:lnTo>
                      <a:lnTo>
                        <a:pt x="0" y="86360"/>
                      </a:lnTo>
                      <a:lnTo>
                        <a:pt x="0" y="431800"/>
                      </a:lnTo>
                      <a:lnTo>
                        <a:pt x="6786" y="465412"/>
                      </a:lnTo>
                      <a:lnTo>
                        <a:pt x="25294" y="492863"/>
                      </a:lnTo>
                      <a:lnTo>
                        <a:pt x="52744" y="511372"/>
                      </a:lnTo>
                      <a:lnTo>
                        <a:pt x="86360" y="518160"/>
                      </a:lnTo>
                      <a:lnTo>
                        <a:pt x="6946900" y="518160"/>
                      </a:lnTo>
                      <a:lnTo>
                        <a:pt x="6980539" y="511372"/>
                      </a:lnTo>
                      <a:lnTo>
                        <a:pt x="7007986" y="492863"/>
                      </a:lnTo>
                      <a:lnTo>
                        <a:pt x="7026481" y="465412"/>
                      </a:lnTo>
                      <a:lnTo>
                        <a:pt x="7033260" y="431800"/>
                      </a:lnTo>
                      <a:lnTo>
                        <a:pt x="7033260" y="86360"/>
                      </a:lnTo>
                      <a:lnTo>
                        <a:pt x="7026481" y="52747"/>
                      </a:lnTo>
                      <a:lnTo>
                        <a:pt x="7007987" y="25296"/>
                      </a:lnTo>
                      <a:lnTo>
                        <a:pt x="6980539" y="6787"/>
                      </a:lnTo>
                      <a:lnTo>
                        <a:pt x="6946900" y="0"/>
                      </a:lnTo>
                      <a:close/>
                    </a:path>
                  </a:pathLst>
                </a:custGeom>
                <a:solidFill>
                  <a:srgbClr val="44536A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bject 21"/>
                <p:cNvSpPr/>
                <p:nvPr/>
              </p:nvSpPr>
              <p:spPr>
                <a:xfrm>
                  <a:off x="80009" y="5561330"/>
                  <a:ext cx="7033259" cy="518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3259" h="518160">
                      <a:moveTo>
                        <a:pt x="0" y="86360"/>
                      </a:moveTo>
                      <a:lnTo>
                        <a:pt x="6786" y="52747"/>
                      </a:lnTo>
                      <a:lnTo>
                        <a:pt x="25294" y="25296"/>
                      </a:lnTo>
                      <a:lnTo>
                        <a:pt x="52744" y="6787"/>
                      </a:lnTo>
                      <a:lnTo>
                        <a:pt x="86360" y="0"/>
                      </a:lnTo>
                      <a:lnTo>
                        <a:pt x="6946900" y="0"/>
                      </a:lnTo>
                      <a:lnTo>
                        <a:pt x="6980539" y="6787"/>
                      </a:lnTo>
                      <a:lnTo>
                        <a:pt x="7007987" y="25296"/>
                      </a:lnTo>
                      <a:lnTo>
                        <a:pt x="7026481" y="52747"/>
                      </a:lnTo>
                      <a:lnTo>
                        <a:pt x="7033260" y="86360"/>
                      </a:lnTo>
                      <a:lnTo>
                        <a:pt x="7033260" y="431800"/>
                      </a:lnTo>
                      <a:lnTo>
                        <a:pt x="7026481" y="465412"/>
                      </a:lnTo>
                      <a:lnTo>
                        <a:pt x="7007986" y="492863"/>
                      </a:lnTo>
                      <a:lnTo>
                        <a:pt x="6980539" y="511372"/>
                      </a:lnTo>
                      <a:lnTo>
                        <a:pt x="6946900" y="518160"/>
                      </a:lnTo>
                      <a:lnTo>
                        <a:pt x="86360" y="518160"/>
                      </a:lnTo>
                      <a:lnTo>
                        <a:pt x="52744" y="511372"/>
                      </a:lnTo>
                      <a:lnTo>
                        <a:pt x="25294" y="492863"/>
                      </a:lnTo>
                      <a:lnTo>
                        <a:pt x="6786" y="465412"/>
                      </a:lnTo>
                      <a:lnTo>
                        <a:pt x="0" y="431800"/>
                      </a:lnTo>
                      <a:lnTo>
                        <a:pt x="0" y="86360"/>
                      </a:lnTo>
                      <a:close/>
                    </a:path>
                  </a:pathLst>
                </a:custGeom>
                <a:ln w="635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object 22"/>
              <p:cNvSpPr txBox="1"/>
              <p:nvPr/>
            </p:nvSpPr>
            <p:spPr>
              <a:xfrm>
                <a:off x="2826385" y="5686742"/>
                <a:ext cx="1897380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</a:t>
                </a:r>
                <a:r>
                  <a:rPr kumimoji="0" sz="1600" b="1" i="0" u="none" strike="noStrike" kern="0" cap="none" spc="-7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Year</a:t>
                </a:r>
                <a:r>
                  <a:rPr kumimoji="0" sz="16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Follow-</a:t>
                </a:r>
                <a:r>
                  <a:rPr kumimoji="0" sz="16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up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13" name="object 23"/>
              <p:cNvGrpSpPr/>
              <p:nvPr/>
            </p:nvGrpSpPr>
            <p:grpSpPr>
              <a:xfrm>
                <a:off x="2053590" y="1769236"/>
                <a:ext cx="3210560" cy="1955800"/>
                <a:chOff x="2053590" y="1769236"/>
                <a:chExt cx="3210560" cy="1955800"/>
              </a:xfrm>
            </p:grpSpPr>
            <p:sp>
              <p:nvSpPr>
                <p:cNvPr id="40" name="object 27"/>
                <p:cNvSpPr/>
                <p:nvPr/>
              </p:nvSpPr>
              <p:spPr>
                <a:xfrm>
                  <a:off x="2053590" y="1769236"/>
                  <a:ext cx="3210560" cy="37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0560" h="370839">
                      <a:moveTo>
                        <a:pt x="3148711" y="0"/>
                      </a:moveTo>
                      <a:lnTo>
                        <a:pt x="61849" y="0"/>
                      </a:lnTo>
                      <a:lnTo>
                        <a:pt x="37772" y="4859"/>
                      </a:lnTo>
                      <a:lnTo>
                        <a:pt x="18113" y="18113"/>
                      </a:lnTo>
                      <a:lnTo>
                        <a:pt x="4859" y="37772"/>
                      </a:lnTo>
                      <a:lnTo>
                        <a:pt x="0" y="61849"/>
                      </a:lnTo>
                      <a:lnTo>
                        <a:pt x="0" y="308990"/>
                      </a:lnTo>
                      <a:lnTo>
                        <a:pt x="4859" y="333067"/>
                      </a:lnTo>
                      <a:lnTo>
                        <a:pt x="18113" y="352726"/>
                      </a:lnTo>
                      <a:lnTo>
                        <a:pt x="37772" y="365980"/>
                      </a:lnTo>
                      <a:lnTo>
                        <a:pt x="61849" y="370839"/>
                      </a:lnTo>
                      <a:lnTo>
                        <a:pt x="3148711" y="370839"/>
                      </a:lnTo>
                      <a:lnTo>
                        <a:pt x="3172787" y="365980"/>
                      </a:lnTo>
                      <a:lnTo>
                        <a:pt x="3192446" y="352726"/>
                      </a:lnTo>
                      <a:lnTo>
                        <a:pt x="3205700" y="333067"/>
                      </a:lnTo>
                      <a:lnTo>
                        <a:pt x="3210560" y="308990"/>
                      </a:lnTo>
                      <a:lnTo>
                        <a:pt x="3210560" y="61849"/>
                      </a:lnTo>
                      <a:lnTo>
                        <a:pt x="3205700" y="37772"/>
                      </a:lnTo>
                      <a:lnTo>
                        <a:pt x="3192446" y="18113"/>
                      </a:lnTo>
                      <a:lnTo>
                        <a:pt x="3172787" y="4859"/>
                      </a:lnTo>
                      <a:lnTo>
                        <a:pt x="3148711" y="0"/>
                      </a:lnTo>
                      <a:close/>
                    </a:path>
                  </a:pathLst>
                </a:custGeom>
                <a:solidFill>
                  <a:srgbClr val="0066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Symptomatic Severe AS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object 24"/>
                <p:cNvSpPr/>
                <p:nvPr/>
              </p:nvSpPr>
              <p:spPr>
                <a:xfrm>
                  <a:off x="2581910" y="2931286"/>
                  <a:ext cx="2388870" cy="79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870" h="793750">
                      <a:moveTo>
                        <a:pt x="2388870" y="793242"/>
                      </a:moveTo>
                      <a:lnTo>
                        <a:pt x="2368143" y="761238"/>
                      </a:lnTo>
                      <a:lnTo>
                        <a:pt x="2319401" y="685927"/>
                      </a:lnTo>
                      <a:lnTo>
                        <a:pt x="2300033" y="718769"/>
                      </a:lnTo>
                      <a:lnTo>
                        <a:pt x="1102614" y="12128"/>
                      </a:lnTo>
                      <a:lnTo>
                        <a:pt x="1094105" y="0"/>
                      </a:lnTo>
                      <a:lnTo>
                        <a:pt x="1088605" y="3873"/>
                      </a:lnTo>
                      <a:lnTo>
                        <a:pt x="1082929" y="508"/>
                      </a:lnTo>
                      <a:lnTo>
                        <a:pt x="1075512" y="13081"/>
                      </a:lnTo>
                      <a:lnTo>
                        <a:pt x="82524" y="711911"/>
                      </a:lnTo>
                      <a:lnTo>
                        <a:pt x="60579" y="680720"/>
                      </a:lnTo>
                      <a:lnTo>
                        <a:pt x="0" y="793242"/>
                      </a:lnTo>
                      <a:lnTo>
                        <a:pt x="126365" y="774192"/>
                      </a:lnTo>
                      <a:lnTo>
                        <a:pt x="112141" y="753999"/>
                      </a:lnTo>
                      <a:lnTo>
                        <a:pt x="104444" y="743064"/>
                      </a:lnTo>
                      <a:lnTo>
                        <a:pt x="1090409" y="49098"/>
                      </a:lnTo>
                      <a:lnTo>
                        <a:pt x="2280678" y="751586"/>
                      </a:lnTo>
                      <a:lnTo>
                        <a:pt x="2261362" y="784352"/>
                      </a:lnTo>
                      <a:lnTo>
                        <a:pt x="2388870" y="7932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object 35"/>
              <p:cNvGrpSpPr/>
              <p:nvPr/>
            </p:nvGrpSpPr>
            <p:grpSpPr>
              <a:xfrm>
                <a:off x="50800" y="4739640"/>
                <a:ext cx="7143115" cy="633095"/>
                <a:chOff x="50800" y="4739640"/>
                <a:chExt cx="7143115" cy="633095"/>
              </a:xfrm>
            </p:grpSpPr>
            <p:pic>
              <p:nvPicPr>
                <p:cNvPr id="33" name="object 36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50800" y="4739640"/>
                  <a:ext cx="7142733" cy="632714"/>
                </a:xfrm>
                <a:prstGeom prst="rect">
                  <a:avLst/>
                </a:prstGeom>
              </p:spPr>
            </p:pic>
            <p:pic>
              <p:nvPicPr>
                <p:cNvPr id="34" name="object 37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363220" y="4828527"/>
                  <a:ext cx="6515354" cy="503186"/>
                </a:xfrm>
                <a:prstGeom prst="rect">
                  <a:avLst/>
                </a:prstGeom>
              </p:spPr>
            </p:pic>
            <p:sp>
              <p:nvSpPr>
                <p:cNvPr id="35" name="object 38"/>
                <p:cNvSpPr/>
                <p:nvPr/>
              </p:nvSpPr>
              <p:spPr>
                <a:xfrm>
                  <a:off x="80009" y="4768850"/>
                  <a:ext cx="7033259" cy="5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3259" h="523239">
                      <a:moveTo>
                        <a:pt x="6946011" y="0"/>
                      </a:moveTo>
                      <a:lnTo>
                        <a:pt x="87210" y="0"/>
                      </a:lnTo>
                      <a:lnTo>
                        <a:pt x="53264" y="6846"/>
                      </a:lnTo>
                      <a:lnTo>
                        <a:pt x="25543" y="25526"/>
                      </a:lnTo>
                      <a:lnTo>
                        <a:pt x="6853" y="53256"/>
                      </a:lnTo>
                      <a:lnTo>
                        <a:pt x="0" y="87249"/>
                      </a:lnTo>
                      <a:lnTo>
                        <a:pt x="0" y="435991"/>
                      </a:lnTo>
                      <a:lnTo>
                        <a:pt x="6853" y="469983"/>
                      </a:lnTo>
                      <a:lnTo>
                        <a:pt x="25543" y="497713"/>
                      </a:lnTo>
                      <a:lnTo>
                        <a:pt x="53264" y="516393"/>
                      </a:lnTo>
                      <a:lnTo>
                        <a:pt x="87210" y="523240"/>
                      </a:lnTo>
                      <a:lnTo>
                        <a:pt x="6946011" y="523240"/>
                      </a:lnTo>
                      <a:lnTo>
                        <a:pt x="6980003" y="516393"/>
                      </a:lnTo>
                      <a:lnTo>
                        <a:pt x="7007733" y="497713"/>
                      </a:lnTo>
                      <a:lnTo>
                        <a:pt x="7026413" y="469983"/>
                      </a:lnTo>
                      <a:lnTo>
                        <a:pt x="7033260" y="435991"/>
                      </a:lnTo>
                      <a:lnTo>
                        <a:pt x="7033260" y="87249"/>
                      </a:lnTo>
                      <a:lnTo>
                        <a:pt x="7026413" y="53256"/>
                      </a:lnTo>
                      <a:lnTo>
                        <a:pt x="7007733" y="25526"/>
                      </a:lnTo>
                      <a:lnTo>
                        <a:pt x="6980003" y="6846"/>
                      </a:lnTo>
                      <a:lnTo>
                        <a:pt x="6946011" y="0"/>
                      </a:lnTo>
                      <a:close/>
                    </a:path>
                  </a:pathLst>
                </a:custGeom>
                <a:solidFill>
                  <a:srgbClr val="44536A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bject 39"/>
                <p:cNvSpPr/>
                <p:nvPr/>
              </p:nvSpPr>
              <p:spPr>
                <a:xfrm>
                  <a:off x="80009" y="4768850"/>
                  <a:ext cx="7033259" cy="5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3259" h="523239">
                      <a:moveTo>
                        <a:pt x="0" y="87249"/>
                      </a:moveTo>
                      <a:lnTo>
                        <a:pt x="6853" y="53256"/>
                      </a:lnTo>
                      <a:lnTo>
                        <a:pt x="25543" y="25526"/>
                      </a:lnTo>
                      <a:lnTo>
                        <a:pt x="53264" y="6846"/>
                      </a:lnTo>
                      <a:lnTo>
                        <a:pt x="87210" y="0"/>
                      </a:lnTo>
                      <a:lnTo>
                        <a:pt x="6946011" y="0"/>
                      </a:lnTo>
                      <a:lnTo>
                        <a:pt x="6980003" y="6846"/>
                      </a:lnTo>
                      <a:lnTo>
                        <a:pt x="7007733" y="25526"/>
                      </a:lnTo>
                      <a:lnTo>
                        <a:pt x="7026413" y="53256"/>
                      </a:lnTo>
                      <a:lnTo>
                        <a:pt x="7033260" y="87249"/>
                      </a:lnTo>
                      <a:lnTo>
                        <a:pt x="7033260" y="435991"/>
                      </a:lnTo>
                      <a:lnTo>
                        <a:pt x="7026413" y="469983"/>
                      </a:lnTo>
                      <a:lnTo>
                        <a:pt x="7007733" y="497713"/>
                      </a:lnTo>
                      <a:lnTo>
                        <a:pt x="6980003" y="516393"/>
                      </a:lnTo>
                      <a:lnTo>
                        <a:pt x="6946011" y="523240"/>
                      </a:lnTo>
                      <a:lnTo>
                        <a:pt x="87210" y="523240"/>
                      </a:lnTo>
                      <a:lnTo>
                        <a:pt x="53264" y="516393"/>
                      </a:lnTo>
                      <a:lnTo>
                        <a:pt x="25543" y="497713"/>
                      </a:lnTo>
                      <a:lnTo>
                        <a:pt x="6853" y="469983"/>
                      </a:lnTo>
                      <a:lnTo>
                        <a:pt x="0" y="435991"/>
                      </a:lnTo>
                      <a:lnTo>
                        <a:pt x="0" y="87249"/>
                      </a:lnTo>
                      <a:close/>
                    </a:path>
                  </a:pathLst>
                </a:custGeom>
                <a:ln w="635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object 40"/>
              <p:cNvSpPr txBox="1"/>
              <p:nvPr/>
            </p:nvSpPr>
            <p:spPr>
              <a:xfrm>
                <a:off x="209217" y="4895215"/>
                <a:ext cx="6618606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Primary Endpoint:</a:t>
                </a:r>
                <a:r>
                  <a:rPr kumimoji="0" sz="1600" b="1" i="0" u="none" strike="noStrike" kern="0" cap="none" spc="-5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Rate</a:t>
                </a:r>
                <a:r>
                  <a:rPr kumimoji="0" sz="1600" b="1" i="0" u="none" strike="noStrike" kern="0" cap="none" spc="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of</a:t>
                </a:r>
                <a:r>
                  <a:rPr kumimoji="0" sz="1600" b="1" i="0" u="none" strike="noStrike" kern="0" cap="none" spc="-1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all-cause</a:t>
                </a:r>
                <a:r>
                  <a:rPr kumimoji="0" sz="16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mortality</a:t>
                </a:r>
                <a:r>
                  <a:rPr kumimoji="0" sz="16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or</a:t>
                </a:r>
                <a:r>
                  <a:rPr kumimoji="0" sz="1600" b="1" i="0" u="none" strike="noStrike" kern="0" cap="none" spc="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all-stroke</a:t>
                </a:r>
                <a:r>
                  <a:rPr kumimoji="0" sz="1600" b="1" i="0" u="none" strike="noStrike" kern="0" cap="none" spc="-3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at</a:t>
                </a:r>
                <a:r>
                  <a:rPr kumimoji="0" sz="1600" b="1" i="0" u="none" strike="noStrike" kern="0" cap="none" spc="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30</a:t>
                </a:r>
                <a:r>
                  <a:rPr kumimoji="0" sz="16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6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days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7" name="object 41"/>
              <p:cNvSpPr txBox="1"/>
              <p:nvPr/>
            </p:nvSpPr>
            <p:spPr>
              <a:xfrm>
                <a:off x="465137" y="3242183"/>
                <a:ext cx="1560195" cy="370871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lvl="0" indent="198120" algn="l" defTabSz="914400" rtl="0" eaLnBrk="1" fontAlgn="auto" latinLnBrk="0" hangingPunct="1">
                  <a:lnSpc>
                    <a:spcPct val="1111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“Optimized”</a:t>
                </a:r>
                <a:r>
                  <a:rPr kumimoji="0" sz="105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-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post- </a:t>
                </a: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procedure</a:t>
                </a:r>
                <a:r>
                  <a:rPr kumimoji="0" sz="1050" b="1" i="1" u="none" strike="noStrike" kern="0" cap="none" spc="-1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care</a:t>
                </a:r>
                <a:r>
                  <a:rPr kumimoji="0" sz="1050" b="1" i="1" u="none" strike="noStrike" kern="0" cap="none" spc="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pathway</a:t>
                </a:r>
                <a:endParaRPr kumimoji="0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42"/>
              <p:cNvSpPr txBox="1"/>
              <p:nvPr/>
            </p:nvSpPr>
            <p:spPr>
              <a:xfrm>
                <a:off x="4723765" y="3242183"/>
                <a:ext cx="3203575" cy="370871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336675" marR="5080" lvl="0" indent="-1323975" algn="l" defTabSz="914400" rtl="0" eaLnBrk="1" fontAlgn="auto" latinLnBrk="0" hangingPunct="1">
                  <a:lnSpc>
                    <a:spcPct val="1111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“Optimized”</a:t>
                </a:r>
                <a:r>
                  <a:rPr kumimoji="0" sz="1050" b="1" i="1" u="none" strike="noStrike" kern="0" cap="none" spc="-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conduction</a:t>
                </a:r>
                <a:r>
                  <a:rPr kumimoji="0" sz="1050" b="1" i="1" u="none" strike="noStrike" kern="0" cap="none" spc="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disturbance</a:t>
                </a:r>
                <a:r>
                  <a:rPr kumimoji="0" sz="1050" b="1" i="1" u="none" strike="noStrike" kern="0" cap="none" spc="3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050" b="1" i="1" u="none" strike="noStrike" kern="0" cap="none" spc="-1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management pathway</a:t>
                </a:r>
                <a:endParaRPr kumimoji="0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object 43"/>
              <p:cNvGrpSpPr/>
              <p:nvPr/>
            </p:nvGrpSpPr>
            <p:grpSpPr>
              <a:xfrm>
                <a:off x="7218680" y="4673600"/>
                <a:ext cx="1925320" cy="1486535"/>
                <a:chOff x="7218680" y="4673600"/>
                <a:chExt cx="1925320" cy="1486535"/>
              </a:xfrm>
            </p:grpSpPr>
            <p:pic>
              <p:nvPicPr>
                <p:cNvPr id="29" name="object 44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218680" y="4673600"/>
                  <a:ext cx="1925320" cy="1486154"/>
                </a:xfrm>
                <a:prstGeom prst="rect">
                  <a:avLst/>
                </a:prstGeom>
              </p:spPr>
            </p:pic>
            <p:pic>
              <p:nvPicPr>
                <p:cNvPr id="30" name="object 45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297420" y="4747260"/>
                  <a:ext cx="1737614" cy="1348994"/>
                </a:xfrm>
                <a:prstGeom prst="rect">
                  <a:avLst/>
                </a:prstGeom>
              </p:spPr>
            </p:pic>
            <p:sp>
              <p:nvSpPr>
                <p:cNvPr id="31" name="object 46"/>
                <p:cNvSpPr/>
                <p:nvPr/>
              </p:nvSpPr>
              <p:spPr>
                <a:xfrm>
                  <a:off x="7247890" y="4702809"/>
                  <a:ext cx="1833880" cy="137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879" h="1376679">
                      <a:moveTo>
                        <a:pt x="1604390" y="0"/>
                      </a:moveTo>
                      <a:lnTo>
                        <a:pt x="229488" y="0"/>
                      </a:lnTo>
                      <a:lnTo>
                        <a:pt x="183238" y="4662"/>
                      </a:lnTo>
                      <a:lnTo>
                        <a:pt x="140160" y="18033"/>
                      </a:lnTo>
                      <a:lnTo>
                        <a:pt x="101178" y="39192"/>
                      </a:lnTo>
                      <a:lnTo>
                        <a:pt x="67214" y="67214"/>
                      </a:lnTo>
                      <a:lnTo>
                        <a:pt x="39192" y="101178"/>
                      </a:lnTo>
                      <a:lnTo>
                        <a:pt x="18034" y="140160"/>
                      </a:lnTo>
                      <a:lnTo>
                        <a:pt x="4662" y="183238"/>
                      </a:lnTo>
                      <a:lnTo>
                        <a:pt x="0" y="229488"/>
                      </a:lnTo>
                      <a:lnTo>
                        <a:pt x="0" y="1147229"/>
                      </a:lnTo>
                      <a:lnTo>
                        <a:pt x="4662" y="1193470"/>
                      </a:lnTo>
                      <a:lnTo>
                        <a:pt x="18034" y="1236541"/>
                      </a:lnTo>
                      <a:lnTo>
                        <a:pt x="39192" y="1275516"/>
                      </a:lnTo>
                      <a:lnTo>
                        <a:pt x="67214" y="1309474"/>
                      </a:lnTo>
                      <a:lnTo>
                        <a:pt x="101178" y="1337492"/>
                      </a:lnTo>
                      <a:lnTo>
                        <a:pt x="140160" y="1358648"/>
                      </a:lnTo>
                      <a:lnTo>
                        <a:pt x="183238" y="1372018"/>
                      </a:lnTo>
                      <a:lnTo>
                        <a:pt x="229488" y="1376680"/>
                      </a:lnTo>
                      <a:lnTo>
                        <a:pt x="1604390" y="1376680"/>
                      </a:lnTo>
                      <a:lnTo>
                        <a:pt x="1650641" y="1372018"/>
                      </a:lnTo>
                      <a:lnTo>
                        <a:pt x="1693719" y="1358648"/>
                      </a:lnTo>
                      <a:lnTo>
                        <a:pt x="1732701" y="1337492"/>
                      </a:lnTo>
                      <a:lnTo>
                        <a:pt x="1766665" y="1309474"/>
                      </a:lnTo>
                      <a:lnTo>
                        <a:pt x="1794687" y="1275516"/>
                      </a:lnTo>
                      <a:lnTo>
                        <a:pt x="1815845" y="1236541"/>
                      </a:lnTo>
                      <a:lnTo>
                        <a:pt x="1829217" y="1193470"/>
                      </a:lnTo>
                      <a:lnTo>
                        <a:pt x="1833879" y="1147229"/>
                      </a:lnTo>
                      <a:lnTo>
                        <a:pt x="1833879" y="229488"/>
                      </a:lnTo>
                      <a:lnTo>
                        <a:pt x="1829217" y="183238"/>
                      </a:lnTo>
                      <a:lnTo>
                        <a:pt x="1815845" y="140160"/>
                      </a:lnTo>
                      <a:lnTo>
                        <a:pt x="1794687" y="101178"/>
                      </a:lnTo>
                      <a:lnTo>
                        <a:pt x="1766665" y="67214"/>
                      </a:lnTo>
                      <a:lnTo>
                        <a:pt x="1732701" y="39192"/>
                      </a:lnTo>
                      <a:lnTo>
                        <a:pt x="1693719" y="18034"/>
                      </a:lnTo>
                      <a:lnTo>
                        <a:pt x="1650641" y="4662"/>
                      </a:lnTo>
                      <a:lnTo>
                        <a:pt x="1604390" y="0"/>
                      </a:lnTo>
                      <a:close/>
                    </a:path>
                  </a:pathLst>
                </a:custGeom>
                <a:solidFill>
                  <a:srgbClr val="44536A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bject 47"/>
                <p:cNvSpPr/>
                <p:nvPr/>
              </p:nvSpPr>
              <p:spPr>
                <a:xfrm>
                  <a:off x="7247890" y="4702809"/>
                  <a:ext cx="1833880" cy="137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879" h="1376679">
                      <a:moveTo>
                        <a:pt x="0" y="229488"/>
                      </a:moveTo>
                      <a:lnTo>
                        <a:pt x="4662" y="183238"/>
                      </a:lnTo>
                      <a:lnTo>
                        <a:pt x="18034" y="140160"/>
                      </a:lnTo>
                      <a:lnTo>
                        <a:pt x="39192" y="101178"/>
                      </a:lnTo>
                      <a:lnTo>
                        <a:pt x="67214" y="67214"/>
                      </a:lnTo>
                      <a:lnTo>
                        <a:pt x="101178" y="39192"/>
                      </a:lnTo>
                      <a:lnTo>
                        <a:pt x="140160" y="18033"/>
                      </a:lnTo>
                      <a:lnTo>
                        <a:pt x="183238" y="4662"/>
                      </a:lnTo>
                      <a:lnTo>
                        <a:pt x="229488" y="0"/>
                      </a:lnTo>
                      <a:lnTo>
                        <a:pt x="1604390" y="0"/>
                      </a:lnTo>
                      <a:lnTo>
                        <a:pt x="1650641" y="4662"/>
                      </a:lnTo>
                      <a:lnTo>
                        <a:pt x="1693719" y="18034"/>
                      </a:lnTo>
                      <a:lnTo>
                        <a:pt x="1732701" y="39192"/>
                      </a:lnTo>
                      <a:lnTo>
                        <a:pt x="1766665" y="67214"/>
                      </a:lnTo>
                      <a:lnTo>
                        <a:pt x="1794687" y="101178"/>
                      </a:lnTo>
                      <a:lnTo>
                        <a:pt x="1815845" y="140160"/>
                      </a:lnTo>
                      <a:lnTo>
                        <a:pt x="1829217" y="183238"/>
                      </a:lnTo>
                      <a:lnTo>
                        <a:pt x="1833879" y="229488"/>
                      </a:lnTo>
                      <a:lnTo>
                        <a:pt x="1833879" y="1147229"/>
                      </a:lnTo>
                      <a:lnTo>
                        <a:pt x="1829217" y="1193470"/>
                      </a:lnTo>
                      <a:lnTo>
                        <a:pt x="1815845" y="1236541"/>
                      </a:lnTo>
                      <a:lnTo>
                        <a:pt x="1794687" y="1275516"/>
                      </a:lnTo>
                      <a:lnTo>
                        <a:pt x="1766665" y="1309474"/>
                      </a:lnTo>
                      <a:lnTo>
                        <a:pt x="1732701" y="1337492"/>
                      </a:lnTo>
                      <a:lnTo>
                        <a:pt x="1693719" y="1358648"/>
                      </a:lnTo>
                      <a:lnTo>
                        <a:pt x="1650641" y="1372018"/>
                      </a:lnTo>
                      <a:lnTo>
                        <a:pt x="1604390" y="1376680"/>
                      </a:lnTo>
                      <a:lnTo>
                        <a:pt x="229488" y="1376680"/>
                      </a:lnTo>
                      <a:lnTo>
                        <a:pt x="183238" y="1372018"/>
                      </a:lnTo>
                      <a:lnTo>
                        <a:pt x="140160" y="1358648"/>
                      </a:lnTo>
                      <a:lnTo>
                        <a:pt x="101178" y="1337492"/>
                      </a:lnTo>
                      <a:lnTo>
                        <a:pt x="67214" y="1309474"/>
                      </a:lnTo>
                      <a:lnTo>
                        <a:pt x="39192" y="1275516"/>
                      </a:lnTo>
                      <a:lnTo>
                        <a:pt x="18034" y="1236541"/>
                      </a:lnTo>
                      <a:lnTo>
                        <a:pt x="4662" y="1193470"/>
                      </a:lnTo>
                      <a:lnTo>
                        <a:pt x="0" y="1147229"/>
                      </a:lnTo>
                      <a:lnTo>
                        <a:pt x="0" y="229488"/>
                      </a:lnTo>
                      <a:close/>
                    </a:path>
                  </a:pathLst>
                </a:custGeom>
                <a:ln w="6350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object 48"/>
              <p:cNvSpPr txBox="1"/>
              <p:nvPr/>
            </p:nvSpPr>
            <p:spPr>
              <a:xfrm>
                <a:off x="7429800" y="4817514"/>
                <a:ext cx="1441450" cy="18732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Secondary</a:t>
                </a:r>
                <a:r>
                  <a:rPr kumimoji="0" sz="1050" b="1" i="0" u="none" strike="noStrike" kern="0" cap="none" spc="-7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05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Endpoints:</a:t>
                </a:r>
                <a:endParaRPr kumimoji="0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1" name="object 49"/>
              <p:cNvSpPr txBox="1"/>
              <p:nvPr/>
            </p:nvSpPr>
            <p:spPr>
              <a:xfrm>
                <a:off x="7321803" y="5013076"/>
                <a:ext cx="1713231" cy="1029769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287338" marR="0" lvl="0" indent="-233363" algn="l" defTabSz="914400" rtl="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>
                    <a:tab pos="268605" algn="l"/>
                    <a:tab pos="269240" algn="l"/>
                  </a:tabLst>
                  <a:defRPr/>
                </a:pP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Median</a:t>
                </a:r>
                <a:r>
                  <a:rPr kumimoji="0" sz="11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days</a:t>
                </a:r>
                <a:r>
                  <a:rPr kumimoji="0" sz="1100" b="1" i="0" u="none" strike="noStrike" kern="0" cap="none" spc="-3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LOS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287338" marR="5080" lvl="0" indent="-233363" algn="l" defTabSz="914400" rtl="0" eaLnBrk="1" fontAlgn="auto" latinLnBrk="0" hangingPunct="1">
                  <a:lnSpc>
                    <a:spcPct val="100000"/>
                  </a:lnSpc>
                  <a:spcBef>
                    <a:spcPts val="5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>
                    <a:tab pos="268605" algn="l"/>
                    <a:tab pos="269240" algn="l"/>
                  </a:tabLst>
                  <a:defRPr/>
                </a:pP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%</a:t>
                </a:r>
                <a:r>
                  <a:rPr kumimoji="0" sz="1100" b="1" i="0" u="none" strike="noStrike" kern="0" cap="none" spc="-3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of</a:t>
                </a:r>
                <a:r>
                  <a:rPr kumimoji="0" sz="11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subjects</a:t>
                </a:r>
                <a:r>
                  <a:rPr kumimoji="0" sz="11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with</a:t>
                </a:r>
                <a:r>
                  <a:rPr kumimoji="0" sz="11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≥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moderate</a:t>
                </a:r>
                <a:r>
                  <a:rPr kumimoji="0" sz="1100" b="1" i="0" u="none" strike="noStrike" kern="0" cap="none" spc="-4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AR</a:t>
                </a:r>
                <a:r>
                  <a:rPr kumimoji="0" sz="1100" b="1" i="0" u="none" strike="noStrike" kern="0" cap="none" spc="-3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at </a:t>
                </a:r>
                <a:r>
                  <a:rPr kumimoji="0" sz="11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discharge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287338" marR="0" lvl="0" indent="-2333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>
                    <a:tab pos="268605" algn="l"/>
                    <a:tab pos="269240" algn="l"/>
                  </a:tabLst>
                  <a:defRPr/>
                </a:pP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Rate</a:t>
                </a:r>
                <a:r>
                  <a:rPr kumimoji="0" sz="11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of</a:t>
                </a:r>
                <a:r>
                  <a:rPr kumimoji="0" sz="11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new</a:t>
                </a:r>
                <a:r>
                  <a:rPr kumimoji="0" sz="11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PPI</a:t>
                </a:r>
                <a:r>
                  <a:rPr kumimoji="0" sz="1100" b="1" i="0" u="none" strike="noStrike" kern="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at</a:t>
                </a:r>
                <a:r>
                  <a:rPr kumimoji="0" lang="en-US" sz="1100" b="1" i="0" u="none" strike="noStrike" kern="0" cap="none" spc="-2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30</a:t>
                </a:r>
                <a:r>
                  <a:rPr kumimoji="0" sz="1100" b="1" i="0" u="none" strike="noStrike" kern="0" cap="none" spc="-1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sz="11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days</a:t>
                </a:r>
                <a:endParaRPr kumimoji="0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23" name="object 52"/>
              <p:cNvGrpSpPr/>
              <p:nvPr/>
            </p:nvGrpSpPr>
            <p:grpSpPr>
              <a:xfrm>
                <a:off x="5852159" y="2517127"/>
                <a:ext cx="2652014" cy="571766"/>
                <a:chOff x="5852159" y="2517127"/>
                <a:chExt cx="2652014" cy="571766"/>
              </a:xfrm>
            </p:grpSpPr>
            <p:pic>
              <p:nvPicPr>
                <p:cNvPr id="25" name="object 53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852159" y="2517127"/>
                  <a:ext cx="2652014" cy="571766"/>
                </a:xfrm>
                <a:prstGeom prst="rect">
                  <a:avLst/>
                </a:prstGeom>
              </p:spPr>
            </p:pic>
            <p:pic>
              <p:nvPicPr>
                <p:cNvPr id="26" name="object 54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5966459" y="2555240"/>
                  <a:ext cx="2461514" cy="518413"/>
                </a:xfrm>
                <a:prstGeom prst="rect">
                  <a:avLst/>
                </a:prstGeom>
              </p:spPr>
            </p:pic>
            <p:sp>
              <p:nvSpPr>
                <p:cNvPr id="27" name="object 55"/>
                <p:cNvSpPr/>
                <p:nvPr/>
              </p:nvSpPr>
              <p:spPr>
                <a:xfrm>
                  <a:off x="5882639" y="2547620"/>
                  <a:ext cx="2540000" cy="459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459739">
                      <a:moveTo>
                        <a:pt x="2463418" y="0"/>
                      </a:moveTo>
                      <a:lnTo>
                        <a:pt x="76581" y="0"/>
                      </a:lnTo>
                      <a:lnTo>
                        <a:pt x="46773" y="6018"/>
                      </a:lnTo>
                      <a:lnTo>
                        <a:pt x="22431" y="22431"/>
                      </a:lnTo>
                      <a:lnTo>
                        <a:pt x="6018" y="46773"/>
                      </a:lnTo>
                      <a:lnTo>
                        <a:pt x="0" y="76580"/>
                      </a:lnTo>
                      <a:lnTo>
                        <a:pt x="0" y="383158"/>
                      </a:lnTo>
                      <a:lnTo>
                        <a:pt x="6018" y="412966"/>
                      </a:lnTo>
                      <a:lnTo>
                        <a:pt x="22431" y="437308"/>
                      </a:lnTo>
                      <a:lnTo>
                        <a:pt x="46773" y="453721"/>
                      </a:lnTo>
                      <a:lnTo>
                        <a:pt x="76581" y="459739"/>
                      </a:lnTo>
                      <a:lnTo>
                        <a:pt x="2463418" y="459739"/>
                      </a:lnTo>
                      <a:lnTo>
                        <a:pt x="2493226" y="453721"/>
                      </a:lnTo>
                      <a:lnTo>
                        <a:pt x="2517568" y="437308"/>
                      </a:lnTo>
                      <a:lnTo>
                        <a:pt x="2533981" y="412966"/>
                      </a:lnTo>
                      <a:lnTo>
                        <a:pt x="2540000" y="383158"/>
                      </a:lnTo>
                      <a:lnTo>
                        <a:pt x="2540000" y="76580"/>
                      </a:lnTo>
                      <a:lnTo>
                        <a:pt x="2533981" y="46773"/>
                      </a:lnTo>
                      <a:lnTo>
                        <a:pt x="2517568" y="22431"/>
                      </a:lnTo>
                      <a:lnTo>
                        <a:pt x="2493226" y="6018"/>
                      </a:lnTo>
                      <a:lnTo>
                        <a:pt x="2463418" y="0"/>
                      </a:lnTo>
                      <a:close/>
                    </a:path>
                  </a:pathLst>
                </a:custGeom>
                <a:solidFill>
                  <a:srgbClr val="3EFFFA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Medtronic Evolut PRO or Evolut Pro + device suitability inclusion criteria</a:t>
                  </a:r>
                  <a:endParaRPr kumimoji="0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9" name="object 27"/>
            <p:cNvSpPr/>
            <p:nvPr/>
          </p:nvSpPr>
          <p:spPr>
            <a:xfrm>
              <a:off x="2589607" y="2616651"/>
              <a:ext cx="3210560" cy="370840"/>
            </a:xfrm>
            <a:custGeom>
              <a:avLst/>
              <a:gdLst/>
              <a:ahLst/>
              <a:cxnLst/>
              <a:rect l="l" t="t" r="r" b="b"/>
              <a:pathLst>
                <a:path w="3210560" h="370839">
                  <a:moveTo>
                    <a:pt x="3148711" y="0"/>
                  </a:moveTo>
                  <a:lnTo>
                    <a:pt x="61849" y="0"/>
                  </a:lnTo>
                  <a:lnTo>
                    <a:pt x="37772" y="4859"/>
                  </a:lnTo>
                  <a:lnTo>
                    <a:pt x="18113" y="18113"/>
                  </a:lnTo>
                  <a:lnTo>
                    <a:pt x="4859" y="37772"/>
                  </a:lnTo>
                  <a:lnTo>
                    <a:pt x="0" y="61849"/>
                  </a:lnTo>
                  <a:lnTo>
                    <a:pt x="0" y="308990"/>
                  </a:lnTo>
                  <a:lnTo>
                    <a:pt x="4859" y="333067"/>
                  </a:lnTo>
                  <a:lnTo>
                    <a:pt x="18113" y="352726"/>
                  </a:lnTo>
                  <a:lnTo>
                    <a:pt x="37772" y="365980"/>
                  </a:lnTo>
                  <a:lnTo>
                    <a:pt x="61849" y="370839"/>
                  </a:lnTo>
                  <a:lnTo>
                    <a:pt x="3148711" y="370839"/>
                  </a:lnTo>
                  <a:lnTo>
                    <a:pt x="3172787" y="365980"/>
                  </a:lnTo>
                  <a:lnTo>
                    <a:pt x="3192446" y="352726"/>
                  </a:lnTo>
                  <a:lnTo>
                    <a:pt x="3205700" y="333067"/>
                  </a:lnTo>
                  <a:lnTo>
                    <a:pt x="3210560" y="308990"/>
                  </a:lnTo>
                  <a:lnTo>
                    <a:pt x="3210560" y="61849"/>
                  </a:lnTo>
                  <a:lnTo>
                    <a:pt x="3205700" y="37772"/>
                  </a:lnTo>
                  <a:lnTo>
                    <a:pt x="3192446" y="18113"/>
                  </a:lnTo>
                  <a:lnTo>
                    <a:pt x="3172787" y="4859"/>
                  </a:lnTo>
                  <a:lnTo>
                    <a:pt x="3148711" y="0"/>
                  </a:lnTo>
                  <a:close/>
                </a:path>
              </a:pathLst>
            </a:custGeom>
            <a:solidFill>
              <a:srgbClr val="006699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Attempted Procedures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object 41"/>
            <p:cNvSpPr txBox="1"/>
            <p:nvPr/>
          </p:nvSpPr>
          <p:spPr>
            <a:xfrm>
              <a:off x="834878" y="2384483"/>
              <a:ext cx="3067750" cy="19152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lvl="0" indent="198120" algn="l" defTabSz="914400" rtl="0" eaLnBrk="1" fontAlgn="auto" latinLnBrk="0" hangingPunct="1">
                <a:lnSpc>
                  <a:spcPct val="1111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50" b="1" i="1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“Optimized”</a:t>
              </a:r>
              <a:r>
                <a:rPr kumimoji="0" sz="10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50" b="1" i="1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post- </a:t>
              </a:r>
              <a:r>
                <a:rPr kumimoji="0" sz="1050" b="1" i="1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procedure</a:t>
              </a:r>
              <a:r>
                <a:rPr kumimoji="0" sz="1050" b="1" i="1" u="none" strike="noStrike" kern="0" cap="none" spc="-1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care</a:t>
              </a:r>
              <a:r>
                <a:rPr kumimoji="0" sz="1050" b="1" i="1" u="none" strike="noStrike" kern="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50" b="1" i="1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pathway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object 41"/>
            <p:cNvSpPr txBox="1"/>
            <p:nvPr/>
          </p:nvSpPr>
          <p:spPr>
            <a:xfrm>
              <a:off x="761999" y="2734075"/>
              <a:ext cx="1771151" cy="19152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lvl="0" indent="198120" algn="l" defTabSz="914400" rtl="0" eaLnBrk="1" fontAlgn="auto" latinLnBrk="0" hangingPunct="1">
                <a:lnSpc>
                  <a:spcPct val="1111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50" b="1" i="1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“Optimized”</a:t>
              </a:r>
              <a:r>
                <a:rPr kumimoji="0" sz="10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50" b="1" i="1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procedure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800167" y="2805953"/>
              <a:ext cx="548639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4404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Optimized TAVI Care Pathway with Evolut PRO/PRO+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3532092" y="1822052"/>
            <a:ext cx="3209365" cy="33624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 marR="508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Valve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deployment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 technique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508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BAV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required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82105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Avoid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 anesthesia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82105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49974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transfemoral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</a:t>
            </a:r>
            <a:r>
              <a:rPr kumimoji="0" sz="18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49974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Minimize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188259" y="1300400"/>
            <a:ext cx="2952303" cy="408445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330835" marR="0" lvl="0" indent="0" algn="ctr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Procedure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188259" y="1832530"/>
            <a:ext cx="2952303" cy="19659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286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227965" algn="l"/>
                <a:tab pos="228600" algn="l"/>
              </a:tabLst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lead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ECG</a:t>
            </a:r>
            <a:endParaRPr kumimoji="0" lang="en-US" sz="1800" b="1" i="0" u="none" strike="noStrike" kern="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227965" algn="l"/>
                <a:tab pos="2286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508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227965" algn="l"/>
                <a:tab pos="2286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Early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discharge</a:t>
            </a:r>
            <a:r>
              <a:rPr kumimoji="0" sz="1800" b="1" i="0" u="none" strike="noStrike" kern="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disciplinary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508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227965" algn="l"/>
                <a:tab pos="2286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227965" algn="l"/>
                <a:tab pos="2286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Screening</a:t>
            </a:r>
            <a:r>
              <a:rPr kumimoji="0" sz="1800" b="1" i="0" u="none" strike="noStrike" kern="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checklist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3532093" y="1297859"/>
            <a:ext cx="3209365" cy="40780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0226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Peri-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Procedure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7132989" y="1292780"/>
            <a:ext cx="2979199" cy="40652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269875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Post-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Procedure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7132987" y="1810622"/>
            <a:ext cx="2979201" cy="389209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lead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ECG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ours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pre-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existing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BBB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ECG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remove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lines*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Mobilize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4-6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</a:t>
            </a:r>
            <a:r>
              <a:rPr kumimoji="0" sz="1800" b="1" i="0" u="none" strike="noStrike" kern="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PACU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stepdown</a:t>
            </a:r>
            <a:r>
              <a:rPr kumimoji="0" sz="18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ICU</a:t>
            </a:r>
            <a:endParaRPr kumimoji="0" lang="en-US" sz="1800" b="1" i="0" u="none" strike="noStrike" kern="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233363" algn="l"/>
                <a:tab pos="241300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TTE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ECG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discharge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582706" y="6151336"/>
            <a:ext cx="910814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conduction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disturbance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</a:t>
            </a:r>
            <a:r>
              <a:rPr kumimoji="0" sz="11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1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pre-existing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RBBB</a:t>
            </a:r>
            <a:r>
              <a:rPr kumimoji="0" sz="110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ECG</a:t>
            </a:r>
            <a:r>
              <a:rPr kumimoji="0" sz="110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</a:t>
            </a:r>
            <a:r>
              <a:rPr kumimoji="0" sz="11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QRS</a:t>
            </a:r>
            <a:r>
              <a:rPr kumimoji="0" sz="11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≥20</a:t>
            </a:r>
            <a:r>
              <a:rPr kumimoji="0" sz="110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ms)</a:t>
            </a:r>
            <a:endParaRPr kumimoji="0" sz="11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531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4"/>
          <p:cNvSpPr txBox="1"/>
          <p:nvPr/>
        </p:nvSpPr>
        <p:spPr>
          <a:xfrm>
            <a:off x="506503" y="3765772"/>
            <a:ext cx="9710922" cy="27674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>
                <a:tab pos="167640" algn="l"/>
              </a:tabLst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Steps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>
                <a:tab pos="167640" algn="l"/>
              </a:tabLst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deployment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projection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NCC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endParaRPr kumimoji="0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Deploy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800" b="1" i="0" u="none" strike="noStrike" kern="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marker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band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positioned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mid-pigtail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endParaRPr kumimoji="0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endParaRPr kumimoji="0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Roll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LAO.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Remove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remaining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parallax.</a:t>
            </a:r>
            <a:r>
              <a:rPr kumimoji="0" sz="18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Estimated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LCC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endParaRPr kumimoji="0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Redeployment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view,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8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applicable</a:t>
            </a:r>
            <a:endParaRPr kumimoji="0" lang="en-US" sz="18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endParaRPr kumimoji="0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AutoNum type="arabicPeriod"/>
              <a:tabLst>
                <a:tab pos="233363" algn="l"/>
              </a:tabLst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the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NCC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Cusp Overlap Technique with Evolut PRO/PRO+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pic>
        <p:nvPicPr>
          <p:cNvPr id="6" name="object 13"/>
          <p:cNvPicPr/>
          <p:nvPr/>
        </p:nvPicPr>
        <p:blipFill rotWithShape="1">
          <a:blip r:embed="rId2" cstate="print"/>
          <a:srcRect b="29963"/>
          <a:stretch/>
        </p:blipFill>
        <p:spPr>
          <a:xfrm>
            <a:off x="1192304" y="1176732"/>
            <a:ext cx="7906869" cy="2619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613" y="6600255"/>
            <a:ext cx="3514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*Use</a:t>
            </a:r>
            <a:r>
              <a:rPr kumimoji="0" lang="en-US" sz="1000" b="1" i="1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10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Lunderquist</a:t>
            </a:r>
            <a:r>
              <a:rPr kumimoji="0" lang="en-US" sz="10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guidewire</a:t>
            </a:r>
            <a:r>
              <a:rPr kumimoji="0" lang="en-US" sz="1000" b="1" i="1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highly </a:t>
            </a:r>
            <a:r>
              <a:rPr kumimoji="0" lang="en-US" sz="10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recommended.</a:t>
            </a:r>
            <a:endParaRPr kumimoji="0" lang="en-US" sz="1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18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390" y="711830"/>
            <a:ext cx="100613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Presentation: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Chest pain, worsening NYHA Class III symptoms of heart failure for last few months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PMH: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ypertension, hyperlipidemia, non-obstructive CAD,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HEpEF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s/p bio-prosthetic aortic valve replacement 2007 (23mm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Perimount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2800Valve), peripheral venous stents </a:t>
            </a:r>
            <a:r>
              <a:rPr lang="en-US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 and LLE 2022 (on AC)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Medications: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Lisinopril, Atorvastatin, Furosemide,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Rivaroxaban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Labs: </a:t>
            </a:r>
            <a:r>
              <a:rPr kumimoji="0" lang="sk-SK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Hgb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7.6</a:t>
            </a:r>
            <a:r>
              <a:rPr kumimoji="0" lang="sk-SK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PLT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235</a:t>
            </a:r>
            <a:r>
              <a:rPr kumimoji="0" lang="sk-SK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K, K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4.5</a:t>
            </a:r>
            <a:r>
              <a:rPr kumimoji="0" lang="sk-SK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Cr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1.04</a:t>
            </a:r>
            <a:r>
              <a:rPr kumimoji="0" lang="sk-SK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INR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1.6</a:t>
            </a:r>
            <a:endParaRPr kumimoji="0" lang="sk-SK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EKG (6/24/22):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Sinus rhythm, first degree AV block, PVC, RBBB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TTE (6/23/22):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evere bioprosthetic AS (PG/MG/PV: 85/51/4.6), mild to moderate MR, and mild TR. LVEF 50%. 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TEE (6/24/22):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evere bio-prosthetic AS and moderate AI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Cath (6/22/22):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Non-Obstructive coronary artery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6644" y="768553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161" y="52177"/>
            <a:ext cx="10136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Structural Heart Live Case # 48: RR, 80 y/o 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4356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0" y="8376"/>
            <a:ext cx="10287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Patient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sp>
        <p:nvSpPr>
          <p:cNvPr id="47" name="object 50"/>
          <p:cNvSpPr txBox="1"/>
          <p:nvPr/>
        </p:nvSpPr>
        <p:spPr>
          <a:xfrm>
            <a:off x="1704435" y="6158496"/>
            <a:ext cx="506391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*10.4%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screen</a:t>
            </a: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failure</a:t>
            </a:r>
            <a:r>
              <a:rPr kumimoji="0" sz="1200" b="1" i="0" u="none" strike="noStrike" kern="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roll-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200" b="1" i="0" u="none" strike="noStrike" kern="0" cap="none" spc="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</a:t>
            </a:r>
            <a:r>
              <a:rPr kumimoji="0" sz="1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cohort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169461" y="914403"/>
            <a:ext cx="6956612" cy="5020235"/>
            <a:chOff x="2435854" y="1119803"/>
            <a:chExt cx="6170265" cy="4439896"/>
          </a:xfrm>
        </p:grpSpPr>
        <p:sp>
          <p:nvSpPr>
            <p:cNvPr id="43" name="object 36"/>
            <p:cNvSpPr txBox="1"/>
            <p:nvPr/>
          </p:nvSpPr>
          <p:spPr>
            <a:xfrm>
              <a:off x="2446831" y="1123425"/>
              <a:ext cx="2262478" cy="596317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91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Roll-</a:t>
              </a:r>
              <a:r>
                <a:rPr kumimoji="0" sz="18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in*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N=104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bject 48"/>
            <p:cNvSpPr txBox="1"/>
            <p:nvPr/>
          </p:nvSpPr>
          <p:spPr>
            <a:xfrm>
              <a:off x="2444819" y="4687024"/>
              <a:ext cx="2262478" cy="872675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275" rIns="0" bIns="0" rtlCol="0" anchor="ctr">
              <a:spAutoFit/>
            </a:bodyPr>
            <a:lstStyle/>
            <a:p>
              <a:pPr marL="539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30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Days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53975" marR="448309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  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94.2%</a:t>
              </a:r>
              <a:endPara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53975" marR="448309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   (98/104)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" name="object 36"/>
            <p:cNvSpPr txBox="1"/>
            <p:nvPr/>
          </p:nvSpPr>
          <p:spPr>
            <a:xfrm>
              <a:off x="2435854" y="2711839"/>
              <a:ext cx="2262478" cy="950260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91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Discharge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100%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(104/104)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9" name="object 36"/>
            <p:cNvSpPr txBox="1"/>
            <p:nvPr/>
          </p:nvSpPr>
          <p:spPr>
            <a:xfrm>
              <a:off x="5485866" y="1119803"/>
              <a:ext cx="2262478" cy="596317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91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Main Cohort</a:t>
              </a:r>
              <a:r>
                <a:rPr kumimoji="0" sz="18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*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N=</a:t>
              </a: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400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0" name="object 36"/>
            <p:cNvSpPr txBox="1"/>
            <p:nvPr/>
          </p:nvSpPr>
          <p:spPr>
            <a:xfrm>
              <a:off x="5501788" y="2720799"/>
              <a:ext cx="2262478" cy="950260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91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Discharge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100%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(399/399)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93701" y="2011038"/>
              <a:ext cx="817971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Died: 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384734" y="3884659"/>
              <a:ext cx="1221385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Died: 2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Withdrew: 2  </a:t>
              </a:r>
            </a:p>
          </p:txBody>
        </p:sp>
        <p:sp>
          <p:nvSpPr>
            <p:cNvPr id="53" name="object 48"/>
            <p:cNvSpPr txBox="1"/>
            <p:nvPr/>
          </p:nvSpPr>
          <p:spPr>
            <a:xfrm>
              <a:off x="5501788" y="4682895"/>
              <a:ext cx="2262478" cy="872675"/>
            </a:xfrm>
            <a:prstGeom prst="rect">
              <a:avLst/>
            </a:prstGeom>
            <a:gradFill flip="none" rotWithShape="1">
              <a:gsLst>
                <a:gs pos="0">
                  <a:srgbClr val="809ED2">
                    <a:shade val="30000"/>
                    <a:satMod val="115000"/>
                  </a:srgbClr>
                </a:gs>
                <a:gs pos="50000">
                  <a:srgbClr val="809ED2">
                    <a:shade val="67500"/>
                    <a:satMod val="115000"/>
                  </a:srgbClr>
                </a:gs>
                <a:gs pos="100000">
                  <a:srgbClr val="809E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p:spPr>
          <p:txBody>
            <a:bodyPr vert="horz" wrap="square" lIns="0" tIns="41275" rIns="0" bIns="0" rtlCol="0" anchor="ctr">
              <a:spAutoFit/>
            </a:bodyPr>
            <a:lstStyle/>
            <a:p>
              <a:pPr marL="539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30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Days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53975" marR="448309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  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9</a:t>
              </a: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3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.2%</a:t>
              </a:r>
              <a:endPara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  <a:p>
              <a:pPr marL="53975" marR="448309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   (368/395)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 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3576058" y="1775011"/>
              <a:ext cx="0" cy="87946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3576058" y="3747247"/>
              <a:ext cx="0" cy="89495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6617105" y="1775011"/>
              <a:ext cx="0" cy="90096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6608142" y="3729323"/>
              <a:ext cx="0" cy="90096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644000" y="2164926"/>
              <a:ext cx="69809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6626072" y="4146269"/>
              <a:ext cx="73395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969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3769" y="770970"/>
          <a:ext cx="9699812" cy="5593970"/>
        </p:xfrm>
        <a:graphic>
          <a:graphicData uri="http://schemas.openxmlformats.org/drawingml/2006/table">
            <a:tbl>
              <a:tblPr firstRow="1" bandRow="1"/>
              <a:tblGrid>
                <a:gridCol w="4349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1355">
                        <a:lnSpc>
                          <a:spcPts val="1989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Roll-</a:t>
                      </a: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94995">
                        <a:lnSpc>
                          <a:spcPts val="209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(N=104)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3335" algn="ctr">
                        <a:lnSpc>
                          <a:spcPts val="1989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</a:t>
                      </a:r>
                      <a:r>
                        <a:rPr sz="18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2065" algn="ctr">
                        <a:lnSpc>
                          <a:spcPts val="209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(N=400)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0489">
                        <a:lnSpc>
                          <a:spcPts val="1989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17170">
                        <a:lnSpc>
                          <a:spcPts val="209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(N=504)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5720">
                        <a:lnSpc>
                          <a:spcPts val="1650"/>
                        </a:lnSpc>
                        <a:spcBef>
                          <a:spcPts val="550"/>
                        </a:spcBef>
                      </a:pPr>
                      <a:r>
                        <a:rPr sz="14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sz="14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sz="14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</a:t>
                      </a:r>
                      <a:r>
                        <a:rPr sz="14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</a:t>
                      </a:r>
                      <a:r>
                        <a:rPr sz="14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(minutes)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2434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121.5</a:t>
                      </a:r>
                      <a:r>
                        <a:rPr sz="14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34.6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112.8</a:t>
                      </a:r>
                      <a:r>
                        <a:rPr sz="14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9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38.1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114.6</a:t>
                      </a:r>
                      <a:r>
                        <a:rPr sz="14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5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Femoral</a:t>
                      </a:r>
                      <a:r>
                        <a:rPr sz="1400" b="1" spc="-7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</a:t>
                      </a:r>
                      <a:r>
                        <a:rPr sz="14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180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06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9209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5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Lunderquist</a:t>
                      </a:r>
                      <a:r>
                        <a:rPr sz="1400" b="1" spc="-5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extra-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stiff</a:t>
                      </a:r>
                      <a:r>
                        <a:rPr sz="14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</a:t>
                      </a:r>
                      <a:r>
                        <a:rPr sz="14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06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86.7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0640">
                        <a:lnSpc>
                          <a:spcPts val="165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Anesthesia</a:t>
                      </a:r>
                      <a:r>
                        <a:rPr sz="1400" b="1" spc="-8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6379">
                        <a:lnSpc>
                          <a:spcPts val="165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Conscious</a:t>
                      </a:r>
                      <a:r>
                        <a:rPr sz="1400" b="1" spc="-5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sedation/MAC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85.6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84.3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6379">
                        <a:lnSpc>
                          <a:spcPts val="165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</a:t>
                      </a:r>
                      <a:r>
                        <a:rPr sz="1400" b="1" spc="-7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anesthesia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45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Bioprosthesis</a:t>
                      </a:r>
                      <a:r>
                        <a:rPr sz="1400" b="1" spc="-6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6379">
                        <a:lnSpc>
                          <a:spcPts val="1645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18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8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85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6379">
                        <a:lnSpc>
                          <a:spcPts val="1645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sz="1400" b="1" spc="-3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PRO+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34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90.4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33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11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45"/>
                        </a:lnSpc>
                        <a:spcBef>
                          <a:spcPts val="56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</a:t>
                      </a:r>
                      <a:r>
                        <a:rPr sz="14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BAV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46.2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45"/>
                        </a:lnSpc>
                        <a:spcBef>
                          <a:spcPts val="56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Post-dilatation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39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Embolic</a:t>
                      </a:r>
                      <a:r>
                        <a:rPr sz="14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</a:t>
                      </a:r>
                      <a:r>
                        <a:rPr sz="14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</a:t>
                      </a:r>
                      <a:r>
                        <a:rPr sz="1400" b="1" spc="-4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49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34.6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4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270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4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48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33.9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4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8260">
                        <a:lnSpc>
                          <a:spcPts val="1639"/>
                        </a:lnSpc>
                        <a:spcBef>
                          <a:spcPts val="565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</a:t>
                      </a:r>
                      <a:r>
                        <a:rPr sz="1400" b="1" spc="-3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depth,</a:t>
                      </a:r>
                      <a:r>
                        <a:rPr sz="1400" b="1" spc="-3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NCC</a:t>
                      </a:r>
                      <a:r>
                        <a:rPr sz="1400" b="1" spc="-4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(mm),</a:t>
                      </a:r>
                      <a:r>
                        <a:rPr sz="1400" b="1" spc="-5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75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2434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8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9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857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r>
                        <a:rPr sz="14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sz="1400" b="1" spc="-1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  <a:endParaRPr sz="14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Resheathing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370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39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75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2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r>
                        <a:rPr sz="14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recapture</a:t>
                      </a:r>
                      <a:r>
                        <a:rPr sz="14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3370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39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27.8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75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4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 anchor="ctr">
                    <a:lnL>
                      <a:noFill/>
                    </a:lnL>
                    <a:lnR>
                      <a:noFill/>
                    </a:lnR>
                    <a:lnT w="1270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98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5" name="object 4"/>
          <p:cNvGraphicFramePr>
            <a:graphicFrameLocks noGrp="1"/>
          </p:cNvGraphicFramePr>
          <p:nvPr/>
        </p:nvGraphicFramePr>
        <p:xfrm>
          <a:off x="431677" y="708208"/>
          <a:ext cx="9465357" cy="5674662"/>
        </p:xfrm>
        <a:graphic>
          <a:graphicData uri="http://schemas.openxmlformats.org/drawingml/2006/table">
            <a:tbl>
              <a:tblPr firstRow="1" bandRow="1"/>
              <a:tblGrid>
                <a:gridCol w="458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19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6215">
                        <a:lnSpc>
                          <a:spcPts val="203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Roll-</a:t>
                      </a:r>
                      <a:r>
                        <a:rPr sz="18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(N=104)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ts val="2035"/>
                        </a:lnSpc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(N=400)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290">
                        <a:lnSpc>
                          <a:spcPts val="203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7970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(N=504)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Conduction</a:t>
                      </a:r>
                      <a:r>
                        <a:rPr sz="1600" b="1" spc="-5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Disturbance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33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changes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33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069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9850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RBBB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sz="16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changes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33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1435" algn="ctr">
                        <a:lnSpc>
                          <a:spcPts val="184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84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9215" algn="ctr">
                        <a:lnSpc>
                          <a:spcPts val="184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onset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LBBB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33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1435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9215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changes</a:t>
                      </a:r>
                      <a:r>
                        <a:rPr sz="1600" b="1" spc="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pre-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RBBB,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62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LBBB,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IVCD,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575" b="1" baseline="2645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sz="1575" b="1" spc="202" baseline="2645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degree</a:t>
                      </a:r>
                      <a:r>
                        <a:rPr sz="1600" b="1" spc="-9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778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069" algn="ctr">
                        <a:lnSpc>
                          <a:spcPts val="1845"/>
                        </a:lnSpc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84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9850" algn="ctr">
                        <a:lnSpc>
                          <a:spcPts val="1845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Peri-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HAVB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33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1435" algn="ctr">
                        <a:lnSpc>
                          <a:spcPts val="1850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065" algn="ctr">
                        <a:lnSpc>
                          <a:spcPts val="1850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9215" algn="ctr">
                        <a:lnSpc>
                          <a:spcPts val="1850"/>
                        </a:lnSpc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</a:t>
                      </a:r>
                      <a:r>
                        <a:rPr sz="1600" b="1" spc="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ICU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70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7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048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6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valves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implanted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70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7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112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70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7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048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970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sz="1600" b="1" spc="-1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sz="1600" b="1" spc="-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stay</a:t>
                      </a:r>
                      <a:r>
                        <a:rPr sz="1600" b="1" spc="-1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(median</a:t>
                      </a:r>
                      <a:r>
                        <a:rPr sz="16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days)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705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75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0485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Discharged</a:t>
                      </a:r>
                      <a:r>
                        <a:rPr sz="1600" b="1" spc="-4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sz="1600" b="1" spc="-4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</a:t>
                      </a:r>
                      <a:r>
                        <a:rPr sz="1600" b="1" spc="-3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Holter</a:t>
                      </a:r>
                      <a:r>
                        <a:rPr sz="1600" b="1" spc="-25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705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5875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1120" algn="ctr">
                        <a:lnSpc>
                          <a:spcPts val="1880"/>
                        </a:lnSpc>
                        <a:spcBef>
                          <a:spcPts val="155"/>
                        </a:spcBef>
                      </a:pPr>
                      <a:r>
                        <a:rPr sz="1600" b="1" spc="-20" dirty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</a:t>
                      </a:r>
                      <a:endParaRPr sz="1600" b="1" dirty="0">
                        <a:solidFill>
                          <a:srgbClr val="00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 anchor="ctr">
                    <a:lnL>
                      <a:noFill/>
                    </a:lnL>
                    <a:lnR>
                      <a:noFill/>
                    </a:lnR>
                    <a:lnT w="19050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907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PRO: 30-Day Clinical 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448235" y="726141"/>
          <a:ext cx="9448800" cy="567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775" y="3445479"/>
            <a:ext cx="485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91844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30-Day Clinical 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85751" y="694603"/>
          <a:ext cx="9801224" cy="567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362656"/>
            <a:ext cx="485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170434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0" y="8376"/>
            <a:ext cx="102870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Compliance with Key Cusp Overlap Steps (Main Cohort)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352425" y="1438275"/>
          <a:ext cx="961072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50" y="3676650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53043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Hemodynamics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40" name="object 39"/>
          <p:cNvGraphicFramePr>
            <a:graphicFrameLocks noGrp="1"/>
          </p:cNvGraphicFramePr>
          <p:nvPr/>
        </p:nvGraphicFramePr>
        <p:xfrm>
          <a:off x="934085" y="5235526"/>
          <a:ext cx="6433818" cy="462280"/>
        </p:xfrm>
        <a:graphic>
          <a:graphicData uri="http://schemas.openxmlformats.org/drawingml/2006/table">
            <a:tbl>
              <a:tblPr firstRow="1" bandRow="1"/>
              <a:tblGrid>
                <a:gridCol w="212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ts val="1545"/>
                        </a:lnSpc>
                      </a:pPr>
                      <a:r>
                        <a:rPr sz="1400" b="1" spc="-10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AV</a:t>
                      </a:r>
                      <a:r>
                        <a:rPr sz="1400" b="1" spc="-70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Mean</a:t>
                      </a:r>
                      <a:r>
                        <a:rPr sz="1400" b="1" spc="-45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Gradient</a:t>
                      </a:r>
                      <a:endParaRPr sz="1400" b="1" dirty="0">
                        <a:solidFill>
                          <a:srgbClr val="66FF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0690">
                        <a:lnSpc>
                          <a:spcPts val="1545"/>
                        </a:lnSpc>
                      </a:pPr>
                      <a:r>
                        <a:rPr sz="1400" b="1" spc="-25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389</a:t>
                      </a:r>
                      <a:endParaRPr sz="1400" b="1" dirty="0">
                        <a:solidFill>
                          <a:srgbClr val="66FF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ts val="1545"/>
                        </a:lnSpc>
                      </a:pPr>
                      <a:r>
                        <a:rPr sz="1400" b="1" spc="-25" dirty="0">
                          <a:solidFill>
                            <a:srgbClr val="66FFFF"/>
                          </a:solidFill>
                          <a:latin typeface="Arial"/>
                          <a:cs typeface="Arial"/>
                        </a:rPr>
                        <a:t>380</a:t>
                      </a:r>
                      <a:endParaRPr sz="1400" b="1" dirty="0">
                        <a:solidFill>
                          <a:srgbClr val="66FFF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0">
                        <a:lnSpc>
                          <a:spcPts val="1595"/>
                        </a:lnSpc>
                        <a:spcBef>
                          <a:spcPts val="125"/>
                        </a:spcBef>
                      </a:pPr>
                      <a:r>
                        <a:rPr sz="1400" b="1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Effective</a:t>
                      </a:r>
                      <a:r>
                        <a:rPr sz="1400" b="1" spc="-70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Orifice</a:t>
                      </a:r>
                      <a:r>
                        <a:rPr sz="1400" b="1" spc="-95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400" b="1" dirty="0">
                        <a:solidFill>
                          <a:srgbClr val="ADDB7B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0690">
                        <a:lnSpc>
                          <a:spcPts val="1595"/>
                        </a:lnSpc>
                        <a:spcBef>
                          <a:spcPts val="125"/>
                        </a:spcBef>
                      </a:pPr>
                      <a:r>
                        <a:rPr sz="1400" b="1" spc="-25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321</a:t>
                      </a:r>
                      <a:endParaRPr sz="1400" b="1" dirty="0">
                        <a:solidFill>
                          <a:srgbClr val="ADDB7B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" algn="r">
                        <a:lnSpc>
                          <a:spcPts val="1595"/>
                        </a:lnSpc>
                        <a:spcBef>
                          <a:spcPts val="125"/>
                        </a:spcBef>
                      </a:pPr>
                      <a:r>
                        <a:rPr sz="1400" b="1" spc="-25" dirty="0">
                          <a:solidFill>
                            <a:srgbClr val="ADDB7B"/>
                          </a:solidFill>
                          <a:latin typeface="Arial"/>
                          <a:cs typeface="Arial"/>
                        </a:rPr>
                        <a:t>289</a:t>
                      </a:r>
                      <a:endParaRPr sz="1400" b="1" dirty="0">
                        <a:solidFill>
                          <a:srgbClr val="ADDB7B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object 42"/>
          <p:cNvSpPr txBox="1"/>
          <p:nvPr/>
        </p:nvSpPr>
        <p:spPr>
          <a:xfrm>
            <a:off x="1364614" y="6152752"/>
            <a:ext cx="802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Echocardiographic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1100" b="1" i="1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11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implanted</a:t>
            </a:r>
            <a:r>
              <a:rPr kumimoji="0" sz="1100" b="1" i="1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</a:t>
            </a:r>
            <a:r>
              <a:rPr kumimoji="0" sz="11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(N=398)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1" i="1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reviewed</a:t>
            </a:r>
            <a:r>
              <a:rPr kumimoji="0" sz="1100" b="1" i="1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1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1" i="1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11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</a:t>
            </a:r>
            <a:r>
              <a:rPr kumimoji="0" sz="1100" b="1" i="1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laboratory.</a:t>
            </a:r>
            <a:endParaRPr kumimoji="0" sz="11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34085" y="981075"/>
            <a:ext cx="8874727" cy="4228193"/>
            <a:chOff x="934085" y="1478915"/>
            <a:chExt cx="8874727" cy="3654153"/>
          </a:xfrm>
        </p:grpSpPr>
        <p:grpSp>
          <p:nvGrpSpPr>
            <p:cNvPr id="4" name="object 3"/>
            <p:cNvGrpSpPr/>
            <p:nvPr/>
          </p:nvGrpSpPr>
          <p:grpSpPr>
            <a:xfrm>
              <a:off x="1920557" y="1647507"/>
              <a:ext cx="6910705" cy="2854325"/>
              <a:chOff x="1082357" y="1742757"/>
              <a:chExt cx="6910705" cy="2854325"/>
            </a:xfrm>
          </p:grpSpPr>
          <p:sp>
            <p:nvSpPr>
              <p:cNvPr id="5" name="object 4"/>
              <p:cNvSpPr/>
              <p:nvPr/>
            </p:nvSpPr>
            <p:spPr>
              <a:xfrm>
                <a:off x="1087119" y="1747520"/>
                <a:ext cx="6901180" cy="2844800"/>
              </a:xfrm>
              <a:custGeom>
                <a:avLst/>
                <a:gdLst/>
                <a:ahLst/>
                <a:cxnLst/>
                <a:rect l="l" t="t" r="r" b="b"/>
                <a:pathLst>
                  <a:path w="6901180" h="2844800">
                    <a:moveTo>
                      <a:pt x="73660" y="2768599"/>
                    </a:moveTo>
                    <a:lnTo>
                      <a:pt x="73660" y="0"/>
                    </a:lnTo>
                  </a:path>
                  <a:path w="6901180" h="2844800">
                    <a:moveTo>
                      <a:pt x="0" y="2768599"/>
                    </a:moveTo>
                    <a:lnTo>
                      <a:pt x="73660" y="2768599"/>
                    </a:lnTo>
                  </a:path>
                  <a:path w="6901180" h="2844800">
                    <a:moveTo>
                      <a:pt x="0" y="2214879"/>
                    </a:moveTo>
                    <a:lnTo>
                      <a:pt x="73660" y="2214879"/>
                    </a:lnTo>
                  </a:path>
                  <a:path w="6901180" h="2844800">
                    <a:moveTo>
                      <a:pt x="0" y="1661159"/>
                    </a:moveTo>
                    <a:lnTo>
                      <a:pt x="73660" y="1661159"/>
                    </a:lnTo>
                  </a:path>
                  <a:path w="6901180" h="2844800">
                    <a:moveTo>
                      <a:pt x="0" y="1107439"/>
                    </a:moveTo>
                    <a:lnTo>
                      <a:pt x="73660" y="1107439"/>
                    </a:lnTo>
                  </a:path>
                  <a:path w="6901180" h="2844800">
                    <a:moveTo>
                      <a:pt x="0" y="553719"/>
                    </a:moveTo>
                    <a:lnTo>
                      <a:pt x="73660" y="553719"/>
                    </a:lnTo>
                  </a:path>
                  <a:path w="6901180" h="2844800">
                    <a:moveTo>
                      <a:pt x="0" y="0"/>
                    </a:moveTo>
                    <a:lnTo>
                      <a:pt x="73660" y="0"/>
                    </a:lnTo>
                  </a:path>
                  <a:path w="6901180" h="2844800">
                    <a:moveTo>
                      <a:pt x="73660" y="2768599"/>
                    </a:moveTo>
                    <a:lnTo>
                      <a:pt x="6901180" y="2768599"/>
                    </a:lnTo>
                  </a:path>
                  <a:path w="6901180" h="2844800">
                    <a:moveTo>
                      <a:pt x="73660" y="2768599"/>
                    </a:moveTo>
                    <a:lnTo>
                      <a:pt x="73660" y="2844799"/>
                    </a:lnTo>
                  </a:path>
                  <a:path w="6901180" h="2844800">
                    <a:moveTo>
                      <a:pt x="3487420" y="2768599"/>
                    </a:moveTo>
                    <a:lnTo>
                      <a:pt x="3487420" y="2844799"/>
                    </a:lnTo>
                  </a:path>
                  <a:path w="6901180" h="2844800">
                    <a:moveTo>
                      <a:pt x="6901180" y="2768599"/>
                    </a:moveTo>
                    <a:lnTo>
                      <a:pt x="6901180" y="2844799"/>
                    </a:ln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object 5"/>
              <p:cNvSpPr/>
              <p:nvPr/>
            </p:nvSpPr>
            <p:spPr>
              <a:xfrm>
                <a:off x="2866390" y="1969770"/>
                <a:ext cx="3413760" cy="1549400"/>
              </a:xfrm>
              <a:custGeom>
                <a:avLst/>
                <a:gdLst/>
                <a:ahLst/>
                <a:cxnLst/>
                <a:rect l="l" t="t" r="r" b="b"/>
                <a:pathLst>
                  <a:path w="3413760" h="1549400">
                    <a:moveTo>
                      <a:pt x="0" y="1549400"/>
                    </a:moveTo>
                    <a:lnTo>
                      <a:pt x="3413760" y="0"/>
                    </a:lnTo>
                  </a:path>
                </a:pathLst>
              </a:custGeom>
              <a:ln w="28575">
                <a:solidFill>
                  <a:srgbClr val="ADDB7B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object 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830385" y="3483546"/>
                <a:ext cx="73025" cy="73025"/>
              </a:xfrm>
              <a:prstGeom prst="rect">
                <a:avLst/>
              </a:prstGeom>
              <a:solidFill>
                <a:srgbClr val="ADDB7B"/>
              </a:solidFill>
            </p:spPr>
          </p:pic>
          <p:pic>
            <p:nvPicPr>
              <p:cNvPr id="8" name="object 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44145" y="1934146"/>
                <a:ext cx="73025" cy="73025"/>
              </a:xfrm>
              <a:prstGeom prst="rect">
                <a:avLst/>
              </a:prstGeom>
              <a:solidFill>
                <a:srgbClr val="ADDB7B"/>
              </a:solidFill>
            </p:spPr>
          </p:pic>
          <p:sp>
            <p:nvSpPr>
              <p:cNvPr id="9" name="object 8"/>
              <p:cNvSpPr/>
              <p:nvPr/>
            </p:nvSpPr>
            <p:spPr>
              <a:xfrm>
                <a:off x="2866390" y="2317750"/>
                <a:ext cx="3413760" cy="1744980"/>
              </a:xfrm>
              <a:custGeom>
                <a:avLst/>
                <a:gdLst/>
                <a:ahLst/>
                <a:cxnLst/>
                <a:rect l="l" t="t" r="r" b="b"/>
                <a:pathLst>
                  <a:path w="3413760" h="1744979">
                    <a:moveTo>
                      <a:pt x="0" y="0"/>
                    </a:moveTo>
                    <a:lnTo>
                      <a:pt x="3413760" y="1744980"/>
                    </a:lnTo>
                  </a:path>
                </a:pathLst>
              </a:custGeom>
              <a:ln w="28575">
                <a:solidFill>
                  <a:srgbClr val="66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30385" y="2282126"/>
                <a:ext cx="73025" cy="73025"/>
              </a:xfrm>
              <a:prstGeom prst="rect">
                <a:avLst/>
              </a:prstGeom>
              <a:solidFill>
                <a:srgbClr val="66FFFF"/>
              </a:solidFill>
              <a:ln>
                <a:solidFill>
                  <a:srgbClr val="66FFFF"/>
                </a:solidFill>
              </a:ln>
            </p:spPr>
          </p:pic>
          <p:pic>
            <p:nvPicPr>
              <p:cNvPr id="11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244145" y="4024566"/>
                <a:ext cx="73025" cy="73025"/>
              </a:xfrm>
              <a:prstGeom prst="rect">
                <a:avLst/>
              </a:prstGeom>
              <a:solidFill>
                <a:srgbClr val="66FFFF"/>
              </a:solidFill>
              <a:ln>
                <a:solidFill>
                  <a:srgbClr val="66FFFF"/>
                </a:solidFill>
              </a:ln>
            </p:spPr>
          </p:pic>
        </p:grpSp>
        <p:sp>
          <p:nvSpPr>
            <p:cNvPr id="12" name="object 11"/>
            <p:cNvSpPr txBox="1"/>
            <p:nvPr/>
          </p:nvSpPr>
          <p:spPr>
            <a:xfrm>
              <a:off x="2713101" y="3244596"/>
              <a:ext cx="875030" cy="2770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1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0.9±0.2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ADDB7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bject 12"/>
            <p:cNvSpPr txBox="1"/>
            <p:nvPr/>
          </p:nvSpPr>
          <p:spPr>
            <a:xfrm>
              <a:off x="7222109" y="1671573"/>
              <a:ext cx="875030" cy="2770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1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2.3±0.6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ADDB7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3"/>
            <p:cNvSpPr txBox="1"/>
            <p:nvPr/>
          </p:nvSpPr>
          <p:spPr>
            <a:xfrm>
              <a:off x="2491739" y="1978405"/>
              <a:ext cx="1141730" cy="33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1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39.7±11.2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bject 14"/>
            <p:cNvSpPr txBox="1"/>
            <p:nvPr/>
          </p:nvSpPr>
          <p:spPr>
            <a:xfrm>
              <a:off x="7212329" y="3833241"/>
              <a:ext cx="875030" cy="3302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1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8.2±4.0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bject 15"/>
            <p:cNvSpPr txBox="1"/>
            <p:nvPr/>
          </p:nvSpPr>
          <p:spPr>
            <a:xfrm>
              <a:off x="9012301" y="4253229"/>
              <a:ext cx="34290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bject 16"/>
            <p:cNvSpPr txBox="1"/>
            <p:nvPr/>
          </p:nvSpPr>
          <p:spPr>
            <a:xfrm>
              <a:off x="9012301" y="3698938"/>
              <a:ext cx="470534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bject 17"/>
            <p:cNvSpPr txBox="1"/>
            <p:nvPr/>
          </p:nvSpPr>
          <p:spPr>
            <a:xfrm>
              <a:off x="9012301" y="3145409"/>
              <a:ext cx="46990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8"/>
            <p:cNvSpPr txBox="1"/>
            <p:nvPr/>
          </p:nvSpPr>
          <p:spPr>
            <a:xfrm>
              <a:off x="9012301" y="2591815"/>
              <a:ext cx="46990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bject 19"/>
            <p:cNvSpPr txBox="1"/>
            <p:nvPr/>
          </p:nvSpPr>
          <p:spPr>
            <a:xfrm>
              <a:off x="9012301" y="2037969"/>
              <a:ext cx="46990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bject 20"/>
            <p:cNvSpPr txBox="1"/>
            <p:nvPr/>
          </p:nvSpPr>
          <p:spPr>
            <a:xfrm>
              <a:off x="9012301" y="1483995"/>
              <a:ext cx="46990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1"/>
            <p:cNvSpPr txBox="1"/>
            <p:nvPr/>
          </p:nvSpPr>
          <p:spPr>
            <a:xfrm>
              <a:off x="1484312" y="4248150"/>
              <a:ext cx="31369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bject 22"/>
            <p:cNvSpPr txBox="1"/>
            <p:nvPr/>
          </p:nvSpPr>
          <p:spPr>
            <a:xfrm>
              <a:off x="1484312" y="3693731"/>
              <a:ext cx="314325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object 23"/>
            <p:cNvSpPr txBox="1"/>
            <p:nvPr/>
          </p:nvSpPr>
          <p:spPr>
            <a:xfrm>
              <a:off x="1484312" y="3140328"/>
              <a:ext cx="31369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bject 24"/>
            <p:cNvSpPr txBox="1"/>
            <p:nvPr/>
          </p:nvSpPr>
          <p:spPr>
            <a:xfrm>
              <a:off x="1484312" y="2586609"/>
              <a:ext cx="31369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object 25"/>
            <p:cNvSpPr txBox="1"/>
            <p:nvPr/>
          </p:nvSpPr>
          <p:spPr>
            <a:xfrm>
              <a:off x="1484312" y="2033015"/>
              <a:ext cx="31369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bject 26"/>
            <p:cNvSpPr txBox="1"/>
            <p:nvPr/>
          </p:nvSpPr>
          <p:spPr>
            <a:xfrm>
              <a:off x="1484312" y="1478915"/>
              <a:ext cx="31369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object 27"/>
            <p:cNvSpPr txBox="1"/>
            <p:nvPr/>
          </p:nvSpPr>
          <p:spPr>
            <a:xfrm>
              <a:off x="3206114" y="4540567"/>
              <a:ext cx="100012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Baseline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bject 28"/>
            <p:cNvSpPr txBox="1"/>
            <p:nvPr/>
          </p:nvSpPr>
          <p:spPr>
            <a:xfrm>
              <a:off x="6536054" y="4540567"/>
              <a:ext cx="117030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Discharge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9552332" y="1642745"/>
              <a:ext cx="256480" cy="2727325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ts val="19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AV</a:t>
              </a:r>
              <a:r>
                <a:rPr kumimoji="0" sz="1600" b="1" i="0" u="none" strike="noStrike" kern="0" cap="none" spc="-6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Mean</a:t>
              </a:r>
              <a:r>
                <a:rPr kumimoji="0" sz="1600" b="1" i="0" u="none" strike="noStrike" kern="0" cap="none" spc="-55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Gradient</a:t>
              </a: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(mmHg)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bject 30"/>
            <p:cNvSpPr txBox="1"/>
            <p:nvPr/>
          </p:nvSpPr>
          <p:spPr>
            <a:xfrm>
              <a:off x="1085279" y="1642745"/>
              <a:ext cx="248658" cy="2769311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ts val="20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Effective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orifice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area</a:t>
              </a: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(cm</a:t>
              </a:r>
              <a:r>
                <a:rPr kumimoji="0" sz="1600" b="1" i="0" u="none" strike="noStrike" kern="0" cap="none" spc="-30" normalizeH="0" baseline="25462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</a:t>
              </a:r>
              <a:r>
                <a:rPr kumimoji="0" sz="1600" b="1" i="0" u="none" strike="noStrike" kern="0" cap="none" spc="-20" normalizeH="0" baseline="0" noProof="0" dirty="0">
                  <a:ln>
                    <a:noFill/>
                  </a:ln>
                  <a:solidFill>
                    <a:srgbClr val="ADDB7B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)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ADDB7B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32" name="object 31"/>
            <p:cNvGrpSpPr/>
            <p:nvPr/>
          </p:nvGrpSpPr>
          <p:grpSpPr>
            <a:xfrm>
              <a:off x="6243002" y="2617787"/>
              <a:ext cx="348615" cy="73025"/>
              <a:chOff x="5404802" y="2713037"/>
              <a:chExt cx="348615" cy="73025"/>
            </a:xfrm>
            <a:solidFill>
              <a:srgbClr val="92D050"/>
            </a:solidFill>
          </p:grpSpPr>
          <p:sp>
            <p:nvSpPr>
              <p:cNvPr id="33" name="object 32"/>
              <p:cNvSpPr/>
              <p:nvPr/>
            </p:nvSpPr>
            <p:spPr>
              <a:xfrm>
                <a:off x="5419090" y="2752090"/>
                <a:ext cx="3200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0039">
                    <a:moveTo>
                      <a:pt x="0" y="0"/>
                    </a:moveTo>
                    <a:lnTo>
                      <a:pt x="320039" y="0"/>
                    </a:lnTo>
                  </a:path>
                </a:pathLst>
              </a:custGeom>
              <a:grpFill/>
              <a:ln w="28575">
                <a:solidFill>
                  <a:srgbClr val="ADDB7B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object 3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540057" y="2713037"/>
                <a:ext cx="73025" cy="73025"/>
              </a:xfrm>
              <a:prstGeom prst="rect">
                <a:avLst/>
              </a:prstGeom>
              <a:grpFill/>
              <a:ln>
                <a:solidFill>
                  <a:srgbClr val="92D050"/>
                </a:solidFill>
              </a:ln>
            </p:spPr>
          </p:pic>
        </p:grpSp>
        <p:sp>
          <p:nvSpPr>
            <p:cNvPr id="35" name="object 34"/>
            <p:cNvSpPr txBox="1"/>
            <p:nvPr/>
          </p:nvSpPr>
          <p:spPr>
            <a:xfrm>
              <a:off x="6601714" y="2504694"/>
              <a:ext cx="193421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Effective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Orifice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Area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36" name="object 35"/>
            <p:cNvGrpSpPr/>
            <p:nvPr/>
          </p:nvGrpSpPr>
          <p:grpSpPr>
            <a:xfrm>
              <a:off x="6257290" y="3074987"/>
              <a:ext cx="320040" cy="73025"/>
              <a:chOff x="5419090" y="3170237"/>
              <a:chExt cx="320040" cy="73025"/>
            </a:xfrm>
            <a:solidFill>
              <a:srgbClr val="66FFFF"/>
            </a:solidFill>
          </p:grpSpPr>
          <p:sp>
            <p:nvSpPr>
              <p:cNvPr id="37" name="object 36"/>
              <p:cNvSpPr/>
              <p:nvPr/>
            </p:nvSpPr>
            <p:spPr>
              <a:xfrm>
                <a:off x="5419090" y="3209290"/>
                <a:ext cx="3200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0039">
                    <a:moveTo>
                      <a:pt x="0" y="0"/>
                    </a:moveTo>
                    <a:lnTo>
                      <a:pt x="320039" y="0"/>
                    </a:lnTo>
                  </a:path>
                </a:pathLst>
              </a:custGeom>
              <a:grpFill/>
              <a:ln w="28575">
                <a:solidFill>
                  <a:srgbClr val="66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object 3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540057" y="3170237"/>
                <a:ext cx="73025" cy="73025"/>
              </a:xfrm>
              <a:prstGeom prst="rect">
                <a:avLst/>
              </a:prstGeom>
              <a:grpFill/>
              <a:ln>
                <a:solidFill>
                  <a:srgbClr val="66FFFF"/>
                </a:solidFill>
              </a:ln>
            </p:spPr>
          </p:pic>
        </p:grpSp>
        <p:sp>
          <p:nvSpPr>
            <p:cNvPr id="39" name="object 38"/>
            <p:cNvSpPr txBox="1"/>
            <p:nvPr/>
          </p:nvSpPr>
          <p:spPr>
            <a:xfrm>
              <a:off x="6601714" y="2963798"/>
              <a:ext cx="169672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AV Mean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Gradient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34085" y="4856069"/>
              <a:ext cx="18361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# of evaluable echos</a:t>
              </a:r>
            </a:p>
          </p:txBody>
        </p:sp>
        <p:sp>
          <p:nvSpPr>
            <p:cNvPr id="44" name="object 2"/>
            <p:cNvSpPr/>
            <p:nvPr/>
          </p:nvSpPr>
          <p:spPr>
            <a:xfrm>
              <a:off x="8826500" y="1642745"/>
              <a:ext cx="68580" cy="2768600"/>
            </a:xfrm>
            <a:custGeom>
              <a:avLst/>
              <a:gdLst/>
              <a:ahLst/>
              <a:cxnLst/>
              <a:rect l="l" t="t" r="r" b="b"/>
              <a:pathLst>
                <a:path w="68579" h="2768600">
                  <a:moveTo>
                    <a:pt x="0" y="2768599"/>
                  </a:moveTo>
                  <a:lnTo>
                    <a:pt x="0" y="0"/>
                  </a:lnTo>
                </a:path>
                <a:path w="68579" h="2768600">
                  <a:moveTo>
                    <a:pt x="0" y="2768599"/>
                  </a:moveTo>
                  <a:lnTo>
                    <a:pt x="68579" y="2768599"/>
                  </a:lnTo>
                </a:path>
                <a:path w="68579" h="2768600">
                  <a:moveTo>
                    <a:pt x="0" y="2214879"/>
                  </a:moveTo>
                  <a:lnTo>
                    <a:pt x="68579" y="2214879"/>
                  </a:lnTo>
                </a:path>
                <a:path w="68579" h="2768600">
                  <a:moveTo>
                    <a:pt x="0" y="1661159"/>
                  </a:moveTo>
                  <a:lnTo>
                    <a:pt x="68579" y="1661159"/>
                  </a:lnTo>
                </a:path>
                <a:path w="68579" h="2768600">
                  <a:moveTo>
                    <a:pt x="0" y="1107439"/>
                  </a:moveTo>
                  <a:lnTo>
                    <a:pt x="68579" y="1107439"/>
                  </a:lnTo>
                </a:path>
                <a:path w="68579" h="2768600">
                  <a:moveTo>
                    <a:pt x="0" y="553719"/>
                  </a:moveTo>
                  <a:lnTo>
                    <a:pt x="68579" y="553719"/>
                  </a:lnTo>
                </a:path>
                <a:path w="68579" h="2768600">
                  <a:moveTo>
                    <a:pt x="0" y="0"/>
                  </a:moveTo>
                  <a:lnTo>
                    <a:pt x="68579" y="0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580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PRO: AR at Discharge (Main Cohort)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04900" y="709128"/>
            <a:ext cx="82486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78%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None/Trace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Regurgitation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PRO/PRO+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6" name="Chart 25"/>
          <p:cNvGraphicFramePr/>
          <p:nvPr/>
        </p:nvGraphicFramePr>
        <p:xfrm>
          <a:off x="695325" y="1255992"/>
          <a:ext cx="9258300" cy="481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object 13"/>
          <p:cNvSpPr txBox="1"/>
          <p:nvPr/>
        </p:nvSpPr>
        <p:spPr>
          <a:xfrm>
            <a:off x="400372" y="1698040"/>
            <a:ext cx="294953" cy="343299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1800" b="1" i="0" u="none" strike="noStrike" kern="0" cap="none" spc="-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1294092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96100" y="1328708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30" name="object 33"/>
          <p:cNvSpPr txBox="1"/>
          <p:nvPr/>
        </p:nvSpPr>
        <p:spPr>
          <a:xfrm>
            <a:off x="1282064" y="6139491"/>
            <a:ext cx="8604886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Echocardiographic</a:t>
            </a:r>
            <a:r>
              <a:rPr kumimoji="0" sz="1050" b="1" i="1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1050" b="1" i="1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1050" b="1" i="1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5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05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implanted</a:t>
            </a:r>
            <a:r>
              <a:rPr kumimoji="0" sz="105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</a:t>
            </a:r>
            <a:r>
              <a:rPr kumimoji="0" sz="1050" b="1" i="1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(N=398)</a:t>
            </a:r>
            <a:r>
              <a:rPr kumimoji="0" sz="1050" b="1" i="1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50" b="1" i="1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reviewed</a:t>
            </a:r>
            <a:r>
              <a:rPr kumimoji="0" sz="105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05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5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1050" b="1" i="1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</a:t>
            </a:r>
            <a:r>
              <a:rPr kumimoji="0" sz="105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laboratory.</a:t>
            </a:r>
            <a:endParaRPr kumimoji="0" sz="105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*1</a:t>
            </a:r>
            <a:r>
              <a:rPr kumimoji="0" sz="1050" b="1" i="1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5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050" b="1" i="1" u="none" strike="noStrike" kern="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mild-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moderate</a:t>
            </a:r>
            <a:r>
              <a:rPr kumimoji="0" sz="1050" b="1" i="1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PVL</a:t>
            </a:r>
            <a:r>
              <a:rPr kumimoji="0" sz="1050" b="1" i="1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050" b="1" i="1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05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</a:t>
            </a:r>
            <a:r>
              <a:rPr kumimoji="0" sz="105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</a:t>
            </a:r>
            <a:r>
              <a:rPr kumimoji="0" sz="105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group.</a:t>
            </a:r>
            <a:r>
              <a:rPr kumimoji="0" sz="1050" b="1" i="1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05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409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8376"/>
            <a:ext cx="10287000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PVL at Discharge by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Valve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2776" y="6488668"/>
            <a:ext cx="28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Grubb K, EuroPCR 2022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695325" y="1492154"/>
          <a:ext cx="930592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bject 13"/>
          <p:cNvSpPr txBox="1"/>
          <p:nvPr/>
        </p:nvSpPr>
        <p:spPr>
          <a:xfrm>
            <a:off x="400372" y="2047875"/>
            <a:ext cx="294953" cy="37242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</a:t>
            </a:r>
            <a:r>
              <a:rPr kumimoji="0" sz="1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1800" b="1" i="0" u="none" strike="noStrike" kern="0" cap="none" spc="-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3"/>
          <p:cNvSpPr txBox="1"/>
          <p:nvPr/>
        </p:nvSpPr>
        <p:spPr>
          <a:xfrm>
            <a:off x="872489" y="6118542"/>
            <a:ext cx="73856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Echocardiographic</a:t>
            </a:r>
            <a:r>
              <a:rPr kumimoji="0" sz="1000" b="1" i="1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1000" b="1" i="1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1000" b="1" i="1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0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implanted</a:t>
            </a:r>
            <a:r>
              <a:rPr kumimoji="0" sz="10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population</a:t>
            </a:r>
            <a:r>
              <a:rPr kumimoji="0" sz="1000" b="1" i="1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(N=398)</a:t>
            </a:r>
            <a:r>
              <a:rPr kumimoji="0" sz="1000" b="1" i="1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000" b="1" i="1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reviewed</a:t>
            </a:r>
            <a:r>
              <a:rPr kumimoji="0" sz="10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0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1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</a:t>
            </a:r>
            <a:r>
              <a:rPr kumimoji="0" sz="1000" b="1" i="1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</a:t>
            </a:r>
            <a:r>
              <a:rPr kumimoji="0" sz="1000" b="1" i="1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laboratory.</a:t>
            </a:r>
            <a:endParaRPr kumimoji="0" sz="1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*1</a:t>
            </a:r>
            <a:r>
              <a:rPr kumimoji="0" sz="1000" b="1" i="1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000" b="1" i="1" u="none" strike="noStrike" kern="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mild-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moderate</a:t>
            </a:r>
            <a:r>
              <a:rPr kumimoji="0" sz="1000" b="1" i="1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PVL</a:t>
            </a:r>
            <a:r>
              <a:rPr kumimoji="0" sz="1000" b="1" i="1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000" b="1" i="1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000" b="1" i="1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</a:t>
            </a:r>
            <a:r>
              <a:rPr kumimoji="0" sz="1000" b="1" i="1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</a:t>
            </a:r>
            <a:r>
              <a:rPr kumimoji="0" sz="1000" b="1" i="1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</a:t>
            </a:r>
            <a:r>
              <a:rPr kumimoji="0" sz="1000" b="1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902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62166"/>
            <a:ext cx="10287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Optimize PRO Study: 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0629" y="1134074"/>
            <a:ext cx="9915896" cy="516205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lvl="0" indent="-343535" defTabSz="914400" rtl="0" eaLnBrk="1" fontAlgn="auto" latinLnBrk="0" hangingPunct="1">
              <a:lnSpc>
                <a:spcPct val="120000"/>
              </a:lnSpc>
              <a:spcBef>
                <a:spcPts val="85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Utilization</a:t>
            </a:r>
            <a:r>
              <a:rPr kumimoji="0" sz="26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</a:t>
            </a:r>
            <a:r>
              <a:rPr kumimoji="0" sz="26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Technique</a:t>
            </a:r>
            <a:r>
              <a:rPr kumimoji="0" sz="26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an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optimized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</a:t>
            </a:r>
            <a:r>
              <a:rPr kumimoji="0" sz="26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excellent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outcomes,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pacemaker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implantation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rate,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expedited</a:t>
            </a:r>
            <a:r>
              <a:rPr kumimoji="0" sz="26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discharge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 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residual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aortic</a:t>
            </a:r>
            <a:r>
              <a:rPr kumimoji="0" sz="26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regurgitation: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65200" marR="0" lvl="1" indent="-343535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965200" algn="l"/>
                <a:tab pos="965835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30-day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mortality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(0.8%)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6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26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pacemaker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(9.8%)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75435" marR="558165" lvl="2" indent="-343535" defTabSz="914400" rtl="0" eaLnBrk="1" fontAlgn="auto" latinLnBrk="0" hangingPunct="1">
              <a:lnSpc>
                <a:spcPct val="119800"/>
              </a:lnSpc>
              <a:spcBef>
                <a:spcPts val="71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1576070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Compliance</a:t>
            </a:r>
            <a:r>
              <a:rPr kumimoji="0" sz="26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6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Cusp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Overlap</a:t>
            </a:r>
            <a:r>
              <a:rPr kumimoji="0" sz="26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Technique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steps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resulted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numerically</a:t>
            </a:r>
            <a:r>
              <a:rPr kumimoji="0" sz="26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pacemaker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implantation</a:t>
            </a:r>
            <a:r>
              <a:rPr kumimoji="0" sz="26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(8.1%)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65200" marR="0" lvl="1" indent="-343535" defTabSz="914400" rtl="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965835" algn="l"/>
              </a:tabLst>
              <a:defRPr/>
            </a:pP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Next-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</a:t>
            </a:r>
            <a:r>
              <a:rPr kumimoji="0" sz="26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discharge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(median</a:t>
            </a:r>
            <a:r>
              <a:rPr kumimoji="0" sz="26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</a:t>
            </a:r>
            <a:r>
              <a:rPr kumimoji="0" sz="26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26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day)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65200" marR="0" lvl="1" indent="-343535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965835" algn="l"/>
              </a:tabLst>
              <a:defRPr/>
            </a:pP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0%</a:t>
            </a:r>
            <a:r>
              <a:rPr kumimoji="0" sz="26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moderate/severe</a:t>
            </a:r>
            <a:r>
              <a:rPr kumimoji="0" sz="26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PVL</a:t>
            </a:r>
            <a:r>
              <a:rPr kumimoji="0" sz="2600" b="1" i="0" u="none" strike="noStrike" kern="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discharge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0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4864" y="149442"/>
            <a:ext cx="7459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Transthoracic Echocardiogram (TTE)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820" y="958359"/>
            <a:ext cx="7014701" cy="4786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1274" y="5873234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Doppler to show aortic stenosis </a:t>
            </a:r>
          </a:p>
        </p:txBody>
      </p:sp>
    </p:spTree>
    <p:extLst>
      <p:ext uri="{BB962C8B-B14F-4D97-AF65-F5344CB8AC3E}">
        <p14:creationId xmlns:p14="http://schemas.microsoft.com/office/powerpoint/2010/main" val="424609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>
            <a:spLocks/>
          </p:cNvSpPr>
          <p:nvPr/>
        </p:nvSpPr>
        <p:spPr>
          <a:xfrm>
            <a:off x="484091" y="1575920"/>
            <a:ext cx="9341224" cy="3075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3335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Management</a:t>
            </a:r>
            <a:r>
              <a:rPr kumimoji="0" lang="en-US" sz="3600" b="1" i="0" u="none" strike="noStrike" kern="0" cap="none" spc="-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</a:t>
            </a:r>
            <a:r>
              <a:rPr kumimoji="0" lang="en-US" sz="3600" b="1" i="0" u="none" strike="noStrike" kern="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Myocardial</a:t>
            </a:r>
            <a:r>
              <a:rPr kumimoji="0" lang="en-US" sz="36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Revascularization</a:t>
            </a:r>
            <a:r>
              <a:rPr kumimoji="0" lang="en-US" sz="3600" b="1" i="0" u="none" strike="noStrike" kern="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Patients</a:t>
            </a:r>
            <a:r>
              <a:rPr kumimoji="0" lang="en-US" sz="3600" b="1" i="0" u="none" strike="noStrike" kern="0" cap="none" spc="-10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</a:t>
            </a:r>
            <a:r>
              <a:rPr kumimoji="0" lang="en-US" sz="3600" b="1" i="0" u="none" strike="noStrike" kern="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Stable</a:t>
            </a:r>
            <a:r>
              <a:rPr kumimoji="0" lang="en-US" sz="36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Coronary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Artery</a:t>
            </a:r>
            <a:r>
              <a:rPr kumimoji="0" lang="en-US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Disease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Undergoing</a:t>
            </a:r>
            <a:r>
              <a:rPr kumimoji="0" lang="en-US" sz="36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Transcatheter</a:t>
            </a:r>
            <a:r>
              <a:rPr kumimoji="0" lang="en-US" sz="3600" b="1" i="0" u="none" strike="noStrike" kern="0" cap="none" spc="-1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Aortic</a:t>
            </a:r>
            <a:r>
              <a:rPr kumimoji="0" lang="en-US" sz="3600" b="1" i="0" u="none" strike="noStrike" kern="0" cap="none" spc="-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Valve</a:t>
            </a:r>
            <a:r>
              <a:rPr kumimoji="0" lang="en-US" sz="3600" b="1" i="0" u="none" strike="noStrike" kern="0" cap="none" spc="-6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Implantation</a:t>
            </a:r>
          </a:p>
          <a:p>
            <a:pPr marL="13335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REVASC-TAVI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75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1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Background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258236" y="1364390"/>
            <a:ext cx="5782236" cy="420538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17500" marR="55244" lvl="0" indent="-305435" algn="l" defTabSz="914400" rtl="0" eaLnBrk="1" fontAlgn="auto" latinLnBrk="0" hangingPunct="1">
              <a:lnSpc>
                <a:spcPct val="901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3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myocardial revascularization</a:t>
            </a:r>
            <a:r>
              <a:rPr kumimoji="0" sz="23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affected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screened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SAVR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3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sz="23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currently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unclear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5080" lvl="0" indent="-305435" algn="l" defTabSz="914400" rtl="0" eaLnBrk="1" fontAlgn="auto" latinLnBrk="0" hangingPunct="1">
              <a:lnSpc>
                <a:spcPct val="90100"/>
              </a:lnSpc>
              <a:spcBef>
                <a:spcPts val="12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AHA</a:t>
            </a:r>
            <a:r>
              <a:rPr kumimoji="0" sz="23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guidelines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≥70%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stenosis</a:t>
            </a:r>
            <a:r>
              <a:rPr kumimoji="0" sz="23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proximal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coronary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segments</a:t>
            </a:r>
            <a:r>
              <a:rPr kumimoji="0" sz="23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sz="23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3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undergoing 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(Class</a:t>
            </a:r>
            <a:r>
              <a:rPr kumimoji="0" sz="23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IIa,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LoE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306070" lvl="0" indent="-305435" algn="just" defTabSz="914400" rtl="0" eaLnBrk="1" fontAlgn="auto" latinLnBrk="0" hangingPunct="1">
              <a:lnSpc>
                <a:spcPct val="903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8135" algn="l"/>
              </a:tabLst>
              <a:defRPr/>
            </a:pP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3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possibility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schedule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ad-</a:t>
            </a:r>
            <a:r>
              <a:rPr kumimoji="0" sz="23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hoc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procedures</a:t>
            </a:r>
            <a:r>
              <a:rPr kumimoji="0" sz="23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</a:t>
            </a:r>
            <a:r>
              <a:rPr kumimoji="0" sz="23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needed,</a:t>
            </a:r>
            <a:r>
              <a:rPr kumimoji="0" sz="23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favours </a:t>
            </a:r>
            <a:r>
              <a:rPr kumimoji="0" sz="23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</a:t>
            </a:r>
            <a:r>
              <a:rPr kumimoji="0" sz="23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SAVR+CABG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940" y="1317812"/>
            <a:ext cx="3507740" cy="1801906"/>
          </a:xfrm>
          <a:prstGeom prst="rect">
            <a:avLst/>
          </a:prstGeom>
        </p:spPr>
      </p:pic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940" y="3195320"/>
            <a:ext cx="3507740" cy="26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8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1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Primary and Secondary 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397004" y="1735407"/>
            <a:ext cx="75071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254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sz="20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undergoing</a:t>
            </a:r>
            <a:r>
              <a:rPr kumimoji="0" sz="20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stable,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(≥70%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≥50%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LM)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0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according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completeness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myocardial</a:t>
            </a:r>
            <a:r>
              <a:rPr kumimoji="0" sz="20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</a:t>
            </a:r>
            <a:r>
              <a:rPr kumimoji="0" sz="20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achieved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0109" y="3074890"/>
            <a:ext cx="7507191" cy="851650"/>
          </a:xfrm>
          <a:prstGeom prst="rect">
            <a:avLst/>
          </a:prstGeom>
          <a:solidFill>
            <a:srgbClr val="2E54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lang="en-US" sz="1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</a:t>
            </a:r>
            <a:r>
              <a:rPr kumimoji="0" lang="en-US" sz="1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0108" y="4113633"/>
            <a:ext cx="7507191" cy="851650"/>
          </a:xfrm>
          <a:prstGeom prst="rect">
            <a:avLst/>
          </a:prstGeom>
          <a:solidFill>
            <a:srgbClr val="2E54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Co-primary</a:t>
            </a:r>
            <a:r>
              <a:rPr kumimoji="0" lang="en-US" sz="1800" b="1" i="0" u="none" strike="noStrike" kern="0" cap="none" spc="-5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</a:t>
            </a:r>
            <a:r>
              <a:rPr kumimoji="0" lang="en-US" sz="1800" b="1" i="0" u="none" strike="noStrike" kern="0" cap="none" spc="-6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</a:t>
            </a:r>
            <a:r>
              <a:rPr kumimoji="0" lang="en-US" sz="1800" b="1" i="0" u="none" strike="noStrike" kern="0" cap="none" spc="-4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death,</a:t>
            </a:r>
            <a:r>
              <a:rPr kumimoji="0" lang="en-US" sz="1800" b="1" i="0" u="none" strike="noStrike" kern="0" cap="none" spc="3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stroke,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</a:t>
            </a:r>
            <a:r>
              <a:rPr kumimoji="0" lang="en-US" sz="180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lang="en-US" sz="1800" b="1" i="0" u="none" strike="noStrike" kern="0" cap="none" spc="-1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HF</a:t>
            </a:r>
            <a:r>
              <a:rPr kumimoji="0" lang="en-US" sz="1800" b="1" i="0" u="none" strike="noStrike" kern="0" cap="none" spc="-4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rehospitalization</a:t>
            </a:r>
            <a:r>
              <a:rPr kumimoji="0" lang="en-US" sz="1800" b="1" i="0" u="none" strike="noStrike" kern="0" cap="none" spc="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en-US" sz="1800" b="1" i="0" u="none" strike="noStrike" kern="0" cap="none" spc="-5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180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3116" y="5152949"/>
            <a:ext cx="7507191" cy="851650"/>
          </a:xfrm>
          <a:prstGeom prst="rect">
            <a:avLst/>
          </a:prstGeom>
          <a:solidFill>
            <a:srgbClr val="E9EB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</a:t>
            </a:r>
            <a:r>
              <a:rPr kumimoji="0" lang="en-US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Stroke,</a:t>
            </a:r>
            <a:r>
              <a:rPr kumimoji="0" lang="en-US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HF </a:t>
            </a:r>
            <a:r>
              <a:rPr kumimoji="0" lang="en-US" sz="1800" b="1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rehospitalization</a:t>
            </a:r>
            <a:r>
              <a:rPr kumimoji="0" lang="en-US" sz="18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8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unplanned</a:t>
            </a:r>
            <a:r>
              <a:rPr kumimoji="0" lang="en-US" sz="1800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</a:t>
            </a:r>
            <a:r>
              <a:rPr kumimoji="0" lang="en-US" sz="18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2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82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334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Study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40658" y="878541"/>
            <a:ext cx="9628094" cy="5459505"/>
            <a:chOff x="707925" y="1262380"/>
            <a:chExt cx="9054652" cy="4842160"/>
          </a:xfrm>
        </p:grpSpPr>
        <p:sp>
          <p:nvSpPr>
            <p:cNvPr id="26" name="object 22"/>
            <p:cNvSpPr/>
            <p:nvPr/>
          </p:nvSpPr>
          <p:spPr>
            <a:xfrm>
              <a:off x="2979062" y="5391150"/>
              <a:ext cx="433070" cy="490855"/>
            </a:xfrm>
            <a:custGeom>
              <a:avLst/>
              <a:gdLst/>
              <a:ahLst/>
              <a:cxnLst/>
              <a:rect l="l" t="t" r="r" b="b"/>
              <a:pathLst>
                <a:path w="433069" h="490854">
                  <a:moveTo>
                    <a:pt x="0" y="0"/>
                  </a:moveTo>
                  <a:lnTo>
                    <a:pt x="0" y="490766"/>
                  </a:lnTo>
                </a:path>
                <a:path w="433069" h="490854">
                  <a:moveTo>
                    <a:pt x="0" y="490219"/>
                  </a:moveTo>
                  <a:lnTo>
                    <a:pt x="433069" y="490219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2"/>
            <p:cNvSpPr/>
            <p:nvPr/>
          </p:nvSpPr>
          <p:spPr>
            <a:xfrm flipH="1">
              <a:off x="2873275" y="3715650"/>
              <a:ext cx="45719" cy="414469"/>
            </a:xfrm>
            <a:custGeom>
              <a:avLst/>
              <a:gdLst/>
              <a:ahLst/>
              <a:cxnLst/>
              <a:rect l="l" t="t" r="r" b="b"/>
              <a:pathLst>
                <a:path h="300354">
                  <a:moveTo>
                    <a:pt x="0" y="0"/>
                  </a:moveTo>
                  <a:lnTo>
                    <a:pt x="0" y="300227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4"/>
            <p:cNvSpPr/>
            <p:nvPr/>
          </p:nvSpPr>
          <p:spPr>
            <a:xfrm>
              <a:off x="6914412" y="3709299"/>
              <a:ext cx="45719" cy="414469"/>
            </a:xfrm>
            <a:custGeom>
              <a:avLst/>
              <a:gdLst/>
              <a:ahLst/>
              <a:cxnLst/>
              <a:rect l="l" t="t" r="r" b="b"/>
              <a:pathLst>
                <a:path h="300354">
                  <a:moveTo>
                    <a:pt x="0" y="0"/>
                  </a:moveTo>
                  <a:lnTo>
                    <a:pt x="0" y="300227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5"/>
            <p:cNvSpPr/>
            <p:nvPr/>
          </p:nvSpPr>
          <p:spPr>
            <a:xfrm>
              <a:off x="1138453" y="3061599"/>
              <a:ext cx="7589520" cy="647700"/>
            </a:xfrm>
            <a:custGeom>
              <a:avLst/>
              <a:gdLst/>
              <a:ahLst/>
              <a:cxnLst/>
              <a:rect l="l" t="t" r="r" b="b"/>
              <a:pathLst>
                <a:path w="7589520" h="647700">
                  <a:moveTo>
                    <a:pt x="7589520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7589520" y="647699"/>
                  </a:lnTo>
                  <a:lnTo>
                    <a:pt x="7589520" y="0"/>
                  </a:lnTo>
                  <a:close/>
                </a:path>
              </a:pathLst>
            </a:custGeom>
            <a:solidFill>
              <a:srgbClr val="2E54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/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</a:t>
              </a:r>
              <a:r>
                <a:rPr kumimoji="0" lang="en-US" sz="1600" b="1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</a:t>
              </a:r>
              <a:r>
                <a:rPr kumimoji="0" lang="en-US" sz="1600" b="1" i="0" u="none" strike="noStrike" kern="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</a:t>
              </a:r>
              <a:r>
                <a:rPr kumimoji="0" lang="en-US" sz="1600" b="1" i="0" u="none" strike="noStrike" kern="0" cap="none" spc="-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</a:t>
              </a:r>
              <a:r>
                <a:rPr kumimoji="0" lang="en-US" sz="16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about</a:t>
              </a:r>
              <a:r>
                <a:rPr kumimoji="0" lang="en-US" sz="1600" b="1" i="0" u="none" strike="noStrike" kern="0" cap="none" spc="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baseline</a:t>
              </a:r>
              <a:r>
                <a:rPr kumimoji="0" lang="en-US" sz="1600" b="1" i="0" u="none" strike="noStrike" kern="0" cap="none" spc="-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CAD</a:t>
              </a:r>
              <a:r>
                <a:rPr kumimoji="0" lang="en-US" sz="1600" b="1" i="0" u="none" strike="noStrike" kern="0" cap="none" spc="-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kumimoji="0" lang="en-US" sz="1600" b="1" i="0" u="none" strike="noStrike" kern="0" cap="none" spc="-1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</a:t>
              </a:r>
              <a:r>
                <a:rPr kumimoji="0" lang="en-US" sz="1600" b="1" i="0" u="none" strike="noStrike" kern="0" cap="none" spc="-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performed</a:t>
              </a:r>
              <a:r>
                <a:rPr kumimoji="0" lang="en-US" sz="1600" b="1" i="0" u="none" strike="noStrike" kern="0" cap="none" spc="1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(n=2025)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bject 7"/>
            <p:cNvSpPr/>
            <p:nvPr/>
          </p:nvSpPr>
          <p:spPr>
            <a:xfrm>
              <a:off x="1138453" y="1262380"/>
              <a:ext cx="7589520" cy="647700"/>
            </a:xfrm>
            <a:custGeom>
              <a:avLst/>
              <a:gdLst/>
              <a:ahLst/>
              <a:cxnLst/>
              <a:rect l="l" t="t" r="r" b="b"/>
              <a:pathLst>
                <a:path w="7589520" h="647700">
                  <a:moveTo>
                    <a:pt x="758952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7589520" y="647700"/>
                  </a:lnTo>
                  <a:lnTo>
                    <a:pt x="7589520" y="0"/>
                  </a:lnTo>
                  <a:close/>
                </a:path>
              </a:pathLst>
            </a:custGeom>
            <a:solidFill>
              <a:srgbClr val="2E549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undergoing TAVI with significant, stable CAD at baseline (n=2402)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object 10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83224" y="4184729"/>
              <a:ext cx="1308099" cy="568959"/>
            </a:xfrm>
            <a:prstGeom prst="rect">
              <a:avLst/>
            </a:prstGeom>
          </p:spPr>
        </p:pic>
        <p:pic>
          <p:nvPicPr>
            <p:cNvPr id="15" name="object 14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0010" y="4184730"/>
              <a:ext cx="1547494" cy="571500"/>
            </a:xfrm>
            <a:prstGeom prst="rect">
              <a:avLst/>
            </a:prstGeom>
          </p:spPr>
        </p:pic>
        <p:sp>
          <p:nvSpPr>
            <p:cNvPr id="18" name="object 17"/>
            <p:cNvSpPr txBox="1"/>
            <p:nvPr/>
          </p:nvSpPr>
          <p:spPr>
            <a:xfrm>
              <a:off x="707925" y="4807028"/>
              <a:ext cx="3599179" cy="526426"/>
            </a:xfrm>
            <a:prstGeom prst="rect">
              <a:avLst/>
            </a:prstGeom>
            <a:solidFill>
              <a:srgbClr val="00817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33655" rIns="0" bIns="0" rtlCol="0">
              <a:spAutoFit/>
            </a:bodyPr>
            <a:lstStyle/>
            <a:p>
              <a:pPr marL="190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Complete</a:t>
              </a:r>
              <a:r>
                <a:rPr kumimoji="0" sz="1600" b="1" i="0" u="none" strike="noStrike" kern="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revascularization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(n=1310)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object 18"/>
            <p:cNvSpPr txBox="1"/>
            <p:nvPr/>
          </p:nvSpPr>
          <p:spPr>
            <a:xfrm>
              <a:off x="4919880" y="4814649"/>
              <a:ext cx="3599179" cy="526426"/>
            </a:xfrm>
            <a:prstGeom prst="rect">
              <a:avLst/>
            </a:prstGeom>
            <a:solidFill>
              <a:srgbClr val="EB252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33655" rIns="0" bIns="0" rtlCol="0">
              <a:spAutoFit/>
            </a:bodyPr>
            <a:lstStyle/>
            <a:p>
              <a:pPr marL="25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Incomplete</a:t>
              </a:r>
              <a:r>
                <a:rPr kumimoji="0" sz="1600" b="1" i="0" u="none" strike="noStrike" kern="0" cap="none" spc="-75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revascularization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190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/>
                </a:rPr>
                <a:t>(n=715)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1021989" y="2061662"/>
              <a:ext cx="420444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080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sz="1400" b="1" i="0" u="none" strike="noStrike" kern="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follow-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up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</a:t>
              </a:r>
              <a:r>
                <a:rPr kumimoji="0" sz="1400" b="1" i="0" u="none" strike="noStrike" kern="0" cap="none" spc="-1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(n=231)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</a:t>
              </a:r>
            </a:p>
          </p:txBody>
        </p:sp>
        <p:sp>
          <p:nvSpPr>
            <p:cNvPr id="21" name="object 21"/>
            <p:cNvSpPr/>
            <p:nvPr/>
          </p:nvSpPr>
          <p:spPr>
            <a:xfrm>
              <a:off x="4745255" y="1916429"/>
              <a:ext cx="392430" cy="1138819"/>
            </a:xfrm>
            <a:custGeom>
              <a:avLst/>
              <a:gdLst/>
              <a:ahLst/>
              <a:cxnLst/>
              <a:rect l="l" t="t" r="r" b="b"/>
              <a:pathLst>
                <a:path w="392429" h="1044575">
                  <a:moveTo>
                    <a:pt x="195580" y="0"/>
                  </a:moveTo>
                  <a:lnTo>
                    <a:pt x="195580" y="1044448"/>
                  </a:lnTo>
                </a:path>
                <a:path w="392429" h="1044575">
                  <a:moveTo>
                    <a:pt x="196723" y="254000"/>
                  </a:moveTo>
                  <a:lnTo>
                    <a:pt x="0" y="254000"/>
                  </a:lnTo>
                </a:path>
                <a:path w="392429" h="1044575">
                  <a:moveTo>
                    <a:pt x="392302" y="756920"/>
                  </a:moveTo>
                  <a:lnTo>
                    <a:pt x="195580" y="75692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4"/>
            <p:cNvSpPr txBox="1"/>
            <p:nvPr/>
          </p:nvSpPr>
          <p:spPr>
            <a:xfrm>
              <a:off x="3407835" y="5580037"/>
              <a:ext cx="3149600" cy="524503"/>
            </a:xfrm>
            <a:prstGeom prst="rect">
              <a:avLst/>
            </a:prstGeom>
            <a:noFill/>
          </p:spPr>
          <p:txBody>
            <a:bodyPr vert="horz" wrap="square" lIns="0" tIns="3175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675 pairs of patients compared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through 1:1 PS matching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bject 20"/>
            <p:cNvSpPr txBox="1"/>
            <p:nvPr/>
          </p:nvSpPr>
          <p:spPr>
            <a:xfrm>
              <a:off x="4523526" y="2486005"/>
              <a:ext cx="5239051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080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sz="1400" b="1" i="0" u="none" strike="noStrike" kern="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data about the completeness of myocardial revascularization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</a:t>
              </a:r>
              <a:r>
                <a:rPr kumimoji="0" lang="en-US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146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</a:t>
              </a:r>
            </a:p>
          </p:txBody>
        </p:sp>
        <p:sp>
          <p:nvSpPr>
            <p:cNvPr id="27" name="object 23"/>
            <p:cNvSpPr/>
            <p:nvPr/>
          </p:nvSpPr>
          <p:spPr>
            <a:xfrm>
              <a:off x="6534837" y="5391150"/>
              <a:ext cx="405130" cy="490855"/>
            </a:xfrm>
            <a:custGeom>
              <a:avLst/>
              <a:gdLst/>
              <a:ahLst/>
              <a:cxnLst/>
              <a:rect l="l" t="t" r="r" b="b"/>
              <a:pathLst>
                <a:path w="405129" h="490854">
                  <a:moveTo>
                    <a:pt x="405130" y="0"/>
                  </a:moveTo>
                  <a:lnTo>
                    <a:pt x="405130" y="490766"/>
                  </a:lnTo>
                </a:path>
                <a:path w="405129" h="490854">
                  <a:moveTo>
                    <a:pt x="0" y="490219"/>
                  </a:moveTo>
                  <a:lnTo>
                    <a:pt x="405130" y="490219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95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04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CAD and PCI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graphicFrame>
        <p:nvGraphicFramePr>
          <p:cNvPr id="4" name="object 3"/>
          <p:cNvGraphicFramePr>
            <a:graphicFrameLocks noGrp="1"/>
          </p:cNvGraphicFramePr>
          <p:nvPr/>
        </p:nvGraphicFramePr>
        <p:xfrm>
          <a:off x="206189" y="735101"/>
          <a:ext cx="9888072" cy="5763409"/>
        </p:xfrm>
        <a:graphic>
          <a:graphicData uri="http://schemas.openxmlformats.org/drawingml/2006/table">
            <a:tbl>
              <a:tblPr firstRow="1" bandRow="1"/>
              <a:tblGrid>
                <a:gridCol w="330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3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75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61009" marR="452120" indent="6350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(n=1314)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48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925" marR="153035" indent="-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revascularization (n=657)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2560" marR="152400" indent="12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Incomplete revascularization (n=657)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75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Diseased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(66.1)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(35.3)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≥3,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Multivessel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CAD,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(49.2)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(33.9)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(64.4)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Proximal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CAD,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(63.5)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(62.1)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(64.8)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0.330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LM/proximal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CAD,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(36.9)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(36.5)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(37.3)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0.819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PCI,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(71.8)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(100.0)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(43.7)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timing,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Staged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TAVI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579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(61.3)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(62.1)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(59.6)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1594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Staged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TAVI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130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4769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Concomitant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TAVI,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130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(23.0)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4769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Concomitant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TAVI,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valve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Unplanned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proximal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vessels,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(61.4)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(59.7)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(65.5)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0.095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Multivessel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PCI,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(26.1)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130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(34.2)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8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6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85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LM/proximal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PCI,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(33.8)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749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04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Procedural Outcomes</a:t>
            </a:r>
          </a:p>
        </p:txBody>
      </p:sp>
      <p:graphicFrame>
        <p:nvGraphicFramePr>
          <p:cNvPr id="4" name="object 3"/>
          <p:cNvGraphicFramePr>
            <a:graphicFrameLocks noGrp="1"/>
          </p:cNvGraphicFramePr>
          <p:nvPr/>
        </p:nvGraphicFramePr>
        <p:xfrm>
          <a:off x="206187" y="717173"/>
          <a:ext cx="9879107" cy="5781342"/>
        </p:xfrm>
        <a:graphic>
          <a:graphicData uri="http://schemas.openxmlformats.org/drawingml/2006/table">
            <a:tbl>
              <a:tblPr firstRow="1" bandRow="1"/>
              <a:tblGrid>
                <a:gridCol w="3304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9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251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616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(n=1314)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925" marR="147320" indent="-50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revascularization (n=657)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61925" marR="151765" indent="444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Incomplete revascularization (n=657)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access,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016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Trans-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femoral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1238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(94.2)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(92.5)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826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(5.0)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protection,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47/1236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25/610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22/626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0.656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type,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699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</a:t>
                      </a:r>
                      <a:r>
                        <a:rPr sz="1200" b="1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(37.6)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(34.6)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8895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080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R/PRO/PRO+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(37.5)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(39.4)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016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CoreValve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0165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Portico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(5.0)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8895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Acurate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NEO/NEO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(10.0)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826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(4.4)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(3.2)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anaesthesia,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1103/1304</a:t>
                      </a:r>
                      <a:r>
                        <a:rPr sz="1200" b="1" spc="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(84.6)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558/653</a:t>
                      </a:r>
                      <a:r>
                        <a:rPr sz="1200" b="1" spc="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(85.5)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545/651</a:t>
                      </a:r>
                      <a:r>
                        <a:rPr sz="1200" b="1" spc="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(83.7)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0.186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dilatation,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261/1197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(21.8)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121/572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(21.1)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140/625</a:t>
                      </a:r>
                      <a:r>
                        <a:rPr sz="1200" b="1" spc="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(22.5)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0.576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841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200" b="1" baseline="2430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sz="1200" b="1" spc="165" baseline="2430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TAV,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22/1294</a:t>
                      </a:r>
                      <a:r>
                        <a:rPr sz="12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10/663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(1.5)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12/631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(1.9)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0.830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</p:spTree>
    <p:extLst>
      <p:ext uri="{BB962C8B-B14F-4D97-AF65-F5344CB8AC3E}">
        <p14:creationId xmlns:p14="http://schemas.microsoft.com/office/powerpoint/2010/main" val="1444760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04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Primary Outcomes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Revasc vs Incomplete Revasc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1" y="1272990"/>
            <a:ext cx="467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Outcome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(All-cause death)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063570"/>
            <a:ext cx="4679576" cy="389706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62286" y="1281952"/>
            <a:ext cx="4912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Co-Primary Endpoint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(All-cause death, stroke, MI, or HF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rehosp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4" y="2063569"/>
            <a:ext cx="4679576" cy="389706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429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" y="0"/>
            <a:ext cx="10287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Primary Outcomes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Revasc vs Incomplete Revasc w/ PCI vs Incomplete Revasc w/o PCI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0" y="727844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1" y="1272990"/>
            <a:ext cx="467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Outcome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(All-cause death)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2286" y="1281952"/>
            <a:ext cx="4912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Co-Primary Endpoint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(All-cause death, stroke, MI, or HF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rehosp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4" y="2081494"/>
            <a:ext cx="4679576" cy="389706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7" y="2081493"/>
            <a:ext cx="4679576" cy="389706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314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04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Subgroup Analyses of the  Primary Endpoint Outcome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201271"/>
            <a:ext cx="10058400" cy="5243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982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0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REVASC-TAVI Trial: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649851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G,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22571" y="920394"/>
            <a:ext cx="10074978" cy="5297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313" marR="0" lvl="0" indent="-341313" algn="l" defTabSz="914400" rtl="0" eaLnBrk="1" fontAlgn="auto" latinLnBrk="0" hangingPunct="1">
              <a:lnSpc>
                <a:spcPts val="2600"/>
              </a:lnSpc>
              <a:spcBef>
                <a:spcPts val="1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evaluating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revascularization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undergoing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75565" lvl="0" indent="-328613" algn="l" defTabSz="914400" rtl="0" eaLnBrk="1" fontAlgn="auto" latinLnBrk="0" hangingPunct="1">
              <a:lnSpc>
                <a:spcPct val="79900"/>
              </a:lnSpc>
              <a:spcBef>
                <a:spcPts val="19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completeness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revascularization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scheduled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years,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regardless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kumimoji="0" sz="28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subset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quote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myocardium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5080" lvl="0" indent="-328613" algn="l" defTabSz="914400" rtl="0" eaLnBrk="1" fontAlgn="auto" latinLnBrk="0" hangingPunct="1">
              <a:lnSpc>
                <a:spcPct val="79900"/>
              </a:lnSpc>
              <a:spcBef>
                <a:spcPts val="192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Pending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setting</a:t>
            </a:r>
            <a:r>
              <a:rPr kumimoji="0" sz="2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AS,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leaving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angiographically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significant,</a:t>
            </a:r>
            <a:r>
              <a:rPr kumimoji="0" sz="2800" b="1" i="0" u="none" strike="noStrike" kern="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untreated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reasonable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chance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reassess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revascularization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thereafter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328613" algn="l" defTabSz="9144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Coronary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difficulties</a:t>
            </a:r>
            <a:r>
              <a:rPr kumimoji="0" sz="28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TAVI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2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330" y="149304"/>
            <a:ext cx="9238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Esophageal Echocardiogram (TEE)</a:t>
            </a:r>
          </a:p>
        </p:txBody>
      </p:sp>
      <p:pic>
        <p:nvPicPr>
          <p:cNvPr id="5" name="EEC306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56" y="1242203"/>
            <a:ext cx="4773259" cy="4960334"/>
          </a:xfrm>
          <a:prstGeom prst="rect">
            <a:avLst/>
          </a:prstGeom>
        </p:spPr>
      </p:pic>
      <p:pic>
        <p:nvPicPr>
          <p:cNvPr id="4" name="1F06CA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978" y="1242203"/>
            <a:ext cx="4825687" cy="48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600635" y="1024041"/>
            <a:ext cx="9090212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524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Management</a:t>
            </a:r>
            <a:r>
              <a:rPr kumimoji="0" lang="en-US" sz="4000" b="1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</a:t>
            </a:r>
            <a:r>
              <a:rPr kumimoji="0" lang="en-US" sz="40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utcomes</a:t>
            </a:r>
            <a:r>
              <a:rPr kumimoji="0" lang="en-US" sz="40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troke</a:t>
            </a:r>
            <a:r>
              <a:rPr kumimoji="0" lang="en-US" sz="4000" b="1" i="0" u="none" strike="noStrike" kern="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omplicating</a:t>
            </a:r>
            <a:r>
              <a:rPr kumimoji="0" lang="en-US" sz="4000" b="1" i="0" u="none" strike="noStrike" kern="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kumimoji="0" lang="en-US" sz="4000" b="1" i="0" u="none" strike="noStrike" kern="0" cap="none" spc="-1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ranscatheter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ortic</a:t>
            </a:r>
            <a:r>
              <a:rPr kumimoji="0" lang="en-US" sz="4000" b="1" i="0" u="none" strike="noStrike" kern="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alve</a:t>
            </a:r>
            <a:r>
              <a:rPr kumimoji="0" lang="en-US" sz="4000" b="1" i="0" u="none" strike="noStrike" kern="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kumimoji="0" lang="en-US" sz="4000" b="1" i="0" u="none" strike="noStrike" kern="0" cap="none" spc="-1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mplantation</a:t>
            </a:r>
            <a:endParaRPr kumimoji="0" lang="en-US" sz="4000" b="1" i="0" u="none" strike="noStrike" kern="0" cap="none" spc="-1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7036" y="3747921"/>
            <a:ext cx="7835686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215" marR="5080" lvl="0" indent="-23431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4000" b="1" i="1" u="none" strike="noStrike" kern="0" cap="none" spc="-1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Acute</a:t>
            </a:r>
            <a:r>
              <a:rPr kumimoji="0" sz="4000" b="1" i="1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sz="4000" b="1" i="1" u="none" strike="noStrike" kern="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complicating</a:t>
            </a:r>
            <a:r>
              <a:rPr kumimoji="0" sz="4000" b="1" i="1" u="none" strike="noStrike" kern="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1" u="none" strike="noStrike" kern="0" cap="none" spc="-10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 </a:t>
            </a:r>
            <a:r>
              <a:rPr kumimoji="0" sz="4000" b="1" i="1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06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627529" y="3922125"/>
            <a:ext cx="9117106" cy="2518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338" marR="0" lvl="0" indent="-2746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573088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aimed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explore</a:t>
            </a:r>
            <a:r>
              <a:rPr kumimoji="0" sz="28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characteristics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acute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complicating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to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describe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incidence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emergent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interventions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acute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complicating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lang="en-US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5065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Objective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626" y="5436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15" y="1044025"/>
            <a:ext cx="9734185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2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3" y="1241456"/>
            <a:ext cx="4231340" cy="4693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43434" y="1030872"/>
            <a:ext cx="5719483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3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7500" algn="l"/>
                <a:tab pos="690563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Consecutive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periprocedural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cases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24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collected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centers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dedicated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ultinational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database: ASTRO-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endParaRPr kumimoji="0" lang="en-US" sz="24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73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7500" algn="l"/>
                <a:tab pos="690563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7338" marR="70485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7500" algn="l"/>
                <a:tab pos="690563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severity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24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ational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Institute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Scale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(NIHSS).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7338" marR="70485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7500" algn="l"/>
                <a:tab pos="690563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7338" marR="70485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Char char="•"/>
              <a:tabLst>
                <a:tab pos="317500" algn="l"/>
                <a:tab pos="690563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Prespecified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</a:t>
            </a:r>
            <a:r>
              <a:rPr kumimoji="0" sz="24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cause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death,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neurologic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disability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90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</a:t>
            </a:r>
            <a:r>
              <a:rPr kumimoji="0" sz="24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according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the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modified</a:t>
            </a:r>
            <a:r>
              <a:rPr kumimoji="0" sz="2400" b="1" i="0" u="none" strike="noStrike" kern="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rankin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(mRS).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125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635" y="1386192"/>
            <a:ext cx="9090212" cy="506839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-2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TAVI to Stroke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Interval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</p:spTree>
    <p:extLst>
      <p:ext uri="{BB962C8B-B14F-4D97-AF65-F5344CB8AC3E}">
        <p14:creationId xmlns:p14="http://schemas.microsoft.com/office/powerpoint/2010/main" val="3913228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Mortality with Respect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Stroke Severity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pic>
        <p:nvPicPr>
          <p:cNvPr id="5" name="object 2"/>
          <p:cNvPicPr/>
          <p:nvPr/>
        </p:nvPicPr>
        <p:blipFill rotWithShape="1">
          <a:blip r:embed="rId2" cstate="print"/>
          <a:srcRect t="3267" b="1471"/>
          <a:stretch/>
        </p:blipFill>
        <p:spPr>
          <a:xfrm>
            <a:off x="591669" y="1245152"/>
            <a:ext cx="9108141" cy="5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4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Moderate and Severe Stroke – Baseline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graphicFrame>
        <p:nvGraphicFramePr>
          <p:cNvPr id="4" name="object 3"/>
          <p:cNvGraphicFramePr>
            <a:graphicFrameLocks noGrp="1"/>
          </p:cNvGraphicFramePr>
          <p:nvPr/>
        </p:nvGraphicFramePr>
        <p:xfrm>
          <a:off x="651316" y="1200327"/>
          <a:ext cx="9001124" cy="5227366"/>
        </p:xfrm>
        <a:graphic>
          <a:graphicData uri="http://schemas.openxmlformats.org/drawingml/2006/table">
            <a:tbl>
              <a:tblPr firstRow="1" bandRow="1"/>
              <a:tblGrid>
                <a:gridCol w="2700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8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27685" marR="278130" indent="-2413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Conservative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400" b="1" spc="4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4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910"/>
                        </a:lnSpc>
                        <a:spcBef>
                          <a:spcPts val="260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Neurointervention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ts val="215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400" b="1" spc="-6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(10)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81.5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r>
                        <a:rPr sz="1400" b="1" spc="-4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gender,</a:t>
                      </a:r>
                      <a:r>
                        <a:rPr sz="1400" b="1" spc="-6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  <a:r>
                        <a:rPr sz="1400" b="1" spc="-7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NYHA,</a:t>
                      </a:r>
                      <a:r>
                        <a:rPr sz="1400" b="1" spc="-6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  <a:r>
                        <a:rPr sz="1400" b="1" spc="2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(g/dL),</a:t>
                      </a:r>
                      <a:r>
                        <a:rPr sz="1400" b="1" spc="-4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(0.5)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COPD,</a:t>
                      </a:r>
                      <a:r>
                        <a:rPr sz="1400" b="1" spc="-1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8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</a:t>
                      </a:r>
                      <a:r>
                        <a:rPr sz="1400" b="1" spc="-6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mellitus,</a:t>
                      </a:r>
                      <a:r>
                        <a:rPr sz="1400" b="1" spc="-4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44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8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Hypertension,</a:t>
                      </a:r>
                      <a:r>
                        <a:rPr sz="1400" b="1" spc="-1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08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98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sz="1400" b="1" spc="-5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400" b="1" spc="-6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70.8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68.6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(26.4)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77.3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(28.1)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400" b="1" spc="-5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400" b="1" spc="-5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41.2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(17.1)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</a:t>
                      </a: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(18.7)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400" b="1" spc="-3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sz="1400" b="1" spc="-5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cm2,</a:t>
                      </a:r>
                      <a:r>
                        <a:rPr sz="1400" b="1" spc="-5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</a:t>
                      </a:r>
                      <a:r>
                        <a:rPr sz="1400" b="1" spc="-3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score,</a:t>
                      </a:r>
                      <a:r>
                        <a:rPr sz="1400" b="1" spc="-15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mean(sd)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(4.6)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sz="1400" b="1" spc="-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(4.8)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 </a:t>
                      </a:r>
                      <a:r>
                        <a:rPr sz="1400" b="1" spc="-2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67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Moderate and Severe Stroke –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graphicFrame>
        <p:nvGraphicFramePr>
          <p:cNvPr id="4" name="object 3"/>
          <p:cNvGraphicFramePr>
            <a:graphicFrameLocks noGrp="1"/>
          </p:cNvGraphicFramePr>
          <p:nvPr/>
        </p:nvGraphicFramePr>
        <p:xfrm>
          <a:off x="259977" y="1479178"/>
          <a:ext cx="9717740" cy="4464422"/>
        </p:xfrm>
        <a:graphic>
          <a:graphicData uri="http://schemas.openxmlformats.org/drawingml/2006/table">
            <a:tbl>
              <a:tblPr firstRow="1" bandRow="1"/>
              <a:tblGrid>
                <a:gridCol w="2969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58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2000" b="1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Conservative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2000" b="1" spc="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20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04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910"/>
                        </a:lnSpc>
                        <a:spcBef>
                          <a:spcPts val="260"/>
                        </a:spcBef>
                      </a:pPr>
                      <a:r>
                        <a:rPr sz="1800" b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Neurointervention</a:t>
                      </a:r>
                      <a:endParaRPr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ts val="2150"/>
                        </a:lnSpc>
                      </a:pPr>
                      <a:r>
                        <a:rPr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</a:t>
                      </a:r>
                      <a:r>
                        <a:rPr sz="2000" b="1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30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20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000" b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</a:t>
                      </a:r>
                      <a:r>
                        <a:rPr sz="1800" b="1" spc="-7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anesthesia,</a:t>
                      </a:r>
                      <a:r>
                        <a:rPr sz="1800" b="1" spc="-7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43.5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5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Embolic</a:t>
                      </a:r>
                      <a:r>
                        <a:rPr sz="1800" b="1" spc="-1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protective</a:t>
                      </a:r>
                      <a:r>
                        <a:rPr sz="1800" b="1" spc="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sz="1800" b="1" spc="-2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n(%)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4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5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5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5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</a:t>
                      </a:r>
                      <a:r>
                        <a:rPr sz="1800" b="1" spc="-1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expandable</a:t>
                      </a:r>
                      <a:r>
                        <a:rPr sz="1800" b="1" spc="-1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sz="1800" b="1" spc="-2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n(%)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68.3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67.9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69.4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800" b="1" dirty="0">
                          <a:solidFill>
                            <a:srgbClr val="3333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2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620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</a:t>
                      </a:r>
                      <a:r>
                        <a:rPr sz="1800" b="1" spc="-6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access,</a:t>
                      </a:r>
                      <a:r>
                        <a:rPr sz="1800" b="1" spc="-75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E7E6E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n(%)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25.9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800" b="1" spc="-25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17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800" b="1" spc="-2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061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Mild to Severe Stroke  Clinical Outcome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564" y="1111626"/>
            <a:ext cx="9072283" cy="54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8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Study: Stroke Disability at 90 Days Grouped by Stroke Severity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9598" y="1105342"/>
            <a:ext cx="9081247" cy="587981"/>
          </a:xfrm>
          <a:prstGeom prst="rect">
            <a:avLst/>
          </a:prstGeom>
          <a:noFill/>
        </p:spPr>
        <p:txBody>
          <a:bodyPr vert="horz" wrap="square" lIns="0" tIns="33655" rIns="0" bIns="0" rtlCol="0">
            <a:spAutoFit/>
          </a:bodyPr>
          <a:lstStyle/>
          <a:p>
            <a:pPr marL="263525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Independent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neurointervetnion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versus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conservative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therapy,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98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adjusted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NIHSS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STS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score: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Odds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2.9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(95%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1.2-6.9,</a:t>
            </a:r>
            <a:r>
              <a:rPr kumimoji="0" sz="1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p=0.02)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563" y="1802134"/>
            <a:ext cx="9081247" cy="46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77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TAVI Study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1034" y="6508379"/>
            <a:ext cx="267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 A,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51809" y="939388"/>
            <a:ext cx="10135800" cy="7122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800" b="1" i="0" u="none" strike="noStrike" kern="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serious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complication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frequently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occurs in 0-2 days; mortality is high and is directly related to stroke severity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adoption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wider</a:t>
            </a:r>
            <a:r>
              <a:rPr kumimoji="0" sz="2800" b="1" i="0" u="none" strike="noStrike" kern="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specrum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patients,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8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not</a:t>
            </a:r>
            <a:r>
              <a:rPr kumimoji="0" lang="en-US" sz="2800" b="1" i="0" u="none" strike="noStrike" kern="0" cap="none" spc="-3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only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prevention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</a:t>
            </a:r>
            <a:r>
              <a:rPr lang="en-US" sz="2800" b="1" kern="0" spc="-30" dirty="0">
                <a:solidFill>
                  <a:prstClr val="white"/>
                </a:solidFill>
                <a:latin typeface="Arial"/>
                <a:cs typeface="Arial"/>
              </a:rPr>
              <a:t> also on</a:t>
            </a:r>
            <a:r>
              <a:rPr kumimoji="0" lang="en-US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aggressive medical and mechanical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lvl="0" indent="-342900" defTabSz="914400">
              <a:lnSpc>
                <a:spcPct val="150000"/>
              </a:lnSpc>
              <a:spcBef>
                <a:spcPts val="5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/>
                <a:cs typeface="Arial"/>
              </a:rPr>
              <a:t>Higher rates of independent survival could be achieved if neuro-intervention is applied rapidly in an appropriate indication</a:t>
            </a:r>
          </a:p>
          <a:p>
            <a:pPr marL="3556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herein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demonstrate,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time,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potential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28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intervention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800" b="1" i="0" u="none" strike="noStrike" kern="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TAVI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92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9" y="1128019"/>
            <a:ext cx="3438525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972" y="1128019"/>
            <a:ext cx="3472710" cy="316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850" y="4560715"/>
            <a:ext cx="2570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Aortic Annulus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Max: 21.3 mm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Min: 20.7 mm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Mean: 21.0 mm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Perimeter = 65.9 mm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Area = 345.6 mm</a:t>
            </a:r>
            <a:r>
              <a:rPr kumimoji="0" lang="en-US" alt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8046" y="4514066"/>
            <a:ext cx="2590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LVOT</a:t>
            </a: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Max: 30.1 mm</a:t>
            </a: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Min: 24.3 mm</a:t>
            </a: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Mean: 27.0 mm</a:t>
            </a: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Perimeter = 85.5 mm</a:t>
            </a:r>
          </a:p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Area = 570.7 mm</a:t>
            </a:r>
            <a:r>
              <a:rPr kumimoji="0" lang="en-US" alt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itchFamily="34" charset="0"/>
              </a:rPr>
              <a:t>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0610" y="133497"/>
            <a:ext cx="6177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CTA: Aortic annulus, LVOT </a:t>
            </a:r>
          </a:p>
        </p:txBody>
      </p:sp>
    </p:spTree>
    <p:extLst>
      <p:ext uri="{BB962C8B-B14F-4D97-AF65-F5344CB8AC3E}">
        <p14:creationId xmlns:p14="http://schemas.microsoft.com/office/powerpoint/2010/main" val="2401830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3744"/>
            <a:ext cx="10287000" cy="6005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858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TAVR STROKE Protocol at MSH</a:t>
            </a:r>
          </a:p>
        </p:txBody>
      </p:sp>
    </p:spTree>
    <p:extLst>
      <p:ext uri="{BB962C8B-B14F-4D97-AF65-F5344CB8AC3E}">
        <p14:creationId xmlns:p14="http://schemas.microsoft.com/office/powerpoint/2010/main" val="2331264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2" y="133621"/>
            <a:ext cx="5298143" cy="2448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60" y="2729810"/>
            <a:ext cx="5217456" cy="3285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" y="869576"/>
            <a:ext cx="4365811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33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233" y="1656353"/>
            <a:ext cx="9412941" cy="2586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4000" b="1" i="0" u="none" strike="noStrike" kern="0" cap="none" spc="-10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Jenavalve</a:t>
            </a:r>
            <a:r>
              <a:rPr kumimoji="0" sz="4000" b="1" i="0" u="none" strike="noStrike" kern="0" cap="none" spc="-1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Trilogy</a:t>
            </a:r>
            <a:r>
              <a:rPr kumimoji="0" sz="4000" b="1" i="0" u="none" strike="noStrike" kern="0" cap="none" spc="-1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0" u="none" strike="noStrike" kern="0" cap="none" spc="-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4000" b="1" i="0" u="none" strike="noStrike" kern="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ystem</a:t>
            </a:r>
            <a:r>
              <a:rPr kumimoji="0" sz="4000" b="1" i="0" u="none" strike="noStrike" kern="0" cap="none" spc="-1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reatment</a:t>
            </a:r>
            <a:r>
              <a:rPr kumimoji="0" sz="40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4000" b="1" i="0" u="none" strike="noStrike" kern="0" cap="none" spc="-3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ortic</a:t>
            </a:r>
            <a:r>
              <a:rPr kumimoji="0" sz="40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egurgitation: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36040" marR="1321435" lvl="0" indent="1270" algn="ctr" defTabSz="914400" rtl="0" eaLnBrk="1" fontAlgn="auto" latinLnBrk="0" hangingPunct="1">
              <a:lnSpc>
                <a:spcPct val="1203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orldwide</a:t>
            </a:r>
            <a:r>
              <a:rPr kumimoji="0" sz="36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irst</a:t>
            </a:r>
            <a:r>
              <a:rPr kumimoji="0" sz="36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esults</a:t>
            </a:r>
            <a:r>
              <a:rPr kumimoji="0" sz="3600" b="1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3600" b="1" i="0" u="none" strike="noStrike" kern="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600" b="1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ulticenter</a:t>
            </a:r>
            <a:r>
              <a:rPr kumimoji="0" sz="36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eal-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orld</a:t>
            </a:r>
            <a:r>
              <a:rPr kumimoji="0" sz="36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ohort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11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 TAVI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09601" y="667728"/>
            <a:ext cx="9072282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40957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Trilogy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locators</a:t>
            </a:r>
            <a:r>
              <a:rPr kumimoji="0" sz="20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THV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cusps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</a:t>
            </a:r>
            <a:r>
              <a:rPr kumimoji="0" sz="20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ensures</a:t>
            </a:r>
            <a:r>
              <a:rPr kumimoji="0" sz="20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anatomically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</a:t>
            </a:r>
            <a:r>
              <a:rPr kumimoji="0" sz="20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alignment</a:t>
            </a:r>
            <a:endParaRPr kumimoji="0" lang="en-US" sz="20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40957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/>
              <a:defRPr/>
            </a:pPr>
            <a:endParaRPr kumimoji="0" sz="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locators “clip”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onto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leaflets,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anchoring</a:t>
            </a:r>
            <a:r>
              <a:rPr kumimoji="0" sz="20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pure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calcified</a:t>
            </a:r>
            <a:r>
              <a:rPr kumimoji="0" sz="20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valves.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3975" y="2988216"/>
            <a:ext cx="3060700" cy="2716856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56" y="2988216"/>
            <a:ext cx="3060700" cy="2695407"/>
          </a:xfrm>
          <a:prstGeom prst="rect">
            <a:avLst/>
          </a:prstGeom>
        </p:spPr>
      </p:pic>
      <p:pic>
        <p:nvPicPr>
          <p:cNvPr id="8" name="object 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278" y="2988216"/>
            <a:ext cx="3060700" cy="2716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256" y="5705020"/>
            <a:ext cx="306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 Valve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1569" y="5705020"/>
            <a:ext cx="3060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 valve after implantation with perfect position and no paravalvular regurgitation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3150" y="5718514"/>
            <a:ext cx="3060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Prosthesis with locators spread during implantation, seating locators in the sinuses</a:t>
            </a:r>
          </a:p>
        </p:txBody>
      </p:sp>
    </p:spTree>
    <p:extLst>
      <p:ext uri="{BB962C8B-B14F-4D97-AF65-F5344CB8AC3E}">
        <p14:creationId xmlns:p14="http://schemas.microsoft.com/office/powerpoint/2010/main" val="2093265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 Endpoints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7882" y="1124195"/>
            <a:ext cx="9233648" cy="4719882"/>
          </a:xfrm>
          <a:prstGeom prst="rect">
            <a:avLst/>
          </a:prstGeom>
          <a:noFill/>
        </p:spPr>
        <p:txBody>
          <a:bodyPr vert="horz" wrap="square" lIns="0" tIns="12763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sz="2800" b="1" i="0" u="sng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kumimoji="0" sz="2800" b="1" i="0" u="sng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Endpoint:</a:t>
            </a:r>
            <a:endParaRPr kumimoji="0" lang="en-US" sz="2800" b="1" i="0" u="sng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</a:t>
            </a:r>
            <a:r>
              <a:rPr kumimoji="0" sz="2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20mmHg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eduction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8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&gt;1.</a:t>
            </a:r>
            <a:endParaRPr kumimoji="0" lang="en-US" sz="2800" b="1" i="0" u="none" strike="noStrike" kern="0" cap="none" spc="-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-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Combined</a:t>
            </a:r>
            <a:r>
              <a:rPr kumimoji="0" sz="2800" b="1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sz="2800" b="1" i="0" u="sng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r>
              <a:rPr kumimoji="0" sz="2800" b="1" i="0" u="sng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Endpoint:</a:t>
            </a:r>
            <a:endParaRPr kumimoji="0" lang="en-US" sz="2800" b="1" i="0" u="sng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adverse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</a:t>
            </a:r>
            <a:r>
              <a:rPr kumimoji="0" sz="28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(death,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myocardial</a:t>
            </a:r>
            <a:r>
              <a:rPr kumimoji="0" sz="28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infarction,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cardiothoracic</a:t>
            </a:r>
            <a:r>
              <a:rPr kumimoji="0" sz="2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surgery,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stroke)</a:t>
            </a:r>
            <a:r>
              <a:rPr kumimoji="0" sz="28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en-US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23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Trilogy: Baseline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52674" y="923151"/>
            <a:ext cx="5185247" cy="5554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</a:t>
            </a:r>
            <a:r>
              <a:rPr kumimoji="0" sz="24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moderate-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15621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age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years,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40%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female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15621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EuroSCORE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7.1%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lang="en-US" sz="24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71%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NYHA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</a:t>
            </a:r>
            <a:endParaRPr kumimoji="0" lang="en-US" sz="2400" b="1" i="0" u="none" strike="noStrike" kern="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sz="24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(29%)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surgery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58%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LVEF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≤50%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Grp="1"/>
          </p:cNvGraphicFramePr>
          <p:nvPr/>
        </p:nvGraphicFramePr>
        <p:xfrm>
          <a:off x="5082988" y="971655"/>
          <a:ext cx="5082987" cy="5429137"/>
        </p:xfrm>
        <a:graphic>
          <a:graphicData uri="http://schemas.openxmlformats.org/drawingml/2006/table">
            <a:tbl>
              <a:tblPr firstRow="1" bandRow="1"/>
              <a:tblGrid>
                <a:gridCol w="3116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36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57834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-37" baseline="34722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600" b="1" baseline="34722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(years)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4925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76.8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(9.52)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</a:t>
                      </a:r>
                      <a:r>
                        <a:rPr sz="16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(female)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33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19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4925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7.08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(9.00)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NYHA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III/IV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353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32/45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(71%)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sz="1600" b="1" spc="-15" baseline="34722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115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26.86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(5.70)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Atrial</a:t>
                      </a:r>
                      <a:r>
                        <a:rPr sz="1600" b="1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Fibrillation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97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83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8892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(8.9%)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Arterial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9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(93%)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</a:t>
                      </a:r>
                      <a:r>
                        <a:rPr sz="16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mellitus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9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</a:t>
                      </a:r>
                      <a:r>
                        <a:rPr sz="1600" b="1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9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79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(37%)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</a:t>
                      </a:r>
                      <a:r>
                        <a:rPr sz="16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pacemaker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60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670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</a:t>
                      </a:r>
                      <a:r>
                        <a:rPr sz="16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bundle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8892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(2.2%)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46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r>
                        <a:rPr sz="16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bundle</a:t>
                      </a:r>
                      <a:r>
                        <a:rPr sz="16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670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6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(13%)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≤50%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289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26/45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(58%)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973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Trilogy: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43435" y="1647158"/>
            <a:ext cx="5369859" cy="35214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performed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transfemoral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82%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cases</a:t>
            </a:r>
            <a:r>
              <a:rPr kumimoji="0" sz="24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performed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conscious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sedation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dilatation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performed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cases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77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Grp="1"/>
          </p:cNvGraphicFramePr>
          <p:nvPr/>
        </p:nvGraphicFramePr>
        <p:xfrm>
          <a:off x="5513294" y="1138522"/>
          <a:ext cx="4624450" cy="5029198"/>
        </p:xfrm>
        <a:graphic>
          <a:graphicData uri="http://schemas.openxmlformats.org/drawingml/2006/table">
            <a:tbl>
              <a:tblPr firstRow="1" bandRow="1"/>
              <a:tblGrid>
                <a:gridCol w="262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28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46418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8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-37" baseline="34722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800" b="1" baseline="34722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8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800" b="1" spc="-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701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95275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(8.9%)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70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4955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(31%)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701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4955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(60%)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13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Conscious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sedation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4955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(82%)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dilatation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25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dilatation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95275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8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(4.4%)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07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</a:t>
                      </a:r>
                      <a:r>
                        <a:rPr sz="18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r>
                        <a:rPr sz="18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(min)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9400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76.49</a:t>
                      </a:r>
                      <a:r>
                        <a:rPr sz="18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(20.17)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</a:t>
                      </a:r>
                      <a:r>
                        <a:rPr sz="1800" b="1" spc="-7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38760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180.58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(77.59)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4769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Fluoroscopy</a:t>
                      </a:r>
                      <a:r>
                        <a:rPr sz="18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sz="18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(min)</a:t>
                      </a:r>
                      <a:endParaRPr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17500"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19.20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(5.87)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405" marB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600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14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Trilogy: Clinical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  <p:graphicFrame>
        <p:nvGraphicFramePr>
          <p:cNvPr id="4" name="object 25"/>
          <p:cNvGraphicFramePr>
            <a:graphicFrameLocks noGrp="1"/>
          </p:cNvGraphicFramePr>
          <p:nvPr/>
        </p:nvGraphicFramePr>
        <p:xfrm>
          <a:off x="188260" y="1016764"/>
          <a:ext cx="5431122" cy="5179677"/>
        </p:xfrm>
        <a:graphic>
          <a:graphicData uri="http://schemas.openxmlformats.org/drawingml/2006/table">
            <a:tbl>
              <a:tblPr firstRow="1" bandRow="1"/>
              <a:tblGrid>
                <a:gridCol w="3791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317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sz="16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575" b="1" spc="-37" baseline="2645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575" b="1" baseline="26455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</a:t>
                      </a:r>
                      <a:r>
                        <a:rPr sz="14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success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969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/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Conversion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sz="14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2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12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71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</a:t>
                      </a:r>
                      <a:r>
                        <a:rPr sz="14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  <a:r>
                        <a:rPr sz="14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sz="14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(6.7%)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0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sz="14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sz="14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life-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threatening</a:t>
                      </a:r>
                      <a:r>
                        <a:rPr sz="1400" b="1" spc="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028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(2.2%)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AKI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sz="14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In-hospital</a:t>
                      </a:r>
                      <a:r>
                        <a:rPr sz="14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6223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400" b="1" spc="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(0%)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9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4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gradient,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r>
                        <a:rPr sz="14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(discharge)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905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4.04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(1.64)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area,</a:t>
                      </a:r>
                      <a:r>
                        <a:rPr sz="14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sz="1425" b="1" baseline="2339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25" b="1" spc="97" baseline="2339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(discharge)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93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905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2.62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(0.64)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93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pacemaker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93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159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sz="14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r>
                        <a:rPr sz="14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(23%)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93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6140824" y="1257300"/>
          <a:ext cx="390861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bject 24"/>
          <p:cNvSpPr txBox="1"/>
          <p:nvPr/>
        </p:nvSpPr>
        <p:spPr>
          <a:xfrm>
            <a:off x="6924675" y="926593"/>
            <a:ext cx="28521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Paravalvular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Regurgitation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29"/>
          <p:cNvSpPr txBox="1"/>
          <p:nvPr/>
        </p:nvSpPr>
        <p:spPr>
          <a:xfrm>
            <a:off x="6924675" y="2998834"/>
            <a:ext cx="3042920" cy="455894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24765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91% None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or</a:t>
            </a:r>
            <a:r>
              <a:rPr kumimoji="0" sz="28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Trace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9146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56" y="49695"/>
            <a:ext cx="97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 Trilogy: 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089" y="734101"/>
            <a:ext cx="9841812" cy="5768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sz="22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regurgitation</a:t>
            </a:r>
            <a:r>
              <a:rPr kumimoji="0" sz="2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sz="2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challenging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sz="2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</a:t>
            </a:r>
            <a:r>
              <a:rPr kumimoji="0" lang="en-US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poorer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endParaRPr kumimoji="0" lang="en-US" sz="22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an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sz="2200" b="1" i="0" u="none" strike="noStrike" kern="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2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first, 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world,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</a:t>
            </a:r>
            <a:r>
              <a:rPr kumimoji="0" sz="2200" b="1" i="0" u="none" strike="noStrike" kern="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US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recently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approved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</a:t>
            </a:r>
            <a:r>
              <a:rPr kumimoji="0" sz="2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Trilogy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kumimoji="0" sz="2200" b="1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2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</a:t>
            </a:r>
            <a:r>
              <a:rPr kumimoji="0" sz="22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</a:t>
            </a:r>
            <a:endParaRPr kumimoji="0" lang="en-US" sz="22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consecutive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aortic regurgitation</a:t>
            </a:r>
            <a:r>
              <a:rPr kumimoji="0" sz="22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sz="2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centers</a:t>
            </a:r>
            <a:r>
              <a:rPr kumimoji="0" lang="en-US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were</a:t>
            </a:r>
            <a:r>
              <a:rPr kumimoji="0" sz="2200" b="1" i="0" u="none" strike="noStrike" kern="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included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endParaRPr kumimoji="0" lang="en-US" sz="2200" b="1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16827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demonstrated</a:t>
            </a:r>
            <a:r>
              <a:rPr kumimoji="0" sz="22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sz="2200" b="1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outcomes,</a:t>
            </a:r>
            <a:r>
              <a:rPr kumimoji="0" sz="2200" b="1" i="0" u="none" strike="noStrike" kern="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meeting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sz="2200" b="1" i="0" u="none" strike="noStrike" kern="0" cap="none" spc="-5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r>
              <a:rPr kumimoji="0" sz="2200" b="1" i="0" u="none" strike="noStrike" kern="0" cap="none" spc="1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sz="2200" b="1" i="0" u="none" strike="noStrike" kern="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</a:t>
            </a:r>
            <a:r>
              <a:rPr kumimoji="0" sz="2200" b="1" i="0" u="none" strike="noStrike" kern="0" cap="none" spc="-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sz="2200" b="1" i="0" u="none" strike="noStrike" kern="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adverse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</a:t>
            </a:r>
            <a:r>
              <a:rPr kumimoji="0" sz="2200" b="1" i="0" u="none" strike="noStrike" kern="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sz="2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moderate</a:t>
            </a:r>
            <a:r>
              <a:rPr kumimoji="0" sz="2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2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</a:t>
            </a:r>
            <a:r>
              <a:rPr kumimoji="0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sz="2200" b="1" i="0" u="none" strike="noStrike" kern="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</a:t>
            </a:r>
            <a:endParaRPr kumimoji="0" lang="en-US" sz="22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16827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endParaRPr kumimoji="0" lang="en-US" sz="2200" b="1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7500" marR="168275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Jenavalve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Trilogy System is the only THV in the world approved for use to treat both AS and AR. Further studies with expanded cohort of AI/AS pts will be needed to prove its safety and efficacy.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2424" y="6517346"/>
            <a:ext cx="27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Tamm A, EuroPCR 2022</a:t>
            </a:r>
          </a:p>
        </p:txBody>
      </p:sp>
    </p:spTree>
    <p:extLst>
      <p:ext uri="{BB962C8B-B14F-4D97-AF65-F5344CB8AC3E}">
        <p14:creationId xmlns:p14="http://schemas.microsoft.com/office/powerpoint/2010/main" val="2414608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4" y="4656"/>
            <a:ext cx="10284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Take Home Messages</a:t>
            </a:r>
          </a:p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SHD TAVI/TAVR Trials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 from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EuroPCR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7842" y="978264"/>
            <a:ext cx="10391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lvl="0" indent="-321469" defTabSz="1028700"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en-US" sz="22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Peri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-procedural and mortality outcomes were higher after SEV at BEV dominant centers while no difference in 2 valve outcomes at SEV dominant centers. This is important when we compares 2 valves.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3382" y="2022182"/>
            <a:ext cx="10313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ViV TAVR for surgical valves &lt;23mm, with SEV had better hemodynamics and lower PPM compared to BEV. Hence SEV should be preferred in this setting, if these data translates into better clinical outcomes.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525" y="3052629"/>
            <a:ext cx="1012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Dedicated protocolized strategy for SEV deployment has shown to have superior outcomes vs historical data and should be routinely practiced.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4140" y="3768549"/>
            <a:ext cx="10123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Coronary revascularization in pts with severe AS undergoing TAVI has not shown to impact survival and other clinical outcomes at 2 yrs. Hence PCI of significant coronary lesions is not routinely indicated. COMPLETE TAVR trial will give the final answer.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0283" y="5073681"/>
            <a:ext cx="10374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Stroke after TAVI has graded mortality depending on the severity. Aggressive management by </a:t>
            </a:r>
            <a:r>
              <a:rPr lang="en-US" sz="22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neurointervention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 of these cases can improve subsequent outcomes and mortality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pic>
        <p:nvPicPr>
          <p:cNvPr id="1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18652"/>
            <a:ext cx="398624" cy="38328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-46785" y="6100720"/>
            <a:ext cx="10374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Jenavalve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 Trilogy TAVI system has shown optimal and safety outcomes in pts with pure severe AR. </a:t>
            </a:r>
            <a:r>
              <a:rPr lang="en-US" sz="2200" b="1" dirty="0" err="1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Jenavlave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 is poised to expand the TAVI horizon.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/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65951" y="224866"/>
            <a:ext cx="4279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CTA: STJ and SOV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68" y="1082203"/>
            <a:ext cx="7932312" cy="3848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6729" y="5118813"/>
            <a:ext cx="2677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STJ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Min 29.1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Max 30.3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Mean 29.7 mm</a:t>
            </a: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5617293" y="5003396"/>
            <a:ext cx="2970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Sinus of Valsalva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RCC 32.7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LCC 32.8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NCC 33.1 mm</a:t>
            </a:r>
          </a:p>
        </p:txBody>
      </p:sp>
    </p:spTree>
    <p:extLst>
      <p:ext uri="{BB962C8B-B14F-4D97-AF65-F5344CB8AC3E}">
        <p14:creationId xmlns:p14="http://schemas.microsoft.com/office/powerpoint/2010/main" val="1264133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0735" y="1326562"/>
            <a:ext cx="980479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are the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recommended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component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s of Optimize PPRO study for TAVR in AS pts except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:  </a:t>
            </a: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Valve deployment using cusp overlap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If no heart blocks, then remove all central lines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Mobilize in 4-6 </a:t>
            </a:r>
            <a:r>
              <a:rPr lang="en-US" altLang="en-US" sz="2250" b="1" dirty="0" err="1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hrs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Pre-BAV is essential in all cases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4135" y="37370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1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86" y="-9819"/>
            <a:ext cx="433027" cy="3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2" y="5568108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D</a:t>
            </a:r>
          </a:p>
        </p:txBody>
      </p:sp>
    </p:spTree>
    <p:extLst>
      <p:ext uri="{BB962C8B-B14F-4D97-AF65-F5344CB8AC3E}">
        <p14:creationId xmlns:p14="http://schemas.microsoft.com/office/powerpoint/2010/main" val="32664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2016578"/>
            <a:ext cx="1026166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statements is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false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regarding the results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o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 REVASC-TAVI:  </a:t>
            </a: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All cause death were similar in </a:t>
            </a:r>
            <a:r>
              <a:rPr lang="en-US" altLang="en-US" sz="2250" b="1" dirty="0" err="1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gps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 with or without revascularization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All cause death, stroke, MI or HF </a:t>
            </a:r>
            <a:r>
              <a:rPr lang="en-US" altLang="en-US" sz="2250" b="1" dirty="0" err="1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rehosp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 were similar in 2 </a:t>
            </a:r>
            <a:r>
              <a:rPr lang="en-US" altLang="en-US" sz="2250" b="1" dirty="0" err="1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gps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Group with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Inc</a:t>
            </a:r>
            <a:r>
              <a:rPr lang="en-US" altLang="en-US" sz="2250" b="1" dirty="0" err="1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omplete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 revascularization with PCI has worse outcomes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Outcomes were better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with PCI </a:t>
            </a:r>
            <a:r>
              <a:rPr kumimoji="0" lang="en-US" altLang="en-US" sz="225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in MV/LM 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CAD vs </a:t>
            </a:r>
            <a:r>
              <a:rPr kumimoji="0" lang="en-US" altLang="en-US" sz="225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no PCI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384326" marR="0" lvl="1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05490" y="47421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2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638" y="40429"/>
            <a:ext cx="433027" cy="4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2" y="5568108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C</a:t>
            </a:r>
          </a:p>
        </p:txBody>
      </p:sp>
    </p:spTree>
    <p:extLst>
      <p:ext uri="{BB962C8B-B14F-4D97-AF65-F5344CB8AC3E}">
        <p14:creationId xmlns:p14="http://schemas.microsoft.com/office/powerpoint/2010/main" val="35097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6909" y="1908422"/>
            <a:ext cx="989609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are the results of the LYTEN trial comparing SEV vs BEV in small surgical valves except: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A.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SEV had better clinical outcomes at 30-days vs BEV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B.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SEV gp had lower maximal residual gradient vs BEV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C.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SEV gp has lower severe PPM vs BEV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D. </a:t>
            </a:r>
            <a:r>
              <a:rPr lang="en-US" altLang="en-US" sz="2250" b="1" dirty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SEV gp has lower incidence of MG &gt;20 mmHg vs BEV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53792" y="65010"/>
            <a:ext cx="771525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3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079081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963" y="40428"/>
            <a:ext cx="366261" cy="36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3" y="5683719"/>
            <a:ext cx="3861426" cy="5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A</a:t>
            </a:r>
          </a:p>
        </p:txBody>
      </p:sp>
    </p:spTree>
    <p:extLst>
      <p:ext uri="{BB962C8B-B14F-4D97-AF65-F5344CB8AC3E}">
        <p14:creationId xmlns:p14="http://schemas.microsoft.com/office/powerpoint/2010/main" val="3562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03" y="74836"/>
            <a:ext cx="96185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CTA: Valve-To-Coronary (VTC) and Coronary Height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57" y="801237"/>
            <a:ext cx="6637397" cy="2770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57" y="3657601"/>
            <a:ext cx="6655190" cy="2767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8840" y="4689944"/>
            <a:ext cx="2363147" cy="102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Coronary Heights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LM – 7.1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RCA – 13.1 mm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8840" y="1276487"/>
            <a:ext cx="2613521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VTC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Left VTC – 5.1 mm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Right VTC – 3.2 mm </a:t>
            </a:r>
          </a:p>
        </p:txBody>
      </p:sp>
    </p:spTree>
    <p:extLst>
      <p:ext uri="{BB962C8B-B14F-4D97-AF65-F5344CB8AC3E}">
        <p14:creationId xmlns:p14="http://schemas.microsoft.com/office/powerpoint/2010/main" val="245088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54" y="1124267"/>
            <a:ext cx="7806041" cy="5356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7403" y="105260"/>
            <a:ext cx="508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CTA: Vascular Access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7237923"/>
      </p:ext>
    </p:extLst>
  </p:cSld>
  <p:clrMapOvr>
    <a:masterClrMapping/>
  </p:clrMapOvr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3890</TotalTime>
  <Words>5120</Words>
  <Application>Microsoft Office PowerPoint</Application>
  <PresentationFormat>35mm Slides</PresentationFormat>
  <Paragraphs>1052</Paragraphs>
  <Slides>72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Calibri</vt:lpstr>
      <vt:lpstr>Courier New</vt:lpstr>
      <vt:lpstr>Arial</vt:lpstr>
      <vt:lpstr>Calibri Light</vt:lpstr>
      <vt:lpstr>Arial Rounded MT Bold</vt:lpstr>
      <vt:lpstr>Times New Roman</vt:lpstr>
      <vt:lpstr>6_Default Design</vt:lpstr>
      <vt:lpstr>2_BASIC SHARMA BLUE</vt:lpstr>
      <vt:lpstr>2_Office Theme</vt:lpstr>
      <vt:lpstr>1_Default Design</vt:lpstr>
      <vt:lpstr>3_Office Theme</vt:lpstr>
      <vt:lpstr>Office Theme</vt:lpstr>
      <vt:lpstr>1_Office Theme</vt:lpstr>
      <vt:lpstr>4_Office Theme</vt:lpstr>
      <vt:lpstr>6_Office Theme</vt:lpstr>
      <vt:lpstr>7_Office Theme</vt:lpstr>
      <vt:lpstr>5_Office Theme</vt:lpstr>
      <vt:lpstr>Structural Heart Live Cases</vt:lpstr>
      <vt:lpstr>Faculty Involved and 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# 1</vt:lpstr>
      <vt:lpstr>Question # 2</vt:lpstr>
      <vt:lpstr>Question #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519</cp:revision>
  <cp:lastPrinted>2022-05-03T15:57:55Z</cp:lastPrinted>
  <dcterms:created xsi:type="dcterms:W3CDTF">2019-05-13T14:16:18Z</dcterms:created>
  <dcterms:modified xsi:type="dcterms:W3CDTF">2022-07-12T13:16:06Z</dcterms:modified>
</cp:coreProperties>
</file>