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4632" r:id="rId3"/>
    <p:sldMasterId id="2147484645" r:id="rId4"/>
    <p:sldMasterId id="2147484658" r:id="rId5"/>
    <p:sldMasterId id="2147484671" r:id="rId6"/>
  </p:sldMasterIdLst>
  <p:notesMasterIdLst>
    <p:notesMasterId r:id="rId21"/>
  </p:notesMasterIdLst>
  <p:sldIdLst>
    <p:sldId id="275" r:id="rId7"/>
    <p:sldId id="617" r:id="rId8"/>
    <p:sldId id="2071" r:id="rId9"/>
    <p:sldId id="2177" r:id="rId10"/>
    <p:sldId id="268" r:id="rId11"/>
    <p:sldId id="277" r:id="rId12"/>
    <p:sldId id="278" r:id="rId13"/>
    <p:sldId id="279" r:id="rId14"/>
    <p:sldId id="285" r:id="rId15"/>
    <p:sldId id="291" r:id="rId16"/>
    <p:sldId id="271" r:id="rId17"/>
    <p:sldId id="272" r:id="rId18"/>
    <p:sldId id="2172" r:id="rId19"/>
    <p:sldId id="2173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9999"/>
    <a:srgbClr val="000099"/>
    <a:srgbClr val="00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5" autoAdjust="0"/>
    <p:restoredTop sz="86387" autoAdjust="0"/>
  </p:normalViewPr>
  <p:slideViewPr>
    <p:cSldViewPr snapToGrid="0">
      <p:cViewPr varScale="1">
        <p:scale>
          <a:sx n="84" d="100"/>
          <a:sy n="84" d="100"/>
        </p:scale>
        <p:origin x="558" y="78"/>
      </p:cViewPr>
      <p:guideLst/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4C0D-8A04-4E0F-B2BD-D9FE8154408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8DE3-EF28-4001-A656-631E5A00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2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EA1E9-0953-44BF-A1A3-21CDC04D4DD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1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addition to the hundreds of possible treatment paths, CalcificAID has an educational background section with information about the imaging techniques, devices, and pharmacology of treating calcified lesions.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861C0-A661-0244-B3F1-C5B39F9D0A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68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1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2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46" indent="0" algn="ctr">
              <a:buNone/>
              <a:defRPr/>
            </a:lvl2pPr>
            <a:lvl3pPr marL="685289" indent="0" algn="ctr">
              <a:buNone/>
              <a:defRPr/>
            </a:lvl3pPr>
            <a:lvl4pPr marL="1027931" indent="0" algn="ctr">
              <a:buNone/>
              <a:defRPr/>
            </a:lvl4pPr>
            <a:lvl5pPr marL="1370570" indent="0" algn="ctr">
              <a:buNone/>
              <a:defRPr/>
            </a:lvl5pPr>
            <a:lvl6pPr marL="1713214" indent="0" algn="ctr">
              <a:buNone/>
              <a:defRPr/>
            </a:lvl6pPr>
            <a:lvl7pPr marL="2055857" indent="0" algn="ctr">
              <a:buNone/>
              <a:defRPr/>
            </a:lvl7pPr>
            <a:lvl8pPr marL="2398499" indent="0" algn="ctr">
              <a:buNone/>
              <a:defRPr/>
            </a:lvl8pPr>
            <a:lvl9pPr marL="274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44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46" indent="0">
              <a:buNone/>
              <a:defRPr sz="1350"/>
            </a:lvl2pPr>
            <a:lvl3pPr marL="685289" indent="0">
              <a:buNone/>
              <a:defRPr sz="1200"/>
            </a:lvl3pPr>
            <a:lvl4pPr marL="1027931" indent="0">
              <a:buNone/>
              <a:defRPr sz="1050"/>
            </a:lvl4pPr>
            <a:lvl5pPr marL="1370570" indent="0">
              <a:buNone/>
              <a:defRPr sz="1050"/>
            </a:lvl5pPr>
            <a:lvl6pPr marL="1713214" indent="0">
              <a:buNone/>
              <a:defRPr sz="1050"/>
            </a:lvl6pPr>
            <a:lvl7pPr marL="2055857" indent="0">
              <a:buNone/>
              <a:defRPr sz="1050"/>
            </a:lvl7pPr>
            <a:lvl8pPr marL="2398499" indent="0">
              <a:buNone/>
              <a:defRPr sz="1050"/>
            </a:lvl8pPr>
            <a:lvl9pPr marL="274114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07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8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53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48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84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80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28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46" indent="0">
              <a:buNone/>
              <a:defRPr sz="2100"/>
            </a:lvl2pPr>
            <a:lvl3pPr marL="685289" indent="0">
              <a:buNone/>
              <a:defRPr sz="1800"/>
            </a:lvl3pPr>
            <a:lvl4pPr marL="1027931" indent="0">
              <a:buNone/>
              <a:defRPr sz="1500"/>
            </a:lvl4pPr>
            <a:lvl5pPr marL="1370570" indent="0">
              <a:buNone/>
              <a:defRPr sz="1500"/>
            </a:lvl5pPr>
            <a:lvl6pPr marL="1713214" indent="0">
              <a:buNone/>
              <a:defRPr sz="1500"/>
            </a:lvl6pPr>
            <a:lvl7pPr marL="2055857" indent="0">
              <a:buNone/>
              <a:defRPr sz="1500"/>
            </a:lvl7pPr>
            <a:lvl8pPr marL="2398499" indent="0">
              <a:buNone/>
              <a:defRPr sz="1500"/>
            </a:lvl8pPr>
            <a:lvl9pPr marL="274114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3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868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0721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75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07975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10192" indent="0" algn="ctr">
              <a:buNone/>
              <a:defRPr/>
            </a:lvl2pPr>
            <a:lvl3pPr marL="820389" indent="0" algn="ctr">
              <a:buNone/>
              <a:defRPr/>
            </a:lvl3pPr>
            <a:lvl4pPr marL="1230575" indent="0" algn="ctr">
              <a:buNone/>
              <a:defRPr/>
            </a:lvl4pPr>
            <a:lvl5pPr marL="1640776" indent="0" algn="ctr">
              <a:buNone/>
              <a:defRPr/>
            </a:lvl5pPr>
            <a:lvl6pPr marL="2050966" indent="0" algn="ctr">
              <a:buNone/>
              <a:defRPr/>
            </a:lvl6pPr>
            <a:lvl7pPr marL="2461159" indent="0" algn="ctr">
              <a:buNone/>
              <a:defRPr/>
            </a:lvl7pPr>
            <a:lvl8pPr marL="2871350" indent="0" algn="ctr">
              <a:buNone/>
              <a:defRPr/>
            </a:lvl8pPr>
            <a:lvl9pPr marL="32815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6215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1212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3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192" indent="0">
              <a:buNone/>
              <a:defRPr sz="1650"/>
            </a:lvl2pPr>
            <a:lvl3pPr marL="820389" indent="0">
              <a:buNone/>
              <a:defRPr sz="1350"/>
            </a:lvl3pPr>
            <a:lvl4pPr marL="1230575" indent="0">
              <a:buNone/>
              <a:defRPr sz="1275"/>
            </a:lvl4pPr>
            <a:lvl5pPr marL="1640776" indent="0">
              <a:buNone/>
              <a:defRPr sz="1275"/>
            </a:lvl5pPr>
            <a:lvl6pPr marL="2050966" indent="0">
              <a:buNone/>
              <a:defRPr sz="1275"/>
            </a:lvl6pPr>
            <a:lvl7pPr marL="2461159" indent="0">
              <a:buNone/>
              <a:defRPr sz="1275"/>
            </a:lvl7pPr>
            <a:lvl8pPr marL="2871350" indent="0">
              <a:buNone/>
              <a:defRPr sz="1275"/>
            </a:lvl8pPr>
            <a:lvl9pPr marL="3281545" indent="0">
              <a:buNone/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1760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31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94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6710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0192" indent="0">
              <a:buNone/>
              <a:defRPr sz="1800" b="1"/>
            </a:lvl2pPr>
            <a:lvl3pPr marL="820389" indent="0">
              <a:buNone/>
              <a:defRPr sz="1650" b="1"/>
            </a:lvl3pPr>
            <a:lvl4pPr marL="1230575" indent="0">
              <a:buNone/>
              <a:defRPr sz="1350" b="1"/>
            </a:lvl4pPr>
            <a:lvl5pPr marL="1640776" indent="0">
              <a:buNone/>
              <a:defRPr sz="1350" b="1"/>
            </a:lvl5pPr>
            <a:lvl6pPr marL="2050966" indent="0">
              <a:buNone/>
              <a:defRPr sz="1350" b="1"/>
            </a:lvl6pPr>
            <a:lvl7pPr marL="2461159" indent="0">
              <a:buNone/>
              <a:defRPr sz="1350" b="1"/>
            </a:lvl7pPr>
            <a:lvl8pPr marL="2871350" indent="0">
              <a:buNone/>
              <a:defRPr sz="1350" b="1"/>
            </a:lvl8pPr>
            <a:lvl9pPr marL="3281545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0192" indent="0">
              <a:buNone/>
              <a:defRPr sz="1800" b="1"/>
            </a:lvl2pPr>
            <a:lvl3pPr marL="820389" indent="0">
              <a:buNone/>
              <a:defRPr sz="1650" b="1"/>
            </a:lvl3pPr>
            <a:lvl4pPr marL="1230575" indent="0">
              <a:buNone/>
              <a:defRPr sz="1350" b="1"/>
            </a:lvl4pPr>
            <a:lvl5pPr marL="1640776" indent="0">
              <a:buNone/>
              <a:defRPr sz="1350" b="1"/>
            </a:lvl5pPr>
            <a:lvl6pPr marL="2050966" indent="0">
              <a:buNone/>
              <a:defRPr sz="1350" b="1"/>
            </a:lvl6pPr>
            <a:lvl7pPr marL="2461159" indent="0">
              <a:buNone/>
              <a:defRPr sz="1350" b="1"/>
            </a:lvl7pPr>
            <a:lvl8pPr marL="2871350" indent="0">
              <a:buNone/>
              <a:defRPr sz="1350" b="1"/>
            </a:lvl8pPr>
            <a:lvl9pPr marL="3281545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2553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4469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846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489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8"/>
            <a:ext cx="5111044" cy="4389835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275"/>
            </a:lvl1pPr>
            <a:lvl2pPr marL="410192" indent="0">
              <a:buNone/>
              <a:defRPr sz="1050"/>
            </a:lvl2pPr>
            <a:lvl3pPr marL="820389" indent="0">
              <a:buNone/>
              <a:defRPr sz="900"/>
            </a:lvl3pPr>
            <a:lvl4pPr marL="1230575" indent="0">
              <a:buNone/>
              <a:defRPr sz="900"/>
            </a:lvl4pPr>
            <a:lvl5pPr marL="1640776" indent="0">
              <a:buNone/>
              <a:defRPr sz="900"/>
            </a:lvl5pPr>
            <a:lvl6pPr marL="2050966" indent="0">
              <a:buNone/>
              <a:defRPr sz="900"/>
            </a:lvl6pPr>
            <a:lvl7pPr marL="2461159" indent="0">
              <a:buNone/>
              <a:defRPr sz="900"/>
            </a:lvl7pPr>
            <a:lvl8pPr marL="2871350" indent="0">
              <a:buNone/>
              <a:defRPr sz="900"/>
            </a:lvl8pPr>
            <a:lvl9pPr marL="32815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7183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850"/>
            </a:lvl1pPr>
            <a:lvl2pPr marL="410192" indent="0">
              <a:buNone/>
              <a:defRPr sz="2400"/>
            </a:lvl2pPr>
            <a:lvl3pPr marL="820389" indent="0">
              <a:buNone/>
              <a:defRPr sz="2175"/>
            </a:lvl3pPr>
            <a:lvl4pPr marL="1230575" indent="0">
              <a:buNone/>
              <a:defRPr sz="1800"/>
            </a:lvl4pPr>
            <a:lvl5pPr marL="1640776" indent="0">
              <a:buNone/>
              <a:defRPr sz="1800"/>
            </a:lvl5pPr>
            <a:lvl6pPr marL="2050966" indent="0">
              <a:buNone/>
              <a:defRPr sz="1800"/>
            </a:lvl6pPr>
            <a:lvl7pPr marL="2461159" indent="0">
              <a:buNone/>
              <a:defRPr sz="1800"/>
            </a:lvl7pPr>
            <a:lvl8pPr marL="2871350" indent="0">
              <a:buNone/>
              <a:defRPr sz="1800"/>
            </a:lvl8pPr>
            <a:lvl9pPr marL="3281545" indent="0">
              <a:buNone/>
              <a:defRPr sz="1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48"/>
            <a:ext cx="5486400" cy="603647"/>
          </a:xfrm>
        </p:spPr>
        <p:txBody>
          <a:bodyPr/>
          <a:lstStyle>
            <a:lvl1pPr marL="0" indent="0">
              <a:buNone/>
              <a:defRPr sz="1275"/>
            </a:lvl1pPr>
            <a:lvl2pPr marL="410192" indent="0">
              <a:buNone/>
              <a:defRPr sz="1050"/>
            </a:lvl2pPr>
            <a:lvl3pPr marL="820389" indent="0">
              <a:buNone/>
              <a:defRPr sz="900"/>
            </a:lvl3pPr>
            <a:lvl4pPr marL="1230575" indent="0">
              <a:buNone/>
              <a:defRPr sz="900"/>
            </a:lvl4pPr>
            <a:lvl5pPr marL="1640776" indent="0">
              <a:buNone/>
              <a:defRPr sz="900"/>
            </a:lvl5pPr>
            <a:lvl6pPr marL="2050966" indent="0">
              <a:buNone/>
              <a:defRPr sz="900"/>
            </a:lvl6pPr>
            <a:lvl7pPr marL="2461159" indent="0">
              <a:buNone/>
              <a:defRPr sz="900"/>
            </a:lvl7pPr>
            <a:lvl8pPr marL="2871350" indent="0">
              <a:buNone/>
              <a:defRPr sz="900"/>
            </a:lvl8pPr>
            <a:lvl9pPr marL="32815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8125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19957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6667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061092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3951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85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7350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0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4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9357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766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57689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94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2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2333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355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39381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0344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315825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89322" indent="0" algn="ctr">
              <a:buNone/>
              <a:defRPr/>
            </a:lvl2pPr>
            <a:lvl3pPr marL="578644" indent="0" algn="ctr">
              <a:buNone/>
              <a:defRPr/>
            </a:lvl3pPr>
            <a:lvl4pPr marL="867966" indent="0" algn="ctr">
              <a:buNone/>
              <a:defRPr/>
            </a:lvl4pPr>
            <a:lvl5pPr marL="1157288" indent="0" algn="ctr">
              <a:buNone/>
              <a:defRPr/>
            </a:lvl5pPr>
            <a:lvl6pPr marL="1446610" indent="0" algn="ctr">
              <a:buNone/>
              <a:defRPr/>
            </a:lvl6pPr>
            <a:lvl7pPr marL="1735931" indent="0" algn="ctr">
              <a:buNone/>
              <a:defRPr/>
            </a:lvl7pPr>
            <a:lvl8pPr marL="2025254" indent="0" algn="ctr">
              <a:buNone/>
              <a:defRPr/>
            </a:lvl8pPr>
            <a:lvl9pPr marL="23145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71103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9434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1"/>
            <a:ext cx="7772400" cy="1021556"/>
          </a:xfrm>
        </p:spPr>
        <p:txBody>
          <a:bodyPr anchor="t"/>
          <a:lstStyle>
            <a:lvl1pPr algn="l">
              <a:defRPr sz="25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266"/>
            </a:lvl1pPr>
            <a:lvl2pPr marL="289322" indent="0">
              <a:buNone/>
              <a:defRPr sz="1139"/>
            </a:lvl2pPr>
            <a:lvl3pPr marL="578644" indent="0">
              <a:buNone/>
              <a:defRPr sz="1013"/>
            </a:lvl3pPr>
            <a:lvl4pPr marL="867966" indent="0">
              <a:buNone/>
              <a:defRPr sz="886"/>
            </a:lvl4pPr>
            <a:lvl5pPr marL="1157288" indent="0">
              <a:buNone/>
              <a:defRPr sz="886"/>
            </a:lvl5pPr>
            <a:lvl6pPr marL="1446610" indent="0">
              <a:buNone/>
              <a:defRPr sz="886"/>
            </a:lvl6pPr>
            <a:lvl7pPr marL="1735931" indent="0">
              <a:buNone/>
              <a:defRPr sz="886"/>
            </a:lvl7pPr>
            <a:lvl8pPr marL="2025254" indent="0">
              <a:buNone/>
              <a:defRPr sz="886"/>
            </a:lvl8pPr>
            <a:lvl9pPr marL="2314575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94167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4" y="1485900"/>
            <a:ext cx="3818467" cy="3086100"/>
          </a:xfrm>
        </p:spPr>
        <p:txBody>
          <a:bodyPr/>
          <a:lstStyle>
            <a:lvl1pPr>
              <a:defRPr sz="1772"/>
            </a:lvl1pPr>
            <a:lvl2pPr>
              <a:defRPr sz="1519"/>
            </a:lvl2pPr>
            <a:lvl3pPr>
              <a:defRPr sz="1266"/>
            </a:lvl3pPr>
            <a:lvl4pPr>
              <a:defRPr sz="1139"/>
            </a:lvl4pPr>
            <a:lvl5pPr>
              <a:defRPr sz="1139"/>
            </a:lvl5pPr>
            <a:lvl6pPr>
              <a:defRPr sz="1139"/>
            </a:lvl6pPr>
            <a:lvl7pPr>
              <a:defRPr sz="1139"/>
            </a:lvl7pPr>
            <a:lvl8pPr>
              <a:defRPr sz="1139"/>
            </a:lvl8pPr>
            <a:lvl9pPr>
              <a:defRPr sz="11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58" y="1485900"/>
            <a:ext cx="3818467" cy="3086100"/>
          </a:xfrm>
        </p:spPr>
        <p:txBody>
          <a:bodyPr/>
          <a:lstStyle>
            <a:lvl1pPr>
              <a:defRPr sz="1772"/>
            </a:lvl1pPr>
            <a:lvl2pPr>
              <a:defRPr sz="1519"/>
            </a:lvl2pPr>
            <a:lvl3pPr>
              <a:defRPr sz="1266"/>
            </a:lvl3pPr>
            <a:lvl4pPr>
              <a:defRPr sz="1139"/>
            </a:lvl4pPr>
            <a:lvl5pPr>
              <a:defRPr sz="1139"/>
            </a:lvl5pPr>
            <a:lvl6pPr>
              <a:defRPr sz="1139"/>
            </a:lvl6pPr>
            <a:lvl7pPr>
              <a:defRPr sz="1139"/>
            </a:lvl7pPr>
            <a:lvl8pPr>
              <a:defRPr sz="1139"/>
            </a:lvl8pPr>
            <a:lvl9pPr>
              <a:defRPr sz="11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08600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289322" indent="0">
              <a:buNone/>
              <a:defRPr sz="1266" b="1"/>
            </a:lvl2pPr>
            <a:lvl3pPr marL="578644" indent="0">
              <a:buNone/>
              <a:defRPr sz="1139" b="1"/>
            </a:lvl3pPr>
            <a:lvl4pPr marL="867966" indent="0">
              <a:buNone/>
              <a:defRPr sz="1013" b="1"/>
            </a:lvl4pPr>
            <a:lvl5pPr marL="1157288" indent="0">
              <a:buNone/>
              <a:defRPr sz="1013" b="1"/>
            </a:lvl5pPr>
            <a:lvl6pPr marL="1446610" indent="0">
              <a:buNone/>
              <a:defRPr sz="1013" b="1"/>
            </a:lvl6pPr>
            <a:lvl7pPr marL="1735931" indent="0">
              <a:buNone/>
              <a:defRPr sz="1013" b="1"/>
            </a:lvl7pPr>
            <a:lvl8pPr marL="2025254" indent="0">
              <a:buNone/>
              <a:defRPr sz="1013" b="1"/>
            </a:lvl8pPr>
            <a:lvl9pPr marL="2314575" indent="0">
              <a:buNone/>
              <a:defRPr sz="10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519"/>
            </a:lvl1pPr>
            <a:lvl2pPr>
              <a:defRPr sz="1266"/>
            </a:lvl2pPr>
            <a:lvl3pPr>
              <a:defRPr sz="1139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289322" indent="0">
              <a:buNone/>
              <a:defRPr sz="1266" b="1"/>
            </a:lvl2pPr>
            <a:lvl3pPr marL="578644" indent="0">
              <a:buNone/>
              <a:defRPr sz="1139" b="1"/>
            </a:lvl3pPr>
            <a:lvl4pPr marL="867966" indent="0">
              <a:buNone/>
              <a:defRPr sz="1013" b="1"/>
            </a:lvl4pPr>
            <a:lvl5pPr marL="1157288" indent="0">
              <a:buNone/>
              <a:defRPr sz="1013" b="1"/>
            </a:lvl5pPr>
            <a:lvl6pPr marL="1446610" indent="0">
              <a:buNone/>
              <a:defRPr sz="1013" b="1"/>
            </a:lvl6pPr>
            <a:lvl7pPr marL="1735931" indent="0">
              <a:buNone/>
              <a:defRPr sz="1013" b="1"/>
            </a:lvl7pPr>
            <a:lvl8pPr marL="2025254" indent="0">
              <a:buNone/>
              <a:defRPr sz="1013" b="1"/>
            </a:lvl8pPr>
            <a:lvl9pPr marL="2314575" indent="0">
              <a:buNone/>
              <a:defRPr sz="10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519"/>
            </a:lvl1pPr>
            <a:lvl2pPr>
              <a:defRPr sz="1266"/>
            </a:lvl2pPr>
            <a:lvl3pPr>
              <a:defRPr sz="1139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03268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33109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7214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489" cy="871538"/>
          </a:xfrm>
        </p:spPr>
        <p:txBody>
          <a:bodyPr anchor="b"/>
          <a:lstStyle>
            <a:lvl1pPr algn="l">
              <a:defRPr sz="1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5"/>
            <a:ext cx="5111044" cy="4389835"/>
          </a:xfrm>
        </p:spPr>
        <p:txBody>
          <a:bodyPr/>
          <a:lstStyle>
            <a:lvl1pPr>
              <a:defRPr sz="2025"/>
            </a:lvl1pPr>
            <a:lvl2pPr>
              <a:defRPr sz="1772"/>
            </a:lvl2pPr>
            <a:lvl3pPr>
              <a:defRPr sz="1519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886"/>
            </a:lvl1pPr>
            <a:lvl2pPr marL="289322" indent="0">
              <a:buNone/>
              <a:defRPr sz="760"/>
            </a:lvl2pPr>
            <a:lvl3pPr marL="578644" indent="0">
              <a:buNone/>
              <a:defRPr sz="633"/>
            </a:lvl3pPr>
            <a:lvl4pPr marL="867966" indent="0">
              <a:buNone/>
              <a:defRPr sz="569"/>
            </a:lvl4pPr>
            <a:lvl5pPr marL="1157288" indent="0">
              <a:buNone/>
              <a:defRPr sz="569"/>
            </a:lvl5pPr>
            <a:lvl6pPr marL="1446610" indent="0">
              <a:buNone/>
              <a:defRPr sz="569"/>
            </a:lvl6pPr>
            <a:lvl7pPr marL="1735931" indent="0">
              <a:buNone/>
              <a:defRPr sz="569"/>
            </a:lvl7pPr>
            <a:lvl8pPr marL="2025254" indent="0">
              <a:buNone/>
              <a:defRPr sz="569"/>
            </a:lvl8pPr>
            <a:lvl9pPr marL="2314575" indent="0">
              <a:buNone/>
              <a:defRPr sz="5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5809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025"/>
            </a:lvl1pPr>
            <a:lvl2pPr marL="289322" indent="0">
              <a:buNone/>
              <a:defRPr sz="1772"/>
            </a:lvl2pPr>
            <a:lvl3pPr marL="578644" indent="0">
              <a:buNone/>
              <a:defRPr sz="1519"/>
            </a:lvl3pPr>
            <a:lvl4pPr marL="867966" indent="0">
              <a:buNone/>
              <a:defRPr sz="1266"/>
            </a:lvl4pPr>
            <a:lvl5pPr marL="1157288" indent="0">
              <a:buNone/>
              <a:defRPr sz="1266"/>
            </a:lvl5pPr>
            <a:lvl6pPr marL="1446610" indent="0">
              <a:buNone/>
              <a:defRPr sz="1266"/>
            </a:lvl6pPr>
            <a:lvl7pPr marL="1735931" indent="0">
              <a:buNone/>
              <a:defRPr sz="1266"/>
            </a:lvl7pPr>
            <a:lvl8pPr marL="2025254" indent="0">
              <a:buNone/>
              <a:defRPr sz="1266"/>
            </a:lvl8pPr>
            <a:lvl9pPr marL="2314575" indent="0">
              <a:buNone/>
              <a:defRPr sz="1266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886"/>
            </a:lvl1pPr>
            <a:lvl2pPr marL="289322" indent="0">
              <a:buNone/>
              <a:defRPr sz="760"/>
            </a:lvl2pPr>
            <a:lvl3pPr marL="578644" indent="0">
              <a:buNone/>
              <a:defRPr sz="633"/>
            </a:lvl3pPr>
            <a:lvl4pPr marL="867966" indent="0">
              <a:buNone/>
              <a:defRPr sz="569"/>
            </a:lvl4pPr>
            <a:lvl5pPr marL="1157288" indent="0">
              <a:buNone/>
              <a:defRPr sz="569"/>
            </a:lvl5pPr>
            <a:lvl6pPr marL="1446610" indent="0">
              <a:buNone/>
              <a:defRPr sz="569"/>
            </a:lvl6pPr>
            <a:lvl7pPr marL="1735931" indent="0">
              <a:buNone/>
              <a:defRPr sz="569"/>
            </a:lvl7pPr>
            <a:lvl8pPr marL="2025254" indent="0">
              <a:buNone/>
              <a:defRPr sz="569"/>
            </a:lvl8pPr>
            <a:lvl9pPr marL="2314575" indent="0">
              <a:buNone/>
              <a:defRPr sz="5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2992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1593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0031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14799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1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88" indent="0" algn="ctr">
              <a:buNone/>
              <a:defRPr/>
            </a:lvl2pPr>
            <a:lvl3pPr marL="914575" indent="0" algn="ctr">
              <a:buNone/>
              <a:defRPr/>
            </a:lvl3pPr>
            <a:lvl4pPr marL="1371862" indent="0" algn="ctr">
              <a:buNone/>
              <a:defRPr/>
            </a:lvl4pPr>
            <a:lvl5pPr marL="1829147" indent="0" algn="ctr">
              <a:buNone/>
              <a:defRPr/>
            </a:lvl5pPr>
            <a:lvl6pPr marL="2286434" indent="0" algn="ctr">
              <a:buNone/>
              <a:defRPr/>
            </a:lvl6pPr>
            <a:lvl7pPr marL="2743721" indent="0" algn="ctr">
              <a:buNone/>
              <a:defRPr/>
            </a:lvl7pPr>
            <a:lvl8pPr marL="3201008" indent="0" algn="ctr">
              <a:buNone/>
              <a:defRPr/>
            </a:lvl8pPr>
            <a:lvl9pPr marL="365829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91590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45503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9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88" indent="0">
              <a:buNone/>
              <a:defRPr sz="1800"/>
            </a:lvl2pPr>
            <a:lvl3pPr marL="914575" indent="0">
              <a:buNone/>
              <a:defRPr sz="1600"/>
            </a:lvl3pPr>
            <a:lvl4pPr marL="1371862" indent="0">
              <a:buNone/>
              <a:defRPr sz="1400"/>
            </a:lvl4pPr>
            <a:lvl5pPr marL="1829147" indent="0">
              <a:buNone/>
              <a:defRPr sz="1400"/>
            </a:lvl5pPr>
            <a:lvl6pPr marL="2286434" indent="0">
              <a:buNone/>
              <a:defRPr sz="1400"/>
            </a:lvl6pPr>
            <a:lvl7pPr marL="2743721" indent="0">
              <a:buNone/>
              <a:defRPr sz="1400"/>
            </a:lvl7pPr>
            <a:lvl8pPr marL="3201008" indent="0">
              <a:buNone/>
              <a:defRPr sz="1400"/>
            </a:lvl8pPr>
            <a:lvl9pPr marL="365829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07497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6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936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88" indent="0">
              <a:buNone/>
              <a:defRPr sz="2000" b="1"/>
            </a:lvl2pPr>
            <a:lvl3pPr marL="914575" indent="0">
              <a:buNone/>
              <a:defRPr sz="1800" b="1"/>
            </a:lvl3pPr>
            <a:lvl4pPr marL="1371862" indent="0">
              <a:buNone/>
              <a:defRPr sz="1600" b="1"/>
            </a:lvl4pPr>
            <a:lvl5pPr marL="1829147" indent="0">
              <a:buNone/>
              <a:defRPr sz="1600" b="1"/>
            </a:lvl5pPr>
            <a:lvl6pPr marL="2286434" indent="0">
              <a:buNone/>
              <a:defRPr sz="1600" b="1"/>
            </a:lvl6pPr>
            <a:lvl7pPr marL="2743721" indent="0">
              <a:buNone/>
              <a:defRPr sz="1600" b="1"/>
            </a:lvl7pPr>
            <a:lvl8pPr marL="3201008" indent="0">
              <a:buNone/>
              <a:defRPr sz="1600" b="1"/>
            </a:lvl8pPr>
            <a:lvl9pPr marL="36582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88" indent="0">
              <a:buNone/>
              <a:defRPr sz="2000" b="1"/>
            </a:lvl2pPr>
            <a:lvl3pPr marL="914575" indent="0">
              <a:buNone/>
              <a:defRPr sz="1800" b="1"/>
            </a:lvl3pPr>
            <a:lvl4pPr marL="1371862" indent="0">
              <a:buNone/>
              <a:defRPr sz="1600" b="1"/>
            </a:lvl4pPr>
            <a:lvl5pPr marL="1829147" indent="0">
              <a:buNone/>
              <a:defRPr sz="1600" b="1"/>
            </a:lvl5pPr>
            <a:lvl6pPr marL="2286434" indent="0">
              <a:buNone/>
              <a:defRPr sz="1600" b="1"/>
            </a:lvl6pPr>
            <a:lvl7pPr marL="2743721" indent="0">
              <a:buNone/>
              <a:defRPr sz="1600" b="1"/>
            </a:lvl7pPr>
            <a:lvl8pPr marL="3201008" indent="0">
              <a:buNone/>
              <a:defRPr sz="1600" b="1"/>
            </a:lvl8pPr>
            <a:lvl9pPr marL="36582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65444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13088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45477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92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7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88" indent="0">
              <a:buNone/>
              <a:defRPr sz="1200"/>
            </a:lvl2pPr>
            <a:lvl3pPr marL="914575" indent="0">
              <a:buNone/>
              <a:defRPr sz="1000"/>
            </a:lvl3pPr>
            <a:lvl4pPr marL="1371862" indent="0">
              <a:buNone/>
              <a:defRPr sz="901"/>
            </a:lvl4pPr>
            <a:lvl5pPr marL="1829147" indent="0">
              <a:buNone/>
              <a:defRPr sz="901"/>
            </a:lvl5pPr>
            <a:lvl6pPr marL="2286434" indent="0">
              <a:buNone/>
              <a:defRPr sz="901"/>
            </a:lvl6pPr>
            <a:lvl7pPr marL="2743721" indent="0">
              <a:buNone/>
              <a:defRPr sz="901"/>
            </a:lvl7pPr>
            <a:lvl8pPr marL="3201008" indent="0">
              <a:buNone/>
              <a:defRPr sz="901"/>
            </a:lvl8pPr>
            <a:lvl9pPr marL="3658297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47806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5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88" indent="0">
              <a:buNone/>
              <a:defRPr sz="2800"/>
            </a:lvl2pPr>
            <a:lvl3pPr marL="914575" indent="0">
              <a:buNone/>
              <a:defRPr sz="2400"/>
            </a:lvl3pPr>
            <a:lvl4pPr marL="1371862" indent="0">
              <a:buNone/>
              <a:defRPr sz="2000"/>
            </a:lvl4pPr>
            <a:lvl5pPr marL="1829147" indent="0">
              <a:buNone/>
              <a:defRPr sz="2000"/>
            </a:lvl5pPr>
            <a:lvl6pPr marL="2286434" indent="0">
              <a:buNone/>
              <a:defRPr sz="2000"/>
            </a:lvl6pPr>
            <a:lvl7pPr marL="2743721" indent="0">
              <a:buNone/>
              <a:defRPr sz="2000"/>
            </a:lvl7pPr>
            <a:lvl8pPr marL="3201008" indent="0">
              <a:buNone/>
              <a:defRPr sz="2000"/>
            </a:lvl8pPr>
            <a:lvl9pPr marL="3658297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88" indent="0">
              <a:buNone/>
              <a:defRPr sz="1200"/>
            </a:lvl2pPr>
            <a:lvl3pPr marL="914575" indent="0">
              <a:buNone/>
              <a:defRPr sz="1000"/>
            </a:lvl3pPr>
            <a:lvl4pPr marL="1371862" indent="0">
              <a:buNone/>
              <a:defRPr sz="901"/>
            </a:lvl4pPr>
            <a:lvl5pPr marL="1829147" indent="0">
              <a:buNone/>
              <a:defRPr sz="901"/>
            </a:lvl5pPr>
            <a:lvl6pPr marL="2286434" indent="0">
              <a:buNone/>
              <a:defRPr sz="901"/>
            </a:lvl6pPr>
            <a:lvl7pPr marL="2743721" indent="0">
              <a:buNone/>
              <a:defRPr sz="901"/>
            </a:lvl7pPr>
            <a:lvl8pPr marL="3201008" indent="0">
              <a:buNone/>
              <a:defRPr sz="901"/>
            </a:lvl8pPr>
            <a:lvl9pPr marL="3658297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9714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8047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1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1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5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80940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464074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3581-2013-4528-AF84-AFDD64199DA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264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5289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7931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7057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56983" indent="-25698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6793" indent="-2141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6607" indent="-17132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9251" indent="-17132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1891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453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7178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981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2459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6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4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7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4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380" tIns="54684" rIns="109380" bIns="5468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380" tIns="54684" rIns="109380" bIns="54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29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5pPr>
      <a:lvl6pPr marL="410192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6pPr>
      <a:lvl7pPr marL="820389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7pPr>
      <a:lvl8pPr marL="1230575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8pPr>
      <a:lvl9pPr marL="1640776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9pPr>
    </p:titleStyle>
    <p:bodyStyle>
      <a:lvl1pPr marL="305991" indent="-30599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bg1"/>
          </a:solidFill>
          <a:latin typeface="+mn-lt"/>
          <a:ea typeface="+mn-ea"/>
          <a:cs typeface="+mn-cs"/>
        </a:defRPr>
      </a:lvl1pPr>
      <a:lvl2pPr marL="664369" indent="-25360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022747" indent="-202406" algn="l" rtl="0" eaLnBrk="0" fontAlgn="base" hangingPunct="0">
        <a:spcBef>
          <a:spcPct val="20000"/>
        </a:spcBef>
        <a:spcAft>
          <a:spcPct val="0"/>
        </a:spcAft>
        <a:buChar char="•"/>
        <a:defRPr sz="2175">
          <a:solidFill>
            <a:schemeClr val="bg1"/>
          </a:solidFill>
          <a:latin typeface="+mn-lt"/>
        </a:defRPr>
      </a:lvl3pPr>
      <a:lvl4pPr marL="1433513" indent="-2024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844279" indent="-203597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2256065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666253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3076454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3486644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0192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0389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0575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40776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50966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61159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71350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81545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7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348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537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5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08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5pPr>
      <a:lvl6pPr marL="289322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6pPr>
      <a:lvl7pPr marL="578644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7pPr>
      <a:lvl8pPr marL="867966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8pPr>
      <a:lvl9pPr marL="1157288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9pPr>
    </p:titleStyle>
    <p:bodyStyle>
      <a:lvl1pPr marL="216992" indent="-216992" algn="l" rtl="0" eaLnBrk="0" fontAlgn="base" hangingPunct="0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  <a:ea typeface="+mn-ea"/>
          <a:cs typeface="+mn-cs"/>
        </a:defRPr>
      </a:lvl1pPr>
      <a:lvl2pPr marL="470149" indent="-180827" algn="l" rtl="0" eaLnBrk="0" fontAlgn="base" hangingPunct="0">
        <a:spcBef>
          <a:spcPct val="20000"/>
        </a:spcBef>
        <a:spcAft>
          <a:spcPct val="0"/>
        </a:spcAft>
        <a:buChar char="–"/>
        <a:defRPr sz="1772">
          <a:solidFill>
            <a:schemeClr val="bg1"/>
          </a:solidFill>
          <a:latin typeface="+mn-lt"/>
        </a:defRPr>
      </a:lvl2pPr>
      <a:lvl3pPr marL="723305" indent="-144661" algn="l" rtl="0" eaLnBrk="0" fontAlgn="base" hangingPunct="0">
        <a:spcBef>
          <a:spcPct val="20000"/>
        </a:spcBef>
        <a:spcAft>
          <a:spcPct val="0"/>
        </a:spcAft>
        <a:buChar char="•"/>
        <a:defRPr sz="1519">
          <a:solidFill>
            <a:schemeClr val="bg1"/>
          </a:solidFill>
          <a:latin typeface="+mn-lt"/>
        </a:defRPr>
      </a:lvl3pPr>
      <a:lvl4pPr marL="1012627" indent="-144661" algn="l" rtl="0" eaLnBrk="0" fontAlgn="base" hangingPunct="0">
        <a:spcBef>
          <a:spcPct val="20000"/>
        </a:spcBef>
        <a:spcAft>
          <a:spcPct val="0"/>
        </a:spcAft>
        <a:buChar char="–"/>
        <a:defRPr sz="1266">
          <a:solidFill>
            <a:schemeClr val="bg1"/>
          </a:solidFill>
          <a:latin typeface="+mn-lt"/>
        </a:defRPr>
      </a:lvl4pPr>
      <a:lvl5pPr marL="1301948" indent="-145666" algn="l" rtl="0" eaLnBrk="0" fontAlgn="base" hangingPunct="0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5pPr>
      <a:lvl6pPr marL="1591271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6pPr>
      <a:lvl7pPr marL="1880592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7pPr>
      <a:lvl8pPr marL="2169914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8pPr>
      <a:lvl9pPr marL="2459236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2pPr>
      <a:lvl3pPr marL="578644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3pPr>
      <a:lvl4pPr marL="867966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5pPr>
      <a:lvl6pPr marL="1446610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6pPr>
      <a:lvl7pPr marL="1735931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7pPr>
      <a:lvl8pPr marL="2025254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8pPr>
      <a:lvl9pPr marL="2314575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12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28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57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86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9147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966" indent="-342966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3091" indent="-2858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217" indent="-22864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505" indent="-22864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791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5079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2366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653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937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88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75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62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47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34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21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08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97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20.png"/><Relationship Id="rId4" Type="http://schemas.openxmlformats.org/officeDocument/2006/relationships/image" Target="../media/image4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3888" y="195940"/>
            <a:ext cx="8806180" cy="7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Learn From The Masters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Managing Calcified coronaries with Rotational Atherectomy</a:t>
            </a:r>
            <a:endParaRPr kumimoji="0" lang="en-US" alt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4496" y="1428482"/>
            <a:ext cx="8615573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t" anchorCtr="0" compatLnSpc="1">
            <a:prstTxWarp prst="textNoShape">
              <a:avLst/>
            </a:prstTxWarp>
          </a:bodyPr>
          <a:lstStyle>
            <a:lvl1pPr marL="97911" indent="-979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440" indent="-442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77858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16234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517745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199725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36046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2723649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086775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en-US" sz="4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Supported by:</a:t>
            </a:r>
          </a:p>
          <a:p>
            <a:pPr marL="0" indent="0" defTabSz="914400"/>
            <a:endParaRPr lang="en-US" altLang="en-US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914400"/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Boston Scientific Corporation (BSC) India</a:t>
            </a:r>
          </a:p>
          <a:p>
            <a:pPr marL="0" indent="0" defTabSz="914400"/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EHCC Jaipur</a:t>
            </a:r>
          </a:p>
          <a:p>
            <a:pPr marL="0" indent="0" defTabSz="914400"/>
            <a:r>
              <a:rPr lang="en-US" altLang="en-US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2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MSH New York </a:t>
            </a:r>
          </a:p>
        </p:txBody>
      </p:sp>
    </p:spTree>
    <p:extLst>
      <p:ext uri="{BB962C8B-B14F-4D97-AF65-F5344CB8AC3E}">
        <p14:creationId xmlns:p14="http://schemas.microsoft.com/office/powerpoint/2010/main" val="336896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1415616" y="-16075"/>
            <a:ext cx="6334487" cy="83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71588"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CalcificAID – NLM Bifurcation</a:t>
            </a:r>
          </a:p>
          <a:p>
            <a:pPr algn="ctr" defTabSz="771588">
              <a:buNone/>
            </a:pPr>
            <a:r>
              <a:rPr lang="en-US" alt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Calcific Lesion Preparation</a:t>
            </a:r>
            <a:endParaRPr lang="en-US" altLang="en-US" sz="21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8571086" y="148473"/>
            <a:ext cx="401836" cy="564580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865" tIns="28932" rIns="57865" bIns="28932" numCol="1" rtlCol="0" anchor="t" anchorCtr="0" compatLnSpc="1">
            <a:prstTxWarp prst="textNoShape">
              <a:avLst/>
            </a:prstTxWarp>
          </a:bodyPr>
          <a:lstStyle/>
          <a:p>
            <a:pPr algn="ctr" defTabSz="578678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531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676" y="193090"/>
            <a:ext cx="325487" cy="4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A picture containing mirror&#10;&#10;Description automatically generated">
            <a:extLst>
              <a:ext uri="{FF2B5EF4-FFF2-40B4-BE49-F238E27FC236}">
                <a16:creationId xmlns:a16="http://schemas.microsoft.com/office/drawing/2014/main" id="{1C94CABA-9DC8-3747-A661-8D36752C3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81" y="153087"/>
            <a:ext cx="467152" cy="508185"/>
          </a:xfrm>
          <a:prstGeom prst="roundRect">
            <a:avLst/>
          </a:prstGeom>
        </p:spPr>
      </p:pic>
      <p:grpSp>
        <p:nvGrpSpPr>
          <p:cNvPr id="4104" name="Group 4103">
            <a:extLst>
              <a:ext uri="{FF2B5EF4-FFF2-40B4-BE49-F238E27FC236}">
                <a16:creationId xmlns:a16="http://schemas.microsoft.com/office/drawing/2014/main" id="{32E857CE-191A-41F3-BCD5-786AADE1A7D2}"/>
              </a:ext>
            </a:extLst>
          </p:cNvPr>
          <p:cNvGrpSpPr/>
          <p:nvPr/>
        </p:nvGrpSpPr>
        <p:grpSpPr>
          <a:xfrm>
            <a:off x="-4424" y="785196"/>
            <a:ext cx="1954530" cy="4343400"/>
            <a:chOff x="-5899" y="1046928"/>
            <a:chExt cx="2606040" cy="579120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11F19E4-3719-4A95-8263-EBB3AA956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9" y="1046928"/>
              <a:ext cx="2606040" cy="5791200"/>
            </a:xfrm>
            <a:prstGeom prst="rect">
              <a:avLst/>
            </a:prstGeom>
          </p:spPr>
        </p:pic>
        <p:pic>
          <p:nvPicPr>
            <p:cNvPr id="48" name="Graphic 47" descr="Right pointing backhand index outline">
              <a:extLst>
                <a:ext uri="{FF2B5EF4-FFF2-40B4-BE49-F238E27FC236}">
                  <a16:creationId xmlns:a16="http://schemas.microsoft.com/office/drawing/2014/main" id="{61941796-679B-4E1B-A5CE-1D3301032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5806" y="4346873"/>
              <a:ext cx="527670" cy="527670"/>
            </a:xfrm>
            <a:prstGeom prst="rect">
              <a:avLst/>
            </a:prstGeom>
          </p:spPr>
        </p:pic>
      </p:grpSp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3A8EF638-0D49-4B5E-9BE2-D7D194ACBBC5}"/>
              </a:ext>
            </a:extLst>
          </p:cNvPr>
          <p:cNvGrpSpPr/>
          <p:nvPr/>
        </p:nvGrpSpPr>
        <p:grpSpPr>
          <a:xfrm>
            <a:off x="794086" y="785196"/>
            <a:ext cx="1954530" cy="4343400"/>
            <a:chOff x="952313" y="1046928"/>
            <a:chExt cx="2606040" cy="5791200"/>
          </a:xfrm>
        </p:grpSpPr>
        <p:pic>
          <p:nvPicPr>
            <p:cNvPr id="7" name="Picture 6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0C7D7C0F-4E30-417E-8303-810A97407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13" y="1046928"/>
              <a:ext cx="2606040" cy="5791200"/>
            </a:xfrm>
            <a:prstGeom prst="rect">
              <a:avLst/>
            </a:prstGeom>
          </p:spPr>
        </p:pic>
        <p:pic>
          <p:nvPicPr>
            <p:cNvPr id="63" name="Graphic 62" descr="Right pointing backhand index outline">
              <a:extLst>
                <a:ext uri="{FF2B5EF4-FFF2-40B4-BE49-F238E27FC236}">
                  <a16:creationId xmlns:a16="http://schemas.microsoft.com/office/drawing/2014/main" id="{98650A41-39FF-49E9-B0D8-BF9169C42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5575" y="4083038"/>
              <a:ext cx="527670" cy="527670"/>
            </a:xfrm>
            <a:prstGeom prst="rect">
              <a:avLst/>
            </a:prstGeom>
          </p:spPr>
        </p:pic>
      </p:grpSp>
      <p:grpSp>
        <p:nvGrpSpPr>
          <p:cNvPr id="4100" name="Group 4099">
            <a:extLst>
              <a:ext uri="{FF2B5EF4-FFF2-40B4-BE49-F238E27FC236}">
                <a16:creationId xmlns:a16="http://schemas.microsoft.com/office/drawing/2014/main" id="{1741443C-F08E-4E6B-B735-E5EDCA16AFF1}"/>
              </a:ext>
            </a:extLst>
          </p:cNvPr>
          <p:cNvGrpSpPr/>
          <p:nvPr/>
        </p:nvGrpSpPr>
        <p:grpSpPr>
          <a:xfrm>
            <a:off x="1592596" y="785196"/>
            <a:ext cx="1954530" cy="4343400"/>
            <a:chOff x="1910525" y="1046928"/>
            <a:chExt cx="2606040" cy="5791200"/>
          </a:xfrm>
        </p:grpSpPr>
        <p:pic>
          <p:nvPicPr>
            <p:cNvPr id="9" name="Picture 8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77586FA6-CA1F-4000-8666-123C2DBE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525" y="1046928"/>
              <a:ext cx="2606040" cy="5791200"/>
            </a:xfrm>
            <a:prstGeom prst="rect">
              <a:avLst/>
            </a:prstGeom>
          </p:spPr>
        </p:pic>
        <p:pic>
          <p:nvPicPr>
            <p:cNvPr id="62" name="Graphic 61" descr="Right pointing backhand index outline">
              <a:extLst>
                <a:ext uri="{FF2B5EF4-FFF2-40B4-BE49-F238E27FC236}">
                  <a16:creationId xmlns:a16="http://schemas.microsoft.com/office/drawing/2014/main" id="{2925DE5D-96DD-45AD-95F7-D703F6847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72471" y="3978882"/>
              <a:ext cx="527670" cy="52767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AE61C6-9D4E-41AD-B23C-949AE8BDC320}"/>
              </a:ext>
            </a:extLst>
          </p:cNvPr>
          <p:cNvGrpSpPr/>
          <p:nvPr/>
        </p:nvGrpSpPr>
        <p:grpSpPr>
          <a:xfrm>
            <a:off x="2368633" y="785196"/>
            <a:ext cx="1977003" cy="4358304"/>
            <a:chOff x="4507751" y="1061946"/>
            <a:chExt cx="2607164" cy="579605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2C055AE-D799-45F4-B898-DE3274A79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" t="47307"/>
            <a:stretch/>
          </p:blipFill>
          <p:spPr>
            <a:xfrm>
              <a:off x="4507992" y="3803904"/>
              <a:ext cx="2606682" cy="305409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384166D-F67D-4692-8230-829E6242A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" t="43995" r="1" b="5680"/>
            <a:stretch/>
          </p:blipFill>
          <p:spPr>
            <a:xfrm>
              <a:off x="4507751" y="1061946"/>
              <a:ext cx="2607164" cy="2916936"/>
            </a:xfrm>
            <a:prstGeom prst="rect">
              <a:avLst/>
            </a:prstGeom>
          </p:spPr>
        </p:pic>
      </p:grpSp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336368D6-70BC-4474-B634-F03B4F233E76}"/>
              </a:ext>
            </a:extLst>
          </p:cNvPr>
          <p:cNvGrpSpPr/>
          <p:nvPr/>
        </p:nvGrpSpPr>
        <p:grpSpPr>
          <a:xfrm>
            <a:off x="3189616" y="785196"/>
            <a:ext cx="1954530" cy="4343400"/>
            <a:chOff x="3826949" y="1046928"/>
            <a:chExt cx="2606040" cy="5791200"/>
          </a:xfrm>
        </p:grpSpPr>
        <p:pic>
          <p:nvPicPr>
            <p:cNvPr id="36" name="Picture 35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0A7EB0D0-0965-4C49-83A9-455241751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949" y="1046928"/>
              <a:ext cx="2606040" cy="5791200"/>
            </a:xfrm>
            <a:prstGeom prst="rect">
              <a:avLst/>
            </a:prstGeom>
          </p:spPr>
        </p:pic>
        <p:pic>
          <p:nvPicPr>
            <p:cNvPr id="61" name="Graphic 60" descr="Right pointing backhand index outline">
              <a:extLst>
                <a:ext uri="{FF2B5EF4-FFF2-40B4-BE49-F238E27FC236}">
                  <a16:creationId xmlns:a16="http://schemas.microsoft.com/office/drawing/2014/main" id="{17E5DF7A-D713-43AE-AD3A-55888582C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88895" y="4346873"/>
              <a:ext cx="527670" cy="527670"/>
            </a:xfrm>
            <a:prstGeom prst="rect">
              <a:avLst/>
            </a:prstGeom>
          </p:spPr>
        </p:pic>
      </p:grpSp>
      <p:grpSp>
        <p:nvGrpSpPr>
          <p:cNvPr id="4098" name="Group 4097">
            <a:extLst>
              <a:ext uri="{FF2B5EF4-FFF2-40B4-BE49-F238E27FC236}">
                <a16:creationId xmlns:a16="http://schemas.microsoft.com/office/drawing/2014/main" id="{288B8BCD-5B52-41EB-B714-915EB29F8C02}"/>
              </a:ext>
            </a:extLst>
          </p:cNvPr>
          <p:cNvGrpSpPr/>
          <p:nvPr/>
        </p:nvGrpSpPr>
        <p:grpSpPr>
          <a:xfrm>
            <a:off x="3988126" y="785196"/>
            <a:ext cx="1954530" cy="4343400"/>
            <a:chOff x="4785161" y="1046928"/>
            <a:chExt cx="2606040" cy="5791200"/>
          </a:xfrm>
        </p:grpSpPr>
        <p:pic>
          <p:nvPicPr>
            <p:cNvPr id="38" name="Picture 37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EDF8BB6B-C561-4186-AFBE-3B89DE7C1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161" y="1046928"/>
              <a:ext cx="2606040" cy="5791200"/>
            </a:xfrm>
            <a:prstGeom prst="rect">
              <a:avLst/>
            </a:prstGeom>
          </p:spPr>
        </p:pic>
        <p:pic>
          <p:nvPicPr>
            <p:cNvPr id="60" name="Graphic 59" descr="Right pointing backhand index outline">
              <a:extLst>
                <a:ext uri="{FF2B5EF4-FFF2-40B4-BE49-F238E27FC236}">
                  <a16:creationId xmlns:a16="http://schemas.microsoft.com/office/drawing/2014/main" id="{0FCF5AC6-9D7F-4A86-824D-7DD5ED97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46866" y="3054096"/>
              <a:ext cx="527670" cy="527670"/>
            </a:xfrm>
            <a:prstGeom prst="rect">
              <a:avLst/>
            </a:prstGeom>
          </p:spPr>
        </p:pic>
      </p:grpSp>
      <p:grpSp>
        <p:nvGrpSpPr>
          <p:cNvPr id="4097" name="Group 4096">
            <a:extLst>
              <a:ext uri="{FF2B5EF4-FFF2-40B4-BE49-F238E27FC236}">
                <a16:creationId xmlns:a16="http://schemas.microsoft.com/office/drawing/2014/main" id="{B453AC19-0CB4-489E-ADEE-BF8EAE3113BC}"/>
              </a:ext>
            </a:extLst>
          </p:cNvPr>
          <p:cNvGrpSpPr/>
          <p:nvPr/>
        </p:nvGrpSpPr>
        <p:grpSpPr>
          <a:xfrm>
            <a:off x="4786636" y="785196"/>
            <a:ext cx="1954530" cy="4343400"/>
            <a:chOff x="6701585" y="1046928"/>
            <a:chExt cx="2606040" cy="5791200"/>
          </a:xfrm>
        </p:grpSpPr>
        <p:pic>
          <p:nvPicPr>
            <p:cNvPr id="40" name="Picture 39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D4A3E312-5352-4FCE-B9D5-389C16A2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585" y="1046928"/>
              <a:ext cx="2606040" cy="5791200"/>
            </a:xfrm>
            <a:prstGeom prst="rect">
              <a:avLst/>
            </a:prstGeom>
          </p:spPr>
        </p:pic>
        <p:pic>
          <p:nvPicPr>
            <p:cNvPr id="59" name="Graphic 58" descr="Right pointing backhand index outline">
              <a:extLst>
                <a:ext uri="{FF2B5EF4-FFF2-40B4-BE49-F238E27FC236}">
                  <a16:creationId xmlns:a16="http://schemas.microsoft.com/office/drawing/2014/main" id="{FC825D2B-A959-468D-AE36-1AB4D8F03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69896" y="3485080"/>
              <a:ext cx="527670" cy="527670"/>
            </a:xfrm>
            <a:prstGeom prst="rect">
              <a:avLst/>
            </a:prstGeom>
          </p:spPr>
        </p:pic>
      </p:grpSp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0B399997-CCE6-4D09-A190-1DCBDC01B2AA}"/>
              </a:ext>
            </a:extLst>
          </p:cNvPr>
          <p:cNvGrpSpPr/>
          <p:nvPr/>
        </p:nvGrpSpPr>
        <p:grpSpPr>
          <a:xfrm>
            <a:off x="5585146" y="785196"/>
            <a:ext cx="1954530" cy="4343400"/>
            <a:chOff x="7659797" y="1046928"/>
            <a:chExt cx="2606040" cy="5791200"/>
          </a:xfrm>
        </p:grpSpPr>
        <p:pic>
          <p:nvPicPr>
            <p:cNvPr id="42" name="Picture 4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981CBFC-8BAB-4021-BEE2-C90030ED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797" y="1046928"/>
              <a:ext cx="2606040" cy="5791200"/>
            </a:xfrm>
            <a:prstGeom prst="rect">
              <a:avLst/>
            </a:prstGeom>
          </p:spPr>
        </p:pic>
        <p:pic>
          <p:nvPicPr>
            <p:cNvPr id="58" name="Graphic 57" descr="Right pointing backhand index outline">
              <a:extLst>
                <a:ext uri="{FF2B5EF4-FFF2-40B4-BE49-F238E27FC236}">
                  <a16:creationId xmlns:a16="http://schemas.microsoft.com/office/drawing/2014/main" id="{E554A942-EFF5-46CD-9A6C-A0DC9A5ED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16020" y="3438198"/>
              <a:ext cx="527670" cy="52767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84D27D-238D-453D-872B-DE62232D75CE}"/>
              </a:ext>
            </a:extLst>
          </p:cNvPr>
          <p:cNvGrpSpPr/>
          <p:nvPr/>
        </p:nvGrpSpPr>
        <p:grpSpPr>
          <a:xfrm>
            <a:off x="6383656" y="785196"/>
            <a:ext cx="1954530" cy="4343400"/>
            <a:chOff x="8618009" y="1046928"/>
            <a:chExt cx="2606040" cy="5791200"/>
          </a:xfrm>
        </p:grpSpPr>
        <p:pic>
          <p:nvPicPr>
            <p:cNvPr id="44" name="Picture 4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7C0F1FD-598B-4B21-8F94-691E3973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8009" y="1046928"/>
              <a:ext cx="2606040" cy="5791200"/>
            </a:xfrm>
            <a:prstGeom prst="rect">
              <a:avLst/>
            </a:prstGeom>
          </p:spPr>
        </p:pic>
        <p:pic>
          <p:nvPicPr>
            <p:cNvPr id="57" name="Graphic 56" descr="Right pointing backhand index outline">
              <a:extLst>
                <a:ext uri="{FF2B5EF4-FFF2-40B4-BE49-F238E27FC236}">
                  <a16:creationId xmlns:a16="http://schemas.microsoft.com/office/drawing/2014/main" id="{41352A18-6B23-4BE2-896C-7B386F968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14250" y="4346873"/>
              <a:ext cx="527670" cy="527670"/>
            </a:xfrm>
            <a:prstGeom prst="rect">
              <a:avLst/>
            </a:prstGeom>
          </p:spPr>
        </p:pic>
      </p:grpSp>
      <p:pic>
        <p:nvPicPr>
          <p:cNvPr id="46" name="Picture 4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F309740-D3B4-4CB3-AF5D-9CC45238C9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64" y="785196"/>
            <a:ext cx="195453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65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27801"/>
            <a:ext cx="7429501" cy="857250"/>
          </a:xfrm>
        </p:spPr>
        <p:txBody>
          <a:bodyPr/>
          <a:lstStyle/>
          <a:p>
            <a:r>
              <a:rPr lang="en-US" altLang="en-US" sz="1800" i="1" dirty="0">
                <a:solidFill>
                  <a:srgbClr val="00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54,362</a:t>
            </a:r>
            <a:r>
              <a:rPr lang="en-US" altLang="en-US" sz="18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 downloads and counting!</a:t>
            </a:r>
            <a:br>
              <a:rPr lang="en-US" altLang="en-US" sz="18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(Up 14,000 in 2021)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618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" r="667"/>
          <a:stretch/>
        </p:blipFill>
        <p:spPr>
          <a:xfrm>
            <a:off x="7374417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50837" y="3611312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293937" y="3601895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5582503" y="3611312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TranseptAID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902843" y="3601895"/>
            <a:ext cx="138231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TAVRcathAID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7389502" y="3611312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CalcificAID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019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93481" y="1219502"/>
            <a:ext cx="109987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12,227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4.96/5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9,372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defTabSz="914420">
              <a:lnSpc>
                <a:spcPct val="107000"/>
              </a:lnSpc>
              <a:spcAft>
                <a:spcPts val="600"/>
              </a:spcAft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2325980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4.6/5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7,943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4.29/5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6,120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defTabSz="914420">
              <a:lnSpc>
                <a:spcPct val="107000"/>
              </a:lnSpc>
              <a:spcAft>
                <a:spcPts val="600"/>
              </a:spcAft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5806880" y="1219502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4.67/5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2,111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4.6/5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969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defTabSz="914420">
              <a:lnSpc>
                <a:spcPct val="107000"/>
              </a:lnSpc>
              <a:spcAft>
                <a:spcPts val="600"/>
              </a:spcAft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4053470" y="1219504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4,265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1,472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2019</a:t>
            </a:r>
          </a:p>
          <a:p>
            <a:pPr defTabSz="914420">
              <a:lnSpc>
                <a:spcPct val="107000"/>
              </a:lnSpc>
              <a:spcAft>
                <a:spcPts val="600"/>
              </a:spcAft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7544679" y="1219502"/>
            <a:ext cx="117117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4.86/5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2,058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1,974 downloads</a:t>
            </a:r>
            <a:endParaRPr lang="en-US" altLang="en-US" sz="10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979343" y="80832"/>
            <a:ext cx="7264004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20"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CardiologyApps.com</a:t>
            </a: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5" y="4147748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8"/>
            <a:ext cx="1730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20"/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App Store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registered trademarks of Apple Inc.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634413" y="43701"/>
            <a:ext cx="476250" cy="669131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268685" y="4217905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20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Apps</a:t>
            </a:r>
          </a:p>
          <a:p>
            <a:pPr defTabSz="914420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Free on Both: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4" y="4280015"/>
            <a:ext cx="1672197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19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521" y="96580"/>
            <a:ext cx="385762" cy="5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550835" y="4266196"/>
            <a:ext cx="2484719" cy="5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20"/>
            <a:r>
              <a:rPr lang="en-US" altLang="en-US" sz="150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WebApps</a:t>
            </a:r>
            <a:r>
              <a:rPr lang="en-US" altLang="en-US" sz="15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free on</a:t>
            </a:r>
          </a:p>
          <a:p>
            <a:pPr defTabSz="914420"/>
            <a:r>
              <a:rPr lang="en-US" altLang="en-US" sz="150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462513" y="3856430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*Also available</a:t>
            </a:r>
          </a:p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en-US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</a:t>
            </a:r>
            <a:endParaRPr lang="en-US" alt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176913" y="3856430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*Also available</a:t>
            </a:r>
          </a:p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en-US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</a:t>
            </a:r>
            <a:endParaRPr lang="en-US" alt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8818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010" y="158833"/>
            <a:ext cx="1056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Updated on Feb 14 2022*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4069080" y="3374087"/>
            <a:ext cx="138231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Update Q1 21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2325981" y="3374087"/>
            <a:ext cx="138231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Update Q3 19</a:t>
            </a:r>
          </a:p>
        </p:txBody>
      </p:sp>
    </p:spTree>
    <p:extLst>
      <p:ext uri="{BB962C8B-B14F-4D97-AF65-F5344CB8AC3E}">
        <p14:creationId xmlns:p14="http://schemas.microsoft.com/office/powerpoint/2010/main" val="40755444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90" t="-5886" r="-15945" b="-5886"/>
          <a:stretch/>
        </p:blipFill>
        <p:spPr>
          <a:xfrm>
            <a:off x="4582529" y="2149218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27801"/>
            <a:ext cx="7429501" cy="857250"/>
          </a:xfrm>
        </p:spPr>
        <p:txBody>
          <a:bodyPr/>
          <a:lstStyle/>
          <a:p>
            <a:r>
              <a:rPr lang="en-US" altLang="en-US" sz="1800" i="1" dirty="0">
                <a:solidFill>
                  <a:srgbClr val="00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54,362</a:t>
            </a:r>
            <a:r>
              <a:rPr lang="en-US" altLang="en-US" sz="18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 downloads and counting!</a:t>
            </a:r>
            <a:br>
              <a:rPr lang="en-US" altLang="en-US" sz="18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(Up 14,000 in 2021)</a:t>
            </a:r>
            <a:endParaRPr lang="en-US" altLang="en-US" sz="1800" i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979343" y="80832"/>
            <a:ext cx="7264004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20"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841883" y="3611312"/>
            <a:ext cx="136379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5" y="4147748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8"/>
            <a:ext cx="1730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20"/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App Store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registered trademarks of Apple Inc.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268685" y="4217905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20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Apps</a:t>
            </a:r>
          </a:p>
          <a:p>
            <a:pPr defTabSz="914420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Free on Both: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4" y="4280015"/>
            <a:ext cx="1672197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2" r="-2927"/>
          <a:stretch/>
        </p:blipFill>
        <p:spPr bwMode="auto">
          <a:xfrm>
            <a:off x="819486" y="2149218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021401" y="1866316"/>
            <a:ext cx="1171179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995494" y="1219502"/>
            <a:ext cx="1274504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26,940 page views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www.cardiologyapps.com/ComplicAID</a:t>
            </a:r>
          </a:p>
          <a:p>
            <a:pPr defTabSz="914420">
              <a:lnSpc>
                <a:spcPct val="107000"/>
              </a:lnSpc>
            </a:pPr>
            <a:endParaRPr lang="en-US" altLang="en-US" sz="11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endParaRPr lang="en-US" altLang="en-US" sz="8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550835" y="4266196"/>
            <a:ext cx="2484719" cy="5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20"/>
            <a:r>
              <a:rPr lang="en-US" altLang="en-US" sz="150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WebApps</a:t>
            </a:r>
            <a:r>
              <a:rPr lang="en-US" altLang="en-US" sz="15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free on</a:t>
            </a:r>
          </a:p>
          <a:p>
            <a:pPr defTabSz="914420"/>
            <a:r>
              <a:rPr lang="en-US" altLang="en-US" sz="150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www.CardiologyApps.com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090" y="2149218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6" name="Title 1"/>
          <p:cNvSpPr txBox="1">
            <a:spLocks/>
          </p:cNvSpPr>
          <p:nvPr/>
        </p:nvSpPr>
        <p:spPr bwMode="auto">
          <a:xfrm>
            <a:off x="2744143" y="3611312"/>
            <a:ext cx="136379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BifurcAID 3D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927159" y="1217644"/>
            <a:ext cx="117117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2,179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1,405 downloads</a:t>
            </a:r>
            <a:endParaRPr lang="en-US" altLang="en-US" sz="10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2021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582529" y="1217644"/>
            <a:ext cx="127534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Care Application For Heart Attack patient transfers </a:t>
            </a:r>
            <a:r>
              <a:rPr lang="en-US" altLang="en-US" sz="75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475 downloads</a:t>
            </a:r>
            <a:endParaRPr lang="en-US" altLang="en-US" sz="75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 2020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3028740" y="3856430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*Also available</a:t>
            </a:r>
          </a:p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en-US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</a:t>
            </a:r>
            <a:endParaRPr lang="en-US" alt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4604669" y="3611312"/>
            <a:ext cx="147151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STEMIcathAID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1A96994-243C-4159-A50D-06430CD7F6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30" t="-2759" r="-33345" b="-3557"/>
          <a:stretch/>
        </p:blipFill>
        <p:spPr>
          <a:xfrm>
            <a:off x="6553975" y="2148075"/>
            <a:ext cx="1371602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E56542E2-3ED7-4B3F-AA67-B335B3D73E14}"/>
              </a:ext>
            </a:extLst>
          </p:cNvPr>
          <p:cNvSpPr txBox="1">
            <a:spLocks/>
          </p:cNvSpPr>
          <p:nvPr/>
        </p:nvSpPr>
        <p:spPr bwMode="auto">
          <a:xfrm>
            <a:off x="6597328" y="3611312"/>
            <a:ext cx="136379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GuidewireAID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2D90135F-7954-4CDA-BA1B-8341055448AD}"/>
              </a:ext>
            </a:extLst>
          </p:cNvPr>
          <p:cNvSpPr txBox="1">
            <a:spLocks/>
          </p:cNvSpPr>
          <p:nvPr/>
        </p:nvSpPr>
        <p:spPr bwMode="auto">
          <a:xfrm>
            <a:off x="6829211" y="3856430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*Also available</a:t>
            </a:r>
          </a:p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en-US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</a:t>
            </a:r>
            <a:endParaRPr lang="en-US" alt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010" y="158833"/>
            <a:ext cx="1056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Updated on Feb 14 2022*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8634413" y="43701"/>
            <a:ext cx="476250" cy="669131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3" name="Picture 32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521" y="96580"/>
            <a:ext cx="385762" cy="5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770497" y="1217644"/>
            <a:ext cx="117117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1,142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N/A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650 downloads</a:t>
            </a:r>
            <a:endParaRPr lang="en-US" altLang="en-US" sz="10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Nov 2021</a:t>
            </a:r>
          </a:p>
        </p:txBody>
      </p:sp>
    </p:spTree>
    <p:extLst>
      <p:ext uri="{BB962C8B-B14F-4D97-AF65-F5344CB8AC3E}">
        <p14:creationId xmlns:p14="http://schemas.microsoft.com/office/powerpoint/2010/main" val="32321216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88" y="16184"/>
            <a:ext cx="29646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1"/>
          <p:cNvSpPr>
            <a:spLocks noChangeArrowheads="1"/>
          </p:cNvSpPr>
          <p:nvPr/>
        </p:nvSpPr>
        <p:spPr bwMode="auto">
          <a:xfrm>
            <a:off x="971551" y="70248"/>
            <a:ext cx="7309247" cy="9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 of PCI vs CABG up to 5 yrs</a:t>
            </a:r>
          </a:p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1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we know so far?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209" y="1142779"/>
            <a:ext cx="4561911" cy="34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CABG++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repeat revascularization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Durable angina relief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mortality in subgroups of high syntax score &amp; MV DM 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QOL parameters                         </a:t>
            </a:r>
          </a:p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3176" y="1129683"/>
            <a:ext cx="4851608" cy="377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PCI++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recovery and lower LOS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short term results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 CVA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Improvement in LVEF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Similar outcomes in LM &amp; low syntax score (&lt;32) pts               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422" y="4414595"/>
            <a:ext cx="4220027" cy="415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 in 5-10+ yrs?</a:t>
            </a:r>
          </a:p>
        </p:txBody>
      </p:sp>
    </p:spTree>
    <p:extLst>
      <p:ext uri="{BB962C8B-B14F-4D97-AF65-F5344CB8AC3E}">
        <p14:creationId xmlns:p14="http://schemas.microsoft.com/office/powerpoint/2010/main" val="192613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12220"/>
            <a:ext cx="7766078" cy="85725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35,800 unique downloads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12" y="2299368"/>
            <a:ext cx="1043825" cy="104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71" y="2328420"/>
            <a:ext cx="981034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44" y="2328420"/>
            <a:ext cx="999061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60192" y="3601893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048286" y="3601893"/>
            <a:ext cx="110371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4699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229027" y="3601893"/>
            <a:ext cx="138231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6187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75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59560" y="1219501"/>
            <a:ext cx="132159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9896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4.4/5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8245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1938374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6068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4.8/5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3850 downloads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4752382" y="1219501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1074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547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3387364" y="1219502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2073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6187687" y="1219501"/>
            <a:ext cx="117117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931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5/5 stars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538 downloads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307497" y="80830"/>
            <a:ext cx="8368541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7602484" y="3601893"/>
            <a:ext cx="115575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4" y="4147746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7"/>
            <a:ext cx="17304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App Store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registered trademarks of Apple Inc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498696" y="4220029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Apps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Free on Both: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3" y="4280013"/>
            <a:ext cx="1672198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0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038" y="3"/>
            <a:ext cx="467963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r="-6432"/>
          <a:stretch/>
        </p:blipFill>
        <p:spPr bwMode="auto">
          <a:xfrm>
            <a:off x="7595211" y="2320646"/>
            <a:ext cx="1080827" cy="1001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597601" y="2002384"/>
            <a:ext cx="1171178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598578" y="1219501"/>
            <a:ext cx="130029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2600 unique users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4800 sessions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642474" y="4294495"/>
            <a:ext cx="2484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 free on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055122" y="3847013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*Also available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80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41777"/>
            <a:ext cx="9046346" cy="7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920" y="1131222"/>
            <a:ext cx="8473538" cy="351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Samin K. Sharma, MD, MSCAI,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Speaker’s Bureau – BSC, Abbott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Annapoorna S. Kini, MD, MRCP,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Nothing to disclose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66" y="4347810"/>
            <a:ext cx="74837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19" y="-95242"/>
            <a:ext cx="7715250" cy="697706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Live Case #3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51" y="10886"/>
            <a:ext cx="31611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505675" y="1414610"/>
            <a:ext cx="5546885" cy="145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86" tIns="33788" rIns="67586" bIns="3378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itchFamily="34" charset="0"/>
              </a:rPr>
              <a:t>Clinical Variables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Cardiac cath on Feb 2</a:t>
            </a:r>
            <a:r>
              <a:rPr kumimoji="0" lang="en-US" altLang="en-US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nd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lang="en-US" altLang="en-US" dirty="0">
                <a:solidFill>
                  <a:srgbClr val="FFFFFF"/>
                </a:solidFill>
                <a:cs typeface="Arial" pitchFamily="34" charset="0"/>
              </a:rPr>
              <a:t>2022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pre-TAVR re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vealed 3 V CAD with patent LIMA to LAD and occluded SVG to D1 and OM2. Pt underwent successful TF TAVR using Sapien-3 Ultra valve and did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well. LVEF 60%.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6053" y="509089"/>
            <a:ext cx="5526586" cy="90019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Clinical Presentation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with DOE &amp;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angina and + inferior ischemia due to CAD and AS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82" y="507789"/>
            <a:ext cx="2574961" cy="623195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en-US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86" y="1350172"/>
            <a:ext cx="2109064" cy="1731191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ypertension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Hyperlipidemia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Controlled DM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ESRD/Dialysis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CVA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without deficit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283" y="3083629"/>
            <a:ext cx="8082461" cy="50008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Aspirin, Clopidogrel, Metoprolol</a:t>
            </a:r>
            <a:r>
              <a:rPr kumimoji="0" lang="en-US" altLang="en-US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XL, Amlodipine, </a:t>
            </a: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Losartan,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Atorvastatin, Antidiabetic meds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99" y="4281516"/>
            <a:ext cx="8888215" cy="746306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lanned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IVUS</a:t>
            </a:r>
            <a:r>
              <a:rPr kumimoji="0" lang="en-US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guided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PCI of calcified multiple RCA lesions using rotational atherectomy and DES.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839" y="3610420"/>
            <a:ext cx="8915721" cy="623195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Cath: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 on Feb 2</a:t>
            </a:r>
            <a:r>
              <a:rPr kumimoji="0" lang="en-US" altLang="en-US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revealed 3 V CAD, 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LVEF 60% with multiple significant calcified lesions in RCA and branches.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82" y="4869"/>
            <a:ext cx="300373" cy="2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235" name="Straight Arrow Connector 29"/>
          <p:cNvCxnSpPr>
            <a:cxnSpLocks noChangeShapeType="1"/>
          </p:cNvCxnSpPr>
          <p:nvPr/>
        </p:nvCxnSpPr>
        <p:spPr bwMode="auto">
          <a:xfrm>
            <a:off x="7466224" y="3271950"/>
            <a:ext cx="0" cy="4570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triangle" w="med" len="sm"/>
                <a:tailEnd type="triangle" w="med" len="sm"/>
              </a14:hiddenLine>
            </a:ext>
          </a:extLst>
        </p:spPr>
      </p:cxn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317129" y="10163"/>
            <a:ext cx="60286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5786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 2017: One-Vessel Disease</a:t>
            </a:r>
          </a:p>
        </p:txBody>
      </p:sp>
      <p:pic>
        <p:nvPicPr>
          <p:cNvPr id="9523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" y="541078"/>
            <a:ext cx="8948057" cy="42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388306" y="4840609"/>
            <a:ext cx="4902653" cy="32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26" tIns="24865" rIns="49726" bIns="24865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50129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Patel et al., J Am </a:t>
            </a:r>
            <a:r>
              <a:rPr lang="en-US" altLang="en-US" sz="1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</a:t>
            </a: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2017;69:2212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829246" y="2481060"/>
            <a:ext cx="461418" cy="24529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7371" tIns="28661" rIns="57371" bIns="28661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91281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91281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577640" fontAlgn="base">
              <a:spcAft>
                <a:spcPct val="0"/>
              </a:spcAft>
              <a:buNone/>
              <a:defRPr/>
            </a:pPr>
            <a:endParaRPr lang="en-US" altLang="en-US" sz="2025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1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3" y="19047"/>
            <a:ext cx="422275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3" y="170731"/>
            <a:ext cx="8340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75"/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GuidewireAID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Out on both Android and iOS!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A96994-243C-4159-A50D-06430CD7F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30" t="-2759" r="-33345" b="-3557"/>
          <a:stretch/>
        </p:blipFill>
        <p:spPr>
          <a:xfrm>
            <a:off x="81555" y="66380"/>
            <a:ext cx="508234" cy="50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9448" r="20607" b="61398"/>
          <a:stretch/>
        </p:blipFill>
        <p:spPr>
          <a:xfrm>
            <a:off x="262807" y="1701834"/>
            <a:ext cx="1680210" cy="1785884"/>
          </a:xfrm>
          <a:prstGeom prst="roundRect">
            <a:avLst/>
          </a:prstGeom>
        </p:spPr>
      </p:pic>
      <p:pic>
        <p:nvPicPr>
          <p:cNvPr id="21" name="Picture 29" descr="Get it on Google Pla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695" y="976141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634845" y="1672661"/>
            <a:ext cx="1730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20"/>
            <a:r>
              <a:rPr lang="en-US" altLang="en-US" sz="675" dirty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n-US" altLang="en-US" sz="675" baseline="30000" dirty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en-US" altLang="en-US" sz="675" dirty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App Store</a:t>
            </a:r>
            <a:r>
              <a:rPr lang="en-US" altLang="en-US" sz="675" baseline="30000" dirty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675" dirty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registered trademarks of Apple Inc.</a:t>
            </a:r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984" y="1108408"/>
            <a:ext cx="1672197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xplosion 2 8"/>
          <p:cNvSpPr/>
          <p:nvPr/>
        </p:nvSpPr>
        <p:spPr bwMode="auto">
          <a:xfrm>
            <a:off x="4272596" y="2362656"/>
            <a:ext cx="4700643" cy="2336925"/>
          </a:xfrm>
          <a:prstGeom prst="irregularSeal2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DD2226"/>
                </a:solidFill>
                <a:latin typeface="Arial Black" panose="020B0A04020102020204" pitchFamily="34" charset="0"/>
              </a:rPr>
              <a:t>Download for Free</a:t>
            </a:r>
            <a:r>
              <a:rPr lang="en-US" sz="2700" b="1" dirty="0">
                <a:solidFill>
                  <a:srgbClr val="FFFFFF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02" y="999081"/>
            <a:ext cx="1793024" cy="3984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54442" r="5310" b="23010"/>
          <a:stretch/>
        </p:blipFill>
        <p:spPr>
          <a:xfrm>
            <a:off x="2558034" y="3168396"/>
            <a:ext cx="1604772" cy="898398"/>
          </a:xfrm>
          <a:prstGeom prst="roundRect">
            <a:avLst>
              <a:gd name="adj" fmla="val 11323"/>
            </a:avLst>
          </a:prstGeom>
        </p:spPr>
      </p:pic>
    </p:spTree>
    <p:extLst>
      <p:ext uri="{BB962C8B-B14F-4D97-AF65-F5344CB8AC3E}">
        <p14:creationId xmlns:p14="http://schemas.microsoft.com/office/powerpoint/2010/main" val="3229733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2500" decel="12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21FBFD-1314-89E0-66EE-469D1D9A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01" y="594556"/>
            <a:ext cx="8184952" cy="4479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93E90-A5B3-615C-7D52-4F15F7D237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3" y="19047"/>
            <a:ext cx="422275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A29867-1B0F-EC4A-DB94-D662AB3F7DC0}"/>
              </a:ext>
            </a:extLst>
          </p:cNvPr>
          <p:cNvSpPr/>
          <p:nvPr/>
        </p:nvSpPr>
        <p:spPr>
          <a:xfrm>
            <a:off x="381003" y="170731"/>
            <a:ext cx="8340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75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www.CardiologyApps.com/GuidewireAID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8A19F-CD7A-2B96-0913-D99A340F0A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30" t="-2759" r="-33345" b="-3557"/>
          <a:stretch/>
        </p:blipFill>
        <p:spPr>
          <a:xfrm>
            <a:off x="81555" y="66380"/>
            <a:ext cx="508234" cy="50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7DCA63-3F33-7C23-86D9-6CC419E2C383}"/>
              </a:ext>
            </a:extLst>
          </p:cNvPr>
          <p:cNvSpPr/>
          <p:nvPr/>
        </p:nvSpPr>
        <p:spPr>
          <a:xfrm>
            <a:off x="-778479" y="-48560"/>
            <a:ext cx="8340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75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available as a WebApp on…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151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BF744-B45C-16B3-5A89-E2ABFE80B2D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3" y="19047"/>
            <a:ext cx="422275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CEAAB5-8AD3-196A-84F0-2D4D2B6DB683}"/>
              </a:ext>
            </a:extLst>
          </p:cNvPr>
          <p:cNvSpPr/>
          <p:nvPr/>
        </p:nvSpPr>
        <p:spPr>
          <a:xfrm>
            <a:off x="381003" y="170731"/>
            <a:ext cx="8340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75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www.CardiologyApps.com/GuidewireAID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1F3AE-0DBF-4DE3-937C-B497C6E7C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30" t="-2759" r="-33345" b="-3557"/>
          <a:stretch/>
        </p:blipFill>
        <p:spPr>
          <a:xfrm>
            <a:off x="81555" y="66380"/>
            <a:ext cx="508234" cy="50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A508D28-EEAE-CBD1-067C-C9792EAD0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8" y="713663"/>
            <a:ext cx="1993427" cy="4429837"/>
          </a:xfrm>
          <a:prstGeom prst="rect">
            <a:avLst/>
          </a:prstGeom>
        </p:spPr>
      </p:pic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3B12A01-0A7C-4683-DF31-B18EF4070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08" y="713662"/>
            <a:ext cx="1993427" cy="4429838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F6DAD1-433A-57EF-B27D-9CF985133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9" y="713662"/>
            <a:ext cx="1993427" cy="44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96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EBE947-52FD-191C-4D85-96F56EEC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41" y="1"/>
            <a:ext cx="7682778" cy="636976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B061D9-13DF-09F9-EAD9-9DD9F92C8DEC}"/>
              </a:ext>
            </a:extLst>
          </p:cNvPr>
          <p:cNvSpPr/>
          <p:nvPr/>
        </p:nvSpPr>
        <p:spPr bwMode="auto">
          <a:xfrm>
            <a:off x="3549238" y="1518558"/>
            <a:ext cx="4675909" cy="534389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4EF41-6605-18C1-EDDA-6F9E8C75CF2E}"/>
              </a:ext>
            </a:extLst>
          </p:cNvPr>
          <p:cNvSpPr txBox="1"/>
          <p:nvPr/>
        </p:nvSpPr>
        <p:spPr>
          <a:xfrm rot="1256613">
            <a:off x="842383" y="4214590"/>
            <a:ext cx="18517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500" i="1" dirty="0">
                <a:solidFill>
                  <a:srgbClr val="000000"/>
                </a:solidFill>
                <a:latin typeface="Arial Black" panose="020B0A04020102020204" pitchFamily="34" charset="0"/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10770506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vicathfellowrsch\Desktop\CalcificAID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4" y="976083"/>
            <a:ext cx="1169377" cy="1428950"/>
          </a:xfrm>
          <a:prstGeom prst="rect">
            <a:avLst/>
          </a:prstGeom>
          <a:noFill/>
          <a:ln w="1111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88" y="882573"/>
            <a:ext cx="1608335" cy="3216669"/>
          </a:xfr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00A2AB3-0CA0-D740-9B9B-2DBF90931A48}"/>
              </a:ext>
            </a:extLst>
          </p:cNvPr>
          <p:cNvSpPr/>
          <p:nvPr/>
        </p:nvSpPr>
        <p:spPr>
          <a:xfrm>
            <a:off x="2805988" y="211659"/>
            <a:ext cx="1608335" cy="4293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 selection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00A2AB3-0CA0-D740-9B9B-2DBF90931A48}"/>
              </a:ext>
            </a:extLst>
          </p:cNvPr>
          <p:cNvSpPr/>
          <p:nvPr/>
        </p:nvSpPr>
        <p:spPr>
          <a:xfrm>
            <a:off x="2838627" y="4284517"/>
            <a:ext cx="1543050" cy="317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8267" y="2477522"/>
            <a:ext cx="1932013" cy="6317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CalcificAID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681261E-78D4-AA47-A5FE-7EAFE01BDDA6}"/>
              </a:ext>
            </a:extLst>
          </p:cNvPr>
          <p:cNvSpPr/>
          <p:nvPr/>
        </p:nvSpPr>
        <p:spPr>
          <a:xfrm>
            <a:off x="2293477" y="2178339"/>
            <a:ext cx="397964" cy="2506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28424" y="215643"/>
            <a:ext cx="1913944" cy="4386860"/>
            <a:chOff x="5001479" y="287522"/>
            <a:chExt cx="2551925" cy="5849147"/>
          </a:xfrm>
        </p:grpSpPr>
        <p:grpSp>
          <p:nvGrpSpPr>
            <p:cNvPr id="2" name="Group 1"/>
            <p:cNvGrpSpPr/>
            <p:nvPr/>
          </p:nvGrpSpPr>
          <p:grpSpPr>
            <a:xfrm>
              <a:off x="5415385" y="287522"/>
              <a:ext cx="2138019" cy="5849147"/>
              <a:chOff x="5415385" y="287522"/>
              <a:chExt cx="2138019" cy="584914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0391" y="1169123"/>
                <a:ext cx="2123013" cy="4246023"/>
              </a:xfrm>
              <a:prstGeom prst="rect">
                <a:avLst/>
              </a:prstGeom>
            </p:spPr>
          </p:pic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0A2AB3-0CA0-D740-9B9B-2DBF90931A48}"/>
                  </a:ext>
                </a:extLst>
              </p:cNvPr>
              <p:cNvSpPr/>
              <p:nvPr/>
            </p:nvSpPr>
            <p:spPr>
              <a:xfrm>
                <a:off x="5425073" y="287522"/>
                <a:ext cx="2128331" cy="57756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35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Calcium assessment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00A2AB3-0CA0-D740-9B9B-2DBF90931A48}"/>
                  </a:ext>
                </a:extLst>
              </p:cNvPr>
              <p:cNvSpPr/>
              <p:nvPr/>
            </p:nvSpPr>
            <p:spPr>
              <a:xfrm>
                <a:off x="5415385" y="5712686"/>
                <a:ext cx="2128331" cy="42398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35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Basics</a:t>
                </a:r>
              </a:p>
            </p:txBody>
          </p:sp>
        </p:grp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A681261E-78D4-AA47-A5FE-7EAFE01BDDA6}"/>
                </a:ext>
              </a:extLst>
            </p:cNvPr>
            <p:cNvSpPr/>
            <p:nvPr/>
          </p:nvSpPr>
          <p:spPr>
            <a:xfrm>
              <a:off x="5001479" y="2878742"/>
              <a:ext cx="249046" cy="33422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35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03495" y="219476"/>
            <a:ext cx="1889750" cy="4383026"/>
            <a:chOff x="7631293" y="292634"/>
            <a:chExt cx="2519667" cy="58440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948" y="1169122"/>
              <a:ext cx="2123012" cy="4246023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00A2AB3-0CA0-D740-9B9B-2DBF90931A48}"/>
                </a:ext>
              </a:extLst>
            </p:cNvPr>
            <p:cNvSpPr/>
            <p:nvPr/>
          </p:nvSpPr>
          <p:spPr>
            <a:xfrm>
              <a:off x="8045214" y="292634"/>
              <a:ext cx="2057400" cy="57245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00A2AB3-0CA0-D740-9B9B-2DBF90931A48}"/>
                </a:ext>
              </a:extLst>
            </p:cNvPr>
            <p:cNvSpPr/>
            <p:nvPr/>
          </p:nvSpPr>
          <p:spPr>
            <a:xfrm>
              <a:off x="8069366" y="5712685"/>
              <a:ext cx="2057400" cy="42398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Complications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A681261E-78D4-AA47-A5FE-7EAFE01BDDA6}"/>
                </a:ext>
              </a:extLst>
            </p:cNvPr>
            <p:cNvSpPr/>
            <p:nvPr/>
          </p:nvSpPr>
          <p:spPr>
            <a:xfrm>
              <a:off x="7631293" y="2928123"/>
              <a:ext cx="266804" cy="33422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350">
                <a:solidFill>
                  <a:srgbClr val="FFFFFF"/>
                </a:solidFill>
                <a:latin typeface="Times New Roman"/>
              </a:endParaRPr>
            </a:p>
          </p:txBody>
        </p:sp>
      </p:grpSp>
      <p:pic>
        <p:nvPicPr>
          <p:cNvPr id="24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3" y="3458071"/>
            <a:ext cx="1462440" cy="56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363" y="4085375"/>
            <a:ext cx="1295400" cy="4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E83C1227-B496-ACE8-3AC5-2C49199C1C66}"/>
              </a:ext>
            </a:extLst>
          </p:cNvPr>
          <p:cNvSpPr/>
          <p:nvPr/>
        </p:nvSpPr>
        <p:spPr bwMode="auto">
          <a:xfrm>
            <a:off x="8571086" y="148473"/>
            <a:ext cx="401836" cy="564580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865" tIns="28932" rIns="57865" bIns="28932" numCol="1" rtlCol="0" anchor="t" anchorCtr="0" compatLnSpc="1">
            <a:prstTxWarp prst="textNoShape">
              <a:avLst/>
            </a:prstTxWarp>
          </a:bodyPr>
          <a:lstStyle/>
          <a:p>
            <a:pPr algn="ctr" defTabSz="578678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531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3" name="Picture 22" descr="Mt Sinai Heart – Cardiac Vascular News">
            <a:extLst>
              <a:ext uri="{FF2B5EF4-FFF2-40B4-BE49-F238E27FC236}">
                <a16:creationId xmlns:a16="http://schemas.microsoft.com/office/drawing/2014/main" id="{5FDAA444-B214-01A1-5A1B-073A642A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676" y="193090"/>
            <a:ext cx="325487" cy="4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mirror&#10;&#10;Description automatically generated">
            <a:extLst>
              <a:ext uri="{FF2B5EF4-FFF2-40B4-BE49-F238E27FC236}">
                <a16:creationId xmlns:a16="http://schemas.microsoft.com/office/drawing/2014/main" id="{CFEA9F93-65A8-45EB-8C6D-16287225B8A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81" y="153087"/>
            <a:ext cx="467152" cy="5081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6404</TotalTime>
  <Words>915</Words>
  <Application>Microsoft Office PowerPoint</Application>
  <PresentationFormat>On-screen Show (16:9)</PresentationFormat>
  <Paragraphs>202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Office Theme</vt:lpstr>
      <vt:lpstr>BASIC SHARMA BLUE</vt:lpstr>
      <vt:lpstr>3_BASIC SHARMA BLUE</vt:lpstr>
      <vt:lpstr>7_BASIC SHARMA BLUE</vt:lpstr>
      <vt:lpstr>6_BASIC SHARMA BLUE</vt:lpstr>
      <vt:lpstr>1_BASIC SHARMA BLUE</vt:lpstr>
      <vt:lpstr>PowerPoint Presentation</vt:lpstr>
      <vt:lpstr>PowerPoint Presentation</vt:lpstr>
      <vt:lpstr> Live Case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CalcificAID</vt:lpstr>
      <vt:lpstr>PowerPoint Presentation</vt:lpstr>
      <vt:lpstr>54,362 unique downloads and counting!  (Up 14,000 in 2021)</vt:lpstr>
      <vt:lpstr>54,362 unique downloads and counting!  (Up 14,000 in 2021)</vt:lpstr>
      <vt:lpstr>PowerPoint Presentation</vt:lpstr>
      <vt:lpstr>More than 35,800 unique downloads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Medinbox SBI</cp:lastModifiedBy>
  <cp:revision>656</cp:revision>
  <dcterms:created xsi:type="dcterms:W3CDTF">2019-05-13T14:16:18Z</dcterms:created>
  <dcterms:modified xsi:type="dcterms:W3CDTF">2022-05-13T14:51:09Z</dcterms:modified>
</cp:coreProperties>
</file>